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7.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8.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9.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0.xml" ContentType="application/vnd.openxmlformats-officedocument.theme+xml"/>
  <Override PartName="/ppt/tags/tag17.xml" ContentType="application/vnd.openxmlformats-officedocument.presentationml.tags+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1.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2.xml" ContentType="application/vnd.openxmlformats-officedocument.theme+xml"/>
  <Override PartName="/ppt/tags/tag18.xml" ContentType="application/vnd.openxmlformats-officedocument.presentationml.tags+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3.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14.xml" ContentType="application/vnd.openxmlformats-officedocument.theme+xml"/>
  <Override PartName="/ppt/media/image22.jpg" ContentType="image/jpg"/>
  <Override PartName="/ppt/media/image23.jpg" ContentType="image/jpg"/>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15.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16.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17.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18.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19.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heme/theme20.xml" ContentType="application/vnd.openxmlformats-officedocument.theme+xml"/>
  <Override PartName="/ppt/theme/theme21.xml" ContentType="application/vnd.openxmlformats-officedocument.theme+xml"/>
  <Override PartName="/ppt/tags/tag2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4.xml" ContentType="application/vnd.openxmlformats-officedocument.presentationml.tags+xml"/>
  <Override PartName="/ppt/notesSlides/notesSlide6.xml" ContentType="application/vnd.openxmlformats-officedocument.presentationml.notesSlide+xml"/>
  <Override PartName="/ppt/tags/tag25.xml" ContentType="application/vnd.openxmlformats-officedocument.presentationml.tags+xml"/>
  <Override PartName="/ppt/notesSlides/notesSlide7.xml" ContentType="application/vnd.openxmlformats-officedocument.presentationml.notesSlide+xml"/>
  <Override PartName="/ppt/tags/tag26.xml" ContentType="application/vnd.openxmlformats-officedocument.presentationml.tags+xml"/>
  <Override PartName="/ppt/notesSlides/notesSlide8.xml" ContentType="application/vnd.openxmlformats-officedocument.presentationml.notesSlide+xml"/>
  <Override PartName="/ppt/tags/tag27.xml" ContentType="application/vnd.openxmlformats-officedocument.presentationml.tags+xml"/>
  <Override PartName="/ppt/notesSlides/notesSlide9.xml" ContentType="application/vnd.openxmlformats-officedocument.presentationml.notesSlide+xml"/>
  <Override PartName="/ppt/tags/tag28.xml" ContentType="application/vnd.openxmlformats-officedocument.presentationml.tags+xml"/>
  <Override PartName="/ppt/notesSlides/notesSlide10.xml" ContentType="application/vnd.openxmlformats-officedocument.presentationml.notesSlide+xml"/>
  <Override PartName="/ppt/tags/tag2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0.xml" ContentType="application/vnd.openxmlformats-officedocument.presentationml.tags+xml"/>
  <Override PartName="/ppt/notesSlides/notesSlide13.xml" ContentType="application/vnd.openxmlformats-officedocument.presentationml.notesSlide+xml"/>
  <Override PartName="/ppt/tags/tag31.xml" ContentType="application/vnd.openxmlformats-officedocument.presentationml.tags+xml"/>
  <Override PartName="/ppt/notesSlides/notesSlide14.xml" ContentType="application/vnd.openxmlformats-officedocument.presentationml.notesSlide+xml"/>
  <Override PartName="/ppt/tags/tag32.xml" ContentType="application/vnd.openxmlformats-officedocument.presentationml.tags+xml"/>
  <Override PartName="/ppt/notesSlides/notesSlide15.xml" ContentType="application/vnd.openxmlformats-officedocument.presentationml.notesSlide+xml"/>
  <Override PartName="/ppt/tags/tag33.xml" ContentType="application/vnd.openxmlformats-officedocument.presentationml.tags+xml"/>
  <Override PartName="/ppt/notesSlides/notesSlide16.xml" ContentType="application/vnd.openxmlformats-officedocument.presentationml.notesSlide+xml"/>
  <Override PartName="/ppt/tags/tag34.xml" ContentType="application/vnd.openxmlformats-officedocument.presentationml.tags+xml"/>
  <Override PartName="/ppt/notesSlides/notesSlide17.xml" ContentType="application/vnd.openxmlformats-officedocument.presentationml.notesSlide+xml"/>
  <Override PartName="/ppt/tags/tag35.xml" ContentType="application/vnd.openxmlformats-officedocument.presentationml.tags+xml"/>
  <Override PartName="/ppt/notesSlides/notesSlide18.xml" ContentType="application/vnd.openxmlformats-officedocument.presentationml.notesSlide+xml"/>
  <Override PartName="/ppt/tags/tag36.xml" ContentType="application/vnd.openxmlformats-officedocument.presentationml.tags+xml"/>
  <Override PartName="/ppt/notesSlides/notesSlide19.xml" ContentType="application/vnd.openxmlformats-officedocument.presentationml.notesSlide+xml"/>
  <Override PartName="/ppt/tags/tag37.xml" ContentType="application/vnd.openxmlformats-officedocument.presentationml.tags+xml"/>
  <Override PartName="/ppt/notesSlides/notesSlide20.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40.xml" ContentType="application/vnd.openxmlformats-officedocument.presentationml.tags+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5" r:id="rId1"/>
    <p:sldMasterId id="2147485907" r:id="rId2"/>
    <p:sldMasterId id="2147485934" r:id="rId3"/>
    <p:sldMasterId id="2147486003" r:id="rId4"/>
    <p:sldMasterId id="2147486022" r:id="rId5"/>
    <p:sldMasterId id="2147486117" r:id="rId6"/>
    <p:sldMasterId id="2147486134" r:id="rId7"/>
    <p:sldMasterId id="2147486212" r:id="rId8"/>
    <p:sldMasterId id="2147486498" r:id="rId9"/>
    <p:sldMasterId id="2147486772" r:id="rId10"/>
    <p:sldMasterId id="2147486844" r:id="rId11"/>
    <p:sldMasterId id="2147486869" r:id="rId12"/>
    <p:sldMasterId id="2147486887" r:id="rId13"/>
    <p:sldMasterId id="2147486904" r:id="rId14"/>
    <p:sldMasterId id="2147486910" r:id="rId15"/>
    <p:sldMasterId id="2147486922" r:id="rId16"/>
    <p:sldMasterId id="2147486925" r:id="rId17"/>
    <p:sldMasterId id="2147486938" r:id="rId18"/>
    <p:sldMasterId id="2147486952" r:id="rId19"/>
  </p:sldMasterIdLst>
  <p:notesMasterIdLst>
    <p:notesMasterId r:id="rId114"/>
  </p:notesMasterIdLst>
  <p:handoutMasterIdLst>
    <p:handoutMasterId r:id="rId115"/>
  </p:handoutMasterIdLst>
  <p:sldIdLst>
    <p:sldId id="2147483586" r:id="rId20"/>
    <p:sldId id="2147480706" r:id="rId21"/>
    <p:sldId id="293" r:id="rId22"/>
    <p:sldId id="2147480708" r:id="rId23"/>
    <p:sldId id="295" r:id="rId24"/>
    <p:sldId id="296" r:id="rId25"/>
    <p:sldId id="297" r:id="rId26"/>
    <p:sldId id="298" r:id="rId27"/>
    <p:sldId id="2147470659" r:id="rId28"/>
    <p:sldId id="13108" r:id="rId29"/>
    <p:sldId id="299" r:id="rId30"/>
    <p:sldId id="300" r:id="rId31"/>
    <p:sldId id="301" r:id="rId32"/>
    <p:sldId id="302" r:id="rId33"/>
    <p:sldId id="303" r:id="rId34"/>
    <p:sldId id="305" r:id="rId35"/>
    <p:sldId id="306" r:id="rId36"/>
    <p:sldId id="307" r:id="rId37"/>
    <p:sldId id="308" r:id="rId38"/>
    <p:sldId id="309" r:id="rId39"/>
    <p:sldId id="2147483590" r:id="rId40"/>
    <p:sldId id="2147483591" r:id="rId41"/>
    <p:sldId id="13106" r:id="rId42"/>
    <p:sldId id="3335" r:id="rId43"/>
    <p:sldId id="271" r:id="rId44"/>
    <p:sldId id="273" r:id="rId45"/>
    <p:sldId id="2147483584" r:id="rId46"/>
    <p:sldId id="288" r:id="rId47"/>
    <p:sldId id="272" r:id="rId48"/>
    <p:sldId id="304" r:id="rId49"/>
    <p:sldId id="2147483582" r:id="rId50"/>
    <p:sldId id="2147483592" r:id="rId51"/>
    <p:sldId id="2147472026" r:id="rId52"/>
    <p:sldId id="279" r:id="rId53"/>
    <p:sldId id="286" r:id="rId54"/>
    <p:sldId id="2147480151" r:id="rId55"/>
    <p:sldId id="2147480704" r:id="rId56"/>
    <p:sldId id="268" r:id="rId57"/>
    <p:sldId id="283" r:id="rId58"/>
    <p:sldId id="270" r:id="rId59"/>
    <p:sldId id="274" r:id="rId60"/>
    <p:sldId id="275" r:id="rId61"/>
    <p:sldId id="281" r:id="rId62"/>
    <p:sldId id="259" r:id="rId63"/>
    <p:sldId id="261" r:id="rId64"/>
    <p:sldId id="2147471833" r:id="rId65"/>
    <p:sldId id="260" r:id="rId66"/>
    <p:sldId id="266" r:id="rId67"/>
    <p:sldId id="262" r:id="rId68"/>
    <p:sldId id="2147482515" r:id="rId69"/>
    <p:sldId id="2147482516" r:id="rId70"/>
    <p:sldId id="2147482518" r:id="rId71"/>
    <p:sldId id="2147482517" r:id="rId72"/>
    <p:sldId id="2147482519" r:id="rId73"/>
    <p:sldId id="2147482520" r:id="rId74"/>
    <p:sldId id="2147482521" r:id="rId75"/>
    <p:sldId id="2147483496" r:id="rId76"/>
    <p:sldId id="294" r:id="rId77"/>
    <p:sldId id="2147482522" r:id="rId78"/>
    <p:sldId id="2147482523" r:id="rId79"/>
    <p:sldId id="2147482524" r:id="rId80"/>
    <p:sldId id="282" r:id="rId81"/>
    <p:sldId id="263" r:id="rId82"/>
    <p:sldId id="267" r:id="rId83"/>
    <p:sldId id="2147474632" r:id="rId84"/>
    <p:sldId id="257" r:id="rId85"/>
    <p:sldId id="2147482525" r:id="rId86"/>
    <p:sldId id="2147482526" r:id="rId87"/>
    <p:sldId id="280" r:id="rId88"/>
    <p:sldId id="269" r:id="rId89"/>
    <p:sldId id="2147483647" r:id="rId90"/>
    <p:sldId id="2147480371" r:id="rId91"/>
    <p:sldId id="2147483499" r:id="rId92"/>
    <p:sldId id="256" r:id="rId93"/>
    <p:sldId id="284" r:id="rId94"/>
    <p:sldId id="265" r:id="rId95"/>
    <p:sldId id="2147483493" r:id="rId96"/>
    <p:sldId id="2147483494" r:id="rId97"/>
    <p:sldId id="493" r:id="rId98"/>
    <p:sldId id="492" r:id="rId99"/>
    <p:sldId id="2147483495" r:id="rId100"/>
    <p:sldId id="2147483497" r:id="rId101"/>
    <p:sldId id="285" r:id="rId102"/>
    <p:sldId id="276" r:id="rId103"/>
    <p:sldId id="277" r:id="rId104"/>
    <p:sldId id="289" r:id="rId105"/>
    <p:sldId id="290" r:id="rId106"/>
    <p:sldId id="258" r:id="rId107"/>
    <p:sldId id="291" r:id="rId108"/>
    <p:sldId id="292" r:id="rId109"/>
    <p:sldId id="264" r:id="rId110"/>
    <p:sldId id="287" r:id="rId111"/>
    <p:sldId id="2147483630" r:id="rId112"/>
    <p:sldId id="278" r:id="rId113"/>
  </p:sldIdLst>
  <p:sldSz cx="12192000" cy="6858000"/>
  <p:notesSz cx="7772400" cy="10058400"/>
  <p:custDataLst>
    <p:tags r:id="rId116"/>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432FF"/>
    <a:srgbClr val="F15522"/>
    <a:srgbClr val="092F3D"/>
    <a:srgbClr val="A11E62"/>
    <a:srgbClr val="FFFFFF"/>
    <a:srgbClr val="092F3B"/>
    <a:srgbClr val="145227"/>
    <a:srgbClr val="0C3253"/>
    <a:srgbClr val="0D30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21" autoAdjust="0"/>
    <p:restoredTop sz="93904" autoAdjust="0"/>
  </p:normalViewPr>
  <p:slideViewPr>
    <p:cSldViewPr>
      <p:cViewPr varScale="1">
        <p:scale>
          <a:sx n="115" d="100"/>
          <a:sy n="115" d="100"/>
        </p:scale>
        <p:origin x="728" y="184"/>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117" Type="http://schemas.openxmlformats.org/officeDocument/2006/relationships/commentAuthors" Target="commentAuthors.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slide" Target="slides/slide93.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presProps" Target="presProps.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notesMaster" Target="notesMasters/notesMaster1.xml"/><Relationship Id="rId119" Type="http://schemas.openxmlformats.org/officeDocument/2006/relationships/viewProps" Target="viewProps.xml"/><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handoutMaster" Target="handoutMasters/handoutMaster1.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tags" Target="tags/tag1.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7/15/26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932C1-874F-721A-7F77-4D0C0DE4ED1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565F5A0-9335-1143-86F4-CC61ECCB7C88}"/>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F41B7EF-0143-9346-C91D-907D7423BA26}"/>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4F3B2E4-D525-5754-4066-95AC9599926D}"/>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759580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31528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85469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BAAB0-35CA-4E8B-A716-51CABC759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D3B46-686A-A5C2-6FD3-174BF9960E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8A509-EC76-2FE1-0801-4A9B37F20C8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5588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932C1-874F-721A-7F77-4D0C0DE4ED1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565F5A0-9335-1143-86F4-CC61ECCB7C88}"/>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F41B7EF-0143-9346-C91D-907D7423BA26}"/>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4F3B2E4-D525-5754-4066-95AC9599926D}"/>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759580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23520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361393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616691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23520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31528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85469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9C704-8782-C8E7-C097-38E0D0D4201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522FF8E6-5A54-9EB6-0501-1C68C94C241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705EF65E-C498-CB03-A3C6-7800AF6ED7C6}"/>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9992432-0C2F-34DB-FCB3-567178CD51C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264405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06525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583A4-7AAE-C135-772B-70AEDB101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4FFAD-54C8-1DD9-6D8E-433486DC382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AFAAF2-A4D9-8468-4B3E-F353C901FFF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9464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5CC6B-4B7B-32F0-185D-B727B3645E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1E3279-3F9E-9BE2-169C-16F46686E25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6612AFA-6C8B-03FF-090B-11940173303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12218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EB9B8-99E5-1644-211D-95DF95C401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035763-1F49-9C00-249D-EFC6650D70D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1932CD0-20BA-F46B-A87F-54A58724E1A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35608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2F2CD-A30B-BEB4-8987-FC2017AE25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D750E4-DC52-D256-0573-AD73713C537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4240FDD-2207-32AA-1D48-3220C73BD01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45328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BAAB0-35CA-4E8B-A716-51CABC759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D3B46-686A-A5C2-6FD3-174BF9960E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8A509-EC76-2FE1-0801-4A9B37F20C8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5588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DC406-33F2-6A28-8BAA-9DEF0DDE6F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759367-58CC-8E19-7D19-3FF3D3620F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0B4EE7-DDFC-C9E1-5736-C15D0F76715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8925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331F9-6FF6-A7A4-E4A9-440DD220E4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19D346-59E7-1F31-3C9E-4ECFD7A487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4B0D29-7632-4058-65AF-1246B4B8D38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17933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69355A-D5E1-451E-8FD2-BB5EC14E75B5}"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7062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BC5CF-304A-0149-EAB2-37ED04B856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E14003-5125-23E7-2C61-EF2DB52654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3FD971-71F7-AF7F-FBB8-D481D936792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05737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San Antonio Breast Cancer Symposium, December 6-10, 2016</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presentation is the intellectual property of the author/presenter.  Contact them at (Kaklamani@uthscsa.edu) for permission to reprint and/or distribute.</a:t>
            </a:r>
          </a:p>
        </p:txBody>
      </p:sp>
    </p:spTree>
    <p:extLst>
      <p:ext uri="{BB962C8B-B14F-4D97-AF65-F5344CB8AC3E}">
        <p14:creationId xmlns:p14="http://schemas.microsoft.com/office/powerpoint/2010/main" val="21936892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0B631-D9EC-EF89-752D-8B9ACC68EE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49AA71-CA72-D6BE-15EB-3B3406BFE4A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FEFB85A-7B9F-31C7-8FF9-AA2422C3F7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6782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5A4F6-7E66-BBA5-6D8B-CAA484DD7A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724CA3-A04C-AFBD-1A80-5242EB0EF0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5EBFAD-AA66-977C-6974-3B21616433C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2466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San Antonio Breast Cancer Symposium, December 6-10, 2016</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presentation is the intellectual property of the author/presenter.  Contact them at (Kaklamani@uthscsa.edu) for permission to reprint and/or distribute.</a:t>
            </a:r>
          </a:p>
        </p:txBody>
      </p:sp>
    </p:spTree>
    <p:extLst>
      <p:ext uri="{BB962C8B-B14F-4D97-AF65-F5344CB8AC3E}">
        <p14:creationId xmlns:p14="http://schemas.microsoft.com/office/powerpoint/2010/main" val="26991540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FF47A-99E5-4642-9D5B-535CE54173B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Arial" pitchFamily="34" charset="0"/>
            </a:endParaRPr>
          </a:p>
        </p:txBody>
      </p:sp>
    </p:spTree>
    <p:extLst>
      <p:ext uri="{BB962C8B-B14F-4D97-AF65-F5344CB8AC3E}">
        <p14:creationId xmlns:p14="http://schemas.microsoft.com/office/powerpoint/2010/main" val="38947891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156E8-AA97-29EC-5F40-4B635D9A38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2FBDB6-7490-2EAA-F3D7-15B6412B3C9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DB0EEC5-6F7D-9D85-3F6E-37D3662CEF5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901356D-949D-84C9-81B8-523FD87B62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FF47A-99E5-4642-9D5B-535CE54173B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Arial" pitchFamily="34" charset="0"/>
            </a:endParaRPr>
          </a:p>
        </p:txBody>
      </p:sp>
    </p:spTree>
    <p:extLst>
      <p:ext uri="{BB962C8B-B14F-4D97-AF65-F5344CB8AC3E}">
        <p14:creationId xmlns:p14="http://schemas.microsoft.com/office/powerpoint/2010/main" val="41051707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D0484-0A60-524F-8303-18CD9E7B73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3314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97190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5461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San Antonio Breast Cancer Symposium, December 6-10, 2016</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presentation is the intellectual property of the author/presenter.  Contact them at (Kaklamani@uthscsa.edu) for permission to reprint and/or distribute.</a:t>
            </a:r>
          </a:p>
        </p:txBody>
      </p:sp>
    </p:spTree>
    <p:extLst>
      <p:ext uri="{BB962C8B-B14F-4D97-AF65-F5344CB8AC3E}">
        <p14:creationId xmlns:p14="http://schemas.microsoft.com/office/powerpoint/2010/main" val="17816850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3DE74-2D18-EB46-0359-81DA1C7B86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ED1D73-DD1B-7856-5412-5AA20D52966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4D2DBF6-A7C1-81C8-89B0-1DB55BEC7A6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31400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55D6B-1A2C-EE1C-8469-126CBC3346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1F77EA-B15C-62FD-53AF-0B4644CE8C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C74B03-B46C-6104-CEDD-1712F7FE12D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94392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San Antonio Breast Cancer Symposium, December 6-10, 2016</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presentation is the intellectual property of the author/presenter.  Contact them at (Kaklamani@uthscsa.edu) for permission to reprint and/or distribute.</a:t>
            </a:r>
          </a:p>
        </p:txBody>
      </p:sp>
    </p:spTree>
    <p:extLst>
      <p:ext uri="{BB962C8B-B14F-4D97-AF65-F5344CB8AC3E}">
        <p14:creationId xmlns:p14="http://schemas.microsoft.com/office/powerpoint/2010/main" val="11582145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San Antonio Breast Cancer Symposium, December 6-10, 2016</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presentation is the intellectual property of the author/presenter.  Contact them at (Kaklamani@uthscsa.edu) for permission to reprint and/or distribute.</a:t>
            </a:r>
          </a:p>
        </p:txBody>
      </p:sp>
    </p:spTree>
    <p:extLst>
      <p:ext uri="{BB962C8B-B14F-4D97-AF65-F5344CB8AC3E}">
        <p14:creationId xmlns:p14="http://schemas.microsoft.com/office/powerpoint/2010/main" val="38305810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San Antonio Breast Cancer Symposium, December 6-10, 2016</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presentation is the intellectual property of the author/presenter.  Contact them at (Kaklamani@uthscsa.edu) for permission to reprint and/or distribute.</a:t>
            </a:r>
          </a:p>
        </p:txBody>
      </p:sp>
    </p:spTree>
    <p:extLst>
      <p:ext uri="{BB962C8B-B14F-4D97-AF65-F5344CB8AC3E}">
        <p14:creationId xmlns:p14="http://schemas.microsoft.com/office/powerpoint/2010/main" val="2753476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San Antonio Breast Cancer Symposium, December 6-10, 2016</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presentation is the intellectual property of the author/presenter.  Contact them at (Kaklamani@uthscsa.edu) for permission to reprint and/or distribute.</a:t>
            </a:r>
          </a:p>
        </p:txBody>
      </p:sp>
    </p:spTree>
    <p:extLst>
      <p:ext uri="{BB962C8B-B14F-4D97-AF65-F5344CB8AC3E}">
        <p14:creationId xmlns:p14="http://schemas.microsoft.com/office/powerpoint/2010/main" val="27596114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San Antonio Breast Cancer Symposium, December 6-10, 2016</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presentation is the intellectual property of the author/presenter.  Contact them at (Kaklamani@uthscsa.edu) for permission to reprint and/or distribute.</a:t>
            </a:r>
          </a:p>
        </p:txBody>
      </p:sp>
    </p:spTree>
    <p:extLst>
      <p:ext uri="{BB962C8B-B14F-4D97-AF65-F5344CB8AC3E}">
        <p14:creationId xmlns:p14="http://schemas.microsoft.com/office/powerpoint/2010/main" val="2850682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San Antonio Breast Cancer Symposium, December 6-10, 2016</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presentation is the intellectual property of the author/presenter.  Contact them at (Kaklamani@uthscsa.edu) for permission to reprint and/or distribute.</a:t>
            </a:r>
          </a:p>
        </p:txBody>
      </p:sp>
    </p:spTree>
    <p:extLst>
      <p:ext uri="{BB962C8B-B14F-4D97-AF65-F5344CB8AC3E}">
        <p14:creationId xmlns:p14="http://schemas.microsoft.com/office/powerpoint/2010/main" val="35714663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D6B1E-7965-33F2-E2EC-CA0C69651E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9C114E-35D0-75A1-B56E-153588AF2EA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D176E99-6851-AAB5-684C-86076C62BA7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87815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5C936-2DF2-2DDC-E10D-1728BDA91B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D3AC30-B7D4-8AD1-E1F1-5AB038AE01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76B66C-9B38-EF00-B864-696509EF192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47086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D0484-0A60-524F-8303-18CD9E7B73B9}"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41861295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7A608-4904-F3EC-87BB-992B23C048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C82D20-A068-F028-83F1-8311E16E1E2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0E395CC-4676-1358-AF4B-F85D023AB36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67231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93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23520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23520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361393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616691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23520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7.xml"/><Relationship Id="rId4" Type="http://schemas.openxmlformats.org/officeDocument/2006/relationships/image" Target="../media/image10.emf"/></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tags" Target="../tags/tag10.xml"/><Relationship Id="rId7" Type="http://schemas.openxmlformats.org/officeDocument/2006/relationships/image" Target="../media/image13.emf"/><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7.xml"/><Relationship Id="rId5" Type="http://schemas.openxmlformats.org/officeDocument/2006/relationships/tags" Target="../tags/tag12.xml"/><Relationship Id="rId4" Type="http://schemas.openxmlformats.org/officeDocument/2006/relationships/tags" Target="../tags/tag1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7.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ags" Target="../tags/tag1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9.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ags" Target="../tags/tag2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836896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7327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4"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7/15/26</a:t>
            </a:fld>
            <a:endParaRPr lang="en-US"/>
          </a:p>
        </p:txBody>
      </p:sp>
      <p:sp>
        <p:nvSpPr>
          <p:cNvPr id="5"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337" y="5385431"/>
            <a:ext cx="2592000" cy="754204"/>
          </a:xfrm>
          <a:prstGeom prst="rect">
            <a:avLst/>
          </a:prstGeom>
        </p:spPr>
      </p:pic>
      <p:pic>
        <p:nvPicPr>
          <p:cNvPr id="13" name="Picture 12">
            <a:extLst>
              <a:ext uri="{FF2B5EF4-FFF2-40B4-BE49-F238E27FC236}">
                <a16:creationId xmlns:a16="http://schemas.microsoft.com/office/drawing/2014/main" id="{2399F6A3-37A9-4137-A69B-BEFD87FF3DF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34536" y="5711367"/>
            <a:ext cx="2766127" cy="482588"/>
          </a:xfrm>
          <a:prstGeom prst="rect">
            <a:avLst/>
          </a:prstGeom>
        </p:spPr>
      </p:pic>
      <p:sp>
        <p:nvSpPr>
          <p:cNvPr id="12" name="TextBox 11">
            <a:extLst>
              <a:ext uri="{FF2B5EF4-FFF2-40B4-BE49-F238E27FC236}">
                <a16:creationId xmlns:a16="http://schemas.microsoft.com/office/drawing/2014/main" id="{EC737117-6487-4BA8-80B1-5B9ABDEF3A4A}"/>
              </a:ext>
            </a:extLst>
          </p:cNvPr>
          <p:cNvSpPr txBox="1"/>
          <p:nvPr userDrawn="1"/>
        </p:nvSpPr>
        <p:spPr>
          <a:xfrm>
            <a:off x="0" y="6539458"/>
            <a:ext cx="12192000" cy="341632"/>
          </a:xfrm>
          <a:prstGeom prst="rect">
            <a:avLst/>
          </a:prstGeom>
          <a:noFill/>
        </p:spPr>
        <p:txBody>
          <a:bodyPr wrap="square">
            <a:spAutoFit/>
          </a:body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spTree>
    <p:extLst>
      <p:ext uri="{BB962C8B-B14F-4D97-AF65-F5344CB8AC3E}">
        <p14:creationId xmlns:p14="http://schemas.microsoft.com/office/powerpoint/2010/main" val="3893224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7" y="1806575"/>
            <a:ext cx="11036566"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95007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63528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4327474"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5"/>
          <p:cNvSpPr>
            <a:spLocks noGrp="1"/>
          </p:cNvSpPr>
          <p:nvPr>
            <p:ph idx="15"/>
          </p:nvPr>
        </p:nvSpPr>
        <p:spPr>
          <a:xfrm>
            <a:off x="8078950"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822897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592">
          <p15:clr>
            <a:srgbClr val="F26B43"/>
          </p15:clr>
        </p15:guide>
        <p15:guide id="2" pos="2725">
          <p15:clr>
            <a:srgbClr val="F26B43"/>
          </p15:clr>
        </p15:guide>
        <p15:guide id="3" pos="4954">
          <p15:clr>
            <a:srgbClr val="F26B43"/>
          </p15:clr>
        </p15:guide>
        <p15:guide id="4" pos="5086">
          <p15:clr>
            <a:srgbClr val="F26B43"/>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575997" y="576000"/>
            <a:ext cx="5412053" cy="505668"/>
          </a:xfrm>
        </p:spPr>
        <p:txBody>
          <a:bodyPr/>
          <a:lstStyle/>
          <a:p>
            <a:r>
              <a:rPr lang="en-US"/>
              <a:t>Click to edit Master title style</a:t>
            </a:r>
          </a:p>
        </p:txBody>
      </p:sp>
      <p:sp>
        <p:nvSpPr>
          <p:cNvPr id="9" name="Subtitle 2"/>
          <p:cNvSpPr>
            <a:spLocks noGrp="1"/>
          </p:cNvSpPr>
          <p:nvPr>
            <p:ph type="subTitle" idx="14"/>
          </p:nvPr>
        </p:nvSpPr>
        <p:spPr>
          <a:xfrm>
            <a:off x="575998" y="1062421"/>
            <a:ext cx="5412053"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10" name="Text Placeholder 3"/>
          <p:cNvSpPr>
            <a:spLocks noGrp="1"/>
          </p:cNvSpPr>
          <p:nvPr>
            <p:ph type="body" sz="quarter" idx="13"/>
          </p:nvPr>
        </p:nvSpPr>
        <p:spPr>
          <a:xfrm>
            <a:off x="576263" y="1806575"/>
            <a:ext cx="5410200" cy="4473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4"/>
          <p:cNvSpPr>
            <a:spLocks noGrp="1"/>
          </p:cNvSpPr>
          <p:nvPr>
            <p:ph type="pic" idx="1"/>
          </p:nvPr>
        </p:nvSpPr>
        <p:spPr>
          <a:xfrm>
            <a:off x="6203950" y="684000"/>
            <a:ext cx="5411536" cy="5596150"/>
          </a:xfrm>
        </p:spPr>
        <p:txBody>
          <a:bodyPr tIns="648000" anchor="ctr" anchorCtr="0"/>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276395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2">
          <p15:clr>
            <a:srgbClr val="F26B43"/>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Title 1"/>
          <p:cNvSpPr>
            <a:spLocks noGrp="1"/>
          </p:cNvSpPr>
          <p:nvPr>
            <p:ph type="title"/>
          </p:nvPr>
        </p:nvSpPr>
        <p:spPr>
          <a:xfrm>
            <a:off x="575998" y="576000"/>
            <a:ext cx="5416816" cy="505668"/>
          </a:xfrm>
        </p:spPr>
        <p:txBody>
          <a:bodyPr/>
          <a:lstStyle/>
          <a:p>
            <a:r>
              <a:rPr lang="en-US"/>
              <a:t>Click to edit Master title style</a:t>
            </a:r>
          </a:p>
        </p:txBody>
      </p:sp>
      <p:sp>
        <p:nvSpPr>
          <p:cNvPr id="9" name="Subtitle 2"/>
          <p:cNvSpPr>
            <a:spLocks noGrp="1"/>
          </p:cNvSpPr>
          <p:nvPr>
            <p:ph type="subTitle" idx="13"/>
          </p:nvPr>
        </p:nvSpPr>
        <p:spPr>
          <a:xfrm>
            <a:off x="575998" y="1062421"/>
            <a:ext cx="5416815"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684000"/>
            <a:ext cx="5410800" cy="55961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56381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998" y="970157"/>
            <a:ext cx="11039488" cy="2571340"/>
          </a:xfrm>
        </p:spPr>
        <p:txBody>
          <a:bodyPr anchor="ctr" anchorCtr="0"/>
          <a:lstStyle>
            <a:lvl1pPr algn="ctr">
              <a:lnSpc>
                <a:spcPct val="94000"/>
              </a:lnSpc>
              <a:defRPr sz="3000" b="0">
                <a:solidFill>
                  <a:schemeClr val="accent4"/>
                </a:solidFill>
              </a:defRPr>
            </a:lvl1pPr>
          </a:lstStyle>
          <a:p>
            <a:r>
              <a:rPr lang="en-US"/>
              <a:t>Click to edit Master title style </a:t>
            </a:r>
          </a:p>
        </p:txBody>
      </p:sp>
      <p:sp>
        <p:nvSpPr>
          <p:cNvPr id="8" name="Text Placeholder 2"/>
          <p:cNvSpPr>
            <a:spLocks noGrp="1"/>
          </p:cNvSpPr>
          <p:nvPr>
            <p:ph type="body" sz="quarter" idx="13"/>
          </p:nvPr>
        </p:nvSpPr>
        <p:spPr>
          <a:xfrm>
            <a:off x="575997"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8" name="Text Placeholder 3"/>
          <p:cNvSpPr>
            <a:spLocks noGrp="1"/>
          </p:cNvSpPr>
          <p:nvPr userDrawn="1">
            <p:ph type="body" sz="quarter" idx="15"/>
          </p:nvPr>
        </p:nvSpPr>
        <p:spPr>
          <a:xfrm>
            <a:off x="33912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7" name="Text Placeholder 4"/>
          <p:cNvSpPr>
            <a:spLocks noGrp="1"/>
          </p:cNvSpPr>
          <p:nvPr>
            <p:ph type="body" sz="quarter" idx="16"/>
          </p:nvPr>
        </p:nvSpPr>
        <p:spPr>
          <a:xfrm>
            <a:off x="62064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8" name="Text Placeholder 5"/>
          <p:cNvSpPr>
            <a:spLocks noGrp="1"/>
          </p:cNvSpPr>
          <p:nvPr>
            <p:ph type="body" sz="quarter" idx="17"/>
          </p:nvPr>
        </p:nvSpPr>
        <p:spPr>
          <a:xfrm>
            <a:off x="90216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6" name="Picture Placeholder 6"/>
          <p:cNvSpPr>
            <a:spLocks noGrp="1"/>
          </p:cNvSpPr>
          <p:nvPr userDrawn="1">
            <p:ph type="pic" sz="quarter" idx="14" hasCustomPrompt="1"/>
          </p:nvPr>
        </p:nvSpPr>
        <p:spPr>
          <a:xfrm>
            <a:off x="1263597"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29" name="Picture Placeholder 7"/>
          <p:cNvSpPr>
            <a:spLocks noGrp="1"/>
          </p:cNvSpPr>
          <p:nvPr>
            <p:ph type="pic" sz="quarter" idx="18" hasCustomPrompt="1"/>
          </p:nvPr>
        </p:nvSpPr>
        <p:spPr>
          <a:xfrm>
            <a:off x="4078800" y="3649497"/>
            <a:ext cx="1224000" cy="1224000"/>
          </a:xfrm>
          <a:prstGeom prst="ellipse">
            <a:avLst/>
          </a:prstGeom>
        </p:spPr>
        <p:txBody>
          <a:bodyPr tIns="108000" bIns="0" anchor="b" anchorCtr="0">
            <a:normAutofit/>
          </a:bodyPr>
          <a:lstStyle>
            <a:lvl1pPr marL="0" indent="0" algn="ctr">
              <a:buNone/>
              <a:defRPr sz="900"/>
            </a:lvl1pPr>
          </a:lstStyle>
          <a:p>
            <a:r>
              <a:rPr lang="en-US"/>
              <a:t>Click icon to add picture or icon</a:t>
            </a:r>
          </a:p>
        </p:txBody>
      </p:sp>
      <p:sp>
        <p:nvSpPr>
          <p:cNvPr id="30" name="Picture Placeholder 8"/>
          <p:cNvSpPr>
            <a:spLocks noGrp="1"/>
          </p:cNvSpPr>
          <p:nvPr>
            <p:ph type="pic" sz="quarter" idx="19" hasCustomPrompt="1"/>
          </p:nvPr>
        </p:nvSpPr>
        <p:spPr>
          <a:xfrm>
            <a:off x="68940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31" name="Picture Placeholder 9"/>
          <p:cNvSpPr>
            <a:spLocks noGrp="1"/>
          </p:cNvSpPr>
          <p:nvPr>
            <p:ph type="pic" sz="quarter" idx="20" hasCustomPrompt="1"/>
          </p:nvPr>
        </p:nvSpPr>
        <p:spPr>
          <a:xfrm>
            <a:off x="97092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14" name="Text Placeholder 2"/>
          <p:cNvSpPr>
            <a:spLocks noGrp="1"/>
          </p:cNvSpPr>
          <p:nvPr>
            <p:ph type="body" sz="quarter" idx="21"/>
          </p:nvPr>
        </p:nvSpPr>
        <p:spPr>
          <a:xfrm>
            <a:off x="575997"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5" name="Text Placeholder 3"/>
          <p:cNvSpPr>
            <a:spLocks noGrp="1"/>
          </p:cNvSpPr>
          <p:nvPr>
            <p:ph type="body" sz="quarter" idx="22"/>
          </p:nvPr>
        </p:nvSpPr>
        <p:spPr>
          <a:xfrm>
            <a:off x="33912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7" name="Text Placeholder 4"/>
          <p:cNvSpPr>
            <a:spLocks noGrp="1"/>
          </p:cNvSpPr>
          <p:nvPr>
            <p:ph type="body" sz="quarter" idx="23"/>
          </p:nvPr>
        </p:nvSpPr>
        <p:spPr>
          <a:xfrm>
            <a:off x="62064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9" name="Text Placeholder 5"/>
          <p:cNvSpPr>
            <a:spLocks noGrp="1"/>
          </p:cNvSpPr>
          <p:nvPr>
            <p:ph type="body" sz="quarter" idx="24"/>
          </p:nvPr>
        </p:nvSpPr>
        <p:spPr>
          <a:xfrm>
            <a:off x="90216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405844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2">
          <p15:clr>
            <a:srgbClr val="F26B43"/>
          </p15:clr>
        </p15:guide>
        <p15:guide id="2" pos="2000">
          <p15:clr>
            <a:srgbClr val="F26B43"/>
          </p15:clr>
        </p15:guide>
        <p15:guide id="3" pos="2136">
          <p15:clr>
            <a:srgbClr val="F26B43"/>
          </p15:clr>
        </p15:guide>
        <p15:guide id="4" pos="3773">
          <p15:clr>
            <a:srgbClr val="F26B43"/>
          </p15:clr>
        </p15:guide>
        <p15:guide id="5" pos="3909">
          <p15:clr>
            <a:srgbClr val="F26B43"/>
          </p15:clr>
        </p15:guide>
        <p15:guide id="6" pos="5546">
          <p15:clr>
            <a:srgbClr val="F26B43"/>
          </p15:clr>
        </p15:guide>
        <p15:guide id="7" pos="5682">
          <p15:clr>
            <a:srgbClr val="F26B43"/>
          </p15:clr>
        </p15:guide>
        <p15:guide id="8" pos="7315">
          <p15:clr>
            <a:srgbClr val="F26B43"/>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Tree>
    <p:extLst>
      <p:ext uri="{BB962C8B-B14F-4D97-AF65-F5344CB8AC3E}">
        <p14:creationId xmlns:p14="http://schemas.microsoft.com/office/powerpoint/2010/main" val="1291342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96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5"/>
        </a:solidFill>
        <a:effectLst/>
      </p:bgPr>
    </p:bg>
    <p:spTree>
      <p:nvGrpSpPr>
        <p:cNvPr id="1" name=""/>
        <p:cNvGrpSpPr/>
        <p:nvPr/>
      </p:nvGrpSpPr>
      <p:grpSpPr>
        <a:xfrm>
          <a:off x="0" y="0"/>
          <a:ext cx="0" cy="0"/>
          <a:chOff x="0" y="0"/>
          <a:chExt cx="0" cy="0"/>
        </a:xfrm>
      </p:grpSpPr>
      <p:sp>
        <p:nvSpPr>
          <p:cNvPr id="6"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7/15/26</a:t>
            </a:fld>
            <a:endParaRPr lang="en-US"/>
          </a:p>
        </p:txBody>
      </p:sp>
      <p:sp>
        <p:nvSpPr>
          <p:cNvPr id="7"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8"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spTree>
    <p:extLst>
      <p:ext uri="{BB962C8B-B14F-4D97-AF65-F5344CB8AC3E}">
        <p14:creationId xmlns:p14="http://schemas.microsoft.com/office/powerpoint/2010/main" val="3985963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9805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4" name="Title Placeholder 1"/>
          <p:cNvSpPr>
            <a:spLocks noGrp="1"/>
          </p:cNvSpPr>
          <p:nvPr>
            <p:ph type="title"/>
          </p:nvPr>
        </p:nvSpPr>
        <p:spPr>
          <a:xfrm>
            <a:off x="457199" y="255585"/>
            <a:ext cx="11291889" cy="984251"/>
          </a:xfrm>
          <a:prstGeom prst="rect">
            <a:avLst/>
          </a:prstGeom>
        </p:spPr>
        <p:txBody>
          <a:bodyPr vert="horz" lIns="0" tIns="0" rIns="0" bIns="0" rtlCol="0" anchor="t">
            <a:normAutofit/>
          </a:bodyPr>
          <a:lstStyle/>
          <a:p>
            <a:r>
              <a:rPr lang="en-US"/>
              <a:t>Click to edit Master title style</a:t>
            </a:r>
            <a:endParaRPr lang="en-GB"/>
          </a:p>
        </p:txBody>
      </p:sp>
      <p:sp>
        <p:nvSpPr>
          <p:cNvPr id="26" name="Content Placeholder 7"/>
          <p:cNvSpPr>
            <a:spLocks noGrp="1"/>
          </p:cNvSpPr>
          <p:nvPr>
            <p:ph sz="quarter" idx="10"/>
          </p:nvPr>
        </p:nvSpPr>
        <p:spPr>
          <a:xfrm>
            <a:off x="457200" y="1404938"/>
            <a:ext cx="7620001" cy="469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9053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8217"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484"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620741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8640" y="1143000"/>
            <a:ext cx="5386917"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4" name="Content Placeholder 3"/>
          <p:cNvSpPr>
            <a:spLocks noGrp="1"/>
          </p:cNvSpPr>
          <p:nvPr>
            <p:ph sz="half" idx="2"/>
          </p:nvPr>
        </p:nvSpPr>
        <p:spPr>
          <a:xfrm>
            <a:off x="548640" y="1823984"/>
            <a:ext cx="5386917"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2" y="1143000"/>
            <a:ext cx="5389033"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2" y="1823984"/>
            <a:ext cx="5389033"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072036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776030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3" name="Subtitle"/>
          <p:cNvSpPr>
            <a:spLocks noGrp="1"/>
          </p:cNvSpPr>
          <p:nvPr userDrawn="1">
            <p:ph type="subTitle" idx="1" hasCustomPrompt="1"/>
            <p:custDataLst>
              <p:tags r:id="rId1"/>
            </p:custDataLst>
          </p:nvPr>
        </p:nvSpPr>
        <p:spPr>
          <a:xfrm>
            <a:off x="548640" y="3703320"/>
            <a:ext cx="4873752" cy="274320"/>
          </a:xfrm>
        </p:spPr>
        <p:txBody>
          <a:bodyPr/>
          <a:lstStyle>
            <a:lvl1pPr marL="0" indent="0" algn="l">
              <a:lnSpc>
                <a:spcPct val="75000"/>
              </a:lnSpc>
              <a:spcBef>
                <a:spcPts val="1344"/>
              </a:spcBef>
              <a:buNone/>
              <a:defRPr sz="1400" baseline="0">
                <a:solidFill>
                  <a:srgbClr val="002060"/>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add subtitle/contacts/date</a:t>
            </a:r>
          </a:p>
        </p:txBody>
      </p:sp>
      <p:sp>
        <p:nvSpPr>
          <p:cNvPr id="2" name="Title"/>
          <p:cNvSpPr>
            <a:spLocks noGrp="1"/>
          </p:cNvSpPr>
          <p:nvPr userDrawn="1">
            <p:ph type="ctrTitle" hasCustomPrompt="1"/>
            <p:custDataLst>
              <p:tags r:id="rId2"/>
            </p:custDataLst>
          </p:nvPr>
        </p:nvSpPr>
        <p:spPr>
          <a:xfrm>
            <a:off x="548640" y="2194560"/>
            <a:ext cx="5916168" cy="1463040"/>
          </a:xfrm>
        </p:spPr>
        <p:txBody>
          <a:bodyPr anchor="b"/>
          <a:lstStyle>
            <a:lvl1pPr algn="l">
              <a:lnSpc>
                <a:spcPct val="85000"/>
              </a:lnSpc>
              <a:spcBef>
                <a:spcPct val="0"/>
              </a:spcBef>
              <a:defRPr sz="3200" b="0">
                <a:solidFill>
                  <a:srgbClr val="002060"/>
                </a:solidFill>
              </a:defRPr>
            </a:lvl1pPr>
          </a:lstStyle>
          <a:p>
            <a:r>
              <a:rPr lang="en-US"/>
              <a:t>Click to add title</a:t>
            </a:r>
          </a:p>
        </p:txBody>
      </p:sp>
      <p:sp>
        <p:nvSpPr>
          <p:cNvPr id="6" name="btfpLayoutConfig" hidden="1"/>
          <p:cNvSpPr txBox="1"/>
          <p:nvPr userDrawn="1">
            <p:custDataLst>
              <p:tags r:id="rId3"/>
            </p:custDataLst>
          </p:nvPr>
        </p:nvSpPr>
        <p:spPr>
          <a:xfrm>
            <a:off x="12700" y="12700"/>
            <a:ext cx="611312" cy="88092"/>
          </a:xfrm>
          <a:prstGeom prst="rect">
            <a:avLst/>
          </a:prstGeom>
          <a:noFill/>
        </p:spPr>
        <p:txBody>
          <a:bodyPr vert="horz" wrap="none" lIns="36000" tIns="36000" rIns="36000" bIns="36000" rtlCol="0">
            <a:spAutoFit/>
          </a:bodyPr>
          <a:lstStyle/>
          <a:p>
            <a:r>
              <a:rPr lang="en-US" sz="100">
                <a:solidFill>
                  <a:srgbClr val="FFFFFF">
                    <a:alpha val="0"/>
                  </a:srgbClr>
                </a:solidFill>
              </a:rPr>
              <a:t>overall_0_131468226384557565 columns_1_131468226384557565 </a:t>
            </a:r>
          </a:p>
        </p:txBody>
      </p:sp>
      <p:pic>
        <p:nvPicPr>
          <p:cNvPr id="10" name="Picture 12" descr="AbbVieLogo_Standard_RGB.eps"/>
          <p:cNvPicPr>
            <a:picLocks noChangeAspect="1"/>
          </p:cNvPicPr>
          <p:nvPr userDrawn="1">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bwMode="auto">
          <a:xfrm>
            <a:off x="700617" y="453957"/>
            <a:ext cx="182880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3"/>
          <p:cNvSpPr/>
          <p:nvPr userDrawn="1">
            <p:custDataLst>
              <p:tags r:id="rId5"/>
            </p:custDataLst>
          </p:nvPr>
        </p:nvSpPr>
        <p:spPr bwMode="gray">
          <a:xfrm>
            <a:off x="6602394" y="1530350"/>
            <a:ext cx="167216" cy="3797300"/>
          </a:xfrm>
          <a:custGeom>
            <a:avLst/>
            <a:gdLst>
              <a:gd name="T0" fmla="*/ 0 w 94692"/>
              <a:gd name="T1" fmla="*/ 0 h 3865545"/>
              <a:gd name="T2" fmla="*/ 0 w 94692"/>
              <a:gd name="T3" fmla="*/ 0 h 3865545"/>
              <a:gd name="T4" fmla="*/ 79925763 w 94692"/>
              <a:gd name="T5" fmla="*/ 0 h 3865545"/>
              <a:gd name="T6" fmla="*/ 79925763 w 94692"/>
              <a:gd name="T7" fmla="*/ 2520680 h 3865545"/>
              <a:gd name="T8" fmla="*/ 0 w 94692"/>
              <a:gd name="T9" fmla="*/ 2520680 h 3865545"/>
              <a:gd name="T10" fmla="*/ 0 w 94692"/>
              <a:gd name="T11" fmla="*/ 2520680 h 38655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692" h="3865545">
                <a:moveTo>
                  <a:pt x="0" y="0"/>
                </a:moveTo>
                <a:lnTo>
                  <a:pt x="0" y="0"/>
                </a:lnTo>
                <a:lnTo>
                  <a:pt x="94692" y="0"/>
                </a:lnTo>
                <a:lnTo>
                  <a:pt x="94692" y="3865545"/>
                </a:lnTo>
                <a:lnTo>
                  <a:pt x="0" y="3865545"/>
                </a:lnTo>
              </a:path>
            </a:pathLst>
          </a:custGeom>
          <a:noFill/>
          <a:ln w="25400" cap="flat" cmpd="sng" algn="ctr">
            <a:solidFill>
              <a:schemeClr val="accent2">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marL="0" marR="0" lvl="0" indent="0" defTabSz="45720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00000"/>
              </a:solidFill>
              <a:effectLst/>
              <a:uLnTx/>
              <a:uFillTx/>
              <a:cs typeface="Arial"/>
              <a:sym typeface="Calibri" pitchFamily="34" charset="0"/>
            </a:endParaRPr>
          </a:p>
        </p:txBody>
      </p:sp>
      <p:pic>
        <p:nvPicPr>
          <p:cNvPr id="8" name="Logo">
            <a:extLst>
              <a:ext uri="{FF2B5EF4-FFF2-40B4-BE49-F238E27FC236}">
                <a16:creationId xmlns:a16="http://schemas.microsoft.com/office/drawing/2014/main" id="{2014B993-5450-4435-8592-D214EC8DF9A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66744" y="228599"/>
            <a:ext cx="1683743" cy="489205"/>
          </a:xfrm>
          <a:prstGeom prst="rect">
            <a:avLst/>
          </a:prstGeom>
        </p:spPr>
      </p:pic>
    </p:spTree>
    <p:extLst>
      <p:ext uri="{BB962C8B-B14F-4D97-AF65-F5344CB8AC3E}">
        <p14:creationId xmlns:p14="http://schemas.microsoft.com/office/powerpoint/2010/main" val="2560110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36">
          <p15:clr>
            <a:srgbClr val="CCCCCC"/>
          </p15:clr>
        </p15:guide>
        <p15:guide id="2" pos="7344">
          <p15:clr>
            <a:srgbClr val="CCCCCC"/>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cSld name="1_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3" name="Subtitle 2"/>
          <p:cNvSpPr>
            <a:spLocks noGrp="1"/>
          </p:cNvSpPr>
          <p:nvPr>
            <p:ph type="subTitle" idx="1"/>
          </p:nvPr>
        </p:nvSpPr>
        <p:spPr>
          <a:xfrm>
            <a:off x="576000" y="4896000"/>
            <a:ext cx="8228275" cy="1462823"/>
          </a:xfrm>
        </p:spPr>
        <p:txBody>
          <a:bodyPr anchor="b" anchorCtr="0"/>
          <a:lstStyle>
            <a:lvl1pPr marL="0" indent="0" algn="l">
              <a:spcBef>
                <a:spcPts val="0"/>
              </a:spcBef>
              <a:buFont typeface="Arial" panose="020B0604020202020204" pitchFamily="34" charset="0"/>
              <a:buChar char="​"/>
              <a:defRPr sz="2000">
                <a:solidFill>
                  <a:schemeClr val="bg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4" name="Date_DateCustomA" hidden="1"/>
          <p:cNvSpPr>
            <a:spLocks noGrp="1"/>
          </p:cNvSpPr>
          <p:nvPr>
            <p:ph type="dt" sz="half" idx="10"/>
          </p:nvPr>
        </p:nvSpPr>
        <p:spPr>
          <a:xfrm>
            <a:off x="0" y="7020000"/>
            <a:ext cx="0" cy="0"/>
          </a:xfrm>
        </p:spPr>
        <p:txBody>
          <a:bodyPr/>
          <a:lstStyle>
            <a:lvl1pPr>
              <a:defRPr sz="100">
                <a:noFill/>
              </a:defRPr>
            </a:lvl1pPr>
          </a:lstStyle>
          <a:p>
            <a:fld id="{E2FECF34-1952-41E3-9D80-AE3F242E2DEC}" type="datetime1">
              <a:rPr lang="en-US" smtClean="0"/>
              <a:pPr/>
              <a:t>7/15/26</a:t>
            </a:fld>
            <a:endParaRPr lang="en-US"/>
          </a:p>
        </p:txBody>
      </p:sp>
      <p:sp>
        <p:nvSpPr>
          <p:cNvPr id="5" name="FLD_PresentationTitle" hidden="1"/>
          <p:cNvSpPr>
            <a:spLocks noGrp="1"/>
          </p:cNvSpPr>
          <p:nvPr>
            <p:ph type="ftr" sz="quarter" idx="11"/>
          </p:nvPr>
        </p:nvSpPr>
        <p:spPr>
          <a:xfrm>
            <a:off x="0" y="7020000"/>
            <a:ext cx="0" cy="0"/>
          </a:xfr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21600" y="5522400"/>
            <a:ext cx="2592000" cy="754204"/>
          </a:xfrm>
          <a:prstGeom prst="rect">
            <a:avLst/>
          </a:prstGeom>
        </p:spPr>
      </p:pic>
    </p:spTree>
    <p:extLst>
      <p:ext uri="{BB962C8B-B14F-4D97-AF65-F5344CB8AC3E}">
        <p14:creationId xmlns:p14="http://schemas.microsoft.com/office/powerpoint/2010/main" val="2144967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and Content 18p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0"/>
          </p:nvPr>
        </p:nvSpPr>
        <p:spPr>
          <a:xfrm>
            <a:off x="2328672" y="6591300"/>
            <a:ext cx="5645149" cy="158960"/>
          </a:xfrm>
        </p:spPr>
        <p:txBody>
          <a:bodyPr/>
          <a:lstStyle>
            <a:lvl1pPr>
              <a:defRPr sz="1000"/>
            </a:lvl1pPr>
          </a:lstStyle>
          <a:p>
            <a:endParaRPr lang="en-US">
              <a:solidFill>
                <a:prstClr val="white">
                  <a:lumMod val="50000"/>
                </a:prstClr>
              </a:solidFill>
            </a:endParaRPr>
          </a:p>
        </p:txBody>
      </p:sp>
      <p:sp>
        <p:nvSpPr>
          <p:cNvPr id="7" name="Slide Number Placeholder 6"/>
          <p:cNvSpPr>
            <a:spLocks noGrp="1"/>
          </p:cNvSpPr>
          <p:nvPr>
            <p:ph type="sldNum" sz="quarter" idx="11"/>
          </p:nvPr>
        </p:nvSpPr>
        <p:spPr/>
        <p:txBody>
          <a:bodyPr/>
          <a:lstStyle/>
          <a:p>
            <a:fld id="{604EFD81-96A7-4A01-B0C9-0C27DE28A232}" type="slidenum">
              <a:rPr lang="en-US" smtClean="0">
                <a:solidFill>
                  <a:srgbClr val="3D505A"/>
                </a:solidFill>
              </a:rPr>
              <a:pPr/>
              <a:t>‹#›</a:t>
            </a:fld>
            <a:endParaRPr lang="en-US">
              <a:solidFill>
                <a:srgbClr val="3D505A"/>
              </a:solidFill>
            </a:endParaRPr>
          </a:p>
        </p:txBody>
      </p:sp>
      <p:sp>
        <p:nvSpPr>
          <p:cNvPr id="9" name="Content Placeholder 2"/>
          <p:cNvSpPr>
            <a:spLocks noGrp="1"/>
          </p:cNvSpPr>
          <p:nvPr>
            <p:ph idx="1"/>
          </p:nvPr>
        </p:nvSpPr>
        <p:spPr>
          <a:xfrm>
            <a:off x="609600" y="1600200"/>
            <a:ext cx="11125200" cy="4648200"/>
          </a:xfrm>
          <a:prstGeom prst="rect">
            <a:avLst/>
          </a:prstGeom>
        </p:spPr>
        <p:txBody>
          <a:bodyPr lIns="0" tIns="0" rIns="0" bIns="0"/>
          <a:lstStyle>
            <a:lvl1pPr marL="261938" indent="-261938">
              <a:spcBef>
                <a:spcPts val="1200"/>
              </a:spcBef>
              <a:buClr>
                <a:srgbClr val="AD1140"/>
              </a:buClr>
              <a:defRPr sz="1800"/>
            </a:lvl1pPr>
            <a:lvl2pPr marL="487363" indent="-225425">
              <a:spcBef>
                <a:spcPts val="150"/>
              </a:spcBef>
              <a:defRPr sz="1600"/>
            </a:lvl2pPr>
            <a:lvl3pPr marL="687388" indent="-190500">
              <a:spcBef>
                <a:spcPts val="150"/>
              </a:spcBef>
              <a:spcAft>
                <a:spcPts val="250"/>
              </a:spcAft>
              <a:buClr>
                <a:schemeClr val="bg2">
                  <a:lumMod val="75000"/>
                </a:schemeClr>
              </a:buClr>
              <a:defRPr sz="1400"/>
            </a:lvl3pPr>
            <a:lvl4pPr marL="854075" indent="-165100">
              <a:spcBef>
                <a:spcPts val="150"/>
              </a:spcBef>
              <a:buClr>
                <a:schemeClr val="bg2">
                  <a:lumMod val="75000"/>
                </a:schemeClr>
              </a:buClr>
              <a:buFont typeface="Wingdings" panose="05000000000000000000" pitchFamily="2" charset="2"/>
              <a:buChar cha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65949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Overall Slide sing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60502"/>
            <a:ext cx="11057467" cy="4691063"/>
          </a:xfrm>
        </p:spPr>
        <p:txBody>
          <a:bodyPr/>
          <a:lstStyle>
            <a:lvl3pPr marL="838179" indent="-228594">
              <a:defRPr/>
            </a:lvl3pPr>
            <a:lvl4pPr marL="1066773" indent="-228594">
              <a:defRPr/>
            </a:lvl4pPr>
            <a:lvl5pPr marL="1295368" indent="-22859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0"/>
          <p:cNvSpPr>
            <a:spLocks noGrp="1"/>
          </p:cNvSpPr>
          <p:nvPr>
            <p:ph type="sldNum" sz="quarter" idx="4"/>
          </p:nvPr>
        </p:nvSpPr>
        <p:spPr>
          <a:xfrm>
            <a:off x="11030400" y="6356351"/>
            <a:ext cx="552000" cy="366183"/>
          </a:xfrm>
          <a:prstGeom prst="rect">
            <a:avLst/>
          </a:prstGeom>
        </p:spPr>
        <p:txBody>
          <a:bodyPr vert="horz" lIns="91440" tIns="45720" rIns="91440" bIns="45720" rtlCol="0" anchor="ctr"/>
          <a:lstStyle>
            <a:lvl1pPr algn="r">
              <a:defRPr sz="1600" b="1">
                <a:solidFill>
                  <a:schemeClr val="tx1">
                    <a:tint val="75000"/>
                  </a:schemeClr>
                </a:solidFill>
              </a:defRPr>
            </a:lvl1pPr>
          </a:lstStyle>
          <a:p>
            <a:fld id="{6CAF9950-2BF5-4714-BA6C-96C7135089D3}" type="slidenum">
              <a:rPr lang="en-US" smtClean="0"/>
              <a:pPr/>
              <a:t>‹#›</a:t>
            </a:fld>
            <a:endParaRPr lang="en-US"/>
          </a:p>
        </p:txBody>
      </p:sp>
      <p:sp>
        <p:nvSpPr>
          <p:cNvPr id="20" name="Title 1">
            <a:extLst>
              <a:ext uri="{FF2B5EF4-FFF2-40B4-BE49-F238E27FC236}">
                <a16:creationId xmlns:a16="http://schemas.microsoft.com/office/drawing/2014/main" id="{D7EE4579-8D14-44BC-A0C1-AEB26396B99E}"/>
              </a:ext>
            </a:extLst>
          </p:cNvPr>
          <p:cNvSpPr>
            <a:spLocks noGrp="1"/>
          </p:cNvSpPr>
          <p:nvPr>
            <p:ph type="title"/>
          </p:nvPr>
        </p:nvSpPr>
        <p:spPr>
          <a:xfrm>
            <a:off x="457201" y="390144"/>
            <a:ext cx="7382319" cy="984251"/>
          </a:xfrm>
          <a:prstGeom prst="rect">
            <a:avLst/>
          </a:prstGeom>
        </p:spPr>
        <p:txBody>
          <a:bodyPr/>
          <a:lstStyle/>
          <a:p>
            <a:r>
              <a:rPr lang="en-US"/>
              <a:t>Click to edit Master title style</a:t>
            </a:r>
            <a:endParaRPr lang="en-GB"/>
          </a:p>
        </p:txBody>
      </p:sp>
      <p:pic>
        <p:nvPicPr>
          <p:cNvPr id="6" name="Picture 5">
            <a:hlinkClick r:id="" action="ppaction://noaction"/>
            <a:extLst>
              <a:ext uri="{FF2B5EF4-FFF2-40B4-BE49-F238E27FC236}">
                <a16:creationId xmlns:a16="http://schemas.microsoft.com/office/drawing/2014/main" id="{6ECCE101-3D15-4C88-A559-2B4782465AFA}"/>
              </a:ext>
            </a:extLst>
          </p:cNvPr>
          <p:cNvPicPr>
            <a:picLocks noChangeAspect="1"/>
          </p:cNvPicPr>
          <p:nvPr userDrawn="1"/>
        </p:nvPicPr>
        <p:blipFill rotWithShape="1">
          <a:blip r:embed="rId2"/>
          <a:srcRect l="53684" b="9452"/>
          <a:stretch/>
        </p:blipFill>
        <p:spPr>
          <a:xfrm>
            <a:off x="11291696" y="142676"/>
            <a:ext cx="520567" cy="465733"/>
          </a:xfrm>
          <a:prstGeom prst="rect">
            <a:avLst/>
          </a:prstGeom>
        </p:spPr>
      </p:pic>
    </p:spTree>
    <p:extLst>
      <p:ext uri="{BB962C8B-B14F-4D97-AF65-F5344CB8AC3E}">
        <p14:creationId xmlns:p14="http://schemas.microsoft.com/office/powerpoint/2010/main" val="1353636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250082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1086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2844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443582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583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7081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7331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231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157480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91829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414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2694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8908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993033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966435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17504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302215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5571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7559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7/15/26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290554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929893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346043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765666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87082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847780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673968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56249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90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432395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767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385220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8101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663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981394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540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20770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69290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68530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2822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1941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585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018622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946508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3461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535035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52106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927708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7/15/26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068356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484953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99086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4261202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58021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2789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960705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412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0222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177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221034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0820779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82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0209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9980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94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669476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72579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0709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9790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8823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32840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369585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85182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868352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028173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0730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097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160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ACB930-CE3F-4743-B072-2338D7EF26EF}" type="datetime1">
              <a:rPr lang="en-US" smtClean="0"/>
              <a:t>7/15/26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lgn="ctr">
              <a:defRPr/>
            </a:lvl1pPr>
          </a:lstStyle>
          <a:p>
            <a:fld id="{CC7432E5-F8E0-41AE-9A6B-AD730338B005}" type="slidenum">
              <a:rPr lang="en-US" smtClean="0"/>
              <a:pPr/>
              <a:t>‹#›</a:t>
            </a:fld>
            <a:endParaRPr lang="en-US" dirty="0"/>
          </a:p>
        </p:txBody>
      </p:sp>
      <p:sp>
        <p:nvSpPr>
          <p:cNvPr id="8" name="Text Placeholder 7"/>
          <p:cNvSpPr>
            <a:spLocks noGrp="1"/>
          </p:cNvSpPr>
          <p:nvPr>
            <p:ph type="body" sz="quarter" idx="13" hasCustomPrompt="1"/>
          </p:nvPr>
        </p:nvSpPr>
        <p:spPr>
          <a:xfrm>
            <a:off x="457200" y="5852160"/>
            <a:ext cx="10058400" cy="1005840"/>
          </a:xfrm>
        </p:spPr>
        <p:txBody>
          <a:bodyPr anchor="b">
            <a:normAutofit/>
          </a:bodyPr>
          <a:lstStyle>
            <a:lvl1pPr marL="0" indent="0">
              <a:spcBef>
                <a:spcPts val="300"/>
              </a:spcBef>
              <a:buNone/>
              <a:defRPr sz="1000">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dirty="0"/>
              <a:t>Reference(s)</a:t>
            </a:r>
          </a:p>
        </p:txBody>
      </p:sp>
    </p:spTree>
    <p:extLst>
      <p:ext uri="{BB962C8B-B14F-4D97-AF65-F5344CB8AC3E}">
        <p14:creationId xmlns:p14="http://schemas.microsoft.com/office/powerpoint/2010/main" val="211561150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0892"/>
            <a:ext cx="11277600" cy="8001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35713D-D566-4186-9787-C5E97CA19282}" type="datetime1">
              <a:rPr lang="en-US" smtClean="0"/>
              <a:t>7/15/26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lgn="ctr">
              <a:defRPr/>
            </a:lvl1pPr>
          </a:lstStyle>
          <a:p>
            <a:fld id="{CC7432E5-F8E0-41AE-9A6B-AD730338B005}" type="slidenum">
              <a:rPr lang="en-US" smtClean="0"/>
              <a:pPr/>
              <a:t>‹#›</a:t>
            </a:fld>
            <a:endParaRPr lang="en-US" dirty="0"/>
          </a:p>
        </p:txBody>
      </p:sp>
      <p:sp>
        <p:nvSpPr>
          <p:cNvPr id="7" name="Text Placeholder 6"/>
          <p:cNvSpPr>
            <a:spLocks noGrp="1"/>
          </p:cNvSpPr>
          <p:nvPr>
            <p:ph type="body" sz="quarter" idx="13" hasCustomPrompt="1"/>
          </p:nvPr>
        </p:nvSpPr>
        <p:spPr>
          <a:xfrm>
            <a:off x="457200" y="5852160"/>
            <a:ext cx="10058400" cy="1005840"/>
          </a:xfrm>
        </p:spPr>
        <p:txBody>
          <a:bodyPr anchor="b">
            <a:noAutofit/>
          </a:bodyPr>
          <a:lstStyle>
            <a:lvl1pPr marL="0" indent="0">
              <a:spcBef>
                <a:spcPts val="300"/>
              </a:spcBef>
              <a:buNone/>
              <a:defRPr sz="1000"/>
            </a:lvl1pPr>
            <a:lvl2pPr marL="228600" indent="0">
              <a:spcBef>
                <a:spcPts val="300"/>
              </a:spcBef>
              <a:buNone/>
              <a:defRPr sz="1000"/>
            </a:lvl2pPr>
            <a:lvl3pPr marL="457200" indent="0">
              <a:spcBef>
                <a:spcPts val="300"/>
              </a:spcBef>
              <a:buNone/>
              <a:defRPr sz="1000"/>
            </a:lvl3pPr>
            <a:lvl4pPr marL="685800" indent="0">
              <a:spcBef>
                <a:spcPts val="300"/>
              </a:spcBef>
              <a:buNone/>
              <a:defRPr sz="1000"/>
            </a:lvl4pPr>
            <a:lvl5pPr marL="914400" indent="0">
              <a:spcBef>
                <a:spcPts val="300"/>
              </a:spcBef>
              <a:buNone/>
              <a:defRPr sz="1000"/>
            </a:lvl5pPr>
          </a:lstStyle>
          <a:p>
            <a:pPr lvl="0"/>
            <a:r>
              <a:rPr lang="en-US" dirty="0"/>
              <a:t>Reference(s)</a:t>
            </a:r>
          </a:p>
        </p:txBody>
      </p:sp>
    </p:spTree>
    <p:extLst>
      <p:ext uri="{BB962C8B-B14F-4D97-AF65-F5344CB8AC3E}">
        <p14:creationId xmlns:p14="http://schemas.microsoft.com/office/powerpoint/2010/main" val="12599436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Rectangle 11"/>
          <p:cNvSpPr/>
          <p:nvPr userDrawn="1"/>
        </p:nvSpPr>
        <p:spPr>
          <a:xfrm>
            <a:off x="10027466" y="6531200"/>
            <a:ext cx="2069284" cy="257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192000" y="3566963"/>
            <a:ext cx="11795760" cy="31481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4" name="Date Placeholder 3"/>
          <p:cNvSpPr>
            <a:spLocks noGrp="1"/>
          </p:cNvSpPr>
          <p:nvPr>
            <p:ph type="dt" sz="half" idx="10"/>
          </p:nvPr>
        </p:nvSpPr>
        <p:spPr/>
        <p:txBody>
          <a:bodyPr/>
          <a:lstStyle/>
          <a:p>
            <a:fld id="{F5AB0D45-D70F-4565-90F4-8B70029F68B1}" type="datetime1">
              <a:rPr lang="en-US" smtClean="0"/>
              <a:t>7/15/26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3" name="Subtitle 2"/>
          <p:cNvSpPr>
            <a:spLocks noGrp="1"/>
          </p:cNvSpPr>
          <p:nvPr>
            <p:ph type="subTitle" idx="1"/>
          </p:nvPr>
        </p:nvSpPr>
        <p:spPr>
          <a:xfrm>
            <a:off x="457199" y="3902255"/>
            <a:ext cx="11277601" cy="1655762"/>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ext Placeholder 12"/>
          <p:cNvSpPr>
            <a:spLocks noGrp="1"/>
          </p:cNvSpPr>
          <p:nvPr>
            <p:ph type="body" sz="quarter" idx="12" hasCustomPrompt="1"/>
          </p:nvPr>
        </p:nvSpPr>
        <p:spPr>
          <a:xfrm>
            <a:off x="457200" y="5836500"/>
            <a:ext cx="10021888" cy="885825"/>
          </a:xfrm>
        </p:spPr>
        <p:txBody>
          <a:bodyPr anchor="b">
            <a:normAutofit/>
          </a:bodyPr>
          <a:lstStyle>
            <a:lvl1pPr marL="0" indent="0">
              <a:spcBef>
                <a:spcPts val="300"/>
              </a:spcBef>
              <a:buNone/>
              <a:defRPr sz="1000">
                <a:solidFill>
                  <a:schemeClr val="bg1"/>
                </a:solidFill>
              </a:defRPr>
            </a:lvl1pPr>
            <a:lvl2pPr marL="228600" indent="0">
              <a:buNone/>
              <a:defRPr>
                <a:solidFill>
                  <a:schemeClr val="bg1"/>
                </a:solidFill>
              </a:defRPr>
            </a:lvl2pPr>
            <a:lvl3pPr marL="457200" indent="0">
              <a:buNone/>
              <a:defRPr>
                <a:solidFill>
                  <a:schemeClr val="bg1"/>
                </a:solidFill>
              </a:defRPr>
            </a:lvl3pPr>
            <a:lvl4pPr marL="685800" indent="0">
              <a:buNone/>
              <a:defRPr>
                <a:solidFill>
                  <a:schemeClr val="bg1"/>
                </a:solidFill>
              </a:defRPr>
            </a:lvl4pPr>
            <a:lvl5pPr marL="914400" indent="0">
              <a:buNone/>
              <a:defRPr>
                <a:solidFill>
                  <a:schemeClr val="bg1"/>
                </a:solidFill>
              </a:defRPr>
            </a:lvl5pPr>
          </a:lstStyle>
          <a:p>
            <a:pPr lvl="0"/>
            <a:r>
              <a:rPr lang="en-US" dirty="0"/>
              <a:t>Reference(s)</a:t>
            </a:r>
          </a:p>
        </p:txBody>
      </p:sp>
      <p:sp>
        <p:nvSpPr>
          <p:cNvPr id="2" name="Title 1"/>
          <p:cNvSpPr>
            <a:spLocks noGrp="1"/>
          </p:cNvSpPr>
          <p:nvPr>
            <p:ph type="ctrTitle"/>
          </p:nvPr>
        </p:nvSpPr>
        <p:spPr>
          <a:xfrm>
            <a:off x="457200" y="1299370"/>
            <a:ext cx="11277600" cy="2129630"/>
          </a:xfrm>
        </p:spPr>
        <p:txBody>
          <a:bodyPr anchor="t" anchorCtr="0">
            <a:normAutofit/>
          </a:bodyPr>
          <a:lstStyle>
            <a:lvl1pPr algn="l">
              <a:defRPr sz="4400">
                <a:solidFill>
                  <a:schemeClr val="tx2"/>
                </a:solidFill>
              </a:defRPr>
            </a:lvl1pPr>
          </a:lstStyle>
          <a:p>
            <a:r>
              <a:rPr lang="en-US" dirty="0"/>
              <a:t>Click to edit Master title style</a:t>
            </a:r>
          </a:p>
        </p:txBody>
      </p:sp>
      <p:sp>
        <p:nvSpPr>
          <p:cNvPr id="17" name="Rectangle 16">
            <a:extLst>
              <a:ext uri="{FF2B5EF4-FFF2-40B4-BE49-F238E27FC236}">
                <a16:creationId xmlns:a16="http://schemas.microsoft.com/office/drawing/2014/main" id="{FDEA1B75-62AE-479F-A417-ACF060C05D1E}"/>
              </a:ext>
            </a:extLst>
          </p:cNvPr>
          <p:cNvSpPr/>
          <p:nvPr userDrawn="1"/>
        </p:nvSpPr>
        <p:spPr>
          <a:xfrm>
            <a:off x="192000" y="3566963"/>
            <a:ext cx="11795760" cy="1063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423800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067151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Global Title Slide">
    <p:spTree>
      <p:nvGrpSpPr>
        <p:cNvPr id="1" name=""/>
        <p:cNvGrpSpPr/>
        <p:nvPr/>
      </p:nvGrpSpPr>
      <p:grpSpPr>
        <a:xfrm>
          <a:off x="0" y="0"/>
          <a:ext cx="0" cy="0"/>
          <a:chOff x="0" y="0"/>
          <a:chExt cx="0" cy="0"/>
        </a:xfrm>
      </p:grpSpPr>
      <p:pic>
        <p:nvPicPr>
          <p:cNvPr id="2" name="Picture 1" descr="AZ_RGB_H_COL.jpg">
            <a:hlinkClick r:id="" action="ppaction://hlinkshowjump?jump=firstslide"/>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9385013" y="142425"/>
            <a:ext cx="2664000" cy="879972"/>
          </a:xfrm>
          <a:prstGeom prst="rect">
            <a:avLst/>
          </a:prstGeom>
        </p:spPr>
      </p:pic>
      <p:sp>
        <p:nvSpPr>
          <p:cNvPr id="8" name="Rectangle 7"/>
          <p:cNvSpPr/>
          <p:nvPr userDrawn="1"/>
        </p:nvSpPr>
        <p:spPr>
          <a:xfrm>
            <a:off x="241013" y="1692146"/>
            <a:ext cx="11808000" cy="497102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bg1"/>
              </a:solidFill>
              <a:effectLst/>
            </a:endParaRPr>
          </a:p>
        </p:txBody>
      </p:sp>
      <p:sp>
        <p:nvSpPr>
          <p:cNvPr id="13" name="Title 8"/>
          <p:cNvSpPr>
            <a:spLocks noGrp="1"/>
          </p:cNvSpPr>
          <p:nvPr>
            <p:ph type="title" hasCustomPrompt="1"/>
          </p:nvPr>
        </p:nvSpPr>
        <p:spPr>
          <a:xfrm>
            <a:off x="288002" y="1848643"/>
            <a:ext cx="9097012" cy="672000"/>
          </a:xfrm>
          <a:prstGeom prst="rect">
            <a:avLst/>
          </a:prstGeom>
        </p:spPr>
        <p:txBody>
          <a:bodyPr vert="horz"/>
          <a:lstStyle>
            <a:lvl1pPr algn="l">
              <a:lnSpc>
                <a:spcPct val="90000"/>
              </a:lnSpc>
              <a:defRPr sz="3733" b="1" baseline="0">
                <a:solidFill>
                  <a:srgbClr val="FFFFFF"/>
                </a:solidFill>
                <a:latin typeface="Arial" pitchFamily="34" charset="0"/>
                <a:cs typeface="Arial" pitchFamily="34" charset="0"/>
              </a:defRPr>
            </a:lvl1pPr>
          </a:lstStyle>
          <a:p>
            <a:r>
              <a:rPr lang="en-GB" noProof="0" dirty="0"/>
              <a:t>Click to add presentation title</a:t>
            </a:r>
          </a:p>
        </p:txBody>
      </p:sp>
      <p:sp>
        <p:nvSpPr>
          <p:cNvPr id="9" name="Text Placeholder 29"/>
          <p:cNvSpPr>
            <a:spLocks noGrp="1"/>
          </p:cNvSpPr>
          <p:nvPr>
            <p:ph type="body" sz="quarter" idx="11" hasCustomPrompt="1"/>
          </p:nvPr>
        </p:nvSpPr>
        <p:spPr>
          <a:xfrm>
            <a:off x="288002" y="3190257"/>
            <a:ext cx="9097011" cy="1594294"/>
          </a:xfrm>
          <a:prstGeom prst="rect">
            <a:avLst/>
          </a:prstGeom>
        </p:spPr>
        <p:txBody>
          <a:bodyPr vert="horz" anchor="ctr">
            <a:normAutofit/>
          </a:bodyPr>
          <a:lstStyle>
            <a:lvl1pPr marL="0" indent="0">
              <a:lnSpc>
                <a:spcPts val="1467"/>
              </a:lnSpc>
              <a:spcBef>
                <a:spcPts val="0"/>
              </a:spcBef>
              <a:buNone/>
              <a:defRPr sz="3000" b="0">
                <a:solidFill>
                  <a:schemeClr val="bg1"/>
                </a:solidFill>
                <a:latin typeface="Arial" pitchFamily="34" charset="0"/>
                <a:cs typeface="Arial" pitchFamily="34" charset="0"/>
              </a:defRPr>
            </a:lvl1pPr>
          </a:lstStyle>
          <a:p>
            <a:pPr lvl="0"/>
            <a:r>
              <a:rPr lang="en-GB" noProof="0" dirty="0"/>
              <a:t>Click to add subtitle if necessary</a:t>
            </a:r>
          </a:p>
        </p:txBody>
      </p:sp>
      <p:sp>
        <p:nvSpPr>
          <p:cNvPr id="10" name="Text Placeholder 7">
            <a:extLst>
              <a:ext uri="{FF2B5EF4-FFF2-40B4-BE49-F238E27FC236}">
                <a16:creationId xmlns:a16="http://schemas.microsoft.com/office/drawing/2014/main" id="{1FCA5801-9220-4E7B-9EDF-28B499B9CC48}"/>
              </a:ext>
            </a:extLst>
          </p:cNvPr>
          <p:cNvSpPr>
            <a:spLocks noGrp="1"/>
          </p:cNvSpPr>
          <p:nvPr>
            <p:ph type="body" sz="quarter" idx="14" hasCustomPrompt="1"/>
          </p:nvPr>
        </p:nvSpPr>
        <p:spPr>
          <a:xfrm>
            <a:off x="2883729" y="5865464"/>
            <a:ext cx="1451151" cy="182880"/>
          </a:xfrm>
        </p:spPr>
        <p:txBody>
          <a:bodyPr anchor="t">
            <a:noAutofit/>
          </a:bodyPr>
          <a:lstStyle>
            <a:lvl1pPr marL="0" indent="0">
              <a:spcBef>
                <a:spcPts val="300"/>
              </a:spcBef>
              <a:buNone/>
              <a:defRPr sz="1000">
                <a:solidFill>
                  <a:schemeClr val="bg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XX-XXXX-ALL-XXXX</a:t>
            </a:r>
          </a:p>
        </p:txBody>
      </p:sp>
      <p:sp>
        <p:nvSpPr>
          <p:cNvPr id="5" name="TextBox 4">
            <a:extLst>
              <a:ext uri="{FF2B5EF4-FFF2-40B4-BE49-F238E27FC236}">
                <a16:creationId xmlns:a16="http://schemas.microsoft.com/office/drawing/2014/main" id="{E8AE57FD-B4CA-4FEC-8695-AC40C5080EF3}"/>
              </a:ext>
            </a:extLst>
          </p:cNvPr>
          <p:cNvSpPr txBox="1"/>
          <p:nvPr userDrawn="1"/>
        </p:nvSpPr>
        <p:spPr>
          <a:xfrm>
            <a:off x="288002" y="5803221"/>
            <a:ext cx="2855248" cy="784830"/>
          </a:xfrm>
          <a:prstGeom prst="rect">
            <a:avLst/>
          </a:prstGeom>
          <a:noFill/>
        </p:spPr>
        <p:txBody>
          <a:bodyPr wrap="square" rtlCol="0">
            <a:spAutoFit/>
          </a:bodyPr>
          <a:lstStyle/>
          <a:p>
            <a:pPr>
              <a:lnSpc>
                <a:spcPct val="150000"/>
              </a:lnSpc>
              <a:spcBef>
                <a:spcPts val="600"/>
              </a:spcBef>
              <a:spcAft>
                <a:spcPts val="600"/>
              </a:spcAft>
            </a:pPr>
            <a:r>
              <a:rPr lang="en-US" sz="1000" dirty="0">
                <a:solidFill>
                  <a:schemeClr val="bg1"/>
                </a:solidFill>
              </a:rPr>
              <a:t>Veeva Vault MedComms Document Number: </a:t>
            </a:r>
            <a:br>
              <a:rPr lang="en-US" sz="1000" dirty="0">
                <a:solidFill>
                  <a:schemeClr val="bg1"/>
                </a:solidFill>
              </a:rPr>
            </a:br>
            <a:r>
              <a:rPr lang="en-US" sz="1000" dirty="0">
                <a:solidFill>
                  <a:schemeClr val="bg1"/>
                </a:solidFill>
              </a:rPr>
              <a:t>Approval Date:</a:t>
            </a:r>
            <a:br>
              <a:rPr lang="en-US" sz="1000" dirty="0">
                <a:solidFill>
                  <a:schemeClr val="bg1"/>
                </a:solidFill>
              </a:rPr>
            </a:br>
            <a:r>
              <a:rPr lang="en-US" sz="1000" dirty="0">
                <a:solidFill>
                  <a:schemeClr val="bg1"/>
                </a:solidFill>
              </a:rPr>
              <a:t>Expiration Date:</a:t>
            </a:r>
          </a:p>
        </p:txBody>
      </p:sp>
      <p:sp>
        <p:nvSpPr>
          <p:cNvPr id="16" name="Text Placeholder 7">
            <a:extLst>
              <a:ext uri="{FF2B5EF4-FFF2-40B4-BE49-F238E27FC236}">
                <a16:creationId xmlns:a16="http://schemas.microsoft.com/office/drawing/2014/main" id="{15AE65CC-53A8-4B6D-A45D-F840C8C137F5}"/>
              </a:ext>
            </a:extLst>
          </p:cNvPr>
          <p:cNvSpPr>
            <a:spLocks noGrp="1"/>
          </p:cNvSpPr>
          <p:nvPr>
            <p:ph type="body" sz="quarter" idx="16" hasCustomPrompt="1"/>
          </p:nvPr>
        </p:nvSpPr>
        <p:spPr>
          <a:xfrm>
            <a:off x="1309189" y="6321258"/>
            <a:ext cx="1451151" cy="182880"/>
          </a:xfrm>
        </p:spPr>
        <p:txBody>
          <a:bodyPr anchor="t">
            <a:noAutofit/>
          </a:bodyPr>
          <a:lstStyle>
            <a:lvl1pPr marL="0" indent="0">
              <a:spcBef>
                <a:spcPts val="300"/>
              </a:spcBef>
              <a:buNone/>
              <a:defRPr sz="1000">
                <a:solidFill>
                  <a:schemeClr val="bg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MM/YY</a:t>
            </a:r>
          </a:p>
        </p:txBody>
      </p:sp>
      <p:sp>
        <p:nvSpPr>
          <p:cNvPr id="17" name="Text Placeholder 7">
            <a:extLst>
              <a:ext uri="{FF2B5EF4-FFF2-40B4-BE49-F238E27FC236}">
                <a16:creationId xmlns:a16="http://schemas.microsoft.com/office/drawing/2014/main" id="{C46DDC66-D58B-400F-82BF-795384A740E7}"/>
              </a:ext>
            </a:extLst>
          </p:cNvPr>
          <p:cNvSpPr>
            <a:spLocks noGrp="1"/>
          </p:cNvSpPr>
          <p:nvPr>
            <p:ph type="body" sz="quarter" idx="17" hasCustomPrompt="1"/>
          </p:nvPr>
        </p:nvSpPr>
        <p:spPr>
          <a:xfrm>
            <a:off x="1304732" y="6097532"/>
            <a:ext cx="1451151" cy="183970"/>
          </a:xfrm>
        </p:spPr>
        <p:txBody>
          <a:bodyPr anchor="t">
            <a:noAutofit/>
          </a:bodyPr>
          <a:lstStyle>
            <a:lvl1pPr marL="0" indent="0">
              <a:spcBef>
                <a:spcPts val="300"/>
              </a:spcBef>
              <a:buNone/>
              <a:defRPr sz="1000">
                <a:solidFill>
                  <a:schemeClr val="bg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MM/YY</a:t>
            </a:r>
          </a:p>
        </p:txBody>
      </p:sp>
    </p:spTree>
    <p:extLst>
      <p:ext uri="{BB962C8B-B14F-4D97-AF65-F5344CB8AC3E}">
        <p14:creationId xmlns:p14="http://schemas.microsoft.com/office/powerpoint/2010/main" val="256608313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10027466" y="6531200"/>
            <a:ext cx="2069284" cy="257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193500" y="156117"/>
            <a:ext cx="11808000" cy="6559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2" name="Title 1"/>
          <p:cNvSpPr>
            <a:spLocks noGrp="1"/>
          </p:cNvSpPr>
          <p:nvPr>
            <p:ph type="title"/>
          </p:nvPr>
        </p:nvSpPr>
        <p:spPr>
          <a:xfrm>
            <a:off x="476250" y="1295176"/>
            <a:ext cx="11258550" cy="914400"/>
          </a:xfr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76250" y="3435620"/>
            <a:ext cx="11258550" cy="1554480"/>
          </a:xfrm>
        </p:spPr>
        <p:txBody>
          <a:bodyPr>
            <a:noAutofit/>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A87EDD-928B-42CB-AB33-238AA66A31C6}" type="datetime1">
              <a:rPr lang="en-US" smtClean="0"/>
              <a:t>7/15/26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Text Placeholder 10"/>
          <p:cNvSpPr>
            <a:spLocks noGrp="1"/>
          </p:cNvSpPr>
          <p:nvPr>
            <p:ph type="body" sz="quarter" idx="12" hasCustomPrompt="1"/>
          </p:nvPr>
        </p:nvSpPr>
        <p:spPr>
          <a:xfrm>
            <a:off x="457200" y="5829300"/>
            <a:ext cx="10058400" cy="885825"/>
          </a:xfrm>
        </p:spPr>
        <p:txBody>
          <a:bodyPr anchor="b" anchorCtr="0">
            <a:normAutofit/>
          </a:bodyPr>
          <a:lstStyle>
            <a:lvl1pPr marL="0" indent="0">
              <a:spcBef>
                <a:spcPts val="300"/>
              </a:spcBef>
              <a:buNone/>
              <a:defRPr sz="1000">
                <a:solidFill>
                  <a:schemeClr val="bg1"/>
                </a:solidFill>
              </a:defRPr>
            </a:lvl1pPr>
            <a:lvl2pPr marL="228600" indent="0">
              <a:buNone/>
              <a:defRPr>
                <a:solidFill>
                  <a:schemeClr val="bg1"/>
                </a:solidFill>
              </a:defRPr>
            </a:lvl2pPr>
            <a:lvl3pPr marL="457200" indent="0">
              <a:buNone/>
              <a:defRPr>
                <a:solidFill>
                  <a:schemeClr val="bg1"/>
                </a:solidFill>
              </a:defRPr>
            </a:lvl3pPr>
            <a:lvl4pPr marL="685800" indent="0">
              <a:buNone/>
              <a:defRPr>
                <a:solidFill>
                  <a:schemeClr val="bg1"/>
                </a:solidFill>
              </a:defRPr>
            </a:lvl4pPr>
            <a:lvl5pPr marL="914400" indent="0">
              <a:buNone/>
              <a:defRPr>
                <a:solidFill>
                  <a:schemeClr val="bg1"/>
                </a:solidFill>
              </a:defRPr>
            </a:lvl5pPr>
          </a:lstStyle>
          <a:p>
            <a:pPr lvl="0"/>
            <a:r>
              <a:rPr lang="en-US" dirty="0"/>
              <a:t>Reference(s)</a:t>
            </a:r>
          </a:p>
        </p:txBody>
      </p:sp>
    </p:spTree>
    <p:extLst>
      <p:ext uri="{BB962C8B-B14F-4D97-AF65-F5344CB8AC3E}">
        <p14:creationId xmlns:p14="http://schemas.microsoft.com/office/powerpoint/2010/main" val="139913030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257301"/>
            <a:ext cx="556260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257301"/>
            <a:ext cx="556260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2AC1F25-382D-4CE5-99D2-D389D07019C3}" type="datetime1">
              <a:rPr lang="en-US" smtClean="0"/>
              <a:t>7/15/26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7432E5-F8E0-41AE-9A6B-AD730338B005}" type="slidenum">
              <a:rPr lang="en-US" smtClean="0"/>
              <a:pPr/>
              <a:t>‹#›</a:t>
            </a:fld>
            <a:endParaRPr lang="en-US" dirty="0"/>
          </a:p>
        </p:txBody>
      </p:sp>
      <p:sp>
        <p:nvSpPr>
          <p:cNvPr id="9" name="Text Placeholder 8"/>
          <p:cNvSpPr>
            <a:spLocks noGrp="1"/>
          </p:cNvSpPr>
          <p:nvPr>
            <p:ph type="body" sz="quarter" idx="13" hasCustomPrompt="1"/>
          </p:nvPr>
        </p:nvSpPr>
        <p:spPr>
          <a:xfrm>
            <a:off x="457200" y="5852160"/>
            <a:ext cx="10058400" cy="1005840"/>
          </a:xfrm>
        </p:spPr>
        <p:txBody>
          <a:bodyPr anchor="b">
            <a:normAutofit/>
          </a:bodyPr>
          <a:lstStyle>
            <a:lvl1pPr marL="0" indent="0">
              <a:spcBef>
                <a:spcPts val="300"/>
              </a:spcBef>
              <a:buNone/>
              <a:defRPr sz="1000"/>
            </a:lvl1pPr>
            <a:lvl2pPr marL="228600" indent="0">
              <a:spcBef>
                <a:spcPts val="300"/>
              </a:spcBef>
              <a:buNone/>
              <a:defRPr/>
            </a:lvl2pPr>
            <a:lvl3pPr marL="457200" indent="0">
              <a:spcBef>
                <a:spcPts val="300"/>
              </a:spcBef>
              <a:buNone/>
              <a:defRPr/>
            </a:lvl3pPr>
            <a:lvl4pPr marL="685800" indent="0">
              <a:spcBef>
                <a:spcPts val="300"/>
              </a:spcBef>
              <a:buNone/>
              <a:defRPr/>
            </a:lvl4pPr>
            <a:lvl5pPr marL="914400" indent="0">
              <a:spcBef>
                <a:spcPts val="300"/>
              </a:spcBef>
              <a:buNone/>
              <a:defRPr/>
            </a:lvl5pPr>
          </a:lstStyle>
          <a:p>
            <a:pPr lvl="0"/>
            <a:r>
              <a:rPr lang="en-US" dirty="0"/>
              <a:t>Reference(s)</a:t>
            </a:r>
          </a:p>
        </p:txBody>
      </p:sp>
    </p:spTree>
    <p:extLst>
      <p:ext uri="{BB962C8B-B14F-4D97-AF65-F5344CB8AC3E}">
        <p14:creationId xmlns:p14="http://schemas.microsoft.com/office/powerpoint/2010/main" val="93324671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6932" y="228601"/>
            <a:ext cx="11257867" cy="8001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6932" y="1274765"/>
            <a:ext cx="5520643" cy="548640"/>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76932" y="1823406"/>
            <a:ext cx="5520643" cy="40058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199" y="1274765"/>
            <a:ext cx="5562599" cy="548640"/>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1823406"/>
            <a:ext cx="5562598" cy="40058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E13010-457D-497C-BC1F-8982A0CFCC8F}" type="datetime1">
              <a:rPr lang="en-US" smtClean="0"/>
              <a:t>7/15/26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7432E5-F8E0-41AE-9A6B-AD730338B005}" type="slidenum">
              <a:rPr lang="en-US" smtClean="0"/>
              <a:pPr/>
              <a:t>‹#›</a:t>
            </a:fld>
            <a:endParaRPr lang="en-US" dirty="0"/>
          </a:p>
        </p:txBody>
      </p:sp>
      <p:sp>
        <p:nvSpPr>
          <p:cNvPr id="11" name="Text Placeholder 10"/>
          <p:cNvSpPr>
            <a:spLocks noGrp="1"/>
          </p:cNvSpPr>
          <p:nvPr>
            <p:ph type="body" sz="quarter" idx="13" hasCustomPrompt="1"/>
          </p:nvPr>
        </p:nvSpPr>
        <p:spPr>
          <a:xfrm>
            <a:off x="476931" y="5852160"/>
            <a:ext cx="10038667" cy="1005840"/>
          </a:xfrm>
        </p:spPr>
        <p:txBody>
          <a:bodyPr anchor="b">
            <a:noAutofit/>
          </a:bodyPr>
          <a:lstStyle>
            <a:lvl1pPr marL="0" indent="0">
              <a:spcBef>
                <a:spcPts val="300"/>
              </a:spcBef>
              <a:buNone/>
              <a:defRPr sz="1000"/>
            </a:lvl1pPr>
            <a:lvl2pPr marL="228600" indent="0">
              <a:spcBef>
                <a:spcPts val="300"/>
              </a:spcBef>
              <a:buNone/>
              <a:defRPr sz="1000"/>
            </a:lvl2pPr>
            <a:lvl3pPr marL="457200" indent="0">
              <a:spcBef>
                <a:spcPts val="300"/>
              </a:spcBef>
              <a:buNone/>
              <a:defRPr sz="1000"/>
            </a:lvl3pPr>
            <a:lvl4pPr marL="685800" indent="0">
              <a:spcBef>
                <a:spcPts val="300"/>
              </a:spcBef>
              <a:buNone/>
              <a:defRPr sz="1000"/>
            </a:lvl4pPr>
            <a:lvl5pPr marL="914400" indent="0">
              <a:spcBef>
                <a:spcPts val="300"/>
              </a:spcBef>
              <a:buNone/>
              <a:defRPr sz="1000"/>
            </a:lvl5pPr>
          </a:lstStyle>
          <a:p>
            <a:pPr lvl="0"/>
            <a:r>
              <a:rPr lang="en-US" dirty="0"/>
              <a:t>Reference(s)</a:t>
            </a:r>
          </a:p>
        </p:txBody>
      </p:sp>
    </p:spTree>
    <p:extLst>
      <p:ext uri="{BB962C8B-B14F-4D97-AF65-F5344CB8AC3E}">
        <p14:creationId xmlns:p14="http://schemas.microsoft.com/office/powerpoint/2010/main" val="301914602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284131"/>
            <a:ext cx="11277600" cy="41006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0F1DF4-9EBB-415C-A0BA-652D75990D66}" type="datetime1">
              <a:rPr lang="en-US" smtClean="0"/>
              <a:t>7/15/26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7432E5-F8E0-41AE-9A6B-AD730338B005}" type="slidenum">
              <a:rPr lang="en-US" smtClean="0"/>
              <a:pPr/>
              <a:t>‹#›</a:t>
            </a:fld>
            <a:endParaRPr lang="en-US" dirty="0"/>
          </a:p>
        </p:txBody>
      </p:sp>
      <p:sp>
        <p:nvSpPr>
          <p:cNvPr id="8" name="Text Placeholder 7"/>
          <p:cNvSpPr>
            <a:spLocks noGrp="1"/>
          </p:cNvSpPr>
          <p:nvPr>
            <p:ph type="body" sz="quarter" idx="13" hasCustomPrompt="1"/>
          </p:nvPr>
        </p:nvSpPr>
        <p:spPr>
          <a:xfrm>
            <a:off x="457200" y="5852160"/>
            <a:ext cx="10058400" cy="1005840"/>
          </a:xfrm>
        </p:spPr>
        <p:txBody>
          <a:bodyPr anchor="b">
            <a:normAutofit/>
          </a:bodyPr>
          <a:lstStyle>
            <a:lvl1pPr marL="0" indent="0">
              <a:spcBef>
                <a:spcPts val="300"/>
              </a:spcBef>
              <a:buNone/>
              <a:defRPr sz="1000">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dirty="0"/>
              <a:t>Reference(s)</a:t>
            </a:r>
          </a:p>
        </p:txBody>
      </p:sp>
      <p:sp>
        <p:nvSpPr>
          <p:cNvPr id="9" name="Text Placeholder 8"/>
          <p:cNvSpPr>
            <a:spLocks noGrp="1"/>
          </p:cNvSpPr>
          <p:nvPr>
            <p:ph type="body" sz="quarter" idx="14" hasCustomPrompt="1"/>
          </p:nvPr>
        </p:nvSpPr>
        <p:spPr>
          <a:xfrm>
            <a:off x="1306288" y="5424412"/>
            <a:ext cx="9601200" cy="377976"/>
          </a:xfrm>
          <a:prstGeom prst="roundRect">
            <a:avLst/>
          </a:prstGeom>
          <a:solidFill>
            <a:schemeClr val="accent2"/>
          </a:solidFill>
        </p:spPr>
        <p:txBody>
          <a:bodyPr anchor="b" anchorCtr="0">
            <a:spAutoFit/>
          </a:bodyPr>
          <a:lstStyle>
            <a:lvl1pPr marL="0" indent="0" algn="ctr">
              <a:buNone/>
              <a:defRPr sz="1800" b="1">
                <a:solidFill>
                  <a:schemeClr val="bg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caption</a:t>
            </a:r>
          </a:p>
        </p:txBody>
      </p:sp>
    </p:spTree>
    <p:extLst>
      <p:ext uri="{BB962C8B-B14F-4D97-AF65-F5344CB8AC3E}">
        <p14:creationId xmlns:p14="http://schemas.microsoft.com/office/powerpoint/2010/main" val="305181320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Only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C0A5CC-DF79-4C1F-BC9C-A9BAE87DA578}" type="datetime1">
              <a:rPr lang="en-US" smtClean="0"/>
              <a:t>7/15/26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7432E5-F8E0-41AE-9A6B-AD730338B005}" type="slidenum">
              <a:rPr lang="en-US" smtClean="0"/>
              <a:pPr/>
              <a:t>‹#›</a:t>
            </a:fld>
            <a:endParaRPr lang="en-US" dirty="0"/>
          </a:p>
        </p:txBody>
      </p:sp>
      <p:sp>
        <p:nvSpPr>
          <p:cNvPr id="7" name="Text Placeholder 6"/>
          <p:cNvSpPr>
            <a:spLocks noGrp="1"/>
          </p:cNvSpPr>
          <p:nvPr>
            <p:ph type="body" sz="quarter" idx="13" hasCustomPrompt="1"/>
          </p:nvPr>
        </p:nvSpPr>
        <p:spPr>
          <a:xfrm>
            <a:off x="457200" y="5829300"/>
            <a:ext cx="10058400" cy="1028700"/>
          </a:xfrm>
        </p:spPr>
        <p:txBody>
          <a:bodyPr anchor="b">
            <a:noAutofit/>
          </a:bodyPr>
          <a:lstStyle>
            <a:lvl1pPr marL="0" indent="0">
              <a:spcBef>
                <a:spcPts val="300"/>
              </a:spcBef>
              <a:buNone/>
              <a:defRPr sz="1000"/>
            </a:lvl1pPr>
            <a:lvl2pPr marL="228600" indent="0">
              <a:spcBef>
                <a:spcPts val="300"/>
              </a:spcBef>
              <a:buNone/>
              <a:defRPr sz="1000"/>
            </a:lvl2pPr>
            <a:lvl3pPr marL="457200" indent="0">
              <a:spcBef>
                <a:spcPts val="300"/>
              </a:spcBef>
              <a:buNone/>
              <a:defRPr sz="1000"/>
            </a:lvl3pPr>
            <a:lvl4pPr marL="685800" indent="0">
              <a:spcBef>
                <a:spcPts val="300"/>
              </a:spcBef>
              <a:buNone/>
              <a:defRPr sz="1000"/>
            </a:lvl4pPr>
            <a:lvl5pPr marL="914400" indent="0">
              <a:spcBef>
                <a:spcPts val="300"/>
              </a:spcBef>
              <a:buNone/>
              <a:defRPr sz="1000"/>
            </a:lvl5pPr>
          </a:lstStyle>
          <a:p>
            <a:pPr lvl="0"/>
            <a:r>
              <a:rPr lang="en-US" dirty="0"/>
              <a:t>Reference(s)</a:t>
            </a:r>
          </a:p>
        </p:txBody>
      </p:sp>
      <p:sp>
        <p:nvSpPr>
          <p:cNvPr id="8" name="Text Placeholder 7"/>
          <p:cNvSpPr>
            <a:spLocks noGrp="1"/>
          </p:cNvSpPr>
          <p:nvPr>
            <p:ph type="body" sz="quarter" idx="14" hasCustomPrompt="1"/>
          </p:nvPr>
        </p:nvSpPr>
        <p:spPr>
          <a:xfrm>
            <a:off x="1299032" y="5428720"/>
            <a:ext cx="9601200" cy="377976"/>
          </a:xfrm>
          <a:prstGeom prst="roundRect">
            <a:avLst/>
          </a:prstGeom>
          <a:solidFill>
            <a:schemeClr val="accent2"/>
          </a:solidFill>
        </p:spPr>
        <p:txBody>
          <a:bodyPr anchor="b" anchorCtr="0">
            <a:spAutoFit/>
          </a:bodyPr>
          <a:lstStyle>
            <a:lvl1pPr marL="0" indent="0" algn="ctr">
              <a:buNone/>
              <a:defRPr sz="1800" b="1">
                <a:solidFill>
                  <a:schemeClr val="bg1"/>
                </a:solidFill>
              </a:defRPr>
            </a:lvl1pPr>
            <a:lvl2pPr marL="228600" indent="0" algn="ctr">
              <a:buNone/>
              <a:defRPr b="1">
                <a:solidFill>
                  <a:schemeClr val="bg1"/>
                </a:solidFill>
              </a:defRPr>
            </a:lvl2pPr>
            <a:lvl3pPr marL="457200" indent="0" algn="ctr">
              <a:buNone/>
              <a:defRPr b="1">
                <a:solidFill>
                  <a:schemeClr val="bg1"/>
                </a:solidFill>
              </a:defRPr>
            </a:lvl3pPr>
            <a:lvl4pPr marL="685800" indent="0" algn="ctr">
              <a:buNone/>
              <a:defRPr b="1">
                <a:solidFill>
                  <a:schemeClr val="bg1"/>
                </a:solidFill>
              </a:defRPr>
            </a:lvl4pPr>
            <a:lvl5pPr marL="914400" indent="0" algn="ctr">
              <a:buNone/>
              <a:defRPr b="1">
                <a:solidFill>
                  <a:schemeClr val="bg1"/>
                </a:solidFill>
              </a:defRPr>
            </a:lvl5pPr>
          </a:lstStyle>
          <a:p>
            <a:pPr lvl="0"/>
            <a:r>
              <a:rPr lang="en-US" dirty="0"/>
              <a:t>Click to edit caption</a:t>
            </a:r>
          </a:p>
        </p:txBody>
      </p:sp>
    </p:spTree>
    <p:extLst>
      <p:ext uri="{BB962C8B-B14F-4D97-AF65-F5344CB8AC3E}">
        <p14:creationId xmlns:p14="http://schemas.microsoft.com/office/powerpoint/2010/main" val="121343572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ntent No Lin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D7E3D9C-0853-494F-954A-AEC44A66CB01}" type="datetime1">
              <a:rPr lang="en-US" smtClean="0"/>
              <a:t>7/15/26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7432E5-F8E0-41AE-9A6B-AD730338B005}" type="slidenum">
              <a:rPr lang="en-US" smtClean="0"/>
              <a:pPr/>
              <a:t>‹#›</a:t>
            </a:fld>
            <a:endParaRPr lang="en-US" dirty="0"/>
          </a:p>
        </p:txBody>
      </p:sp>
      <p:sp>
        <p:nvSpPr>
          <p:cNvPr id="8" name="Text Placeholder 7"/>
          <p:cNvSpPr>
            <a:spLocks noGrp="1"/>
          </p:cNvSpPr>
          <p:nvPr>
            <p:ph type="body" sz="quarter" idx="13" hasCustomPrompt="1"/>
          </p:nvPr>
        </p:nvSpPr>
        <p:spPr>
          <a:xfrm>
            <a:off x="457200" y="5852160"/>
            <a:ext cx="10058400" cy="1005840"/>
          </a:xfrm>
        </p:spPr>
        <p:txBody>
          <a:bodyPr anchor="b">
            <a:normAutofit/>
          </a:bodyPr>
          <a:lstStyle>
            <a:lvl1pPr marL="0" indent="0">
              <a:spcBef>
                <a:spcPts val="300"/>
              </a:spcBef>
              <a:buNone/>
              <a:defRPr sz="1000">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dirty="0"/>
              <a:t>Reference(s)</a:t>
            </a:r>
          </a:p>
        </p:txBody>
      </p:sp>
      <p:sp>
        <p:nvSpPr>
          <p:cNvPr id="9" name="Rectangle 8"/>
          <p:cNvSpPr/>
          <p:nvPr userDrawn="1"/>
        </p:nvSpPr>
        <p:spPr>
          <a:xfrm>
            <a:off x="193501" y="1028700"/>
            <a:ext cx="11998500" cy="250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Content Placeholder 2"/>
          <p:cNvSpPr>
            <a:spLocks noGrp="1"/>
          </p:cNvSpPr>
          <p:nvPr>
            <p:ph idx="1"/>
          </p:nvPr>
        </p:nvSpPr>
        <p:spPr>
          <a:xfrm>
            <a:off x="457200" y="1028700"/>
            <a:ext cx="11277600" cy="4800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939562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8" name="Rectangle 7"/>
          <p:cNvSpPr/>
          <p:nvPr userDrawn="1"/>
        </p:nvSpPr>
        <p:spPr>
          <a:xfrm>
            <a:off x="193501" y="1028700"/>
            <a:ext cx="11998500" cy="250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lvl1pPr>
              <a:defRPr>
                <a:solidFill>
                  <a:schemeClr val="accent2"/>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A6B50EDE-1F01-4A88-89D9-A077A040CD42}" type="datetime1">
              <a:rPr lang="en-US" smtClean="0"/>
              <a:t>7/15/26</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3965803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959C31-8071-4657-BA84-2004C5131029}" type="datetime1">
              <a:rPr lang="en-US" smtClean="0"/>
              <a:t>7/15/26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7432E5-F8E0-41AE-9A6B-AD730338B005}" type="slidenum">
              <a:rPr lang="en-US" smtClean="0"/>
              <a:pPr/>
              <a:t>‹#›</a:t>
            </a:fld>
            <a:endParaRPr lang="en-US" dirty="0"/>
          </a:p>
        </p:txBody>
      </p:sp>
      <p:sp>
        <p:nvSpPr>
          <p:cNvPr id="6" name="Text Placeholder 5"/>
          <p:cNvSpPr>
            <a:spLocks noGrp="1"/>
          </p:cNvSpPr>
          <p:nvPr>
            <p:ph type="body" sz="quarter" idx="13" hasCustomPrompt="1"/>
          </p:nvPr>
        </p:nvSpPr>
        <p:spPr>
          <a:xfrm>
            <a:off x="486227" y="5852160"/>
            <a:ext cx="10058399" cy="1005840"/>
          </a:xfrm>
        </p:spPr>
        <p:txBody>
          <a:bodyPr anchor="b">
            <a:noAutofit/>
          </a:bodyPr>
          <a:lstStyle>
            <a:lvl1pPr marL="0" indent="0">
              <a:spcBef>
                <a:spcPts val="300"/>
              </a:spcBef>
              <a:buNone/>
              <a:defRPr sz="1000"/>
            </a:lvl1pPr>
            <a:lvl2pPr marL="228600" indent="0">
              <a:spcBef>
                <a:spcPts val="300"/>
              </a:spcBef>
              <a:buNone/>
              <a:defRPr sz="1000"/>
            </a:lvl2pPr>
            <a:lvl3pPr marL="457200" indent="0">
              <a:spcBef>
                <a:spcPts val="300"/>
              </a:spcBef>
              <a:buNone/>
              <a:defRPr sz="1000"/>
            </a:lvl3pPr>
            <a:lvl4pPr marL="685800" indent="0">
              <a:spcBef>
                <a:spcPts val="300"/>
              </a:spcBef>
              <a:buNone/>
              <a:defRPr sz="1000"/>
            </a:lvl4pPr>
            <a:lvl5pPr marL="914400" indent="0">
              <a:spcBef>
                <a:spcPts val="300"/>
              </a:spcBef>
              <a:buNone/>
              <a:defRPr sz="1000"/>
            </a:lvl5pPr>
          </a:lstStyle>
          <a:p>
            <a:pPr lvl="0"/>
            <a:r>
              <a:rPr lang="en-US" dirty="0"/>
              <a:t>Reference(s)</a:t>
            </a:r>
          </a:p>
        </p:txBody>
      </p:sp>
      <p:sp>
        <p:nvSpPr>
          <p:cNvPr id="7" name="Rectangle 6"/>
          <p:cNvSpPr/>
          <p:nvPr userDrawn="1"/>
        </p:nvSpPr>
        <p:spPr>
          <a:xfrm>
            <a:off x="193501" y="1028700"/>
            <a:ext cx="11998500" cy="250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82747678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Disclaim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E1287E9-EBEB-4648-982B-10337D55F8BE}"/>
              </a:ext>
            </a:extLst>
          </p:cNvPr>
          <p:cNvSpPr>
            <a:spLocks noGrp="1"/>
          </p:cNvSpPr>
          <p:nvPr>
            <p:ph type="dt" sz="half" idx="10"/>
          </p:nvPr>
        </p:nvSpPr>
        <p:spPr/>
        <p:txBody>
          <a:bodyPr/>
          <a:lstStyle/>
          <a:p>
            <a:fld id="{E2EF650A-C38E-40FB-BCF6-2303E9A7CC69}" type="datetime1">
              <a:rPr lang="en-US" smtClean="0"/>
              <a:t>7/15/26</a:t>
            </a:fld>
            <a:endParaRPr lang="en-US" dirty="0"/>
          </a:p>
        </p:txBody>
      </p:sp>
      <p:sp>
        <p:nvSpPr>
          <p:cNvPr id="4" name="Footer Placeholder 3">
            <a:extLst>
              <a:ext uri="{FF2B5EF4-FFF2-40B4-BE49-F238E27FC236}">
                <a16:creationId xmlns:a16="http://schemas.microsoft.com/office/drawing/2014/main" id="{6D9B78B9-0DDE-46C9-8ACD-9F2A63B7312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E89C07F-8571-41D4-9A89-601A8B9C53DC}"/>
              </a:ext>
            </a:extLst>
          </p:cNvPr>
          <p:cNvSpPr>
            <a:spLocks noGrp="1"/>
          </p:cNvSpPr>
          <p:nvPr>
            <p:ph type="sldNum" sz="quarter" idx="12"/>
          </p:nvPr>
        </p:nvSpPr>
        <p:spPr/>
        <p:txBody>
          <a:bodyPr/>
          <a:lstStyle/>
          <a:p>
            <a:fld id="{CC7432E5-F8E0-41AE-9A6B-AD730338B005}" type="slidenum">
              <a:rPr lang="en-US" smtClean="0"/>
              <a:pPr/>
              <a:t>‹#›</a:t>
            </a:fld>
            <a:endParaRPr lang="en-US" dirty="0"/>
          </a:p>
        </p:txBody>
      </p:sp>
      <p:sp>
        <p:nvSpPr>
          <p:cNvPr id="7" name="Content Placeholder 6">
            <a:extLst>
              <a:ext uri="{FF2B5EF4-FFF2-40B4-BE49-F238E27FC236}">
                <a16:creationId xmlns:a16="http://schemas.microsoft.com/office/drawing/2014/main" id="{065F5103-6F75-4D29-92B7-D96304B0DF91}"/>
              </a:ext>
            </a:extLst>
          </p:cNvPr>
          <p:cNvSpPr>
            <a:spLocks noGrp="1"/>
          </p:cNvSpPr>
          <p:nvPr>
            <p:ph sz="quarter" idx="13"/>
          </p:nvPr>
        </p:nvSpPr>
        <p:spPr>
          <a:xfrm>
            <a:off x="457200" y="1092425"/>
            <a:ext cx="11277600" cy="4736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3093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4163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347090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US Cover Sheet">
    <p:spTree>
      <p:nvGrpSpPr>
        <p:cNvPr id="1" name=""/>
        <p:cNvGrpSpPr/>
        <p:nvPr/>
      </p:nvGrpSpPr>
      <p:grpSpPr>
        <a:xfrm>
          <a:off x="0" y="0"/>
          <a:ext cx="0" cy="0"/>
          <a:chOff x="0" y="0"/>
          <a:chExt cx="0" cy="0"/>
        </a:xfrm>
      </p:grpSpPr>
      <p:sp>
        <p:nvSpPr>
          <p:cNvPr id="79" name="TextBox 78">
            <a:extLst>
              <a:ext uri="{FF2B5EF4-FFF2-40B4-BE49-F238E27FC236}">
                <a16:creationId xmlns:a16="http://schemas.microsoft.com/office/drawing/2014/main" id="{86D12817-4053-40BC-82BB-7AF5EE51AEBA}"/>
              </a:ext>
            </a:extLst>
          </p:cNvPr>
          <p:cNvSpPr txBox="1"/>
          <p:nvPr userDrawn="1"/>
        </p:nvSpPr>
        <p:spPr>
          <a:xfrm>
            <a:off x="2893625" y="6314749"/>
            <a:ext cx="6404747" cy="461665"/>
          </a:xfrm>
          <a:prstGeom prst="rect">
            <a:avLst/>
          </a:prstGeom>
          <a:noFill/>
          <a:ln>
            <a:noFill/>
          </a:ln>
        </p:spPr>
        <p:txBody>
          <a:bodyPr wrap="square" rtlCol="0" anchor="ctr">
            <a:spAutoFit/>
          </a:bodyPr>
          <a:lstStyle/>
          <a:p>
            <a:pPr marL="0" indent="0" algn="ctr">
              <a:buClr>
                <a:schemeClr val="accent1"/>
              </a:buClr>
              <a:buFont typeface="Arial" panose="020B0604020202020204" pitchFamily="34" charset="0"/>
              <a:buNone/>
            </a:pPr>
            <a:r>
              <a:rPr lang="en-US" sz="1400" b="1" dirty="0">
                <a:solidFill>
                  <a:schemeClr val="tx1"/>
                </a:solidFill>
              </a:rPr>
              <a:t>This Material is for Use by AstraZeneca Medical Personnel Only</a:t>
            </a:r>
          </a:p>
          <a:p>
            <a:pPr marL="0" indent="0" algn="ctr">
              <a:buClr>
                <a:schemeClr val="accent1"/>
              </a:buClr>
              <a:buFont typeface="Arial" panose="020B0604020202020204" pitchFamily="34" charset="0"/>
              <a:buNone/>
            </a:pPr>
            <a:r>
              <a:rPr lang="en-US" sz="1000" b="0" dirty="0">
                <a:solidFill>
                  <a:schemeClr val="tx1"/>
                </a:solidFill>
              </a:rPr>
              <a:t>Speaker notes are for internal use only and are not to be shown or disseminated outside of AstraZeneca</a:t>
            </a:r>
          </a:p>
        </p:txBody>
      </p:sp>
      <p:graphicFrame>
        <p:nvGraphicFramePr>
          <p:cNvPr id="50" name="Table 49">
            <a:extLst>
              <a:ext uri="{FF2B5EF4-FFF2-40B4-BE49-F238E27FC236}">
                <a16:creationId xmlns:a16="http://schemas.microsoft.com/office/drawing/2014/main" id="{83D05D04-05CE-47AA-8F7B-B08C33B32C3F}"/>
              </a:ext>
            </a:extLst>
          </p:cNvPr>
          <p:cNvGraphicFramePr>
            <a:graphicFrameLocks noGrp="1"/>
          </p:cNvGraphicFramePr>
          <p:nvPr userDrawn="1">
            <p:extLst>
              <p:ext uri="{D42A27DB-BD31-4B8C-83A1-F6EECF244321}">
                <p14:modId xmlns:p14="http://schemas.microsoft.com/office/powerpoint/2010/main" val="1710924946"/>
              </p:ext>
            </p:extLst>
          </p:nvPr>
        </p:nvGraphicFramePr>
        <p:xfrm>
          <a:off x="1128800" y="3577113"/>
          <a:ext cx="9949786" cy="764702"/>
        </p:xfrm>
        <a:graphic>
          <a:graphicData uri="http://schemas.openxmlformats.org/drawingml/2006/table">
            <a:tbl>
              <a:tblPr>
                <a:tableStyleId>{21E4AEA4-8DFA-4A89-87EB-49C32662AFE0}</a:tableStyleId>
              </a:tblPr>
              <a:tblGrid>
                <a:gridCol w="2931948">
                  <a:extLst>
                    <a:ext uri="{9D8B030D-6E8A-4147-A177-3AD203B41FA5}">
                      <a16:colId xmlns:a16="http://schemas.microsoft.com/office/drawing/2014/main" val="3458750997"/>
                    </a:ext>
                  </a:extLst>
                </a:gridCol>
                <a:gridCol w="3701243">
                  <a:extLst>
                    <a:ext uri="{9D8B030D-6E8A-4147-A177-3AD203B41FA5}">
                      <a16:colId xmlns:a16="http://schemas.microsoft.com/office/drawing/2014/main" val="4071395440"/>
                    </a:ext>
                  </a:extLst>
                </a:gridCol>
                <a:gridCol w="3316595">
                  <a:extLst>
                    <a:ext uri="{9D8B030D-6E8A-4147-A177-3AD203B41FA5}">
                      <a16:colId xmlns:a16="http://schemas.microsoft.com/office/drawing/2014/main" val="668771908"/>
                    </a:ext>
                  </a:extLst>
                </a:gridCol>
              </a:tblGrid>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532524754"/>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152630277"/>
                  </a:ext>
                </a:extLst>
              </a:tr>
            </a:tbl>
          </a:graphicData>
        </a:graphic>
      </p:graphicFrame>
      <p:graphicFrame>
        <p:nvGraphicFramePr>
          <p:cNvPr id="5" name="Table 4">
            <a:extLst>
              <a:ext uri="{FF2B5EF4-FFF2-40B4-BE49-F238E27FC236}">
                <a16:creationId xmlns:a16="http://schemas.microsoft.com/office/drawing/2014/main" id="{3C8DCB22-4BDC-4256-9886-290008A41E58}"/>
              </a:ext>
            </a:extLst>
          </p:cNvPr>
          <p:cNvGraphicFramePr>
            <a:graphicFrameLocks noGrp="1"/>
          </p:cNvGraphicFramePr>
          <p:nvPr userDrawn="1">
            <p:extLst>
              <p:ext uri="{D42A27DB-BD31-4B8C-83A1-F6EECF244321}">
                <p14:modId xmlns:p14="http://schemas.microsoft.com/office/powerpoint/2010/main" val="3281062898"/>
              </p:ext>
            </p:extLst>
          </p:nvPr>
        </p:nvGraphicFramePr>
        <p:xfrm>
          <a:off x="1128800" y="1039470"/>
          <a:ext cx="9949786" cy="2294106"/>
        </p:xfrm>
        <a:graphic>
          <a:graphicData uri="http://schemas.openxmlformats.org/drawingml/2006/table">
            <a:tbl>
              <a:tblPr>
                <a:tableStyleId>{21E4AEA4-8DFA-4A89-87EB-49C32662AFE0}</a:tableStyleId>
              </a:tblPr>
              <a:tblGrid>
                <a:gridCol w="2931948">
                  <a:extLst>
                    <a:ext uri="{9D8B030D-6E8A-4147-A177-3AD203B41FA5}">
                      <a16:colId xmlns:a16="http://schemas.microsoft.com/office/drawing/2014/main" val="3458750997"/>
                    </a:ext>
                  </a:extLst>
                </a:gridCol>
                <a:gridCol w="3701243">
                  <a:extLst>
                    <a:ext uri="{9D8B030D-6E8A-4147-A177-3AD203B41FA5}">
                      <a16:colId xmlns:a16="http://schemas.microsoft.com/office/drawing/2014/main" val="4071395440"/>
                    </a:ext>
                  </a:extLst>
                </a:gridCol>
                <a:gridCol w="3316595">
                  <a:extLst>
                    <a:ext uri="{9D8B030D-6E8A-4147-A177-3AD203B41FA5}">
                      <a16:colId xmlns:a16="http://schemas.microsoft.com/office/drawing/2014/main" val="668771908"/>
                    </a:ext>
                  </a:extLst>
                </a:gridCol>
              </a:tblGrid>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23421394"/>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368834974"/>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051146587"/>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061963846"/>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532524754"/>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152630277"/>
                  </a:ext>
                </a:extLst>
              </a:tr>
            </a:tbl>
          </a:graphicData>
        </a:graphic>
      </p:graphicFrame>
      <p:sp>
        <p:nvSpPr>
          <p:cNvPr id="2" name="Date Placeholder 1"/>
          <p:cNvSpPr>
            <a:spLocks noGrp="1"/>
          </p:cNvSpPr>
          <p:nvPr>
            <p:ph type="dt" sz="half" idx="10"/>
          </p:nvPr>
        </p:nvSpPr>
        <p:spPr/>
        <p:txBody>
          <a:bodyPr/>
          <a:lstStyle/>
          <a:p>
            <a:fld id="{4B959C31-8071-4657-BA84-2004C5131029}" type="datetime1">
              <a:rPr lang="en-US" smtClean="0"/>
              <a:t>7/15/26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9" name="Text Placeholder 8">
            <a:extLst>
              <a:ext uri="{FF2B5EF4-FFF2-40B4-BE49-F238E27FC236}">
                <a16:creationId xmlns:a16="http://schemas.microsoft.com/office/drawing/2014/main" id="{A9E08680-4520-4EA6-B4A7-FD0062F8A6E5}"/>
              </a:ext>
            </a:extLst>
          </p:cNvPr>
          <p:cNvSpPr>
            <a:spLocks noGrp="1"/>
          </p:cNvSpPr>
          <p:nvPr>
            <p:ph type="body" sz="quarter" idx="13" hasCustomPrompt="1"/>
          </p:nvPr>
        </p:nvSpPr>
        <p:spPr>
          <a:xfrm>
            <a:off x="2972006" y="1102835"/>
            <a:ext cx="8106580" cy="228600"/>
          </a:xfrm>
        </p:spPr>
        <p:txBody>
          <a:bodyPr anchor="ctr">
            <a:normAutofit/>
          </a:bodyPr>
          <a:lstStyle>
            <a:lvl1pPr marL="0" indent="0">
              <a:buFont typeface="Arial" panose="020B0604020202020204" pitchFamily="34" charset="0"/>
              <a:buNone/>
              <a:defRPr sz="1200"/>
            </a:lvl1pPr>
            <a:lvl2pPr marL="228600" indent="0">
              <a:buNone/>
              <a:defRPr/>
            </a:lvl2pPr>
            <a:lvl3pPr marL="457200" indent="0">
              <a:buNone/>
              <a:defRPr/>
            </a:lvl3pPr>
            <a:lvl4pPr marL="685800" indent="0">
              <a:buNone/>
              <a:defRPr/>
            </a:lvl4pPr>
            <a:lvl5pPr marL="914400" indent="0">
              <a:buNone/>
              <a:defRPr/>
            </a:lvl5pPr>
          </a:lstStyle>
          <a:p>
            <a:pPr lvl="0"/>
            <a:r>
              <a:rPr lang="en-US" dirty="0"/>
              <a:t>&lt;MARP/MAAZAP&gt; &lt;#######&gt; &lt;TA&gt; &lt;Asset Title&gt; 70 character limit</a:t>
            </a:r>
          </a:p>
        </p:txBody>
      </p:sp>
      <p:sp>
        <p:nvSpPr>
          <p:cNvPr id="11" name="Text Placeholder 10">
            <a:extLst>
              <a:ext uri="{FF2B5EF4-FFF2-40B4-BE49-F238E27FC236}">
                <a16:creationId xmlns:a16="http://schemas.microsoft.com/office/drawing/2014/main" id="{CF687FD7-F293-4468-AE23-E28EE4619773}"/>
              </a:ext>
            </a:extLst>
          </p:cNvPr>
          <p:cNvSpPr>
            <a:spLocks noGrp="1"/>
          </p:cNvSpPr>
          <p:nvPr>
            <p:ph type="body" sz="quarter" idx="14" hasCustomPrompt="1"/>
          </p:nvPr>
        </p:nvSpPr>
        <p:spPr>
          <a:xfrm>
            <a:off x="6785855" y="1491653"/>
            <a:ext cx="1496778"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MM/YY</a:t>
            </a:r>
          </a:p>
        </p:txBody>
      </p:sp>
      <p:sp>
        <p:nvSpPr>
          <p:cNvPr id="13" name="Text Placeholder 12">
            <a:extLst>
              <a:ext uri="{FF2B5EF4-FFF2-40B4-BE49-F238E27FC236}">
                <a16:creationId xmlns:a16="http://schemas.microsoft.com/office/drawing/2014/main" id="{5BA6C7CD-771E-461C-A133-67764B81E611}"/>
              </a:ext>
            </a:extLst>
          </p:cNvPr>
          <p:cNvSpPr>
            <a:spLocks noGrp="1"/>
          </p:cNvSpPr>
          <p:nvPr>
            <p:ph type="body" sz="quarter" idx="15" hasCustomPrompt="1"/>
          </p:nvPr>
        </p:nvSpPr>
        <p:spPr>
          <a:xfrm>
            <a:off x="2972006" y="1491653"/>
            <a:ext cx="1797601"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Reactive or Proactive</a:t>
            </a:r>
          </a:p>
        </p:txBody>
      </p:sp>
      <p:sp>
        <p:nvSpPr>
          <p:cNvPr id="15" name="Text Placeholder 14">
            <a:extLst>
              <a:ext uri="{FF2B5EF4-FFF2-40B4-BE49-F238E27FC236}">
                <a16:creationId xmlns:a16="http://schemas.microsoft.com/office/drawing/2014/main" id="{6E33F1E3-ED30-4982-A86D-2C076E1C3B62}"/>
              </a:ext>
            </a:extLst>
          </p:cNvPr>
          <p:cNvSpPr>
            <a:spLocks noGrp="1"/>
          </p:cNvSpPr>
          <p:nvPr>
            <p:ph type="body" sz="quarter" idx="16" hasCustomPrompt="1"/>
          </p:nvPr>
        </p:nvSpPr>
        <p:spPr>
          <a:xfrm>
            <a:off x="6785855" y="1880471"/>
            <a:ext cx="1496778"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MM/YY (if &lt;1 year)</a:t>
            </a:r>
          </a:p>
        </p:txBody>
      </p:sp>
      <p:sp>
        <p:nvSpPr>
          <p:cNvPr id="17" name="Text Placeholder 16">
            <a:extLst>
              <a:ext uri="{FF2B5EF4-FFF2-40B4-BE49-F238E27FC236}">
                <a16:creationId xmlns:a16="http://schemas.microsoft.com/office/drawing/2014/main" id="{12286C0F-7CF6-40B2-B8FA-7AF1D25B9922}"/>
              </a:ext>
            </a:extLst>
          </p:cNvPr>
          <p:cNvSpPr>
            <a:spLocks noGrp="1"/>
          </p:cNvSpPr>
          <p:nvPr>
            <p:ph type="body" sz="quarter" idx="17" hasCustomPrompt="1"/>
          </p:nvPr>
        </p:nvSpPr>
        <p:spPr>
          <a:xfrm>
            <a:off x="2972006" y="2658107"/>
            <a:ext cx="891693"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Yes or No</a:t>
            </a:r>
          </a:p>
        </p:txBody>
      </p:sp>
      <p:sp>
        <p:nvSpPr>
          <p:cNvPr id="19" name="Text Placeholder 18">
            <a:extLst>
              <a:ext uri="{FF2B5EF4-FFF2-40B4-BE49-F238E27FC236}">
                <a16:creationId xmlns:a16="http://schemas.microsoft.com/office/drawing/2014/main" id="{A1F28B02-DF8E-4C7E-90E9-0214CD384EA9}"/>
              </a:ext>
            </a:extLst>
          </p:cNvPr>
          <p:cNvSpPr>
            <a:spLocks noGrp="1"/>
          </p:cNvSpPr>
          <p:nvPr>
            <p:ph type="body" sz="quarter" idx="18" hasCustomPrompt="1"/>
          </p:nvPr>
        </p:nvSpPr>
        <p:spPr>
          <a:xfrm>
            <a:off x="3893972" y="2658107"/>
            <a:ext cx="4159180"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 If Yes - Reactive via MI, Reactive via MI </a:t>
            </a:r>
            <a:r>
              <a:rPr lang="en-US" dirty="0" err="1"/>
              <a:t>SciP</a:t>
            </a:r>
            <a:r>
              <a:rPr lang="en-US" dirty="0"/>
              <a:t>, or Proactive</a:t>
            </a:r>
          </a:p>
        </p:txBody>
      </p:sp>
      <p:sp>
        <p:nvSpPr>
          <p:cNvPr id="21" name="Text Placeholder 20">
            <a:extLst>
              <a:ext uri="{FF2B5EF4-FFF2-40B4-BE49-F238E27FC236}">
                <a16:creationId xmlns:a16="http://schemas.microsoft.com/office/drawing/2014/main" id="{277F15F9-6B04-4325-BA35-6D4FC8B30B7D}"/>
              </a:ext>
            </a:extLst>
          </p:cNvPr>
          <p:cNvSpPr>
            <a:spLocks noGrp="1"/>
          </p:cNvSpPr>
          <p:nvPr>
            <p:ph type="body" sz="quarter" idx="19" hasCustomPrompt="1"/>
          </p:nvPr>
        </p:nvSpPr>
        <p:spPr>
          <a:xfrm>
            <a:off x="2972006" y="3046924"/>
            <a:ext cx="3936722"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Any Medical Personnel</a:t>
            </a:r>
          </a:p>
        </p:txBody>
      </p:sp>
      <p:sp>
        <p:nvSpPr>
          <p:cNvPr id="27" name="Text Placeholder 26">
            <a:extLst>
              <a:ext uri="{FF2B5EF4-FFF2-40B4-BE49-F238E27FC236}">
                <a16:creationId xmlns:a16="http://schemas.microsoft.com/office/drawing/2014/main" id="{DD881301-6455-4429-AC98-70F1B2B5BC88}"/>
              </a:ext>
            </a:extLst>
          </p:cNvPr>
          <p:cNvSpPr>
            <a:spLocks noGrp="1"/>
          </p:cNvSpPr>
          <p:nvPr>
            <p:ph type="body" sz="quarter" idx="22" hasCustomPrompt="1"/>
          </p:nvPr>
        </p:nvSpPr>
        <p:spPr>
          <a:xfrm>
            <a:off x="6785855" y="2269289"/>
            <a:ext cx="3284423"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Any HCP, MM Only, Contracted EE, or Other</a:t>
            </a:r>
          </a:p>
        </p:txBody>
      </p:sp>
      <p:sp>
        <p:nvSpPr>
          <p:cNvPr id="29" name="Text Placeholder 28">
            <a:extLst>
              <a:ext uri="{FF2B5EF4-FFF2-40B4-BE49-F238E27FC236}">
                <a16:creationId xmlns:a16="http://schemas.microsoft.com/office/drawing/2014/main" id="{110857ED-F4F0-4AED-89F7-6595C2BD781E}"/>
              </a:ext>
            </a:extLst>
          </p:cNvPr>
          <p:cNvSpPr>
            <a:spLocks noGrp="1"/>
          </p:cNvSpPr>
          <p:nvPr>
            <p:ph type="body" sz="quarter" idx="23" hasCustomPrompt="1"/>
          </p:nvPr>
        </p:nvSpPr>
        <p:spPr>
          <a:xfrm>
            <a:off x="2972006" y="2269289"/>
            <a:ext cx="891693"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Yes or No</a:t>
            </a:r>
          </a:p>
        </p:txBody>
      </p:sp>
      <p:sp>
        <p:nvSpPr>
          <p:cNvPr id="31" name="Text Placeholder 30">
            <a:extLst>
              <a:ext uri="{FF2B5EF4-FFF2-40B4-BE49-F238E27FC236}">
                <a16:creationId xmlns:a16="http://schemas.microsoft.com/office/drawing/2014/main" id="{1C3ADFAF-903D-45A8-9EC3-263C6B88C9B5}"/>
              </a:ext>
            </a:extLst>
          </p:cNvPr>
          <p:cNvSpPr>
            <a:spLocks noGrp="1"/>
          </p:cNvSpPr>
          <p:nvPr>
            <p:ph type="body" sz="quarter" idx="24" hasCustomPrompt="1"/>
          </p:nvPr>
        </p:nvSpPr>
        <p:spPr>
          <a:xfrm>
            <a:off x="3900043" y="2269289"/>
            <a:ext cx="1212311"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If Yes - MM/YY</a:t>
            </a:r>
          </a:p>
        </p:txBody>
      </p:sp>
      <p:sp>
        <p:nvSpPr>
          <p:cNvPr id="33" name="Text Placeholder 32">
            <a:extLst>
              <a:ext uri="{FF2B5EF4-FFF2-40B4-BE49-F238E27FC236}">
                <a16:creationId xmlns:a16="http://schemas.microsoft.com/office/drawing/2014/main" id="{699D1E98-12E4-4111-B43B-8EF5E67629AC}"/>
              </a:ext>
            </a:extLst>
          </p:cNvPr>
          <p:cNvSpPr>
            <a:spLocks noGrp="1"/>
          </p:cNvSpPr>
          <p:nvPr>
            <p:ph type="body" sz="quarter" idx="25" hasCustomPrompt="1"/>
          </p:nvPr>
        </p:nvSpPr>
        <p:spPr>
          <a:xfrm>
            <a:off x="2972006" y="5042742"/>
            <a:ext cx="891692"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Yes or No</a:t>
            </a:r>
          </a:p>
        </p:txBody>
      </p:sp>
      <p:sp>
        <p:nvSpPr>
          <p:cNvPr id="35" name="Text Placeholder 34">
            <a:extLst>
              <a:ext uri="{FF2B5EF4-FFF2-40B4-BE49-F238E27FC236}">
                <a16:creationId xmlns:a16="http://schemas.microsoft.com/office/drawing/2014/main" id="{B511FB73-1515-4896-A191-A9E5140DA205}"/>
              </a:ext>
            </a:extLst>
          </p:cNvPr>
          <p:cNvSpPr>
            <a:spLocks noGrp="1"/>
          </p:cNvSpPr>
          <p:nvPr>
            <p:ph type="body" sz="quarter" idx="26" hasCustomPrompt="1"/>
          </p:nvPr>
        </p:nvSpPr>
        <p:spPr>
          <a:xfrm>
            <a:off x="2972005" y="5379477"/>
            <a:ext cx="8106581" cy="258532"/>
          </a:xfrm>
        </p:spPr>
        <p:txBody>
          <a:bodyPr wrap="square" anchor="ctr">
            <a:sp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N/A or Enter Instructions</a:t>
            </a:r>
          </a:p>
        </p:txBody>
      </p:sp>
      <p:sp>
        <p:nvSpPr>
          <p:cNvPr id="37" name="Text Placeholder 36">
            <a:extLst>
              <a:ext uri="{FF2B5EF4-FFF2-40B4-BE49-F238E27FC236}">
                <a16:creationId xmlns:a16="http://schemas.microsoft.com/office/drawing/2014/main" id="{1E7DEFF9-F91F-49E6-94A9-010D12455C1C}"/>
              </a:ext>
            </a:extLst>
          </p:cNvPr>
          <p:cNvSpPr>
            <a:spLocks noGrp="1"/>
          </p:cNvSpPr>
          <p:nvPr>
            <p:ph type="body" sz="quarter" idx="27" hasCustomPrompt="1"/>
          </p:nvPr>
        </p:nvSpPr>
        <p:spPr>
          <a:xfrm>
            <a:off x="2972006" y="4043882"/>
            <a:ext cx="4454030"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New, Renewal, or Renewal with Changes</a:t>
            </a:r>
          </a:p>
        </p:txBody>
      </p:sp>
      <p:sp>
        <p:nvSpPr>
          <p:cNvPr id="39" name="Text Placeholder 38">
            <a:extLst>
              <a:ext uri="{FF2B5EF4-FFF2-40B4-BE49-F238E27FC236}">
                <a16:creationId xmlns:a16="http://schemas.microsoft.com/office/drawing/2014/main" id="{FA339AE6-73E5-47C9-8111-E129355C911C}"/>
              </a:ext>
            </a:extLst>
          </p:cNvPr>
          <p:cNvSpPr>
            <a:spLocks noGrp="1"/>
          </p:cNvSpPr>
          <p:nvPr>
            <p:ph type="body" sz="quarter" idx="28" hasCustomPrompt="1"/>
          </p:nvPr>
        </p:nvSpPr>
        <p:spPr>
          <a:xfrm>
            <a:off x="9040224" y="4050835"/>
            <a:ext cx="2019200"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PromoMats/</a:t>
            </a:r>
            <a:r>
              <a:rPr lang="en-US" dirty="0" err="1"/>
              <a:t>MedComms</a:t>
            </a:r>
            <a:r>
              <a:rPr lang="en-US" dirty="0"/>
              <a:t> #</a:t>
            </a:r>
          </a:p>
        </p:txBody>
      </p:sp>
      <p:sp>
        <p:nvSpPr>
          <p:cNvPr id="41" name="Text Placeholder 40">
            <a:extLst>
              <a:ext uri="{FF2B5EF4-FFF2-40B4-BE49-F238E27FC236}">
                <a16:creationId xmlns:a16="http://schemas.microsoft.com/office/drawing/2014/main" id="{F085F8C8-CE31-4A7B-87E4-06397B5B41DA}"/>
              </a:ext>
            </a:extLst>
          </p:cNvPr>
          <p:cNvSpPr>
            <a:spLocks noGrp="1"/>
          </p:cNvSpPr>
          <p:nvPr>
            <p:ph type="body" sz="quarter" idx="29" hasCustomPrompt="1"/>
          </p:nvPr>
        </p:nvSpPr>
        <p:spPr>
          <a:xfrm>
            <a:off x="2972006" y="3657303"/>
            <a:ext cx="4454030"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Asset Owner Name</a:t>
            </a:r>
          </a:p>
        </p:txBody>
      </p:sp>
      <p:sp>
        <p:nvSpPr>
          <p:cNvPr id="43" name="Text Placeholder 42">
            <a:extLst>
              <a:ext uri="{FF2B5EF4-FFF2-40B4-BE49-F238E27FC236}">
                <a16:creationId xmlns:a16="http://schemas.microsoft.com/office/drawing/2014/main" id="{D6785EC2-7CE7-4B29-BFA7-2A8950DFE928}"/>
              </a:ext>
            </a:extLst>
          </p:cNvPr>
          <p:cNvSpPr>
            <a:spLocks noGrp="1"/>
          </p:cNvSpPr>
          <p:nvPr>
            <p:ph type="body" sz="quarter" idx="30" hasCustomPrompt="1"/>
          </p:nvPr>
        </p:nvSpPr>
        <p:spPr>
          <a:xfrm>
            <a:off x="2972005" y="4646823"/>
            <a:ext cx="899316"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Yes or No</a:t>
            </a:r>
          </a:p>
        </p:txBody>
      </p:sp>
      <p:sp>
        <p:nvSpPr>
          <p:cNvPr id="45" name="Text Placeholder 44">
            <a:extLst>
              <a:ext uri="{FF2B5EF4-FFF2-40B4-BE49-F238E27FC236}">
                <a16:creationId xmlns:a16="http://schemas.microsoft.com/office/drawing/2014/main" id="{02111F09-1B27-4A1F-9662-63D673AA517F}"/>
              </a:ext>
            </a:extLst>
          </p:cNvPr>
          <p:cNvSpPr>
            <a:spLocks noGrp="1"/>
          </p:cNvSpPr>
          <p:nvPr>
            <p:ph type="body" sz="quarter" idx="31" hasCustomPrompt="1"/>
          </p:nvPr>
        </p:nvSpPr>
        <p:spPr>
          <a:xfrm>
            <a:off x="5989384" y="4646823"/>
            <a:ext cx="877792"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Yes or No</a:t>
            </a:r>
          </a:p>
        </p:txBody>
      </p:sp>
      <p:sp>
        <p:nvSpPr>
          <p:cNvPr id="47" name="Text Placeholder 46">
            <a:extLst>
              <a:ext uri="{FF2B5EF4-FFF2-40B4-BE49-F238E27FC236}">
                <a16:creationId xmlns:a16="http://schemas.microsoft.com/office/drawing/2014/main" id="{31A21B67-AE66-4D44-8C58-A71F0B4E972C}"/>
              </a:ext>
            </a:extLst>
          </p:cNvPr>
          <p:cNvSpPr>
            <a:spLocks noGrp="1"/>
          </p:cNvSpPr>
          <p:nvPr>
            <p:ph type="body" sz="quarter" idx="32" hasCustomPrompt="1"/>
          </p:nvPr>
        </p:nvSpPr>
        <p:spPr>
          <a:xfrm>
            <a:off x="5989384" y="5042742"/>
            <a:ext cx="1271910"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If Yes - $Value</a:t>
            </a:r>
          </a:p>
        </p:txBody>
      </p:sp>
      <p:sp>
        <p:nvSpPr>
          <p:cNvPr id="49" name="Text Placeholder 48">
            <a:extLst>
              <a:ext uri="{FF2B5EF4-FFF2-40B4-BE49-F238E27FC236}">
                <a16:creationId xmlns:a16="http://schemas.microsoft.com/office/drawing/2014/main" id="{FFBD88D7-1F68-4A55-9958-01B92024FDF7}"/>
              </a:ext>
            </a:extLst>
          </p:cNvPr>
          <p:cNvSpPr>
            <a:spLocks noGrp="1"/>
          </p:cNvSpPr>
          <p:nvPr>
            <p:ph type="body" sz="quarter" idx="33" hasCustomPrompt="1"/>
          </p:nvPr>
        </p:nvSpPr>
        <p:spPr>
          <a:xfrm>
            <a:off x="2972006" y="1880471"/>
            <a:ext cx="1747099"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Brand or TA Name</a:t>
            </a:r>
          </a:p>
        </p:txBody>
      </p:sp>
      <p:sp>
        <p:nvSpPr>
          <p:cNvPr id="51" name="Text Placeholder 50">
            <a:extLst>
              <a:ext uri="{FF2B5EF4-FFF2-40B4-BE49-F238E27FC236}">
                <a16:creationId xmlns:a16="http://schemas.microsoft.com/office/drawing/2014/main" id="{D75479AB-AB9C-4737-A1D0-F9E28AC4F163}"/>
              </a:ext>
            </a:extLst>
          </p:cNvPr>
          <p:cNvSpPr>
            <a:spLocks noGrp="1"/>
          </p:cNvSpPr>
          <p:nvPr>
            <p:ph type="body" sz="quarter" idx="34" hasCustomPrompt="1"/>
          </p:nvPr>
        </p:nvSpPr>
        <p:spPr>
          <a:xfrm>
            <a:off x="9991673" y="1494084"/>
            <a:ext cx="923131"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Yes or No</a:t>
            </a:r>
          </a:p>
        </p:txBody>
      </p:sp>
      <p:sp>
        <p:nvSpPr>
          <p:cNvPr id="52" name="TextBox 51">
            <a:extLst>
              <a:ext uri="{FF2B5EF4-FFF2-40B4-BE49-F238E27FC236}">
                <a16:creationId xmlns:a16="http://schemas.microsoft.com/office/drawing/2014/main" id="{7085AA13-451C-453D-AD0D-E8AF815127C2}"/>
              </a:ext>
            </a:extLst>
          </p:cNvPr>
          <p:cNvSpPr txBox="1"/>
          <p:nvPr userDrawn="1"/>
        </p:nvSpPr>
        <p:spPr>
          <a:xfrm>
            <a:off x="1132577" y="1036716"/>
            <a:ext cx="18288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Asset Title</a:t>
            </a:r>
          </a:p>
        </p:txBody>
      </p:sp>
      <p:sp>
        <p:nvSpPr>
          <p:cNvPr id="53" name="TextBox 52">
            <a:extLst>
              <a:ext uri="{FF2B5EF4-FFF2-40B4-BE49-F238E27FC236}">
                <a16:creationId xmlns:a16="http://schemas.microsoft.com/office/drawing/2014/main" id="{A88B6979-D240-45DF-8FFB-111611A15632}"/>
              </a:ext>
            </a:extLst>
          </p:cNvPr>
          <p:cNvSpPr txBox="1"/>
          <p:nvPr userDrawn="1"/>
        </p:nvSpPr>
        <p:spPr>
          <a:xfrm>
            <a:off x="5348628" y="1423839"/>
            <a:ext cx="13716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Approval Date</a:t>
            </a:r>
          </a:p>
        </p:txBody>
      </p:sp>
      <p:sp>
        <p:nvSpPr>
          <p:cNvPr id="54" name="TextBox 53">
            <a:extLst>
              <a:ext uri="{FF2B5EF4-FFF2-40B4-BE49-F238E27FC236}">
                <a16:creationId xmlns:a16="http://schemas.microsoft.com/office/drawing/2014/main" id="{13F32247-E803-4B9D-8739-4086AE7EDFE5}"/>
              </a:ext>
            </a:extLst>
          </p:cNvPr>
          <p:cNvSpPr txBox="1"/>
          <p:nvPr userDrawn="1"/>
        </p:nvSpPr>
        <p:spPr>
          <a:xfrm>
            <a:off x="1132577" y="1423839"/>
            <a:ext cx="18288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Intended Use</a:t>
            </a:r>
          </a:p>
        </p:txBody>
      </p:sp>
      <p:sp>
        <p:nvSpPr>
          <p:cNvPr id="55" name="TextBox 54">
            <a:extLst>
              <a:ext uri="{FF2B5EF4-FFF2-40B4-BE49-F238E27FC236}">
                <a16:creationId xmlns:a16="http://schemas.microsoft.com/office/drawing/2014/main" id="{142B0649-53B3-4494-A56E-67DCF07E8290}"/>
              </a:ext>
            </a:extLst>
          </p:cNvPr>
          <p:cNvSpPr txBox="1"/>
          <p:nvPr userDrawn="1"/>
        </p:nvSpPr>
        <p:spPr>
          <a:xfrm>
            <a:off x="5348628" y="1810962"/>
            <a:ext cx="13716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Expiration Date</a:t>
            </a:r>
          </a:p>
        </p:txBody>
      </p:sp>
      <p:sp>
        <p:nvSpPr>
          <p:cNvPr id="56" name="TextBox 55">
            <a:extLst>
              <a:ext uri="{FF2B5EF4-FFF2-40B4-BE49-F238E27FC236}">
                <a16:creationId xmlns:a16="http://schemas.microsoft.com/office/drawing/2014/main" id="{149F3220-7D9B-445A-8058-358753CF9360}"/>
              </a:ext>
            </a:extLst>
          </p:cNvPr>
          <p:cNvSpPr txBox="1"/>
          <p:nvPr userDrawn="1"/>
        </p:nvSpPr>
        <p:spPr>
          <a:xfrm>
            <a:off x="1132577" y="2585208"/>
            <a:ext cx="18288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Distribution</a:t>
            </a:r>
          </a:p>
        </p:txBody>
      </p:sp>
      <p:sp>
        <p:nvSpPr>
          <p:cNvPr id="58" name="TextBox 57">
            <a:extLst>
              <a:ext uri="{FF2B5EF4-FFF2-40B4-BE49-F238E27FC236}">
                <a16:creationId xmlns:a16="http://schemas.microsoft.com/office/drawing/2014/main" id="{447AD0CF-AE31-45DA-96AF-9BF462D0EBD5}"/>
              </a:ext>
            </a:extLst>
          </p:cNvPr>
          <p:cNvSpPr txBox="1"/>
          <p:nvPr userDrawn="1"/>
        </p:nvSpPr>
        <p:spPr>
          <a:xfrm>
            <a:off x="1132577" y="2972330"/>
            <a:ext cx="18288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Approved for Use By</a:t>
            </a:r>
          </a:p>
        </p:txBody>
      </p:sp>
      <p:sp>
        <p:nvSpPr>
          <p:cNvPr id="61" name="TextBox 60">
            <a:extLst>
              <a:ext uri="{FF2B5EF4-FFF2-40B4-BE49-F238E27FC236}">
                <a16:creationId xmlns:a16="http://schemas.microsoft.com/office/drawing/2014/main" id="{EC74B5DD-D8E4-46DE-A3C8-C17D4C0070F8}"/>
              </a:ext>
            </a:extLst>
          </p:cNvPr>
          <p:cNvSpPr txBox="1"/>
          <p:nvPr userDrawn="1"/>
        </p:nvSpPr>
        <p:spPr>
          <a:xfrm>
            <a:off x="5348628" y="2198085"/>
            <a:ext cx="13716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Audience</a:t>
            </a:r>
          </a:p>
        </p:txBody>
      </p:sp>
      <p:sp>
        <p:nvSpPr>
          <p:cNvPr id="66" name="TextBox 65">
            <a:extLst>
              <a:ext uri="{FF2B5EF4-FFF2-40B4-BE49-F238E27FC236}">
                <a16:creationId xmlns:a16="http://schemas.microsoft.com/office/drawing/2014/main" id="{67900F06-4765-44ED-A269-1CD58C5E952C}"/>
              </a:ext>
            </a:extLst>
          </p:cNvPr>
          <p:cNvSpPr txBox="1"/>
          <p:nvPr userDrawn="1"/>
        </p:nvSpPr>
        <p:spPr>
          <a:xfrm>
            <a:off x="1132577" y="2198085"/>
            <a:ext cx="18288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One Time Use</a:t>
            </a:r>
          </a:p>
        </p:txBody>
      </p:sp>
      <p:sp>
        <p:nvSpPr>
          <p:cNvPr id="68" name="TextBox 67">
            <a:extLst>
              <a:ext uri="{FF2B5EF4-FFF2-40B4-BE49-F238E27FC236}">
                <a16:creationId xmlns:a16="http://schemas.microsoft.com/office/drawing/2014/main" id="{CA229345-0EF5-4489-BFD2-ED28EF6A19AF}"/>
              </a:ext>
            </a:extLst>
          </p:cNvPr>
          <p:cNvSpPr txBox="1"/>
          <p:nvPr userDrawn="1"/>
        </p:nvSpPr>
        <p:spPr>
          <a:xfrm>
            <a:off x="1132577" y="4974162"/>
            <a:ext cx="1828800" cy="365760"/>
          </a:xfrm>
          <a:prstGeom prst="rect">
            <a:avLst/>
          </a:prstGeom>
          <a:solidFill>
            <a:schemeClr val="tx1">
              <a:lumMod val="65000"/>
              <a:lumOff val="35000"/>
            </a:schemeClr>
          </a:solidFill>
          <a:ln>
            <a:noFill/>
          </a:ln>
        </p:spPr>
        <p:txBody>
          <a:bodyPr wrap="none" rtlCol="0" anchor="ctr">
            <a:noAutofit/>
          </a:bodyPr>
          <a:lstStyle/>
          <a:p>
            <a:pPr marL="0" marR="0" lvl="0" indent="0" algn="r"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sz="1200" b="1" dirty="0">
                <a:solidFill>
                  <a:schemeClr val="bg1"/>
                </a:solidFill>
              </a:rPr>
              <a:t>MSL Leave-behind</a:t>
            </a:r>
          </a:p>
        </p:txBody>
      </p:sp>
      <p:sp>
        <p:nvSpPr>
          <p:cNvPr id="69" name="TextBox 68">
            <a:extLst>
              <a:ext uri="{FF2B5EF4-FFF2-40B4-BE49-F238E27FC236}">
                <a16:creationId xmlns:a16="http://schemas.microsoft.com/office/drawing/2014/main" id="{621D8C32-5CB3-4252-B385-54C66A9E1EE6}"/>
              </a:ext>
            </a:extLst>
          </p:cNvPr>
          <p:cNvSpPr txBox="1"/>
          <p:nvPr userDrawn="1"/>
        </p:nvSpPr>
        <p:spPr>
          <a:xfrm>
            <a:off x="0" y="123145"/>
            <a:ext cx="12191999" cy="461665"/>
          </a:xfrm>
          <a:prstGeom prst="rect">
            <a:avLst/>
          </a:prstGeom>
          <a:solidFill>
            <a:schemeClr val="accent2"/>
          </a:solidFill>
          <a:ln>
            <a:noFill/>
          </a:ln>
        </p:spPr>
        <p:txBody>
          <a:bodyPr wrap="square" rtlCol="0" anchor="ctr">
            <a:spAutoFit/>
          </a:bodyPr>
          <a:lstStyle/>
          <a:p>
            <a:pPr marL="0" indent="0" algn="ctr">
              <a:buClr>
                <a:schemeClr val="accent1"/>
              </a:buClr>
              <a:buFont typeface="Arial" panose="020B0604020202020204" pitchFamily="34" charset="0"/>
              <a:buNone/>
            </a:pPr>
            <a:r>
              <a:rPr lang="en-US" sz="2400" b="1" dirty="0">
                <a:solidFill>
                  <a:schemeClr val="bg1"/>
                </a:solidFill>
              </a:rPr>
              <a:t>US Medical Asset Cover Sheet</a:t>
            </a:r>
          </a:p>
        </p:txBody>
      </p:sp>
      <p:sp>
        <p:nvSpPr>
          <p:cNvPr id="70" name="TextBox 69">
            <a:extLst>
              <a:ext uri="{FF2B5EF4-FFF2-40B4-BE49-F238E27FC236}">
                <a16:creationId xmlns:a16="http://schemas.microsoft.com/office/drawing/2014/main" id="{6811B402-BB33-4FBF-A25A-6A132332CC41}"/>
              </a:ext>
            </a:extLst>
          </p:cNvPr>
          <p:cNvSpPr txBox="1"/>
          <p:nvPr userDrawn="1"/>
        </p:nvSpPr>
        <p:spPr>
          <a:xfrm>
            <a:off x="1132577" y="5372145"/>
            <a:ext cx="1828800" cy="461665"/>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Special Instructions</a:t>
            </a:r>
            <a:br>
              <a:rPr lang="en-US" sz="1200" b="1" dirty="0">
                <a:solidFill>
                  <a:schemeClr val="bg1"/>
                </a:solidFill>
              </a:rPr>
            </a:br>
            <a:r>
              <a:rPr lang="en-US" sz="1200" b="1" dirty="0">
                <a:solidFill>
                  <a:schemeClr val="bg1"/>
                </a:solidFill>
              </a:rPr>
              <a:t>and/or Disclaimers</a:t>
            </a:r>
          </a:p>
        </p:txBody>
      </p:sp>
      <p:sp>
        <p:nvSpPr>
          <p:cNvPr id="71" name="TextBox 70">
            <a:extLst>
              <a:ext uri="{FF2B5EF4-FFF2-40B4-BE49-F238E27FC236}">
                <a16:creationId xmlns:a16="http://schemas.microsoft.com/office/drawing/2014/main" id="{A1A1B573-DC23-488B-93DB-AD4DD88A4651}"/>
              </a:ext>
            </a:extLst>
          </p:cNvPr>
          <p:cNvSpPr txBox="1"/>
          <p:nvPr userDrawn="1"/>
        </p:nvSpPr>
        <p:spPr>
          <a:xfrm>
            <a:off x="8451353" y="1423839"/>
            <a:ext cx="13716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Website</a:t>
            </a:r>
          </a:p>
        </p:txBody>
      </p:sp>
      <p:sp>
        <p:nvSpPr>
          <p:cNvPr id="72" name="TextBox 71">
            <a:extLst>
              <a:ext uri="{FF2B5EF4-FFF2-40B4-BE49-F238E27FC236}">
                <a16:creationId xmlns:a16="http://schemas.microsoft.com/office/drawing/2014/main" id="{A294A206-A31C-476D-ACCB-00ABD9DE8B78}"/>
              </a:ext>
            </a:extLst>
          </p:cNvPr>
          <p:cNvSpPr txBox="1"/>
          <p:nvPr userDrawn="1"/>
        </p:nvSpPr>
        <p:spPr>
          <a:xfrm>
            <a:off x="1132577" y="3979411"/>
            <a:ext cx="1828800"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New Asset/Renewal</a:t>
            </a:r>
          </a:p>
        </p:txBody>
      </p:sp>
      <p:sp>
        <p:nvSpPr>
          <p:cNvPr id="73" name="TextBox 72">
            <a:extLst>
              <a:ext uri="{FF2B5EF4-FFF2-40B4-BE49-F238E27FC236}">
                <a16:creationId xmlns:a16="http://schemas.microsoft.com/office/drawing/2014/main" id="{759580AA-6B1E-4C65-9D3B-8A40CBD8E220}"/>
              </a:ext>
            </a:extLst>
          </p:cNvPr>
          <p:cNvSpPr txBox="1"/>
          <p:nvPr userDrawn="1"/>
        </p:nvSpPr>
        <p:spPr>
          <a:xfrm>
            <a:off x="7527636" y="3979411"/>
            <a:ext cx="1512587"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Based On Asset</a:t>
            </a:r>
          </a:p>
        </p:txBody>
      </p:sp>
      <p:sp>
        <p:nvSpPr>
          <p:cNvPr id="74" name="TextBox 73">
            <a:extLst>
              <a:ext uri="{FF2B5EF4-FFF2-40B4-BE49-F238E27FC236}">
                <a16:creationId xmlns:a16="http://schemas.microsoft.com/office/drawing/2014/main" id="{00EE63BC-019F-46D2-85ED-E2FABA47A87D}"/>
              </a:ext>
            </a:extLst>
          </p:cNvPr>
          <p:cNvSpPr txBox="1"/>
          <p:nvPr userDrawn="1"/>
        </p:nvSpPr>
        <p:spPr>
          <a:xfrm>
            <a:off x="1132577" y="3585295"/>
            <a:ext cx="1828800"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Asset Owner</a:t>
            </a:r>
          </a:p>
        </p:txBody>
      </p:sp>
      <p:sp>
        <p:nvSpPr>
          <p:cNvPr id="75" name="TextBox 74">
            <a:extLst>
              <a:ext uri="{FF2B5EF4-FFF2-40B4-BE49-F238E27FC236}">
                <a16:creationId xmlns:a16="http://schemas.microsoft.com/office/drawing/2014/main" id="{18F3D524-8618-4B93-A131-5DAC4985A561}"/>
              </a:ext>
            </a:extLst>
          </p:cNvPr>
          <p:cNvSpPr txBox="1"/>
          <p:nvPr userDrawn="1"/>
        </p:nvSpPr>
        <p:spPr>
          <a:xfrm>
            <a:off x="1132577" y="4575502"/>
            <a:ext cx="1828800"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Veeva CRM</a:t>
            </a:r>
          </a:p>
        </p:txBody>
      </p:sp>
      <p:sp>
        <p:nvSpPr>
          <p:cNvPr id="76" name="TextBox 75">
            <a:extLst>
              <a:ext uri="{FF2B5EF4-FFF2-40B4-BE49-F238E27FC236}">
                <a16:creationId xmlns:a16="http://schemas.microsoft.com/office/drawing/2014/main" id="{29BCA70B-07F3-4184-B119-07E8A73B0D29}"/>
              </a:ext>
            </a:extLst>
          </p:cNvPr>
          <p:cNvSpPr txBox="1"/>
          <p:nvPr userDrawn="1"/>
        </p:nvSpPr>
        <p:spPr>
          <a:xfrm>
            <a:off x="3961877" y="4575502"/>
            <a:ext cx="2011680"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Restricted Use</a:t>
            </a:r>
          </a:p>
        </p:txBody>
      </p:sp>
      <p:sp>
        <p:nvSpPr>
          <p:cNvPr id="77" name="TextBox 76">
            <a:extLst>
              <a:ext uri="{FF2B5EF4-FFF2-40B4-BE49-F238E27FC236}">
                <a16:creationId xmlns:a16="http://schemas.microsoft.com/office/drawing/2014/main" id="{ABC6F0CE-3EF3-4748-8537-A266C0CD9329}"/>
              </a:ext>
            </a:extLst>
          </p:cNvPr>
          <p:cNvSpPr txBox="1"/>
          <p:nvPr userDrawn="1"/>
        </p:nvSpPr>
        <p:spPr>
          <a:xfrm>
            <a:off x="3961877" y="4974162"/>
            <a:ext cx="2011680"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If Yes, Fair Market Value</a:t>
            </a:r>
          </a:p>
        </p:txBody>
      </p:sp>
      <p:sp>
        <p:nvSpPr>
          <p:cNvPr id="78" name="TextBox 77">
            <a:extLst>
              <a:ext uri="{FF2B5EF4-FFF2-40B4-BE49-F238E27FC236}">
                <a16:creationId xmlns:a16="http://schemas.microsoft.com/office/drawing/2014/main" id="{D3001B95-73C8-4B7F-998E-B0AE7A43DE82}"/>
              </a:ext>
            </a:extLst>
          </p:cNvPr>
          <p:cNvSpPr txBox="1"/>
          <p:nvPr userDrawn="1"/>
        </p:nvSpPr>
        <p:spPr>
          <a:xfrm>
            <a:off x="1132577" y="1810962"/>
            <a:ext cx="18288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Brand or TA Name</a:t>
            </a:r>
          </a:p>
        </p:txBody>
      </p:sp>
      <p:sp>
        <p:nvSpPr>
          <p:cNvPr id="48" name="TextBox 47">
            <a:extLst>
              <a:ext uri="{FF2B5EF4-FFF2-40B4-BE49-F238E27FC236}">
                <a16:creationId xmlns:a16="http://schemas.microsoft.com/office/drawing/2014/main" id="{F0DE83F5-9900-4234-8A5B-4EFEB16F6D34}"/>
              </a:ext>
            </a:extLst>
          </p:cNvPr>
          <p:cNvSpPr txBox="1"/>
          <p:nvPr userDrawn="1"/>
        </p:nvSpPr>
        <p:spPr>
          <a:xfrm>
            <a:off x="7527636" y="3585295"/>
            <a:ext cx="1512587"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Document #</a:t>
            </a:r>
          </a:p>
        </p:txBody>
      </p:sp>
      <p:graphicFrame>
        <p:nvGraphicFramePr>
          <p:cNvPr id="59" name="Table 58">
            <a:extLst>
              <a:ext uri="{FF2B5EF4-FFF2-40B4-BE49-F238E27FC236}">
                <a16:creationId xmlns:a16="http://schemas.microsoft.com/office/drawing/2014/main" id="{26419F55-E696-4649-B99D-36B08665CB7C}"/>
              </a:ext>
            </a:extLst>
          </p:cNvPr>
          <p:cNvGraphicFramePr>
            <a:graphicFrameLocks noGrp="1"/>
          </p:cNvGraphicFramePr>
          <p:nvPr userDrawn="1">
            <p:extLst>
              <p:ext uri="{D42A27DB-BD31-4B8C-83A1-F6EECF244321}">
                <p14:modId xmlns:p14="http://schemas.microsoft.com/office/powerpoint/2010/main" val="3033146851"/>
              </p:ext>
            </p:extLst>
          </p:nvPr>
        </p:nvGraphicFramePr>
        <p:xfrm>
          <a:off x="1131937" y="4566547"/>
          <a:ext cx="9949786" cy="764702"/>
        </p:xfrm>
        <a:graphic>
          <a:graphicData uri="http://schemas.openxmlformats.org/drawingml/2006/table">
            <a:tbl>
              <a:tblPr>
                <a:tableStyleId>{21E4AEA4-8DFA-4A89-87EB-49C32662AFE0}</a:tableStyleId>
              </a:tblPr>
              <a:tblGrid>
                <a:gridCol w="2931948">
                  <a:extLst>
                    <a:ext uri="{9D8B030D-6E8A-4147-A177-3AD203B41FA5}">
                      <a16:colId xmlns:a16="http://schemas.microsoft.com/office/drawing/2014/main" val="3458750997"/>
                    </a:ext>
                  </a:extLst>
                </a:gridCol>
                <a:gridCol w="3701243">
                  <a:extLst>
                    <a:ext uri="{9D8B030D-6E8A-4147-A177-3AD203B41FA5}">
                      <a16:colId xmlns:a16="http://schemas.microsoft.com/office/drawing/2014/main" val="4071395440"/>
                    </a:ext>
                  </a:extLst>
                </a:gridCol>
                <a:gridCol w="3316595">
                  <a:extLst>
                    <a:ext uri="{9D8B030D-6E8A-4147-A177-3AD203B41FA5}">
                      <a16:colId xmlns:a16="http://schemas.microsoft.com/office/drawing/2014/main" val="668771908"/>
                    </a:ext>
                  </a:extLst>
                </a:gridCol>
              </a:tblGrid>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532524754"/>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152630277"/>
                  </a:ext>
                </a:extLst>
              </a:tr>
            </a:tbl>
          </a:graphicData>
        </a:graphic>
      </p:graphicFrame>
      <p:sp>
        <p:nvSpPr>
          <p:cNvPr id="7" name="Text Placeholder 6">
            <a:extLst>
              <a:ext uri="{FF2B5EF4-FFF2-40B4-BE49-F238E27FC236}">
                <a16:creationId xmlns:a16="http://schemas.microsoft.com/office/drawing/2014/main" id="{C399C3AD-3A79-4CAB-8984-EE85DD84E0A2}"/>
              </a:ext>
            </a:extLst>
          </p:cNvPr>
          <p:cNvSpPr>
            <a:spLocks noGrp="1"/>
          </p:cNvSpPr>
          <p:nvPr>
            <p:ph type="body" sz="quarter" idx="35" hasCustomPrompt="1"/>
          </p:nvPr>
        </p:nvSpPr>
        <p:spPr>
          <a:xfrm>
            <a:off x="9039198" y="3656902"/>
            <a:ext cx="2020226" cy="238125"/>
          </a:xfrm>
        </p:spPr>
        <p:txBody>
          <a:bodyPr>
            <a:noAutofit/>
          </a:bodyPr>
          <a:lstStyle>
            <a:lvl1pPr marL="0" indent="0">
              <a:buNone/>
              <a:defRPr sz="1200"/>
            </a:lvl1pPr>
            <a:lvl2pPr marL="228600" indent="0">
              <a:buNone/>
              <a:defRPr/>
            </a:lvl2pPr>
            <a:lvl3pPr marL="457200" indent="0">
              <a:buNone/>
              <a:defRPr/>
            </a:lvl3pPr>
            <a:lvl4pPr marL="685800" indent="0">
              <a:buNone/>
              <a:defRPr/>
            </a:lvl4pPr>
            <a:lvl5pPr marL="914400" indent="0">
              <a:buNone/>
              <a:defRPr/>
            </a:lvl5pPr>
          </a:lstStyle>
          <a:p>
            <a:pPr lvl="0"/>
            <a:r>
              <a:rPr lang="en-US" dirty="0"/>
              <a:t>ML-XXXX-US-XXXX</a:t>
            </a:r>
          </a:p>
        </p:txBody>
      </p:sp>
    </p:spTree>
    <p:extLst>
      <p:ext uri="{BB962C8B-B14F-4D97-AF65-F5344CB8AC3E}">
        <p14:creationId xmlns:p14="http://schemas.microsoft.com/office/powerpoint/2010/main" val="415646746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Global Cover Sheet">
    <p:spTree>
      <p:nvGrpSpPr>
        <p:cNvPr id="1" name=""/>
        <p:cNvGrpSpPr/>
        <p:nvPr/>
      </p:nvGrpSpPr>
      <p:grpSpPr>
        <a:xfrm>
          <a:off x="0" y="0"/>
          <a:ext cx="0" cy="0"/>
          <a:chOff x="0" y="0"/>
          <a:chExt cx="0" cy="0"/>
        </a:xfrm>
      </p:grpSpPr>
      <p:sp>
        <p:nvSpPr>
          <p:cNvPr id="79" name="TextBox 78">
            <a:extLst>
              <a:ext uri="{FF2B5EF4-FFF2-40B4-BE49-F238E27FC236}">
                <a16:creationId xmlns:a16="http://schemas.microsoft.com/office/drawing/2014/main" id="{86D12817-4053-40BC-82BB-7AF5EE51AEBA}"/>
              </a:ext>
            </a:extLst>
          </p:cNvPr>
          <p:cNvSpPr txBox="1"/>
          <p:nvPr userDrawn="1"/>
        </p:nvSpPr>
        <p:spPr>
          <a:xfrm>
            <a:off x="526473" y="6034667"/>
            <a:ext cx="11208327" cy="830997"/>
          </a:xfrm>
          <a:prstGeom prst="rect">
            <a:avLst/>
          </a:prstGeom>
          <a:noFill/>
          <a:ln>
            <a:noFill/>
          </a:ln>
        </p:spPr>
        <p:txBody>
          <a:bodyPr wrap="square" rtlCol="0" anchor="b">
            <a:spAutoFit/>
          </a:bodyPr>
          <a:lstStyle/>
          <a:p>
            <a:pPr marL="0" indent="0" algn="ctr">
              <a:buClr>
                <a:schemeClr val="accent1"/>
              </a:buClr>
              <a:buFont typeface="Arial" panose="020B0604020202020204" pitchFamily="34" charset="0"/>
              <a:buNone/>
            </a:pPr>
            <a:r>
              <a:rPr lang="en-US" sz="1400" b="1" dirty="0">
                <a:solidFill>
                  <a:schemeClr val="tx1"/>
                </a:solidFill>
              </a:rPr>
              <a:t>External use of any of the content must be approved for release </a:t>
            </a:r>
            <a:br>
              <a:rPr lang="en-US" sz="1400" b="1" dirty="0">
                <a:solidFill>
                  <a:schemeClr val="tx1"/>
                </a:solidFill>
              </a:rPr>
            </a:br>
            <a:r>
              <a:rPr lang="en-US" sz="1400" b="1" dirty="0">
                <a:solidFill>
                  <a:schemeClr val="tx1"/>
                </a:solidFill>
              </a:rPr>
              <a:t>by your local nominated signatory/local medical process to ensure compliance with local regulations. </a:t>
            </a:r>
          </a:p>
          <a:p>
            <a:pPr marL="0" indent="0" algn="ctr">
              <a:buClr>
                <a:schemeClr val="accent1"/>
              </a:buClr>
              <a:buFont typeface="Arial" panose="020B0604020202020204" pitchFamily="34" charset="0"/>
              <a:buNone/>
            </a:pPr>
            <a:r>
              <a:rPr lang="en-US" sz="1000" b="0" dirty="0">
                <a:solidFill>
                  <a:schemeClr val="tx1"/>
                </a:solidFill>
              </a:rPr>
              <a:t>Refer to the General Properties for this asset in GMIP Content (Veeva Vault MedComms) for additional details. </a:t>
            </a:r>
          </a:p>
          <a:p>
            <a:pPr marL="0" indent="0" algn="ctr">
              <a:buClr>
                <a:schemeClr val="accent1"/>
              </a:buClr>
              <a:buFont typeface="Arial" panose="020B0604020202020204" pitchFamily="34" charset="0"/>
              <a:buNone/>
            </a:pPr>
            <a:r>
              <a:rPr lang="en-US" sz="1000" b="0" dirty="0">
                <a:solidFill>
                  <a:schemeClr val="tx1"/>
                </a:solidFill>
              </a:rPr>
              <a:t>Questions on this asset should be directed to asset owners.</a:t>
            </a:r>
          </a:p>
        </p:txBody>
      </p:sp>
      <p:graphicFrame>
        <p:nvGraphicFramePr>
          <p:cNvPr id="50" name="Table 49">
            <a:extLst>
              <a:ext uri="{FF2B5EF4-FFF2-40B4-BE49-F238E27FC236}">
                <a16:creationId xmlns:a16="http://schemas.microsoft.com/office/drawing/2014/main" id="{83D05D04-05CE-47AA-8F7B-B08C33B32C3F}"/>
              </a:ext>
            </a:extLst>
          </p:cNvPr>
          <p:cNvGraphicFramePr>
            <a:graphicFrameLocks noGrp="1"/>
          </p:cNvGraphicFramePr>
          <p:nvPr userDrawn="1">
            <p:extLst>
              <p:ext uri="{D42A27DB-BD31-4B8C-83A1-F6EECF244321}">
                <p14:modId xmlns:p14="http://schemas.microsoft.com/office/powerpoint/2010/main" val="2522157669"/>
              </p:ext>
            </p:extLst>
          </p:nvPr>
        </p:nvGraphicFramePr>
        <p:xfrm>
          <a:off x="1128800" y="2533405"/>
          <a:ext cx="9949786" cy="1529404"/>
        </p:xfrm>
        <a:graphic>
          <a:graphicData uri="http://schemas.openxmlformats.org/drawingml/2006/table">
            <a:tbl>
              <a:tblPr>
                <a:tableStyleId>{21E4AEA4-8DFA-4A89-87EB-49C32662AFE0}</a:tableStyleId>
              </a:tblPr>
              <a:tblGrid>
                <a:gridCol w="2931948">
                  <a:extLst>
                    <a:ext uri="{9D8B030D-6E8A-4147-A177-3AD203B41FA5}">
                      <a16:colId xmlns:a16="http://schemas.microsoft.com/office/drawing/2014/main" val="3458750997"/>
                    </a:ext>
                  </a:extLst>
                </a:gridCol>
                <a:gridCol w="3701243">
                  <a:extLst>
                    <a:ext uri="{9D8B030D-6E8A-4147-A177-3AD203B41FA5}">
                      <a16:colId xmlns:a16="http://schemas.microsoft.com/office/drawing/2014/main" val="4071395440"/>
                    </a:ext>
                  </a:extLst>
                </a:gridCol>
                <a:gridCol w="3316595">
                  <a:extLst>
                    <a:ext uri="{9D8B030D-6E8A-4147-A177-3AD203B41FA5}">
                      <a16:colId xmlns:a16="http://schemas.microsoft.com/office/drawing/2014/main" val="668771908"/>
                    </a:ext>
                  </a:extLst>
                </a:gridCol>
              </a:tblGrid>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989134820"/>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89025149"/>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532524754"/>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152630277"/>
                  </a:ext>
                </a:extLst>
              </a:tr>
            </a:tbl>
          </a:graphicData>
        </a:graphic>
      </p:graphicFrame>
      <p:graphicFrame>
        <p:nvGraphicFramePr>
          <p:cNvPr id="5" name="Table 4">
            <a:extLst>
              <a:ext uri="{FF2B5EF4-FFF2-40B4-BE49-F238E27FC236}">
                <a16:creationId xmlns:a16="http://schemas.microsoft.com/office/drawing/2014/main" id="{3C8DCB22-4BDC-4256-9886-290008A41E58}"/>
              </a:ext>
            </a:extLst>
          </p:cNvPr>
          <p:cNvGraphicFramePr>
            <a:graphicFrameLocks noGrp="1"/>
          </p:cNvGraphicFramePr>
          <p:nvPr userDrawn="1">
            <p:extLst>
              <p:ext uri="{D42A27DB-BD31-4B8C-83A1-F6EECF244321}">
                <p14:modId xmlns:p14="http://schemas.microsoft.com/office/powerpoint/2010/main" val="3480187339"/>
              </p:ext>
            </p:extLst>
          </p:nvPr>
        </p:nvGraphicFramePr>
        <p:xfrm>
          <a:off x="1128800" y="1039470"/>
          <a:ext cx="9949786" cy="1147053"/>
        </p:xfrm>
        <a:graphic>
          <a:graphicData uri="http://schemas.openxmlformats.org/drawingml/2006/table">
            <a:tbl>
              <a:tblPr>
                <a:tableStyleId>{21E4AEA4-8DFA-4A89-87EB-49C32662AFE0}</a:tableStyleId>
              </a:tblPr>
              <a:tblGrid>
                <a:gridCol w="2931948">
                  <a:extLst>
                    <a:ext uri="{9D8B030D-6E8A-4147-A177-3AD203B41FA5}">
                      <a16:colId xmlns:a16="http://schemas.microsoft.com/office/drawing/2014/main" val="3458750997"/>
                    </a:ext>
                  </a:extLst>
                </a:gridCol>
                <a:gridCol w="3701243">
                  <a:extLst>
                    <a:ext uri="{9D8B030D-6E8A-4147-A177-3AD203B41FA5}">
                      <a16:colId xmlns:a16="http://schemas.microsoft.com/office/drawing/2014/main" val="4071395440"/>
                    </a:ext>
                  </a:extLst>
                </a:gridCol>
                <a:gridCol w="3316595">
                  <a:extLst>
                    <a:ext uri="{9D8B030D-6E8A-4147-A177-3AD203B41FA5}">
                      <a16:colId xmlns:a16="http://schemas.microsoft.com/office/drawing/2014/main" val="668771908"/>
                    </a:ext>
                  </a:extLst>
                </a:gridCol>
              </a:tblGrid>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23421394"/>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368834974"/>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051146587"/>
                  </a:ext>
                </a:extLst>
              </a:tr>
            </a:tbl>
          </a:graphicData>
        </a:graphic>
      </p:graphicFrame>
      <p:sp>
        <p:nvSpPr>
          <p:cNvPr id="2" name="Date Placeholder 1"/>
          <p:cNvSpPr>
            <a:spLocks noGrp="1"/>
          </p:cNvSpPr>
          <p:nvPr>
            <p:ph type="dt" sz="half" idx="10"/>
          </p:nvPr>
        </p:nvSpPr>
        <p:spPr/>
        <p:txBody>
          <a:bodyPr/>
          <a:lstStyle/>
          <a:p>
            <a:fld id="{4B959C31-8071-4657-BA84-2004C5131029}" type="datetime1">
              <a:rPr lang="en-US" smtClean="0"/>
              <a:t>7/15/26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9" name="Text Placeholder 8">
            <a:extLst>
              <a:ext uri="{FF2B5EF4-FFF2-40B4-BE49-F238E27FC236}">
                <a16:creationId xmlns:a16="http://schemas.microsoft.com/office/drawing/2014/main" id="{A9E08680-4520-4EA6-B4A7-FD0062F8A6E5}"/>
              </a:ext>
            </a:extLst>
          </p:cNvPr>
          <p:cNvSpPr>
            <a:spLocks noGrp="1"/>
          </p:cNvSpPr>
          <p:nvPr>
            <p:ph type="body" sz="quarter" idx="13" hasCustomPrompt="1"/>
          </p:nvPr>
        </p:nvSpPr>
        <p:spPr>
          <a:xfrm>
            <a:off x="3260436" y="1102835"/>
            <a:ext cx="7798987" cy="228600"/>
          </a:xfrm>
        </p:spPr>
        <p:txBody>
          <a:bodyPr anchor="ctr">
            <a:normAutofit/>
          </a:bodyPr>
          <a:lstStyle>
            <a:lvl1pPr marL="0" indent="0">
              <a:buFont typeface="Arial" panose="020B0604020202020204" pitchFamily="34" charset="0"/>
              <a:buNone/>
              <a:defRPr sz="1200"/>
            </a:lvl1pPr>
            <a:lvl2pPr marL="228600" indent="0">
              <a:buNone/>
              <a:defRPr/>
            </a:lvl2pPr>
            <a:lvl3pPr marL="457200" indent="0">
              <a:buNone/>
              <a:defRPr/>
            </a:lvl3pPr>
            <a:lvl4pPr marL="685800" indent="0">
              <a:buNone/>
              <a:defRPr/>
            </a:lvl4pPr>
            <a:lvl5pPr marL="914400" indent="0">
              <a:buNone/>
              <a:defRPr/>
            </a:lvl5pPr>
          </a:lstStyle>
          <a:p>
            <a:pPr lvl="0"/>
            <a:r>
              <a:rPr lang="en-US" dirty="0"/>
              <a:t>&lt;Generic Name&gt; - &lt;Title from Veeva Vault&gt;</a:t>
            </a:r>
          </a:p>
        </p:txBody>
      </p:sp>
      <p:sp>
        <p:nvSpPr>
          <p:cNvPr id="11" name="Text Placeholder 10">
            <a:extLst>
              <a:ext uri="{FF2B5EF4-FFF2-40B4-BE49-F238E27FC236}">
                <a16:creationId xmlns:a16="http://schemas.microsoft.com/office/drawing/2014/main" id="{CF687FD7-F293-4468-AE23-E28EE4619773}"/>
              </a:ext>
            </a:extLst>
          </p:cNvPr>
          <p:cNvSpPr>
            <a:spLocks noGrp="1"/>
          </p:cNvSpPr>
          <p:nvPr>
            <p:ph type="body" sz="quarter" idx="14" hasCustomPrompt="1"/>
          </p:nvPr>
        </p:nvSpPr>
        <p:spPr>
          <a:xfrm>
            <a:off x="3260436" y="3386320"/>
            <a:ext cx="914400"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MM/YY</a:t>
            </a:r>
          </a:p>
        </p:txBody>
      </p:sp>
      <p:sp>
        <p:nvSpPr>
          <p:cNvPr id="13" name="Text Placeholder 12">
            <a:extLst>
              <a:ext uri="{FF2B5EF4-FFF2-40B4-BE49-F238E27FC236}">
                <a16:creationId xmlns:a16="http://schemas.microsoft.com/office/drawing/2014/main" id="{5BA6C7CD-771E-461C-A133-67764B81E611}"/>
              </a:ext>
            </a:extLst>
          </p:cNvPr>
          <p:cNvSpPr>
            <a:spLocks noGrp="1"/>
          </p:cNvSpPr>
          <p:nvPr>
            <p:ph type="body" sz="quarter" idx="15" hasCustomPrompt="1"/>
          </p:nvPr>
        </p:nvSpPr>
        <p:spPr>
          <a:xfrm>
            <a:off x="3260436" y="1491653"/>
            <a:ext cx="1866770"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Reactive or Internal</a:t>
            </a:r>
          </a:p>
        </p:txBody>
      </p:sp>
      <p:sp>
        <p:nvSpPr>
          <p:cNvPr id="15" name="Text Placeholder 14">
            <a:extLst>
              <a:ext uri="{FF2B5EF4-FFF2-40B4-BE49-F238E27FC236}">
                <a16:creationId xmlns:a16="http://schemas.microsoft.com/office/drawing/2014/main" id="{6E33F1E3-ED30-4982-A86D-2C076E1C3B62}"/>
              </a:ext>
            </a:extLst>
          </p:cNvPr>
          <p:cNvSpPr>
            <a:spLocks noGrp="1"/>
          </p:cNvSpPr>
          <p:nvPr>
            <p:ph type="body" sz="quarter" idx="16" hasCustomPrompt="1"/>
          </p:nvPr>
        </p:nvSpPr>
        <p:spPr>
          <a:xfrm>
            <a:off x="3259907" y="3766558"/>
            <a:ext cx="914400"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MM/YY</a:t>
            </a:r>
          </a:p>
        </p:txBody>
      </p:sp>
      <p:sp>
        <p:nvSpPr>
          <p:cNvPr id="17" name="Text Placeholder 16">
            <a:extLst>
              <a:ext uri="{FF2B5EF4-FFF2-40B4-BE49-F238E27FC236}">
                <a16:creationId xmlns:a16="http://schemas.microsoft.com/office/drawing/2014/main" id="{12286C0F-7CF6-40B2-B8FA-7AF1D25B9922}"/>
              </a:ext>
            </a:extLst>
          </p:cNvPr>
          <p:cNvSpPr>
            <a:spLocks noGrp="1"/>
          </p:cNvSpPr>
          <p:nvPr>
            <p:ph type="body" sz="quarter" idx="17" hasCustomPrompt="1"/>
          </p:nvPr>
        </p:nvSpPr>
        <p:spPr>
          <a:xfrm>
            <a:off x="8497596" y="3775442"/>
            <a:ext cx="2561828"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Yes or No/List Third Party</a:t>
            </a:r>
          </a:p>
        </p:txBody>
      </p:sp>
      <p:sp>
        <p:nvSpPr>
          <p:cNvPr id="29" name="Text Placeholder 28">
            <a:extLst>
              <a:ext uri="{FF2B5EF4-FFF2-40B4-BE49-F238E27FC236}">
                <a16:creationId xmlns:a16="http://schemas.microsoft.com/office/drawing/2014/main" id="{110857ED-F4F0-4AED-89F7-6595C2BD781E}"/>
              </a:ext>
            </a:extLst>
          </p:cNvPr>
          <p:cNvSpPr>
            <a:spLocks noGrp="1"/>
          </p:cNvSpPr>
          <p:nvPr>
            <p:ph type="body" sz="quarter" idx="23" hasCustomPrompt="1"/>
          </p:nvPr>
        </p:nvSpPr>
        <p:spPr>
          <a:xfrm>
            <a:off x="8497455" y="3387905"/>
            <a:ext cx="2561828"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Yes, No, or N/A</a:t>
            </a:r>
          </a:p>
        </p:txBody>
      </p:sp>
      <p:sp>
        <p:nvSpPr>
          <p:cNvPr id="35" name="Text Placeholder 34">
            <a:extLst>
              <a:ext uri="{FF2B5EF4-FFF2-40B4-BE49-F238E27FC236}">
                <a16:creationId xmlns:a16="http://schemas.microsoft.com/office/drawing/2014/main" id="{B511FB73-1515-4896-A191-A9E5140DA205}"/>
              </a:ext>
            </a:extLst>
          </p:cNvPr>
          <p:cNvSpPr>
            <a:spLocks noGrp="1"/>
          </p:cNvSpPr>
          <p:nvPr>
            <p:ph type="body" sz="quarter" idx="26" hasCustomPrompt="1"/>
          </p:nvPr>
        </p:nvSpPr>
        <p:spPr>
          <a:xfrm>
            <a:off x="3251200" y="4769872"/>
            <a:ext cx="7808083" cy="258532"/>
          </a:xfrm>
        </p:spPr>
        <p:txBody>
          <a:bodyPr wrap="square" anchor="ctr">
            <a:sp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N/A or Enter Instructions</a:t>
            </a:r>
          </a:p>
        </p:txBody>
      </p:sp>
      <p:sp>
        <p:nvSpPr>
          <p:cNvPr id="37" name="Text Placeholder 36">
            <a:extLst>
              <a:ext uri="{FF2B5EF4-FFF2-40B4-BE49-F238E27FC236}">
                <a16:creationId xmlns:a16="http://schemas.microsoft.com/office/drawing/2014/main" id="{1E7DEFF9-F91F-49E6-94A9-010D12455C1C}"/>
              </a:ext>
            </a:extLst>
          </p:cNvPr>
          <p:cNvSpPr>
            <a:spLocks noGrp="1"/>
          </p:cNvSpPr>
          <p:nvPr>
            <p:ph type="body" sz="quarter" idx="27" hasCustomPrompt="1"/>
          </p:nvPr>
        </p:nvSpPr>
        <p:spPr>
          <a:xfrm>
            <a:off x="3260436" y="3000178"/>
            <a:ext cx="4248038"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New, Renewal, or Renewal with Changes</a:t>
            </a:r>
          </a:p>
        </p:txBody>
      </p:sp>
      <p:sp>
        <p:nvSpPr>
          <p:cNvPr id="39" name="Text Placeholder 38">
            <a:extLst>
              <a:ext uri="{FF2B5EF4-FFF2-40B4-BE49-F238E27FC236}">
                <a16:creationId xmlns:a16="http://schemas.microsoft.com/office/drawing/2014/main" id="{FA339AE6-73E5-47C9-8111-E129355C911C}"/>
              </a:ext>
            </a:extLst>
          </p:cNvPr>
          <p:cNvSpPr>
            <a:spLocks noGrp="1"/>
          </p:cNvSpPr>
          <p:nvPr>
            <p:ph type="body" sz="quarter" idx="28" hasCustomPrompt="1"/>
          </p:nvPr>
        </p:nvSpPr>
        <p:spPr>
          <a:xfrm>
            <a:off x="9040224" y="3007131"/>
            <a:ext cx="2019200"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PromoMats/</a:t>
            </a:r>
            <a:r>
              <a:rPr lang="en-US" dirty="0" err="1"/>
              <a:t>MedComms</a:t>
            </a:r>
            <a:r>
              <a:rPr lang="en-US" dirty="0"/>
              <a:t> #</a:t>
            </a:r>
          </a:p>
        </p:txBody>
      </p:sp>
      <p:sp>
        <p:nvSpPr>
          <p:cNvPr id="41" name="Text Placeholder 40">
            <a:extLst>
              <a:ext uri="{FF2B5EF4-FFF2-40B4-BE49-F238E27FC236}">
                <a16:creationId xmlns:a16="http://schemas.microsoft.com/office/drawing/2014/main" id="{F085F8C8-CE31-4A7B-87E4-06397B5B41DA}"/>
              </a:ext>
            </a:extLst>
          </p:cNvPr>
          <p:cNvSpPr>
            <a:spLocks noGrp="1"/>
          </p:cNvSpPr>
          <p:nvPr>
            <p:ph type="body" sz="quarter" idx="29" hasCustomPrompt="1"/>
          </p:nvPr>
        </p:nvSpPr>
        <p:spPr>
          <a:xfrm>
            <a:off x="3260436" y="2613599"/>
            <a:ext cx="4248038"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Franchise Lead/Global Medical Affairs Lead</a:t>
            </a:r>
          </a:p>
        </p:txBody>
      </p:sp>
      <p:sp>
        <p:nvSpPr>
          <p:cNvPr id="49" name="Text Placeholder 48">
            <a:extLst>
              <a:ext uri="{FF2B5EF4-FFF2-40B4-BE49-F238E27FC236}">
                <a16:creationId xmlns:a16="http://schemas.microsoft.com/office/drawing/2014/main" id="{FFBD88D7-1F68-4A55-9958-01B92024FDF7}"/>
              </a:ext>
            </a:extLst>
          </p:cNvPr>
          <p:cNvSpPr>
            <a:spLocks noGrp="1"/>
          </p:cNvSpPr>
          <p:nvPr>
            <p:ph type="body" sz="quarter" idx="33" hasCustomPrompt="1"/>
          </p:nvPr>
        </p:nvSpPr>
        <p:spPr>
          <a:xfrm>
            <a:off x="3260436" y="1880471"/>
            <a:ext cx="3244201"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No or Yes, Pending Local Market Approval</a:t>
            </a:r>
          </a:p>
        </p:txBody>
      </p:sp>
      <p:sp>
        <p:nvSpPr>
          <p:cNvPr id="51" name="Text Placeholder 50">
            <a:extLst>
              <a:ext uri="{FF2B5EF4-FFF2-40B4-BE49-F238E27FC236}">
                <a16:creationId xmlns:a16="http://schemas.microsoft.com/office/drawing/2014/main" id="{D75479AB-AB9C-4737-A1D0-F9E28AC4F163}"/>
              </a:ext>
            </a:extLst>
          </p:cNvPr>
          <p:cNvSpPr>
            <a:spLocks noGrp="1"/>
          </p:cNvSpPr>
          <p:nvPr>
            <p:ph type="body" sz="quarter" idx="34" hasCustomPrompt="1"/>
          </p:nvPr>
        </p:nvSpPr>
        <p:spPr>
          <a:xfrm>
            <a:off x="8349572" y="1881207"/>
            <a:ext cx="2709851"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Therapy Area</a:t>
            </a:r>
          </a:p>
        </p:txBody>
      </p:sp>
      <p:sp>
        <p:nvSpPr>
          <p:cNvPr id="52" name="TextBox 51">
            <a:extLst>
              <a:ext uri="{FF2B5EF4-FFF2-40B4-BE49-F238E27FC236}">
                <a16:creationId xmlns:a16="http://schemas.microsoft.com/office/drawing/2014/main" id="{7085AA13-451C-453D-AD0D-E8AF815127C2}"/>
              </a:ext>
            </a:extLst>
          </p:cNvPr>
          <p:cNvSpPr txBox="1"/>
          <p:nvPr userDrawn="1"/>
        </p:nvSpPr>
        <p:spPr>
          <a:xfrm>
            <a:off x="1127567" y="1036716"/>
            <a:ext cx="2044732" cy="365760"/>
          </a:xfrm>
          <a:prstGeom prst="rect">
            <a:avLst/>
          </a:prstGeom>
          <a:solidFill>
            <a:schemeClr val="accent1"/>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Asset Title</a:t>
            </a:r>
          </a:p>
        </p:txBody>
      </p:sp>
      <p:sp>
        <p:nvSpPr>
          <p:cNvPr id="53" name="TextBox 52">
            <a:extLst>
              <a:ext uri="{FF2B5EF4-FFF2-40B4-BE49-F238E27FC236}">
                <a16:creationId xmlns:a16="http://schemas.microsoft.com/office/drawing/2014/main" id="{A88B6979-D240-45DF-8FFB-111611A15632}"/>
              </a:ext>
            </a:extLst>
          </p:cNvPr>
          <p:cNvSpPr txBox="1"/>
          <p:nvPr userDrawn="1"/>
        </p:nvSpPr>
        <p:spPr>
          <a:xfrm>
            <a:off x="1127567" y="3318506"/>
            <a:ext cx="2049742"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Approval Date</a:t>
            </a:r>
          </a:p>
        </p:txBody>
      </p:sp>
      <p:sp>
        <p:nvSpPr>
          <p:cNvPr id="54" name="TextBox 53">
            <a:extLst>
              <a:ext uri="{FF2B5EF4-FFF2-40B4-BE49-F238E27FC236}">
                <a16:creationId xmlns:a16="http://schemas.microsoft.com/office/drawing/2014/main" id="{13F32247-E803-4B9D-8739-4086AE7EDFE5}"/>
              </a:ext>
            </a:extLst>
          </p:cNvPr>
          <p:cNvSpPr txBox="1"/>
          <p:nvPr userDrawn="1"/>
        </p:nvSpPr>
        <p:spPr>
          <a:xfrm>
            <a:off x="1127567" y="1423839"/>
            <a:ext cx="2044732" cy="365760"/>
          </a:xfrm>
          <a:prstGeom prst="rect">
            <a:avLst/>
          </a:prstGeom>
          <a:solidFill>
            <a:schemeClr val="accent1"/>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Intended Use</a:t>
            </a:r>
          </a:p>
        </p:txBody>
      </p:sp>
      <p:sp>
        <p:nvSpPr>
          <p:cNvPr id="55" name="TextBox 54">
            <a:extLst>
              <a:ext uri="{FF2B5EF4-FFF2-40B4-BE49-F238E27FC236}">
                <a16:creationId xmlns:a16="http://schemas.microsoft.com/office/drawing/2014/main" id="{142B0649-53B3-4494-A56E-67DCF07E8290}"/>
              </a:ext>
            </a:extLst>
          </p:cNvPr>
          <p:cNvSpPr txBox="1"/>
          <p:nvPr userDrawn="1"/>
        </p:nvSpPr>
        <p:spPr>
          <a:xfrm>
            <a:off x="1127567" y="3697049"/>
            <a:ext cx="2049742"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Expiration Date</a:t>
            </a:r>
          </a:p>
        </p:txBody>
      </p:sp>
      <p:sp>
        <p:nvSpPr>
          <p:cNvPr id="66" name="TextBox 65">
            <a:extLst>
              <a:ext uri="{FF2B5EF4-FFF2-40B4-BE49-F238E27FC236}">
                <a16:creationId xmlns:a16="http://schemas.microsoft.com/office/drawing/2014/main" id="{67900F06-4765-44ED-A269-1CD58C5E952C}"/>
              </a:ext>
            </a:extLst>
          </p:cNvPr>
          <p:cNvSpPr txBox="1"/>
          <p:nvPr userDrawn="1"/>
        </p:nvSpPr>
        <p:spPr>
          <a:xfrm>
            <a:off x="4398741" y="3316701"/>
            <a:ext cx="4034059"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Copyright Permissions Obtained for Graphics</a:t>
            </a:r>
          </a:p>
        </p:txBody>
      </p:sp>
      <p:sp>
        <p:nvSpPr>
          <p:cNvPr id="69" name="TextBox 68">
            <a:extLst>
              <a:ext uri="{FF2B5EF4-FFF2-40B4-BE49-F238E27FC236}">
                <a16:creationId xmlns:a16="http://schemas.microsoft.com/office/drawing/2014/main" id="{621D8C32-5CB3-4252-B385-54C66A9E1EE6}"/>
              </a:ext>
            </a:extLst>
          </p:cNvPr>
          <p:cNvSpPr txBox="1"/>
          <p:nvPr userDrawn="1"/>
        </p:nvSpPr>
        <p:spPr>
          <a:xfrm>
            <a:off x="0" y="123145"/>
            <a:ext cx="12191999" cy="461665"/>
          </a:xfrm>
          <a:prstGeom prst="rect">
            <a:avLst/>
          </a:prstGeom>
          <a:solidFill>
            <a:schemeClr val="accent1"/>
          </a:solidFill>
          <a:ln>
            <a:noFill/>
          </a:ln>
        </p:spPr>
        <p:txBody>
          <a:bodyPr wrap="square" rtlCol="0" anchor="ctr">
            <a:spAutoFit/>
          </a:bodyPr>
          <a:lstStyle/>
          <a:p>
            <a:pPr marL="0" indent="0" algn="ctr">
              <a:buClr>
                <a:schemeClr val="accent1"/>
              </a:buClr>
              <a:buFont typeface="Arial" panose="020B0604020202020204" pitchFamily="34" charset="0"/>
              <a:buNone/>
            </a:pPr>
            <a:r>
              <a:rPr lang="en-US" sz="2400" b="1" dirty="0">
                <a:solidFill>
                  <a:schemeClr val="bg1"/>
                </a:solidFill>
              </a:rPr>
              <a:t>Global Medical Asset Cover Sheet</a:t>
            </a:r>
          </a:p>
        </p:txBody>
      </p:sp>
      <p:sp>
        <p:nvSpPr>
          <p:cNvPr id="70" name="TextBox 69">
            <a:extLst>
              <a:ext uri="{FF2B5EF4-FFF2-40B4-BE49-F238E27FC236}">
                <a16:creationId xmlns:a16="http://schemas.microsoft.com/office/drawing/2014/main" id="{6811B402-BB33-4FBF-A25A-6A132332CC41}"/>
              </a:ext>
            </a:extLst>
          </p:cNvPr>
          <p:cNvSpPr txBox="1"/>
          <p:nvPr userDrawn="1"/>
        </p:nvSpPr>
        <p:spPr>
          <a:xfrm>
            <a:off x="1127566" y="4734832"/>
            <a:ext cx="2044731" cy="461665"/>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Special Instructions</a:t>
            </a:r>
            <a:br>
              <a:rPr lang="en-US" sz="1200" b="1" dirty="0">
                <a:solidFill>
                  <a:schemeClr val="bg1"/>
                </a:solidFill>
              </a:rPr>
            </a:br>
            <a:r>
              <a:rPr lang="en-US" sz="1200" b="1" dirty="0">
                <a:solidFill>
                  <a:schemeClr val="bg1"/>
                </a:solidFill>
              </a:rPr>
              <a:t>and/or Disclaimers</a:t>
            </a:r>
          </a:p>
        </p:txBody>
      </p:sp>
      <p:sp>
        <p:nvSpPr>
          <p:cNvPr id="71" name="TextBox 70">
            <a:extLst>
              <a:ext uri="{FF2B5EF4-FFF2-40B4-BE49-F238E27FC236}">
                <a16:creationId xmlns:a16="http://schemas.microsoft.com/office/drawing/2014/main" id="{A1A1B573-DC23-488B-93DB-AD4DD88A4651}"/>
              </a:ext>
            </a:extLst>
          </p:cNvPr>
          <p:cNvSpPr txBox="1"/>
          <p:nvPr userDrawn="1"/>
        </p:nvSpPr>
        <p:spPr>
          <a:xfrm>
            <a:off x="6809252" y="1810962"/>
            <a:ext cx="1371600" cy="365760"/>
          </a:xfrm>
          <a:prstGeom prst="rect">
            <a:avLst/>
          </a:prstGeom>
          <a:solidFill>
            <a:schemeClr val="accent1"/>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Therapy Area</a:t>
            </a:r>
          </a:p>
        </p:txBody>
      </p:sp>
      <p:sp>
        <p:nvSpPr>
          <p:cNvPr id="72" name="TextBox 71">
            <a:extLst>
              <a:ext uri="{FF2B5EF4-FFF2-40B4-BE49-F238E27FC236}">
                <a16:creationId xmlns:a16="http://schemas.microsoft.com/office/drawing/2014/main" id="{A294A206-A31C-476D-ACCB-00ABD9DE8B78}"/>
              </a:ext>
            </a:extLst>
          </p:cNvPr>
          <p:cNvSpPr txBox="1"/>
          <p:nvPr userDrawn="1"/>
        </p:nvSpPr>
        <p:spPr>
          <a:xfrm>
            <a:off x="1127567" y="2935707"/>
            <a:ext cx="2044732"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New Asset/Renewal</a:t>
            </a:r>
          </a:p>
        </p:txBody>
      </p:sp>
      <p:sp>
        <p:nvSpPr>
          <p:cNvPr id="73" name="TextBox 72">
            <a:extLst>
              <a:ext uri="{FF2B5EF4-FFF2-40B4-BE49-F238E27FC236}">
                <a16:creationId xmlns:a16="http://schemas.microsoft.com/office/drawing/2014/main" id="{759580AA-6B1E-4C65-9D3B-8A40CBD8E220}"/>
              </a:ext>
            </a:extLst>
          </p:cNvPr>
          <p:cNvSpPr txBox="1"/>
          <p:nvPr userDrawn="1"/>
        </p:nvSpPr>
        <p:spPr>
          <a:xfrm>
            <a:off x="7527636" y="2935707"/>
            <a:ext cx="1512587"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Based On Asset</a:t>
            </a:r>
          </a:p>
        </p:txBody>
      </p:sp>
      <p:sp>
        <p:nvSpPr>
          <p:cNvPr id="74" name="TextBox 73">
            <a:extLst>
              <a:ext uri="{FF2B5EF4-FFF2-40B4-BE49-F238E27FC236}">
                <a16:creationId xmlns:a16="http://schemas.microsoft.com/office/drawing/2014/main" id="{00EE63BC-019F-46D2-85ED-E2FABA47A87D}"/>
              </a:ext>
            </a:extLst>
          </p:cNvPr>
          <p:cNvSpPr txBox="1"/>
          <p:nvPr userDrawn="1"/>
        </p:nvSpPr>
        <p:spPr>
          <a:xfrm>
            <a:off x="1127567" y="2541591"/>
            <a:ext cx="2044732"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Asset Owners</a:t>
            </a:r>
          </a:p>
        </p:txBody>
      </p:sp>
      <p:sp>
        <p:nvSpPr>
          <p:cNvPr id="78" name="TextBox 77">
            <a:extLst>
              <a:ext uri="{FF2B5EF4-FFF2-40B4-BE49-F238E27FC236}">
                <a16:creationId xmlns:a16="http://schemas.microsoft.com/office/drawing/2014/main" id="{D3001B95-73C8-4B7F-998E-B0AE7A43DE82}"/>
              </a:ext>
            </a:extLst>
          </p:cNvPr>
          <p:cNvSpPr txBox="1"/>
          <p:nvPr userDrawn="1"/>
        </p:nvSpPr>
        <p:spPr>
          <a:xfrm>
            <a:off x="1127567" y="1810962"/>
            <a:ext cx="2044732" cy="365760"/>
          </a:xfrm>
          <a:prstGeom prst="rect">
            <a:avLst/>
          </a:prstGeom>
          <a:solidFill>
            <a:schemeClr val="accent1"/>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Approved for Distribution</a:t>
            </a:r>
          </a:p>
        </p:txBody>
      </p:sp>
      <p:sp>
        <p:nvSpPr>
          <p:cNvPr id="48" name="TextBox 47">
            <a:extLst>
              <a:ext uri="{FF2B5EF4-FFF2-40B4-BE49-F238E27FC236}">
                <a16:creationId xmlns:a16="http://schemas.microsoft.com/office/drawing/2014/main" id="{F0DE83F5-9900-4234-8A5B-4EFEB16F6D34}"/>
              </a:ext>
            </a:extLst>
          </p:cNvPr>
          <p:cNvSpPr txBox="1"/>
          <p:nvPr userDrawn="1"/>
        </p:nvSpPr>
        <p:spPr>
          <a:xfrm>
            <a:off x="7527636" y="2541591"/>
            <a:ext cx="1512587"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Document #</a:t>
            </a:r>
          </a:p>
        </p:txBody>
      </p:sp>
      <p:sp>
        <p:nvSpPr>
          <p:cNvPr id="7" name="Text Placeholder 6">
            <a:extLst>
              <a:ext uri="{FF2B5EF4-FFF2-40B4-BE49-F238E27FC236}">
                <a16:creationId xmlns:a16="http://schemas.microsoft.com/office/drawing/2014/main" id="{C399C3AD-3A79-4CAB-8984-EE85DD84E0A2}"/>
              </a:ext>
            </a:extLst>
          </p:cNvPr>
          <p:cNvSpPr>
            <a:spLocks noGrp="1"/>
          </p:cNvSpPr>
          <p:nvPr>
            <p:ph type="body" sz="quarter" idx="35" hasCustomPrompt="1"/>
          </p:nvPr>
        </p:nvSpPr>
        <p:spPr>
          <a:xfrm>
            <a:off x="9039198" y="2613198"/>
            <a:ext cx="2020226" cy="238125"/>
          </a:xfrm>
        </p:spPr>
        <p:txBody>
          <a:bodyPr>
            <a:noAutofit/>
          </a:bodyPr>
          <a:lstStyle>
            <a:lvl1pPr marL="0" indent="0">
              <a:buNone/>
              <a:defRPr sz="1200"/>
            </a:lvl1pPr>
            <a:lvl2pPr marL="228600" indent="0">
              <a:buNone/>
              <a:defRPr/>
            </a:lvl2pPr>
            <a:lvl3pPr marL="457200" indent="0">
              <a:buNone/>
              <a:defRPr/>
            </a:lvl3pPr>
            <a:lvl4pPr marL="685800" indent="0">
              <a:buNone/>
              <a:defRPr/>
            </a:lvl4pPr>
            <a:lvl5pPr marL="914400" indent="0">
              <a:buNone/>
              <a:defRPr/>
            </a:lvl5pPr>
          </a:lstStyle>
          <a:p>
            <a:pPr lvl="0"/>
            <a:r>
              <a:rPr lang="en-US" dirty="0"/>
              <a:t>ML-XXXX-ALL-XXXX</a:t>
            </a:r>
          </a:p>
        </p:txBody>
      </p:sp>
      <p:sp>
        <p:nvSpPr>
          <p:cNvPr id="57" name="TextBox 56">
            <a:extLst>
              <a:ext uri="{FF2B5EF4-FFF2-40B4-BE49-F238E27FC236}">
                <a16:creationId xmlns:a16="http://schemas.microsoft.com/office/drawing/2014/main" id="{71FDDFED-CF51-4158-8A3B-DD9E176FC125}"/>
              </a:ext>
            </a:extLst>
          </p:cNvPr>
          <p:cNvSpPr txBox="1"/>
          <p:nvPr userDrawn="1"/>
        </p:nvSpPr>
        <p:spPr>
          <a:xfrm>
            <a:off x="4398741" y="3697049"/>
            <a:ext cx="4034059"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Technical Review/Fact Check by Medical Information</a:t>
            </a:r>
          </a:p>
        </p:txBody>
      </p:sp>
      <p:sp>
        <p:nvSpPr>
          <p:cNvPr id="62" name="TextBox 61">
            <a:extLst>
              <a:ext uri="{FF2B5EF4-FFF2-40B4-BE49-F238E27FC236}">
                <a16:creationId xmlns:a16="http://schemas.microsoft.com/office/drawing/2014/main" id="{65509915-7361-4754-AA26-9EB5B15ABE0F}"/>
              </a:ext>
            </a:extLst>
          </p:cNvPr>
          <p:cNvSpPr txBox="1"/>
          <p:nvPr userDrawn="1"/>
        </p:nvSpPr>
        <p:spPr>
          <a:xfrm>
            <a:off x="1127567" y="4294036"/>
            <a:ext cx="9946009" cy="461665"/>
          </a:xfrm>
          <a:prstGeom prst="rect">
            <a:avLst/>
          </a:prstGeom>
          <a:solidFill>
            <a:schemeClr val="accent1"/>
          </a:solidFill>
          <a:ln>
            <a:noFill/>
          </a:ln>
        </p:spPr>
        <p:txBody>
          <a:bodyPr wrap="none" rtlCol="0" anchor="ctr">
            <a:noAutofit/>
          </a:bodyPr>
          <a:lstStyle/>
          <a:p>
            <a:pPr marL="0" indent="0" algn="ctr">
              <a:buClr>
                <a:schemeClr val="accent1"/>
              </a:buClr>
              <a:buFont typeface="Arial" panose="020B0604020202020204" pitchFamily="34" charset="0"/>
              <a:buNone/>
            </a:pPr>
            <a:r>
              <a:rPr lang="en-US" sz="1200" b="1" dirty="0">
                <a:solidFill>
                  <a:schemeClr val="bg1"/>
                </a:solidFill>
              </a:rPr>
              <a:t>This material is globally approved for use by AstraZeneca Medical Personnel only. The local market is responsible for interpreting, </a:t>
            </a:r>
            <a:br>
              <a:rPr lang="en-US" sz="1200" b="1" dirty="0">
                <a:solidFill>
                  <a:schemeClr val="bg1"/>
                </a:solidFill>
              </a:rPr>
            </a:br>
            <a:r>
              <a:rPr lang="en-US" sz="1200" b="1" dirty="0">
                <a:solidFill>
                  <a:schemeClr val="bg1"/>
                </a:solidFill>
              </a:rPr>
              <a:t>reviewing, and approving the content according to their local label, rules, and regulations. </a:t>
            </a:r>
          </a:p>
        </p:txBody>
      </p:sp>
    </p:spTree>
    <p:extLst>
      <p:ext uri="{BB962C8B-B14F-4D97-AF65-F5344CB8AC3E}">
        <p14:creationId xmlns:p14="http://schemas.microsoft.com/office/powerpoint/2010/main" val="244916733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Do Not Use-&gt;">
    <p:bg>
      <p:bgPr>
        <a:solidFill>
          <a:schemeClr val="tx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0956BE7-CD1E-4053-9515-31D954D7F822}"/>
              </a:ext>
            </a:extLst>
          </p:cNvPr>
          <p:cNvSpPr>
            <a:spLocks noGrp="1"/>
          </p:cNvSpPr>
          <p:nvPr>
            <p:ph type="dt" sz="half" idx="10"/>
          </p:nvPr>
        </p:nvSpPr>
        <p:spPr/>
        <p:txBody>
          <a:bodyPr/>
          <a:lstStyle/>
          <a:p>
            <a:fld id="{CD760F18-88F3-4EF5-B415-6A2DEC6930B5}" type="datetime1">
              <a:rPr lang="en-US" smtClean="0"/>
              <a:t>7/15/26</a:t>
            </a:fld>
            <a:endParaRPr lang="en-US" dirty="0"/>
          </a:p>
        </p:txBody>
      </p:sp>
      <p:sp>
        <p:nvSpPr>
          <p:cNvPr id="4" name="Footer Placeholder 3">
            <a:extLst>
              <a:ext uri="{FF2B5EF4-FFF2-40B4-BE49-F238E27FC236}">
                <a16:creationId xmlns:a16="http://schemas.microsoft.com/office/drawing/2014/main" id="{0C667D6A-BD1D-455C-A68F-2B5E1FF8E70F}"/>
              </a:ext>
            </a:extLst>
          </p:cNvPr>
          <p:cNvSpPr>
            <a:spLocks noGrp="1"/>
          </p:cNvSpPr>
          <p:nvPr>
            <p:ph type="ftr" sz="quarter" idx="11"/>
          </p:nvPr>
        </p:nvSpPr>
        <p:spPr/>
        <p:txBody>
          <a:bodyPr/>
          <a:lstStyle/>
          <a:p>
            <a:endParaRPr lang="en-US" dirty="0"/>
          </a:p>
        </p:txBody>
      </p:sp>
      <p:sp>
        <p:nvSpPr>
          <p:cNvPr id="6" name="TextBox 5">
            <a:extLst>
              <a:ext uri="{FF2B5EF4-FFF2-40B4-BE49-F238E27FC236}">
                <a16:creationId xmlns:a16="http://schemas.microsoft.com/office/drawing/2014/main" id="{E6BF02FB-EFBA-4E7D-9306-E2A3E6AEDB9F}"/>
              </a:ext>
            </a:extLst>
          </p:cNvPr>
          <p:cNvSpPr txBox="1"/>
          <p:nvPr userDrawn="1"/>
        </p:nvSpPr>
        <p:spPr>
          <a:xfrm>
            <a:off x="1842205" y="1928916"/>
            <a:ext cx="2892138" cy="1323439"/>
          </a:xfrm>
          <a:prstGeom prst="rect">
            <a:avLst/>
          </a:prstGeom>
          <a:noFill/>
        </p:spPr>
        <p:txBody>
          <a:bodyPr wrap="none" rtlCol="0">
            <a:spAutoFit/>
          </a:bodyPr>
          <a:lstStyle/>
          <a:p>
            <a:pPr marL="0" indent="0" algn="ctr">
              <a:buClr>
                <a:schemeClr val="accent1"/>
              </a:buClr>
              <a:buFont typeface="Arial" panose="020B0604020202020204" pitchFamily="34" charset="0"/>
              <a:buNone/>
            </a:pPr>
            <a:r>
              <a:rPr lang="en-US" sz="4000" b="1" dirty="0">
                <a:solidFill>
                  <a:schemeClr val="bg1"/>
                </a:solidFill>
              </a:rPr>
              <a:t>Use These </a:t>
            </a:r>
            <a:br>
              <a:rPr lang="en-US" sz="4000" b="1" dirty="0">
                <a:solidFill>
                  <a:schemeClr val="bg1"/>
                </a:solidFill>
              </a:rPr>
            </a:br>
            <a:r>
              <a:rPr lang="en-US" sz="4000" b="1" dirty="0">
                <a:solidFill>
                  <a:schemeClr val="bg1"/>
                </a:solidFill>
              </a:rPr>
              <a:t>Layouts</a:t>
            </a:r>
          </a:p>
        </p:txBody>
      </p:sp>
      <p:sp>
        <p:nvSpPr>
          <p:cNvPr id="7" name="TextBox 6">
            <a:extLst>
              <a:ext uri="{FF2B5EF4-FFF2-40B4-BE49-F238E27FC236}">
                <a16:creationId xmlns:a16="http://schemas.microsoft.com/office/drawing/2014/main" id="{83043284-78F9-4E81-A97D-42F957CD6C75}"/>
              </a:ext>
            </a:extLst>
          </p:cNvPr>
          <p:cNvSpPr txBox="1"/>
          <p:nvPr userDrawn="1"/>
        </p:nvSpPr>
        <p:spPr>
          <a:xfrm>
            <a:off x="7640331" y="1313363"/>
            <a:ext cx="2892138" cy="1938992"/>
          </a:xfrm>
          <a:prstGeom prst="rect">
            <a:avLst/>
          </a:prstGeom>
          <a:noFill/>
        </p:spPr>
        <p:txBody>
          <a:bodyPr wrap="none" rtlCol="0">
            <a:spAutoFit/>
          </a:bodyPr>
          <a:lstStyle/>
          <a:p>
            <a:pPr marL="0" indent="0" algn="ctr">
              <a:buClr>
                <a:schemeClr val="accent1"/>
              </a:buClr>
              <a:buFont typeface="Arial" panose="020B0604020202020204" pitchFamily="34" charset="0"/>
              <a:buNone/>
            </a:pPr>
            <a:r>
              <a:rPr lang="en-US" sz="4000" b="1" dirty="0">
                <a:solidFill>
                  <a:schemeClr val="bg1"/>
                </a:solidFill>
              </a:rPr>
              <a:t>DO NOT</a:t>
            </a:r>
          </a:p>
          <a:p>
            <a:pPr marL="0" indent="0" algn="ctr">
              <a:buClr>
                <a:schemeClr val="accent1"/>
              </a:buClr>
              <a:buFont typeface="Arial" panose="020B0604020202020204" pitchFamily="34" charset="0"/>
              <a:buNone/>
            </a:pPr>
            <a:r>
              <a:rPr lang="en-US" sz="4000" b="1" dirty="0">
                <a:solidFill>
                  <a:schemeClr val="bg1"/>
                </a:solidFill>
              </a:rPr>
              <a:t>Use These </a:t>
            </a:r>
            <a:br>
              <a:rPr lang="en-US" sz="4000" b="1" dirty="0">
                <a:solidFill>
                  <a:schemeClr val="bg1"/>
                </a:solidFill>
              </a:rPr>
            </a:br>
            <a:r>
              <a:rPr lang="en-US" sz="4000" b="1" dirty="0">
                <a:solidFill>
                  <a:schemeClr val="bg1"/>
                </a:solidFill>
              </a:rPr>
              <a:t>Layouts</a:t>
            </a:r>
          </a:p>
        </p:txBody>
      </p:sp>
      <p:sp>
        <p:nvSpPr>
          <p:cNvPr id="8" name="Arrow: Right 7">
            <a:extLst>
              <a:ext uri="{FF2B5EF4-FFF2-40B4-BE49-F238E27FC236}">
                <a16:creationId xmlns:a16="http://schemas.microsoft.com/office/drawing/2014/main" id="{7A78AFAA-7418-4F48-AE4E-B278A265CE75}"/>
              </a:ext>
            </a:extLst>
          </p:cNvPr>
          <p:cNvSpPr/>
          <p:nvPr userDrawn="1"/>
        </p:nvSpPr>
        <p:spPr>
          <a:xfrm>
            <a:off x="6961909" y="3464645"/>
            <a:ext cx="4301837" cy="2182091"/>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304CDD4A-5E0D-4DF4-B3F7-19367E77F2F4}"/>
              </a:ext>
            </a:extLst>
          </p:cNvPr>
          <p:cNvSpPr/>
          <p:nvPr userDrawn="1"/>
        </p:nvSpPr>
        <p:spPr>
          <a:xfrm flipH="1">
            <a:off x="987137" y="3464645"/>
            <a:ext cx="4301837" cy="2182091"/>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45561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CC7432E5-F8E0-41AE-9A6B-AD730338B005}" type="slidenum">
              <a:rPr lang="en-US" smtClean="0"/>
              <a:pPr/>
              <a:t>‹#›</a:t>
            </a:fld>
            <a:endParaRPr lang="en-US" dirty="0"/>
          </a:p>
        </p:txBody>
      </p:sp>
      <p:sp>
        <p:nvSpPr>
          <p:cNvPr id="8" name="Text Placeholder 7"/>
          <p:cNvSpPr>
            <a:spLocks noGrp="1"/>
          </p:cNvSpPr>
          <p:nvPr>
            <p:ph type="body" sz="quarter" idx="13" hasCustomPrompt="1"/>
          </p:nvPr>
        </p:nvSpPr>
        <p:spPr>
          <a:xfrm>
            <a:off x="444500" y="6049556"/>
            <a:ext cx="11303000" cy="558243"/>
          </a:xfrm>
        </p:spPr>
        <p:txBody>
          <a:bodyPr lIns="0" bIns="0" anchor="b">
            <a:noAutofit/>
          </a:bodyPr>
          <a:lstStyle>
            <a:lvl1pPr marL="0" indent="0" algn="l">
              <a:lnSpc>
                <a:spcPct val="95000"/>
              </a:lnSpc>
              <a:spcBef>
                <a:spcPts val="300"/>
              </a:spcBef>
              <a:buFont typeface="Arial" pitchFamily="34" charset="0"/>
              <a:buNone/>
              <a:defRPr sz="1000"/>
            </a:lvl1pPr>
            <a:lvl2pPr marL="228594" indent="0">
              <a:buNone/>
              <a:defRPr/>
            </a:lvl2pPr>
            <a:lvl3pPr marL="457189" indent="0">
              <a:buNone/>
              <a:defRPr/>
            </a:lvl3pPr>
            <a:lvl4pPr marL="685783" indent="0">
              <a:buNone/>
              <a:defRPr/>
            </a:lvl4pPr>
            <a:lvl5pPr marL="914377" indent="0">
              <a:buNone/>
              <a:defRPr/>
            </a:lvl5pPr>
          </a:lstStyle>
          <a:p>
            <a:pPr lvl="0"/>
            <a:r>
              <a:rPr lang="en-US" dirty="0"/>
              <a:t>Reference(s)</a:t>
            </a:r>
          </a:p>
        </p:txBody>
      </p:sp>
      <p:sp>
        <p:nvSpPr>
          <p:cNvPr id="3" name="Content Placeholder 2"/>
          <p:cNvSpPr>
            <a:spLocks noGrp="1"/>
          </p:cNvSpPr>
          <p:nvPr>
            <p:ph idx="1"/>
          </p:nvPr>
        </p:nvSpPr>
        <p:spPr>
          <a:xfrm>
            <a:off x="457200" y="1261872"/>
            <a:ext cx="1127760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399073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latinLnBrk="0" hangingPunct="1"/>
            <a:r>
              <a:rPr lang="fr-FR"/>
              <a:t>Modifiez le style du titre</a:t>
            </a:r>
            <a:endParaRPr/>
          </a:p>
        </p:txBody>
      </p:sp>
      <p:sp>
        <p:nvSpPr>
          <p:cNvPr id="4" name="Footer Placeholder 3"/>
          <p:cNvSpPr>
            <a:spLocks noGrp="1"/>
          </p:cNvSpPr>
          <p:nvPr>
            <p:ph type="ftr" sz="quarter" idx="11"/>
          </p:nvPr>
        </p:nvSpPr>
        <p:spPr/>
        <p:txBody>
          <a:bodyPr/>
          <a:lstStyle/>
          <a:p>
            <a:endParaRPr lang="fr-FR" dirty="0">
              <a:solidFill>
                <a:srgbClr val="000000"/>
              </a:solidFill>
            </a:endParaRPr>
          </a:p>
        </p:txBody>
      </p:sp>
      <p:sp>
        <p:nvSpPr>
          <p:cNvPr id="5" name="Slide Number Placeholder 4"/>
          <p:cNvSpPr>
            <a:spLocks noGrp="1"/>
          </p:cNvSpPr>
          <p:nvPr>
            <p:ph type="sldNum" sz="quarter" idx="12"/>
          </p:nvPr>
        </p:nvSpPr>
        <p:spPr>
          <a:xfrm>
            <a:off x="0" y="1498011"/>
            <a:ext cx="711200" cy="244476"/>
          </a:xfrm>
          <a:prstGeom prst="rect">
            <a:avLst/>
          </a:prstGeom>
        </p:spPr>
        <p:txBody>
          <a:bodyPr/>
          <a:lstStyle>
            <a:lvl1pPr eaLnBrk="1" latinLnBrk="0" hangingPunct="1">
              <a:defRPr kumimoji="0" lang="fr-FR">
                <a:solidFill>
                  <a:srgbClr val="FFFFFF"/>
                </a:solidFill>
              </a:defRPr>
            </a:lvl1pPr>
            <a:extLst/>
          </a:lstStyle>
          <a:p>
            <a:fld id="{A3F7CB7D-F184-43C7-B6FD-03D728E1BBFF}" type="slidenum">
              <a:rPr/>
              <a:pPr/>
              <a:t>‹#›</a:t>
            </a:fld>
            <a:endParaRPr dirty="0"/>
          </a:p>
        </p:txBody>
      </p:sp>
    </p:spTree>
    <p:extLst>
      <p:ext uri="{BB962C8B-B14F-4D97-AF65-F5344CB8AC3E}">
        <p14:creationId xmlns:p14="http://schemas.microsoft.com/office/powerpoint/2010/main" val="358920251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04800" y="1246909"/>
            <a:ext cx="11582400" cy="5055650"/>
          </a:xfr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4"/>
          <p:cNvSpPr>
            <a:spLocks noGrp="1"/>
          </p:cNvSpPr>
          <p:nvPr>
            <p:ph type="body" sz="quarter" idx="10" hasCustomPrompt="1"/>
          </p:nvPr>
        </p:nvSpPr>
        <p:spPr>
          <a:xfrm>
            <a:off x="304800" y="6233974"/>
            <a:ext cx="5507567" cy="487363"/>
          </a:xfrm>
        </p:spPr>
        <p:txBody>
          <a:bodyPr tIns="0" bIns="0" anchor="b"/>
          <a:lstStyle>
            <a:lvl1pPr marL="0" indent="0">
              <a:buNone/>
              <a:defRPr sz="1200"/>
            </a:lvl1pPr>
          </a:lstStyle>
          <a:p>
            <a:r>
              <a:rPr lang="en-GB" sz="1200" dirty="0"/>
              <a:t>Footnote text left aligned (Arial 12pt roman, black)</a:t>
            </a:r>
          </a:p>
        </p:txBody>
      </p:sp>
      <p:sp>
        <p:nvSpPr>
          <p:cNvPr id="5" name="Text Placeholder 4"/>
          <p:cNvSpPr>
            <a:spLocks noGrp="1"/>
          </p:cNvSpPr>
          <p:nvPr>
            <p:ph type="body" sz="quarter" idx="11" hasCustomPrompt="1"/>
          </p:nvPr>
        </p:nvSpPr>
        <p:spPr>
          <a:xfrm>
            <a:off x="6379633" y="6521312"/>
            <a:ext cx="5507567" cy="200025"/>
          </a:xfrm>
        </p:spPr>
        <p:txBody>
          <a:bodyPr tIns="0" bIns="0" anchor="b"/>
          <a:lstStyle>
            <a:lvl1pPr marL="0" indent="0" algn="r">
              <a:buNone/>
              <a:defRPr sz="1200" baseline="0"/>
            </a:lvl1pPr>
          </a:lstStyle>
          <a:p>
            <a:r>
              <a:rPr lang="en-GB" sz="1200" dirty="0"/>
              <a:t>Reference text right aligned (Arial 12pt roman, black)</a:t>
            </a:r>
          </a:p>
        </p:txBody>
      </p:sp>
      <p:sp>
        <p:nvSpPr>
          <p:cNvPr id="8" name="Slide Number Placeholder 5">
            <a:extLst>
              <a:ext uri="{FF2B5EF4-FFF2-40B4-BE49-F238E27FC236}">
                <a16:creationId xmlns:a16="http://schemas.microsoft.com/office/drawing/2014/main" id="{C7B7C12D-C078-4A6A-9A46-117F2CB93103}"/>
              </a:ext>
            </a:extLst>
          </p:cNvPr>
          <p:cNvSpPr txBox="1">
            <a:spLocks/>
          </p:cNvSpPr>
          <p:nvPr userDrawn="1"/>
        </p:nvSpPr>
        <p:spPr>
          <a:xfrm>
            <a:off x="11593483" y="6492875"/>
            <a:ext cx="598517" cy="365125"/>
          </a:xfrm>
          <a:prstGeom prst="rect">
            <a:avLst/>
          </a:prstGeom>
        </p:spPr>
        <p:txBody>
          <a:bodyPr vert="horz" lIns="91440" tIns="45720" rIns="91440" bIns="45720" rtlCol="0" anchor="b"/>
          <a:lstStyle>
            <a:defPPr>
              <a:defRPr lang="en-GB"/>
            </a:defPPr>
            <a:lvl1pPr algn="r" rtl="0" fontAlgn="base">
              <a:spcBef>
                <a:spcPct val="0"/>
              </a:spcBef>
              <a:spcAft>
                <a:spcPct val="0"/>
              </a:spcAft>
              <a:defRPr sz="1000" kern="1200">
                <a:solidFill>
                  <a:srgbClr val="17ACC8"/>
                </a:solidFill>
                <a:latin typeface="Arial" panose="020B0604020202020204" pitchFamily="34"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1C2912F7-087B-418C-A3FA-FA4636C6A3D8}"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5759124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2F398-2451-462E-AD72-D882F913997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295699D-595B-49CE-9055-E6C02B71290D}"/>
              </a:ext>
            </a:extLst>
          </p:cNvPr>
          <p:cNvSpPr>
            <a:spLocks noGrp="1"/>
          </p:cNvSpPr>
          <p:nvPr>
            <p:ph type="sldNum" sz="quarter" idx="10"/>
          </p:nvPr>
        </p:nvSpPr>
        <p:spPr/>
        <p:txBody>
          <a:bodyPr/>
          <a:lstStyle/>
          <a:p>
            <a:fld id="{7B3D512A-D75B-4756-AB29-100F3E9B075B}" type="slidenum">
              <a:rPr lang="en-US" smtClean="0"/>
              <a:pPr/>
              <a:t>‹#›</a:t>
            </a:fld>
            <a:endParaRPr lang="en-US" dirty="0"/>
          </a:p>
        </p:txBody>
      </p:sp>
      <p:sp>
        <p:nvSpPr>
          <p:cNvPr id="5" name="Text Placeholder 4">
            <a:extLst>
              <a:ext uri="{FF2B5EF4-FFF2-40B4-BE49-F238E27FC236}">
                <a16:creationId xmlns:a16="http://schemas.microsoft.com/office/drawing/2014/main" id="{C41236F9-B66B-42DA-8664-8BCF5E5B2A4E}"/>
              </a:ext>
            </a:extLst>
          </p:cNvPr>
          <p:cNvSpPr>
            <a:spLocks noGrp="1"/>
          </p:cNvSpPr>
          <p:nvPr>
            <p:ph type="body" sz="quarter" idx="11"/>
          </p:nvPr>
        </p:nvSpPr>
        <p:spPr>
          <a:xfrm>
            <a:off x="390525" y="1152053"/>
            <a:ext cx="11191875" cy="4768850"/>
          </a:xfrm>
        </p:spPr>
        <p:txBody>
          <a:bodyPr/>
          <a:lstStyle>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966914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789841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647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302679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071013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728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4691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5378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206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22226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7185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535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6914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9910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336058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374304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1725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85214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459596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615157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p:cSld name="TITLE">
    <p:bg>
      <p:bgPr>
        <a:solidFill>
          <a:schemeClr val="bg1">
            <a:alpha val="37000"/>
          </a:schemeClr>
        </a:solidFill>
        <a:effectLst/>
      </p:bgPr>
    </p:bg>
    <p:spTree>
      <p:nvGrpSpPr>
        <p:cNvPr id="1" name=""/>
        <p:cNvGrpSpPr/>
        <p:nvPr/>
      </p:nvGrpSpPr>
      <p:grpSpPr>
        <a:xfrm>
          <a:off x="0" y="0"/>
          <a:ext cx="0" cy="0"/>
          <a:chOff x="0" y="0"/>
          <a:chExt cx="0" cy="0"/>
        </a:xfrm>
      </p:grpSpPr>
      <p:sp>
        <p:nvSpPr>
          <p:cNvPr id="4" name="Rectangle 3"/>
          <p:cNvSpPr/>
          <p:nvPr/>
        </p:nvSpPr>
        <p:spPr>
          <a:xfrm>
            <a:off x="2" y="-2"/>
            <a:ext cx="12191999"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solidFill>
                <a:schemeClr val="lt1"/>
              </a:solidFill>
              <a:latin typeface="Goudy Oldstyle Std Regular" charset="0"/>
            </a:endParaRPr>
          </a:p>
        </p:txBody>
      </p:sp>
      <p:sp>
        <p:nvSpPr>
          <p:cNvPr id="5" name="Text Placeholder 4"/>
          <p:cNvSpPr>
            <a:spLocks noGrp="1"/>
          </p:cNvSpPr>
          <p:nvPr>
            <p:ph type="body" sz="quarter" idx="10" hasCustomPrompt="1"/>
          </p:nvPr>
        </p:nvSpPr>
        <p:spPr>
          <a:xfrm>
            <a:off x="929857" y="1255212"/>
            <a:ext cx="9718347" cy="2715557"/>
          </a:xfrm>
        </p:spPr>
        <p:txBody>
          <a:bodyPr anchor="b" anchorCtr="0">
            <a:noAutofit/>
          </a:bodyPr>
          <a:lstStyle>
            <a:lvl1pPr marL="0" indent="0">
              <a:lnSpc>
                <a:spcPct val="90000"/>
              </a:lnSpc>
              <a:spcBef>
                <a:spcPts val="0"/>
              </a:spcBef>
              <a:buNone/>
              <a:defRPr sz="6000" baseline="0">
                <a:solidFill>
                  <a:schemeClr val="bg1"/>
                </a:solidFill>
              </a:defRPr>
            </a:lvl1pPr>
          </a:lstStyle>
          <a:p>
            <a:pPr lvl="0"/>
            <a:r>
              <a:rPr lang="en-US" dirty="0"/>
              <a:t>Presentation Title</a:t>
            </a:r>
          </a:p>
          <a:p>
            <a:pPr lvl="0"/>
            <a:r>
              <a:rPr lang="en-US" dirty="0"/>
              <a:t>Goes Here</a:t>
            </a:r>
          </a:p>
        </p:txBody>
      </p:sp>
      <p:pic>
        <p:nvPicPr>
          <p:cNvPr id="3" name="Picture 2" descr="PREFERRED_full-color_MAYS-UTH-MDA_h.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39247" y="5070764"/>
            <a:ext cx="4620768" cy="1401723"/>
          </a:xfrm>
          <a:prstGeom prst="rect">
            <a:avLst/>
          </a:prstGeom>
        </p:spPr>
      </p:pic>
    </p:spTree>
    <p:extLst>
      <p:ext uri="{BB962C8B-B14F-4D97-AF65-F5344CB8AC3E}">
        <p14:creationId xmlns:p14="http://schemas.microsoft.com/office/powerpoint/2010/main" val="31897746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ection Divider Blue">
    <p:bg>
      <p:bgPr>
        <a:solidFill>
          <a:schemeClr val="bg1">
            <a:alpha val="37000"/>
          </a:schemeClr>
        </a:solidFill>
        <a:effectLst/>
      </p:bgPr>
    </p:bg>
    <p:spTree>
      <p:nvGrpSpPr>
        <p:cNvPr id="1" name=""/>
        <p:cNvGrpSpPr/>
        <p:nvPr/>
      </p:nvGrpSpPr>
      <p:grpSpPr>
        <a:xfrm>
          <a:off x="0" y="0"/>
          <a:ext cx="0" cy="0"/>
          <a:chOff x="0" y="0"/>
          <a:chExt cx="0" cy="0"/>
        </a:xfrm>
      </p:grpSpPr>
      <p:sp>
        <p:nvSpPr>
          <p:cNvPr id="4" name="Rectangle 3"/>
          <p:cNvSpPr/>
          <p:nvPr/>
        </p:nvSpPr>
        <p:spPr>
          <a:xfrm>
            <a:off x="2" y="0"/>
            <a:ext cx="12191999" cy="45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Goudy Oldstyle Std Regular" charset="0"/>
            </a:endParaRPr>
          </a:p>
        </p:txBody>
      </p:sp>
      <p:sp>
        <p:nvSpPr>
          <p:cNvPr id="5" name="Text Placeholder 4"/>
          <p:cNvSpPr>
            <a:spLocks noGrp="1"/>
          </p:cNvSpPr>
          <p:nvPr>
            <p:ph type="body" sz="quarter" idx="10" hasCustomPrompt="1"/>
          </p:nvPr>
        </p:nvSpPr>
        <p:spPr>
          <a:xfrm>
            <a:off x="929857" y="1177155"/>
            <a:ext cx="9718347" cy="2715557"/>
          </a:xfrm>
        </p:spPr>
        <p:txBody>
          <a:bodyPr anchor="b" anchorCtr="0">
            <a:noAutofit/>
          </a:bodyPr>
          <a:lstStyle>
            <a:lvl1pPr marL="0" indent="0">
              <a:lnSpc>
                <a:spcPct val="90000"/>
              </a:lnSpc>
              <a:spcBef>
                <a:spcPts val="0"/>
              </a:spcBef>
              <a:buNone/>
              <a:defRPr sz="4500" baseline="0">
                <a:solidFill>
                  <a:schemeClr val="bg1"/>
                </a:solidFill>
              </a:defRPr>
            </a:lvl1pPr>
          </a:lstStyle>
          <a:p>
            <a:pPr lvl="0"/>
            <a:r>
              <a:rPr lang="en-US" dirty="0"/>
              <a:t>Section Headline</a:t>
            </a:r>
          </a:p>
          <a:p>
            <a:pPr lvl="0"/>
            <a:r>
              <a:rPr lang="en-US" dirty="0"/>
              <a:t>Goes Here</a:t>
            </a:r>
          </a:p>
        </p:txBody>
      </p:sp>
    </p:spTree>
    <p:extLst>
      <p:ext uri="{BB962C8B-B14F-4D97-AF65-F5344CB8AC3E}">
        <p14:creationId xmlns:p14="http://schemas.microsoft.com/office/powerpoint/2010/main" val="14416804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Section Divider Green">
    <p:bg>
      <p:bgPr>
        <a:solidFill>
          <a:schemeClr val="bg1">
            <a:alpha val="37000"/>
          </a:schemeClr>
        </a:solidFill>
        <a:effectLst/>
      </p:bgPr>
    </p:bg>
    <p:spTree>
      <p:nvGrpSpPr>
        <p:cNvPr id="1" name=""/>
        <p:cNvGrpSpPr/>
        <p:nvPr/>
      </p:nvGrpSpPr>
      <p:grpSpPr>
        <a:xfrm>
          <a:off x="0" y="0"/>
          <a:ext cx="0" cy="0"/>
          <a:chOff x="0" y="0"/>
          <a:chExt cx="0" cy="0"/>
        </a:xfrm>
      </p:grpSpPr>
      <p:sp>
        <p:nvSpPr>
          <p:cNvPr id="4" name="Rectangle 3"/>
          <p:cNvSpPr/>
          <p:nvPr/>
        </p:nvSpPr>
        <p:spPr>
          <a:xfrm>
            <a:off x="2" y="0"/>
            <a:ext cx="12191999"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Goudy Oldstyle Std Regular" charset="0"/>
            </a:endParaRPr>
          </a:p>
        </p:txBody>
      </p:sp>
      <p:sp>
        <p:nvSpPr>
          <p:cNvPr id="5" name="Text Placeholder 4"/>
          <p:cNvSpPr>
            <a:spLocks noGrp="1"/>
          </p:cNvSpPr>
          <p:nvPr>
            <p:ph type="body" sz="quarter" idx="10" hasCustomPrompt="1"/>
          </p:nvPr>
        </p:nvSpPr>
        <p:spPr>
          <a:xfrm>
            <a:off x="929857" y="1177156"/>
            <a:ext cx="9718347" cy="2715557"/>
          </a:xfrm>
        </p:spPr>
        <p:txBody>
          <a:bodyPr anchor="b" anchorCtr="0">
            <a:noAutofit/>
          </a:bodyPr>
          <a:lstStyle>
            <a:lvl1pPr marL="0" indent="0">
              <a:lnSpc>
                <a:spcPct val="90000"/>
              </a:lnSpc>
              <a:spcBef>
                <a:spcPts val="0"/>
              </a:spcBef>
              <a:buNone/>
              <a:defRPr sz="4500" baseline="0">
                <a:solidFill>
                  <a:schemeClr val="bg1"/>
                </a:solidFill>
              </a:defRPr>
            </a:lvl1pPr>
          </a:lstStyle>
          <a:p>
            <a:pPr lvl="0"/>
            <a:r>
              <a:rPr lang="en-US" dirty="0"/>
              <a:t>Section Headline</a:t>
            </a:r>
          </a:p>
          <a:p>
            <a:pPr lvl="0"/>
            <a:r>
              <a:rPr lang="en-US" dirty="0"/>
              <a:t>Goes Here</a:t>
            </a:r>
          </a:p>
        </p:txBody>
      </p:sp>
    </p:spTree>
    <p:extLst>
      <p:ext uri="{BB962C8B-B14F-4D97-AF65-F5344CB8AC3E}">
        <p14:creationId xmlns:p14="http://schemas.microsoft.com/office/powerpoint/2010/main" val="26741455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Section Divider Orange">
    <p:spTree>
      <p:nvGrpSpPr>
        <p:cNvPr id="1" name=""/>
        <p:cNvGrpSpPr/>
        <p:nvPr/>
      </p:nvGrpSpPr>
      <p:grpSpPr>
        <a:xfrm>
          <a:off x="0" y="0"/>
          <a:ext cx="0" cy="0"/>
          <a:chOff x="0" y="0"/>
          <a:chExt cx="0" cy="0"/>
        </a:xfrm>
      </p:grpSpPr>
      <p:sp>
        <p:nvSpPr>
          <p:cNvPr id="3" name="Rectangle 2"/>
          <p:cNvSpPr/>
          <p:nvPr userDrawn="1"/>
        </p:nvSpPr>
        <p:spPr>
          <a:xfrm>
            <a:off x="2" y="-2"/>
            <a:ext cx="12191999"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solidFill>
                <a:schemeClr val="lt1"/>
              </a:solidFill>
              <a:latin typeface="Goudy Oldstyle Std Regular" charset="0"/>
            </a:endParaRPr>
          </a:p>
        </p:txBody>
      </p:sp>
      <p:sp>
        <p:nvSpPr>
          <p:cNvPr id="2" name="Title 1"/>
          <p:cNvSpPr>
            <a:spLocks noGrp="1"/>
          </p:cNvSpPr>
          <p:nvPr>
            <p:ph type="title" hasCustomPrompt="1"/>
          </p:nvPr>
        </p:nvSpPr>
        <p:spPr>
          <a:xfrm>
            <a:off x="926592" y="1179576"/>
            <a:ext cx="9729216" cy="2715768"/>
          </a:xfrm>
        </p:spPr>
        <p:txBody>
          <a:bodyPr anchor="b" anchorCtr="0">
            <a:noAutofit/>
          </a:bodyPr>
          <a:lstStyle>
            <a:lvl1pPr>
              <a:defRPr sz="4500" baseline="0">
                <a:solidFill>
                  <a:schemeClr val="bg2"/>
                </a:solidFill>
              </a:defRPr>
            </a:lvl1pPr>
          </a:lstStyle>
          <a:p>
            <a:pPr lvl="0"/>
            <a:r>
              <a:rPr lang="en-US" dirty="0"/>
              <a:t>Section Headline</a:t>
            </a:r>
            <a:br>
              <a:rPr lang="en-US" dirty="0"/>
            </a:br>
            <a:r>
              <a:rPr lang="en-US" dirty="0"/>
              <a:t>Goes Here</a:t>
            </a:r>
          </a:p>
        </p:txBody>
      </p:sp>
    </p:spTree>
    <p:extLst>
      <p:ext uri="{BB962C8B-B14F-4D97-AF65-F5344CB8AC3E}">
        <p14:creationId xmlns:p14="http://schemas.microsoft.com/office/powerpoint/2010/main" val="26605194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Photo +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464460"/>
            <a:ext cx="10515600" cy="1063486"/>
          </a:xfrm>
          <a:solidFill>
            <a:schemeClr val="tx1"/>
          </a:solidFill>
          <a:ln>
            <a:noFill/>
          </a:ln>
        </p:spPr>
        <p:txBody>
          <a:bodyPr lIns="182880" tIns="91440" rIns="274320" bIns="274320" anchor="t" anchorCtr="0">
            <a:normAutofit/>
          </a:bodyPr>
          <a:lstStyle>
            <a:lvl1pPr>
              <a:lnSpc>
                <a:spcPct val="100000"/>
              </a:lnSpc>
              <a:defRPr sz="2400">
                <a:solidFill>
                  <a:schemeClr val="bg2"/>
                </a:solidFill>
              </a:defRPr>
            </a:lvl1pPr>
          </a:lstStyle>
          <a:p>
            <a:r>
              <a:rPr lang="en-US" dirty="0"/>
              <a:t>Click to insert photo caption.</a:t>
            </a:r>
          </a:p>
        </p:txBody>
      </p:sp>
      <p:sp>
        <p:nvSpPr>
          <p:cNvPr id="5" name="Picture Placeholder 4"/>
          <p:cNvSpPr>
            <a:spLocks noGrp="1"/>
          </p:cNvSpPr>
          <p:nvPr>
            <p:ph type="pic" sz="quarter" idx="10"/>
          </p:nvPr>
        </p:nvSpPr>
        <p:spPr>
          <a:xfrm>
            <a:off x="838200" y="685835"/>
            <a:ext cx="10515600" cy="3778624"/>
          </a:xfrm>
        </p:spPr>
        <p:txBody>
          <a:bodyPr anchor="ctr" anchorCtr="0"/>
          <a:lstStyle>
            <a:lvl1pPr marL="0" indent="0" algn="ctr">
              <a:buNone/>
              <a:defRPr>
                <a:solidFill>
                  <a:schemeClr val="accent2"/>
                </a:solidFill>
              </a:defRPr>
            </a:lvl1pPr>
          </a:lstStyle>
          <a:p>
            <a:r>
              <a:rPr lang="en-US"/>
              <a:t>Click icon to add picture</a:t>
            </a:r>
            <a:endParaRPr lang="en-US" dirty="0"/>
          </a:p>
        </p:txBody>
      </p:sp>
    </p:spTree>
    <p:extLst>
      <p:ext uri="{BB962C8B-B14F-4D97-AF65-F5344CB8AC3E}">
        <p14:creationId xmlns:p14="http://schemas.microsoft.com/office/powerpoint/2010/main" val="12303346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1 Column Text +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597368"/>
            <a:ext cx="10515600" cy="1191092"/>
          </a:xfrm>
        </p:spPr>
        <p:txBody>
          <a:bodyPr>
            <a:normAutofit/>
          </a:bodyPr>
          <a:lstStyle>
            <a:lvl1pPr>
              <a:defRPr sz="4000" baseline="0"/>
            </a:lvl1pPr>
          </a:lstStyle>
          <a:p>
            <a:r>
              <a:rPr lang="en-US" dirty="0"/>
              <a:t>Click to insert Slide Headline</a:t>
            </a:r>
          </a:p>
        </p:txBody>
      </p:sp>
      <p:sp>
        <p:nvSpPr>
          <p:cNvPr id="4" name="Content Placeholder 3"/>
          <p:cNvSpPr>
            <a:spLocks noGrp="1"/>
          </p:cNvSpPr>
          <p:nvPr>
            <p:ph sz="half" idx="2" hasCustomPrompt="1"/>
          </p:nvPr>
        </p:nvSpPr>
        <p:spPr>
          <a:xfrm>
            <a:off x="839789" y="1922930"/>
            <a:ext cx="5157787" cy="4172604"/>
          </a:xfrm>
        </p:spPr>
        <p:txBody>
          <a:bodyPr>
            <a:normAutofit/>
          </a:bodyPr>
          <a:lstStyle>
            <a:lvl1pPr marL="0" indent="0">
              <a:buNone/>
              <a:defRPr sz="2200">
                <a:solidFill>
                  <a:schemeClr val="tx2"/>
                </a:solidFill>
              </a:defRPr>
            </a:lvl1pPr>
          </a:lstStyle>
          <a:p>
            <a:pPr lvl="0"/>
            <a:r>
              <a:rPr lang="en-US" dirty="0"/>
              <a:t>Click to insert text</a:t>
            </a:r>
          </a:p>
        </p:txBody>
      </p:sp>
      <p:sp>
        <p:nvSpPr>
          <p:cNvPr id="11" name="Picture Placeholder 10"/>
          <p:cNvSpPr>
            <a:spLocks noGrp="1"/>
          </p:cNvSpPr>
          <p:nvPr>
            <p:ph type="pic" sz="quarter" idx="10"/>
          </p:nvPr>
        </p:nvSpPr>
        <p:spPr>
          <a:xfrm>
            <a:off x="6484937" y="1922930"/>
            <a:ext cx="4870451" cy="3671046"/>
          </a:xfrm>
        </p:spPr>
        <p:txBody>
          <a:bodyPr anchor="ctr" anchorCtr="0"/>
          <a:lstStyle>
            <a:lvl1pPr marL="0" indent="0" algn="ctr">
              <a:buNone/>
              <a:defRPr>
                <a:solidFill>
                  <a:schemeClr val="accent2"/>
                </a:solidFill>
              </a:defRPr>
            </a:lvl1pPr>
          </a:lstStyle>
          <a:p>
            <a:r>
              <a:rPr lang="en-US"/>
              <a:t>Click icon to add picture</a:t>
            </a:r>
          </a:p>
        </p:txBody>
      </p:sp>
    </p:spTree>
    <p:extLst>
      <p:ext uri="{BB962C8B-B14F-4D97-AF65-F5344CB8AC3E}">
        <p14:creationId xmlns:p14="http://schemas.microsoft.com/office/powerpoint/2010/main" val="2139363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867822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3 Subhead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5" y="1044076"/>
            <a:ext cx="3352800" cy="569572"/>
          </a:xfrm>
        </p:spPr>
        <p:txBody>
          <a:bodyPr>
            <a:normAutofit/>
          </a:bodyPr>
          <a:lstStyle>
            <a:lvl1pPr>
              <a:defRPr sz="2700" baseline="0">
                <a:solidFill>
                  <a:schemeClr val="accent1"/>
                </a:solidFill>
              </a:defRPr>
            </a:lvl1pPr>
          </a:lstStyle>
          <a:p>
            <a:r>
              <a:rPr lang="en-US" dirty="0"/>
              <a:t>Headline 1</a:t>
            </a:r>
          </a:p>
        </p:txBody>
      </p:sp>
      <p:sp>
        <p:nvSpPr>
          <p:cNvPr id="4" name="Content Placeholder 3"/>
          <p:cNvSpPr>
            <a:spLocks noGrp="1"/>
          </p:cNvSpPr>
          <p:nvPr>
            <p:ph sz="half" idx="2" hasCustomPrompt="1"/>
          </p:nvPr>
        </p:nvSpPr>
        <p:spPr>
          <a:xfrm>
            <a:off x="839787" y="1775015"/>
            <a:ext cx="3352800" cy="3757657"/>
          </a:xfrm>
        </p:spPr>
        <p:txBody>
          <a:bodyPr>
            <a:normAutofit/>
          </a:bodyPr>
          <a:lstStyle>
            <a:lvl1pPr marL="0" indent="0">
              <a:lnSpc>
                <a:spcPct val="90000"/>
              </a:lnSpc>
              <a:spcBef>
                <a:spcPts val="750"/>
              </a:spcBef>
              <a:buNone/>
              <a:defRPr sz="1800">
                <a:solidFill>
                  <a:schemeClr val="tx2"/>
                </a:solidFill>
              </a:defRPr>
            </a:lvl1pPr>
          </a:lstStyle>
          <a:p>
            <a:pPr lvl="0"/>
            <a:r>
              <a:rPr lang="en-US" dirty="0"/>
              <a:t>Click to insert text</a:t>
            </a:r>
          </a:p>
        </p:txBody>
      </p:sp>
      <p:sp>
        <p:nvSpPr>
          <p:cNvPr id="6" name="Content Placeholder 3"/>
          <p:cNvSpPr>
            <a:spLocks noGrp="1"/>
          </p:cNvSpPr>
          <p:nvPr>
            <p:ph sz="half" idx="10" hasCustomPrompt="1"/>
          </p:nvPr>
        </p:nvSpPr>
        <p:spPr>
          <a:xfrm>
            <a:off x="4384353" y="1775015"/>
            <a:ext cx="3352800" cy="3757657"/>
          </a:xfrm>
        </p:spPr>
        <p:txBody>
          <a:bodyPr>
            <a:normAutofit/>
          </a:bodyPr>
          <a:lstStyle>
            <a:lvl1pPr marL="0" indent="0">
              <a:lnSpc>
                <a:spcPct val="90000"/>
              </a:lnSpc>
              <a:spcBef>
                <a:spcPts val="750"/>
              </a:spcBef>
              <a:buNone/>
              <a:defRPr sz="1800">
                <a:solidFill>
                  <a:schemeClr val="tx2"/>
                </a:solidFill>
              </a:defRPr>
            </a:lvl1pPr>
          </a:lstStyle>
          <a:p>
            <a:pPr lvl="0"/>
            <a:r>
              <a:rPr lang="en-US" dirty="0"/>
              <a:t>Click to insert text</a:t>
            </a:r>
          </a:p>
        </p:txBody>
      </p:sp>
      <p:sp>
        <p:nvSpPr>
          <p:cNvPr id="8" name="Content Placeholder 3"/>
          <p:cNvSpPr>
            <a:spLocks noGrp="1"/>
          </p:cNvSpPr>
          <p:nvPr>
            <p:ph sz="half" idx="11" hasCustomPrompt="1"/>
          </p:nvPr>
        </p:nvSpPr>
        <p:spPr>
          <a:xfrm>
            <a:off x="7928920" y="1775015"/>
            <a:ext cx="3352800" cy="3757656"/>
          </a:xfrm>
        </p:spPr>
        <p:txBody>
          <a:bodyPr>
            <a:normAutofit/>
          </a:bodyPr>
          <a:lstStyle>
            <a:lvl1pPr marL="0" indent="0">
              <a:lnSpc>
                <a:spcPct val="90000"/>
              </a:lnSpc>
              <a:spcBef>
                <a:spcPts val="750"/>
              </a:spcBef>
              <a:buNone/>
              <a:defRPr sz="1800">
                <a:solidFill>
                  <a:schemeClr val="tx2"/>
                </a:solidFill>
              </a:defRPr>
            </a:lvl1pPr>
          </a:lstStyle>
          <a:p>
            <a:pPr lvl="0"/>
            <a:r>
              <a:rPr lang="en-US" dirty="0"/>
              <a:t>Click to insert text</a:t>
            </a:r>
          </a:p>
        </p:txBody>
      </p:sp>
      <p:sp>
        <p:nvSpPr>
          <p:cNvPr id="11" name="Text Placeholder 10"/>
          <p:cNvSpPr>
            <a:spLocks noGrp="1"/>
          </p:cNvSpPr>
          <p:nvPr>
            <p:ph type="body" sz="quarter" idx="12" hasCustomPrompt="1"/>
          </p:nvPr>
        </p:nvSpPr>
        <p:spPr>
          <a:xfrm>
            <a:off x="4384351" y="1043609"/>
            <a:ext cx="3352800" cy="569572"/>
          </a:xfrm>
        </p:spPr>
        <p:txBody>
          <a:bodyPr anchor="ctr" anchorCtr="0">
            <a:noAutofit/>
          </a:bodyPr>
          <a:lstStyle>
            <a:lvl1pPr marL="0" indent="0">
              <a:buNone/>
              <a:defRPr sz="2700">
                <a:solidFill>
                  <a:schemeClr val="accent1"/>
                </a:solidFill>
              </a:defRPr>
            </a:lvl1pPr>
            <a:lvl2pPr marL="342900" indent="0">
              <a:buNone/>
              <a:defRPr sz="2700">
                <a:solidFill>
                  <a:schemeClr val="accent1"/>
                </a:solidFill>
              </a:defRPr>
            </a:lvl2pPr>
            <a:lvl3pPr marL="685800" indent="0">
              <a:buNone/>
              <a:defRPr sz="2700">
                <a:solidFill>
                  <a:schemeClr val="accent1"/>
                </a:solidFill>
              </a:defRPr>
            </a:lvl3pPr>
            <a:lvl4pPr marL="1028700" indent="0">
              <a:buNone/>
              <a:defRPr sz="2700">
                <a:solidFill>
                  <a:schemeClr val="accent1"/>
                </a:solidFill>
              </a:defRPr>
            </a:lvl4pPr>
            <a:lvl5pPr marL="1371600" indent="0">
              <a:buNone/>
              <a:defRPr sz="2700">
                <a:solidFill>
                  <a:schemeClr val="accent1"/>
                </a:solidFill>
              </a:defRPr>
            </a:lvl5pPr>
          </a:lstStyle>
          <a:p>
            <a:pPr lvl="0"/>
            <a:r>
              <a:rPr lang="en-US" dirty="0"/>
              <a:t>Headline 2</a:t>
            </a:r>
          </a:p>
        </p:txBody>
      </p:sp>
      <p:sp>
        <p:nvSpPr>
          <p:cNvPr id="13" name="Text Placeholder 12"/>
          <p:cNvSpPr>
            <a:spLocks noGrp="1"/>
          </p:cNvSpPr>
          <p:nvPr>
            <p:ph type="body" sz="quarter" idx="13" hasCustomPrompt="1"/>
          </p:nvPr>
        </p:nvSpPr>
        <p:spPr>
          <a:xfrm>
            <a:off x="7928919" y="1043063"/>
            <a:ext cx="3352800" cy="569837"/>
          </a:xfrm>
        </p:spPr>
        <p:txBody>
          <a:bodyPr anchor="ctr" anchorCtr="0">
            <a:noAutofit/>
          </a:bodyPr>
          <a:lstStyle>
            <a:lvl1pPr marL="0" indent="0">
              <a:buNone/>
              <a:defRPr sz="2700">
                <a:solidFill>
                  <a:schemeClr val="accent1"/>
                </a:solidFill>
              </a:defRPr>
            </a:lvl1pPr>
            <a:lvl2pPr marL="342900" indent="0">
              <a:buNone/>
              <a:defRPr sz="2700">
                <a:solidFill>
                  <a:schemeClr val="accent1"/>
                </a:solidFill>
              </a:defRPr>
            </a:lvl2pPr>
            <a:lvl3pPr marL="685800" indent="0">
              <a:buNone/>
              <a:defRPr sz="2700">
                <a:solidFill>
                  <a:schemeClr val="accent1"/>
                </a:solidFill>
              </a:defRPr>
            </a:lvl3pPr>
            <a:lvl4pPr marL="1028700" indent="0">
              <a:buNone/>
              <a:defRPr sz="2700">
                <a:solidFill>
                  <a:schemeClr val="accent1"/>
                </a:solidFill>
              </a:defRPr>
            </a:lvl4pPr>
            <a:lvl5pPr marL="1371600" indent="0">
              <a:buNone/>
              <a:defRPr sz="2700">
                <a:solidFill>
                  <a:schemeClr val="accent1"/>
                </a:solidFill>
              </a:defRPr>
            </a:lvl5pPr>
          </a:lstStyle>
          <a:p>
            <a:pPr lvl="0"/>
            <a:r>
              <a:rPr lang="en-US" dirty="0"/>
              <a:t>Headline 3</a:t>
            </a:r>
          </a:p>
        </p:txBody>
      </p:sp>
    </p:spTree>
    <p:extLst>
      <p:ext uri="{BB962C8B-B14F-4D97-AF65-F5344CB8AC3E}">
        <p14:creationId xmlns:p14="http://schemas.microsoft.com/office/powerpoint/2010/main" val="16055663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2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871004"/>
            <a:ext cx="10515600" cy="699379"/>
          </a:xfrm>
        </p:spPr>
        <p:txBody>
          <a:bodyPr>
            <a:normAutofit/>
          </a:bodyPr>
          <a:lstStyle>
            <a:lvl1pPr>
              <a:defRPr sz="4000" baseline="0"/>
            </a:lvl1pPr>
          </a:lstStyle>
          <a:p>
            <a:r>
              <a:rPr lang="en-US" dirty="0"/>
              <a:t>Click to insert Slide Headline</a:t>
            </a:r>
          </a:p>
        </p:txBody>
      </p:sp>
      <p:sp>
        <p:nvSpPr>
          <p:cNvPr id="4" name="Content Placeholder 3"/>
          <p:cNvSpPr>
            <a:spLocks noGrp="1"/>
          </p:cNvSpPr>
          <p:nvPr>
            <p:ph sz="half" idx="2" hasCustomPrompt="1"/>
          </p:nvPr>
        </p:nvSpPr>
        <p:spPr>
          <a:xfrm>
            <a:off x="839788" y="2268588"/>
            <a:ext cx="5050024" cy="3273927"/>
          </a:xfrm>
        </p:spPr>
        <p:txBody>
          <a:bodyPr>
            <a:normAutofit/>
          </a:bodyPr>
          <a:lstStyle>
            <a:lvl1pPr marL="0" indent="0">
              <a:buNone/>
              <a:defRPr sz="2200">
                <a:solidFill>
                  <a:schemeClr val="tx2"/>
                </a:solidFill>
              </a:defRPr>
            </a:lvl1pPr>
          </a:lstStyle>
          <a:p>
            <a:pPr lvl="0"/>
            <a:r>
              <a:rPr lang="en-US" dirty="0"/>
              <a:t>Click to insert text</a:t>
            </a:r>
          </a:p>
        </p:txBody>
      </p:sp>
      <p:sp>
        <p:nvSpPr>
          <p:cNvPr id="7" name="Content Placeholder 3"/>
          <p:cNvSpPr>
            <a:spLocks noGrp="1"/>
          </p:cNvSpPr>
          <p:nvPr>
            <p:ph sz="half" idx="10" hasCustomPrompt="1"/>
          </p:nvPr>
        </p:nvSpPr>
        <p:spPr>
          <a:xfrm>
            <a:off x="6306672" y="2268588"/>
            <a:ext cx="5048717" cy="3273927"/>
          </a:xfrm>
        </p:spPr>
        <p:txBody>
          <a:bodyPr>
            <a:normAutofit/>
          </a:bodyPr>
          <a:lstStyle>
            <a:lvl1pPr marL="0" indent="0">
              <a:buNone/>
              <a:defRPr sz="2200">
                <a:solidFill>
                  <a:schemeClr val="tx2"/>
                </a:solidFill>
              </a:defRPr>
            </a:lvl1pPr>
          </a:lstStyle>
          <a:p>
            <a:pPr lvl="0"/>
            <a:r>
              <a:rPr lang="en-US" dirty="0"/>
              <a:t>Click to insert text</a:t>
            </a:r>
          </a:p>
        </p:txBody>
      </p:sp>
      <p:sp>
        <p:nvSpPr>
          <p:cNvPr id="5" name="Text Placeholder 4"/>
          <p:cNvSpPr>
            <a:spLocks noGrp="1"/>
          </p:cNvSpPr>
          <p:nvPr>
            <p:ph type="body" sz="quarter" idx="11" hasCustomPrompt="1"/>
          </p:nvPr>
        </p:nvSpPr>
        <p:spPr>
          <a:xfrm>
            <a:off x="839788" y="1632479"/>
            <a:ext cx="5049835" cy="544194"/>
          </a:xfrm>
        </p:spPr>
        <p:txBody>
          <a:bodyPr anchor="ctr" anchorCtr="0">
            <a:normAutofit/>
          </a:bodyPr>
          <a:lstStyle>
            <a:lvl1pPr marL="0" indent="0">
              <a:spcBef>
                <a:spcPts val="0"/>
              </a:spcBef>
              <a:buNone/>
              <a:defRPr sz="2700" baseline="0">
                <a:solidFill>
                  <a:schemeClr val="accent1"/>
                </a:solidFill>
              </a:defRPr>
            </a:lvl1pPr>
            <a:lvl2pPr>
              <a:defRPr sz="2700">
                <a:solidFill>
                  <a:schemeClr val="accent1">
                    <a:lumMod val="40000"/>
                    <a:lumOff val="60000"/>
                  </a:schemeClr>
                </a:solidFill>
              </a:defRPr>
            </a:lvl2pPr>
            <a:lvl3pPr>
              <a:defRPr sz="2700">
                <a:solidFill>
                  <a:schemeClr val="accent1">
                    <a:lumMod val="40000"/>
                    <a:lumOff val="60000"/>
                  </a:schemeClr>
                </a:solidFill>
              </a:defRPr>
            </a:lvl3pPr>
            <a:lvl4pPr>
              <a:defRPr sz="2700">
                <a:solidFill>
                  <a:schemeClr val="accent1">
                    <a:lumMod val="40000"/>
                    <a:lumOff val="60000"/>
                  </a:schemeClr>
                </a:solidFill>
              </a:defRPr>
            </a:lvl4pPr>
            <a:lvl5pPr>
              <a:defRPr sz="2700">
                <a:solidFill>
                  <a:schemeClr val="accent1">
                    <a:lumMod val="40000"/>
                    <a:lumOff val="60000"/>
                  </a:schemeClr>
                </a:solidFill>
              </a:defRPr>
            </a:lvl5pPr>
          </a:lstStyle>
          <a:p>
            <a:pPr lvl="0"/>
            <a:r>
              <a:rPr lang="en-US" dirty="0"/>
              <a:t>Insert Subhead</a:t>
            </a:r>
          </a:p>
        </p:txBody>
      </p:sp>
      <p:sp>
        <p:nvSpPr>
          <p:cNvPr id="10" name="Text Placeholder 9"/>
          <p:cNvSpPr>
            <a:spLocks noGrp="1"/>
          </p:cNvSpPr>
          <p:nvPr>
            <p:ph type="body" sz="quarter" idx="12" hasCustomPrompt="1"/>
          </p:nvPr>
        </p:nvSpPr>
        <p:spPr>
          <a:xfrm>
            <a:off x="6306672" y="1632852"/>
            <a:ext cx="5048717" cy="544194"/>
          </a:xfrm>
        </p:spPr>
        <p:txBody>
          <a:bodyPr anchor="ctr" anchorCtr="0">
            <a:noAutofit/>
          </a:bodyPr>
          <a:lstStyle>
            <a:lvl1pPr marL="0" indent="0">
              <a:buNone/>
              <a:defRPr sz="2700">
                <a:solidFill>
                  <a:schemeClr val="accent1"/>
                </a:solidFill>
              </a:defRPr>
            </a:lvl1pPr>
            <a:lvl2pPr marL="342900" indent="0">
              <a:buNone/>
              <a:defRPr sz="2700">
                <a:solidFill>
                  <a:schemeClr val="accent1"/>
                </a:solidFill>
              </a:defRPr>
            </a:lvl2pPr>
            <a:lvl3pPr marL="685800" indent="0">
              <a:buNone/>
              <a:defRPr sz="2700">
                <a:solidFill>
                  <a:schemeClr val="accent1"/>
                </a:solidFill>
              </a:defRPr>
            </a:lvl3pPr>
            <a:lvl4pPr marL="1028700" indent="0">
              <a:buNone/>
              <a:defRPr sz="2700">
                <a:solidFill>
                  <a:schemeClr val="accent1"/>
                </a:solidFill>
              </a:defRPr>
            </a:lvl4pPr>
            <a:lvl5pPr marL="1371600" indent="0">
              <a:buNone/>
              <a:defRPr sz="2700">
                <a:solidFill>
                  <a:schemeClr val="accent1"/>
                </a:solidFill>
              </a:defRPr>
            </a:lvl5pPr>
          </a:lstStyle>
          <a:p>
            <a:pPr lvl="0"/>
            <a:r>
              <a:rPr lang="en-US" dirty="0"/>
              <a:t>Insert Subhead</a:t>
            </a:r>
          </a:p>
        </p:txBody>
      </p:sp>
    </p:spTree>
    <p:extLst>
      <p:ext uri="{BB962C8B-B14F-4D97-AF65-F5344CB8AC3E}">
        <p14:creationId xmlns:p14="http://schemas.microsoft.com/office/powerpoint/2010/main" val="7908537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3 Column Text + Subhead">
    <p:spTree>
      <p:nvGrpSpPr>
        <p:cNvPr id="1" name=""/>
        <p:cNvGrpSpPr/>
        <p:nvPr/>
      </p:nvGrpSpPr>
      <p:grpSpPr>
        <a:xfrm>
          <a:off x="0" y="0"/>
          <a:ext cx="0" cy="0"/>
          <a:chOff x="0" y="0"/>
          <a:chExt cx="0" cy="0"/>
        </a:xfrm>
      </p:grpSpPr>
      <p:sp>
        <p:nvSpPr>
          <p:cNvPr id="2" name="Title 1"/>
          <p:cNvSpPr>
            <a:spLocks noGrp="1"/>
          </p:cNvSpPr>
          <p:nvPr>
            <p:ph type="title"/>
          </p:nvPr>
        </p:nvSpPr>
        <p:spPr>
          <a:xfrm>
            <a:off x="838200" y="877814"/>
            <a:ext cx="10515600" cy="696323"/>
          </a:xfrm>
        </p:spPr>
        <p:txBody>
          <a:bodyPr>
            <a:normAutofit/>
          </a:bodyPr>
          <a:lstStyle>
            <a:lvl1pPr>
              <a:defRPr sz="4000"/>
            </a:lvl1pPr>
          </a:lstStyle>
          <a:p>
            <a:r>
              <a:rPr lang="en-US"/>
              <a:t>Click to edit Master title style</a:t>
            </a:r>
            <a:endParaRPr lang="en-US" dirty="0"/>
          </a:p>
        </p:txBody>
      </p:sp>
      <p:sp>
        <p:nvSpPr>
          <p:cNvPr id="4" name="Content Placeholder 3"/>
          <p:cNvSpPr>
            <a:spLocks noGrp="1"/>
          </p:cNvSpPr>
          <p:nvPr>
            <p:ph sz="half" idx="2" hasCustomPrompt="1"/>
          </p:nvPr>
        </p:nvSpPr>
        <p:spPr>
          <a:xfrm>
            <a:off x="838200" y="2373021"/>
            <a:ext cx="10515600" cy="3238407"/>
          </a:xfrm>
        </p:spPr>
        <p:txBody>
          <a:bodyPr numCol="3" spcCol="274320">
            <a:normAutofit/>
          </a:bodyPr>
          <a:lstStyle>
            <a:lvl1pPr marL="0" indent="0">
              <a:buNone/>
              <a:defRPr sz="2000">
                <a:solidFill>
                  <a:schemeClr val="tx2"/>
                </a:solidFill>
              </a:defRPr>
            </a:lvl1pPr>
          </a:lstStyle>
          <a:p>
            <a:pPr lvl="0"/>
            <a:r>
              <a:rPr lang="en-US" dirty="0"/>
              <a:t>Click to insert text</a:t>
            </a:r>
          </a:p>
        </p:txBody>
      </p:sp>
      <p:sp>
        <p:nvSpPr>
          <p:cNvPr id="5" name="Text Placeholder 4"/>
          <p:cNvSpPr>
            <a:spLocks noGrp="1"/>
          </p:cNvSpPr>
          <p:nvPr>
            <p:ph type="body" sz="quarter" idx="11" hasCustomPrompt="1"/>
          </p:nvPr>
        </p:nvSpPr>
        <p:spPr>
          <a:xfrm>
            <a:off x="838200" y="1623831"/>
            <a:ext cx="10515600" cy="552839"/>
          </a:xfrm>
        </p:spPr>
        <p:txBody>
          <a:bodyPr anchor="ctr" anchorCtr="0">
            <a:normAutofit/>
          </a:bodyPr>
          <a:lstStyle>
            <a:lvl1pPr marL="0" indent="0">
              <a:spcBef>
                <a:spcPts val="0"/>
              </a:spcBef>
              <a:buNone/>
              <a:defRPr sz="2700" baseline="0">
                <a:solidFill>
                  <a:schemeClr val="accent1"/>
                </a:solidFill>
              </a:defRPr>
            </a:lvl1pPr>
            <a:lvl2pPr>
              <a:defRPr sz="3600">
                <a:solidFill>
                  <a:schemeClr val="accent1">
                    <a:lumMod val="40000"/>
                    <a:lumOff val="60000"/>
                  </a:schemeClr>
                </a:solidFill>
              </a:defRPr>
            </a:lvl2pPr>
            <a:lvl3pPr>
              <a:defRPr sz="3600">
                <a:solidFill>
                  <a:schemeClr val="accent1">
                    <a:lumMod val="40000"/>
                    <a:lumOff val="60000"/>
                  </a:schemeClr>
                </a:solidFill>
              </a:defRPr>
            </a:lvl3pPr>
            <a:lvl4pPr>
              <a:defRPr sz="3600">
                <a:solidFill>
                  <a:schemeClr val="accent1">
                    <a:lumMod val="40000"/>
                    <a:lumOff val="60000"/>
                  </a:schemeClr>
                </a:solidFill>
              </a:defRPr>
            </a:lvl4pPr>
            <a:lvl5pPr>
              <a:defRPr sz="3600">
                <a:solidFill>
                  <a:schemeClr val="accent1">
                    <a:lumMod val="40000"/>
                    <a:lumOff val="60000"/>
                  </a:schemeClr>
                </a:solidFill>
              </a:defRPr>
            </a:lvl5pPr>
          </a:lstStyle>
          <a:p>
            <a:pPr lvl="0"/>
            <a:r>
              <a:rPr lang="en-US" dirty="0"/>
              <a:t>Insert Subhead</a:t>
            </a:r>
          </a:p>
        </p:txBody>
      </p:sp>
    </p:spTree>
    <p:extLst>
      <p:ext uri="{BB962C8B-B14F-4D97-AF65-F5344CB8AC3E}">
        <p14:creationId xmlns:p14="http://schemas.microsoft.com/office/powerpoint/2010/main" val="41760507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4 Column Text + Footnote">
    <p:spTree>
      <p:nvGrpSpPr>
        <p:cNvPr id="1" name=""/>
        <p:cNvGrpSpPr/>
        <p:nvPr/>
      </p:nvGrpSpPr>
      <p:grpSpPr>
        <a:xfrm>
          <a:off x="0" y="0"/>
          <a:ext cx="0" cy="0"/>
          <a:chOff x="0" y="0"/>
          <a:chExt cx="0" cy="0"/>
        </a:xfrm>
      </p:grpSpPr>
      <p:sp>
        <p:nvSpPr>
          <p:cNvPr id="2" name="Title 1"/>
          <p:cNvSpPr>
            <a:spLocks noGrp="1"/>
          </p:cNvSpPr>
          <p:nvPr>
            <p:ph type="title"/>
          </p:nvPr>
        </p:nvSpPr>
        <p:spPr>
          <a:xfrm>
            <a:off x="838200" y="799084"/>
            <a:ext cx="10515600" cy="586992"/>
          </a:xfrm>
        </p:spPr>
        <p:txBody>
          <a:bodyPr>
            <a:normAutofit/>
          </a:bodyPr>
          <a:lstStyle>
            <a:lvl1pPr>
              <a:defRPr sz="2700"/>
            </a:lvl1pPr>
          </a:lstStyle>
          <a:p>
            <a:r>
              <a:rPr lang="en-US"/>
              <a:t>Click to edit Master title style</a:t>
            </a:r>
          </a:p>
        </p:txBody>
      </p:sp>
      <p:sp>
        <p:nvSpPr>
          <p:cNvPr id="7" name="Content Placeholder 3"/>
          <p:cNvSpPr>
            <a:spLocks noGrp="1"/>
          </p:cNvSpPr>
          <p:nvPr>
            <p:ph sz="half" idx="2" hasCustomPrompt="1"/>
          </p:nvPr>
        </p:nvSpPr>
        <p:spPr>
          <a:xfrm>
            <a:off x="838202" y="1788611"/>
            <a:ext cx="10515599" cy="3111381"/>
          </a:xfrm>
        </p:spPr>
        <p:txBody>
          <a:bodyPr numCol="4" spcCol="274320">
            <a:normAutofit/>
          </a:bodyPr>
          <a:lstStyle>
            <a:lvl1pPr marL="0" indent="0">
              <a:lnSpc>
                <a:spcPct val="90000"/>
              </a:lnSpc>
              <a:spcBef>
                <a:spcPts val="1000"/>
              </a:spcBef>
              <a:buNone/>
              <a:defRPr sz="1600">
                <a:solidFill>
                  <a:schemeClr val="tx2"/>
                </a:solidFill>
              </a:defRPr>
            </a:lvl1pPr>
          </a:lstStyle>
          <a:p>
            <a:pPr lvl="0"/>
            <a:r>
              <a:rPr lang="en-US" dirty="0"/>
              <a:t>Click to insert text</a:t>
            </a:r>
          </a:p>
        </p:txBody>
      </p:sp>
      <p:sp>
        <p:nvSpPr>
          <p:cNvPr id="8" name="Text Placeholder 4"/>
          <p:cNvSpPr>
            <a:spLocks noGrp="1"/>
          </p:cNvSpPr>
          <p:nvPr>
            <p:ph type="body" sz="quarter" idx="10" hasCustomPrompt="1"/>
          </p:nvPr>
        </p:nvSpPr>
        <p:spPr>
          <a:xfrm>
            <a:off x="838201" y="5874027"/>
            <a:ext cx="7852087" cy="728397"/>
          </a:xfrm>
        </p:spPr>
        <p:txBody>
          <a:bodyPr anchor="t" anchorCtr="0">
            <a:normAutofit/>
          </a:bodyPr>
          <a:lstStyle>
            <a:lvl1pPr>
              <a:lnSpc>
                <a:spcPct val="110000"/>
              </a:lnSpc>
              <a:defRPr sz="1100">
                <a:solidFill>
                  <a:schemeClr val="tx2">
                    <a:lumMod val="50000"/>
                    <a:lumOff val="50000"/>
                  </a:schemeClr>
                </a:solidFill>
              </a:defRPr>
            </a:lvl1pPr>
            <a:lvl2pPr>
              <a:defRPr sz="1500">
                <a:solidFill>
                  <a:schemeClr val="tx2">
                    <a:lumMod val="50000"/>
                    <a:lumOff val="50000"/>
                  </a:schemeClr>
                </a:solidFill>
              </a:defRPr>
            </a:lvl2pPr>
            <a:lvl3pPr>
              <a:defRPr sz="1500">
                <a:solidFill>
                  <a:schemeClr val="tx2">
                    <a:lumMod val="50000"/>
                    <a:lumOff val="50000"/>
                  </a:schemeClr>
                </a:solidFill>
              </a:defRPr>
            </a:lvl3pPr>
            <a:lvl4pPr>
              <a:defRPr sz="1500">
                <a:solidFill>
                  <a:schemeClr val="tx2">
                    <a:lumMod val="50000"/>
                    <a:lumOff val="50000"/>
                  </a:schemeClr>
                </a:solidFill>
              </a:defRPr>
            </a:lvl4pPr>
            <a:lvl5pPr>
              <a:defRPr sz="1500">
                <a:solidFill>
                  <a:schemeClr val="tx2">
                    <a:lumMod val="50000"/>
                    <a:lumOff val="50000"/>
                  </a:schemeClr>
                </a:solidFill>
              </a:defRPr>
            </a:lvl5pPr>
          </a:lstStyle>
          <a:p>
            <a:pPr lvl="0"/>
            <a:r>
              <a:rPr lang="en-US" dirty="0"/>
              <a:t>Click to insert footer content. </a:t>
            </a:r>
          </a:p>
        </p:txBody>
      </p:sp>
    </p:spTree>
    <p:extLst>
      <p:ext uri="{BB962C8B-B14F-4D97-AF65-F5344CB8AC3E}">
        <p14:creationId xmlns:p14="http://schemas.microsoft.com/office/powerpoint/2010/main" val="3696921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804489"/>
            <a:ext cx="10515600" cy="586991"/>
          </a:xfrm>
        </p:spPr>
        <p:txBody>
          <a:bodyPr>
            <a:normAutofit/>
          </a:bodyPr>
          <a:lstStyle>
            <a:lvl1pPr>
              <a:defRPr sz="2700"/>
            </a:lvl1pPr>
          </a:lstStyle>
          <a:p>
            <a:r>
              <a:rPr lang="en-US"/>
              <a:t>Click to edit Master title style</a:t>
            </a:r>
          </a:p>
        </p:txBody>
      </p:sp>
      <p:sp>
        <p:nvSpPr>
          <p:cNvPr id="4" name="Content Placeholder 3"/>
          <p:cNvSpPr>
            <a:spLocks noGrp="1"/>
          </p:cNvSpPr>
          <p:nvPr>
            <p:ph sz="half" idx="2" hasCustomPrompt="1"/>
          </p:nvPr>
        </p:nvSpPr>
        <p:spPr>
          <a:xfrm>
            <a:off x="838202" y="1788660"/>
            <a:ext cx="10515599" cy="3628167"/>
          </a:xfrm>
        </p:spPr>
        <p:txBody>
          <a:bodyPr numCol="3" spcCol="274320">
            <a:normAutofit/>
          </a:bodyPr>
          <a:lstStyle>
            <a:lvl1pPr marL="0" indent="0">
              <a:lnSpc>
                <a:spcPct val="90000"/>
              </a:lnSpc>
              <a:spcBef>
                <a:spcPts val="1000"/>
              </a:spcBef>
              <a:buNone/>
              <a:defRPr sz="1800" b="0">
                <a:solidFill>
                  <a:schemeClr val="tx2"/>
                </a:solidFill>
              </a:defRPr>
            </a:lvl1pPr>
          </a:lstStyle>
          <a:p>
            <a:pPr lvl="0"/>
            <a:r>
              <a:rPr lang="en-US" dirty="0"/>
              <a:t>Click to insert text</a:t>
            </a:r>
          </a:p>
        </p:txBody>
      </p:sp>
    </p:spTree>
    <p:extLst>
      <p:ext uri="{BB962C8B-B14F-4D97-AF65-F5344CB8AC3E}">
        <p14:creationId xmlns:p14="http://schemas.microsoft.com/office/powerpoint/2010/main" val="16322739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Numbers">
    <p:spTree>
      <p:nvGrpSpPr>
        <p:cNvPr id="1" name=""/>
        <p:cNvGrpSpPr/>
        <p:nvPr/>
      </p:nvGrpSpPr>
      <p:grpSpPr>
        <a:xfrm>
          <a:off x="0" y="0"/>
          <a:ext cx="0" cy="0"/>
          <a:chOff x="0" y="0"/>
          <a:chExt cx="0" cy="0"/>
        </a:xfrm>
      </p:grpSpPr>
      <p:sp>
        <p:nvSpPr>
          <p:cNvPr id="9" name="Content Placeholder 3"/>
          <p:cNvSpPr>
            <a:spLocks noGrp="1"/>
          </p:cNvSpPr>
          <p:nvPr>
            <p:ph sz="half" idx="2" hasCustomPrompt="1"/>
          </p:nvPr>
        </p:nvSpPr>
        <p:spPr>
          <a:xfrm>
            <a:off x="839790" y="3375457"/>
            <a:ext cx="2404316" cy="1963269"/>
          </a:xfrm>
        </p:spPr>
        <p:txBody>
          <a:bodyPr>
            <a:normAutofit/>
          </a:bodyPr>
          <a:lstStyle>
            <a:lvl1pPr marL="0" indent="0">
              <a:buNone/>
              <a:defRPr sz="1500">
                <a:solidFill>
                  <a:schemeClr val="tx2"/>
                </a:solidFill>
              </a:defRPr>
            </a:lvl1pPr>
          </a:lstStyle>
          <a:p>
            <a:pPr lvl="0"/>
            <a:r>
              <a:rPr lang="en-US" dirty="0"/>
              <a:t>Click to insert short paragraph.</a:t>
            </a:r>
          </a:p>
        </p:txBody>
      </p:sp>
      <p:sp>
        <p:nvSpPr>
          <p:cNvPr id="10" name="Content Placeholder 3"/>
          <p:cNvSpPr>
            <a:spLocks noGrp="1"/>
          </p:cNvSpPr>
          <p:nvPr>
            <p:ph sz="half" idx="10" hasCustomPrompt="1"/>
          </p:nvPr>
        </p:nvSpPr>
        <p:spPr>
          <a:xfrm>
            <a:off x="3532563" y="3375457"/>
            <a:ext cx="2404316" cy="1963269"/>
          </a:xfrm>
        </p:spPr>
        <p:txBody>
          <a:bodyPr>
            <a:normAutofit/>
          </a:bodyPr>
          <a:lstStyle>
            <a:lvl1pPr marL="0" indent="0">
              <a:buNone/>
              <a:defRPr sz="1500">
                <a:solidFill>
                  <a:schemeClr val="tx2"/>
                </a:solidFill>
              </a:defRPr>
            </a:lvl1pPr>
          </a:lstStyle>
          <a:p>
            <a:pPr lvl="0"/>
            <a:r>
              <a:rPr lang="en-US" dirty="0"/>
              <a:t>Click to insert short paragraph.</a:t>
            </a:r>
          </a:p>
        </p:txBody>
      </p:sp>
      <p:sp>
        <p:nvSpPr>
          <p:cNvPr id="11" name="Content Placeholder 3"/>
          <p:cNvSpPr>
            <a:spLocks noGrp="1"/>
          </p:cNvSpPr>
          <p:nvPr>
            <p:ph sz="half" idx="11" hasCustomPrompt="1"/>
          </p:nvPr>
        </p:nvSpPr>
        <p:spPr>
          <a:xfrm>
            <a:off x="6225335" y="3375457"/>
            <a:ext cx="2404316" cy="1963269"/>
          </a:xfrm>
        </p:spPr>
        <p:txBody>
          <a:bodyPr>
            <a:normAutofit/>
          </a:bodyPr>
          <a:lstStyle>
            <a:lvl1pPr marL="0" indent="0">
              <a:buNone/>
              <a:defRPr sz="1500">
                <a:solidFill>
                  <a:schemeClr val="tx2"/>
                </a:solidFill>
              </a:defRPr>
            </a:lvl1pPr>
          </a:lstStyle>
          <a:p>
            <a:pPr lvl="0"/>
            <a:r>
              <a:rPr lang="en-US" dirty="0"/>
              <a:t>Click to insert short paragraph.</a:t>
            </a:r>
          </a:p>
        </p:txBody>
      </p:sp>
      <p:sp>
        <p:nvSpPr>
          <p:cNvPr id="12" name="Content Placeholder 3"/>
          <p:cNvSpPr>
            <a:spLocks noGrp="1"/>
          </p:cNvSpPr>
          <p:nvPr>
            <p:ph sz="half" idx="12" hasCustomPrompt="1"/>
          </p:nvPr>
        </p:nvSpPr>
        <p:spPr>
          <a:xfrm>
            <a:off x="8918109" y="3375457"/>
            <a:ext cx="2404316" cy="1963269"/>
          </a:xfrm>
        </p:spPr>
        <p:txBody>
          <a:bodyPr>
            <a:normAutofit/>
          </a:bodyPr>
          <a:lstStyle>
            <a:lvl1pPr marL="0" indent="0">
              <a:buNone/>
              <a:defRPr sz="1500">
                <a:solidFill>
                  <a:schemeClr val="tx2"/>
                </a:solidFill>
              </a:defRPr>
            </a:lvl1pPr>
          </a:lstStyle>
          <a:p>
            <a:pPr lvl="0"/>
            <a:r>
              <a:rPr lang="en-US" dirty="0"/>
              <a:t>Click to insert short paragraph.</a:t>
            </a:r>
          </a:p>
        </p:txBody>
      </p:sp>
      <p:sp>
        <p:nvSpPr>
          <p:cNvPr id="18" name="TextBox 17"/>
          <p:cNvSpPr txBox="1"/>
          <p:nvPr/>
        </p:nvSpPr>
        <p:spPr>
          <a:xfrm>
            <a:off x="4141041" y="1563452"/>
            <a:ext cx="1062319" cy="1107996"/>
          </a:xfrm>
          <a:prstGeom prst="rect">
            <a:avLst/>
          </a:prstGeom>
          <a:noFill/>
        </p:spPr>
        <p:txBody>
          <a:bodyPr wrap="square" rtlCol="0">
            <a:spAutoFit/>
          </a:bodyPr>
          <a:lstStyle/>
          <a:p>
            <a:pPr algn="ctr"/>
            <a:r>
              <a:rPr lang="en-US" sz="6600" b="0" i="0" dirty="0">
                <a:solidFill>
                  <a:schemeClr val="bg2"/>
                </a:solidFill>
                <a:latin typeface="Goudy Oldstyle Std Regular" charset="0"/>
                <a:ea typeface="Goudy Oldstyle Std Regular" charset="0"/>
                <a:cs typeface="Goudy Oldstyle Std Regular" charset="0"/>
              </a:rPr>
              <a:t>2</a:t>
            </a:r>
          </a:p>
        </p:txBody>
      </p:sp>
      <p:sp>
        <p:nvSpPr>
          <p:cNvPr id="24" name="Text Placeholder 23"/>
          <p:cNvSpPr>
            <a:spLocks noGrp="1"/>
          </p:cNvSpPr>
          <p:nvPr>
            <p:ph type="body" sz="quarter" idx="14" hasCustomPrompt="1"/>
          </p:nvPr>
        </p:nvSpPr>
        <p:spPr>
          <a:xfrm>
            <a:off x="839789" y="1415777"/>
            <a:ext cx="2178424" cy="1636776"/>
          </a:xfrm>
          <a:prstGeom prst="ellipse">
            <a:avLst/>
          </a:prstGeom>
          <a:solidFill>
            <a:schemeClr val="accent4"/>
          </a:solidFill>
          <a:effectLst/>
        </p:spPr>
        <p:txBody>
          <a:bodyPr lIns="274320" tIns="274320" rIns="274320" bIns="274320" anchor="ctr" anchorCtr="0">
            <a:noAutofit/>
          </a:bodyPr>
          <a:lstStyle>
            <a:lvl1pPr algn="ctr">
              <a:lnSpc>
                <a:spcPct val="100000"/>
              </a:lnSpc>
              <a:spcBef>
                <a:spcPts val="0"/>
              </a:spcBef>
              <a:defRPr sz="7000">
                <a:solidFill>
                  <a:schemeClr val="bg2"/>
                </a:solidFill>
              </a:defRPr>
            </a:lvl1pPr>
          </a:lstStyle>
          <a:p>
            <a:pPr lvl="0"/>
            <a:r>
              <a:rPr lang="en-US" dirty="0"/>
              <a:t>#</a:t>
            </a:r>
          </a:p>
        </p:txBody>
      </p:sp>
      <p:sp>
        <p:nvSpPr>
          <p:cNvPr id="25" name="Text Placeholder 23"/>
          <p:cNvSpPr>
            <a:spLocks noGrp="1"/>
          </p:cNvSpPr>
          <p:nvPr>
            <p:ph type="body" sz="quarter" idx="15" hasCustomPrompt="1"/>
          </p:nvPr>
        </p:nvSpPr>
        <p:spPr>
          <a:xfrm>
            <a:off x="3539287" y="1415777"/>
            <a:ext cx="2178424" cy="1636776"/>
          </a:xfrm>
          <a:prstGeom prst="ellipse">
            <a:avLst/>
          </a:prstGeom>
          <a:solidFill>
            <a:schemeClr val="accent2"/>
          </a:solidFill>
          <a:effectLst/>
        </p:spPr>
        <p:txBody>
          <a:bodyPr lIns="274320" tIns="274320" rIns="274320" bIns="274320" anchor="ctr" anchorCtr="0">
            <a:noAutofit/>
          </a:bodyPr>
          <a:lstStyle>
            <a:lvl1pPr algn="ctr">
              <a:lnSpc>
                <a:spcPct val="100000"/>
              </a:lnSpc>
              <a:spcBef>
                <a:spcPts val="0"/>
              </a:spcBef>
              <a:defRPr sz="7000">
                <a:solidFill>
                  <a:schemeClr val="bg2"/>
                </a:solidFill>
              </a:defRPr>
            </a:lvl1pPr>
          </a:lstStyle>
          <a:p>
            <a:pPr lvl="0"/>
            <a:r>
              <a:rPr lang="en-US" dirty="0"/>
              <a:t>#</a:t>
            </a:r>
          </a:p>
        </p:txBody>
      </p:sp>
      <p:sp>
        <p:nvSpPr>
          <p:cNvPr id="26" name="Text Placeholder 23"/>
          <p:cNvSpPr>
            <a:spLocks noGrp="1"/>
          </p:cNvSpPr>
          <p:nvPr>
            <p:ph type="body" sz="quarter" idx="16" hasCustomPrompt="1"/>
          </p:nvPr>
        </p:nvSpPr>
        <p:spPr>
          <a:xfrm>
            <a:off x="6225335" y="1415777"/>
            <a:ext cx="2178424" cy="1636776"/>
          </a:xfrm>
          <a:prstGeom prst="ellipse">
            <a:avLst/>
          </a:prstGeom>
          <a:solidFill>
            <a:schemeClr val="accent1"/>
          </a:solidFill>
          <a:effectLst/>
        </p:spPr>
        <p:txBody>
          <a:bodyPr lIns="274320" tIns="274320" rIns="274320" bIns="274320" anchor="ctr" anchorCtr="0">
            <a:noAutofit/>
          </a:bodyPr>
          <a:lstStyle>
            <a:lvl1pPr algn="ctr">
              <a:lnSpc>
                <a:spcPct val="100000"/>
              </a:lnSpc>
              <a:spcBef>
                <a:spcPts val="0"/>
              </a:spcBef>
              <a:defRPr sz="7000">
                <a:solidFill>
                  <a:schemeClr val="bg2"/>
                </a:solidFill>
              </a:defRPr>
            </a:lvl1pPr>
          </a:lstStyle>
          <a:p>
            <a:pPr lvl="0"/>
            <a:r>
              <a:rPr lang="en-US" dirty="0"/>
              <a:t>#</a:t>
            </a:r>
          </a:p>
        </p:txBody>
      </p:sp>
      <p:sp>
        <p:nvSpPr>
          <p:cNvPr id="27" name="Text Placeholder 23"/>
          <p:cNvSpPr>
            <a:spLocks noGrp="1"/>
          </p:cNvSpPr>
          <p:nvPr>
            <p:ph type="body" sz="quarter" idx="17" hasCustomPrompt="1"/>
          </p:nvPr>
        </p:nvSpPr>
        <p:spPr>
          <a:xfrm>
            <a:off x="8911384" y="1415777"/>
            <a:ext cx="2178424" cy="1636776"/>
          </a:xfrm>
          <a:prstGeom prst="ellipse">
            <a:avLst/>
          </a:prstGeom>
          <a:solidFill>
            <a:schemeClr val="accent3"/>
          </a:solidFill>
          <a:effectLst/>
        </p:spPr>
        <p:txBody>
          <a:bodyPr lIns="274320" tIns="274320" rIns="274320" bIns="274320" anchor="ctr" anchorCtr="0">
            <a:noAutofit/>
          </a:bodyPr>
          <a:lstStyle>
            <a:lvl1pPr algn="ctr">
              <a:lnSpc>
                <a:spcPct val="100000"/>
              </a:lnSpc>
              <a:spcBef>
                <a:spcPts val="0"/>
              </a:spcBef>
              <a:defRPr sz="7000">
                <a:solidFill>
                  <a:schemeClr val="bg2"/>
                </a:solidFill>
              </a:defRPr>
            </a:lvl1pPr>
          </a:lstStyle>
          <a:p>
            <a:pPr lvl="0"/>
            <a:r>
              <a:rPr lang="en-US" dirty="0"/>
              <a:t>#</a:t>
            </a:r>
          </a:p>
        </p:txBody>
      </p:sp>
    </p:spTree>
    <p:extLst>
      <p:ext uri="{BB962C8B-B14F-4D97-AF65-F5344CB8AC3E}">
        <p14:creationId xmlns:p14="http://schemas.microsoft.com/office/powerpoint/2010/main" val="21593805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p:cSld name="Quote">
    <p:bg>
      <p:bgPr>
        <a:solidFill>
          <a:schemeClr val="tx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831851" y="1371509"/>
            <a:ext cx="10597029" cy="3886293"/>
          </a:xfrm>
        </p:spPr>
        <p:txBody>
          <a:bodyPr anchor="ctr" anchorCtr="0">
            <a:normAutofit/>
          </a:bodyPr>
          <a:lstStyle>
            <a:lvl1pPr marL="0" marR="0" indent="0" algn="l" defTabSz="685800" rtl="0" eaLnBrk="1" fontAlgn="auto" latinLnBrk="0" hangingPunct="1">
              <a:lnSpc>
                <a:spcPct val="90000"/>
              </a:lnSpc>
              <a:spcBef>
                <a:spcPts val="750"/>
              </a:spcBef>
              <a:spcAft>
                <a:spcPts val="0"/>
              </a:spcAft>
              <a:buClrTx/>
              <a:buSzTx/>
              <a:buFont typeface="Arial"/>
              <a:buNone/>
              <a:tabLst/>
              <a:defRPr sz="6000" baseline="0">
                <a:solidFill>
                  <a:schemeClr val="bg1"/>
                </a:solidFill>
              </a:defRPr>
            </a:lvl1pPr>
            <a:lvl2pPr marL="342900" indent="0">
              <a:buNone/>
              <a:defRPr sz="4500">
                <a:solidFill>
                  <a:schemeClr val="bg1"/>
                </a:solidFill>
              </a:defRPr>
            </a:lvl2pPr>
            <a:lvl3pPr marL="685800" indent="0">
              <a:buNone/>
              <a:defRPr sz="4500">
                <a:solidFill>
                  <a:schemeClr val="bg1"/>
                </a:solidFill>
              </a:defRPr>
            </a:lvl3pPr>
            <a:lvl4pPr marL="1028700" indent="0">
              <a:buNone/>
              <a:defRPr sz="4500">
                <a:solidFill>
                  <a:schemeClr val="bg1"/>
                </a:solidFill>
              </a:defRPr>
            </a:lvl4pPr>
            <a:lvl5pPr marL="1371600" indent="0">
              <a:buNone/>
              <a:defRPr sz="4500">
                <a:solidFill>
                  <a:schemeClr val="bg1"/>
                </a:solidFill>
              </a:defRPr>
            </a:lvl5pPr>
          </a:lstStyle>
          <a:p>
            <a:pPr marL="0" marR="0" lvl="0" indent="0" algn="l" defTabSz="685800" rtl="0" eaLnBrk="1" fontAlgn="auto" latinLnBrk="0" hangingPunct="1">
              <a:lnSpc>
                <a:spcPct val="90000"/>
              </a:lnSpc>
              <a:spcBef>
                <a:spcPts val="750"/>
              </a:spcBef>
              <a:spcAft>
                <a:spcPts val="0"/>
              </a:spcAft>
              <a:buClrTx/>
              <a:buSzTx/>
              <a:buFont typeface="Arial"/>
              <a:buNone/>
              <a:tabLst/>
              <a:defRPr/>
            </a:pPr>
            <a:r>
              <a:rPr lang="en-US" dirty="0"/>
              <a:t>Insert inspiring quote here. Insert inspiring quote here.</a:t>
            </a:r>
          </a:p>
        </p:txBody>
      </p:sp>
      <p:pic>
        <p:nvPicPr>
          <p:cNvPr id="2" name="Picture 1" descr="PREFERRED_full-reverse_MAYS-UTH-MDA-h.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3804" y="5852161"/>
            <a:ext cx="2609088" cy="662981"/>
          </a:xfrm>
          <a:prstGeom prst="rect">
            <a:avLst/>
          </a:prstGeom>
        </p:spPr>
      </p:pic>
    </p:spTree>
    <p:extLst>
      <p:ext uri="{BB962C8B-B14F-4D97-AF65-F5344CB8AC3E}">
        <p14:creationId xmlns:p14="http://schemas.microsoft.com/office/powerpoint/2010/main" val="36023270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597368"/>
            <a:ext cx="10515600" cy="806889"/>
          </a:xfrm>
        </p:spPr>
        <p:txBody>
          <a:bodyPr>
            <a:normAutofit/>
          </a:bodyPr>
          <a:lstStyle>
            <a:lvl1pPr>
              <a:defRPr sz="2700" baseline="0"/>
            </a:lvl1pPr>
          </a:lstStyle>
          <a:p>
            <a:r>
              <a:rPr lang="en-US" dirty="0"/>
              <a:t>Click to insert Chart Title</a:t>
            </a:r>
          </a:p>
        </p:txBody>
      </p:sp>
      <p:sp>
        <p:nvSpPr>
          <p:cNvPr id="5" name="Chart Placeholder 4"/>
          <p:cNvSpPr>
            <a:spLocks noGrp="1"/>
          </p:cNvSpPr>
          <p:nvPr>
            <p:ph type="chart" sz="quarter" idx="10"/>
          </p:nvPr>
        </p:nvSpPr>
        <p:spPr>
          <a:xfrm>
            <a:off x="839789" y="1567544"/>
            <a:ext cx="10515601" cy="4034038"/>
          </a:xfrm>
        </p:spPr>
        <p:txBody>
          <a:bodyPr anchor="ctr" anchorCtr="0"/>
          <a:lstStyle>
            <a:lvl1pPr algn="ctr">
              <a:defRPr>
                <a:solidFill>
                  <a:schemeClr val="accent2"/>
                </a:solidFill>
              </a:defRPr>
            </a:lvl1pPr>
          </a:lstStyle>
          <a:p>
            <a:r>
              <a:rPr lang="en-US"/>
              <a:t>Click icon to add chart</a:t>
            </a:r>
          </a:p>
        </p:txBody>
      </p:sp>
    </p:spTree>
    <p:extLst>
      <p:ext uri="{BB962C8B-B14F-4D97-AF65-F5344CB8AC3E}">
        <p14:creationId xmlns:p14="http://schemas.microsoft.com/office/powerpoint/2010/main" val="23791475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2"/>
          <p:cNvSpPr/>
          <p:nvPr/>
        </p:nvSpPr>
        <p:spPr>
          <a:xfrm>
            <a:off x="9126073" y="4666131"/>
            <a:ext cx="3065929" cy="2191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7472894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533544"/>
          </a:xfrm>
          <a:prstGeom prst="rect">
            <a:avLst/>
          </a:prstGeom>
        </p:spPr>
        <p:txBody>
          <a:bodyPr wrap="square" lIns="0" tIns="0" rIns="0" bIns="0">
            <a:spAutoFit/>
          </a:bodyPr>
          <a:lstStyle>
            <a:lvl1pPr>
              <a:defRPr sz="3467" b="1" i="0">
                <a:solidFill>
                  <a:schemeClr val="tx1"/>
                </a:solidFill>
                <a:latin typeface="Arial"/>
                <a:cs typeface="Arial"/>
              </a:defRPr>
            </a:lvl1pPr>
          </a:lstStyle>
          <a:p>
            <a:endParaRPr/>
          </a:p>
        </p:txBody>
      </p:sp>
      <p:sp>
        <p:nvSpPr>
          <p:cNvPr id="3" name="Holder 3"/>
          <p:cNvSpPr>
            <a:spLocks noGrp="1"/>
          </p:cNvSpPr>
          <p:nvPr>
            <p:ph type="subTitle" idx="4"/>
          </p:nvPr>
        </p:nvSpPr>
        <p:spPr>
          <a:xfrm>
            <a:off x="1828800" y="3840481"/>
            <a:ext cx="8534400" cy="451342"/>
          </a:xfrm>
          <a:prstGeom prst="rect">
            <a:avLst/>
          </a:prstGeom>
        </p:spPr>
        <p:txBody>
          <a:bodyPr wrap="square" lIns="0" tIns="0" rIns="0" bIns="0">
            <a:spAutoFit/>
          </a:bodyPr>
          <a:lstStyle>
            <a:lvl1pPr>
              <a:defRPr sz="2933"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867" b="1" i="0">
                <a:solidFill>
                  <a:srgbClr val="FF0000"/>
                </a:solidFill>
                <a:latin typeface="Calibri"/>
                <a:cs typeface="Calibri"/>
              </a:defRPr>
            </a:lvl1pPr>
          </a:lstStyle>
          <a:p>
            <a:pPr marL="16933">
              <a:lnSpc>
                <a:spcPts val="1913"/>
              </a:lnSpc>
            </a:pPr>
            <a:r>
              <a:rPr lang="en-US"/>
              <a:t>DO</a:t>
            </a:r>
            <a:r>
              <a:rPr lang="en-US" spc="-60"/>
              <a:t> </a:t>
            </a:r>
            <a:r>
              <a:rPr lang="en-US"/>
              <a:t>NOT</a:t>
            </a:r>
            <a:r>
              <a:rPr lang="en-US" spc="-67"/>
              <a:t> </a:t>
            </a:r>
            <a:r>
              <a:rPr lang="en-US" spc="-27"/>
              <a:t>POST</a:t>
            </a:r>
            <a:endParaRPr lang="en-US" spc="-27"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7/15/26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543721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337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12987" y="336973"/>
            <a:ext cx="4863828" cy="533544"/>
          </a:xfrm>
        </p:spPr>
        <p:txBody>
          <a:bodyPr lIns="0" tIns="0" rIns="0" bIns="0"/>
          <a:lstStyle>
            <a:lvl1pPr>
              <a:defRPr sz="3467" b="1" i="0">
                <a:solidFill>
                  <a:schemeClr val="tx1"/>
                </a:solidFill>
                <a:latin typeface="Arial"/>
                <a:cs typeface="Arial"/>
              </a:defRPr>
            </a:lvl1pPr>
          </a:lstStyle>
          <a:p>
            <a:endParaRPr/>
          </a:p>
        </p:txBody>
      </p:sp>
      <p:sp>
        <p:nvSpPr>
          <p:cNvPr id="3" name="Holder 3"/>
          <p:cNvSpPr>
            <a:spLocks noGrp="1"/>
          </p:cNvSpPr>
          <p:nvPr>
            <p:ph type="body" idx="1"/>
          </p:nvPr>
        </p:nvSpPr>
        <p:spPr>
          <a:xfrm>
            <a:off x="612987" y="1283961"/>
            <a:ext cx="5604933" cy="451342"/>
          </a:xfrm>
        </p:spPr>
        <p:txBody>
          <a:bodyPr lIns="0" tIns="0" rIns="0" bIns="0"/>
          <a:lstStyle>
            <a:lvl1pPr>
              <a:defRPr sz="2933"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867" b="1" i="0">
                <a:solidFill>
                  <a:srgbClr val="FF0000"/>
                </a:solidFill>
                <a:latin typeface="Calibri"/>
                <a:cs typeface="Calibri"/>
              </a:defRPr>
            </a:lvl1pPr>
          </a:lstStyle>
          <a:p>
            <a:pPr marL="16933">
              <a:lnSpc>
                <a:spcPts val="1913"/>
              </a:lnSpc>
            </a:pPr>
            <a:r>
              <a:rPr lang="en-US"/>
              <a:t>DO</a:t>
            </a:r>
            <a:r>
              <a:rPr lang="en-US" spc="-60"/>
              <a:t> </a:t>
            </a:r>
            <a:r>
              <a:rPr lang="en-US"/>
              <a:t>NOT</a:t>
            </a:r>
            <a:r>
              <a:rPr lang="en-US" spc="-67"/>
              <a:t> </a:t>
            </a:r>
            <a:r>
              <a:rPr lang="en-US" spc="-27"/>
              <a:t>POST</a:t>
            </a:r>
            <a:endParaRPr lang="en-US" spc="-27"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7/15/26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6624898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12987" y="336973"/>
            <a:ext cx="4863828" cy="533544"/>
          </a:xfrm>
        </p:spPr>
        <p:txBody>
          <a:bodyPr lIns="0" tIns="0" rIns="0" bIns="0"/>
          <a:lstStyle>
            <a:lvl1pPr>
              <a:defRPr sz="3467" b="1"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33855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3855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867" b="1" i="0">
                <a:solidFill>
                  <a:srgbClr val="FF0000"/>
                </a:solidFill>
                <a:latin typeface="Calibri"/>
                <a:cs typeface="Calibri"/>
              </a:defRPr>
            </a:lvl1pPr>
          </a:lstStyle>
          <a:p>
            <a:pPr marL="16933">
              <a:lnSpc>
                <a:spcPts val="1913"/>
              </a:lnSpc>
            </a:pPr>
            <a:r>
              <a:rPr lang="en-US"/>
              <a:t>DO</a:t>
            </a:r>
            <a:r>
              <a:rPr lang="en-US" spc="-60"/>
              <a:t> </a:t>
            </a:r>
            <a:r>
              <a:rPr lang="en-US"/>
              <a:t>NOT</a:t>
            </a:r>
            <a:r>
              <a:rPr lang="en-US" spc="-67"/>
              <a:t> </a:t>
            </a:r>
            <a:r>
              <a:rPr lang="en-US" spc="-27"/>
              <a:t>POST</a:t>
            </a:r>
            <a:endParaRPr lang="en-US" spc="-27"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7/15/26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9678895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07197"/>
          </a:xfrm>
          <a:prstGeom prst="rect">
            <a:avLst/>
          </a:prstGeom>
        </p:spPr>
      </p:pic>
      <p:sp>
        <p:nvSpPr>
          <p:cNvPr id="2" name="Holder 2"/>
          <p:cNvSpPr>
            <a:spLocks noGrp="1"/>
          </p:cNvSpPr>
          <p:nvPr>
            <p:ph type="title"/>
          </p:nvPr>
        </p:nvSpPr>
        <p:spPr>
          <a:xfrm>
            <a:off x="612987" y="336973"/>
            <a:ext cx="4863828" cy="533544"/>
          </a:xfrm>
        </p:spPr>
        <p:txBody>
          <a:bodyPr lIns="0" tIns="0" rIns="0" bIns="0"/>
          <a:lstStyle>
            <a:lvl1pPr>
              <a:defRPr sz="3467"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867" b="1" i="0">
                <a:solidFill>
                  <a:srgbClr val="FF0000"/>
                </a:solidFill>
                <a:latin typeface="Calibri"/>
                <a:cs typeface="Calibri"/>
              </a:defRPr>
            </a:lvl1pPr>
          </a:lstStyle>
          <a:p>
            <a:pPr marL="16933">
              <a:lnSpc>
                <a:spcPts val="1913"/>
              </a:lnSpc>
            </a:pPr>
            <a:r>
              <a:rPr lang="en-US"/>
              <a:t>DO</a:t>
            </a:r>
            <a:r>
              <a:rPr lang="en-US" spc="-60"/>
              <a:t> </a:t>
            </a:r>
            <a:r>
              <a:rPr lang="en-US"/>
              <a:t>NOT</a:t>
            </a:r>
            <a:r>
              <a:rPr lang="en-US" spc="-67"/>
              <a:t> </a:t>
            </a:r>
            <a:r>
              <a:rPr lang="en-US" spc="-27"/>
              <a:t>POST</a:t>
            </a:r>
            <a:endParaRPr lang="en-US" spc="-27"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7/15/26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6324021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867" b="1" i="0">
                <a:solidFill>
                  <a:srgbClr val="FF0000"/>
                </a:solidFill>
                <a:latin typeface="Calibri"/>
                <a:cs typeface="Calibri"/>
              </a:defRPr>
            </a:lvl1pPr>
          </a:lstStyle>
          <a:p>
            <a:pPr marL="16933">
              <a:lnSpc>
                <a:spcPts val="1913"/>
              </a:lnSpc>
            </a:pPr>
            <a:r>
              <a:rPr lang="en-US"/>
              <a:t>DO</a:t>
            </a:r>
            <a:r>
              <a:rPr lang="en-US" spc="-60"/>
              <a:t> </a:t>
            </a:r>
            <a:r>
              <a:rPr lang="en-US"/>
              <a:t>NOT</a:t>
            </a:r>
            <a:r>
              <a:rPr lang="en-US" spc="-67"/>
              <a:t> </a:t>
            </a:r>
            <a:r>
              <a:rPr lang="en-US" spc="-27"/>
              <a:t>POST</a:t>
            </a:r>
            <a:endParaRPr lang="en-US" spc="-27"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7/15/26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9806368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lvl1pPr>
            <a:lvl2pPr marL="428638" indent="0" algn="ctr">
              <a:buNone/>
              <a:defRPr/>
            </a:lvl2pPr>
            <a:lvl3pPr marL="857277" indent="0" algn="ctr">
              <a:buNone/>
              <a:defRPr/>
            </a:lvl3pPr>
            <a:lvl4pPr marL="1285915" indent="0" algn="ctr">
              <a:buNone/>
              <a:defRPr/>
            </a:lvl4pPr>
            <a:lvl5pPr marL="1714553" indent="0" algn="ctr">
              <a:buNone/>
              <a:defRPr/>
            </a:lvl5pPr>
            <a:lvl6pPr marL="2143192" indent="0" algn="ctr">
              <a:buNone/>
              <a:defRPr/>
            </a:lvl6pPr>
            <a:lvl7pPr marL="2571830" indent="0" algn="ctr">
              <a:buNone/>
              <a:defRPr/>
            </a:lvl7pPr>
            <a:lvl8pPr marL="3000469" indent="0" algn="ctr">
              <a:buNone/>
              <a:defRPr/>
            </a:lvl8pPr>
            <a:lvl9pPr marL="3429107" indent="0" algn="ctr">
              <a:buNone/>
              <a:defRPr/>
            </a:lvl9pPr>
          </a:lstStyle>
          <a:p>
            <a:r>
              <a:rPr lang="en-US"/>
              <a:t>Click to edit Master subtitle style</a:t>
            </a:r>
          </a:p>
        </p:txBody>
      </p:sp>
    </p:spTree>
    <p:extLst>
      <p:ext uri="{BB962C8B-B14F-4D97-AF65-F5344CB8AC3E}">
        <p14:creationId xmlns:p14="http://schemas.microsoft.com/office/powerpoint/2010/main" val="341419522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95456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1875"/>
            </a:lvl1pPr>
            <a:lvl2pPr marL="428638" indent="0">
              <a:buNone/>
              <a:defRPr sz="1688"/>
            </a:lvl2pPr>
            <a:lvl3pPr marL="857277" indent="0">
              <a:buNone/>
              <a:defRPr sz="1500"/>
            </a:lvl3pPr>
            <a:lvl4pPr marL="1285915" indent="0">
              <a:buNone/>
              <a:defRPr sz="1313"/>
            </a:lvl4pPr>
            <a:lvl5pPr marL="1714553" indent="0">
              <a:buNone/>
              <a:defRPr sz="1313"/>
            </a:lvl5pPr>
            <a:lvl6pPr marL="2143192" indent="0">
              <a:buNone/>
              <a:defRPr sz="1313"/>
            </a:lvl6pPr>
            <a:lvl7pPr marL="2571830" indent="0">
              <a:buNone/>
              <a:defRPr sz="1313"/>
            </a:lvl7pPr>
            <a:lvl8pPr marL="3000469" indent="0">
              <a:buNone/>
              <a:defRPr sz="1313"/>
            </a:lvl8pPr>
            <a:lvl9pPr marL="3429107" indent="0">
              <a:buNone/>
              <a:defRPr sz="1313"/>
            </a:lvl9pPr>
          </a:lstStyle>
          <a:p>
            <a:pPr lvl="0"/>
            <a:r>
              <a:rPr lang="en-US"/>
              <a:t>Click to edit Master text styles</a:t>
            </a:r>
          </a:p>
        </p:txBody>
      </p:sp>
    </p:spTree>
    <p:extLst>
      <p:ext uri="{BB962C8B-B14F-4D97-AF65-F5344CB8AC3E}">
        <p14:creationId xmlns:p14="http://schemas.microsoft.com/office/powerpoint/2010/main" val="341136044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1" y="1906589"/>
            <a:ext cx="5101167"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719" y="1906589"/>
            <a:ext cx="5103283"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854140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4" name="Content Placeholder 3"/>
          <p:cNvSpPr>
            <a:spLocks noGrp="1"/>
          </p:cNvSpPr>
          <p:nvPr>
            <p:ph sz="half" idx="2"/>
          </p:nvPr>
        </p:nvSpPr>
        <p:spPr>
          <a:xfrm>
            <a:off x="609601" y="2174876"/>
            <a:ext cx="5386917"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4"/>
            <a:ext cx="5389033"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3371" y="2174876"/>
            <a:ext cx="5389033"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129991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558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062807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00025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62268708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000"/>
            </a:lvl1pPr>
            <a:lvl2pPr marL="428638" indent="0">
              <a:buNone/>
              <a:defRPr sz="2625"/>
            </a:lvl2pPr>
            <a:lvl3pPr marL="857277" indent="0">
              <a:buNone/>
              <a:defRPr sz="2250"/>
            </a:lvl3pPr>
            <a:lvl4pPr marL="1285915" indent="0">
              <a:buNone/>
              <a:defRPr sz="1875"/>
            </a:lvl4pPr>
            <a:lvl5pPr marL="1714553" indent="0">
              <a:buNone/>
              <a:defRPr sz="1875"/>
            </a:lvl5pPr>
            <a:lvl6pPr marL="2143192" indent="0">
              <a:buNone/>
              <a:defRPr sz="1875"/>
            </a:lvl6pPr>
            <a:lvl7pPr marL="2571830" indent="0">
              <a:buNone/>
              <a:defRPr sz="1875"/>
            </a:lvl7pPr>
            <a:lvl8pPr marL="3000469" indent="0">
              <a:buNone/>
              <a:defRPr sz="1875"/>
            </a:lvl8pPr>
            <a:lvl9pPr marL="3429107" indent="0">
              <a:buNone/>
              <a:defRPr sz="1875"/>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297831131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454670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21" y="569915"/>
            <a:ext cx="2601383" cy="5653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5351" y="569915"/>
            <a:ext cx="7603067" cy="5653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432573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descr="A close-up of a banner&#10;&#10;AI-generated content may be incorrect.">
            <a:extLst>
              <a:ext uri="{FF2B5EF4-FFF2-40B4-BE49-F238E27FC236}">
                <a16:creationId xmlns:a16="http://schemas.microsoft.com/office/drawing/2014/main" id="{24617EDF-E346-2FF2-A322-628CF9A4B12B}"/>
              </a:ext>
            </a:extLst>
          </p:cNvPr>
          <p:cNvPicPr>
            <a:picLocks noChangeAspect="1"/>
          </p:cNvPicPr>
          <p:nvPr userDrawn="1"/>
        </p:nvPicPr>
        <p:blipFill>
          <a:blip r:embed="rId2"/>
          <a:stretch>
            <a:fillRect/>
          </a:stretch>
        </p:blipFill>
        <p:spPr>
          <a:xfrm>
            <a:off x="-20320" y="0"/>
            <a:ext cx="12192000" cy="6858000"/>
          </a:xfrm>
          <a:prstGeom prst="rect">
            <a:avLst/>
          </a:prstGeom>
        </p:spPr>
      </p:pic>
      <p:sp>
        <p:nvSpPr>
          <p:cNvPr id="3" name="Rectangle 2">
            <a:extLst>
              <a:ext uri="{FF2B5EF4-FFF2-40B4-BE49-F238E27FC236}">
                <a16:creationId xmlns:a16="http://schemas.microsoft.com/office/drawing/2014/main" id="{178F292D-16D5-26FF-2A70-2197F9634665}"/>
              </a:ext>
            </a:extLst>
          </p:cNvPr>
          <p:cNvSpPr/>
          <p:nvPr userDrawn="1"/>
        </p:nvSpPr>
        <p:spPr>
          <a:xfrm>
            <a:off x="11663680" y="6563360"/>
            <a:ext cx="487680" cy="2641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156222985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white background with red lines&#10;&#10;AI-generated content may be incorrect.">
            <a:extLst>
              <a:ext uri="{FF2B5EF4-FFF2-40B4-BE49-F238E27FC236}">
                <a16:creationId xmlns:a16="http://schemas.microsoft.com/office/drawing/2014/main" id="{BBC6FDE7-AFD8-2EAD-9F1F-D33CC027DCF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454311"/>
            <a:ext cx="10972800" cy="4525963"/>
          </a:xfrm>
          <a:prstGeom prst="rect">
            <a:avLst/>
          </a:prstGeom>
        </p:spPr>
        <p:txBody>
          <a:bodyPr/>
          <a:lstStyle>
            <a:lvl1pPr marL="457189" indent="-457189">
              <a:lnSpc>
                <a:spcPct val="100000"/>
              </a:lnSpc>
              <a:spcBef>
                <a:spcPts val="1200"/>
              </a:spcBef>
              <a:buClr>
                <a:srgbClr val="4DAF46"/>
              </a:buClr>
              <a:buFont typeface="Wingdings" pitchFamily="2" charset="2"/>
              <a:buChar char="§"/>
              <a:defRPr sz="2933">
                <a:latin typeface="Arial" panose="020B0604020202020204" pitchFamily="34" charset="0"/>
                <a:cs typeface="Arial" panose="020B0604020202020204" pitchFamily="34" charset="0"/>
              </a:defRPr>
            </a:lvl1pPr>
            <a:lvl2pPr marL="990575" indent="-380990">
              <a:lnSpc>
                <a:spcPct val="100000"/>
              </a:lnSpc>
              <a:spcBef>
                <a:spcPts val="1200"/>
              </a:spcBef>
              <a:buClr>
                <a:srgbClr val="4DAF46"/>
              </a:buClr>
              <a:buFont typeface="Arial" panose="020B0604020202020204" pitchFamily="34" charset="0"/>
              <a:buChar char="•"/>
              <a:defRPr sz="2667">
                <a:latin typeface="Arial" panose="020B0604020202020204" pitchFamily="34" charset="0"/>
                <a:cs typeface="Arial" panose="020B0604020202020204" pitchFamily="34" charset="0"/>
              </a:defRPr>
            </a:lvl2pPr>
            <a:lvl3pPr marL="1676358" indent="-457189">
              <a:lnSpc>
                <a:spcPct val="100000"/>
              </a:lnSpc>
              <a:spcBef>
                <a:spcPts val="1200"/>
              </a:spcBef>
              <a:buClr>
                <a:srgbClr val="4DAF46"/>
              </a:buClr>
              <a:buFont typeface="Wingdings" pitchFamily="2" charset="2"/>
              <a:buChar char="q"/>
              <a:defRPr sz="2400">
                <a:latin typeface="Arial" panose="020B0604020202020204" pitchFamily="34" charset="0"/>
                <a:cs typeface="Arial" panose="020B0604020202020204" pitchFamily="34" charset="0"/>
              </a:defRPr>
            </a:lvl3pPr>
            <a:lvl4pPr marL="2133547" indent="-304792">
              <a:lnSpc>
                <a:spcPct val="100000"/>
              </a:lnSpc>
              <a:spcBef>
                <a:spcPts val="1200"/>
              </a:spcBef>
              <a:buClr>
                <a:srgbClr val="4DAF46"/>
              </a:buClr>
              <a:buSzPct val="100000"/>
              <a:buFont typeface="Courier New" panose="02070309020205020404" pitchFamily="49" charset="0"/>
              <a:buChar char="o"/>
              <a:defRPr sz="2133">
                <a:latin typeface="Arial" panose="020B0604020202020204" pitchFamily="34" charset="0"/>
                <a:cs typeface="Arial" panose="020B0604020202020204" pitchFamily="34" charset="0"/>
              </a:defRPr>
            </a:lvl4pPr>
            <a:lvl5pPr marL="2743131" indent="-304792">
              <a:lnSpc>
                <a:spcPct val="100000"/>
              </a:lnSpc>
              <a:spcBef>
                <a:spcPts val="1200"/>
              </a:spcBef>
              <a:buClr>
                <a:srgbClr val="4DAF46"/>
              </a:buClr>
              <a:buSzPct val="100000"/>
              <a:buFont typeface="Lucida Grande"/>
              <a:buChar char="-"/>
              <a:defRPr sz="1867">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949648"/>
          </a:xfrm>
          <a:prstGeom prst="rect">
            <a:avLst/>
          </a:prstGeom>
        </p:spPr>
        <p:txBody>
          <a:bodyPr anchor="b"/>
          <a:lstStyle>
            <a:lvl1pPr algn="l">
              <a:defRPr sz="3467">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98BD260C-D132-6255-957D-4921CB82FFF5}"/>
              </a:ext>
            </a:extLst>
          </p:cNvPr>
          <p:cNvSpPr/>
          <p:nvPr userDrawn="1"/>
        </p:nvSpPr>
        <p:spPr>
          <a:xfrm>
            <a:off x="11663680" y="6563360"/>
            <a:ext cx="487680" cy="2641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389522520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6DC13-F16C-2C49-B6DA-D48BF53F4DBA}"/>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D649060-4FF6-AD4E-B368-F4D54B200E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AC7C7A14-7E33-C646-99FA-5DD0C7DEFAC6}"/>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endParaRPr lang="en-US" dirty="0"/>
          </a:p>
        </p:txBody>
      </p:sp>
    </p:spTree>
    <p:extLst>
      <p:ext uri="{BB962C8B-B14F-4D97-AF65-F5344CB8AC3E}">
        <p14:creationId xmlns:p14="http://schemas.microsoft.com/office/powerpoint/2010/main" val="172601729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ECF5F-8842-054F-938F-0BBE2535DA7C}"/>
              </a:ext>
            </a:extLst>
          </p:cNvPr>
          <p:cNvSpPr>
            <a:spLocks noGrp="1"/>
          </p:cNvSpPr>
          <p:nvPr>
            <p:ph type="title"/>
          </p:nvPr>
        </p:nvSpPr>
        <p:spPr>
          <a:xfrm>
            <a:off x="838200" y="594309"/>
            <a:ext cx="10515600" cy="1003951"/>
          </a:xfrm>
        </p:spPr>
        <p:txBody>
          <a:bodyPr>
            <a:normAutofit/>
          </a:bodyPr>
          <a:lstStyle>
            <a:lvl1pPr>
              <a:defRPr sz="3800" b="1" i="0" baseline="0">
                <a:solidFill>
                  <a:srgbClr val="002060"/>
                </a:solidFill>
                <a:latin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0D6EFF8-134C-0649-BE3E-DBE640FD54AC}"/>
              </a:ext>
            </a:extLst>
          </p:cNvPr>
          <p:cNvSpPr>
            <a:spLocks noGrp="1"/>
          </p:cNvSpPr>
          <p:nvPr>
            <p:ph idx="1"/>
          </p:nvPr>
        </p:nvSpPr>
        <p:spPr>
          <a:xfrm>
            <a:off x="838200" y="1600201"/>
            <a:ext cx="10515600" cy="4576763"/>
          </a:xfrm>
        </p:spPr>
        <p:txBody>
          <a:bodyPr>
            <a:normAutofit/>
          </a:bodyPr>
          <a:lstStyle>
            <a:lvl1pPr>
              <a:defRPr sz="2800" b="0" i="0" baseline="0">
                <a:solidFill>
                  <a:srgbClr val="002060"/>
                </a:solidFill>
                <a:latin typeface="Calibri" panose="020F0502020204030204" pitchFamily="34" charset="0"/>
              </a:defRPr>
            </a:lvl1pPr>
            <a:lvl2pPr>
              <a:defRPr sz="2800" b="0" i="0" baseline="0">
                <a:solidFill>
                  <a:srgbClr val="002060"/>
                </a:solidFill>
                <a:latin typeface="Calibri" panose="020F0502020204030204" pitchFamily="34" charset="0"/>
              </a:defRPr>
            </a:lvl2pPr>
            <a:lvl3pPr>
              <a:defRPr sz="2800" b="0" i="0" baseline="0">
                <a:solidFill>
                  <a:srgbClr val="002060"/>
                </a:solidFill>
                <a:latin typeface="Calibri" panose="020F0502020204030204" pitchFamily="34" charset="0"/>
              </a:defRPr>
            </a:lvl3pPr>
            <a:lvl4pPr>
              <a:defRPr sz="2800" b="0" i="0" baseline="0">
                <a:solidFill>
                  <a:srgbClr val="002060"/>
                </a:solidFill>
                <a:latin typeface="Calibri" panose="020F0502020204030204" pitchFamily="34" charset="0"/>
              </a:defRPr>
            </a:lvl4pPr>
            <a:lvl5pPr>
              <a:defRPr sz="2800" b="0" i="0" baseline="0">
                <a:solidFill>
                  <a:srgbClr val="002060"/>
                </a:solidFill>
                <a:latin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00C1105-8ED8-ED47-BCE6-D9BC85FBFEF6}"/>
              </a:ext>
            </a:extLst>
          </p:cNvPr>
          <p:cNvSpPr>
            <a:spLocks noGrp="1"/>
          </p:cNvSpPr>
          <p:nvPr>
            <p:ph type="dt" sz="half" idx="10"/>
          </p:nvPr>
        </p:nvSpPr>
        <p:spPr>
          <a:xfrm>
            <a:off x="838200" y="6356372"/>
            <a:ext cx="2743200" cy="365125"/>
          </a:xfrm>
          <a:prstGeom prst="rect">
            <a:avLst/>
          </a:prstGeom>
        </p:spPr>
        <p:txBody>
          <a:bodyPr/>
          <a:lstStyle/>
          <a:p>
            <a:fld id="{DEA0ED9F-C8D4-1E40-9274-0BDB20A70D48}" type="datetime1">
              <a:rPr lang="en-US" smtClean="0"/>
              <a:t>7/15/26</a:t>
            </a:fld>
            <a:endParaRPr lang="en-US"/>
          </a:p>
        </p:txBody>
      </p:sp>
      <p:sp>
        <p:nvSpPr>
          <p:cNvPr id="5" name="Footer Placeholder 4">
            <a:extLst>
              <a:ext uri="{FF2B5EF4-FFF2-40B4-BE49-F238E27FC236}">
                <a16:creationId xmlns:a16="http://schemas.microsoft.com/office/drawing/2014/main" id="{57E670BB-AB69-1F49-BAD0-26F476911613}"/>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6" name="Slide Number Placeholder 5">
            <a:extLst>
              <a:ext uri="{FF2B5EF4-FFF2-40B4-BE49-F238E27FC236}">
                <a16:creationId xmlns:a16="http://schemas.microsoft.com/office/drawing/2014/main" id="{FFF93DA6-3D62-6B43-BADC-35B67625EB1D}"/>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82086405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596DA-ED36-B54A-BC95-915AC34DF6D1}"/>
              </a:ext>
            </a:extLst>
          </p:cNvPr>
          <p:cNvSpPr>
            <a:spLocks noGrp="1"/>
          </p:cNvSpPr>
          <p:nvPr>
            <p:ph type="title"/>
          </p:nvPr>
        </p:nvSpPr>
        <p:spPr>
          <a:xfrm>
            <a:off x="831851" y="170976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99FD30-C91C-1344-A36E-9D8E7E9BE3C5}"/>
              </a:ext>
            </a:extLst>
          </p:cNvPr>
          <p:cNvSpPr>
            <a:spLocks noGrp="1"/>
          </p:cNvSpPr>
          <p:nvPr>
            <p:ph type="body" idx="1"/>
          </p:nvPr>
        </p:nvSpPr>
        <p:spPr>
          <a:xfrm>
            <a:off x="831851" y="458948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AA9FD4A-7D4D-3C44-9107-886E054DBA1E}"/>
              </a:ext>
            </a:extLst>
          </p:cNvPr>
          <p:cNvSpPr>
            <a:spLocks noGrp="1"/>
          </p:cNvSpPr>
          <p:nvPr>
            <p:ph type="dt" sz="half" idx="10"/>
          </p:nvPr>
        </p:nvSpPr>
        <p:spPr>
          <a:xfrm>
            <a:off x="838200" y="6356372"/>
            <a:ext cx="2743200" cy="365125"/>
          </a:xfrm>
          <a:prstGeom prst="rect">
            <a:avLst/>
          </a:prstGeom>
        </p:spPr>
        <p:txBody>
          <a:bodyPr/>
          <a:lstStyle/>
          <a:p>
            <a:fld id="{E9C83694-6E62-4247-B0E1-CEEA07AB95EC}" type="datetime1">
              <a:rPr lang="en-US" smtClean="0"/>
              <a:t>7/15/26</a:t>
            </a:fld>
            <a:endParaRPr lang="en-US"/>
          </a:p>
        </p:txBody>
      </p:sp>
      <p:sp>
        <p:nvSpPr>
          <p:cNvPr id="5" name="Footer Placeholder 4">
            <a:extLst>
              <a:ext uri="{FF2B5EF4-FFF2-40B4-BE49-F238E27FC236}">
                <a16:creationId xmlns:a16="http://schemas.microsoft.com/office/drawing/2014/main" id="{93270579-83DA-0748-AF6E-2AF4838A2B25}"/>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6" name="Slide Number Placeholder 5">
            <a:extLst>
              <a:ext uri="{FF2B5EF4-FFF2-40B4-BE49-F238E27FC236}">
                <a16:creationId xmlns:a16="http://schemas.microsoft.com/office/drawing/2014/main" id="{9EF2A69E-C917-BE48-B998-E161199C6521}"/>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19204621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99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A58DB-E7FC-D14A-A4F8-248C05325C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773874-71FA-1B4C-BEF0-2A36A1BA64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F81942-1E4D-EF4D-9B41-00B44C2CC0E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DB6AC9-6069-FC4B-B39A-733F5405A0A5}"/>
              </a:ext>
            </a:extLst>
          </p:cNvPr>
          <p:cNvSpPr>
            <a:spLocks noGrp="1"/>
          </p:cNvSpPr>
          <p:nvPr>
            <p:ph type="dt" sz="half" idx="10"/>
          </p:nvPr>
        </p:nvSpPr>
        <p:spPr>
          <a:xfrm>
            <a:off x="838200" y="6356372"/>
            <a:ext cx="2743200" cy="365125"/>
          </a:xfrm>
          <a:prstGeom prst="rect">
            <a:avLst/>
          </a:prstGeom>
        </p:spPr>
        <p:txBody>
          <a:bodyPr/>
          <a:lstStyle/>
          <a:p>
            <a:fld id="{20C93545-0752-DA41-94D3-C70D5030B2AE}" type="datetime1">
              <a:rPr lang="en-US" smtClean="0"/>
              <a:t>7/15/26</a:t>
            </a:fld>
            <a:endParaRPr lang="en-US"/>
          </a:p>
        </p:txBody>
      </p:sp>
      <p:sp>
        <p:nvSpPr>
          <p:cNvPr id="6" name="Footer Placeholder 5">
            <a:extLst>
              <a:ext uri="{FF2B5EF4-FFF2-40B4-BE49-F238E27FC236}">
                <a16:creationId xmlns:a16="http://schemas.microsoft.com/office/drawing/2014/main" id="{1966E7A5-0B03-0C47-B9BC-643F4CCDB491}"/>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7" name="Slide Number Placeholder 6">
            <a:extLst>
              <a:ext uri="{FF2B5EF4-FFF2-40B4-BE49-F238E27FC236}">
                <a16:creationId xmlns:a16="http://schemas.microsoft.com/office/drawing/2014/main" id="{04FD965F-1B81-8B43-8454-3A7B07E29C04}"/>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46841214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4AB18-4F5C-0247-B9F9-ABE7C769FE6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2A4E53-CA22-C148-B373-A1E82FE1A2D8}"/>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358D498-9F6E-2C41-9608-836AD418916C}"/>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510ED5-DDEC-9C4C-98CC-B766525CB170}"/>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B515785-7172-264F-954C-651ADE90FB1D}"/>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C345A1-9FD2-5640-9AF6-0FB71EE24368}"/>
              </a:ext>
            </a:extLst>
          </p:cNvPr>
          <p:cNvSpPr>
            <a:spLocks noGrp="1"/>
          </p:cNvSpPr>
          <p:nvPr>
            <p:ph type="dt" sz="half" idx="10"/>
          </p:nvPr>
        </p:nvSpPr>
        <p:spPr>
          <a:xfrm>
            <a:off x="838200" y="6356372"/>
            <a:ext cx="2743200" cy="365125"/>
          </a:xfrm>
          <a:prstGeom prst="rect">
            <a:avLst/>
          </a:prstGeom>
        </p:spPr>
        <p:txBody>
          <a:bodyPr/>
          <a:lstStyle/>
          <a:p>
            <a:fld id="{31334277-4A54-9A45-8E23-C5AD10E53567}" type="datetime1">
              <a:rPr lang="en-US" smtClean="0"/>
              <a:t>7/15/26</a:t>
            </a:fld>
            <a:endParaRPr lang="en-US"/>
          </a:p>
        </p:txBody>
      </p:sp>
      <p:sp>
        <p:nvSpPr>
          <p:cNvPr id="8" name="Footer Placeholder 7">
            <a:extLst>
              <a:ext uri="{FF2B5EF4-FFF2-40B4-BE49-F238E27FC236}">
                <a16:creationId xmlns:a16="http://schemas.microsoft.com/office/drawing/2014/main" id="{5DFA2AA7-C399-484A-A3CF-A791E9002239}"/>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9" name="Slide Number Placeholder 8">
            <a:extLst>
              <a:ext uri="{FF2B5EF4-FFF2-40B4-BE49-F238E27FC236}">
                <a16:creationId xmlns:a16="http://schemas.microsoft.com/office/drawing/2014/main" id="{33564A09-42AD-2F4A-A0A3-47F421C36235}"/>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217520134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64610-A458-014B-85DB-3C47A06D91B2}"/>
              </a:ext>
            </a:extLst>
          </p:cNvPr>
          <p:cNvSpPr>
            <a:spLocks noGrp="1"/>
          </p:cNvSpPr>
          <p:nvPr>
            <p:ph type="title"/>
          </p:nvPr>
        </p:nvSpPr>
        <p:spPr/>
        <p:txBody>
          <a:bodyPr>
            <a:normAutofit/>
          </a:bodyPr>
          <a:lstStyle>
            <a:lvl1pPr>
              <a:defRPr sz="3800" b="1" i="0" baseline="0">
                <a:solidFill>
                  <a:srgbClr val="002060"/>
                </a:solidFill>
                <a:latin typeface="Calibri" panose="020F050202020403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F873E16F-435F-C349-8288-F9CD93C6D06C}"/>
              </a:ext>
            </a:extLst>
          </p:cNvPr>
          <p:cNvSpPr>
            <a:spLocks noGrp="1"/>
          </p:cNvSpPr>
          <p:nvPr>
            <p:ph type="dt" sz="half" idx="10"/>
          </p:nvPr>
        </p:nvSpPr>
        <p:spPr>
          <a:xfrm>
            <a:off x="838200" y="6356372"/>
            <a:ext cx="2743200" cy="365125"/>
          </a:xfrm>
          <a:prstGeom prst="rect">
            <a:avLst/>
          </a:prstGeom>
        </p:spPr>
        <p:txBody>
          <a:bodyPr/>
          <a:lstStyle/>
          <a:p>
            <a:fld id="{101CD0CD-C8A1-4B47-A57E-594C582F5512}" type="datetime1">
              <a:rPr lang="en-US" smtClean="0"/>
              <a:t>7/15/26</a:t>
            </a:fld>
            <a:endParaRPr lang="en-US"/>
          </a:p>
        </p:txBody>
      </p:sp>
      <p:sp>
        <p:nvSpPr>
          <p:cNvPr id="4" name="Footer Placeholder 3">
            <a:extLst>
              <a:ext uri="{FF2B5EF4-FFF2-40B4-BE49-F238E27FC236}">
                <a16:creationId xmlns:a16="http://schemas.microsoft.com/office/drawing/2014/main" id="{1931F815-51E5-A84B-BDC7-8F20166D0F70}"/>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5" name="Slide Number Placeholder 4">
            <a:extLst>
              <a:ext uri="{FF2B5EF4-FFF2-40B4-BE49-F238E27FC236}">
                <a16:creationId xmlns:a16="http://schemas.microsoft.com/office/drawing/2014/main" id="{70C13337-9F19-8246-95CD-2125E2F1182B}"/>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230353335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9B1C5D-C1F2-5A49-A922-11BE129D6065}"/>
              </a:ext>
            </a:extLst>
          </p:cNvPr>
          <p:cNvSpPr>
            <a:spLocks noGrp="1"/>
          </p:cNvSpPr>
          <p:nvPr>
            <p:ph type="dt" sz="half" idx="10"/>
          </p:nvPr>
        </p:nvSpPr>
        <p:spPr>
          <a:xfrm>
            <a:off x="838200" y="6356372"/>
            <a:ext cx="2743200" cy="365125"/>
          </a:xfrm>
          <a:prstGeom prst="rect">
            <a:avLst/>
          </a:prstGeom>
        </p:spPr>
        <p:txBody>
          <a:bodyPr/>
          <a:lstStyle/>
          <a:p>
            <a:fld id="{082CCE90-DE55-BD43-88DA-41317692BD8F}" type="datetime1">
              <a:rPr lang="en-US" smtClean="0"/>
              <a:t>7/15/26</a:t>
            </a:fld>
            <a:endParaRPr lang="en-US"/>
          </a:p>
        </p:txBody>
      </p:sp>
      <p:sp>
        <p:nvSpPr>
          <p:cNvPr id="3" name="Footer Placeholder 2">
            <a:extLst>
              <a:ext uri="{FF2B5EF4-FFF2-40B4-BE49-F238E27FC236}">
                <a16:creationId xmlns:a16="http://schemas.microsoft.com/office/drawing/2014/main" id="{FF07E28B-D0A0-8444-9229-3128B20EEEAD}"/>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4" name="Slide Number Placeholder 3">
            <a:extLst>
              <a:ext uri="{FF2B5EF4-FFF2-40B4-BE49-F238E27FC236}">
                <a16:creationId xmlns:a16="http://schemas.microsoft.com/office/drawing/2014/main" id="{DAD65EF1-CAC7-264C-8901-85A8A6475978}"/>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16505860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E4091-A818-9F4D-94F4-3530375FB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608132-7FBF-1D41-BFC7-AE32E459C099}"/>
              </a:ext>
            </a:extLst>
          </p:cNvPr>
          <p:cNvSpPr>
            <a:spLocks noGrp="1"/>
          </p:cNvSpPr>
          <p:nvPr>
            <p:ph idx="1"/>
          </p:nvPr>
        </p:nvSpPr>
        <p:spPr>
          <a:xfrm>
            <a:off x="5183188" y="98744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366A54-F4B8-B740-BF8E-1E451ACC50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E316F9-0571-0440-BE24-B45E0C050F78}"/>
              </a:ext>
            </a:extLst>
          </p:cNvPr>
          <p:cNvSpPr>
            <a:spLocks noGrp="1"/>
          </p:cNvSpPr>
          <p:nvPr>
            <p:ph type="dt" sz="half" idx="10"/>
          </p:nvPr>
        </p:nvSpPr>
        <p:spPr>
          <a:xfrm>
            <a:off x="838200" y="6356372"/>
            <a:ext cx="2743200" cy="365125"/>
          </a:xfrm>
          <a:prstGeom prst="rect">
            <a:avLst/>
          </a:prstGeom>
        </p:spPr>
        <p:txBody>
          <a:bodyPr/>
          <a:lstStyle/>
          <a:p>
            <a:fld id="{B038A6A6-4650-FC40-B7D0-C65767562882}" type="datetime1">
              <a:rPr lang="en-US" smtClean="0"/>
              <a:t>7/15/26</a:t>
            </a:fld>
            <a:endParaRPr lang="en-US"/>
          </a:p>
        </p:txBody>
      </p:sp>
      <p:sp>
        <p:nvSpPr>
          <p:cNvPr id="6" name="Footer Placeholder 5">
            <a:extLst>
              <a:ext uri="{FF2B5EF4-FFF2-40B4-BE49-F238E27FC236}">
                <a16:creationId xmlns:a16="http://schemas.microsoft.com/office/drawing/2014/main" id="{EEE22EF0-5F04-7A4B-958A-D113179CB066}"/>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7" name="Slide Number Placeholder 6">
            <a:extLst>
              <a:ext uri="{FF2B5EF4-FFF2-40B4-BE49-F238E27FC236}">
                <a16:creationId xmlns:a16="http://schemas.microsoft.com/office/drawing/2014/main" id="{8363D41D-6F7A-F947-ACA2-9A510D35C3A9}"/>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355277139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32D76-FE70-AA41-854C-5A48382745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B64AAE-65EE-604F-92FF-B99C0F595E51}"/>
              </a:ext>
            </a:extLst>
          </p:cNvPr>
          <p:cNvSpPr>
            <a:spLocks noGrp="1"/>
          </p:cNvSpPr>
          <p:nvPr>
            <p:ph type="pic" idx="1"/>
          </p:nvPr>
        </p:nvSpPr>
        <p:spPr>
          <a:xfrm>
            <a:off x="5183188" y="98744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A77091-ABB2-ED47-A2EB-6509849B81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3A1FFA4-27CC-DA41-9267-AC174EAC88AD}"/>
              </a:ext>
            </a:extLst>
          </p:cNvPr>
          <p:cNvSpPr>
            <a:spLocks noGrp="1"/>
          </p:cNvSpPr>
          <p:nvPr>
            <p:ph type="dt" sz="half" idx="10"/>
          </p:nvPr>
        </p:nvSpPr>
        <p:spPr>
          <a:xfrm>
            <a:off x="838200" y="6356372"/>
            <a:ext cx="2743200" cy="365125"/>
          </a:xfrm>
          <a:prstGeom prst="rect">
            <a:avLst/>
          </a:prstGeom>
        </p:spPr>
        <p:txBody>
          <a:bodyPr/>
          <a:lstStyle/>
          <a:p>
            <a:fld id="{2EB837F0-D47C-094D-956E-D0AB20619296}" type="datetime1">
              <a:rPr lang="en-US" smtClean="0"/>
              <a:t>7/15/26</a:t>
            </a:fld>
            <a:endParaRPr lang="en-US"/>
          </a:p>
        </p:txBody>
      </p:sp>
      <p:sp>
        <p:nvSpPr>
          <p:cNvPr id="6" name="Footer Placeholder 5">
            <a:extLst>
              <a:ext uri="{FF2B5EF4-FFF2-40B4-BE49-F238E27FC236}">
                <a16:creationId xmlns:a16="http://schemas.microsoft.com/office/drawing/2014/main" id="{24AC0332-FD4E-F148-AA96-F2CA1B678164}"/>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7" name="Slide Number Placeholder 6">
            <a:extLst>
              <a:ext uri="{FF2B5EF4-FFF2-40B4-BE49-F238E27FC236}">
                <a16:creationId xmlns:a16="http://schemas.microsoft.com/office/drawing/2014/main" id="{65C0512C-C9B5-AB40-9DFA-537FB269B7B7}"/>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228704665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A59BF-6A98-C04F-97BA-E2A04D3EB9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8F353F-78AA-D34E-A914-930E26BB20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6C2982-523F-9146-8B16-0C68838D6540}"/>
              </a:ext>
            </a:extLst>
          </p:cNvPr>
          <p:cNvSpPr>
            <a:spLocks noGrp="1"/>
          </p:cNvSpPr>
          <p:nvPr>
            <p:ph type="dt" sz="half" idx="10"/>
          </p:nvPr>
        </p:nvSpPr>
        <p:spPr>
          <a:xfrm>
            <a:off x="838200" y="6356372"/>
            <a:ext cx="2743200" cy="365125"/>
          </a:xfrm>
          <a:prstGeom prst="rect">
            <a:avLst/>
          </a:prstGeom>
        </p:spPr>
        <p:txBody>
          <a:bodyPr/>
          <a:lstStyle/>
          <a:p>
            <a:fld id="{2CD3D994-2CE6-F04F-B875-70A2D0881EF1}" type="datetime1">
              <a:rPr lang="en-US" smtClean="0"/>
              <a:t>7/15/26</a:t>
            </a:fld>
            <a:endParaRPr lang="en-US"/>
          </a:p>
        </p:txBody>
      </p:sp>
      <p:sp>
        <p:nvSpPr>
          <p:cNvPr id="5" name="Footer Placeholder 4">
            <a:extLst>
              <a:ext uri="{FF2B5EF4-FFF2-40B4-BE49-F238E27FC236}">
                <a16:creationId xmlns:a16="http://schemas.microsoft.com/office/drawing/2014/main" id="{8E9BFC77-3B23-0941-A298-C262CE111CF7}"/>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6" name="Slide Number Placeholder 5">
            <a:extLst>
              <a:ext uri="{FF2B5EF4-FFF2-40B4-BE49-F238E27FC236}">
                <a16:creationId xmlns:a16="http://schemas.microsoft.com/office/drawing/2014/main" id="{E4AF9799-E367-0F4E-AE69-4B49C4E07494}"/>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363557177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3E7F8B-EF96-1049-A331-3FB6CF486B77}"/>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3932B8-59B8-B94D-958A-99302C216803}"/>
              </a:ext>
            </a:extLst>
          </p:cNvPr>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D5BB32-887A-4A46-8DA0-C123F2AC3A01}"/>
              </a:ext>
            </a:extLst>
          </p:cNvPr>
          <p:cNvSpPr>
            <a:spLocks noGrp="1"/>
          </p:cNvSpPr>
          <p:nvPr>
            <p:ph type="dt" sz="half" idx="10"/>
          </p:nvPr>
        </p:nvSpPr>
        <p:spPr>
          <a:xfrm>
            <a:off x="838200" y="6356372"/>
            <a:ext cx="2743200" cy="365125"/>
          </a:xfrm>
          <a:prstGeom prst="rect">
            <a:avLst/>
          </a:prstGeom>
        </p:spPr>
        <p:txBody>
          <a:bodyPr/>
          <a:lstStyle/>
          <a:p>
            <a:fld id="{C61D37E7-342C-8345-B3A3-5FA27938DF34}" type="datetime1">
              <a:rPr lang="en-US" smtClean="0"/>
              <a:t>7/15/26</a:t>
            </a:fld>
            <a:endParaRPr lang="en-US"/>
          </a:p>
        </p:txBody>
      </p:sp>
      <p:sp>
        <p:nvSpPr>
          <p:cNvPr id="5" name="Footer Placeholder 4">
            <a:extLst>
              <a:ext uri="{FF2B5EF4-FFF2-40B4-BE49-F238E27FC236}">
                <a16:creationId xmlns:a16="http://schemas.microsoft.com/office/drawing/2014/main" id="{80A77961-A122-ED46-ABA8-7C21C8E7DCAF}"/>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6" name="Slide Number Placeholder 5">
            <a:extLst>
              <a:ext uri="{FF2B5EF4-FFF2-40B4-BE49-F238E27FC236}">
                <a16:creationId xmlns:a16="http://schemas.microsoft.com/office/drawing/2014/main" id="{C1610642-16ED-754B-BCA0-0E3BB96C15A3}"/>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352647720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1"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01793830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FE6FA-7C44-F97E-579C-1284FFC197A0}"/>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796E5E72-8C06-1C9C-2FEB-2BD3F3F47381}"/>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9B9A2F-789D-8286-E4F6-0E41EC7B7689}"/>
              </a:ext>
            </a:extLst>
          </p:cNvPr>
          <p:cNvSpPr>
            <a:spLocks noGrp="1"/>
          </p:cNvSpPr>
          <p:nvPr>
            <p:ph type="dt" sz="half" idx="10"/>
          </p:nvPr>
        </p:nvSpPr>
        <p:spPr/>
        <p:txBody>
          <a:bodyPr/>
          <a:lstStyle/>
          <a:p>
            <a:fld id="{4A653796-C7BA-4A73-9F63-B114F6227AFE}" type="datetimeFigureOut">
              <a:rPr lang="en-US" smtClean="0"/>
              <a:t>7/15/26</a:t>
            </a:fld>
            <a:endParaRPr lang="en-US"/>
          </a:p>
        </p:txBody>
      </p:sp>
      <p:sp>
        <p:nvSpPr>
          <p:cNvPr id="5" name="Footer Placeholder 4">
            <a:extLst>
              <a:ext uri="{FF2B5EF4-FFF2-40B4-BE49-F238E27FC236}">
                <a16:creationId xmlns:a16="http://schemas.microsoft.com/office/drawing/2014/main" id="{CA63933A-49B6-264A-6E96-DC2E6E5AD3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2F859E-9497-6232-94E6-84CD3350C27A}"/>
              </a:ext>
            </a:extLst>
          </p:cNvPr>
          <p:cNvSpPr>
            <a:spLocks noGrp="1"/>
          </p:cNvSpPr>
          <p:nvPr>
            <p:ph type="sldNum" sz="quarter" idx="12"/>
          </p:nvPr>
        </p:nvSpPr>
        <p:spPr/>
        <p:txBody>
          <a:bodyPr/>
          <a:lstStyle/>
          <a:p>
            <a:fld id="{9A229818-2177-446F-BFEF-3388D95DD6F5}" type="slidenum">
              <a:rPr lang="en-US" smtClean="0"/>
              <a:t>‹#›</a:t>
            </a:fld>
            <a:endParaRPr lang="en-US"/>
          </a:p>
        </p:txBody>
      </p:sp>
    </p:spTree>
    <p:extLst>
      <p:ext uri="{BB962C8B-B14F-4D97-AF65-F5344CB8AC3E}">
        <p14:creationId xmlns:p14="http://schemas.microsoft.com/office/powerpoint/2010/main" val="9174085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44051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D0488-05B5-19A6-6B2D-832FDC55E1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C70657-C970-325B-2A2F-D3E221D866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133AE6-6F69-0EF8-14A3-1C3DA9D80DE7}"/>
              </a:ext>
            </a:extLst>
          </p:cNvPr>
          <p:cNvSpPr>
            <a:spLocks noGrp="1"/>
          </p:cNvSpPr>
          <p:nvPr>
            <p:ph type="dt" sz="half" idx="10"/>
          </p:nvPr>
        </p:nvSpPr>
        <p:spPr/>
        <p:txBody>
          <a:bodyPr/>
          <a:lstStyle/>
          <a:p>
            <a:fld id="{4A653796-C7BA-4A73-9F63-B114F6227AFE}" type="datetimeFigureOut">
              <a:rPr lang="en-US" smtClean="0"/>
              <a:t>7/15/26</a:t>
            </a:fld>
            <a:endParaRPr lang="en-US"/>
          </a:p>
        </p:txBody>
      </p:sp>
      <p:sp>
        <p:nvSpPr>
          <p:cNvPr id="5" name="Footer Placeholder 4">
            <a:extLst>
              <a:ext uri="{FF2B5EF4-FFF2-40B4-BE49-F238E27FC236}">
                <a16:creationId xmlns:a16="http://schemas.microsoft.com/office/drawing/2014/main" id="{1A7DE961-4D8F-716B-E63A-2912E816F5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4913AA-76B6-5A25-6055-821DF0618615}"/>
              </a:ext>
            </a:extLst>
          </p:cNvPr>
          <p:cNvSpPr>
            <a:spLocks noGrp="1"/>
          </p:cNvSpPr>
          <p:nvPr>
            <p:ph type="sldNum" sz="quarter" idx="12"/>
          </p:nvPr>
        </p:nvSpPr>
        <p:spPr/>
        <p:txBody>
          <a:bodyPr/>
          <a:lstStyle/>
          <a:p>
            <a:fld id="{9A229818-2177-446F-BFEF-3388D95DD6F5}" type="slidenum">
              <a:rPr lang="en-US" smtClean="0"/>
              <a:t>‹#›</a:t>
            </a:fld>
            <a:endParaRPr lang="en-US"/>
          </a:p>
        </p:txBody>
      </p:sp>
    </p:spTree>
    <p:extLst>
      <p:ext uri="{BB962C8B-B14F-4D97-AF65-F5344CB8AC3E}">
        <p14:creationId xmlns:p14="http://schemas.microsoft.com/office/powerpoint/2010/main" val="380666607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1DAA0-34CE-F93B-6EE0-32BFB66017E1}"/>
              </a:ext>
            </a:extLst>
          </p:cNvPr>
          <p:cNvSpPr>
            <a:spLocks noGrp="1"/>
          </p:cNvSpPr>
          <p:nvPr>
            <p:ph type="title"/>
          </p:nvPr>
        </p:nvSpPr>
        <p:spPr>
          <a:xfrm>
            <a:off x="831850" y="1709738"/>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D92BDF89-0A83-C3BD-D901-840C33C9F921}"/>
              </a:ext>
            </a:extLst>
          </p:cNvPr>
          <p:cNvSpPr>
            <a:spLocks noGrp="1"/>
          </p:cNvSpPr>
          <p:nvPr>
            <p:ph type="body" idx="1"/>
          </p:nvPr>
        </p:nvSpPr>
        <p:spPr>
          <a:xfrm>
            <a:off x="831850" y="4589465"/>
            <a:ext cx="10515600" cy="1500187"/>
          </a:xfrm>
        </p:spPr>
        <p:txBody>
          <a:bodyPr/>
          <a:lstStyle>
            <a:lvl1pPr marL="0" indent="0">
              <a:buNone/>
              <a:defRPr sz="2399">
                <a:solidFill>
                  <a:schemeClr val="tx1">
                    <a:tint val="82000"/>
                  </a:schemeClr>
                </a:solidFill>
              </a:defRPr>
            </a:lvl1pPr>
            <a:lvl2pPr marL="457063" indent="0">
              <a:buNone/>
              <a:defRPr sz="1999">
                <a:solidFill>
                  <a:schemeClr val="tx1">
                    <a:tint val="82000"/>
                  </a:schemeClr>
                </a:solidFill>
              </a:defRPr>
            </a:lvl2pPr>
            <a:lvl3pPr marL="914126" indent="0">
              <a:buNone/>
              <a:defRPr sz="1799">
                <a:solidFill>
                  <a:schemeClr val="tx1">
                    <a:tint val="82000"/>
                  </a:schemeClr>
                </a:solidFill>
              </a:defRPr>
            </a:lvl3pPr>
            <a:lvl4pPr marL="1371189" indent="0">
              <a:buNone/>
              <a:defRPr sz="1600">
                <a:solidFill>
                  <a:schemeClr val="tx1">
                    <a:tint val="82000"/>
                  </a:schemeClr>
                </a:solidFill>
              </a:defRPr>
            </a:lvl4pPr>
            <a:lvl5pPr marL="1828251" indent="0">
              <a:buNone/>
              <a:defRPr sz="1600">
                <a:solidFill>
                  <a:schemeClr val="tx1">
                    <a:tint val="82000"/>
                  </a:schemeClr>
                </a:solidFill>
              </a:defRPr>
            </a:lvl5pPr>
            <a:lvl6pPr marL="2285314" indent="0">
              <a:buNone/>
              <a:defRPr sz="1600">
                <a:solidFill>
                  <a:schemeClr val="tx1">
                    <a:tint val="82000"/>
                  </a:schemeClr>
                </a:solidFill>
              </a:defRPr>
            </a:lvl6pPr>
            <a:lvl7pPr marL="2742377" indent="0">
              <a:buNone/>
              <a:defRPr sz="1600">
                <a:solidFill>
                  <a:schemeClr val="tx1">
                    <a:tint val="82000"/>
                  </a:schemeClr>
                </a:solidFill>
              </a:defRPr>
            </a:lvl7pPr>
            <a:lvl8pPr marL="3199440" indent="0">
              <a:buNone/>
              <a:defRPr sz="1600">
                <a:solidFill>
                  <a:schemeClr val="tx1">
                    <a:tint val="82000"/>
                  </a:schemeClr>
                </a:solidFill>
              </a:defRPr>
            </a:lvl8pPr>
            <a:lvl9pPr marL="3656503"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F74175-1A1C-F6B3-A6CC-1D301A5B6BAA}"/>
              </a:ext>
            </a:extLst>
          </p:cNvPr>
          <p:cNvSpPr>
            <a:spLocks noGrp="1"/>
          </p:cNvSpPr>
          <p:nvPr>
            <p:ph type="dt" sz="half" idx="10"/>
          </p:nvPr>
        </p:nvSpPr>
        <p:spPr/>
        <p:txBody>
          <a:bodyPr/>
          <a:lstStyle/>
          <a:p>
            <a:fld id="{4A653796-C7BA-4A73-9F63-B114F6227AFE}" type="datetimeFigureOut">
              <a:rPr lang="en-US" smtClean="0"/>
              <a:t>7/15/26</a:t>
            </a:fld>
            <a:endParaRPr lang="en-US"/>
          </a:p>
        </p:txBody>
      </p:sp>
      <p:sp>
        <p:nvSpPr>
          <p:cNvPr id="5" name="Footer Placeholder 4">
            <a:extLst>
              <a:ext uri="{FF2B5EF4-FFF2-40B4-BE49-F238E27FC236}">
                <a16:creationId xmlns:a16="http://schemas.microsoft.com/office/drawing/2014/main" id="{F87C2939-C228-C755-5ED9-779C7756BE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A8B67E-5113-7573-7374-BC63D8C7E936}"/>
              </a:ext>
            </a:extLst>
          </p:cNvPr>
          <p:cNvSpPr>
            <a:spLocks noGrp="1"/>
          </p:cNvSpPr>
          <p:nvPr>
            <p:ph type="sldNum" sz="quarter" idx="12"/>
          </p:nvPr>
        </p:nvSpPr>
        <p:spPr/>
        <p:txBody>
          <a:bodyPr/>
          <a:lstStyle/>
          <a:p>
            <a:fld id="{9A229818-2177-446F-BFEF-3388D95DD6F5}" type="slidenum">
              <a:rPr lang="en-US" smtClean="0"/>
              <a:t>‹#›</a:t>
            </a:fld>
            <a:endParaRPr lang="en-US"/>
          </a:p>
        </p:txBody>
      </p:sp>
    </p:spTree>
    <p:extLst>
      <p:ext uri="{BB962C8B-B14F-4D97-AF65-F5344CB8AC3E}">
        <p14:creationId xmlns:p14="http://schemas.microsoft.com/office/powerpoint/2010/main" val="226378889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7E760-C106-CE69-CF3A-42B8673DB5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A9B019-1B43-F874-2E44-3D23A4EB286F}"/>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5FEC83-23C0-EA03-F32A-1611C00B4E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78E729-9BF8-C48E-1BB3-CFFABD0CDB9B}"/>
              </a:ext>
            </a:extLst>
          </p:cNvPr>
          <p:cNvSpPr>
            <a:spLocks noGrp="1"/>
          </p:cNvSpPr>
          <p:nvPr>
            <p:ph type="dt" sz="half" idx="10"/>
          </p:nvPr>
        </p:nvSpPr>
        <p:spPr/>
        <p:txBody>
          <a:bodyPr/>
          <a:lstStyle/>
          <a:p>
            <a:fld id="{4A653796-C7BA-4A73-9F63-B114F6227AFE}" type="datetimeFigureOut">
              <a:rPr lang="en-US" smtClean="0"/>
              <a:t>7/15/26</a:t>
            </a:fld>
            <a:endParaRPr lang="en-US"/>
          </a:p>
        </p:txBody>
      </p:sp>
      <p:sp>
        <p:nvSpPr>
          <p:cNvPr id="6" name="Footer Placeholder 5">
            <a:extLst>
              <a:ext uri="{FF2B5EF4-FFF2-40B4-BE49-F238E27FC236}">
                <a16:creationId xmlns:a16="http://schemas.microsoft.com/office/drawing/2014/main" id="{12BDE8CD-E816-06D9-55F5-F3C293738F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ACF788-CD18-5879-A475-FD916FC2E53E}"/>
              </a:ext>
            </a:extLst>
          </p:cNvPr>
          <p:cNvSpPr>
            <a:spLocks noGrp="1"/>
          </p:cNvSpPr>
          <p:nvPr>
            <p:ph type="sldNum" sz="quarter" idx="12"/>
          </p:nvPr>
        </p:nvSpPr>
        <p:spPr/>
        <p:txBody>
          <a:bodyPr/>
          <a:lstStyle/>
          <a:p>
            <a:fld id="{9A229818-2177-446F-BFEF-3388D95DD6F5}" type="slidenum">
              <a:rPr lang="en-US" smtClean="0"/>
              <a:t>‹#›</a:t>
            </a:fld>
            <a:endParaRPr lang="en-US"/>
          </a:p>
        </p:txBody>
      </p:sp>
    </p:spTree>
    <p:extLst>
      <p:ext uri="{BB962C8B-B14F-4D97-AF65-F5344CB8AC3E}">
        <p14:creationId xmlns:p14="http://schemas.microsoft.com/office/powerpoint/2010/main" val="416742531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C4346-6616-A5C2-C9C8-18787E684C81}"/>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CA873E-E4A2-BF73-F46E-45619A83CED6}"/>
              </a:ext>
            </a:extLst>
          </p:cNvPr>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6C0B8D-1909-56AA-9FEF-3E65C428189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C8EB53-2CB7-D5E5-2FAD-690F8EEC4B09}"/>
              </a:ext>
            </a:extLst>
          </p:cNvPr>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E1B77-5AE3-7A54-0F44-3DC5D887B0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7B0A22-28C8-6987-DC08-E5961829F446}"/>
              </a:ext>
            </a:extLst>
          </p:cNvPr>
          <p:cNvSpPr>
            <a:spLocks noGrp="1"/>
          </p:cNvSpPr>
          <p:nvPr>
            <p:ph type="dt" sz="half" idx="10"/>
          </p:nvPr>
        </p:nvSpPr>
        <p:spPr/>
        <p:txBody>
          <a:bodyPr/>
          <a:lstStyle/>
          <a:p>
            <a:fld id="{4A653796-C7BA-4A73-9F63-B114F6227AFE}" type="datetimeFigureOut">
              <a:rPr lang="en-US" smtClean="0"/>
              <a:t>7/15/26</a:t>
            </a:fld>
            <a:endParaRPr lang="en-US"/>
          </a:p>
        </p:txBody>
      </p:sp>
      <p:sp>
        <p:nvSpPr>
          <p:cNvPr id="8" name="Footer Placeholder 7">
            <a:extLst>
              <a:ext uri="{FF2B5EF4-FFF2-40B4-BE49-F238E27FC236}">
                <a16:creationId xmlns:a16="http://schemas.microsoft.com/office/drawing/2014/main" id="{2C9EA529-3911-F46E-99B4-57D73E019B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2ABBA4-E7B8-6FE6-976E-6E60DBA5D8A2}"/>
              </a:ext>
            </a:extLst>
          </p:cNvPr>
          <p:cNvSpPr>
            <a:spLocks noGrp="1"/>
          </p:cNvSpPr>
          <p:nvPr>
            <p:ph type="sldNum" sz="quarter" idx="12"/>
          </p:nvPr>
        </p:nvSpPr>
        <p:spPr/>
        <p:txBody>
          <a:bodyPr/>
          <a:lstStyle/>
          <a:p>
            <a:fld id="{9A229818-2177-446F-BFEF-3388D95DD6F5}" type="slidenum">
              <a:rPr lang="en-US" smtClean="0"/>
              <a:t>‹#›</a:t>
            </a:fld>
            <a:endParaRPr lang="en-US"/>
          </a:p>
        </p:txBody>
      </p:sp>
    </p:spTree>
    <p:extLst>
      <p:ext uri="{BB962C8B-B14F-4D97-AF65-F5344CB8AC3E}">
        <p14:creationId xmlns:p14="http://schemas.microsoft.com/office/powerpoint/2010/main" val="279487106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6522F-20A3-8717-5B58-2A5CF42EF9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A2FDF5-B4DD-AF61-8252-B814104CAF8A}"/>
              </a:ext>
            </a:extLst>
          </p:cNvPr>
          <p:cNvSpPr>
            <a:spLocks noGrp="1"/>
          </p:cNvSpPr>
          <p:nvPr>
            <p:ph type="dt" sz="half" idx="10"/>
          </p:nvPr>
        </p:nvSpPr>
        <p:spPr/>
        <p:txBody>
          <a:bodyPr/>
          <a:lstStyle/>
          <a:p>
            <a:fld id="{4A653796-C7BA-4A73-9F63-B114F6227AFE}" type="datetimeFigureOut">
              <a:rPr lang="en-US" smtClean="0"/>
              <a:t>7/15/26</a:t>
            </a:fld>
            <a:endParaRPr lang="en-US"/>
          </a:p>
        </p:txBody>
      </p:sp>
      <p:sp>
        <p:nvSpPr>
          <p:cNvPr id="4" name="Footer Placeholder 3">
            <a:extLst>
              <a:ext uri="{FF2B5EF4-FFF2-40B4-BE49-F238E27FC236}">
                <a16:creationId xmlns:a16="http://schemas.microsoft.com/office/drawing/2014/main" id="{895A4F71-32B8-1277-ED75-EEEF537305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ADC461-2B47-5F44-64BB-6E2B07C94030}"/>
              </a:ext>
            </a:extLst>
          </p:cNvPr>
          <p:cNvSpPr>
            <a:spLocks noGrp="1"/>
          </p:cNvSpPr>
          <p:nvPr>
            <p:ph type="sldNum" sz="quarter" idx="12"/>
          </p:nvPr>
        </p:nvSpPr>
        <p:spPr/>
        <p:txBody>
          <a:bodyPr/>
          <a:lstStyle/>
          <a:p>
            <a:fld id="{9A229818-2177-446F-BFEF-3388D95DD6F5}" type="slidenum">
              <a:rPr lang="en-US" smtClean="0"/>
              <a:t>‹#›</a:t>
            </a:fld>
            <a:endParaRPr lang="en-US"/>
          </a:p>
        </p:txBody>
      </p:sp>
    </p:spTree>
    <p:extLst>
      <p:ext uri="{BB962C8B-B14F-4D97-AF65-F5344CB8AC3E}">
        <p14:creationId xmlns:p14="http://schemas.microsoft.com/office/powerpoint/2010/main" val="350911477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0DBCA5-392C-7D68-60D3-EB9EE2BB886C}"/>
              </a:ext>
            </a:extLst>
          </p:cNvPr>
          <p:cNvSpPr>
            <a:spLocks noGrp="1"/>
          </p:cNvSpPr>
          <p:nvPr>
            <p:ph type="dt" sz="half" idx="10"/>
          </p:nvPr>
        </p:nvSpPr>
        <p:spPr/>
        <p:txBody>
          <a:bodyPr/>
          <a:lstStyle/>
          <a:p>
            <a:fld id="{4A653796-C7BA-4A73-9F63-B114F6227AFE}" type="datetimeFigureOut">
              <a:rPr lang="en-US" smtClean="0"/>
              <a:t>7/15/26</a:t>
            </a:fld>
            <a:endParaRPr lang="en-US"/>
          </a:p>
        </p:txBody>
      </p:sp>
      <p:sp>
        <p:nvSpPr>
          <p:cNvPr id="3" name="Footer Placeholder 2">
            <a:extLst>
              <a:ext uri="{FF2B5EF4-FFF2-40B4-BE49-F238E27FC236}">
                <a16:creationId xmlns:a16="http://schemas.microsoft.com/office/drawing/2014/main" id="{58352B9E-3FA7-F7AF-B55E-92A88D1728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11703F-964D-4A1F-B770-08CC667A7D83}"/>
              </a:ext>
            </a:extLst>
          </p:cNvPr>
          <p:cNvSpPr>
            <a:spLocks noGrp="1"/>
          </p:cNvSpPr>
          <p:nvPr>
            <p:ph type="sldNum" sz="quarter" idx="12"/>
          </p:nvPr>
        </p:nvSpPr>
        <p:spPr/>
        <p:txBody>
          <a:bodyPr/>
          <a:lstStyle/>
          <a:p>
            <a:fld id="{9A229818-2177-446F-BFEF-3388D95DD6F5}" type="slidenum">
              <a:rPr lang="en-US" smtClean="0"/>
              <a:t>‹#›</a:t>
            </a:fld>
            <a:endParaRPr lang="en-US"/>
          </a:p>
        </p:txBody>
      </p:sp>
    </p:spTree>
    <p:extLst>
      <p:ext uri="{BB962C8B-B14F-4D97-AF65-F5344CB8AC3E}">
        <p14:creationId xmlns:p14="http://schemas.microsoft.com/office/powerpoint/2010/main" val="237380382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6FBF0-C6DC-B814-5B2E-69BC4004BF52}"/>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87F49443-F712-75A9-4D77-2A76B613942D}"/>
              </a:ext>
            </a:extLst>
          </p:cNvPr>
          <p:cNvSpPr>
            <a:spLocks noGrp="1"/>
          </p:cNvSpPr>
          <p:nvPr>
            <p:ph idx="1"/>
          </p:nvPr>
        </p:nvSpPr>
        <p:spPr>
          <a:xfrm>
            <a:off x="5183188" y="987426"/>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B04BA5-4D7D-CD3B-2309-D4B26FAC3807}"/>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318ED0-13D1-2847-693F-1D5EF8964C0F}"/>
              </a:ext>
            </a:extLst>
          </p:cNvPr>
          <p:cNvSpPr>
            <a:spLocks noGrp="1"/>
          </p:cNvSpPr>
          <p:nvPr>
            <p:ph type="dt" sz="half" idx="10"/>
          </p:nvPr>
        </p:nvSpPr>
        <p:spPr/>
        <p:txBody>
          <a:bodyPr/>
          <a:lstStyle/>
          <a:p>
            <a:fld id="{4A653796-C7BA-4A73-9F63-B114F6227AFE}" type="datetimeFigureOut">
              <a:rPr lang="en-US" smtClean="0"/>
              <a:t>7/15/26</a:t>
            </a:fld>
            <a:endParaRPr lang="en-US"/>
          </a:p>
        </p:txBody>
      </p:sp>
      <p:sp>
        <p:nvSpPr>
          <p:cNvPr id="6" name="Footer Placeholder 5">
            <a:extLst>
              <a:ext uri="{FF2B5EF4-FFF2-40B4-BE49-F238E27FC236}">
                <a16:creationId xmlns:a16="http://schemas.microsoft.com/office/drawing/2014/main" id="{43039C35-B8A1-2D12-C205-A8DC38CD2B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7785A2-1CC6-A102-E184-D366D4298C88}"/>
              </a:ext>
            </a:extLst>
          </p:cNvPr>
          <p:cNvSpPr>
            <a:spLocks noGrp="1"/>
          </p:cNvSpPr>
          <p:nvPr>
            <p:ph type="sldNum" sz="quarter" idx="12"/>
          </p:nvPr>
        </p:nvSpPr>
        <p:spPr/>
        <p:txBody>
          <a:bodyPr/>
          <a:lstStyle/>
          <a:p>
            <a:fld id="{9A229818-2177-446F-BFEF-3388D95DD6F5}" type="slidenum">
              <a:rPr lang="en-US" smtClean="0"/>
              <a:t>‹#›</a:t>
            </a:fld>
            <a:endParaRPr lang="en-US"/>
          </a:p>
        </p:txBody>
      </p:sp>
    </p:spTree>
    <p:extLst>
      <p:ext uri="{BB962C8B-B14F-4D97-AF65-F5344CB8AC3E}">
        <p14:creationId xmlns:p14="http://schemas.microsoft.com/office/powerpoint/2010/main" val="237949198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CA6BB-A810-CD06-1D3E-687C95488A82}"/>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074A0E01-ED9A-D0E5-BB95-C465B70C1D59}"/>
              </a:ext>
            </a:extLst>
          </p:cNvPr>
          <p:cNvSpPr>
            <a:spLocks noGrp="1"/>
          </p:cNvSpPr>
          <p:nvPr>
            <p:ph type="pic" idx="1"/>
          </p:nvPr>
        </p:nvSpPr>
        <p:spPr>
          <a:xfrm>
            <a:off x="5183188" y="987426"/>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B63CC096-7AB3-9AB3-47B3-78746981623F}"/>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21B9FD-66CA-43C4-07BE-204D294E0942}"/>
              </a:ext>
            </a:extLst>
          </p:cNvPr>
          <p:cNvSpPr>
            <a:spLocks noGrp="1"/>
          </p:cNvSpPr>
          <p:nvPr>
            <p:ph type="dt" sz="half" idx="10"/>
          </p:nvPr>
        </p:nvSpPr>
        <p:spPr/>
        <p:txBody>
          <a:bodyPr/>
          <a:lstStyle/>
          <a:p>
            <a:fld id="{4A653796-C7BA-4A73-9F63-B114F6227AFE}" type="datetimeFigureOut">
              <a:rPr lang="en-US" smtClean="0"/>
              <a:t>7/15/26</a:t>
            </a:fld>
            <a:endParaRPr lang="en-US"/>
          </a:p>
        </p:txBody>
      </p:sp>
      <p:sp>
        <p:nvSpPr>
          <p:cNvPr id="6" name="Footer Placeholder 5">
            <a:extLst>
              <a:ext uri="{FF2B5EF4-FFF2-40B4-BE49-F238E27FC236}">
                <a16:creationId xmlns:a16="http://schemas.microsoft.com/office/drawing/2014/main" id="{F50CDFF4-1B72-11D7-6C93-3C5C70BC5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ECD206-1AC6-304F-1036-5A91C817CE83}"/>
              </a:ext>
            </a:extLst>
          </p:cNvPr>
          <p:cNvSpPr>
            <a:spLocks noGrp="1"/>
          </p:cNvSpPr>
          <p:nvPr>
            <p:ph type="sldNum" sz="quarter" idx="12"/>
          </p:nvPr>
        </p:nvSpPr>
        <p:spPr/>
        <p:txBody>
          <a:bodyPr/>
          <a:lstStyle/>
          <a:p>
            <a:fld id="{9A229818-2177-446F-BFEF-3388D95DD6F5}" type="slidenum">
              <a:rPr lang="en-US" smtClean="0"/>
              <a:t>‹#›</a:t>
            </a:fld>
            <a:endParaRPr lang="en-US"/>
          </a:p>
        </p:txBody>
      </p:sp>
    </p:spTree>
    <p:extLst>
      <p:ext uri="{BB962C8B-B14F-4D97-AF65-F5344CB8AC3E}">
        <p14:creationId xmlns:p14="http://schemas.microsoft.com/office/powerpoint/2010/main" val="360630813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79CDA-C79C-F7D7-9402-8E13E86789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DBFF0D-4AAD-2FC5-D4C2-32907A18EF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8DEA15-D898-2C49-CCF1-199CAD26D9CB}"/>
              </a:ext>
            </a:extLst>
          </p:cNvPr>
          <p:cNvSpPr>
            <a:spLocks noGrp="1"/>
          </p:cNvSpPr>
          <p:nvPr>
            <p:ph type="dt" sz="half" idx="10"/>
          </p:nvPr>
        </p:nvSpPr>
        <p:spPr/>
        <p:txBody>
          <a:bodyPr/>
          <a:lstStyle/>
          <a:p>
            <a:fld id="{4A653796-C7BA-4A73-9F63-B114F6227AFE}" type="datetimeFigureOut">
              <a:rPr lang="en-US" smtClean="0"/>
              <a:t>7/15/26</a:t>
            </a:fld>
            <a:endParaRPr lang="en-US"/>
          </a:p>
        </p:txBody>
      </p:sp>
      <p:sp>
        <p:nvSpPr>
          <p:cNvPr id="5" name="Footer Placeholder 4">
            <a:extLst>
              <a:ext uri="{FF2B5EF4-FFF2-40B4-BE49-F238E27FC236}">
                <a16:creationId xmlns:a16="http://schemas.microsoft.com/office/drawing/2014/main" id="{64614BA0-E858-4A81-C124-6E768790F8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BD6AE-4C54-B517-94A2-6F7E4BDF4BAA}"/>
              </a:ext>
            </a:extLst>
          </p:cNvPr>
          <p:cNvSpPr>
            <a:spLocks noGrp="1"/>
          </p:cNvSpPr>
          <p:nvPr>
            <p:ph type="sldNum" sz="quarter" idx="12"/>
          </p:nvPr>
        </p:nvSpPr>
        <p:spPr/>
        <p:txBody>
          <a:bodyPr/>
          <a:lstStyle/>
          <a:p>
            <a:fld id="{9A229818-2177-446F-BFEF-3388D95DD6F5}" type="slidenum">
              <a:rPr lang="en-US" smtClean="0"/>
              <a:t>‹#›</a:t>
            </a:fld>
            <a:endParaRPr lang="en-US"/>
          </a:p>
        </p:txBody>
      </p:sp>
    </p:spTree>
    <p:extLst>
      <p:ext uri="{BB962C8B-B14F-4D97-AF65-F5344CB8AC3E}">
        <p14:creationId xmlns:p14="http://schemas.microsoft.com/office/powerpoint/2010/main" val="230089436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F7EBB9-13CC-430B-4DFD-1F3BA6CB32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773510-ABEE-0159-9074-8D12E3E6A7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6C3DA7-C42B-B8D9-59DF-2DBFEE8C6E19}"/>
              </a:ext>
            </a:extLst>
          </p:cNvPr>
          <p:cNvSpPr>
            <a:spLocks noGrp="1"/>
          </p:cNvSpPr>
          <p:nvPr>
            <p:ph type="dt" sz="half" idx="10"/>
          </p:nvPr>
        </p:nvSpPr>
        <p:spPr/>
        <p:txBody>
          <a:bodyPr/>
          <a:lstStyle/>
          <a:p>
            <a:fld id="{4A653796-C7BA-4A73-9F63-B114F6227AFE}" type="datetimeFigureOut">
              <a:rPr lang="en-US" smtClean="0"/>
              <a:t>7/15/26</a:t>
            </a:fld>
            <a:endParaRPr lang="en-US"/>
          </a:p>
        </p:txBody>
      </p:sp>
      <p:sp>
        <p:nvSpPr>
          <p:cNvPr id="5" name="Footer Placeholder 4">
            <a:extLst>
              <a:ext uri="{FF2B5EF4-FFF2-40B4-BE49-F238E27FC236}">
                <a16:creationId xmlns:a16="http://schemas.microsoft.com/office/drawing/2014/main" id="{6416145E-BBDB-1096-9CB1-58D7ECF3F6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604B7-8C1C-9985-3740-1D5F305EB017}"/>
              </a:ext>
            </a:extLst>
          </p:cNvPr>
          <p:cNvSpPr>
            <a:spLocks noGrp="1"/>
          </p:cNvSpPr>
          <p:nvPr>
            <p:ph type="sldNum" sz="quarter" idx="12"/>
          </p:nvPr>
        </p:nvSpPr>
        <p:spPr/>
        <p:txBody>
          <a:bodyPr/>
          <a:lstStyle/>
          <a:p>
            <a:fld id="{9A229818-2177-446F-BFEF-3388D95DD6F5}" type="slidenum">
              <a:rPr lang="en-US" smtClean="0"/>
              <a:t>‹#›</a:t>
            </a:fld>
            <a:endParaRPr lang="en-US"/>
          </a:p>
        </p:txBody>
      </p:sp>
    </p:spTree>
    <p:extLst>
      <p:ext uri="{BB962C8B-B14F-4D97-AF65-F5344CB8AC3E}">
        <p14:creationId xmlns:p14="http://schemas.microsoft.com/office/powerpoint/2010/main" val="4284000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446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038995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5" y="1493838"/>
            <a:ext cx="10769601" cy="4478338"/>
          </a:xfrm>
        </p:spPr>
        <p:txBody>
          <a:bodyPr/>
          <a:lstStyle>
            <a:lvl1pPr marL="265033" indent="-265033">
              <a:buClr>
                <a:schemeClr val="accent3"/>
              </a:buClr>
              <a:buFont typeface="Calibri" panose="020F0502020204030204" pitchFamily="34" charset="0"/>
              <a:buChar char="•"/>
              <a:defRPr>
                <a:solidFill>
                  <a:srgbClr val="223341"/>
                </a:solidFill>
              </a:defRPr>
            </a:lvl1pPr>
            <a:lvl2pPr marL="625287" indent="-265033">
              <a:buClr>
                <a:schemeClr val="accent3"/>
              </a:buClr>
              <a:tabLst/>
              <a:defRPr>
                <a:solidFill>
                  <a:srgbClr val="223341"/>
                </a:solidFill>
              </a:defRPr>
            </a:lvl2pPr>
            <a:lvl3pPr marL="898255" indent="-184095">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419331"/>
            <a:ext cx="11176168" cy="214547"/>
          </a:xfrm>
        </p:spPr>
        <p:txBody>
          <a:bodyPr wrap="square" lIns="0" tIns="46800" rIns="90000" bIns="0" anchor="b">
            <a:spAutoFit/>
          </a:bodyPr>
          <a:lstStyle>
            <a:lvl1pPr marL="0" indent="0">
              <a:buFontTx/>
              <a:buNone/>
              <a:defRPr sz="1200"/>
            </a:lvl1pPr>
            <a:lvl2pPr marL="182508" indent="0">
              <a:buFontTx/>
              <a:buNone/>
              <a:defRPr sz="1400"/>
            </a:lvl2pPr>
            <a:lvl3pPr marL="357080" indent="0">
              <a:buFontTx/>
              <a:buNone/>
              <a:defRPr sz="1400"/>
            </a:lvl3pPr>
            <a:lvl4pPr marL="536414" indent="0">
              <a:buFontTx/>
              <a:buNone/>
              <a:defRPr sz="1400"/>
            </a:lvl4pPr>
            <a:lvl5pPr marL="712574" indent="0">
              <a:buFontTx/>
              <a:buNone/>
              <a:defRPr sz="1400"/>
            </a:lvl5pPr>
          </a:lstStyle>
          <a:p>
            <a:pPr lvl="0"/>
            <a:r>
              <a:rPr lang="en-US" dirty="0"/>
              <a:t>[reference]</a:t>
            </a:r>
          </a:p>
        </p:txBody>
      </p:sp>
    </p:spTree>
    <p:extLst>
      <p:ext uri="{BB962C8B-B14F-4D97-AF65-F5344CB8AC3E}">
        <p14:creationId xmlns:p14="http://schemas.microsoft.com/office/powerpoint/2010/main" val="1387452436"/>
      </p:ext>
    </p:extLst>
  </p:cSld>
  <p:clrMapOvr>
    <a:masterClrMapping/>
  </p:clrMapOvr>
  <p:extLst>
    <p:ext uri="{DCECCB84-F9BA-43D5-87BE-67443E8EF086}">
      <p15:sldGuideLst xmlns:p15="http://schemas.microsoft.com/office/powerpoint/2012/main"/>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815501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9515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890295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4612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711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789229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5601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023514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682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721090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0538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270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4265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877836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35536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343909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4883178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425317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7/15/26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940278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230437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892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41643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72538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257623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516339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285489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299423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72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068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18563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56414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360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799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204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7611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087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95454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5613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12871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40651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7/15/26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039354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24453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203527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028245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53858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181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19882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02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1680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018228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4964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98632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833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1516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349267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207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64452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8788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864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1651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523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1101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150568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987820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26695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54413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98622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7/15/26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783088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88406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067327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723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667244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768770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36890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801269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295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Title Slid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930484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Title Slide with Imag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Picture Placeholder 4"/>
          <p:cNvSpPr>
            <a:spLocks noGrp="1"/>
          </p:cNvSpPr>
          <p:nvPr>
            <p:ph type="pic" sz="quarter" idx="11" hasCustomPrompt="1"/>
          </p:nvPr>
        </p:nvSpPr>
        <p:spPr>
          <a:xfrm>
            <a:off x="0" y="0"/>
            <a:ext cx="12192000" cy="3761317"/>
          </a:xfrm>
        </p:spPr>
        <p:txBody>
          <a:bodyPr/>
          <a:lstStyle/>
          <a:p>
            <a:r>
              <a:rPr lang="en-US"/>
              <a:t>Click icon to place image</a:t>
            </a:r>
          </a:p>
        </p:txBody>
      </p:sp>
    </p:spTree>
    <p:extLst>
      <p:ext uri="{BB962C8B-B14F-4D97-AF65-F5344CB8AC3E}">
        <p14:creationId xmlns:p14="http://schemas.microsoft.com/office/powerpoint/2010/main" val="34609174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3" y="975360"/>
            <a:ext cx="11094271" cy="853440"/>
          </a:xfrm>
        </p:spPr>
        <p:txBody>
          <a:bodyPr anchor="b" anchorCtr="0"/>
          <a:lstStyle>
            <a:lvl1pPr>
              <a:defRPr sz="2600"/>
            </a:lvl1pPr>
          </a:lstStyle>
          <a:p>
            <a:r>
              <a:rPr lang="en-US"/>
              <a:t>Click to edit Master title style</a:t>
            </a:r>
          </a:p>
        </p:txBody>
      </p:sp>
      <p:sp>
        <p:nvSpPr>
          <p:cNvPr id="3" name="Footer Placeholder 2"/>
          <p:cNvSpPr>
            <a:spLocks noGrp="1"/>
          </p:cNvSpPr>
          <p:nvPr>
            <p:ph type="ftr" sz="quarter" idx="10"/>
          </p:nvPr>
        </p:nvSpPr>
        <p:spPr bwMode="gray"/>
        <p:txBody>
          <a:bodyPr/>
          <a:lstStyle/>
          <a:p>
            <a:endParaRPr lang="en-US"/>
          </a:p>
        </p:txBody>
      </p:sp>
      <p:sp>
        <p:nvSpPr>
          <p:cNvPr id="4" name="Slide Number Placeholder 3"/>
          <p:cNvSpPr>
            <a:spLocks noGrp="1"/>
          </p:cNvSpPr>
          <p:nvPr>
            <p:ph type="sldNum" sz="quarter" idx="11"/>
          </p:nvPr>
        </p:nvSpPr>
        <p:spPr bwMode="gray"/>
        <p:txBody>
          <a:bodyPr/>
          <a:lstStyle/>
          <a:p>
            <a:fld id="{25E50375-54B9-4391-8450-768398012C2B}" type="slidenum">
              <a:rPr lang="en-US" smtClean="0"/>
              <a:t>‹#›</a:t>
            </a:fld>
            <a:endParaRPr lang="en-US"/>
          </a:p>
        </p:txBody>
      </p:sp>
      <p:sp>
        <p:nvSpPr>
          <p:cNvPr id="6" name="Text Placeholder 5"/>
          <p:cNvSpPr>
            <a:spLocks noGrp="1"/>
          </p:cNvSpPr>
          <p:nvPr>
            <p:ph type="body" sz="quarter" idx="12"/>
          </p:nvPr>
        </p:nvSpPr>
        <p:spPr>
          <a:xfrm>
            <a:off x="548639"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9" name="Text Placeholder 8"/>
          <p:cNvSpPr>
            <a:spLocks noGrp="1"/>
          </p:cNvSpPr>
          <p:nvPr>
            <p:ph type="body" sz="quarter" idx="13"/>
          </p:nvPr>
        </p:nvSpPr>
        <p:spPr>
          <a:xfrm>
            <a:off x="4363536"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11" name="Text Placeholder 10"/>
          <p:cNvSpPr>
            <a:spLocks noGrp="1"/>
          </p:cNvSpPr>
          <p:nvPr>
            <p:ph type="body" sz="quarter" idx="14"/>
          </p:nvPr>
        </p:nvSpPr>
        <p:spPr>
          <a:xfrm>
            <a:off x="8178433"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baseline="0">
                <a:solidFill>
                  <a:srgbClr val="63666A"/>
                </a:solidFill>
              </a:defRPr>
            </a:lvl2pPr>
            <a:lvl5pPr marL="1828709"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067350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3"/>
          </p:nvPr>
        </p:nvSpPr>
        <p:spPr>
          <a:xfrm>
            <a:off x="548640" y="1950720"/>
            <a:ext cx="11094720" cy="4511040"/>
          </a:xfrm>
        </p:spPr>
        <p:txBody>
          <a:bodyPr/>
          <a:lstStyle>
            <a:lvl2pPr>
              <a:defRPr sz="2400"/>
            </a:lvl2pPr>
            <a:lvl3pPr>
              <a:defRPr sz="2133"/>
            </a:lvl3pPr>
            <a:lvl4pPr>
              <a:defRPr sz="1867" baseline="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877368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750933"/>
            <a:ext cx="11094720" cy="853440"/>
          </a:xfrm>
        </p:spPr>
        <p:txBody>
          <a:bodyPr/>
          <a:lstStyle/>
          <a:p>
            <a:r>
              <a:rPr lang="en-US"/>
              <a:t>Click to edit Master title style</a:t>
            </a:r>
          </a:p>
        </p:txBody>
      </p:sp>
      <p:sp>
        <p:nvSpPr>
          <p:cNvPr id="9" name="Slide Number Placeholder 8"/>
          <p:cNvSpPr>
            <a:spLocks noGrp="1"/>
          </p:cNvSpPr>
          <p:nvPr>
            <p:ph type="sldNum" sz="quarter" idx="10"/>
          </p:nvPr>
        </p:nvSpPr>
        <p:spPr/>
        <p:txBody>
          <a:bodyPr/>
          <a:lstStyle/>
          <a:p>
            <a:fld id="{25E50375-54B9-4391-8450-768398012C2B}" type="slidenum">
              <a:rPr lang="en-US" smtClean="0"/>
              <a:t>‹#›</a:t>
            </a:fld>
            <a:endParaRPr lang="en-US"/>
          </a:p>
        </p:txBody>
      </p:sp>
      <p:sp>
        <p:nvSpPr>
          <p:cNvPr id="10" name="Footer Placeholder 9"/>
          <p:cNvSpPr>
            <a:spLocks noGrp="1"/>
          </p:cNvSpPr>
          <p:nvPr>
            <p:ph type="ftr" sz="quarter" idx="11"/>
          </p:nvPr>
        </p:nvSpPr>
        <p:spPr/>
        <p:txBody>
          <a:bodyPr/>
          <a:lstStyle/>
          <a:p>
            <a:endParaRPr lang="en-US"/>
          </a:p>
        </p:txBody>
      </p:sp>
      <p:sp>
        <p:nvSpPr>
          <p:cNvPr id="6" name="Content Placeholder 5"/>
          <p:cNvSpPr>
            <a:spLocks noGrp="1"/>
          </p:cNvSpPr>
          <p:nvPr>
            <p:ph sz="quarter" idx="12"/>
          </p:nvPr>
        </p:nvSpPr>
        <p:spPr>
          <a:xfrm>
            <a:off x="54864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80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88688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9910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5"/>
          </p:nvPr>
        </p:nvSpPr>
        <p:spPr>
          <a:xfrm>
            <a:off x="54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4"/>
          <p:cNvSpPr>
            <a:spLocks noGrp="1"/>
          </p:cNvSpPr>
          <p:nvPr>
            <p:ph sz="quarter" idx="16"/>
          </p:nvPr>
        </p:nvSpPr>
        <p:spPr>
          <a:xfrm>
            <a:off x="435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7"/>
          </p:nvPr>
        </p:nvSpPr>
        <p:spPr>
          <a:xfrm>
            <a:off x="816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943445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25E50375-54B9-4391-8450-768398012C2B}" type="slidenum">
              <a:rPr lang="en-US" smtClean="0"/>
              <a:t>‹#›</a:t>
            </a:fld>
            <a:endParaRPr lang="en-US"/>
          </a:p>
        </p:txBody>
      </p:sp>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605790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25E50375-54B9-4391-8450-768398012C2B}" type="slidenum">
              <a:rPr lang="en-US" smtClean="0"/>
              <a:t>‹#›</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505810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ingle Bio">
    <p:spTree>
      <p:nvGrpSpPr>
        <p:cNvPr id="1" name=""/>
        <p:cNvGrpSpPr/>
        <p:nvPr/>
      </p:nvGrpSpPr>
      <p:grpSpPr>
        <a:xfrm>
          <a:off x="0" y="0"/>
          <a:ext cx="0" cy="0"/>
          <a:chOff x="0" y="0"/>
          <a:chExt cx="0" cy="0"/>
        </a:xfrm>
      </p:grpSpPr>
      <p:sp>
        <p:nvSpPr>
          <p:cNvPr id="13" name="Slide Number Placeholder 12"/>
          <p:cNvSpPr>
            <a:spLocks noGrp="1"/>
          </p:cNvSpPr>
          <p:nvPr>
            <p:ph type="sldNum" sz="quarter" idx="11"/>
          </p:nvPr>
        </p:nvSpPr>
        <p:spPr>
          <a:xfrm>
            <a:off x="11248253" y="307153"/>
            <a:ext cx="395111" cy="215444"/>
          </a:xfrm>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23" name="Picture Placeholder 22"/>
          <p:cNvSpPr>
            <a:spLocks noGrp="1"/>
          </p:cNvSpPr>
          <p:nvPr>
            <p:ph type="pic" sz="quarter" idx="15"/>
          </p:nvPr>
        </p:nvSpPr>
        <p:spPr>
          <a:xfrm>
            <a:off x="548640" y="1950720"/>
            <a:ext cx="2999232" cy="4511040"/>
          </a:xfrm>
        </p:spPr>
        <p:txBody>
          <a:bodyPr anchor="ctr" anchorCtr="1">
            <a:noAutofit/>
          </a:bodyPr>
          <a:lstStyle/>
          <a:p>
            <a:r>
              <a:rPr lang="en-US"/>
              <a:t>Click icon to add picture</a:t>
            </a:r>
          </a:p>
        </p:txBody>
      </p:sp>
      <p:sp>
        <p:nvSpPr>
          <p:cNvPr id="16" name="Text Placeholder 15"/>
          <p:cNvSpPr>
            <a:spLocks noGrp="1"/>
          </p:cNvSpPr>
          <p:nvPr>
            <p:ph type="body" sz="quarter" idx="16"/>
          </p:nvPr>
        </p:nvSpPr>
        <p:spPr>
          <a:xfrm>
            <a:off x="4360335" y="1950720"/>
            <a:ext cx="7283029" cy="4511040"/>
          </a:xfrm>
        </p:spPr>
        <p:txBody>
          <a:bodyPr/>
          <a:lstStyle>
            <a:lvl1pPr>
              <a:spcBef>
                <a:spcPts val="1800"/>
              </a:spcBef>
              <a:spcAft>
                <a:spcPts val="0"/>
              </a:spcAft>
              <a:defRPr sz="2400" b="1">
                <a:latin typeface="+mj-lt"/>
                <a:cs typeface="Arial" pitchFamily="34" charset="0"/>
              </a:defRPr>
            </a:lvl1pPr>
            <a:lvl2pPr marL="0" indent="0">
              <a:spcBef>
                <a:spcPts val="600"/>
              </a:spcBef>
              <a:spcAft>
                <a:spcPts val="0"/>
              </a:spcAft>
              <a:buNone/>
              <a:defRPr sz="2400"/>
            </a:lvl2pPr>
            <a:lvl3pPr marL="0" indent="0">
              <a:spcBef>
                <a:spcPts val="3000"/>
              </a:spcBef>
              <a:spcAft>
                <a:spcPts val="0"/>
              </a:spcAft>
              <a:buNone/>
              <a:defRPr sz="2133"/>
            </a:lvl3pPr>
            <a:lvl4pPr marL="0" indent="0">
              <a:spcBef>
                <a:spcPts val="1200"/>
              </a:spcBef>
              <a:spcAft>
                <a:spcPts val="0"/>
              </a:spcAft>
              <a:buNone/>
              <a:defRPr sz="1500"/>
            </a:lvl4pPr>
            <a:lvl5pPr marL="1828709"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443686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Multi Bio">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3" name="Picture Placeholder 22"/>
          <p:cNvSpPr>
            <a:spLocks noGrp="1"/>
          </p:cNvSpPr>
          <p:nvPr>
            <p:ph type="pic" sz="quarter" idx="15"/>
          </p:nvPr>
        </p:nvSpPr>
        <p:spPr>
          <a:xfrm>
            <a:off x="548640" y="1950720"/>
            <a:ext cx="2438400" cy="2743200"/>
          </a:xfrm>
        </p:spPr>
        <p:txBody>
          <a:bodyPr anchor="ctr" anchorCtr="1">
            <a:noAutofit/>
          </a:bodyPr>
          <a:lstStyle/>
          <a:p>
            <a:r>
              <a:rPr lang="en-US"/>
              <a:t>Click icon to add picture</a:t>
            </a:r>
          </a:p>
        </p:txBody>
      </p:sp>
      <p:sp>
        <p:nvSpPr>
          <p:cNvPr id="24" name="Picture Placeholder 22"/>
          <p:cNvSpPr>
            <a:spLocks noGrp="1"/>
          </p:cNvSpPr>
          <p:nvPr>
            <p:ph type="pic" sz="quarter" idx="16"/>
          </p:nvPr>
        </p:nvSpPr>
        <p:spPr>
          <a:xfrm>
            <a:off x="3434080" y="1950720"/>
            <a:ext cx="2438400" cy="2743200"/>
          </a:xfrm>
        </p:spPr>
        <p:txBody>
          <a:bodyPr anchor="ctr" anchorCtr="1">
            <a:noAutofit/>
          </a:bodyPr>
          <a:lstStyle/>
          <a:p>
            <a:r>
              <a:rPr lang="en-US"/>
              <a:t>Click icon to add picture</a:t>
            </a:r>
          </a:p>
        </p:txBody>
      </p:sp>
      <p:sp>
        <p:nvSpPr>
          <p:cNvPr id="25" name="Picture Placeholder 22"/>
          <p:cNvSpPr>
            <a:spLocks noGrp="1"/>
          </p:cNvSpPr>
          <p:nvPr>
            <p:ph type="pic" sz="quarter" idx="17"/>
          </p:nvPr>
        </p:nvSpPr>
        <p:spPr>
          <a:xfrm>
            <a:off x="6319520" y="1950720"/>
            <a:ext cx="2438400" cy="2743200"/>
          </a:xfrm>
        </p:spPr>
        <p:txBody>
          <a:bodyPr anchor="ctr" anchorCtr="1">
            <a:noAutofit/>
          </a:bodyPr>
          <a:lstStyle/>
          <a:p>
            <a:r>
              <a:rPr lang="en-US"/>
              <a:t>Click icon to add picture</a:t>
            </a:r>
          </a:p>
        </p:txBody>
      </p:sp>
      <p:sp>
        <p:nvSpPr>
          <p:cNvPr id="26" name="Picture Placeholder 22"/>
          <p:cNvSpPr>
            <a:spLocks noGrp="1"/>
          </p:cNvSpPr>
          <p:nvPr>
            <p:ph type="pic" sz="quarter" idx="18"/>
          </p:nvPr>
        </p:nvSpPr>
        <p:spPr>
          <a:xfrm>
            <a:off x="9204960" y="1950720"/>
            <a:ext cx="2438400" cy="2743200"/>
          </a:xfrm>
        </p:spPr>
        <p:txBody>
          <a:bodyPr anchor="ctr" anchorCtr="1">
            <a:noAutofit/>
          </a:bodyPr>
          <a:lstStyle/>
          <a:p>
            <a:r>
              <a:rPr lang="en-US"/>
              <a:t>Click icon to add picture</a:t>
            </a:r>
          </a:p>
        </p:txBody>
      </p:sp>
      <p:sp>
        <p:nvSpPr>
          <p:cNvPr id="27" name="Text Placeholder 8"/>
          <p:cNvSpPr>
            <a:spLocks noGrp="1"/>
          </p:cNvSpPr>
          <p:nvPr>
            <p:ph type="body" sz="quarter" idx="19" hasCustomPrompt="1"/>
          </p:nvPr>
        </p:nvSpPr>
        <p:spPr>
          <a:xfrm>
            <a:off x="343408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8" name="Text Placeholder 8"/>
          <p:cNvSpPr>
            <a:spLocks noGrp="1"/>
          </p:cNvSpPr>
          <p:nvPr>
            <p:ph type="body" sz="quarter" idx="20" hasCustomPrompt="1"/>
          </p:nvPr>
        </p:nvSpPr>
        <p:spPr>
          <a:xfrm>
            <a:off x="631952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9" name="Text Placeholder 8"/>
          <p:cNvSpPr>
            <a:spLocks noGrp="1"/>
          </p:cNvSpPr>
          <p:nvPr>
            <p:ph type="body" sz="quarter" idx="21" hasCustomPrompt="1"/>
          </p:nvPr>
        </p:nvSpPr>
        <p:spPr>
          <a:xfrm>
            <a:off x="920496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776067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ontent and Caption">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5242560"/>
            <a:ext cx="11094720" cy="1219200"/>
          </a:xfrm>
        </p:spPr>
        <p:txBody>
          <a:bodyPr/>
          <a:lstStyle>
            <a:lvl1pPr>
              <a:defRPr sz="1867" b="1" cap="all">
                <a:latin typeface="+mj-lt"/>
                <a:cs typeface="Arial" pitchFamily="34" charset="0"/>
              </a:defRPr>
            </a:lvl1pPr>
            <a:lvl2pPr marL="0" indent="0">
              <a:buNone/>
              <a:defRPr sz="1867">
                <a:latin typeface="+mn-lt"/>
                <a:cs typeface="Times New Roman"/>
              </a:defRPr>
            </a:lvl2pPr>
          </a:lstStyle>
          <a:p>
            <a:pPr lvl="0"/>
            <a:r>
              <a:rPr lang="en-US"/>
              <a:t>Click to edit master text styles</a:t>
            </a:r>
          </a:p>
          <a:p>
            <a:pPr lvl="1"/>
            <a:r>
              <a:rPr lang="en-US"/>
              <a:t>Second level</a:t>
            </a:r>
          </a:p>
        </p:txBody>
      </p:sp>
      <p:sp>
        <p:nvSpPr>
          <p:cNvPr id="16" name="Content Placeholder 15"/>
          <p:cNvSpPr>
            <a:spLocks noGrp="1"/>
          </p:cNvSpPr>
          <p:nvPr>
            <p:ph sz="quarter" idx="15"/>
          </p:nvPr>
        </p:nvSpPr>
        <p:spPr>
          <a:xfrm>
            <a:off x="548643" y="1950720"/>
            <a:ext cx="11095567"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620812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Section Header">
    <p:bg bwMode="auto">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94720" cy="1097280"/>
          </a:xfrm>
        </p:spPr>
        <p:txBody>
          <a:bodyPr anchor="t"/>
          <a:lstStyle>
            <a:lvl1pPr algn="l">
              <a:defRPr sz="3467" b="1" cap="none">
                <a:solidFill>
                  <a:schemeClr val="bg1"/>
                </a:solidFill>
              </a:defRPr>
            </a:lvl1pPr>
          </a:lstStyle>
          <a:p>
            <a:r>
              <a:rPr lang="en-US"/>
              <a:t>Click to Edit Master Title Style</a:t>
            </a:r>
          </a:p>
        </p:txBody>
      </p:sp>
      <p:sp>
        <p:nvSpPr>
          <p:cNvPr id="11" name="Slide Number Placeholder 10"/>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15" name="Text Placeholder 14"/>
          <p:cNvSpPr>
            <a:spLocks noGrp="1"/>
          </p:cNvSpPr>
          <p:nvPr>
            <p:ph type="body" sz="quarter" idx="12"/>
          </p:nvPr>
        </p:nvSpPr>
        <p:spPr bwMode="gray">
          <a:xfrm>
            <a:off x="548640" y="3048000"/>
            <a:ext cx="6096000" cy="1645920"/>
          </a:xfrm>
        </p:spPr>
        <p:txBody>
          <a:bodyPr/>
          <a:lstStyle>
            <a:lvl1pPr>
              <a:lnSpc>
                <a:spcPct val="100000"/>
              </a:lnSpc>
              <a:spcBef>
                <a:spcPts val="1600"/>
              </a:spcBef>
              <a:spcAft>
                <a:spcPts val="600"/>
              </a:spcAft>
              <a:defRPr sz="2667" b="1">
                <a:solidFill>
                  <a:schemeClr val="bg1"/>
                </a:solidFill>
                <a:latin typeface="+mj-lt"/>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styles</a:t>
            </a:r>
          </a:p>
          <a:p>
            <a:pPr lvl="1"/>
            <a:r>
              <a:rPr lang="en-US"/>
              <a:t>Second level</a:t>
            </a:r>
          </a:p>
        </p:txBody>
      </p:sp>
      <p:cxnSp>
        <p:nvCxnSpPr>
          <p:cNvPr id="17" name="Straight Connector 16"/>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2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Tree>
    <p:extLst>
      <p:ext uri="{BB962C8B-B14F-4D97-AF65-F5344CB8AC3E}">
        <p14:creationId xmlns:p14="http://schemas.microsoft.com/office/powerpoint/2010/main" val="41047670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Bold Statement">
    <p:bg bwMode="auto">
      <p:bgPr>
        <a:solidFill>
          <a:schemeClr val="accent1"/>
        </a:solidFill>
        <a:effectLst/>
      </p:bgPr>
    </p:bg>
    <p:spTree>
      <p:nvGrpSpPr>
        <p:cNvPr id="1" name=""/>
        <p:cNvGrpSpPr/>
        <p:nvPr/>
      </p:nvGrpSpPr>
      <p:grpSpPr>
        <a:xfrm>
          <a:off x="0" y="0"/>
          <a:ext cx="0" cy="0"/>
          <a:chOff x="0" y="0"/>
          <a:chExt cx="0" cy="0"/>
        </a:xfrm>
      </p:grpSpPr>
      <p:sp>
        <p:nvSpPr>
          <p:cNvPr id="13" name="Slide Number Placeholder 12"/>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4" name="Text Placeholder 3"/>
          <p:cNvSpPr>
            <a:spLocks noGrp="1"/>
          </p:cNvSpPr>
          <p:nvPr>
            <p:ph type="body" sz="quarter" idx="12"/>
          </p:nvPr>
        </p:nvSpPr>
        <p:spPr bwMode="gray">
          <a:xfrm>
            <a:off x="548640" y="1621536"/>
            <a:ext cx="11094720" cy="3535680"/>
          </a:xfrm>
        </p:spPr>
        <p:txBody>
          <a:bodyPr>
            <a:noAutofit/>
          </a:bodyPr>
          <a:lstStyle>
            <a:lvl1pPr>
              <a:lnSpc>
                <a:spcPct val="120000"/>
              </a:lnSpc>
              <a:spcBef>
                <a:spcPts val="1600"/>
              </a:spcBef>
              <a:defRPr sz="3467" b="1">
                <a:solidFill>
                  <a:schemeClr val="bg1"/>
                </a:solidFill>
                <a:latin typeface="+mj-lt"/>
                <a:cs typeface="Arial"/>
              </a:defRPr>
            </a:lvl1pPr>
            <a:lvl2pPr>
              <a:spcBef>
                <a:spcPts val="800"/>
              </a:spcBef>
              <a:defRPr sz="2400">
                <a:solidFill>
                  <a:schemeClr val="bg1"/>
                </a:solidFill>
              </a:defRPr>
            </a:lvl2pPr>
          </a:lstStyle>
          <a:p>
            <a:pPr lvl="0"/>
            <a:r>
              <a:rPr lang="en-US"/>
              <a:t>Click to edit Master text styles</a:t>
            </a:r>
          </a:p>
          <a:p>
            <a:pPr lvl="1"/>
            <a:r>
              <a:rPr lang="en-US"/>
              <a:t>Second level</a:t>
            </a:r>
          </a:p>
        </p:txBody>
      </p:sp>
      <p:cxnSp>
        <p:nvCxnSpPr>
          <p:cNvPr id="15" name="Straight Connector 14"/>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8"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rgbClr val="080808"/>
                </a:solidFill>
                <a:latin typeface="+mj-lt"/>
                <a:cs typeface="Arial" pitchFamily="34" charset="0"/>
              </a:defRPr>
            </a:lvl1pPr>
          </a:lstStyle>
          <a:p>
            <a:endParaRPr lang="en-US"/>
          </a:p>
        </p:txBody>
      </p:sp>
    </p:spTree>
    <p:extLst>
      <p:ext uri="{BB962C8B-B14F-4D97-AF65-F5344CB8AC3E}">
        <p14:creationId xmlns:p14="http://schemas.microsoft.com/office/powerpoint/2010/main" val="14272694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Alt">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5151120"/>
            <a:ext cx="7620000" cy="36576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sp>
        <p:nvSpPr>
          <p:cNvPr id="15" name="Text Placeholder 14"/>
          <p:cNvSpPr>
            <a:spLocks noGrp="1"/>
          </p:cNvSpPr>
          <p:nvPr>
            <p:ph type="body" sz="quarter" idx="10"/>
          </p:nvPr>
        </p:nvSpPr>
        <p:spPr>
          <a:xfrm>
            <a:off x="4023360" y="5608320"/>
            <a:ext cx="7620000" cy="792480"/>
          </a:xfrm>
        </p:spPr>
        <p:txBody>
          <a:bodyPr lIns="0" tIns="0" rIns="0" bIns="0">
            <a:noAutofit/>
          </a:bodyPr>
          <a:lstStyle>
            <a:lvl1pPr marL="0" indent="0">
              <a:lnSpc>
                <a:spcPct val="100000"/>
              </a:lnSpc>
              <a:spcBef>
                <a:spcPts val="0"/>
              </a:spcBef>
              <a:spcAft>
                <a:spcPts val="267"/>
              </a:spcAft>
              <a:buNone/>
              <a:defRPr sz="1733" b="1">
                <a:solidFill>
                  <a:srgbClr val="413C38"/>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1036320"/>
          </a:xfrm>
        </p:spPr>
        <p:txBody>
          <a:bodyPr lIns="0" tIns="0" rIns="0" bIns="0" anchor="t" anchorCtr="0">
            <a:noAutofit/>
          </a:bodyPr>
          <a:lstStyle>
            <a:lvl1pPr algn="l">
              <a:lnSpc>
                <a:spcPct val="90000"/>
              </a:lnSpc>
              <a:defRPr sz="2400" b="1">
                <a:latin typeface="+mj-lt"/>
                <a:cs typeface="Arial" pitchFamily="34" charset="0"/>
              </a:defRPr>
            </a:lvl1pPr>
          </a:lstStyle>
          <a:p>
            <a:r>
              <a:rPr lang="en-US"/>
              <a:t>Click to edit Master title style</a:t>
            </a:r>
          </a:p>
        </p:txBody>
      </p:sp>
      <p:cxnSp>
        <p:nvCxnSpPr>
          <p:cNvPr id="11" name="Straight Connector 10"/>
          <p:cNvCxnSpPr/>
          <p:nvPr/>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019084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0" hasCustomPrompt="1"/>
          </p:nvPr>
        </p:nvSpPr>
        <p:spPr>
          <a:xfrm>
            <a:off x="838204" y="6340302"/>
            <a:ext cx="5116033" cy="327025"/>
          </a:xfrm>
        </p:spPr>
        <p:txBody>
          <a:bodyPr bIns="0" anchor="b">
            <a:noAutofit/>
          </a:bodyPr>
          <a:lstStyle>
            <a:lvl1pPr marL="0" indent="0">
              <a:buNone/>
              <a:defRPr sz="1200">
                <a:solidFill>
                  <a:schemeClr val="tx1"/>
                </a:solidFill>
              </a:defRPr>
            </a:lvl1pPr>
          </a:lstStyle>
          <a:p>
            <a:pPr lvl="0"/>
            <a:r>
              <a:rPr lang="en-GB"/>
              <a:t>Footnotes</a:t>
            </a:r>
          </a:p>
        </p:txBody>
      </p:sp>
      <p:sp>
        <p:nvSpPr>
          <p:cNvPr id="8" name="Text Placeholder 8"/>
          <p:cNvSpPr>
            <a:spLocks noGrp="1"/>
          </p:cNvSpPr>
          <p:nvPr>
            <p:ph type="body" sz="quarter" idx="11" hasCustomPrompt="1"/>
          </p:nvPr>
        </p:nvSpPr>
        <p:spPr>
          <a:xfrm>
            <a:off x="6188149" y="6340302"/>
            <a:ext cx="5165651" cy="327025"/>
          </a:xfrm>
        </p:spPr>
        <p:txBody>
          <a:bodyPr bIns="0" anchor="b">
            <a:noAutofit/>
          </a:bodyPr>
          <a:lstStyle>
            <a:lvl1pPr marL="0" indent="0" algn="r">
              <a:buNone/>
              <a:defRPr sz="1200">
                <a:solidFill>
                  <a:schemeClr val="tx1"/>
                </a:solidFill>
              </a:defRPr>
            </a:lvl1pPr>
          </a:lstStyle>
          <a:p>
            <a:pPr lvl="0"/>
            <a:r>
              <a:rPr lang="en-GB"/>
              <a:t>References</a:t>
            </a:r>
          </a:p>
        </p:txBody>
      </p:sp>
    </p:spTree>
    <p:extLst>
      <p:ext uri="{BB962C8B-B14F-4D97-AF65-F5344CB8AC3E}">
        <p14:creationId xmlns:p14="http://schemas.microsoft.com/office/powerpoint/2010/main" val="3100979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43075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3ADEFA-1150-4368-B743-76F64A1C7395}" type="datetimeFigureOut">
              <a:rPr kumimoji="0" lang="en-US" sz="1800" b="0" i="0" u="none" strike="noStrike" kern="1200" cap="none" spc="0" normalizeH="0" baseline="0" noProof="0" smtClean="0">
                <a:ln>
                  <a:noFill/>
                </a:ln>
                <a:solidFill>
                  <a:srgbClr val="413C3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7/15/26</a:t>
            </a:fld>
            <a:endParaRPr kumimoji="0" lang="en-US" sz="1800" b="0" i="0" u="none" strike="noStrike" kern="1200" cap="none" spc="0" normalizeH="0" baseline="0" noProof="0">
              <a:ln>
                <a:noFill/>
              </a:ln>
              <a:solidFill>
                <a:srgbClr val="413C38"/>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FAE26-EC3E-4584-ADD0-3CD03C6F9E00}" type="slidenum">
              <a:rPr kumimoji="0" lang="en-US" sz="1400" b="0" i="0" u="none" strike="noStrike" kern="1200" cap="none" spc="0" normalizeH="0" baseline="0" noProof="0" smtClean="0">
                <a:ln>
                  <a:noFill/>
                </a:ln>
                <a:solidFill>
                  <a:srgbClr val="080808"/>
                </a:solidFill>
                <a:effectLst/>
                <a:uLnTx/>
                <a:uFillTx/>
                <a:latin typeface="Arial"/>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Tree>
    <p:extLst>
      <p:ext uri="{BB962C8B-B14F-4D97-AF65-F5344CB8AC3E}">
        <p14:creationId xmlns:p14="http://schemas.microsoft.com/office/powerpoint/2010/main" val="41440119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lvl1pPr>
              <a:defRPr sz="4000">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
        <p:nvSpPr>
          <p:cNvPr id="8"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D0F7C0-323A-4AE6-AECC-0B407A2604A7}" type="slidenum">
              <a:rPr kumimoji="0" lang="en-US" sz="1400" b="0" i="0" u="none" strike="noStrike" kern="1200" cap="none" spc="0" normalizeH="0" baseline="0" noProof="0" smtClean="0">
                <a:ln>
                  <a:noFill/>
                </a:ln>
                <a:solidFill>
                  <a:srgbClr val="77777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03326174"/>
      </p:ext>
    </p:extLst>
  </p:cSld>
  <p:clrMapOvr>
    <a:masterClrMapping/>
  </p:clrMapOvr>
  <p:transition>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4" name="Picture 3">
            <a:extLst>
              <a:ext uri="{FF2B5EF4-FFF2-40B4-BE49-F238E27FC236}">
                <a16:creationId xmlns:a16="http://schemas.microsoft.com/office/drawing/2014/main" id="{D0050F27-B806-D22C-63EE-AC8E0B4573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484195"/>
            <a:ext cx="3001282" cy="646429"/>
          </a:xfrm>
          <a:prstGeom prst="rect">
            <a:avLst/>
          </a:prstGeom>
        </p:spPr>
      </p:pic>
    </p:spTree>
    <p:extLst>
      <p:ext uri="{BB962C8B-B14F-4D97-AF65-F5344CB8AC3E}">
        <p14:creationId xmlns:p14="http://schemas.microsoft.com/office/powerpoint/2010/main" val="299071835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2250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384154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Tree>
    <p:extLst>
      <p:ext uri="{BB962C8B-B14F-4D97-AF65-F5344CB8AC3E}">
        <p14:creationId xmlns:p14="http://schemas.microsoft.com/office/powerpoint/2010/main" val="8837488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683915533"/>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640080" y="365124"/>
            <a:ext cx="10972800" cy="63672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435261"/>
            <a:ext cx="10972800" cy="441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2786282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8087952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727699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3" Type="http://schemas.openxmlformats.org/officeDocument/2006/relationships/slideLayout" Target="../slideLayouts/slideLayout170.xml"/><Relationship Id="rId21" Type="http://schemas.openxmlformats.org/officeDocument/2006/relationships/image" Target="../media/image1.png"/><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theme" Target="../theme/theme10.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3" Type="http://schemas.openxmlformats.org/officeDocument/2006/relationships/slideLayout" Target="../slideLayouts/slideLayout189.xml"/><Relationship Id="rId21" Type="http://schemas.openxmlformats.org/officeDocument/2006/relationships/theme" Target="../theme/theme11.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0" Type="http://schemas.openxmlformats.org/officeDocument/2006/relationships/slideLayout" Target="../slideLayouts/slideLayout206.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10" Type="http://schemas.openxmlformats.org/officeDocument/2006/relationships/slideLayout" Target="../slideLayouts/slideLayout196.xml"/><Relationship Id="rId19" Type="http://schemas.openxmlformats.org/officeDocument/2006/relationships/slideLayout" Target="../slideLayouts/slideLayout205.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18" Type="http://schemas.openxmlformats.org/officeDocument/2006/relationships/theme" Target="../theme/theme12.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17" Type="http://schemas.openxmlformats.org/officeDocument/2006/relationships/slideLayout" Target="../slideLayouts/slideLayout223.xml"/><Relationship Id="rId2" Type="http://schemas.openxmlformats.org/officeDocument/2006/relationships/slideLayout" Target="../slideLayouts/slideLayout208.xml"/><Relationship Id="rId16" Type="http://schemas.openxmlformats.org/officeDocument/2006/relationships/slideLayout" Target="../slideLayouts/slideLayout222.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5" Type="http://schemas.openxmlformats.org/officeDocument/2006/relationships/slideLayout" Target="../slideLayouts/slideLayout221.xml"/><Relationship Id="rId10" Type="http://schemas.openxmlformats.org/officeDocument/2006/relationships/slideLayout" Target="../slideLayouts/slideLayout216.xml"/><Relationship Id="rId19" Type="http://schemas.openxmlformats.org/officeDocument/2006/relationships/image" Target="../media/image18.jpeg"/><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17" Type="http://schemas.openxmlformats.org/officeDocument/2006/relationships/image" Target="../media/image19.png"/><Relationship Id="rId2" Type="http://schemas.openxmlformats.org/officeDocument/2006/relationships/slideLayout" Target="../slideLayouts/slideLayout225.xml"/><Relationship Id="rId16" Type="http://schemas.openxmlformats.org/officeDocument/2006/relationships/theme" Target="../theme/theme13.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5" Type="http://schemas.openxmlformats.org/officeDocument/2006/relationships/slideLayout" Target="../slideLayouts/slideLayout23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241.xml"/><Relationship Id="rId7" Type="http://schemas.openxmlformats.org/officeDocument/2006/relationships/image" Target="../media/image22.jpg"/><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theme" Target="../theme/theme14.xml"/><Relationship Id="rId5" Type="http://schemas.openxmlformats.org/officeDocument/2006/relationships/slideLayout" Target="../slideLayouts/slideLayout243.xml"/><Relationship Id="rId4" Type="http://schemas.openxmlformats.org/officeDocument/2006/relationships/slideLayout" Target="../slideLayouts/slideLayout24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1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256.xml"/><Relationship Id="rId1" Type="http://schemas.openxmlformats.org/officeDocument/2006/relationships/slideLayout" Target="../slideLayouts/slideLayout25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theme" Target="../theme/theme17.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slideLayout" Target="../slideLayouts/slideLayout281.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5" Type="http://schemas.openxmlformats.org/officeDocument/2006/relationships/image" Target="../media/image26.png"/><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slideLayout" Target="../slideLayouts/slideLayout294.xml"/><Relationship Id="rId18" Type="http://schemas.openxmlformats.org/officeDocument/2006/relationships/slideLayout" Target="../slideLayouts/slideLayout299.xml"/><Relationship Id="rId26" Type="http://schemas.openxmlformats.org/officeDocument/2006/relationships/theme" Target="../theme/theme19.xml"/><Relationship Id="rId3" Type="http://schemas.openxmlformats.org/officeDocument/2006/relationships/slideLayout" Target="../slideLayouts/slideLayout284.xml"/><Relationship Id="rId21" Type="http://schemas.openxmlformats.org/officeDocument/2006/relationships/slideLayout" Target="../slideLayouts/slideLayout302.xml"/><Relationship Id="rId7" Type="http://schemas.openxmlformats.org/officeDocument/2006/relationships/slideLayout" Target="../slideLayouts/slideLayout288.xml"/><Relationship Id="rId12" Type="http://schemas.openxmlformats.org/officeDocument/2006/relationships/slideLayout" Target="../slideLayouts/slideLayout293.xml"/><Relationship Id="rId17" Type="http://schemas.openxmlformats.org/officeDocument/2006/relationships/slideLayout" Target="../slideLayouts/slideLayout298.xml"/><Relationship Id="rId25" Type="http://schemas.openxmlformats.org/officeDocument/2006/relationships/slideLayout" Target="../slideLayouts/slideLayout306.xml"/><Relationship Id="rId2" Type="http://schemas.openxmlformats.org/officeDocument/2006/relationships/slideLayout" Target="../slideLayouts/slideLayout283.xml"/><Relationship Id="rId16" Type="http://schemas.openxmlformats.org/officeDocument/2006/relationships/slideLayout" Target="../slideLayouts/slideLayout297.xml"/><Relationship Id="rId20" Type="http://schemas.openxmlformats.org/officeDocument/2006/relationships/slideLayout" Target="../slideLayouts/slideLayout301.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24" Type="http://schemas.openxmlformats.org/officeDocument/2006/relationships/slideLayout" Target="../slideLayouts/slideLayout305.xml"/><Relationship Id="rId5" Type="http://schemas.openxmlformats.org/officeDocument/2006/relationships/slideLayout" Target="../slideLayouts/slideLayout286.xml"/><Relationship Id="rId15" Type="http://schemas.openxmlformats.org/officeDocument/2006/relationships/slideLayout" Target="../slideLayouts/slideLayout296.xml"/><Relationship Id="rId23" Type="http://schemas.openxmlformats.org/officeDocument/2006/relationships/slideLayout" Target="../slideLayouts/slideLayout304.xml"/><Relationship Id="rId10" Type="http://schemas.openxmlformats.org/officeDocument/2006/relationships/slideLayout" Target="../slideLayouts/slideLayout291.xml"/><Relationship Id="rId19" Type="http://schemas.openxmlformats.org/officeDocument/2006/relationships/slideLayout" Target="../slideLayouts/slideLayout300.xml"/><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slideLayout" Target="../slideLayouts/slideLayout295.xml"/><Relationship Id="rId22" Type="http://schemas.openxmlformats.org/officeDocument/2006/relationships/slideLayout" Target="../slideLayouts/slideLayout303.xml"/><Relationship Id="rId27" Type="http://schemas.openxmlformats.org/officeDocument/2006/relationships/image" Target="../media/image2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theme" Target="../theme/theme3.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theme" Target="../theme/theme4.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image" Target="../media/image5.jpeg"/><Relationship Id="rId5" Type="http://schemas.openxmlformats.org/officeDocument/2006/relationships/theme" Target="../theme/theme5.xml"/><Relationship Id="rId4" Type="http://schemas.openxmlformats.org/officeDocument/2006/relationships/slideLayout" Target="../slideLayouts/slideLayout9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image" Target="../media/image7.png"/><Relationship Id="rId5" Type="http://schemas.openxmlformats.org/officeDocument/2006/relationships/theme" Target="../theme/theme6.xml"/><Relationship Id="rId4" Type="http://schemas.openxmlformats.org/officeDocument/2006/relationships/slideLayout" Target="../slideLayouts/slideLayout9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21" Type="http://schemas.openxmlformats.org/officeDocument/2006/relationships/image" Target="../media/image9.emf"/><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tags" Target="../tags/tag7.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19" Type="http://schemas.openxmlformats.org/officeDocument/2006/relationships/theme" Target="../theme/theme7.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image" Target="../media/image10.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theme" Target="../theme/theme8.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26" Type="http://schemas.openxmlformats.org/officeDocument/2006/relationships/theme" Target="../theme/theme9.xml"/><Relationship Id="rId3" Type="http://schemas.openxmlformats.org/officeDocument/2006/relationships/slideLayout" Target="../slideLayouts/slideLayout145.xml"/><Relationship Id="rId21" Type="http://schemas.openxmlformats.org/officeDocument/2006/relationships/slideLayout" Target="../slideLayouts/slideLayout163.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5" Type="http://schemas.openxmlformats.org/officeDocument/2006/relationships/slideLayout" Target="../slideLayouts/slideLayout167.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slideLayout" Target="../slideLayouts/slideLayout162.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24" Type="http://schemas.openxmlformats.org/officeDocument/2006/relationships/slideLayout" Target="../slideLayouts/slideLayout166.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slideLayout" Target="../slideLayouts/slideLayout165.xml"/><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slideLayout" Target="../slideLayouts/slideLayout164.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F893BAB3-0A67-E449-9E97-D8C77B6D4DB8}"/>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06866331"/>
      </p:ext>
    </p:extLst>
  </p:cSld>
  <p:clrMap bg1="lt1" tx1="dk1" bg2="lt2" tx2="dk2" accent1="accent1" accent2="accent2" accent3="accent3" accent4="accent4" accent5="accent5" accent6="accent6" hlink="hlink" folHlink="folHlink"/>
  <p:sldLayoutIdLst>
    <p:sldLayoutId id="2147485146" r:id="rId1"/>
    <p:sldLayoutId id="2147485147" r:id="rId2"/>
    <p:sldLayoutId id="2147485148" r:id="rId3"/>
    <p:sldLayoutId id="2147485149" r:id="rId4"/>
    <p:sldLayoutId id="2147485150" r:id="rId5"/>
    <p:sldLayoutId id="2147485151" r:id="rId6"/>
    <p:sldLayoutId id="2147485152" r:id="rId7"/>
    <p:sldLayoutId id="2147485153" r:id="rId8"/>
    <p:sldLayoutId id="2147485154" r:id="rId9"/>
    <p:sldLayoutId id="2147485155" r:id="rId10"/>
    <p:sldLayoutId id="2147485156" r:id="rId11"/>
    <p:sldLayoutId id="2147485157" r:id="rId12"/>
    <p:sldLayoutId id="2147485158" r:id="rId13"/>
    <p:sldLayoutId id="2147485159" r:id="rId14"/>
    <p:sldLayoutId id="2147485160" r:id="rId15"/>
    <p:sldLayoutId id="2147485161" r:id="rId16"/>
    <p:sldLayoutId id="2147485162" r:id="rId17"/>
    <p:sldLayoutId id="2147485163" r:id="rId18"/>
    <p:sldLayoutId id="2147485164" r:id="rId19"/>
    <p:sldLayoutId id="2147485165" r:id="rId20"/>
    <p:sldLayoutId id="2147485166" r:id="rId21"/>
    <p:sldLayoutId id="2147485167" r:id="rId22"/>
    <p:sldLayoutId id="2147485168" r:id="rId23"/>
    <p:sldLayoutId id="2147485169"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85021036"/>
      </p:ext>
    </p:extLst>
  </p:cSld>
  <p:clrMap bg1="lt1" tx1="dk1" bg2="lt2" tx2="dk2" accent1="accent1" accent2="accent2" accent3="accent3" accent4="accent4" accent5="accent5" accent6="accent6" hlink="hlink" folHlink="folHlink"/>
  <p:sldLayoutIdLst>
    <p:sldLayoutId id="2147486773" r:id="rId1"/>
    <p:sldLayoutId id="2147486774" r:id="rId2"/>
    <p:sldLayoutId id="2147486775" r:id="rId3"/>
    <p:sldLayoutId id="2147486776" r:id="rId4"/>
    <p:sldLayoutId id="2147486777" r:id="rId5"/>
    <p:sldLayoutId id="2147486778" r:id="rId6"/>
    <p:sldLayoutId id="2147486779" r:id="rId7"/>
    <p:sldLayoutId id="2147486780" r:id="rId8"/>
    <p:sldLayoutId id="2147486781" r:id="rId9"/>
    <p:sldLayoutId id="2147486782" r:id="rId10"/>
    <p:sldLayoutId id="2147486783" r:id="rId11"/>
    <p:sldLayoutId id="2147486784" r:id="rId12"/>
    <p:sldLayoutId id="2147486785" r:id="rId13"/>
    <p:sldLayoutId id="2147486786" r:id="rId14"/>
    <p:sldLayoutId id="2147486787" r:id="rId15"/>
    <p:sldLayoutId id="2147486788" r:id="rId16"/>
    <p:sldLayoutId id="2147486789" r:id="rId17"/>
    <p:sldLayoutId id="2147486790" r:id="rId18"/>
    <p:sldLayoutId id="2147486791"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4747"/>
            <a:ext cx="11277600" cy="8001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311838"/>
            <a:ext cx="11277600" cy="454516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585210" y="5646736"/>
            <a:ext cx="2743200" cy="365125"/>
          </a:xfrm>
          <a:prstGeom prst="rect">
            <a:avLst/>
          </a:prstGeom>
        </p:spPr>
        <p:txBody>
          <a:bodyPr vert="horz" lIns="91440" tIns="45720" rIns="91440" bIns="45720" rtlCol="0" anchor="ctr"/>
          <a:lstStyle>
            <a:lvl1pPr algn="l">
              <a:defRPr sz="1200">
                <a:solidFill>
                  <a:schemeClr val="tx1"/>
                </a:solidFill>
              </a:defRPr>
            </a:lvl1pPr>
          </a:lstStyle>
          <a:p>
            <a:fld id="{CD760F18-88F3-4EF5-B415-6A2DEC6930B5}" type="datetime1">
              <a:rPr lang="en-US" smtClean="0"/>
              <a:t>7/15/26</a:t>
            </a:fld>
            <a:endParaRPr lang="en-US" dirty="0"/>
          </a:p>
        </p:txBody>
      </p:sp>
      <p:sp>
        <p:nvSpPr>
          <p:cNvPr id="5" name="Footer Placeholder 4"/>
          <p:cNvSpPr>
            <a:spLocks noGrp="1"/>
          </p:cNvSpPr>
          <p:nvPr>
            <p:ph type="ftr" sz="quarter" idx="3"/>
          </p:nvPr>
        </p:nvSpPr>
        <p:spPr>
          <a:xfrm>
            <a:off x="-4956810" y="6173786"/>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p>
        </p:txBody>
      </p:sp>
      <p:sp>
        <p:nvSpPr>
          <p:cNvPr id="6" name="Slide Number Placeholder 5"/>
          <p:cNvSpPr>
            <a:spLocks noGrp="1"/>
          </p:cNvSpPr>
          <p:nvPr>
            <p:ph type="sldNum" sz="quarter" idx="4"/>
          </p:nvPr>
        </p:nvSpPr>
        <p:spPr>
          <a:xfrm>
            <a:off x="0" y="6492875"/>
            <a:ext cx="457200" cy="365125"/>
          </a:xfrm>
          <a:prstGeom prst="rect">
            <a:avLst/>
          </a:prstGeom>
        </p:spPr>
        <p:txBody>
          <a:bodyPr vert="horz" lIns="91440" tIns="45720" rIns="91440" bIns="0" rtlCol="0" anchor="ctr"/>
          <a:lstStyle>
            <a:lvl1pPr algn="ctr">
              <a:defRPr sz="1000">
                <a:solidFill>
                  <a:schemeClr val="tx1"/>
                </a:solidFill>
              </a:defRPr>
            </a:lvl1pPr>
          </a:lstStyle>
          <a:p>
            <a:pPr algn="ctr"/>
            <a:fld id="{CC7432E5-F8E0-41AE-9A6B-AD730338B005}" type="slidenum">
              <a:rPr lang="en-US" smtClean="0"/>
              <a:pPr algn="ctr"/>
              <a:t>‹#›</a:t>
            </a:fld>
            <a:endParaRPr lang="en-US" dirty="0"/>
          </a:p>
        </p:txBody>
      </p:sp>
      <p:sp>
        <p:nvSpPr>
          <p:cNvPr id="8" name="Rectangle 7"/>
          <p:cNvSpPr/>
          <p:nvPr userDrawn="1"/>
        </p:nvSpPr>
        <p:spPr>
          <a:xfrm>
            <a:off x="457200" y="1143138"/>
            <a:ext cx="11734800" cy="18288"/>
          </a:xfrm>
          <a:prstGeom prst="rect">
            <a:avLst/>
          </a:prstGeom>
          <a:gradFill flip="none" rotWithShape="1">
            <a:gsLst>
              <a:gs pos="26000">
                <a:schemeClr val="accent1"/>
              </a:gs>
              <a:gs pos="100000">
                <a:schemeClr val="bg1"/>
              </a:gs>
            </a:gsLst>
            <a:lin ang="0" scaled="1"/>
            <a:tileRect/>
          </a:gra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024422069"/>
      </p:ext>
    </p:extLst>
  </p:cSld>
  <p:clrMap bg1="lt1" tx1="dk1" bg2="lt2" tx2="dk2" accent1="accent1" accent2="accent2" accent3="accent3" accent4="accent4" accent5="accent5" accent6="accent6" hlink="hlink" folHlink="folHlink"/>
  <p:sldLayoutIdLst>
    <p:sldLayoutId id="2147486845" r:id="rId1"/>
    <p:sldLayoutId id="2147486846" r:id="rId2"/>
    <p:sldLayoutId id="2147486847" r:id="rId3"/>
    <p:sldLayoutId id="2147486848" r:id="rId4"/>
    <p:sldLayoutId id="2147486849" r:id="rId5"/>
    <p:sldLayoutId id="2147486850" r:id="rId6"/>
    <p:sldLayoutId id="2147486851" r:id="rId7"/>
    <p:sldLayoutId id="2147486852" r:id="rId8"/>
    <p:sldLayoutId id="2147486853" r:id="rId9"/>
    <p:sldLayoutId id="2147486854" r:id="rId10"/>
    <p:sldLayoutId id="2147486855" r:id="rId11"/>
    <p:sldLayoutId id="2147486856" r:id="rId12"/>
    <p:sldLayoutId id="2147486857" r:id="rId13"/>
    <p:sldLayoutId id="2147486858" r:id="rId14"/>
    <p:sldLayoutId id="2147486859" r:id="rId15"/>
    <p:sldLayoutId id="2147486860" r:id="rId16"/>
    <p:sldLayoutId id="2147486861" r:id="rId17"/>
    <p:sldLayoutId id="2147486863" r:id="rId18"/>
    <p:sldLayoutId id="2147486865" r:id="rId19"/>
    <p:sldLayoutId id="2147486866" r:id="rId20"/>
  </p:sldLayoutIdLst>
  <p:hf hdr="0" ftr="0" dt="0"/>
  <p:txStyles>
    <p:title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88">
          <p15:clr>
            <a:srgbClr val="F26B43"/>
          </p15:clr>
        </p15:guide>
        <p15:guide id="4" pos="7392">
          <p15:clr>
            <a:srgbClr val="F26B43"/>
          </p15:clr>
        </p15:guide>
        <p15:guide id="5" orient="horz" pos="144">
          <p15:clr>
            <a:srgbClr val="F26B43"/>
          </p15:clr>
        </p15:guide>
        <p15:guide id="6" orient="horz" pos="648">
          <p15:clr>
            <a:srgbClr val="F26B43"/>
          </p15:clr>
        </p15:guide>
        <p15:guide id="7" orient="horz" pos="792">
          <p15:clr>
            <a:srgbClr val="F26B43"/>
          </p15:clr>
        </p15:guide>
        <p15:guide id="8" orient="horz" pos="3672">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745678110"/>
      </p:ext>
    </p:extLst>
  </p:cSld>
  <p:clrMap bg1="lt1" tx1="dk1" bg2="lt2" tx2="dk2" accent1="accent1" accent2="accent2" accent3="accent3" accent4="accent4" accent5="accent5" accent6="accent6" hlink="hlink" folHlink="folHlink"/>
  <p:sldLayoutIdLst>
    <p:sldLayoutId id="2147486870" r:id="rId1"/>
    <p:sldLayoutId id="2147486871" r:id="rId2"/>
    <p:sldLayoutId id="2147486872" r:id="rId3"/>
    <p:sldLayoutId id="2147486873" r:id="rId4"/>
    <p:sldLayoutId id="2147486874" r:id="rId5"/>
    <p:sldLayoutId id="2147486875" r:id="rId6"/>
    <p:sldLayoutId id="2147486876" r:id="rId7"/>
    <p:sldLayoutId id="2147486877" r:id="rId8"/>
    <p:sldLayoutId id="2147486878" r:id="rId9"/>
    <p:sldLayoutId id="2147486879" r:id="rId10"/>
    <p:sldLayoutId id="2147486880" r:id="rId11"/>
    <p:sldLayoutId id="2147486881" r:id="rId12"/>
    <p:sldLayoutId id="2147486882" r:id="rId13"/>
    <p:sldLayoutId id="2147486883" r:id="rId14"/>
    <p:sldLayoutId id="2147486884" r:id="rId15"/>
    <p:sldLayoutId id="2147486885" r:id="rId16"/>
    <p:sldLayoutId id="2147486886"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45461"/>
            <a:ext cx="10515600" cy="104522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3746423"/>
          </a:xfrm>
          <a:prstGeom prst="rect">
            <a:avLst/>
          </a:prstGeom>
        </p:spPr>
        <p:txBody>
          <a:bodyPr vert="horz" lIns="91440" tIns="45720" rIns="91440" bIns="45720" rtlCol="0">
            <a:normAutofit/>
          </a:bodyPr>
          <a:lstStyle/>
          <a:p>
            <a:pPr lvl="0"/>
            <a:r>
              <a:rPr lang="en-US" dirty="0"/>
              <a:t>Click to edit Master text styles</a:t>
            </a:r>
          </a:p>
          <a:p>
            <a:pPr lvl="0"/>
            <a:endParaRPr lang="en-US" dirty="0"/>
          </a:p>
        </p:txBody>
      </p:sp>
      <p:pic>
        <p:nvPicPr>
          <p:cNvPr id="4" name="Picture 3" descr="PREFERRED_full-color_MAYS-UTH-MDA_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199662" y="5852160"/>
            <a:ext cx="2601351" cy="661016"/>
          </a:xfrm>
          <a:prstGeom prst="rect">
            <a:avLst/>
          </a:prstGeom>
        </p:spPr>
      </p:pic>
    </p:spTree>
    <p:extLst>
      <p:ext uri="{BB962C8B-B14F-4D97-AF65-F5344CB8AC3E}">
        <p14:creationId xmlns:p14="http://schemas.microsoft.com/office/powerpoint/2010/main" val="2528687345"/>
      </p:ext>
    </p:extLst>
  </p:cSld>
  <p:clrMap bg1="lt1" tx1="dk1" bg2="lt2" tx2="dk2" accent1="accent1" accent2="accent2" accent3="accent3" accent4="accent4" accent5="accent5" accent6="accent6" hlink="hlink" folHlink="folHlink"/>
  <p:sldLayoutIdLst>
    <p:sldLayoutId id="2147486888" r:id="rId1"/>
    <p:sldLayoutId id="2147486889" r:id="rId2"/>
    <p:sldLayoutId id="2147486890" r:id="rId3"/>
    <p:sldLayoutId id="2147486891" r:id="rId4"/>
    <p:sldLayoutId id="2147486892" r:id="rId5"/>
    <p:sldLayoutId id="2147486893" r:id="rId6"/>
    <p:sldLayoutId id="2147486894" r:id="rId7"/>
    <p:sldLayoutId id="2147486895" r:id="rId8"/>
    <p:sldLayoutId id="2147486896" r:id="rId9"/>
    <p:sldLayoutId id="2147486897" r:id="rId10"/>
    <p:sldLayoutId id="2147486898" r:id="rId11"/>
    <p:sldLayoutId id="2147486899" r:id="rId12"/>
    <p:sldLayoutId id="2147486900" r:id="rId13"/>
    <p:sldLayoutId id="2147486901" r:id="rId14"/>
    <p:sldLayoutId id="2147486902" r:id="rId15"/>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685800" rtl="0" eaLnBrk="1" latinLnBrk="0" hangingPunct="1">
        <a:lnSpc>
          <a:spcPct val="90000"/>
        </a:lnSpc>
        <a:spcBef>
          <a:spcPct val="0"/>
        </a:spcBef>
        <a:buNone/>
        <a:defRPr sz="3300" b="0" i="0" kern="120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Font typeface="Arial"/>
        <a:buNone/>
        <a:defRPr sz="1800" b="0" i="0" kern="1200">
          <a:solidFill>
            <a:schemeClr val="tx2"/>
          </a:solidFill>
          <a:latin typeface="+mn-lt"/>
          <a:ea typeface="+mn-ea"/>
          <a:cs typeface="+mn-cs"/>
        </a:defRPr>
      </a:lvl1pPr>
      <a:lvl2pPr marL="342900" indent="0" algn="l" defTabSz="685800" rtl="0" eaLnBrk="1" latinLnBrk="0" hangingPunct="1">
        <a:lnSpc>
          <a:spcPct val="90000"/>
        </a:lnSpc>
        <a:spcBef>
          <a:spcPts val="375"/>
        </a:spcBef>
        <a:buFont typeface="Arial"/>
        <a:buNone/>
        <a:defRPr sz="1800" b="0" i="0" kern="1200">
          <a:solidFill>
            <a:schemeClr val="tx2"/>
          </a:solidFill>
          <a:latin typeface="Goudy Oldstyle Std Regular" charset="0"/>
          <a:ea typeface="+mn-ea"/>
          <a:cs typeface="+mn-cs"/>
        </a:defRPr>
      </a:lvl2pPr>
      <a:lvl3pPr marL="685800" indent="0" algn="l" defTabSz="685800" rtl="0" eaLnBrk="1" latinLnBrk="0" hangingPunct="1">
        <a:lnSpc>
          <a:spcPct val="90000"/>
        </a:lnSpc>
        <a:spcBef>
          <a:spcPts val="375"/>
        </a:spcBef>
        <a:buFont typeface="Arial"/>
        <a:buNone/>
        <a:defRPr sz="1500" b="0" i="0" kern="1200">
          <a:solidFill>
            <a:schemeClr val="tx2"/>
          </a:solidFill>
          <a:latin typeface="Goudy Oldstyle Std Regular" charset="0"/>
          <a:ea typeface="+mn-ea"/>
          <a:cs typeface="+mn-cs"/>
        </a:defRPr>
      </a:lvl3pPr>
      <a:lvl4pPr marL="1028700" indent="0" algn="l" defTabSz="685800" rtl="0" eaLnBrk="1" latinLnBrk="0" hangingPunct="1">
        <a:lnSpc>
          <a:spcPct val="90000"/>
        </a:lnSpc>
        <a:spcBef>
          <a:spcPts val="375"/>
        </a:spcBef>
        <a:buFont typeface="Arial"/>
        <a:buNone/>
        <a:defRPr sz="1350" b="0" i="0" kern="1200">
          <a:solidFill>
            <a:schemeClr val="tx2"/>
          </a:solidFill>
          <a:latin typeface="Goudy Oldstyle Std Regular" charset="0"/>
          <a:ea typeface="+mn-ea"/>
          <a:cs typeface="+mn-cs"/>
        </a:defRPr>
      </a:lvl4pPr>
      <a:lvl5pPr marL="1371600" indent="0" algn="l" defTabSz="685800" rtl="0" eaLnBrk="1" latinLnBrk="0" hangingPunct="1">
        <a:lnSpc>
          <a:spcPct val="90000"/>
        </a:lnSpc>
        <a:spcBef>
          <a:spcPts val="375"/>
        </a:spcBef>
        <a:buFont typeface="Arial"/>
        <a:buNone/>
        <a:defRPr sz="1350" b="0" i="0" kern="1200">
          <a:solidFill>
            <a:schemeClr val="tx2"/>
          </a:solidFill>
          <a:latin typeface="Goudy Oldstyle Std Regular"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203199"/>
            <a:ext cx="12192000" cy="6603997"/>
          </a:xfrm>
          <a:prstGeom prst="rect">
            <a:avLst/>
          </a:prstGeom>
        </p:spPr>
      </p:pic>
      <p:sp>
        <p:nvSpPr>
          <p:cNvPr id="2" name="Holder 2"/>
          <p:cNvSpPr>
            <a:spLocks noGrp="1"/>
          </p:cNvSpPr>
          <p:nvPr>
            <p:ph type="title"/>
          </p:nvPr>
        </p:nvSpPr>
        <p:spPr>
          <a:xfrm>
            <a:off x="612987" y="336973"/>
            <a:ext cx="4863828" cy="400110"/>
          </a:xfrm>
          <a:prstGeom prst="rect">
            <a:avLst/>
          </a:prstGeom>
        </p:spPr>
        <p:txBody>
          <a:bodyPr wrap="square" lIns="0" tIns="0" rIns="0" bIns="0">
            <a:spAutoFit/>
          </a:bodyPr>
          <a:lstStyle>
            <a:lvl1pPr>
              <a:defRPr sz="2600" b="1" i="0">
                <a:solidFill>
                  <a:schemeClr val="tx1"/>
                </a:solidFill>
                <a:latin typeface="Arial"/>
                <a:cs typeface="Arial"/>
              </a:defRPr>
            </a:lvl1pPr>
          </a:lstStyle>
          <a:p>
            <a:endParaRPr/>
          </a:p>
        </p:txBody>
      </p:sp>
      <p:sp>
        <p:nvSpPr>
          <p:cNvPr id="3" name="Holder 3"/>
          <p:cNvSpPr>
            <a:spLocks noGrp="1"/>
          </p:cNvSpPr>
          <p:nvPr>
            <p:ph type="body" idx="1"/>
          </p:nvPr>
        </p:nvSpPr>
        <p:spPr>
          <a:xfrm>
            <a:off x="612987" y="1283961"/>
            <a:ext cx="5604933" cy="338554"/>
          </a:xfrm>
          <a:prstGeom prst="rect">
            <a:avLst/>
          </a:prstGeom>
        </p:spPr>
        <p:txBody>
          <a:bodyPr wrap="square" lIns="0" tIns="0" rIns="0" bIns="0">
            <a:spAutoFit/>
          </a:bodyPr>
          <a:lstStyle>
            <a:lvl1pPr>
              <a:defRPr sz="22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139936" y="6522145"/>
            <a:ext cx="1393613" cy="245965"/>
          </a:xfrm>
          <a:prstGeom prst="rect">
            <a:avLst/>
          </a:prstGeom>
        </p:spPr>
        <p:txBody>
          <a:bodyPr wrap="square" lIns="0" tIns="0" rIns="0" bIns="0">
            <a:spAutoFit/>
          </a:bodyPr>
          <a:lstStyle>
            <a:lvl1pPr>
              <a:defRPr sz="1867" b="1" i="0">
                <a:solidFill>
                  <a:srgbClr val="FF0000"/>
                </a:solidFill>
                <a:latin typeface="Calibri"/>
                <a:cs typeface="Calibri"/>
              </a:defRPr>
            </a:lvl1pPr>
          </a:lstStyle>
          <a:p>
            <a:pPr marL="16933">
              <a:lnSpc>
                <a:spcPts val="1913"/>
              </a:lnSpc>
            </a:pPr>
            <a:r>
              <a:rPr lang="en-US"/>
              <a:t>DO</a:t>
            </a:r>
            <a:r>
              <a:rPr lang="en-US" spc="-60"/>
              <a:t> </a:t>
            </a:r>
            <a:r>
              <a:rPr lang="en-US"/>
              <a:t>NOT</a:t>
            </a:r>
            <a:r>
              <a:rPr lang="en-US" spc="-67"/>
              <a:t> </a:t>
            </a:r>
            <a:r>
              <a:rPr lang="en-US" spc="-27"/>
              <a:t>POST</a:t>
            </a:r>
            <a:endParaRPr lang="en-US" spc="-27" dirty="0"/>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7/15/26</a:t>
            </a:fld>
            <a:endParaRPr lang="en-US"/>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25882270"/>
      </p:ext>
    </p:extLst>
  </p:cSld>
  <p:clrMap bg1="lt1" tx1="dk1" bg2="lt2" tx2="dk2" accent1="accent1" accent2="accent2" accent3="accent3" accent4="accent4" accent5="accent5" accent6="accent6" hlink="hlink" folHlink="folHlink"/>
  <p:sldLayoutIdLst>
    <p:sldLayoutId id="2147486905" r:id="rId1"/>
    <p:sldLayoutId id="2147486906" r:id="rId2"/>
    <p:sldLayoutId id="2147486907" r:id="rId3"/>
    <p:sldLayoutId id="2147486908" r:id="rId4"/>
    <p:sldLayoutId id="2147486909" r:id="rId5"/>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5352" y="569913"/>
            <a:ext cx="10407649"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895352" y="1906589"/>
            <a:ext cx="10407649" cy="431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2394856471"/>
      </p:ext>
    </p:extLst>
  </p:cSld>
  <p:clrMap bg1="lt1" tx1="dk1" bg2="lt2" tx2="dk2" accent1="accent1" accent2="accent2" accent3="accent3" accent4="accent4" accent5="accent5" accent6="accent6" hlink="hlink" folHlink="folHlink"/>
  <p:sldLayoutIdLst>
    <p:sldLayoutId id="2147486911" r:id="rId1"/>
    <p:sldLayoutId id="2147486912" r:id="rId2"/>
    <p:sldLayoutId id="2147486913" r:id="rId3"/>
    <p:sldLayoutId id="2147486914" r:id="rId4"/>
    <p:sldLayoutId id="2147486915" r:id="rId5"/>
    <p:sldLayoutId id="2147486916" r:id="rId6"/>
    <p:sldLayoutId id="2147486917" r:id="rId7"/>
    <p:sldLayoutId id="2147486918" r:id="rId8"/>
    <p:sldLayoutId id="2147486919" r:id="rId9"/>
    <p:sldLayoutId id="2147486920" r:id="rId10"/>
    <p:sldLayoutId id="2147486921" r:id="rId11"/>
  </p:sldLayoutIdLst>
  <p:txStyles>
    <p:titleStyle>
      <a:lvl1pPr algn="ctr" defTabSz="428638" rtl="0" fontAlgn="base" hangingPunct="0">
        <a:lnSpc>
          <a:spcPct val="112000"/>
        </a:lnSpc>
        <a:spcBef>
          <a:spcPct val="0"/>
        </a:spcBef>
        <a:spcAft>
          <a:spcPct val="0"/>
        </a:spcAft>
        <a:buClr>
          <a:srgbClr val="000000"/>
        </a:buClr>
        <a:buSzPct val="45000"/>
        <a:buFont typeface="StarSymbol" charset="0"/>
        <a:defRPr sz="4125">
          <a:solidFill>
            <a:srgbClr val="000000"/>
          </a:solidFill>
          <a:latin typeface="+mj-lt"/>
          <a:ea typeface="+mj-ea"/>
          <a:cs typeface="+mj-cs"/>
        </a:defRPr>
      </a:lvl1pPr>
      <a:lvl2pPr marL="404825"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2pPr>
      <a:lvl3pPr marL="607238"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3pPr>
      <a:lvl4pPr marL="80965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4pPr>
      <a:lvl5pPr marL="1012063"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5pPr>
      <a:lvl6pPr marL="1440701"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6pPr>
      <a:lvl7pPr marL="186934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7pPr>
      <a:lvl8pPr marL="2297977"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8pPr>
      <a:lvl9pPr marL="2726616"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9pPr>
    </p:titleStyle>
    <p:bodyStyle>
      <a:lvl1pPr marL="403337" indent="-303619" algn="l" defTabSz="428638" rtl="0" fontAlgn="base" hangingPunct="0">
        <a:lnSpc>
          <a:spcPct val="112000"/>
        </a:lnSpc>
        <a:spcBef>
          <a:spcPct val="0"/>
        </a:spcBef>
        <a:spcAft>
          <a:spcPts val="1336"/>
        </a:spcAft>
        <a:buClr>
          <a:srgbClr val="000000"/>
        </a:buClr>
        <a:buSzPct val="45000"/>
        <a:buFont typeface="StarSymbol" charset="0"/>
        <a:buChar char="●"/>
        <a:defRPr sz="3000">
          <a:solidFill>
            <a:srgbClr val="000000"/>
          </a:solidFill>
          <a:latin typeface="+mn-lt"/>
          <a:ea typeface="+mn-ea"/>
          <a:cs typeface="+mn-cs"/>
        </a:defRPr>
      </a:lvl1pPr>
      <a:lvl2pPr marL="808162" indent="-267899" algn="l" defTabSz="428638" rtl="0" fontAlgn="base" hangingPunct="0">
        <a:lnSpc>
          <a:spcPct val="112000"/>
        </a:lnSpc>
        <a:spcBef>
          <a:spcPct val="0"/>
        </a:spcBef>
        <a:spcAft>
          <a:spcPts val="1067"/>
        </a:spcAft>
        <a:buClr>
          <a:srgbClr val="000000"/>
        </a:buClr>
        <a:buSzPct val="75000"/>
        <a:buFont typeface="StarSymbol" charset="0"/>
        <a:buChar char="–"/>
        <a:defRPr sz="2625">
          <a:solidFill>
            <a:srgbClr val="000000"/>
          </a:solidFill>
          <a:latin typeface="+mn-lt"/>
          <a:ea typeface="+mn-ea"/>
          <a:cs typeface="+mn-cs"/>
        </a:defRPr>
      </a:lvl2pPr>
      <a:lvl3pPr marL="1212987" indent="-202412" algn="l" defTabSz="428638" rtl="0" fontAlgn="base" hangingPunct="0">
        <a:lnSpc>
          <a:spcPct val="112000"/>
        </a:lnSpc>
        <a:spcBef>
          <a:spcPct val="0"/>
        </a:spcBef>
        <a:spcAft>
          <a:spcPts val="797"/>
        </a:spcAft>
        <a:buClr>
          <a:srgbClr val="000000"/>
        </a:buClr>
        <a:buSzPct val="45000"/>
        <a:buFont typeface="StarSymbol" charset="0"/>
        <a:buChar char="●"/>
        <a:defRPr sz="2250">
          <a:solidFill>
            <a:srgbClr val="000000"/>
          </a:solidFill>
          <a:latin typeface="+mn-lt"/>
          <a:ea typeface="+mn-ea"/>
          <a:cs typeface="+mn-cs"/>
        </a:defRPr>
      </a:lvl3pPr>
      <a:lvl4pPr marL="1617812" indent="-200924" algn="l" defTabSz="428638" rtl="0" fontAlgn="base" hangingPunct="0">
        <a:lnSpc>
          <a:spcPct val="112000"/>
        </a:lnSpc>
        <a:spcBef>
          <a:spcPct val="0"/>
        </a:spcBef>
        <a:spcAft>
          <a:spcPts val="539"/>
        </a:spcAft>
        <a:buClr>
          <a:srgbClr val="000000"/>
        </a:buClr>
        <a:buSzPct val="75000"/>
        <a:buFont typeface="StarSymbol" charset="0"/>
        <a:buChar char="–"/>
        <a:defRPr sz="1875">
          <a:solidFill>
            <a:srgbClr val="000000"/>
          </a:solidFill>
          <a:latin typeface="+mn-lt"/>
          <a:ea typeface="+mn-ea"/>
          <a:cs typeface="+mn-cs"/>
        </a:defRPr>
      </a:lvl4pPr>
      <a:lvl5pPr marL="2022638"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5pPr>
      <a:lvl6pPr marL="2451276"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6pPr>
      <a:lvl7pPr marL="2879914"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7pPr>
      <a:lvl8pPr marL="3308552"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8pPr>
      <a:lvl9pPr marL="3737191"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9pPr>
    </p:bodyStyle>
    <p:otherStyle>
      <a:defPPr>
        <a:defRPr lang="en-US"/>
      </a:defPPr>
      <a:lvl1pPr marL="0" algn="l" defTabSz="857277" rtl="0" eaLnBrk="1" latinLnBrk="0" hangingPunct="1">
        <a:defRPr sz="1688" kern="1200">
          <a:solidFill>
            <a:schemeClr val="tx1"/>
          </a:solidFill>
          <a:latin typeface="+mn-lt"/>
          <a:ea typeface="+mn-ea"/>
          <a:cs typeface="+mn-cs"/>
        </a:defRPr>
      </a:lvl1pPr>
      <a:lvl2pPr marL="428638" algn="l" defTabSz="857277" rtl="0" eaLnBrk="1" latinLnBrk="0" hangingPunct="1">
        <a:defRPr sz="1688" kern="1200">
          <a:solidFill>
            <a:schemeClr val="tx1"/>
          </a:solidFill>
          <a:latin typeface="+mn-lt"/>
          <a:ea typeface="+mn-ea"/>
          <a:cs typeface="+mn-cs"/>
        </a:defRPr>
      </a:lvl2pPr>
      <a:lvl3pPr marL="857277" algn="l" defTabSz="857277" rtl="0" eaLnBrk="1" latinLnBrk="0" hangingPunct="1">
        <a:defRPr sz="1688" kern="1200">
          <a:solidFill>
            <a:schemeClr val="tx1"/>
          </a:solidFill>
          <a:latin typeface="+mn-lt"/>
          <a:ea typeface="+mn-ea"/>
          <a:cs typeface="+mn-cs"/>
        </a:defRPr>
      </a:lvl3pPr>
      <a:lvl4pPr marL="1285915" algn="l" defTabSz="857277" rtl="0" eaLnBrk="1" latinLnBrk="0" hangingPunct="1">
        <a:defRPr sz="1688" kern="1200">
          <a:solidFill>
            <a:schemeClr val="tx1"/>
          </a:solidFill>
          <a:latin typeface="+mn-lt"/>
          <a:ea typeface="+mn-ea"/>
          <a:cs typeface="+mn-cs"/>
        </a:defRPr>
      </a:lvl4pPr>
      <a:lvl5pPr marL="1714553" algn="l" defTabSz="857277" rtl="0" eaLnBrk="1" latinLnBrk="0" hangingPunct="1">
        <a:defRPr sz="1688" kern="1200">
          <a:solidFill>
            <a:schemeClr val="tx1"/>
          </a:solidFill>
          <a:latin typeface="+mn-lt"/>
          <a:ea typeface="+mn-ea"/>
          <a:cs typeface="+mn-cs"/>
        </a:defRPr>
      </a:lvl5pPr>
      <a:lvl6pPr marL="2143192" algn="l" defTabSz="857277" rtl="0" eaLnBrk="1" latinLnBrk="0" hangingPunct="1">
        <a:defRPr sz="1688" kern="1200">
          <a:solidFill>
            <a:schemeClr val="tx1"/>
          </a:solidFill>
          <a:latin typeface="+mn-lt"/>
          <a:ea typeface="+mn-ea"/>
          <a:cs typeface="+mn-cs"/>
        </a:defRPr>
      </a:lvl6pPr>
      <a:lvl7pPr marL="2571830" algn="l" defTabSz="857277" rtl="0" eaLnBrk="1" latinLnBrk="0" hangingPunct="1">
        <a:defRPr sz="1688" kern="1200">
          <a:solidFill>
            <a:schemeClr val="tx1"/>
          </a:solidFill>
          <a:latin typeface="+mn-lt"/>
          <a:ea typeface="+mn-ea"/>
          <a:cs typeface="+mn-cs"/>
        </a:defRPr>
      </a:lvl7pPr>
      <a:lvl8pPr marL="3000469" algn="l" defTabSz="857277" rtl="0" eaLnBrk="1" latinLnBrk="0" hangingPunct="1">
        <a:defRPr sz="1688" kern="1200">
          <a:solidFill>
            <a:schemeClr val="tx1"/>
          </a:solidFill>
          <a:latin typeface="+mn-lt"/>
          <a:ea typeface="+mn-ea"/>
          <a:cs typeface="+mn-cs"/>
        </a:defRPr>
      </a:lvl8pPr>
      <a:lvl9pPr marL="3429107" algn="l" defTabSz="857277" rtl="0" eaLnBrk="1" latinLnBrk="0" hangingPunct="1">
        <a:defRPr sz="1688"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414186"/>
      </p:ext>
    </p:extLst>
  </p:cSld>
  <p:clrMap bg1="lt1" tx1="dk1" bg2="lt2" tx2="dk2" accent1="accent1" accent2="accent2" accent3="accent3" accent4="accent4" accent5="accent5" accent6="accent6" hlink="hlink" folHlink="folHlink"/>
  <p:sldLayoutIdLst>
    <p:sldLayoutId id="2147486923" r:id="rId1"/>
    <p:sldLayoutId id="2147486924" r:id="rId2"/>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BD49F-9AAD-9141-998F-F60B39506132}"/>
              </a:ext>
            </a:extLst>
          </p:cNvPr>
          <p:cNvSpPr>
            <a:spLocks noGrp="1"/>
          </p:cNvSpPr>
          <p:nvPr>
            <p:ph type="title"/>
          </p:nvPr>
        </p:nvSpPr>
        <p:spPr>
          <a:xfrm>
            <a:off x="838200" y="580292"/>
            <a:ext cx="10515600" cy="7899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6D312C4-1B90-954B-80BC-48D080F300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C107131-DD53-CF43-BE86-98A30C1AB6DE}"/>
              </a:ext>
            </a:extLst>
          </p:cNvPr>
          <p:cNvSpPr>
            <a:spLocks noGrp="1"/>
          </p:cNvSpPr>
          <p:nvPr>
            <p:ph type="ftr" sz="quarter" idx="3"/>
          </p:nvPr>
        </p:nvSpPr>
        <p:spPr>
          <a:xfrm>
            <a:off x="69589" y="6506811"/>
            <a:ext cx="12036287" cy="251101"/>
          </a:xfrm>
          <a:prstGeom prst="rect">
            <a:avLst/>
          </a:prstGeom>
        </p:spPr>
        <p:txBody>
          <a:bodyPr vert="horz" lIns="91440" tIns="45720" rIns="91440" bIns="45720" rtlCol="0" anchor="ctr"/>
          <a:lstStyle>
            <a:lvl1pPr algn="ctr">
              <a:defRPr sz="1200">
                <a:solidFill>
                  <a:schemeClr val="bg1">
                    <a:lumMod val="65000"/>
                  </a:schemeClr>
                </a:solidFill>
              </a:defRPr>
            </a:lvl1pPr>
          </a:lstStyle>
          <a:p>
            <a:r>
              <a:rPr lang="en-US"/>
              <a:t>This presentation is the intellectual property of the author/presenter. Contact hope.rugo@ucsf.edu for permission to reprint and/or distribute.</a:t>
            </a:r>
            <a:endParaRPr lang="en-US" dirty="0"/>
          </a:p>
        </p:txBody>
      </p:sp>
      <p:sp>
        <p:nvSpPr>
          <p:cNvPr id="7" name="Rectangle 6"/>
          <p:cNvSpPr/>
          <p:nvPr userDrawn="1"/>
        </p:nvSpPr>
        <p:spPr>
          <a:xfrm>
            <a:off x="838200" y="43454"/>
            <a:ext cx="10515600" cy="307777"/>
          </a:xfrm>
          <a:prstGeom prst="rect">
            <a:avLst/>
          </a:prstGeom>
        </p:spPr>
        <p:txBody>
          <a:bodyPr wrap="square">
            <a:spAutoFit/>
          </a:bodyPr>
          <a:lstStyle/>
          <a:p>
            <a:pPr algn="ctr"/>
            <a:r>
              <a:rPr lang="en-US" sz="1400">
                <a:solidFill>
                  <a:schemeClr val="bg1">
                    <a:lumMod val="65000"/>
                  </a:schemeClr>
                </a:solidFill>
                <a:latin typeface="Arial" charset="0"/>
              </a:rPr>
              <a:t>San Antonio Breast Cancer Symposium®, December 4 -8, 2018</a:t>
            </a:r>
            <a:endParaRPr lang="en-US" sz="1400">
              <a:solidFill>
                <a:schemeClr val="bg1">
                  <a:lumMod val="65000"/>
                </a:schemeClr>
              </a:solidFill>
              <a:effectLst/>
              <a:latin typeface="Arial" charset="0"/>
            </a:endParaRPr>
          </a:p>
        </p:txBody>
      </p:sp>
    </p:spTree>
    <p:extLst>
      <p:ext uri="{BB962C8B-B14F-4D97-AF65-F5344CB8AC3E}">
        <p14:creationId xmlns:p14="http://schemas.microsoft.com/office/powerpoint/2010/main" val="3707254565"/>
      </p:ext>
    </p:extLst>
  </p:cSld>
  <p:clrMap bg1="lt1" tx1="dk1" bg2="lt2" tx2="dk2" accent1="accent1" accent2="accent2" accent3="accent3" accent4="accent4" accent5="accent5" accent6="accent6" hlink="hlink" folHlink="folHlink"/>
  <p:sldLayoutIdLst>
    <p:sldLayoutId id="2147486926" r:id="rId1"/>
    <p:sldLayoutId id="2147486927" r:id="rId2"/>
    <p:sldLayoutId id="2147486928" r:id="rId3"/>
    <p:sldLayoutId id="2147486929" r:id="rId4"/>
    <p:sldLayoutId id="2147486930" r:id="rId5"/>
    <p:sldLayoutId id="2147486931" r:id="rId6"/>
    <p:sldLayoutId id="2147486932" r:id="rId7"/>
    <p:sldLayoutId id="2147486933" r:id="rId8"/>
    <p:sldLayoutId id="2147486934" r:id="rId9"/>
    <p:sldLayoutId id="2147486935" r:id="rId10"/>
    <p:sldLayoutId id="2147486936" r:id="rId11"/>
    <p:sldLayoutId id="2147486937" r:id="rId12"/>
  </p:sldLayoutIdLst>
  <p:hf sldNum="0" hdr="0" dt="0"/>
  <p:txStyles>
    <p:titleStyle>
      <a:lvl1pPr algn="l" defTabSz="914400" rtl="0" eaLnBrk="1" latinLnBrk="0" hangingPunct="1">
        <a:lnSpc>
          <a:spcPct val="90000"/>
        </a:lnSpc>
        <a:spcBef>
          <a:spcPct val="0"/>
        </a:spcBef>
        <a:buNone/>
        <a:defRPr sz="3800" b="1" i="0" kern="1200" baseline="0">
          <a:solidFill>
            <a:srgbClr val="002060"/>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002060"/>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002060"/>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2060"/>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002060"/>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002060"/>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CCD5C0-8BBB-21B6-0037-182293584881}"/>
              </a:ext>
            </a:extLst>
          </p:cNvPr>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086B38-0199-8543-671C-30BA347A2FB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5F13F2-31E1-7823-0925-98F30FE26C1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653796-C7BA-4A73-9F63-B114F6227AFE}" type="datetimeFigureOut">
              <a:rPr lang="en-US" smtClean="0"/>
              <a:t>7/15/26</a:t>
            </a:fld>
            <a:endParaRPr lang="en-US"/>
          </a:p>
        </p:txBody>
      </p:sp>
      <p:sp>
        <p:nvSpPr>
          <p:cNvPr id="5" name="Footer Placeholder 4">
            <a:extLst>
              <a:ext uri="{FF2B5EF4-FFF2-40B4-BE49-F238E27FC236}">
                <a16:creationId xmlns:a16="http://schemas.microsoft.com/office/drawing/2014/main" id="{7D3150CB-77BA-FCC5-BAA7-251F93BCFE6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1327265-DA42-9DF0-1476-517CF1AA366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A229818-2177-446F-BFEF-3388D95DD6F5}" type="slidenum">
              <a:rPr lang="en-US" smtClean="0"/>
              <a:t>‹#›</a:t>
            </a:fld>
            <a:endParaRPr lang="en-US"/>
          </a:p>
        </p:txBody>
      </p:sp>
      <p:pic>
        <p:nvPicPr>
          <p:cNvPr id="8" name="Picture 7" descr="A white background with text overlay&#10;&#10;AI-generated content may be incorrect.">
            <a:extLst>
              <a:ext uri="{FF2B5EF4-FFF2-40B4-BE49-F238E27FC236}">
                <a16:creationId xmlns:a16="http://schemas.microsoft.com/office/drawing/2014/main" id="{8FE93565-2E51-D120-5888-3351E56DC31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155141354"/>
      </p:ext>
    </p:extLst>
  </p:cSld>
  <p:clrMap bg1="lt1" tx1="dk1" bg2="lt2" tx2="dk2" accent1="accent1" accent2="accent2" accent3="accent3" accent4="accent4" accent5="accent5" accent6="accent6" hlink="hlink" folHlink="folHlink"/>
  <p:sldLayoutIdLst>
    <p:sldLayoutId id="2147486939" r:id="rId1"/>
    <p:sldLayoutId id="2147486940" r:id="rId2"/>
    <p:sldLayoutId id="2147486941" r:id="rId3"/>
    <p:sldLayoutId id="2147486942" r:id="rId4"/>
    <p:sldLayoutId id="2147486943" r:id="rId5"/>
    <p:sldLayoutId id="2147486944" r:id="rId6"/>
    <p:sldLayoutId id="2147486945" r:id="rId7"/>
    <p:sldLayoutId id="2147486946" r:id="rId8"/>
    <p:sldLayoutId id="2147486947" r:id="rId9"/>
    <p:sldLayoutId id="2147486948" r:id="rId10"/>
    <p:sldLayoutId id="2147486949" r:id="rId11"/>
    <p:sldLayoutId id="2147486950" r:id="rId12"/>
    <p:sldLayoutId id="2147486951" r:id="rId13"/>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7486"/>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435994716"/>
      </p:ext>
    </p:extLst>
  </p:cSld>
  <p:clrMap bg1="lt1" tx1="dk1" bg2="lt2" tx2="dk2" accent1="accent1" accent2="accent2" accent3="accent3" accent4="accent4" accent5="accent5" accent6="accent6" hlink="hlink" folHlink="folHlink"/>
  <p:sldLayoutIdLst>
    <p:sldLayoutId id="2147486953" r:id="rId1"/>
    <p:sldLayoutId id="2147486954" r:id="rId2"/>
    <p:sldLayoutId id="2147486955" r:id="rId3"/>
    <p:sldLayoutId id="2147486956" r:id="rId4"/>
    <p:sldLayoutId id="2147486957" r:id="rId5"/>
    <p:sldLayoutId id="2147486958" r:id="rId6"/>
    <p:sldLayoutId id="2147486959" r:id="rId7"/>
    <p:sldLayoutId id="2147486960" r:id="rId8"/>
    <p:sldLayoutId id="2147486961" r:id="rId9"/>
    <p:sldLayoutId id="2147486962" r:id="rId10"/>
    <p:sldLayoutId id="2147486963" r:id="rId11"/>
    <p:sldLayoutId id="2147486964" r:id="rId12"/>
    <p:sldLayoutId id="2147486965" r:id="rId13"/>
    <p:sldLayoutId id="2147486966" r:id="rId14"/>
    <p:sldLayoutId id="2147486967" r:id="rId15"/>
    <p:sldLayoutId id="2147486968" r:id="rId16"/>
    <p:sldLayoutId id="2147486969" r:id="rId17"/>
    <p:sldLayoutId id="2147486970" r:id="rId18"/>
    <p:sldLayoutId id="2147486971" r:id="rId19"/>
    <p:sldLayoutId id="2147486972" r:id="rId20"/>
    <p:sldLayoutId id="2147486973" r:id="rId21"/>
    <p:sldLayoutId id="2147486974" r:id="rId22"/>
    <p:sldLayoutId id="2147486975" r:id="rId23"/>
    <p:sldLayoutId id="2147486976" r:id="rId24"/>
    <p:sldLayoutId id="2147486977"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1">
            <a:extLst>
              <a:ext uri="{FF2B5EF4-FFF2-40B4-BE49-F238E27FC236}">
                <a16:creationId xmlns:a16="http://schemas.microsoft.com/office/drawing/2014/main" id="{45D2B07B-90A3-0AEA-48C4-3C51F64B0A0E}"/>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80441036"/>
      </p:ext>
    </p:extLst>
  </p:cSld>
  <p:clrMap bg1="lt1" tx1="dk1" bg2="lt2" tx2="dk2" accent1="accent1" accent2="accent2" accent3="accent3" accent4="accent4" accent5="accent5" accent6="accent6" hlink="hlink" folHlink="folHlink"/>
  <p:sldLayoutIdLst>
    <p:sldLayoutId id="2147485908" r:id="rId1"/>
    <p:sldLayoutId id="2147485909" r:id="rId2"/>
    <p:sldLayoutId id="2147485910" r:id="rId3"/>
    <p:sldLayoutId id="2147485911" r:id="rId4"/>
    <p:sldLayoutId id="2147485912" r:id="rId5"/>
    <p:sldLayoutId id="2147485913" r:id="rId6"/>
    <p:sldLayoutId id="2147485914" r:id="rId7"/>
    <p:sldLayoutId id="2147485915" r:id="rId8"/>
    <p:sldLayoutId id="2147485916" r:id="rId9"/>
    <p:sldLayoutId id="2147485917" r:id="rId10"/>
    <p:sldLayoutId id="2147485918" r:id="rId11"/>
    <p:sldLayoutId id="2147485919" r:id="rId12"/>
    <p:sldLayoutId id="2147485920" r:id="rId13"/>
    <p:sldLayoutId id="2147485921" r:id="rId14"/>
    <p:sldLayoutId id="2147485922" r:id="rId15"/>
    <p:sldLayoutId id="2147485923" r:id="rId16"/>
    <p:sldLayoutId id="2147485924" r:id="rId17"/>
    <p:sldLayoutId id="2147485925" r:id="rId18"/>
    <p:sldLayoutId id="2147485926" r:id="rId19"/>
    <p:sldLayoutId id="2147485927" r:id="rId20"/>
    <p:sldLayoutId id="2147485928" r:id="rId21"/>
    <p:sldLayoutId id="2147485929" r:id="rId22"/>
    <p:sldLayoutId id="2147485930" r:id="rId23"/>
    <p:sldLayoutId id="2147485931" r:id="rId24"/>
    <p:sldLayoutId id="2147485932"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1">
            <a:extLst>
              <a:ext uri="{FF2B5EF4-FFF2-40B4-BE49-F238E27FC236}">
                <a16:creationId xmlns:a16="http://schemas.microsoft.com/office/drawing/2014/main" id="{60695FF5-72AA-F1AE-BBA5-A4D3D3CF0AF4}"/>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685526305"/>
      </p:ext>
    </p:extLst>
  </p:cSld>
  <p:clrMap bg1="lt1" tx1="dk1" bg2="lt2" tx2="dk2" accent1="accent1" accent2="accent2" accent3="accent3" accent4="accent4" accent5="accent5" accent6="accent6" hlink="hlink" folHlink="folHlink"/>
  <p:sldLayoutIdLst>
    <p:sldLayoutId id="2147485935" r:id="rId1"/>
    <p:sldLayoutId id="2147485936" r:id="rId2"/>
    <p:sldLayoutId id="2147485937" r:id="rId3"/>
    <p:sldLayoutId id="2147485938" r:id="rId4"/>
    <p:sldLayoutId id="2147485939" r:id="rId5"/>
    <p:sldLayoutId id="2147485940" r:id="rId6"/>
    <p:sldLayoutId id="2147485941" r:id="rId7"/>
    <p:sldLayoutId id="2147485942" r:id="rId8"/>
    <p:sldLayoutId id="2147485943" r:id="rId9"/>
    <p:sldLayoutId id="2147485944" r:id="rId10"/>
    <p:sldLayoutId id="2147485945" r:id="rId11"/>
    <p:sldLayoutId id="2147485946" r:id="rId12"/>
    <p:sldLayoutId id="2147485947" r:id="rId13"/>
    <p:sldLayoutId id="2147485948" r:id="rId14"/>
    <p:sldLayoutId id="2147485949" r:id="rId15"/>
    <p:sldLayoutId id="2147485950" r:id="rId16"/>
    <p:sldLayoutId id="2147485951" r:id="rId17"/>
    <p:sldLayoutId id="2147485952" r:id="rId18"/>
    <p:sldLayoutId id="2147485953" r:id="rId19"/>
    <p:sldLayoutId id="2147485954" r:id="rId20"/>
    <p:sldLayoutId id="2147485955" r:id="rId21"/>
    <p:sldLayoutId id="2147485956" r:id="rId22"/>
    <p:sldLayoutId id="2147485957" r:id="rId23"/>
    <p:sldLayoutId id="2147485958" r:id="rId24"/>
    <p:sldLayoutId id="21474859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548640" y="750933"/>
            <a:ext cx="11094720" cy="853440"/>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548640" y="1950720"/>
            <a:ext cx="11094720" cy="451104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
        <p:nvSpPr>
          <p:cNvPr id="15" name="Slide Number Placeholder 14"/>
          <p:cNvSpPr>
            <a:spLocks noGrp="1"/>
          </p:cNvSpPr>
          <p:nvPr>
            <p:ph type="sldNum" sz="quarter" idx="4"/>
          </p:nvPr>
        </p:nvSpPr>
        <p:spPr bwMode="gray">
          <a:xfrm>
            <a:off x="11248253" y="289267"/>
            <a:ext cx="395111" cy="215444"/>
          </a:xfrm>
          <a:prstGeom prst="rect">
            <a:avLst/>
          </a:prstGeom>
        </p:spPr>
        <p:txBody>
          <a:bodyPr vert="horz" wrap="square" lIns="0" tIns="0" rIns="0" bIns="0" rtlCol="0" anchor="ctr">
            <a:spAutoFit/>
          </a:bodyPr>
          <a:lstStyle>
            <a:lvl1pPr algn="r">
              <a:defRPr sz="1400">
                <a:solidFill>
                  <a:schemeClr val="accent6"/>
                </a:solidFill>
                <a:latin typeface="+mj-lt"/>
                <a:cs typeface="Arial" pitchFamily="34" charset="0"/>
              </a:defRPr>
            </a:lvl1pPr>
          </a:lstStyle>
          <a:p>
            <a:fld id="{25E50375-54B9-4391-8450-768398012C2B}" type="slidenum">
              <a:rPr lang="en-US" smtClean="0"/>
              <a:t>‹#›</a:t>
            </a:fld>
            <a:endParaRPr lang="en-US"/>
          </a:p>
        </p:txBody>
      </p:sp>
    </p:spTree>
    <p:extLst>
      <p:ext uri="{BB962C8B-B14F-4D97-AF65-F5344CB8AC3E}">
        <p14:creationId xmlns:p14="http://schemas.microsoft.com/office/powerpoint/2010/main" val="3012580289"/>
      </p:ext>
    </p:extLst>
  </p:cSld>
  <p:clrMap bg1="lt1" tx1="dk1" bg2="lt2" tx2="dk2" accent1="accent1" accent2="accent2" accent3="accent3" accent4="accent4" accent5="accent5" accent6="accent6" hlink="hlink" folHlink="folHlink"/>
  <p:sldLayoutIdLst>
    <p:sldLayoutId id="2147486004" r:id="rId1"/>
    <p:sldLayoutId id="2147486005" r:id="rId2"/>
    <p:sldLayoutId id="2147486006" r:id="rId3"/>
    <p:sldLayoutId id="2147486007" r:id="rId4"/>
    <p:sldLayoutId id="2147486008" r:id="rId5"/>
    <p:sldLayoutId id="2147486009" r:id="rId6"/>
    <p:sldLayoutId id="2147486010" r:id="rId7"/>
    <p:sldLayoutId id="2147486011" r:id="rId8"/>
    <p:sldLayoutId id="2147486012" r:id="rId9"/>
    <p:sldLayoutId id="2147486013" r:id="rId10"/>
    <p:sldLayoutId id="2147486014" r:id="rId11"/>
    <p:sldLayoutId id="2147486015" r:id="rId12"/>
    <p:sldLayoutId id="2147486016" r:id="rId13"/>
    <p:sldLayoutId id="2147486017" r:id="rId14"/>
    <p:sldLayoutId id="2147486018" r:id="rId15"/>
    <p:sldLayoutId id="2147486019" r:id="rId16"/>
    <p:sldLayoutId id="2147486020" r:id="rId17"/>
  </p:sldLayoutIdLst>
  <p:txStyles>
    <p:titleStyle>
      <a:lvl1pPr algn="l" defTabSz="914354" rtl="0" eaLnBrk="1" latinLnBrk="0" hangingPunct="1">
        <a:lnSpc>
          <a:spcPct val="100000"/>
        </a:lnSpc>
        <a:spcBef>
          <a:spcPct val="0"/>
        </a:spcBef>
        <a:buNone/>
        <a:defRPr sz="2933" b="1" kern="1200">
          <a:solidFill>
            <a:schemeClr val="tx1"/>
          </a:solidFill>
          <a:latin typeface="+mj-lt"/>
          <a:ea typeface="+mj-ea"/>
          <a:cs typeface="Arial" pitchFamily="34" charset="0"/>
        </a:defRPr>
      </a:lvl1pPr>
    </p:titleStyle>
    <p:bodyStyle>
      <a:lvl1pPr marL="0" indent="0" algn="l" defTabSz="914354" rtl="0" eaLnBrk="1" latinLnBrk="0" hangingPunct="1">
        <a:lnSpc>
          <a:spcPct val="100000"/>
        </a:lnSpc>
        <a:spcBef>
          <a:spcPts val="1867"/>
        </a:spcBef>
        <a:spcAft>
          <a:spcPts val="0"/>
        </a:spcAft>
        <a:buFont typeface="Arial" pitchFamily="34" charset="0"/>
        <a:buNone/>
        <a:defRPr sz="2400" kern="1200">
          <a:solidFill>
            <a:schemeClr val="tx1"/>
          </a:solidFill>
          <a:latin typeface="+mn-lt"/>
          <a:ea typeface="+mn-ea"/>
          <a:cs typeface="Times New Roman" pitchFamily="18" charset="0"/>
        </a:defRPr>
      </a:lvl1pPr>
      <a:lvl2pPr marL="173030" indent="-173030" algn="l" defTabSz="914354" rtl="0" eaLnBrk="1" latinLnBrk="0" hangingPunct="1">
        <a:lnSpc>
          <a:spcPct val="100000"/>
        </a:lnSpc>
        <a:spcBef>
          <a:spcPts val="1200"/>
        </a:spcBef>
        <a:spcAft>
          <a:spcPts val="0"/>
        </a:spcAft>
        <a:buFont typeface="Arial" pitchFamily="34" charset="0"/>
        <a:buChar char="•"/>
        <a:defRPr sz="2400" kern="1200">
          <a:solidFill>
            <a:schemeClr val="tx1"/>
          </a:solidFill>
          <a:latin typeface="+mn-lt"/>
          <a:ea typeface="+mn-ea"/>
          <a:cs typeface="Times New Roman" pitchFamily="18" charset="0"/>
        </a:defRPr>
      </a:lvl2pPr>
      <a:lvl3pPr marL="347454" indent="-173030" algn="l" defTabSz="914354" rtl="0" eaLnBrk="1" latinLnBrk="0" hangingPunct="1">
        <a:lnSpc>
          <a:spcPct val="100000"/>
        </a:lnSpc>
        <a:spcBef>
          <a:spcPts val="800"/>
        </a:spcBef>
        <a:spcAft>
          <a:spcPts val="0"/>
        </a:spcAft>
        <a:buFont typeface="Arial" pitchFamily="34" charset="0"/>
        <a:buChar char="•"/>
        <a:defRPr sz="2133" kern="1200">
          <a:solidFill>
            <a:schemeClr val="tx1"/>
          </a:solidFill>
          <a:latin typeface="+mn-lt"/>
          <a:ea typeface="+mn-ea"/>
          <a:cs typeface="Times New Roman" pitchFamily="18" charset="0"/>
        </a:defRPr>
      </a:lvl3pPr>
      <a:lvl4pPr marL="521182" indent="-173030" algn="l" defTabSz="914354" rtl="0" eaLnBrk="1" latinLnBrk="0" hangingPunct="1">
        <a:lnSpc>
          <a:spcPct val="100000"/>
        </a:lnSpc>
        <a:spcBef>
          <a:spcPts val="800"/>
        </a:spcBef>
        <a:spcAft>
          <a:spcPts val="0"/>
        </a:spcAft>
        <a:buFont typeface="Arial" pitchFamily="34" charset="0"/>
        <a:buChar char="•"/>
        <a:defRPr sz="1867" kern="1200">
          <a:solidFill>
            <a:schemeClr val="tx1"/>
          </a:solidFill>
          <a:latin typeface="+mn-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ACB92F-CA01-4752-6B59-55368DC638A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6238050"/>
            <a:ext cx="12192000" cy="628650"/>
          </a:xfrm>
          <a:prstGeom prst="rect">
            <a:avLst/>
          </a:prstGeom>
        </p:spPr>
      </p:pic>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sp>
        <p:nvSpPr>
          <p:cNvPr id="11" name="Text Placeholder 4">
            <a:extLst>
              <a:ext uri="{FF2B5EF4-FFF2-40B4-BE49-F238E27FC236}">
                <a16:creationId xmlns:a16="http://schemas.microsoft.com/office/drawing/2014/main" id="{CF4238B1-436E-ABF8-08AB-E6364E1D7133}"/>
              </a:ext>
            </a:extLst>
          </p:cNvPr>
          <p:cNvSpPr txBox="1">
            <a:spLocks/>
          </p:cNvSpPr>
          <p:nvPr userDrawn="1"/>
        </p:nvSpPr>
        <p:spPr>
          <a:xfrm>
            <a:off x="3924300" y="6289603"/>
            <a:ext cx="5252264" cy="281354"/>
          </a:xfrm>
          <a:prstGeom prst="rect">
            <a:avLst/>
          </a:prstGeom>
        </p:spPr>
        <p:txBody>
          <a:bodyPr lIns="0" tIns="0" rIns="0" bIns="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a:t>Scott </a:t>
            </a:r>
            <a:r>
              <a:rPr lang="en-US" sz="1000" err="1"/>
              <a:t>Kopetz</a:t>
            </a:r>
            <a:r>
              <a:rPr lang="en-US" sz="1000"/>
              <a:t>, MD, PhD</a:t>
            </a:r>
            <a:endParaRPr lang="en-US"/>
          </a:p>
        </p:txBody>
      </p:sp>
    </p:spTree>
    <p:extLst>
      <p:ext uri="{BB962C8B-B14F-4D97-AF65-F5344CB8AC3E}">
        <p14:creationId xmlns:p14="http://schemas.microsoft.com/office/powerpoint/2010/main" val="3297592790"/>
      </p:ext>
    </p:extLst>
  </p:cSld>
  <p:clrMap bg1="lt1" tx1="dk1" bg2="lt2" tx2="dk2" accent1="accent1" accent2="accent2" accent3="accent3" accent4="accent4" accent5="accent5" accent6="accent6" hlink="hlink" folHlink="folHlink"/>
  <p:sldLayoutIdLst>
    <p:sldLayoutId id="2147486023" r:id="rId1"/>
    <p:sldLayoutId id="2147486024" r:id="rId2"/>
    <p:sldLayoutId id="2147486025" r:id="rId3"/>
    <p:sldLayoutId id="2147486026"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2674206347"/>
      </p:ext>
    </p:extLst>
  </p:cSld>
  <p:clrMap bg1="lt1" tx1="dk1" bg2="lt2" tx2="dk2" accent1="accent1" accent2="accent2" accent3="accent3" accent4="accent4" accent5="accent5" accent6="accent6" hlink="hlink" folHlink="folHlink"/>
  <p:sldLayoutIdLst>
    <p:sldLayoutId id="2147486118" r:id="rId1"/>
    <p:sldLayoutId id="2147486119" r:id="rId2"/>
    <p:sldLayoutId id="2147486120" r:id="rId3"/>
    <p:sldLayoutId id="2147486121"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997" y="576000"/>
            <a:ext cx="8228277" cy="505668"/>
          </a:xfrm>
          <a:prstGeom prst="rect">
            <a:avLst/>
          </a:prstGeom>
        </p:spPr>
        <p:txBody>
          <a:bodyPr vert="horz" lIns="0" tIns="0" rIns="0" bIns="0" rtlCol="0" anchor="t" anchorCtr="0">
            <a:normAutofit/>
          </a:bodyPr>
          <a:lstStyle/>
          <a:p>
            <a:r>
              <a:rPr lang="en-US"/>
              <a:t>Click to edit Master title style</a:t>
            </a:r>
            <a:endParaRPr lang="en-GB"/>
          </a:p>
        </p:txBody>
      </p:sp>
      <p:sp>
        <p:nvSpPr>
          <p:cNvPr id="3" name="Text Placeholder 2"/>
          <p:cNvSpPr>
            <a:spLocks noGrp="1"/>
          </p:cNvSpPr>
          <p:nvPr>
            <p:ph type="body" idx="1"/>
          </p:nvPr>
        </p:nvSpPr>
        <p:spPr>
          <a:xfrm>
            <a:off x="575997" y="1806575"/>
            <a:ext cx="8228277" cy="4473796"/>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grpSp>
        <p:nvGrpSpPr>
          <p:cNvPr id="17" name="Group 16" hidden="1"/>
          <p:cNvGrpSpPr/>
          <p:nvPr/>
        </p:nvGrpSpPr>
        <p:grpSpPr>
          <a:xfrm>
            <a:off x="574675" y="-301039"/>
            <a:ext cx="11042525" cy="7560000"/>
            <a:chOff x="574675" y="-301039"/>
            <a:chExt cx="11042525" cy="7560000"/>
          </a:xfrm>
        </p:grpSpPr>
        <p:sp>
          <p:nvSpPr>
            <p:cNvPr id="12" name="Rectangle 11"/>
            <p:cNvSpPr/>
            <p:nvPr userDrawn="1"/>
          </p:nvSpPr>
          <p:spPr>
            <a:xfrm>
              <a:off x="574675"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3" name="Rectangle 12"/>
            <p:cNvSpPr/>
            <p:nvPr userDrawn="1"/>
          </p:nvSpPr>
          <p:spPr>
            <a:xfrm>
              <a:off x="3281306"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4" name="Rectangle 13"/>
            <p:cNvSpPr/>
            <p:nvPr userDrawn="1"/>
          </p:nvSpPr>
          <p:spPr>
            <a:xfrm>
              <a:off x="5987937"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5" name="Rectangle 14"/>
            <p:cNvSpPr/>
            <p:nvPr userDrawn="1"/>
          </p:nvSpPr>
          <p:spPr>
            <a:xfrm>
              <a:off x="8694568"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6" name="Rectangle 15"/>
            <p:cNvSpPr/>
            <p:nvPr userDrawn="1"/>
          </p:nvSpPr>
          <p:spPr>
            <a:xfrm>
              <a:off x="11401200"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grpSp>
      <p:sp>
        <p:nvSpPr>
          <p:cNvPr id="4" name="Rectangle 7">
            <a:extLst>
              <a:ext uri="{FF2B5EF4-FFF2-40B4-BE49-F238E27FC236}">
                <a16:creationId xmlns:a16="http://schemas.microsoft.com/office/drawing/2014/main" id="{79837DBD-15F8-AF0C-32A6-686F90C58E0A}"/>
              </a:ext>
            </a:extLst>
          </p:cNvPr>
          <p:cNvSpPr>
            <a:spLocks noChangeArrowheads="1"/>
          </p:cNvSpPr>
          <p:nvPr userDrawn="1">
            <p:custDataLst>
              <p:tags r:id="rId20"/>
            </p:custDataLst>
          </p:nvPr>
        </p:nvSpPr>
        <p:spPr bwMode="auto">
          <a:xfrm>
            <a:off x="0" y="6533024"/>
            <a:ext cx="12192000" cy="355951"/>
          </a:xfrm>
          <a:prstGeom prst="rect">
            <a:avLst/>
          </a:prstGeom>
          <a:gradFill flip="none" rotWithShape="1">
            <a:gsLst>
              <a:gs pos="50000">
                <a:schemeClr val="accent5">
                  <a:lumMod val="50000"/>
                </a:schemeClr>
              </a:gs>
              <a:gs pos="10476">
                <a:srgbClr val="25336D"/>
              </a:gs>
              <a:gs pos="0">
                <a:srgbClr val="25336D"/>
              </a:gs>
              <a:gs pos="70000">
                <a:srgbClr val="B3E2DF"/>
              </a:gs>
              <a:gs pos="27000">
                <a:srgbClr val="324492"/>
              </a:gs>
              <a:gs pos="92000">
                <a:schemeClr val="accent6">
                  <a:lumMod val="40000"/>
                  <a:lumOff val="60000"/>
                </a:schemeClr>
              </a:gs>
            </a:gsLst>
            <a:lin ang="0" scaled="1"/>
            <a:tileRect/>
          </a:gradFill>
          <a:ln>
            <a:noFill/>
          </a:ln>
          <a:effectLst/>
        </p:spPr>
        <p:txBody>
          <a:bodyPr wrap="none" lIns="91430" tIns="45718" rIns="91430" bIns="45718"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algn="ctr" defTabSz="457200" eaLnBrk="0" fontAlgn="base" hangingPunct="0">
              <a:lnSpc>
                <a:spcPct val="90000"/>
              </a:lnSpc>
              <a:spcBef>
                <a:spcPct val="0"/>
              </a:spcBef>
              <a:spcAft>
                <a:spcPct val="0"/>
              </a:spcAft>
              <a:defRPr>
                <a:solidFill>
                  <a:schemeClr val="tx1"/>
                </a:solidFill>
                <a:latin typeface="Calibri" pitchFamily="34" charset="0"/>
              </a:defRPr>
            </a:lvl6pPr>
            <a:lvl7pPr marL="2971800" indent="-228600" algn="ctr" defTabSz="457200" eaLnBrk="0" fontAlgn="base" hangingPunct="0">
              <a:lnSpc>
                <a:spcPct val="90000"/>
              </a:lnSpc>
              <a:spcBef>
                <a:spcPct val="0"/>
              </a:spcBef>
              <a:spcAft>
                <a:spcPct val="0"/>
              </a:spcAft>
              <a:defRPr>
                <a:solidFill>
                  <a:schemeClr val="tx1"/>
                </a:solidFill>
                <a:latin typeface="Calibri" pitchFamily="34" charset="0"/>
              </a:defRPr>
            </a:lvl7pPr>
            <a:lvl8pPr marL="3429000" indent="-228600" algn="ctr" defTabSz="457200" eaLnBrk="0" fontAlgn="base" hangingPunct="0">
              <a:lnSpc>
                <a:spcPct val="90000"/>
              </a:lnSpc>
              <a:spcBef>
                <a:spcPct val="0"/>
              </a:spcBef>
              <a:spcAft>
                <a:spcPct val="0"/>
              </a:spcAft>
              <a:defRPr>
                <a:solidFill>
                  <a:schemeClr val="tx1"/>
                </a:solidFill>
                <a:latin typeface="Calibri" pitchFamily="34" charset="0"/>
              </a:defRPr>
            </a:lvl8pPr>
            <a:lvl9pPr marL="3886200" indent="-228600" algn="ctr" defTabSz="457200" eaLnBrk="0" fontAlgn="base" hangingPunct="0">
              <a:lnSpc>
                <a:spcPct val="90000"/>
              </a:lnSpc>
              <a:spcBef>
                <a:spcPct val="0"/>
              </a:spcBef>
              <a:spcAft>
                <a:spcPct val="0"/>
              </a:spcAft>
              <a:defRPr>
                <a:solidFill>
                  <a:schemeClr val="tx1"/>
                </a:solidFill>
                <a:latin typeface="Calibri" pitchFamily="34" charset="0"/>
              </a:defRPr>
            </a:lvl9p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pic>
        <p:nvPicPr>
          <p:cNvPr id="5" name="Logo">
            <a:extLst>
              <a:ext uri="{FF2B5EF4-FFF2-40B4-BE49-F238E27FC236}">
                <a16:creationId xmlns:a16="http://schemas.microsoft.com/office/drawing/2014/main" id="{4DBA8006-B30C-35F7-9AEE-5F68EC54D3C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60648" y="6598763"/>
            <a:ext cx="767080" cy="222250"/>
          </a:xfrm>
          <a:prstGeom prst="rect">
            <a:avLst/>
          </a:prstGeom>
        </p:spPr>
      </p:pic>
      <p:pic>
        <p:nvPicPr>
          <p:cNvPr id="6" name="Picture 5">
            <a:extLst>
              <a:ext uri="{FF2B5EF4-FFF2-40B4-BE49-F238E27FC236}">
                <a16:creationId xmlns:a16="http://schemas.microsoft.com/office/drawing/2014/main" id="{C6E21B10-AE6F-90E6-12C9-0F54AEE494A2}"/>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0911840" y="6640606"/>
            <a:ext cx="822960" cy="143577"/>
          </a:xfrm>
          <a:prstGeom prst="rect">
            <a:avLst/>
          </a:prstGeom>
        </p:spPr>
      </p:pic>
    </p:spTree>
    <p:extLst>
      <p:ext uri="{BB962C8B-B14F-4D97-AF65-F5344CB8AC3E}">
        <p14:creationId xmlns:p14="http://schemas.microsoft.com/office/powerpoint/2010/main" val="4290883637"/>
      </p:ext>
    </p:extLst>
  </p:cSld>
  <p:clrMap bg1="lt1" tx1="dk1" bg2="lt2" tx2="dk2" accent1="accent1" accent2="accent2" accent3="accent3" accent4="accent4" accent5="accent5" accent6="accent6" hlink="hlink" folHlink="folHlink"/>
  <p:sldLayoutIdLst>
    <p:sldLayoutId id="2147486135" r:id="rId1"/>
    <p:sldLayoutId id="2147486136" r:id="rId2"/>
    <p:sldLayoutId id="2147486137" r:id="rId3"/>
    <p:sldLayoutId id="2147486138" r:id="rId4"/>
    <p:sldLayoutId id="2147486139" r:id="rId5"/>
    <p:sldLayoutId id="2147486140" r:id="rId6"/>
    <p:sldLayoutId id="2147486141" r:id="rId7"/>
    <p:sldLayoutId id="2147486142" r:id="rId8"/>
    <p:sldLayoutId id="2147486143" r:id="rId9"/>
    <p:sldLayoutId id="2147486144" r:id="rId10"/>
    <p:sldLayoutId id="2147486145" r:id="rId11"/>
    <p:sldLayoutId id="2147486146" r:id="rId12"/>
    <p:sldLayoutId id="2147486147" r:id="rId13"/>
    <p:sldLayoutId id="2147486148" r:id="rId14"/>
    <p:sldLayoutId id="2147486149" r:id="rId15"/>
    <p:sldLayoutId id="2147486150" r:id="rId16"/>
    <p:sldLayoutId id="2147486151" r:id="rId17"/>
    <p:sldLayoutId id="2147486152"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5000"/>
        </a:lnSpc>
        <a:spcBef>
          <a:spcPct val="0"/>
        </a:spcBef>
        <a:buNone/>
        <a:defRPr sz="2800" b="1" kern="1200">
          <a:solidFill>
            <a:schemeClr val="accent1"/>
          </a:solidFill>
          <a:latin typeface="+mj-lt"/>
          <a:ea typeface="+mj-ea"/>
          <a:cs typeface="+mj-cs"/>
        </a:defRPr>
      </a:lvl1pPr>
    </p:titleStyle>
    <p:bodyStyle>
      <a:lvl1pPr marL="216000" indent="-2160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1pPr>
      <a:lvl2pPr marL="457200" indent="-215900" algn="l" defTabSz="914400" rtl="0" eaLnBrk="1" latinLnBrk="0" hangingPunct="1">
        <a:lnSpc>
          <a:spcPct val="101000"/>
        </a:lnSpc>
        <a:spcBef>
          <a:spcPts val="0"/>
        </a:spcBef>
        <a:buFont typeface="Arial" panose="020B0604020202020204" pitchFamily="34" charset="0"/>
        <a:buChar char="•"/>
        <a:defRPr sz="1800" b="0" kern="1200">
          <a:solidFill>
            <a:schemeClr val="tx1"/>
          </a:solidFill>
          <a:latin typeface="+mn-lt"/>
          <a:ea typeface="+mn-ea"/>
          <a:cs typeface="+mn-cs"/>
        </a:defRPr>
      </a:lvl2pPr>
      <a:lvl3pPr marL="6858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3pPr>
      <a:lvl4pPr marL="9144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4pPr>
      <a:lvl5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5pPr>
      <a:lvl6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6pPr>
      <a:lvl7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7pPr>
      <a:lvl8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8pPr>
      <a:lvl9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138">
          <p15:clr>
            <a:srgbClr val="F26B43"/>
          </p15:clr>
        </p15:guide>
        <p15:guide id="4" orient="horz" pos="3956">
          <p15:clr>
            <a:srgbClr val="F26B43"/>
          </p15:clr>
        </p15:guide>
        <p15:guide id="8" orient="horz" pos="362">
          <p15:clr>
            <a:srgbClr val="F26B43"/>
          </p15:clr>
        </p15:guide>
        <p15:guide id="9" orient="horz" pos="1036">
          <p15:clr>
            <a:srgbClr val="F26B43"/>
          </p15:clr>
        </p15:guide>
        <p15:guide id="10" pos="362">
          <p15:clr>
            <a:srgbClr val="F26B43"/>
          </p15:clr>
        </p15:guide>
        <p15:guide id="17" pos="7315">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742313701"/>
      </p:ext>
    </p:extLst>
  </p:cSld>
  <p:clrMap bg1="lt1" tx1="dk1" bg2="lt2" tx2="dk2" accent1="accent1" accent2="accent2" accent3="accent3" accent4="accent4" accent5="accent5" accent6="accent6" hlink="hlink" folHlink="folHlink"/>
  <p:sldLayoutIdLst>
    <p:sldLayoutId id="2147486213" r:id="rId1"/>
    <p:sldLayoutId id="2147486214" r:id="rId2"/>
    <p:sldLayoutId id="2147486215" r:id="rId3"/>
    <p:sldLayoutId id="2147486216" r:id="rId4"/>
    <p:sldLayoutId id="2147486217" r:id="rId5"/>
    <p:sldLayoutId id="2147486218" r:id="rId6"/>
    <p:sldLayoutId id="2147486219" r:id="rId7"/>
    <p:sldLayoutId id="2147486220" r:id="rId8"/>
    <p:sldLayoutId id="2147486221" r:id="rId9"/>
    <p:sldLayoutId id="2147486222" r:id="rId10"/>
    <p:sldLayoutId id="2147486223" r:id="rId11"/>
    <p:sldLayoutId id="2147486224" r:id="rId12"/>
    <p:sldLayoutId id="2147486225" r:id="rId13"/>
    <p:sldLayoutId id="2147486226" r:id="rId14"/>
    <p:sldLayoutId id="2147486227" r:id="rId15"/>
    <p:sldLayoutId id="2147486228" r:id="rId16"/>
    <p:sldLayoutId id="2147486229" r:id="rId17"/>
    <p:sldLayoutId id="2147486230" r:id="rId18"/>
    <p:sldLayoutId id="2147486231" r:id="rId19"/>
    <p:sldLayoutId id="2147486232" r:id="rId20"/>
    <p:sldLayoutId id="2147486233" r:id="rId21"/>
    <p:sldLayoutId id="2147486234" r:id="rId22"/>
    <p:sldLayoutId id="2147486235" r:id="rId23"/>
    <p:sldLayoutId id="2147486236" r:id="rId24"/>
    <p:sldLayoutId id="2147486237"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98979" y="6137486"/>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614490552"/>
      </p:ext>
    </p:extLst>
  </p:cSld>
  <p:clrMap bg1="lt1" tx1="dk1" bg2="lt2" tx2="dk2" accent1="accent1" accent2="accent2" accent3="accent3" accent4="accent4" accent5="accent5" accent6="accent6" hlink="hlink" folHlink="folHlink"/>
  <p:sldLayoutIdLst>
    <p:sldLayoutId id="2147486499" r:id="rId1"/>
    <p:sldLayoutId id="2147486500" r:id="rId2"/>
    <p:sldLayoutId id="2147486501" r:id="rId3"/>
    <p:sldLayoutId id="2147486502" r:id="rId4"/>
    <p:sldLayoutId id="2147486503" r:id="rId5"/>
    <p:sldLayoutId id="2147486504" r:id="rId6"/>
    <p:sldLayoutId id="2147486505" r:id="rId7"/>
    <p:sldLayoutId id="2147486506" r:id="rId8"/>
    <p:sldLayoutId id="2147486507" r:id="rId9"/>
    <p:sldLayoutId id="2147486508" r:id="rId10"/>
    <p:sldLayoutId id="2147486509" r:id="rId11"/>
    <p:sldLayoutId id="2147486510" r:id="rId12"/>
    <p:sldLayoutId id="2147486511" r:id="rId13"/>
    <p:sldLayoutId id="2147486512" r:id="rId14"/>
    <p:sldLayoutId id="2147486513" r:id="rId15"/>
    <p:sldLayoutId id="2147486514" r:id="rId16"/>
    <p:sldLayoutId id="2147486515" r:id="rId17"/>
    <p:sldLayoutId id="2147486516" r:id="rId18"/>
    <p:sldLayoutId id="2147486517" r:id="rId19"/>
    <p:sldLayoutId id="2147486518" r:id="rId20"/>
    <p:sldLayoutId id="2147486519" r:id="rId21"/>
    <p:sldLayoutId id="2147486520" r:id="rId22"/>
    <p:sldLayoutId id="2147486521" r:id="rId23"/>
    <p:sldLayoutId id="2147486522" r:id="rId24"/>
    <p:sldLayoutId id="214748652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3.xml"/><Relationship Id="rId1" Type="http://schemas.openxmlformats.org/officeDocument/2006/relationships/tags" Target="../tags/tag2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23.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3.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2.xml"/><Relationship Id="rId1" Type="http://schemas.openxmlformats.org/officeDocument/2006/relationships/tags" Target="../tags/tag2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12.xml"/><Relationship Id="rId1" Type="http://schemas.openxmlformats.org/officeDocument/2006/relationships/tags" Target="../tags/tag2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12.xml"/><Relationship Id="rId1" Type="http://schemas.openxmlformats.org/officeDocument/2006/relationships/tags" Target="../tags/tag2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12.xml"/><Relationship Id="rId1" Type="http://schemas.openxmlformats.org/officeDocument/2006/relationships/tags" Target="../tags/tag2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3.xml"/><Relationship Id="rId1" Type="http://schemas.openxmlformats.org/officeDocument/2006/relationships/tags" Target="../tags/tag2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3.xml"/><Relationship Id="rId1" Type="http://schemas.openxmlformats.org/officeDocument/2006/relationships/tags" Target="../tags/tag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4.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3.xml"/><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3.xml"/><Relationship Id="rId1" Type="http://schemas.openxmlformats.org/officeDocument/2006/relationships/tags" Target="../tags/tag30.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3.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12.xml"/><Relationship Id="rId1" Type="http://schemas.openxmlformats.org/officeDocument/2006/relationships/tags" Target="../tags/tag3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12.xml"/><Relationship Id="rId1" Type="http://schemas.openxmlformats.org/officeDocument/2006/relationships/tags" Target="../tags/tag3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12.xml"/><Relationship Id="rId1" Type="http://schemas.openxmlformats.org/officeDocument/2006/relationships/tags" Target="../tags/tag3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12.xml"/><Relationship Id="rId1" Type="http://schemas.openxmlformats.org/officeDocument/2006/relationships/tags" Target="../tags/tag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3.xml"/><Relationship Id="rId1" Type="http://schemas.openxmlformats.org/officeDocument/2006/relationships/tags" Target="../tags/tag3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3.xml"/><Relationship Id="rId1" Type="http://schemas.openxmlformats.org/officeDocument/2006/relationships/tags" Target="../tags/tag3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3.xml"/><Relationship Id="rId1" Type="http://schemas.openxmlformats.org/officeDocument/2006/relationships/tags" Target="../tags/tag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19.xml"/><Relationship Id="rId1" Type="http://schemas.openxmlformats.org/officeDocument/2006/relationships/tags" Target="../tags/tag38.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19.xml"/><Relationship Id="rId1" Type="http://schemas.openxmlformats.org/officeDocument/2006/relationships/tags" Target="../tags/tag3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4.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44.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4.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3.xml"/></Relationships>
</file>

<file path=ppt/slides/_rels/slide47.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1.png"/><Relationship Id="rId7" Type="http://schemas.openxmlformats.org/officeDocument/2006/relationships/image" Target="../media/image44.emf"/><Relationship Id="rId2" Type="http://schemas.openxmlformats.org/officeDocument/2006/relationships/notesSlide" Target="../notesSlides/notesSlide31.xml"/><Relationship Id="rId1" Type="http://schemas.openxmlformats.org/officeDocument/2006/relationships/slideLayout" Target="../slideLayouts/slideLayout240.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oleObject" Target="../embeddings/oleObject1.bin"/></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4.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19.xml"/><Relationship Id="rId1" Type="http://schemas.openxmlformats.org/officeDocument/2006/relationships/tags" Target="../tags/tag22.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258.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58.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258.xml"/><Relationship Id="rId5" Type="http://schemas.microsoft.com/office/2007/relationships/hdphoto" Target="../media/hdphoto3.wdp"/><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5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58.xml"/></Relationships>
</file>

<file path=ppt/slides/_rels/slide5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25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37.xml"/><Relationship Id="rId6" Type="http://schemas.microsoft.com/office/2007/relationships/hdphoto" Target="../media/hdphoto5.wdp"/><Relationship Id="rId5" Type="http://schemas.openxmlformats.org/officeDocument/2006/relationships/image" Target="../media/image60.png"/><Relationship Id="rId4" Type="http://schemas.microsoft.com/office/2007/relationships/hdphoto" Target="../media/hdphoto4.wdp"/></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69.xml"/><Relationship Id="rId5" Type="http://schemas.openxmlformats.org/officeDocument/2006/relationships/image" Target="../media/image65.png"/><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19.xml"/><Relationship Id="rId1" Type="http://schemas.openxmlformats.org/officeDocument/2006/relationships/tags" Target="../tags/tag23.xml"/></Relationships>
</file>

<file path=ppt/slides/_rels/slide6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6.png"/><Relationship Id="rId1" Type="http://schemas.openxmlformats.org/officeDocument/2006/relationships/slideLayout" Target="../slideLayouts/slideLayout258.xml"/><Relationship Id="rId5" Type="http://schemas.microsoft.com/office/2007/relationships/hdphoto" Target="../media/hdphoto7.wdp"/><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4.xm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237.xml"/><Relationship Id="rId5" Type="http://schemas.openxmlformats.org/officeDocument/2006/relationships/image" Target="../media/image69.png"/><Relationship Id="rId4" Type="http://schemas.microsoft.com/office/2007/relationships/hdphoto" Target="../media/hdphoto8.wdp"/></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8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81.xml"/></Relationships>
</file>

<file path=ppt/slides/_rels/slide6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258.xml"/><Relationship Id="rId6" Type="http://schemas.microsoft.com/office/2007/relationships/hdphoto" Target="../media/hdphoto10.wdp"/><Relationship Id="rId5" Type="http://schemas.openxmlformats.org/officeDocument/2006/relationships/image" Target="../media/image71.png"/><Relationship Id="rId4" Type="http://schemas.microsoft.com/office/2007/relationships/hdphoto" Target="../media/hdphoto9.wdp"/></Relationships>
</file>

<file path=ppt/slides/_rels/slide68.xml.rels><?xml version="1.0" encoding="UTF-8" standalone="yes"?>
<Relationships xmlns="http://schemas.openxmlformats.org/package/2006/relationships"><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73.png"/><Relationship Id="rId1" Type="http://schemas.openxmlformats.org/officeDocument/2006/relationships/slideLayout" Target="../slideLayouts/slideLayout258.xml"/><Relationship Id="rId6" Type="http://schemas.openxmlformats.org/officeDocument/2006/relationships/image" Target="../media/image75.png"/><Relationship Id="rId5" Type="http://schemas.microsoft.com/office/2007/relationships/hdphoto" Target="../media/hdphoto13.wdp"/><Relationship Id="rId4" Type="http://schemas.openxmlformats.org/officeDocument/2006/relationships/image" Target="../media/image74.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70.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58.xml"/></Relationships>
</file>

<file path=ppt/slides/_rels/slide7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258.xml"/><Relationship Id="rId4" Type="http://schemas.openxmlformats.org/officeDocument/2006/relationships/image" Target="../media/image79.em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8.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237.xml"/><Relationship Id="rId4" Type="http://schemas.microsoft.com/office/2007/relationships/hdphoto" Target="../media/hdphoto15.wdp"/></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4.xml"/></Relationships>
</file>

<file path=ppt/slides/_rels/slide77.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240.xml"/><Relationship Id="rId6" Type="http://schemas.microsoft.com/office/2007/relationships/hdphoto" Target="../media/hdphoto17.wdp"/><Relationship Id="rId5" Type="http://schemas.openxmlformats.org/officeDocument/2006/relationships/image" Target="../media/image82.png"/><Relationship Id="rId4" Type="http://schemas.microsoft.com/office/2007/relationships/hdphoto" Target="../media/hdphoto16.wdp"/></Relationships>
</file>

<file path=ppt/slides/_rels/slide78.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245.xml"/><Relationship Id="rId6" Type="http://schemas.microsoft.com/office/2007/relationships/hdphoto" Target="../media/hdphoto20.wdp"/><Relationship Id="rId5" Type="http://schemas.openxmlformats.org/officeDocument/2006/relationships/image" Target="../media/image85.png"/><Relationship Id="rId4" Type="http://schemas.microsoft.com/office/2007/relationships/hdphoto" Target="../media/hdphoto19.wdp"/></Relationships>
</file>

<file path=ppt/slides/_rels/slide7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7.xml"/><Relationship Id="rId1" Type="http://schemas.openxmlformats.org/officeDocument/2006/relationships/slideLayout" Target="../slideLayouts/slideLayout256.xml"/><Relationship Id="rId4" Type="http://schemas.microsoft.com/office/2007/relationships/hdphoto" Target="../media/hdphoto22.wdp"/></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3.xml"/></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256.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9.xml"/><Relationship Id="rId1" Type="http://schemas.openxmlformats.org/officeDocument/2006/relationships/slideLayout" Target="../slideLayouts/slideLayout237.xml"/><Relationship Id="rId6" Type="http://schemas.microsoft.com/office/2007/relationships/hdphoto" Target="../media/hdphoto24.wdp"/><Relationship Id="rId5" Type="http://schemas.openxmlformats.org/officeDocument/2006/relationships/image" Target="../media/image93.png"/><Relationship Id="rId4" Type="http://schemas.microsoft.com/office/2007/relationships/hdphoto" Target="../media/hdphoto23.wdp"/></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0.xml"/><Relationship Id="rId1" Type="http://schemas.openxmlformats.org/officeDocument/2006/relationships/slideLayout" Target="../slideLayouts/slideLayout256.xml"/><Relationship Id="rId4" Type="http://schemas.openxmlformats.org/officeDocument/2006/relationships/image" Target="../media/image95.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4.xml"/></Relationships>
</file>

<file path=ppt/slides/_rels/slide8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58.xml"/></Relationships>
</file>

<file path=ppt/slides/_rels/slide8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58.xml"/><Relationship Id="rId6" Type="http://schemas.microsoft.com/office/2007/relationships/hdphoto" Target="../media/hdphoto25.wdp"/><Relationship Id="rId5" Type="http://schemas.openxmlformats.org/officeDocument/2006/relationships/image" Target="../media/image100.png"/><Relationship Id="rId4" Type="http://schemas.openxmlformats.org/officeDocument/2006/relationships/image" Target="../media/image99.png"/></Relationships>
</file>

<file path=ppt/slides/_rels/slide8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3.xml"/><Relationship Id="rId1" Type="http://schemas.openxmlformats.org/officeDocument/2006/relationships/slideLayout" Target="../slideLayouts/slideLayout258.xml"/><Relationship Id="rId4" Type="http://schemas.microsoft.com/office/2007/relationships/hdphoto" Target="../media/hdphoto26.wdp"/></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8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58.xml"/><Relationship Id="rId4" Type="http://schemas.openxmlformats.org/officeDocument/2006/relationships/image" Target="../media/image104.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23.xml"/></Relationships>
</file>

<file path=ppt/slides/_rels/slide90.xml.rels><?xml version="1.0" encoding="UTF-8" standalone="yes"?>
<Relationships xmlns="http://schemas.openxmlformats.org/package/2006/relationships"><Relationship Id="rId3" Type="http://schemas.microsoft.com/office/2007/relationships/hdphoto" Target="../media/hdphoto27.wdp"/><Relationship Id="rId7" Type="http://schemas.microsoft.com/office/2007/relationships/hdphoto" Target="../media/hdphoto29.wdp"/><Relationship Id="rId2" Type="http://schemas.openxmlformats.org/officeDocument/2006/relationships/image" Target="../media/image105.png"/><Relationship Id="rId1" Type="http://schemas.openxmlformats.org/officeDocument/2006/relationships/slideLayout" Target="../slideLayouts/slideLayout263.xml"/><Relationship Id="rId6" Type="http://schemas.openxmlformats.org/officeDocument/2006/relationships/image" Target="../media/image107.png"/><Relationship Id="rId5" Type="http://schemas.microsoft.com/office/2007/relationships/hdphoto" Target="../media/hdphoto28.wdp"/><Relationship Id="rId4" Type="http://schemas.openxmlformats.org/officeDocument/2006/relationships/image" Target="../media/image10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4.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12.xml"/><Relationship Id="rId1" Type="http://schemas.openxmlformats.org/officeDocument/2006/relationships/tags" Target="../tags/tag4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43DE7-2878-71EC-89B2-65D5853EA2C9}"/>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15098A6B-9ED3-BA31-60E8-EF56108BC9B8}"/>
              </a:ext>
            </a:extLst>
          </p:cNvPr>
          <p:cNvSpPr txBox="1">
            <a:spLocks noChangeArrowheads="1"/>
          </p:cNvSpPr>
          <p:nvPr/>
        </p:nvSpPr>
        <p:spPr bwMode="auto">
          <a:xfrm>
            <a:off x="2438400" y="468324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Virginia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Kaklamani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DSc</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Hope S Rugo,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D9E6AAA7-D41F-4C75-9FF0-738A679378B5}"/>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3732ADFC-2BB4-DACF-A658-40DCE7CBE35F}"/>
              </a:ext>
            </a:extLst>
          </p:cNvPr>
          <p:cNvSpPr txBox="1">
            <a:spLocks noChangeArrowheads="1"/>
          </p:cNvSpPr>
          <p:nvPr/>
        </p:nvSpPr>
        <p:spPr bwMode="auto">
          <a:xfrm>
            <a:off x="4647392" y="41148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C92D5C2F-5814-D0DD-0D30-64ABE60EB924}"/>
              </a:ext>
            </a:extLst>
          </p:cNvPr>
          <p:cNvSpPr>
            <a:spLocks noGrp="1" noChangeArrowheads="1"/>
          </p:cNvSpPr>
          <p:nvPr>
            <p:ph type="title"/>
          </p:nvPr>
        </p:nvSpPr>
        <p:spPr>
          <a:xfrm>
            <a:off x="0" y="143505"/>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7DB1B1F8-B997-FD7E-8B75-BA3C986CEF86}"/>
              </a:ext>
            </a:extLst>
          </p:cNvPr>
          <p:cNvSpPr txBox="1">
            <a:spLocks noChangeArrowheads="1"/>
          </p:cNvSpPr>
          <p:nvPr/>
        </p:nvSpPr>
        <p:spPr bwMode="auto">
          <a:xfrm>
            <a:off x="0" y="2971800"/>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July 15,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70094109-41E6-B9D7-C137-86E44A4F19EA}"/>
              </a:ext>
            </a:extLst>
          </p:cNvPr>
          <p:cNvSpPr txBox="1">
            <a:spLocks noChangeArrowheads="1"/>
          </p:cNvSpPr>
          <p:nvPr/>
        </p:nvSpPr>
        <p:spPr bwMode="auto">
          <a:xfrm>
            <a:off x="0" y="2330869"/>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1B31460A-D77A-8994-11A9-DDCB17FAF040}"/>
              </a:ext>
            </a:extLst>
          </p:cNvPr>
          <p:cNvSpPr txBox="1">
            <a:spLocks noChangeArrowheads="1"/>
          </p:cNvSpPr>
          <p:nvPr/>
        </p:nvSpPr>
        <p:spPr bwMode="auto">
          <a:xfrm>
            <a:off x="0" y="160020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PI3K/AKT/mTOR Pathway in </a:t>
            </a:r>
            <a:b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HR-Positive Metastatic Breast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817216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356196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310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423455"/>
            <a:ext cx="12192000" cy="1143000"/>
          </a:xfrm>
        </p:spPr>
        <p:txBody>
          <a:bodyPr wrap="square" anchor="ctr">
            <a:noAutofit/>
          </a:bodyPr>
          <a:lstStyle/>
          <a:p>
            <a:r>
              <a:rPr lang="en-US" sz="4200" dirty="0"/>
              <a:t>The Implications of Recent Datasets </a:t>
            </a:r>
            <a:br>
              <a:rPr lang="en-US" sz="4200" dirty="0"/>
            </a:br>
            <a:r>
              <a:rPr lang="en-US" sz="4200" dirty="0"/>
              <a:t>for the Current and Future Management of Genitourinary Cancers — An ASCO 2026 Review</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630781"/>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July 16,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a:t>
            </a: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6:30 </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746337"/>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365643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21094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Rahul Aggarwal, MD</a:t>
            </a:r>
            <a:b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Galsky</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Tian Zhang, MD, MHS, FASCO</a:t>
            </a: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87462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5793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613024"/>
            <a:ext cx="12192000" cy="1143000"/>
          </a:xfrm>
        </p:spPr>
        <p:txBody>
          <a:bodyPr wrap="square" anchor="ctr">
            <a:noAutofit/>
          </a:bodyPr>
          <a:lstStyle/>
          <a:p>
            <a:r>
              <a:rPr lang="en-US" sz="4200" dirty="0"/>
              <a:t>Patterns of Care: Exploring How </a:t>
            </a:r>
            <a:br>
              <a:rPr lang="en-US" sz="4200" dirty="0"/>
            </a:br>
            <a:r>
              <a:rPr lang="en-US" sz="4200" dirty="0"/>
              <a:t>Community Oncologists Manage </a:t>
            </a:r>
            <a:br>
              <a:rPr lang="en-US" sz="4200" dirty="0"/>
            </a:br>
            <a:r>
              <a:rPr lang="en-US" sz="4200" dirty="0"/>
              <a:t>Metastatic Triple-Negative Breast Cancer</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72172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July 21,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61252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388122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43573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Peter Schmid, FRCP, MD, PhD</a:t>
            </a:r>
            <a:b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Melinda Telli, MD, FASCO</a:t>
            </a: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965561"/>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3374654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524297"/>
            <a:ext cx="12192000" cy="1143000"/>
          </a:xfrm>
        </p:spPr>
        <p:txBody>
          <a:bodyPr wrap="square" anchor="ctr">
            <a:noAutofit/>
          </a:bodyPr>
          <a:lstStyle/>
          <a:p>
            <a:r>
              <a:rPr lang="en-US" sz="4200" dirty="0"/>
              <a:t>Bringing the Investigator into the Equation </a:t>
            </a:r>
            <a:br>
              <a:rPr lang="en-US" sz="4200" dirty="0"/>
            </a:br>
            <a:r>
              <a:rPr lang="en-US" sz="4200" dirty="0"/>
              <a:t>— Optimal Use of Hormonal Therapy in the </a:t>
            </a:r>
            <a:br>
              <a:rPr lang="en-US" sz="4200" dirty="0"/>
            </a:br>
            <a:r>
              <a:rPr lang="en-US" sz="4200" dirty="0"/>
              <a:t>Care of Patients with Prostate Cancer</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63299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July 29,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661248"/>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386979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424308"/>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William K Oh,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Mary-Ellen Taplin, MD</a:t>
            </a:r>
            <a:endParaRPr kumimoji="0" lang="en-US" altLang="x-none" sz="32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87683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1929756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524297"/>
            <a:ext cx="12192000" cy="1143000"/>
          </a:xfrm>
        </p:spPr>
        <p:txBody>
          <a:bodyPr wrap="square" anchor="ctr">
            <a:noAutofit/>
          </a:bodyPr>
          <a:lstStyle/>
          <a:p>
            <a:r>
              <a:rPr lang="en-US" sz="4200" dirty="0"/>
              <a:t>The Implications of Recent Datasets </a:t>
            </a:r>
            <a:br>
              <a:rPr lang="en-US" sz="4200" dirty="0"/>
            </a:br>
            <a:r>
              <a:rPr lang="en-US" sz="4200" dirty="0"/>
              <a:t>for the Current and Future Management </a:t>
            </a:r>
            <a:br>
              <a:rPr lang="en-US" sz="4200" dirty="0"/>
            </a:br>
            <a:r>
              <a:rPr lang="en-US" sz="4200" dirty="0"/>
              <a:t>of Breast Cancer — An ASCO 2026 Review</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63299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July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77246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3680014"/>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234527"/>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Kevin Kalinsky, MD, MS, FASCO</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O’Shaughnessy, MD</a:t>
            </a:r>
            <a:b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Additional faculty to be announced.</a:t>
            </a: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87683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72185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615178"/>
            <a:ext cx="12192000" cy="1661694"/>
          </a:xfrm>
        </p:spPr>
        <p:txBody>
          <a:bodyPr wrap="square" anchor="ctr">
            <a:noAutofit/>
          </a:bodyPr>
          <a:lstStyle/>
          <a:p>
            <a:r>
              <a:rPr lang="en-US" sz="3800" dirty="0"/>
              <a:t>Integrating New Advances into </a:t>
            </a:r>
            <a:br>
              <a:rPr lang="en-US" sz="3800" dirty="0"/>
            </a:br>
            <a:r>
              <a:rPr lang="en-US" sz="3800" dirty="0"/>
              <a:t>the Care of Patients with Cancer</a:t>
            </a:r>
            <a:br>
              <a:rPr lang="en-US" sz="5400" dirty="0"/>
            </a:br>
            <a:r>
              <a:rPr lang="en-US" sz="3200" i="1" kern="1200" dirty="0">
                <a:solidFill>
                  <a:srgbClr val="002060"/>
                </a:solidFill>
                <a:latin typeface="Calibri" panose="020F0502020204030204" pitchFamily="34" charset="0"/>
                <a:ea typeface="ＭＳ Ｐゴシック" charset="0"/>
                <a:cs typeface="Calibri" panose="020F0502020204030204" pitchFamily="34" charset="0"/>
              </a:rPr>
              <a:t> </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A </a:t>
            </a:r>
            <a:r>
              <a:rPr lang="en-US" sz="2400" i="1" kern="1200" dirty="0" err="1">
                <a:solidFill>
                  <a:srgbClr val="002060"/>
                </a:solidFill>
                <a:latin typeface="Calibri" panose="020F0502020204030204" pitchFamily="34" charset="0"/>
                <a:ea typeface="ＭＳ Ｐゴシック" charset="0"/>
                <a:cs typeface="Calibri" panose="020F0502020204030204" pitchFamily="34" charset="0"/>
              </a:rPr>
              <a:t>Multitumor</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 Symposium in Partnership with the American Oncology Network</a:t>
            </a:r>
            <a:endParaRPr lang="en-US" sz="2400" dirty="0">
              <a:solidFill>
                <a:srgbClr val="002060"/>
              </a:solidFill>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381000" y="3356992"/>
            <a:ext cx="5570984" cy="908351"/>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0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Chronic Lymphocytic Leukemia</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15593"/>
                </a:solidFill>
                <a:effectLst/>
                <a:uLnTx/>
                <a:uFillTx/>
                <a:latin typeface="Calibri" charset="0"/>
                <a:ea typeface="MS PGothic" pitchFamily="34" charset="-128"/>
              </a:rPr>
              <a:t>9:00 AM – 9:50 AM CT</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2348880"/>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August 22, 2026</a:t>
            </a:r>
          </a:p>
        </p:txBody>
      </p:sp>
      <p:sp>
        <p:nvSpPr>
          <p:cNvPr id="9" name="TextBox 8">
            <a:extLst>
              <a:ext uri="{FF2B5EF4-FFF2-40B4-BE49-F238E27FC236}">
                <a16:creationId xmlns:a16="http://schemas.microsoft.com/office/drawing/2014/main" id="{D4C5E35A-ADB4-1A4C-A9C2-59B6F8D24DC9}"/>
              </a:ext>
            </a:extLst>
          </p:cNvPr>
          <p:cNvSpPr txBox="1"/>
          <p:nvPr/>
        </p:nvSpPr>
        <p:spPr>
          <a:xfrm>
            <a:off x="1066800" y="116632"/>
            <a:ext cx="10058400" cy="504056"/>
          </a:xfrm>
          <a:prstGeom prst="rect">
            <a:avLst/>
          </a:prstGeom>
          <a:solidFill>
            <a:srgbClr val="F39203"/>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pitchFamily="-72" charset="0"/>
                <a:ea typeface="MS PGothic" charset="0"/>
              </a:rPr>
              <a:t>Join Us In Person or Virtually</a:t>
            </a:r>
          </a:p>
        </p:txBody>
      </p:sp>
      <p:sp>
        <p:nvSpPr>
          <p:cNvPr id="3" name="Text Box 3">
            <a:extLst>
              <a:ext uri="{FF2B5EF4-FFF2-40B4-BE49-F238E27FC236}">
                <a16:creationId xmlns:a16="http://schemas.microsoft.com/office/drawing/2014/main" id="{4FD1EE66-6B35-4923-313E-7E5E403E8439}"/>
              </a:ext>
            </a:extLst>
          </p:cNvPr>
          <p:cNvSpPr txBox="1">
            <a:spLocks noChangeArrowheads="1"/>
          </p:cNvSpPr>
          <p:nvPr/>
        </p:nvSpPr>
        <p:spPr bwMode="auto">
          <a:xfrm>
            <a:off x="6168483" y="5370893"/>
            <a:ext cx="5714999"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140"/>
              </a:lnSpc>
              <a:spcBef>
                <a:spcPct val="0"/>
              </a:spcBef>
              <a:spcAft>
                <a:spcPts val="168"/>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28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“Fred” Divers, MD</a:t>
            </a:r>
          </a:p>
        </p:txBody>
      </p:sp>
      <p:sp>
        <p:nvSpPr>
          <p:cNvPr id="4" name="Content Placeholder 2">
            <a:extLst>
              <a:ext uri="{FF2B5EF4-FFF2-40B4-BE49-F238E27FC236}">
                <a16:creationId xmlns:a16="http://schemas.microsoft.com/office/drawing/2014/main" id="{FF7F71DD-EFF0-6FC5-5F50-94F98565854F}"/>
              </a:ext>
            </a:extLst>
          </p:cNvPr>
          <p:cNvSpPr txBox="1">
            <a:spLocks/>
          </p:cNvSpPr>
          <p:nvPr/>
        </p:nvSpPr>
        <p:spPr>
          <a:xfrm>
            <a:off x="381000" y="4385871"/>
            <a:ext cx="5570984" cy="908351"/>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0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Gastroesophageal Cancers</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15593"/>
                </a:solidFill>
                <a:effectLst/>
                <a:uLnTx/>
                <a:uFillTx/>
                <a:latin typeface="Calibri" charset="0"/>
                <a:ea typeface="MS PGothic" pitchFamily="34" charset="-128"/>
              </a:rPr>
              <a:t>9:50 AM – 10:40 AM CT</a:t>
            </a:r>
          </a:p>
        </p:txBody>
      </p:sp>
      <p:sp>
        <p:nvSpPr>
          <p:cNvPr id="5" name="Content Placeholder 2">
            <a:extLst>
              <a:ext uri="{FF2B5EF4-FFF2-40B4-BE49-F238E27FC236}">
                <a16:creationId xmlns:a16="http://schemas.microsoft.com/office/drawing/2014/main" id="{E7180765-4648-D99C-6609-42342D169888}"/>
              </a:ext>
            </a:extLst>
          </p:cNvPr>
          <p:cNvSpPr txBox="1">
            <a:spLocks/>
          </p:cNvSpPr>
          <p:nvPr/>
        </p:nvSpPr>
        <p:spPr>
          <a:xfrm>
            <a:off x="381000" y="5403287"/>
            <a:ext cx="5570984" cy="880239"/>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0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Gynecologic Cancers</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15593"/>
                </a:solidFill>
                <a:effectLst/>
                <a:uLnTx/>
                <a:uFillTx/>
                <a:latin typeface="Calibri" charset="0"/>
                <a:ea typeface="MS PGothic" pitchFamily="34" charset="-128"/>
              </a:rPr>
              <a:t>10:55 AM – 11:45 AM CT</a:t>
            </a:r>
          </a:p>
        </p:txBody>
      </p:sp>
      <p:sp>
        <p:nvSpPr>
          <p:cNvPr id="7" name="Content Placeholder 2">
            <a:extLst>
              <a:ext uri="{FF2B5EF4-FFF2-40B4-BE49-F238E27FC236}">
                <a16:creationId xmlns:a16="http://schemas.microsoft.com/office/drawing/2014/main" id="{D642DFF8-36D5-B868-8D32-6A36951B830D}"/>
              </a:ext>
            </a:extLst>
          </p:cNvPr>
          <p:cNvSpPr txBox="1">
            <a:spLocks/>
          </p:cNvSpPr>
          <p:nvPr/>
        </p:nvSpPr>
        <p:spPr>
          <a:xfrm>
            <a:off x="6168483" y="3356992"/>
            <a:ext cx="5715000" cy="908351"/>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0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Diffuse Large B-Cell Lymphoma</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15593"/>
                </a:solidFill>
                <a:effectLst/>
                <a:uLnTx/>
                <a:uFillTx/>
                <a:latin typeface="Calibri" charset="0"/>
                <a:ea typeface="MS PGothic" pitchFamily="34" charset="-128"/>
              </a:rPr>
              <a:t>12:35 PM – 1:25 PM CT</a:t>
            </a:r>
          </a:p>
        </p:txBody>
      </p:sp>
      <p:sp>
        <p:nvSpPr>
          <p:cNvPr id="10" name="Content Placeholder 2">
            <a:extLst>
              <a:ext uri="{FF2B5EF4-FFF2-40B4-BE49-F238E27FC236}">
                <a16:creationId xmlns:a16="http://schemas.microsoft.com/office/drawing/2014/main" id="{D865EE3C-F605-FE71-2E97-5F17F4AED81B}"/>
              </a:ext>
            </a:extLst>
          </p:cNvPr>
          <p:cNvSpPr txBox="1">
            <a:spLocks/>
          </p:cNvSpPr>
          <p:nvPr/>
        </p:nvSpPr>
        <p:spPr>
          <a:xfrm>
            <a:off x="6168483" y="4385871"/>
            <a:ext cx="5715000" cy="908351"/>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0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Lung Cancer</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15593"/>
                </a:solidFill>
                <a:effectLst/>
                <a:uLnTx/>
                <a:uFillTx/>
                <a:latin typeface="Calibri" charset="0"/>
                <a:ea typeface="MS PGothic" pitchFamily="34" charset="-128"/>
              </a:rPr>
              <a:t>1:25 PM – 2:15 PM CT</a:t>
            </a:r>
          </a:p>
        </p:txBody>
      </p:sp>
      <p:sp>
        <p:nvSpPr>
          <p:cNvPr id="13" name="Text Box 6">
            <a:extLst>
              <a:ext uri="{FF2B5EF4-FFF2-40B4-BE49-F238E27FC236}">
                <a16:creationId xmlns:a16="http://schemas.microsoft.com/office/drawing/2014/main" id="{CB8828EA-8305-4E51-2B73-B36133B3C04B}"/>
              </a:ext>
            </a:extLst>
          </p:cNvPr>
          <p:cNvSpPr txBox="1">
            <a:spLocks noChangeArrowheads="1"/>
          </p:cNvSpPr>
          <p:nvPr/>
        </p:nvSpPr>
        <p:spPr bwMode="auto">
          <a:xfrm>
            <a:off x="0" y="2772697"/>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JW Marriott Nashville | Nashville, Tennessee</a:t>
            </a:r>
            <a:endParaRPr kumimoji="0" lang="en-US" sz="3000" b="0"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9460557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Two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1159727" y="2659448"/>
            <a:ext cx="4818564"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159727" y="5013175"/>
            <a:ext cx="9846527"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6213711" y="2659448"/>
            <a:ext cx="4792543"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4109621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4D4F9-7A38-D495-FA49-D9387AB95F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4FE817-7B86-5D78-2485-4A9CECEB37C3}"/>
              </a:ext>
            </a:extLst>
          </p:cNvPr>
          <p:cNvSpPr>
            <a:spLocks noGrp="1"/>
          </p:cNvSpPr>
          <p:nvPr>
            <p:ph type="title"/>
          </p:nvPr>
        </p:nvSpPr>
        <p:spPr>
          <a:xfrm>
            <a:off x="1019651" y="332656"/>
            <a:ext cx="10152697" cy="1143000"/>
          </a:xfrm>
        </p:spPr>
        <p:txBody>
          <a:bodyPr/>
          <a:lstStyle/>
          <a:p>
            <a:pPr>
              <a:spcBef>
                <a:spcPts val="1200"/>
              </a:spcBef>
            </a:pPr>
            <a:r>
              <a:rPr lang="en-US" dirty="0"/>
              <a:t>Year in Review: </a:t>
            </a:r>
            <a:br>
              <a:rPr lang="en-US" dirty="0"/>
            </a:br>
            <a:r>
              <a:rPr lang="en-US" dirty="0"/>
              <a:t>PI3K/AKT/mTOR Pathway in </a:t>
            </a:r>
            <a:br>
              <a:rPr lang="en-US" dirty="0"/>
            </a:br>
            <a:r>
              <a:rPr lang="en-US" dirty="0"/>
              <a:t>HR-Positive Metastatic Breast Cancer</a:t>
            </a:r>
            <a:endParaRPr lang="en-US" sz="2400" dirty="0"/>
          </a:p>
        </p:txBody>
      </p:sp>
      <p:sp>
        <p:nvSpPr>
          <p:cNvPr id="6" name="Content Placeholder 2">
            <a:extLst>
              <a:ext uri="{FF2B5EF4-FFF2-40B4-BE49-F238E27FC236}">
                <a16:creationId xmlns:a16="http://schemas.microsoft.com/office/drawing/2014/main" id="{8A29F2D2-30F3-798E-73AE-2140AEFE9899}"/>
              </a:ext>
            </a:extLst>
          </p:cNvPr>
          <p:cNvSpPr>
            <a:spLocks noGrp="1"/>
          </p:cNvSpPr>
          <p:nvPr>
            <p:ph idx="1"/>
          </p:nvPr>
        </p:nvSpPr>
        <p:spPr>
          <a:xfrm>
            <a:off x="1559496" y="1955158"/>
            <a:ext cx="9145016" cy="4536504"/>
          </a:xfrm>
        </p:spPr>
        <p:txBody>
          <a:bodyPr/>
          <a:lstStyle/>
          <a:p>
            <a:pPr marL="9525" indent="0">
              <a:lnSpc>
                <a:spcPts val="2600"/>
              </a:lnSpc>
              <a:spcBef>
                <a:spcPts val="0"/>
              </a:spcBef>
              <a:spcAft>
                <a:spcPts val="2400"/>
              </a:spcAft>
              <a:buNone/>
            </a:pPr>
            <a:r>
              <a:rPr lang="en-US" sz="2400" dirty="0">
                <a:solidFill>
                  <a:srgbClr val="3233FF"/>
                </a:solidFill>
                <a:latin typeface="+mn-lt"/>
              </a:rPr>
              <a:t>INTRODUCTION: </a:t>
            </a:r>
            <a:r>
              <a:rPr lang="en-US" sz="2400" dirty="0">
                <a:solidFill>
                  <a:schemeClr val="tx1"/>
                </a:solidFill>
                <a:latin typeface="+mn-lt"/>
              </a:rPr>
              <a:t>San Antonio Memories</a:t>
            </a:r>
          </a:p>
          <a:p>
            <a:pPr marL="9525" indent="0">
              <a:lnSpc>
                <a:spcPts val="2600"/>
              </a:lnSpc>
              <a:spcBef>
                <a:spcPts val="0"/>
              </a:spcBef>
              <a:spcAft>
                <a:spcPts val="2400"/>
              </a:spcAft>
              <a:buNone/>
            </a:pPr>
            <a:r>
              <a:rPr lang="en-US" sz="2400" dirty="0">
                <a:solidFill>
                  <a:srgbClr val="3233FF"/>
                </a:solidFill>
                <a:latin typeface="+mn-lt"/>
              </a:rPr>
              <a:t>MODULE 1: </a:t>
            </a:r>
            <a:r>
              <a:rPr lang="en-US" sz="2400" dirty="0"/>
              <a:t>PI3K/AKT/PTEN Alterations and Therapies</a:t>
            </a:r>
            <a:endParaRPr lang="en-US" sz="2400" dirty="0">
              <a:solidFill>
                <a:schemeClr val="tx1"/>
              </a:solidFill>
              <a:latin typeface="+mn-lt"/>
            </a:endParaRPr>
          </a:p>
          <a:p>
            <a:pPr marL="11113" indent="0">
              <a:lnSpc>
                <a:spcPts val="2600"/>
              </a:lnSpc>
              <a:spcBef>
                <a:spcPts val="0"/>
              </a:spcBef>
              <a:spcAft>
                <a:spcPts val="2400"/>
              </a:spcAft>
              <a:buNone/>
            </a:pPr>
            <a:r>
              <a:rPr lang="en-US" sz="2400" dirty="0">
                <a:solidFill>
                  <a:srgbClr val="3233FF"/>
                </a:solidFill>
              </a:rPr>
              <a:t>MODULE 2: </a:t>
            </a:r>
            <a:r>
              <a:rPr lang="en-US" sz="2400" dirty="0">
                <a:solidFill>
                  <a:schemeClr val="tx1"/>
                </a:solidFill>
                <a:latin typeface="Calibri" panose="020F0502020204030204" pitchFamily="34" charset="0"/>
                <a:cs typeface="Calibri" panose="020F0502020204030204" pitchFamily="34" charset="0"/>
              </a:rPr>
              <a:t>Capivasertib</a:t>
            </a:r>
          </a:p>
          <a:p>
            <a:pPr marL="11113" indent="0">
              <a:lnSpc>
                <a:spcPct val="100000"/>
              </a:lnSpc>
              <a:spcBef>
                <a:spcPts val="0"/>
              </a:spcBef>
              <a:spcAft>
                <a:spcPts val="2400"/>
              </a:spcAft>
              <a:buNone/>
            </a:pPr>
            <a:r>
              <a:rPr lang="en-US" sz="2400" dirty="0">
                <a:solidFill>
                  <a:srgbClr val="3233FF"/>
                </a:solidFill>
              </a:rPr>
              <a:t>MODULE 3: </a:t>
            </a:r>
            <a:r>
              <a:rPr lang="en-US" sz="2400" dirty="0" err="1">
                <a:solidFill>
                  <a:srgbClr val="212121"/>
                </a:solidFill>
                <a:ea typeface="Times New Roman" panose="02020603050405020304" pitchFamily="18" charset="0"/>
                <a:cs typeface="Times New Roman" panose="02020603050405020304" pitchFamily="18" charset="0"/>
              </a:rPr>
              <a:t>Gedatolisib</a:t>
            </a:r>
            <a:endParaRPr lang="en-US" sz="2400" dirty="0">
              <a:solidFill>
                <a:srgbClr val="212121"/>
              </a:solidFill>
              <a:ea typeface="Times New Roman" panose="02020603050405020304" pitchFamily="18" charset="0"/>
              <a:cs typeface="Times New Roman" panose="02020603050405020304" pitchFamily="18" charset="0"/>
            </a:endParaRPr>
          </a:p>
          <a:p>
            <a:pPr marL="11113" indent="0">
              <a:lnSpc>
                <a:spcPct val="100000"/>
              </a:lnSpc>
              <a:spcBef>
                <a:spcPts val="0"/>
              </a:spcBef>
              <a:spcAft>
                <a:spcPts val="2400"/>
              </a:spcAft>
              <a:buNone/>
            </a:pPr>
            <a:r>
              <a:rPr lang="en-US" sz="2400" dirty="0">
                <a:solidFill>
                  <a:srgbClr val="3233FF"/>
                </a:solidFill>
              </a:rPr>
              <a:t>MODULE 4: </a:t>
            </a:r>
            <a:r>
              <a:rPr lang="en-US" sz="2400" dirty="0">
                <a:solidFill>
                  <a:srgbClr val="212121"/>
                </a:solidFill>
                <a:cs typeface="Times New Roman" panose="02020603050405020304" pitchFamily="18" charset="0"/>
              </a:rPr>
              <a:t>I</a:t>
            </a:r>
            <a:r>
              <a:rPr lang="en-US" sz="2400" dirty="0">
                <a:solidFill>
                  <a:srgbClr val="212121"/>
                </a:solidFill>
                <a:ea typeface="Times New Roman" panose="02020603050405020304" pitchFamily="18" charset="0"/>
                <a:cs typeface="Times New Roman" panose="02020603050405020304" pitchFamily="18" charset="0"/>
              </a:rPr>
              <a:t>navolisib</a:t>
            </a:r>
          </a:p>
          <a:p>
            <a:pPr marL="11113" indent="0">
              <a:lnSpc>
                <a:spcPct val="100000"/>
              </a:lnSpc>
              <a:spcBef>
                <a:spcPts val="0"/>
              </a:spcBef>
              <a:spcAft>
                <a:spcPts val="2400"/>
              </a:spcAft>
              <a:buNone/>
            </a:pPr>
            <a:r>
              <a:rPr lang="en-US" sz="2400" dirty="0">
                <a:solidFill>
                  <a:srgbClr val="3233FF"/>
                </a:solidFill>
              </a:rPr>
              <a:t>MODULE 5: </a:t>
            </a:r>
            <a:r>
              <a:rPr lang="en-US" sz="2400" dirty="0">
                <a:solidFill>
                  <a:srgbClr val="212121"/>
                </a:solidFill>
                <a:ea typeface="Times New Roman" panose="02020603050405020304" pitchFamily="18" charset="0"/>
                <a:cs typeface="Times New Roman" panose="02020603050405020304" pitchFamily="18" charset="0"/>
              </a:rPr>
              <a:t>New Agents and Ongoing Trials</a:t>
            </a:r>
          </a:p>
        </p:txBody>
      </p:sp>
    </p:spTree>
    <p:extLst>
      <p:ext uri="{BB962C8B-B14F-4D97-AF65-F5344CB8AC3E}">
        <p14:creationId xmlns:p14="http://schemas.microsoft.com/office/powerpoint/2010/main" val="2988491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9020938" y="1412776"/>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508770" y="1412776"/>
            <a:ext cx="1443490" cy="1443490"/>
          </a:xfrm>
          <a:prstGeom prst="rect">
            <a:avLst/>
          </a:prstGeom>
        </p:spPr>
      </p:pic>
      <p:sp>
        <p:nvSpPr>
          <p:cNvPr id="5" name="Text Box 7">
            <a:extLst>
              <a:ext uri="{FF2B5EF4-FFF2-40B4-BE49-F238E27FC236}">
                <a16:creationId xmlns:a16="http://schemas.microsoft.com/office/drawing/2014/main" id="{F3CAD91D-96CD-7EBA-9927-AD8AD81830C1}"/>
              </a:ext>
            </a:extLst>
          </p:cNvPr>
          <p:cNvSpPr txBox="1">
            <a:spLocks noChangeArrowheads="1"/>
          </p:cNvSpPr>
          <p:nvPr/>
        </p:nvSpPr>
        <p:spPr bwMode="auto">
          <a:xfrm>
            <a:off x="1991543" y="1412776"/>
            <a:ext cx="554461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Virginia </a:t>
            </a:r>
            <a:r>
              <a:rPr kumimoji="0" lang="en-US" sz="1600" b="1" i="0" u="none" strike="noStrike" kern="1200" cap="none" spc="0" normalizeH="0" baseline="0" noProof="0" dirty="0" err="1">
                <a:ln>
                  <a:noFill/>
                </a:ln>
                <a:solidFill>
                  <a:srgbClr val="000000"/>
                </a:solidFill>
                <a:effectLst/>
                <a:uLnTx/>
                <a:uFillTx/>
                <a:latin typeface="Calibri"/>
                <a:ea typeface="MS PGothic" charset="0"/>
              </a:rPr>
              <a:t>Kaklamani</a:t>
            </a:r>
            <a:r>
              <a:rPr kumimoji="0" lang="en-US" sz="1600" b="1" i="0" u="none" strike="noStrike" kern="1200" cap="none" spc="0" normalizeH="0" baseline="0" noProof="0" dirty="0">
                <a:ln>
                  <a:noFill/>
                </a:ln>
                <a:solidFill>
                  <a:srgbClr val="000000"/>
                </a:solidFill>
                <a:effectLst/>
                <a:uLnTx/>
                <a:uFillTx/>
                <a:latin typeface="Calibri"/>
                <a:ea typeface="MS PGothic" charset="0"/>
              </a:rPr>
              <a:t>, MD, DSc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Ruth McLean Bowman Bowers Chair in Breast Cancer Research and Treatment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AB Alexander Distinguished Chair in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Leader, Breast Oncology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UT Health San Antonio MD Anderson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San Antonio, Texas</a:t>
            </a:r>
          </a:p>
        </p:txBody>
      </p:sp>
      <p:pic>
        <p:nvPicPr>
          <p:cNvPr id="6" name="Picture 5">
            <a:extLst>
              <a:ext uri="{FF2B5EF4-FFF2-40B4-BE49-F238E27FC236}">
                <a16:creationId xmlns:a16="http://schemas.microsoft.com/office/drawing/2014/main" id="{1EC8E3A3-3595-53A4-C2BD-7B633B96F0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412776"/>
            <a:ext cx="1443490" cy="1443490"/>
          </a:xfrm>
          <a:prstGeom prst="rect">
            <a:avLst/>
          </a:prstGeom>
        </p:spPr>
      </p:pic>
      <p:sp>
        <p:nvSpPr>
          <p:cNvPr id="7" name="Text Box 7">
            <a:extLst>
              <a:ext uri="{FF2B5EF4-FFF2-40B4-BE49-F238E27FC236}">
                <a16:creationId xmlns:a16="http://schemas.microsoft.com/office/drawing/2014/main" id="{7E4A9C8E-2F57-5D77-3C34-48CAEC47CDAF}"/>
              </a:ext>
            </a:extLst>
          </p:cNvPr>
          <p:cNvSpPr txBox="1">
            <a:spLocks noChangeArrowheads="1"/>
          </p:cNvSpPr>
          <p:nvPr/>
        </p:nvSpPr>
        <p:spPr bwMode="auto">
          <a:xfrm>
            <a:off x="1991543" y="3913605"/>
            <a:ext cx="3888433"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Hope S Rugo,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Women’s Cancers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Chief, Breast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Department of Medical Oncology and Therapeutics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City of Hope Comprehensive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Duarte, California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Emeritus, UCSF</a:t>
            </a:r>
          </a:p>
        </p:txBody>
      </p:sp>
      <p:pic>
        <p:nvPicPr>
          <p:cNvPr id="8" name="Picture 7">
            <a:extLst>
              <a:ext uri="{FF2B5EF4-FFF2-40B4-BE49-F238E27FC236}">
                <a16:creationId xmlns:a16="http://schemas.microsoft.com/office/drawing/2014/main" id="{37DCE4ED-BAEF-D215-033B-70A8171D6C8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3913605"/>
            <a:ext cx="1443490" cy="1443490"/>
          </a:xfrm>
          <a:prstGeom prst="rect">
            <a:avLst/>
          </a:prstGeom>
        </p:spPr>
      </p:pic>
    </p:spTree>
    <p:extLst>
      <p:ext uri="{BB962C8B-B14F-4D97-AF65-F5344CB8AC3E}">
        <p14:creationId xmlns:p14="http://schemas.microsoft.com/office/powerpoint/2010/main" val="2809794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708920"/>
            <a:ext cx="10358967" cy="1143000"/>
          </a:xfrm>
        </p:spPr>
        <p:txBody>
          <a:bodyPr/>
          <a:lstStyle/>
          <a:p>
            <a:r>
              <a:rPr lang="en-US" sz="3600" i="1" dirty="0"/>
              <a:t>Thank you for joining us! </a:t>
            </a:r>
            <a:br>
              <a:rPr lang="en-US" sz="3600" i="1" dirty="0"/>
            </a:br>
            <a:br>
              <a:rPr lang="en-US" sz="3600" i="1" dirty="0"/>
            </a:br>
            <a:r>
              <a:rPr lang="en-US" sz="3600" i="1" dirty="0"/>
              <a:t>Please take a moment to complete the </a:t>
            </a:r>
            <a:br>
              <a:rPr lang="en-US" sz="3600" i="1" dirty="0"/>
            </a:br>
            <a:r>
              <a:rPr lang="en-US" sz="3600" i="1" dirty="0"/>
              <a:t>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obtain CME, ABIM MOC and ABS credit will be provided in the Zoom chat room. Attendees will also receive an email in </a:t>
            </a:r>
            <a:br>
              <a:rPr lang="en-US" sz="3600" i="1" dirty="0"/>
            </a:br>
            <a:r>
              <a:rPr lang="en-US" sz="3600" i="1" dirty="0"/>
              <a:t>1 to 3 business days with these instructions.</a:t>
            </a:r>
          </a:p>
        </p:txBody>
      </p:sp>
    </p:spTree>
    <p:extLst>
      <p:ext uri="{BB962C8B-B14F-4D97-AF65-F5344CB8AC3E}">
        <p14:creationId xmlns:p14="http://schemas.microsoft.com/office/powerpoint/2010/main" val="3009247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43DE7-2878-71EC-89B2-65D5853EA2C9}"/>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15098A6B-9ED3-BA31-60E8-EF56108BC9B8}"/>
              </a:ext>
            </a:extLst>
          </p:cNvPr>
          <p:cNvSpPr txBox="1">
            <a:spLocks noChangeArrowheads="1"/>
          </p:cNvSpPr>
          <p:nvPr/>
        </p:nvSpPr>
        <p:spPr bwMode="auto">
          <a:xfrm>
            <a:off x="2438400" y="468324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Virginia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Kaklamani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DSc</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Hope S Rugo,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D9E6AAA7-D41F-4C75-9FF0-738A679378B5}"/>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3732ADFC-2BB4-DACF-A658-40DCE7CBE35F}"/>
              </a:ext>
            </a:extLst>
          </p:cNvPr>
          <p:cNvSpPr txBox="1">
            <a:spLocks noChangeArrowheads="1"/>
          </p:cNvSpPr>
          <p:nvPr/>
        </p:nvSpPr>
        <p:spPr bwMode="auto">
          <a:xfrm>
            <a:off x="4647392" y="41148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C92D5C2F-5814-D0DD-0D30-64ABE60EB924}"/>
              </a:ext>
            </a:extLst>
          </p:cNvPr>
          <p:cNvSpPr>
            <a:spLocks noGrp="1" noChangeArrowheads="1"/>
          </p:cNvSpPr>
          <p:nvPr>
            <p:ph type="title"/>
          </p:nvPr>
        </p:nvSpPr>
        <p:spPr>
          <a:xfrm>
            <a:off x="0" y="143505"/>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7DB1B1F8-B997-FD7E-8B75-BA3C986CEF86}"/>
              </a:ext>
            </a:extLst>
          </p:cNvPr>
          <p:cNvSpPr txBox="1">
            <a:spLocks noChangeArrowheads="1"/>
          </p:cNvSpPr>
          <p:nvPr/>
        </p:nvSpPr>
        <p:spPr bwMode="auto">
          <a:xfrm>
            <a:off x="0" y="2971800"/>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July 15,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70094109-41E6-B9D7-C137-86E44A4F19EA}"/>
              </a:ext>
            </a:extLst>
          </p:cNvPr>
          <p:cNvSpPr txBox="1">
            <a:spLocks noChangeArrowheads="1"/>
          </p:cNvSpPr>
          <p:nvPr/>
        </p:nvSpPr>
        <p:spPr bwMode="auto">
          <a:xfrm>
            <a:off x="0" y="2330869"/>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1B31460A-D77A-8994-11A9-DDCB17FAF040}"/>
              </a:ext>
            </a:extLst>
          </p:cNvPr>
          <p:cNvSpPr txBox="1">
            <a:spLocks noChangeArrowheads="1"/>
          </p:cNvSpPr>
          <p:nvPr/>
        </p:nvSpPr>
        <p:spPr bwMode="auto">
          <a:xfrm>
            <a:off x="0" y="160020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PI3K/AKT/mTOR Pathway in </a:t>
            </a:r>
            <a:b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HR-Positive Metastatic Breast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318245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9020938" y="1412776"/>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508770" y="1412776"/>
            <a:ext cx="1443490" cy="1443490"/>
          </a:xfrm>
          <a:prstGeom prst="rect">
            <a:avLst/>
          </a:prstGeom>
        </p:spPr>
      </p:pic>
      <p:sp>
        <p:nvSpPr>
          <p:cNvPr id="5" name="Text Box 7">
            <a:extLst>
              <a:ext uri="{FF2B5EF4-FFF2-40B4-BE49-F238E27FC236}">
                <a16:creationId xmlns:a16="http://schemas.microsoft.com/office/drawing/2014/main" id="{F3CAD91D-96CD-7EBA-9927-AD8AD81830C1}"/>
              </a:ext>
            </a:extLst>
          </p:cNvPr>
          <p:cNvSpPr txBox="1">
            <a:spLocks noChangeArrowheads="1"/>
          </p:cNvSpPr>
          <p:nvPr/>
        </p:nvSpPr>
        <p:spPr bwMode="auto">
          <a:xfrm>
            <a:off x="1991543" y="1412776"/>
            <a:ext cx="554461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Virginia </a:t>
            </a:r>
            <a:r>
              <a:rPr kumimoji="0" lang="en-US" sz="1600" b="1" i="0" u="none" strike="noStrike" kern="1200" cap="none" spc="0" normalizeH="0" baseline="0" noProof="0" dirty="0" err="1">
                <a:ln>
                  <a:noFill/>
                </a:ln>
                <a:solidFill>
                  <a:srgbClr val="000000"/>
                </a:solidFill>
                <a:effectLst/>
                <a:uLnTx/>
                <a:uFillTx/>
                <a:latin typeface="Calibri"/>
                <a:ea typeface="MS PGothic" charset="0"/>
              </a:rPr>
              <a:t>Kaklamani</a:t>
            </a:r>
            <a:r>
              <a:rPr kumimoji="0" lang="en-US" sz="1600" b="1" i="0" u="none" strike="noStrike" kern="1200" cap="none" spc="0" normalizeH="0" baseline="0" noProof="0" dirty="0">
                <a:ln>
                  <a:noFill/>
                </a:ln>
                <a:solidFill>
                  <a:srgbClr val="000000"/>
                </a:solidFill>
                <a:effectLst/>
                <a:uLnTx/>
                <a:uFillTx/>
                <a:latin typeface="Calibri"/>
                <a:ea typeface="MS PGothic" charset="0"/>
              </a:rPr>
              <a:t>, MD, DSc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Ruth McLean Bowman Bowers Chair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in Breast Cancer Research and Treatment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AB Alexander Distinguished Chair in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Leader, Breast Oncology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UT Health San Antonio MD Anderson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San Antonio, Texas</a:t>
            </a:r>
          </a:p>
        </p:txBody>
      </p:sp>
      <p:pic>
        <p:nvPicPr>
          <p:cNvPr id="6" name="Picture 5">
            <a:extLst>
              <a:ext uri="{FF2B5EF4-FFF2-40B4-BE49-F238E27FC236}">
                <a16:creationId xmlns:a16="http://schemas.microsoft.com/office/drawing/2014/main" id="{1EC8E3A3-3595-53A4-C2BD-7B633B96F0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412776"/>
            <a:ext cx="1443490" cy="1443490"/>
          </a:xfrm>
          <a:prstGeom prst="rect">
            <a:avLst/>
          </a:prstGeom>
        </p:spPr>
      </p:pic>
      <p:sp>
        <p:nvSpPr>
          <p:cNvPr id="7" name="Text Box 7">
            <a:extLst>
              <a:ext uri="{FF2B5EF4-FFF2-40B4-BE49-F238E27FC236}">
                <a16:creationId xmlns:a16="http://schemas.microsoft.com/office/drawing/2014/main" id="{7E4A9C8E-2F57-5D77-3C34-48CAEC47CDAF}"/>
              </a:ext>
            </a:extLst>
          </p:cNvPr>
          <p:cNvSpPr txBox="1">
            <a:spLocks noChangeArrowheads="1"/>
          </p:cNvSpPr>
          <p:nvPr/>
        </p:nvSpPr>
        <p:spPr bwMode="auto">
          <a:xfrm>
            <a:off x="1991543" y="3913605"/>
            <a:ext cx="3888433"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Hope S Rugo,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Women’s Cancers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Chief, Breast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Department of Medical Oncology and Therapeutics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City of Hope Comprehensive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Duarte, California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Emeritus, UCSF</a:t>
            </a:r>
          </a:p>
        </p:txBody>
      </p:sp>
      <p:pic>
        <p:nvPicPr>
          <p:cNvPr id="8" name="Picture 7">
            <a:extLst>
              <a:ext uri="{FF2B5EF4-FFF2-40B4-BE49-F238E27FC236}">
                <a16:creationId xmlns:a16="http://schemas.microsoft.com/office/drawing/2014/main" id="{37DCE4ED-BAEF-D215-033B-70A8171D6C8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3913605"/>
            <a:ext cx="1443490" cy="1443490"/>
          </a:xfrm>
          <a:prstGeom prst="rect">
            <a:avLst/>
          </a:prstGeom>
        </p:spPr>
      </p:pic>
    </p:spTree>
    <p:extLst>
      <p:ext uri="{BB962C8B-B14F-4D97-AF65-F5344CB8AC3E}">
        <p14:creationId xmlns:p14="http://schemas.microsoft.com/office/powerpoint/2010/main" val="549519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175100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4102173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918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423455"/>
            <a:ext cx="12192000" cy="1143000"/>
          </a:xfrm>
        </p:spPr>
        <p:txBody>
          <a:bodyPr wrap="square" anchor="ctr">
            <a:noAutofit/>
          </a:bodyPr>
          <a:lstStyle/>
          <a:p>
            <a:r>
              <a:rPr lang="en-US" sz="4200" dirty="0"/>
              <a:t>The Implications of Recent Datasets </a:t>
            </a:r>
            <a:br>
              <a:rPr lang="en-US" sz="4200" dirty="0"/>
            </a:br>
            <a:r>
              <a:rPr lang="en-US" sz="4200" dirty="0"/>
              <a:t>for the Current and Future Management of Genitourinary Cancers — An ASCO 2026 Review</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630781"/>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July 16,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a:t>
            </a: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6:30 </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746337"/>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365643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21094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Rahul Aggarwal, MD</a:t>
            </a:r>
            <a:b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Galsky</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Tian Zhang, MD, MHS, FASCO</a:t>
            </a: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87462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2873700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613024"/>
            <a:ext cx="12192000" cy="1143000"/>
          </a:xfrm>
        </p:spPr>
        <p:txBody>
          <a:bodyPr wrap="square" anchor="ctr">
            <a:noAutofit/>
          </a:bodyPr>
          <a:lstStyle/>
          <a:p>
            <a:r>
              <a:rPr lang="en-US" sz="4200" dirty="0"/>
              <a:t>Patterns of Care: Exploring How </a:t>
            </a:r>
            <a:br>
              <a:rPr lang="en-US" sz="4200" dirty="0"/>
            </a:br>
            <a:r>
              <a:rPr lang="en-US" sz="4200" dirty="0"/>
              <a:t>Community Oncologists Manage </a:t>
            </a:r>
            <a:br>
              <a:rPr lang="en-US" sz="4200" dirty="0"/>
            </a:br>
            <a:r>
              <a:rPr lang="en-US" sz="4200" dirty="0"/>
              <a:t>Metastatic Triple-Negative Breast Cancer</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72172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defRPr/>
            </a:pPr>
            <a:r>
              <a:rPr lang="en-US" sz="3200" dirty="0">
                <a:solidFill>
                  <a:srgbClr val="002060"/>
                </a:solidFill>
                <a:latin typeface="Calibri" panose="020F0502020204030204" pitchFamily="34" charset="0"/>
                <a:cs typeface="Calibri" panose="020F0502020204030204" pitchFamily="34" charset="0"/>
              </a:rPr>
              <a:t>Tuesday, July 21,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61252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388122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43573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Professor Peter Schmid, FRCP, MD, PhD</a:t>
            </a:r>
            <a:br>
              <a:rPr lang="en-US" altLang="x-none" sz="3200" dirty="0">
                <a:solidFill>
                  <a:srgbClr val="002060"/>
                </a:solidFill>
                <a:latin typeface="Calibri" panose="020F0502020204030204" pitchFamily="34" charset="0"/>
                <a:cs typeface="Calibri" panose="020F0502020204030204" pitchFamily="34" charset="0"/>
              </a:rPr>
            </a:br>
            <a:r>
              <a:rPr lang="en-US" altLang="x-none" sz="3200" dirty="0">
                <a:solidFill>
                  <a:srgbClr val="002060"/>
                </a:solidFill>
                <a:latin typeface="Calibri" panose="020F0502020204030204" pitchFamily="34" charset="0"/>
                <a:cs typeface="Calibri" panose="020F0502020204030204" pitchFamily="34" charset="0"/>
              </a:rPr>
              <a:t>Melinda Telli, MD, FASCO</a:t>
            </a:r>
            <a:endPar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965561"/>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701003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524297"/>
            <a:ext cx="12192000" cy="1143000"/>
          </a:xfrm>
        </p:spPr>
        <p:txBody>
          <a:bodyPr wrap="square" anchor="ctr">
            <a:noAutofit/>
          </a:bodyPr>
          <a:lstStyle/>
          <a:p>
            <a:r>
              <a:rPr lang="en-US" sz="4200" dirty="0"/>
              <a:t>Bringing the Investigator into the Equation </a:t>
            </a:r>
            <a:br>
              <a:rPr lang="en-US" sz="4200" dirty="0"/>
            </a:br>
            <a:r>
              <a:rPr lang="en-US" sz="4200" dirty="0"/>
              <a:t>— Optimal Use of Hormonal Therapy in the </a:t>
            </a:r>
            <a:br>
              <a:rPr lang="en-US" sz="4200" dirty="0"/>
            </a:br>
            <a:r>
              <a:rPr lang="en-US" sz="4200" dirty="0"/>
              <a:t>Care of Patients with Prostate Cancer</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63299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July 29,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661248"/>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386979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424308"/>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William K Oh,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Mary-Ellen Taplin, MD</a:t>
            </a:r>
            <a:endParaRPr kumimoji="0" lang="en-US" altLang="x-none" sz="32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87683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3868058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524297"/>
            <a:ext cx="12192000" cy="1143000"/>
          </a:xfrm>
        </p:spPr>
        <p:txBody>
          <a:bodyPr wrap="square" anchor="ctr">
            <a:noAutofit/>
          </a:bodyPr>
          <a:lstStyle/>
          <a:p>
            <a:r>
              <a:rPr lang="en-US" sz="4200" dirty="0"/>
              <a:t>The Implications of Recent Datasets </a:t>
            </a:r>
            <a:br>
              <a:rPr lang="en-US" sz="4200" dirty="0"/>
            </a:br>
            <a:r>
              <a:rPr lang="en-US" sz="4200" dirty="0"/>
              <a:t>for the Current and Future Management </a:t>
            </a:r>
            <a:br>
              <a:rPr lang="en-US" sz="4200" dirty="0"/>
            </a:br>
            <a:r>
              <a:rPr lang="en-US" sz="4200" dirty="0"/>
              <a:t>of Breast Cancer — An ASCO 2026 Review</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63299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July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77246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3680014"/>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234527"/>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Kevin Kalinsky, MD, MS, FASCO</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O’Shaughnessy, MD</a:t>
            </a:r>
            <a:b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Additional faculty to be announced.</a:t>
            </a: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87683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3458444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7" y="1416054"/>
            <a:ext cx="10152266" cy="1852658"/>
          </a:xfrm>
        </p:spPr>
        <p:txBody>
          <a:bodyPr/>
          <a:lstStyle/>
          <a:p>
            <a:pPr marL="98425" indent="0">
              <a:buNone/>
            </a:pPr>
            <a:r>
              <a:rPr lang="en-US" sz="2500" b="0" dirty="0"/>
              <a:t>This activity is supported by educational grants from AstraZeneca Pharmaceuticals LP and </a:t>
            </a:r>
            <a:r>
              <a:rPr lang="en-US" sz="2500" b="0" dirty="0" err="1"/>
              <a:t>Celcuity</a:t>
            </a:r>
            <a:r>
              <a:rPr lang="en-US" sz="2500" b="0" dirty="0"/>
              <a:t>.</a:t>
            </a:r>
          </a:p>
        </p:txBody>
      </p:sp>
      <p:sp>
        <p:nvSpPr>
          <p:cNvPr id="6" name="Title 1">
            <a:extLst>
              <a:ext uri="{FF2B5EF4-FFF2-40B4-BE49-F238E27FC236}">
                <a16:creationId xmlns:a16="http://schemas.microsoft.com/office/drawing/2014/main" id="{E56C2545-456D-3E64-4562-835B146D7557}"/>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7" name="Content Placeholder 2">
            <a:extLst>
              <a:ext uri="{FF2B5EF4-FFF2-40B4-BE49-F238E27FC236}">
                <a16:creationId xmlns:a16="http://schemas.microsoft.com/office/drawing/2014/main" id="{3CC19D0D-4356-C325-4E18-2A6BF9D17F52}"/>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3559511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615178"/>
            <a:ext cx="12192000" cy="1661694"/>
          </a:xfrm>
        </p:spPr>
        <p:txBody>
          <a:bodyPr wrap="square" anchor="ctr">
            <a:noAutofit/>
          </a:bodyPr>
          <a:lstStyle/>
          <a:p>
            <a:r>
              <a:rPr lang="en-US" sz="3800" dirty="0"/>
              <a:t>Integrating New Advances into </a:t>
            </a:r>
            <a:br>
              <a:rPr lang="en-US" sz="3800" dirty="0"/>
            </a:br>
            <a:r>
              <a:rPr lang="en-US" sz="3800" dirty="0"/>
              <a:t>the Care of Patients with Cancer</a:t>
            </a:r>
            <a:br>
              <a:rPr lang="en-US" sz="5400" dirty="0"/>
            </a:br>
            <a:r>
              <a:rPr lang="en-US" sz="3200" i="1" kern="1200" dirty="0">
                <a:solidFill>
                  <a:srgbClr val="002060"/>
                </a:solidFill>
                <a:latin typeface="Calibri" panose="020F0502020204030204" pitchFamily="34" charset="0"/>
                <a:ea typeface="ＭＳ Ｐゴシック" charset="0"/>
                <a:cs typeface="Calibri" panose="020F0502020204030204" pitchFamily="34" charset="0"/>
              </a:rPr>
              <a:t> </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A </a:t>
            </a:r>
            <a:r>
              <a:rPr lang="en-US" sz="2400" i="1" kern="1200" dirty="0" err="1">
                <a:solidFill>
                  <a:srgbClr val="002060"/>
                </a:solidFill>
                <a:latin typeface="Calibri" panose="020F0502020204030204" pitchFamily="34" charset="0"/>
                <a:ea typeface="ＭＳ Ｐゴシック" charset="0"/>
                <a:cs typeface="Calibri" panose="020F0502020204030204" pitchFamily="34" charset="0"/>
              </a:rPr>
              <a:t>Multitumor</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 Symposium in Partnership with the American Oncology Network</a:t>
            </a:r>
            <a:endParaRPr lang="en-US" sz="2400" dirty="0">
              <a:solidFill>
                <a:srgbClr val="002060"/>
              </a:solidFill>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381000" y="3356992"/>
            <a:ext cx="5570984" cy="908351"/>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lgn="ctr">
              <a:lnSpc>
                <a:spcPts val="3640"/>
              </a:lnSpc>
              <a:spcBef>
                <a:spcPts val="0"/>
              </a:spcBef>
              <a:spcAft>
                <a:spcPts val="0"/>
              </a:spcAft>
              <a:buNone/>
              <a:defRPr/>
            </a:pPr>
            <a:r>
              <a:rPr lang="en-US" sz="3000" kern="0" dirty="0">
                <a:solidFill>
                  <a:srgbClr val="00CC99">
                    <a:lumMod val="75000"/>
                  </a:srgbClr>
                </a:solidFill>
              </a:rPr>
              <a:t>Chronic Lymphocytic Leukemia</a:t>
            </a:r>
          </a:p>
          <a:p>
            <a:pPr marL="98425" lvl="0" indent="0" algn="ctr">
              <a:lnSpc>
                <a:spcPts val="3640"/>
              </a:lnSpc>
              <a:spcBef>
                <a:spcPts val="0"/>
              </a:spcBef>
              <a:spcAft>
                <a:spcPts val="0"/>
              </a:spcAft>
              <a:buNone/>
              <a:defRPr/>
            </a:pPr>
            <a:r>
              <a:rPr lang="en-US" sz="2600" kern="0" dirty="0">
                <a:solidFill>
                  <a:srgbClr val="015593"/>
                </a:solidFill>
              </a:rPr>
              <a:t>9:00 AM – 9:50 AM CT</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2348880"/>
            <a:ext cx="12192000" cy="406522"/>
          </a:xfrm>
          <a:prstGeom prst="rect">
            <a:avLst/>
          </a:prstGeom>
          <a:noFill/>
        </p:spPr>
        <p:txBody>
          <a:bodyPr wrap="square" rtlCol="0">
            <a:spAutoFit/>
          </a:bodyPr>
          <a:lstStyle/>
          <a:p>
            <a:pPr lvl="0" algn="ctr" defTabSz="914400" eaLnBrk="0" hangingPunct="0">
              <a:lnSpc>
                <a:spcPts val="2000"/>
              </a:lnSpc>
              <a:defRPr/>
            </a:pPr>
            <a:r>
              <a:rPr lang="en-US" dirty="0">
                <a:solidFill>
                  <a:srgbClr val="0432FF"/>
                </a:solidFill>
                <a:latin typeface="Calibri" panose="020F0502020204030204" pitchFamily="34" charset="0"/>
                <a:ea typeface="ＭＳ Ｐゴシック" charset="0"/>
                <a:cs typeface="Calibri" panose="020F0502020204030204" pitchFamily="34" charset="0"/>
              </a:rPr>
              <a:t>Saturday, August 22, 2026</a:t>
            </a:r>
            <a:endPar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endParaRPr>
          </a:p>
        </p:txBody>
      </p:sp>
      <p:sp>
        <p:nvSpPr>
          <p:cNvPr id="9" name="TextBox 8">
            <a:extLst>
              <a:ext uri="{FF2B5EF4-FFF2-40B4-BE49-F238E27FC236}">
                <a16:creationId xmlns:a16="http://schemas.microsoft.com/office/drawing/2014/main" id="{D4C5E35A-ADB4-1A4C-A9C2-59B6F8D24DC9}"/>
              </a:ext>
            </a:extLst>
          </p:cNvPr>
          <p:cNvSpPr txBox="1"/>
          <p:nvPr/>
        </p:nvSpPr>
        <p:spPr>
          <a:xfrm>
            <a:off x="1066800" y="116632"/>
            <a:ext cx="10058400" cy="504056"/>
          </a:xfrm>
          <a:prstGeom prst="rect">
            <a:avLst/>
          </a:prstGeom>
          <a:solidFill>
            <a:srgbClr val="F39203"/>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pitchFamily="-72" charset="0"/>
                <a:ea typeface="MS PGothic" charset="0"/>
              </a:rPr>
              <a:t>Join Us In Person or Virtually</a:t>
            </a:r>
          </a:p>
        </p:txBody>
      </p:sp>
      <p:sp>
        <p:nvSpPr>
          <p:cNvPr id="3" name="Text Box 3">
            <a:extLst>
              <a:ext uri="{FF2B5EF4-FFF2-40B4-BE49-F238E27FC236}">
                <a16:creationId xmlns:a16="http://schemas.microsoft.com/office/drawing/2014/main" id="{4FD1EE66-6B35-4923-313E-7E5E403E8439}"/>
              </a:ext>
            </a:extLst>
          </p:cNvPr>
          <p:cNvSpPr txBox="1">
            <a:spLocks noChangeArrowheads="1"/>
          </p:cNvSpPr>
          <p:nvPr/>
        </p:nvSpPr>
        <p:spPr bwMode="auto">
          <a:xfrm>
            <a:off x="6168483" y="5370893"/>
            <a:ext cx="5714999"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140"/>
              </a:lnSpc>
              <a:spcBef>
                <a:spcPct val="0"/>
              </a:spcBef>
              <a:spcAft>
                <a:spcPts val="168"/>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28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“Fred” Divers, MD</a:t>
            </a:r>
          </a:p>
        </p:txBody>
      </p:sp>
      <p:sp>
        <p:nvSpPr>
          <p:cNvPr id="4" name="Content Placeholder 2">
            <a:extLst>
              <a:ext uri="{FF2B5EF4-FFF2-40B4-BE49-F238E27FC236}">
                <a16:creationId xmlns:a16="http://schemas.microsoft.com/office/drawing/2014/main" id="{FF7F71DD-EFF0-6FC5-5F50-94F98565854F}"/>
              </a:ext>
            </a:extLst>
          </p:cNvPr>
          <p:cNvSpPr txBox="1">
            <a:spLocks/>
          </p:cNvSpPr>
          <p:nvPr/>
        </p:nvSpPr>
        <p:spPr>
          <a:xfrm>
            <a:off x="381000" y="4385871"/>
            <a:ext cx="5570984" cy="908351"/>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lgn="ctr">
              <a:lnSpc>
                <a:spcPts val="3640"/>
              </a:lnSpc>
              <a:spcBef>
                <a:spcPts val="0"/>
              </a:spcBef>
              <a:spcAft>
                <a:spcPts val="0"/>
              </a:spcAft>
              <a:buNone/>
              <a:defRPr/>
            </a:pPr>
            <a:r>
              <a:rPr lang="en-US" sz="3000" kern="0" dirty="0">
                <a:solidFill>
                  <a:srgbClr val="00CC99">
                    <a:lumMod val="75000"/>
                  </a:srgbClr>
                </a:solidFill>
              </a:rPr>
              <a:t>Gastroesophageal Cancers</a:t>
            </a:r>
          </a:p>
          <a:p>
            <a:pPr marL="98425" lvl="0" indent="0" algn="ctr">
              <a:lnSpc>
                <a:spcPts val="3640"/>
              </a:lnSpc>
              <a:spcBef>
                <a:spcPts val="0"/>
              </a:spcBef>
              <a:spcAft>
                <a:spcPts val="0"/>
              </a:spcAft>
              <a:buNone/>
              <a:defRPr/>
            </a:pPr>
            <a:r>
              <a:rPr lang="en-US" sz="2600" kern="0" dirty="0">
                <a:solidFill>
                  <a:srgbClr val="015593"/>
                </a:solidFill>
              </a:rPr>
              <a:t>9:50 AM – 10:40 AM CT</a:t>
            </a:r>
          </a:p>
        </p:txBody>
      </p:sp>
      <p:sp>
        <p:nvSpPr>
          <p:cNvPr id="5" name="Content Placeholder 2">
            <a:extLst>
              <a:ext uri="{FF2B5EF4-FFF2-40B4-BE49-F238E27FC236}">
                <a16:creationId xmlns:a16="http://schemas.microsoft.com/office/drawing/2014/main" id="{E7180765-4648-D99C-6609-42342D169888}"/>
              </a:ext>
            </a:extLst>
          </p:cNvPr>
          <p:cNvSpPr txBox="1">
            <a:spLocks/>
          </p:cNvSpPr>
          <p:nvPr/>
        </p:nvSpPr>
        <p:spPr>
          <a:xfrm>
            <a:off x="381000" y="5403287"/>
            <a:ext cx="5570984" cy="880239"/>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lgn="ctr">
              <a:lnSpc>
                <a:spcPts val="3640"/>
              </a:lnSpc>
              <a:spcBef>
                <a:spcPts val="0"/>
              </a:spcBef>
              <a:spcAft>
                <a:spcPts val="0"/>
              </a:spcAft>
              <a:buNone/>
              <a:defRPr/>
            </a:pPr>
            <a:r>
              <a:rPr lang="en-US" sz="3000" kern="0" dirty="0">
                <a:solidFill>
                  <a:srgbClr val="00CC99">
                    <a:lumMod val="75000"/>
                  </a:srgbClr>
                </a:solidFill>
              </a:rPr>
              <a:t>Gynecologic Cancers</a:t>
            </a:r>
          </a:p>
          <a:p>
            <a:pPr marL="98425" lvl="0" indent="0" algn="ctr">
              <a:lnSpc>
                <a:spcPts val="3640"/>
              </a:lnSpc>
              <a:spcBef>
                <a:spcPts val="0"/>
              </a:spcBef>
              <a:spcAft>
                <a:spcPts val="0"/>
              </a:spcAft>
              <a:buNone/>
              <a:defRPr/>
            </a:pPr>
            <a:r>
              <a:rPr lang="en-US" sz="2600" kern="0" dirty="0">
                <a:solidFill>
                  <a:srgbClr val="015593"/>
                </a:solidFill>
              </a:rPr>
              <a:t>10:55 AM – 11:45 AM CT</a:t>
            </a:r>
          </a:p>
        </p:txBody>
      </p:sp>
      <p:sp>
        <p:nvSpPr>
          <p:cNvPr id="7" name="Content Placeholder 2">
            <a:extLst>
              <a:ext uri="{FF2B5EF4-FFF2-40B4-BE49-F238E27FC236}">
                <a16:creationId xmlns:a16="http://schemas.microsoft.com/office/drawing/2014/main" id="{D642DFF8-36D5-B868-8D32-6A36951B830D}"/>
              </a:ext>
            </a:extLst>
          </p:cNvPr>
          <p:cNvSpPr txBox="1">
            <a:spLocks/>
          </p:cNvSpPr>
          <p:nvPr/>
        </p:nvSpPr>
        <p:spPr>
          <a:xfrm>
            <a:off x="6168483" y="3356992"/>
            <a:ext cx="5715000" cy="908351"/>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lgn="ctr">
              <a:lnSpc>
                <a:spcPts val="3640"/>
              </a:lnSpc>
              <a:spcBef>
                <a:spcPts val="0"/>
              </a:spcBef>
              <a:spcAft>
                <a:spcPts val="0"/>
              </a:spcAft>
              <a:buNone/>
              <a:defRPr/>
            </a:pPr>
            <a:r>
              <a:rPr lang="en-US" sz="3000" kern="0" dirty="0">
                <a:solidFill>
                  <a:srgbClr val="00CC99">
                    <a:lumMod val="75000"/>
                  </a:srgbClr>
                </a:solidFill>
              </a:rPr>
              <a:t>Diffuse Large B-Cell Lymphoma</a:t>
            </a:r>
          </a:p>
          <a:p>
            <a:pPr marL="98425" lvl="0" indent="0" algn="ctr">
              <a:lnSpc>
                <a:spcPts val="3640"/>
              </a:lnSpc>
              <a:spcBef>
                <a:spcPts val="0"/>
              </a:spcBef>
              <a:spcAft>
                <a:spcPts val="0"/>
              </a:spcAft>
              <a:buNone/>
              <a:defRPr/>
            </a:pPr>
            <a:r>
              <a:rPr lang="en-US" sz="2600" kern="0" dirty="0">
                <a:solidFill>
                  <a:srgbClr val="015593"/>
                </a:solidFill>
              </a:rPr>
              <a:t>12:35 PM – 1:25 PM CT</a:t>
            </a:r>
          </a:p>
        </p:txBody>
      </p:sp>
      <p:sp>
        <p:nvSpPr>
          <p:cNvPr id="10" name="Content Placeholder 2">
            <a:extLst>
              <a:ext uri="{FF2B5EF4-FFF2-40B4-BE49-F238E27FC236}">
                <a16:creationId xmlns:a16="http://schemas.microsoft.com/office/drawing/2014/main" id="{D865EE3C-F605-FE71-2E97-5F17F4AED81B}"/>
              </a:ext>
            </a:extLst>
          </p:cNvPr>
          <p:cNvSpPr txBox="1">
            <a:spLocks/>
          </p:cNvSpPr>
          <p:nvPr/>
        </p:nvSpPr>
        <p:spPr>
          <a:xfrm>
            <a:off x="6168483" y="4385871"/>
            <a:ext cx="5715000" cy="908351"/>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lgn="ctr">
              <a:lnSpc>
                <a:spcPts val="3640"/>
              </a:lnSpc>
              <a:spcBef>
                <a:spcPts val="0"/>
              </a:spcBef>
              <a:spcAft>
                <a:spcPts val="0"/>
              </a:spcAft>
              <a:buNone/>
              <a:defRPr/>
            </a:pPr>
            <a:r>
              <a:rPr lang="en-US" sz="3000" kern="0" dirty="0">
                <a:solidFill>
                  <a:srgbClr val="00CC99">
                    <a:lumMod val="75000"/>
                  </a:srgbClr>
                </a:solidFill>
              </a:rPr>
              <a:t>Lung Cancer</a:t>
            </a:r>
          </a:p>
          <a:p>
            <a:pPr marL="98425" lvl="0" indent="0" algn="ctr">
              <a:lnSpc>
                <a:spcPts val="3640"/>
              </a:lnSpc>
              <a:spcBef>
                <a:spcPts val="0"/>
              </a:spcBef>
              <a:spcAft>
                <a:spcPts val="0"/>
              </a:spcAft>
              <a:buNone/>
              <a:defRPr/>
            </a:pPr>
            <a:r>
              <a:rPr lang="en-US" sz="2600" kern="0" dirty="0">
                <a:solidFill>
                  <a:srgbClr val="015593"/>
                </a:solidFill>
              </a:rPr>
              <a:t>1:25 PM – 2:15 PM CT</a:t>
            </a:r>
          </a:p>
        </p:txBody>
      </p:sp>
      <p:sp>
        <p:nvSpPr>
          <p:cNvPr id="13" name="Text Box 6">
            <a:extLst>
              <a:ext uri="{FF2B5EF4-FFF2-40B4-BE49-F238E27FC236}">
                <a16:creationId xmlns:a16="http://schemas.microsoft.com/office/drawing/2014/main" id="{CB8828EA-8305-4E51-2B73-B36133B3C04B}"/>
              </a:ext>
            </a:extLst>
          </p:cNvPr>
          <p:cNvSpPr txBox="1">
            <a:spLocks noChangeArrowheads="1"/>
          </p:cNvSpPr>
          <p:nvPr/>
        </p:nvSpPr>
        <p:spPr bwMode="auto">
          <a:xfrm>
            <a:off x="0" y="2772697"/>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3440"/>
              </a:lnSpc>
              <a:defRPr/>
            </a:pPr>
            <a:r>
              <a:rPr lang="en-US" sz="3000" b="0" dirty="0">
                <a:solidFill>
                  <a:srgbClr val="002060"/>
                </a:solidFill>
                <a:latin typeface="Calibri" panose="020F0502020204030204" pitchFamily="34" charset="0"/>
                <a:cs typeface="Calibri" panose="020F0502020204030204" pitchFamily="34" charset="0"/>
              </a:rPr>
              <a:t>JW Marriott Nashville | Nashville, Tennessee</a:t>
            </a:r>
            <a:endParaRPr kumimoji="0" lang="en-US" sz="3000" b="0"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0282363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Two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1159727" y="2659448"/>
            <a:ext cx="4818564"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159727" y="5013175"/>
            <a:ext cx="9846527"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6213711" y="2659448"/>
            <a:ext cx="4792543"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858080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414D4-6B5D-4E2B-9320-617FA463C5A2}"/>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940586DB-F29D-383C-4E00-3A1BC5E621A2}"/>
              </a:ext>
            </a:extLst>
          </p:cNvPr>
          <p:cNvSpPr txBox="1">
            <a:spLocks noChangeArrowheads="1"/>
          </p:cNvSpPr>
          <p:nvPr/>
        </p:nvSpPr>
        <p:spPr bwMode="auto">
          <a:xfrm>
            <a:off x="2438400" y="468324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Virginia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Kaklamani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DSc</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Hope S Rugo,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19731078-0E1E-4B62-A196-7352BEB1850B}"/>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14DBAAA-8061-221A-2CDC-881F80C20006}"/>
              </a:ext>
            </a:extLst>
          </p:cNvPr>
          <p:cNvSpPr txBox="1">
            <a:spLocks noChangeArrowheads="1"/>
          </p:cNvSpPr>
          <p:nvPr/>
        </p:nvSpPr>
        <p:spPr bwMode="auto">
          <a:xfrm>
            <a:off x="4647392" y="41148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44316EAB-483A-82FC-F805-391B757C73DF}"/>
              </a:ext>
            </a:extLst>
          </p:cNvPr>
          <p:cNvSpPr>
            <a:spLocks noGrp="1" noChangeArrowheads="1"/>
          </p:cNvSpPr>
          <p:nvPr>
            <p:ph type="title"/>
          </p:nvPr>
        </p:nvSpPr>
        <p:spPr>
          <a:xfrm>
            <a:off x="0" y="143505"/>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5B3B25EF-9CF5-C37B-2FD1-F4CE75961681}"/>
              </a:ext>
            </a:extLst>
          </p:cNvPr>
          <p:cNvSpPr txBox="1">
            <a:spLocks noChangeArrowheads="1"/>
          </p:cNvSpPr>
          <p:nvPr/>
        </p:nvSpPr>
        <p:spPr bwMode="auto">
          <a:xfrm>
            <a:off x="0" y="2971800"/>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July 15,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5545D6A4-868C-52C9-CDCC-C329C2944FBE}"/>
              </a:ext>
            </a:extLst>
          </p:cNvPr>
          <p:cNvSpPr txBox="1">
            <a:spLocks noChangeArrowheads="1"/>
          </p:cNvSpPr>
          <p:nvPr/>
        </p:nvSpPr>
        <p:spPr bwMode="auto">
          <a:xfrm>
            <a:off x="0" y="2330869"/>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AE623DAE-A4C6-7485-0807-615C56E8D379}"/>
              </a:ext>
            </a:extLst>
          </p:cNvPr>
          <p:cNvSpPr txBox="1">
            <a:spLocks noChangeArrowheads="1"/>
          </p:cNvSpPr>
          <p:nvPr/>
        </p:nvSpPr>
        <p:spPr bwMode="auto">
          <a:xfrm>
            <a:off x="0" y="160020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PI3K/AKT/mTOR Pathway in </a:t>
            </a:r>
            <a:b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HR-Positive Metastatic Breast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985417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t>Research To Practice CME Planning Committee Members, </a:t>
            </a:r>
            <a:br>
              <a:rPr lang="en-US" kern="0" dirty="0"/>
            </a:br>
            <a:r>
              <a:rPr lang="en-US" kern="0" dirty="0"/>
              <a:t>Staff and Reviewers</a:t>
            </a:r>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None/>
            </a:pPr>
            <a:r>
              <a:rPr lang="en-US" sz="2500" b="0" kern="0" dirty="0"/>
              <a:t>Planners, scientific staff and independent reviewers for Research To Practice have no relevant financial relationships to disclose.</a:t>
            </a:r>
          </a:p>
        </p:txBody>
      </p:sp>
      <p:sp>
        <p:nvSpPr>
          <p:cNvPr id="8" name="Content Placeholder 2">
            <a:extLst>
              <a:ext uri="{FF2B5EF4-FFF2-40B4-BE49-F238E27FC236}">
                <a16:creationId xmlns:a16="http://schemas.microsoft.com/office/drawing/2014/main" id="{6A68CF7F-DF82-3247-66D5-40D8D1A41632}"/>
              </a:ext>
            </a:extLst>
          </p:cNvPr>
          <p:cNvSpPr>
            <a:spLocks noGrp="1"/>
          </p:cNvSpPr>
          <p:nvPr>
            <p:ph idx="1"/>
          </p:nvPr>
        </p:nvSpPr>
        <p:spPr>
          <a:xfrm>
            <a:off x="912287" y="1416053"/>
            <a:ext cx="10080258" cy="2444995"/>
          </a:xfrm>
        </p:spPr>
        <p:txBody>
          <a:bodyPr/>
          <a:lstStyle/>
          <a:p>
            <a:pPr marL="98425" indent="0">
              <a:buNone/>
            </a:pPr>
            <a:r>
              <a:rPr lang="en-US" sz="2500" b="0" dirty="0"/>
              <a:t>This activity is supported by educational grants from AstraZeneca Pharmaceuticals LP and </a:t>
            </a:r>
            <a:r>
              <a:rPr lang="en-US" sz="2500" b="0" dirty="0" err="1"/>
              <a:t>Celcuity</a:t>
            </a:r>
            <a:r>
              <a:rPr lang="en-US" sz="2500" b="0" dirty="0"/>
              <a:t>.</a:t>
            </a:r>
          </a:p>
        </p:txBody>
      </p:sp>
    </p:spTree>
    <p:extLst>
      <p:ext uri="{BB962C8B-B14F-4D97-AF65-F5344CB8AC3E}">
        <p14:creationId xmlns:p14="http://schemas.microsoft.com/office/powerpoint/2010/main" val="2178493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a:t>
            </a:r>
            <a:r>
              <a:rPr lang="en-US" sz="3200" dirty="0" err="1"/>
              <a:t>Kaklamani</a:t>
            </a:r>
            <a:r>
              <a:rPr lang="en-US" sz="3200" dirty="0"/>
              <a:t>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0B895552-058F-A42B-EDB0-BFE5E1ABC6C3}"/>
              </a:ext>
            </a:extLst>
          </p:cNvPr>
          <p:cNvGraphicFramePr>
            <a:graphicFrameLocks/>
          </p:cNvGraphicFramePr>
          <p:nvPr/>
        </p:nvGraphicFramePr>
        <p:xfrm>
          <a:off x="1083510" y="2132856"/>
          <a:ext cx="10016517" cy="2232248"/>
        </p:xfrm>
        <a:graphic>
          <a:graphicData uri="http://schemas.openxmlformats.org/drawingml/2006/table">
            <a:tbl>
              <a:tblPr firstRow="1" bandRow="1">
                <a:tableStyleId>{F2DE63D5-997A-4646-A377-4702673A728D}</a:tableStyleId>
              </a:tblPr>
              <a:tblGrid>
                <a:gridCol w="2676366">
                  <a:extLst>
                    <a:ext uri="{9D8B030D-6E8A-4147-A177-3AD203B41FA5}">
                      <a16:colId xmlns:a16="http://schemas.microsoft.com/office/drawing/2014/main" val="20000"/>
                    </a:ext>
                  </a:extLst>
                </a:gridCol>
                <a:gridCol w="7340151">
                  <a:extLst>
                    <a:ext uri="{9D8B030D-6E8A-4147-A177-3AD203B41FA5}">
                      <a16:colId xmlns:a16="http://schemas.microsoft.com/office/drawing/2014/main" val="3833924404"/>
                    </a:ext>
                  </a:extLst>
                </a:gridCol>
              </a:tblGrid>
              <a:tr h="118205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AstraZeneca Pharmaceuticals LP, Daiichi Sankyo Inc, Genentech, a member of the Roche Group, Gilead Sciences Inc, Lilly, Menarini Group, Novartis, Pfizer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5019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 AstraZeneca Pharmaceuticals LP, Gilead Sciences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0114711"/>
                  </a:ext>
                </a:extLst>
              </a:tr>
            </a:tbl>
          </a:graphicData>
        </a:graphic>
      </p:graphicFrame>
    </p:spTree>
    <p:custDataLst>
      <p:tags r:id="rId1"/>
    </p:custDataLst>
    <p:extLst>
      <p:ext uri="{BB962C8B-B14F-4D97-AF65-F5344CB8AC3E}">
        <p14:creationId xmlns:p14="http://schemas.microsoft.com/office/powerpoint/2010/main" val="3229014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a:t>
            </a:r>
            <a:r>
              <a:rPr lang="en-US" dirty="0"/>
              <a:t>Rugo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E988432-86BF-D3F1-27F3-72A4BDF1339E}"/>
              </a:ext>
            </a:extLst>
          </p:cNvPr>
          <p:cNvGraphicFramePr>
            <a:graphicFrameLocks/>
          </p:cNvGraphicFramePr>
          <p:nvPr>
            <p:extLst>
              <p:ext uri="{D42A27DB-BD31-4B8C-83A1-F6EECF244321}">
                <p14:modId xmlns:p14="http://schemas.microsoft.com/office/powerpoint/2010/main" val="2357088260"/>
              </p:ext>
            </p:extLst>
          </p:nvPr>
        </p:nvGraphicFramePr>
        <p:xfrm>
          <a:off x="813216" y="1594490"/>
          <a:ext cx="10557106" cy="2914631"/>
        </p:xfrm>
        <a:graphic>
          <a:graphicData uri="http://schemas.openxmlformats.org/drawingml/2006/table">
            <a:tbl>
              <a:tblPr firstRow="1" bandRow="1">
                <a:tableStyleId>{F2DE63D5-997A-4646-A377-4702673A728D}</a:tableStyleId>
              </a:tblPr>
              <a:tblGrid>
                <a:gridCol w="2852250">
                  <a:extLst>
                    <a:ext uri="{9D8B030D-6E8A-4147-A177-3AD203B41FA5}">
                      <a16:colId xmlns:a16="http://schemas.microsoft.com/office/drawing/2014/main" val="20000"/>
                    </a:ext>
                  </a:extLst>
                </a:gridCol>
                <a:gridCol w="7704856">
                  <a:extLst>
                    <a:ext uri="{9D8B030D-6E8A-4147-A177-3AD203B41FA5}">
                      <a16:colId xmlns:a16="http://schemas.microsoft.com/office/drawing/2014/main" val="3833924404"/>
                    </a:ext>
                  </a:extLst>
                </a:gridCol>
              </a:tblGrid>
              <a:tr h="83844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BioNTech SE, Bristol Myers Squibb, </a:t>
                      </a:r>
                      <a:r>
                        <a:rPr lang="en-US" sz="1800" b="0" kern="1200" dirty="0" err="1">
                          <a:solidFill>
                            <a:schemeClr val="tx1"/>
                          </a:solidFill>
                          <a:effectLst/>
                          <a:latin typeface="+mn-lt"/>
                          <a:ea typeface="+mn-ea"/>
                          <a:cs typeface="+mn-cs"/>
                        </a:rPr>
                        <a:t>Helsinn</a:t>
                      </a:r>
                      <a:r>
                        <a:rPr lang="en-US" sz="1800" b="0" kern="1200" dirty="0">
                          <a:solidFill>
                            <a:schemeClr val="tx1"/>
                          </a:solidFill>
                          <a:effectLst/>
                          <a:latin typeface="+mn-lt"/>
                          <a:ea typeface="+mn-ea"/>
                          <a:cs typeface="+mn-cs"/>
                        </a:rPr>
                        <a:t> Therapeutics (US) Inc, Napo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3809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err="1">
                          <a:solidFill>
                            <a:schemeClr val="tx1"/>
                          </a:solidFill>
                          <a:effectLst/>
                          <a:latin typeface="+mn-lt"/>
                          <a:ea typeface="+mn-ea"/>
                          <a:cs typeface="+mn-cs"/>
                        </a:rPr>
                        <a:t>Ambrx</a:t>
                      </a:r>
                      <a:r>
                        <a:rPr lang="en-US" sz="1800" b="0" kern="1200" dirty="0">
                          <a:solidFill>
                            <a:schemeClr val="tx1"/>
                          </a:solidFill>
                          <a:effectLst/>
                          <a:latin typeface="+mn-lt"/>
                          <a:ea typeface="+mn-ea"/>
                          <a:cs typeface="+mn-cs"/>
                        </a:rPr>
                        <a:t>, AstraZeneca Pharmaceuticals LP, Daiichi Sankyo Inc, Genentech, a member of the Roche Group, Gilead Sciences Inc, Lilly, Merck, Novartis, Pfizer Inc, </a:t>
                      </a:r>
                      <a:r>
                        <a:rPr lang="en-US" sz="1800" b="0" kern="1200" dirty="0" err="1">
                          <a:solidFill>
                            <a:schemeClr val="tx1"/>
                          </a:solidFill>
                          <a:effectLst/>
                          <a:latin typeface="+mn-lt"/>
                          <a:ea typeface="+mn-ea"/>
                          <a:cs typeface="+mn-cs"/>
                        </a:rPr>
                        <a:t>Stemline</a:t>
                      </a:r>
                      <a:r>
                        <a:rPr lang="en-US" sz="1800" b="0" kern="1200" dirty="0">
                          <a:solidFill>
                            <a:schemeClr val="tx1"/>
                          </a:solidFill>
                          <a:effectLst/>
                          <a:latin typeface="+mn-lt"/>
                          <a:ea typeface="+mn-ea"/>
                          <a:cs typeface="+mn-cs"/>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0114711"/>
                  </a:ext>
                </a:extLst>
              </a:tr>
              <a:tr h="103809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Research Funding (to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ALX Oncology, Bicycle Therapeutics, Genentech, a member of the Roche Group, </a:t>
                      </a:r>
                      <a:r>
                        <a:rPr lang="en-US" sz="1800" b="0" kern="1200" dirty="0" err="1">
                          <a:solidFill>
                            <a:schemeClr val="tx1"/>
                          </a:solidFill>
                          <a:effectLst/>
                          <a:latin typeface="+mn-lt"/>
                          <a:ea typeface="+mn-ea"/>
                          <a:cs typeface="+mn-cs"/>
                        </a:rPr>
                        <a:t>Mabwell</a:t>
                      </a:r>
                      <a:r>
                        <a:rPr lang="en-US" sz="1800" b="0" kern="1200" dirty="0">
                          <a:solidFill>
                            <a:schemeClr val="tx1"/>
                          </a:solidFill>
                          <a:effectLst/>
                          <a:latin typeface="+mn-lt"/>
                          <a:ea typeface="+mn-ea"/>
                          <a:cs typeface="+mn-cs"/>
                        </a:rPr>
                        <a:t> Therapeutics Inc, Merck, Pfizer Inc, Phoenix Molecular Designs, Relay Therapeutics, </a:t>
                      </a:r>
                      <a:r>
                        <a:rPr lang="en-US" sz="1800" b="0" kern="1200" dirty="0" err="1">
                          <a:solidFill>
                            <a:schemeClr val="tx1"/>
                          </a:solidFill>
                          <a:effectLst/>
                          <a:latin typeface="+mn-lt"/>
                          <a:ea typeface="+mn-ea"/>
                          <a:cs typeface="+mn-cs"/>
                        </a:rPr>
                        <a:t>Stemline</a:t>
                      </a:r>
                      <a:r>
                        <a:rPr lang="en-US" sz="1800" b="0" kern="1200" dirty="0">
                          <a:solidFill>
                            <a:schemeClr val="tx1"/>
                          </a:solidFill>
                          <a:effectLst/>
                          <a:latin typeface="+mn-lt"/>
                          <a:ea typeface="+mn-ea"/>
                          <a:cs typeface="+mn-cs"/>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47948"/>
                  </a:ext>
                </a:extLst>
              </a:tr>
            </a:tbl>
          </a:graphicData>
        </a:graphic>
      </p:graphicFrame>
    </p:spTree>
    <p:custDataLst>
      <p:tags r:id="rId1"/>
    </p:custDataLst>
    <p:extLst>
      <p:ext uri="{BB962C8B-B14F-4D97-AF65-F5344CB8AC3E}">
        <p14:creationId xmlns:p14="http://schemas.microsoft.com/office/powerpoint/2010/main" val="2441046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143000"/>
          </a:xfrm>
        </p:spPr>
        <p:txBody>
          <a:bodyPr/>
          <a:lstStyle/>
          <a:p>
            <a:r>
              <a:rPr lang="en-US" dirty="0"/>
              <a:t>Dr Love — Disclosures</a:t>
            </a:r>
          </a:p>
        </p:txBody>
      </p:sp>
      <p:sp>
        <p:nvSpPr>
          <p:cNvPr id="9" name="Content Placeholder 2">
            <a:extLst>
              <a:ext uri="{FF2B5EF4-FFF2-40B4-BE49-F238E27FC236}">
                <a16:creationId xmlns:a16="http://schemas.microsoft.com/office/drawing/2014/main" id="{630DA550-77CA-5E9E-92BB-16CCA47DF92F}"/>
              </a:ext>
            </a:extLst>
          </p:cNvPr>
          <p:cNvSpPr txBox="1">
            <a:spLocks/>
          </p:cNvSpPr>
          <p:nvPr/>
        </p:nvSpPr>
        <p:spPr bwMode="auto">
          <a:xfrm>
            <a:off x="912286" y="1100667"/>
            <a:ext cx="10656322" cy="460523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lnSpc>
                <a:spcPct val="100000"/>
              </a:lnSpc>
              <a:buNone/>
              <a:defRPr/>
            </a:pPr>
            <a:r>
              <a:rPr kumimoji="0" lang="en-US" sz="1850" b="1" i="0" u="none" strike="noStrike" kern="1200" cap="none" spc="0" normalizeH="0" baseline="0" noProof="0" dirty="0">
                <a:ln>
                  <a:noFill/>
                </a:ln>
                <a:solidFill>
                  <a:srgbClr val="000000"/>
                </a:solidFill>
                <a:effectLst/>
                <a:uLnTx/>
                <a:uFillTx/>
                <a:latin typeface="Calibri" charset="0"/>
                <a:ea typeface="MS PGothic" pitchFamily="34" charset="-128"/>
              </a:rPr>
              <a:t>Dr Love</a:t>
            </a:r>
            <a:r>
              <a:rPr kumimoji="0" lang="en-US" sz="1850" b="0" i="0" u="none" strike="noStrike" kern="1200" cap="none" spc="0" normalizeH="0" baseline="0" noProof="0" dirty="0">
                <a:ln>
                  <a:noFill/>
                </a:ln>
                <a:solidFill>
                  <a:srgbClr val="000000"/>
                </a:solidFill>
                <a:effectLst/>
                <a:uLnTx/>
                <a:uFillTx/>
                <a:latin typeface="Calibri" charset="0"/>
                <a:ea typeface="MS PGothic" pitchFamily="34" charset="-128"/>
              </a:rPr>
              <a:t> </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is president and CEO of Research To Practice. Research To Practice receives funds in the form of educational grants to develop CME activities from the following companies: Aadi Bioscience, AbbVie Inc, ADC Therapeutics,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Agendia</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Alexion Pharmaceuticals, Amgen Inc, Array BioPharma Inc, a subsidiary of Pfizer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Arvinas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Astellas, AstraZeneca Pharmaceuticals LP, Aveo Pharmaceuticals, Bayer HealthCare Pharmaceuticals,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BeOne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Biotheranostics Inc, A Hologic Company, Black Diamond Therapeutics Inc, Blueprint Medicines, Boehringer Ingelheim Pharmaceuticals Inc, Bristol Myers Squibb, </a:t>
            </a:r>
            <a:r>
              <a:rPr lang="en-US" sz="1850" b="0" dirty="0">
                <a:latin typeface="Calibri" panose="020F0502020204030204" pitchFamily="34" charset="0"/>
              </a:rPr>
              <a:t>Catalyst Pharmaceuticals Inc, </a:t>
            </a:r>
            <a:r>
              <a:rPr lang="en-US" sz="1850" b="0" dirty="0" err="1">
                <a:latin typeface="Calibri" panose="020F0502020204030204" pitchFamily="34" charset="0"/>
              </a:rPr>
              <a:t>Celcuity</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Clovis Oncology,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Coherus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BioSciences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Corcept</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CTI BioPharma, a Sobi Company, Daiichi Sankyo Inc, Eisai Inc, Elevation Oncology Inc, Exact Sciences Corporation, Exelixis Inc, Genentech, a member of the Roche Group, Genmab US Inc, Geron Corporation, Gilead Sciences Inc, GSK,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Helsinn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(US)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ImmunoGen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Incyte Corporation, Ipsen Biopharmaceuticals Inc, Jazz Pharmaceuticals Inc, Johnson &amp; Johnson,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Karyopharm</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Novocure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Nuvalent</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Nuvation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Bio Inc, Pfizer Inc, Pharmacyclics LLC, an AbbVie Company, Puma Biotechnology Inc, Regeneron Pharmaceuticals Inc, Revolution Medicines Inc, Rigel Pharmaceuticals Inc, R-Pharm US, Sanofi,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Seagen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Servier Pharmaceuticals LLC,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SpringWorks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Stemline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Sumitomo Pharma America, Summit Therapeutics,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Syndax</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Pharmaceuticals, Taiho Oncology Inc, Takeda Pharmaceuticals USA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TerSera</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LLC,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Tesaro</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 GSK </a:t>
            </a:r>
            <a:r>
              <a:rPr lang="en-US" sz="1850" b="0" dirty="0">
                <a:latin typeface="Calibri" panose="020F0502020204030204" pitchFamily="34" charset="0"/>
              </a:rPr>
              <a:t>Company, and </a:t>
            </a:r>
            <a:r>
              <a:rPr lang="en-US" sz="1850" b="0" dirty="0" err="1">
                <a:latin typeface="Calibri" panose="020F0502020204030204" pitchFamily="34" charset="0"/>
              </a:rPr>
              <a:t>Verastem</a:t>
            </a:r>
            <a:r>
              <a:rPr lang="en-US" sz="1850" b="0" dirty="0">
                <a:latin typeface="Calibri" panose="020F0502020204030204" pitchFamily="34" charset="0"/>
              </a:rPr>
              <a:t> Inc. </a:t>
            </a:r>
            <a:endPar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endParaRPr>
          </a:p>
        </p:txBody>
      </p:sp>
    </p:spTree>
    <p:extLst>
      <p:ext uri="{BB962C8B-B14F-4D97-AF65-F5344CB8AC3E}">
        <p14:creationId xmlns:p14="http://schemas.microsoft.com/office/powerpoint/2010/main" val="3953234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4294967295"/>
          </p:nvPr>
        </p:nvSpPr>
        <p:spPr>
          <a:xfrm>
            <a:off x="1559719" y="2060575"/>
            <a:ext cx="9072562" cy="244475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building&#10;&#10;Description automatically generated">
            <a:extLst>
              <a:ext uri="{FF2B5EF4-FFF2-40B4-BE49-F238E27FC236}">
                <a16:creationId xmlns:a16="http://schemas.microsoft.com/office/drawing/2014/main" id="{191C658A-31BE-B304-879E-2B365E68D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982" y="284808"/>
            <a:ext cx="5757318" cy="3168352"/>
          </a:xfrm>
          <a:prstGeom prst="rect">
            <a:avLst/>
          </a:prstGeom>
          <a:effectLst>
            <a:outerShdw blurRad="50800" dist="38100" dir="10800000" algn="r" rotWithShape="0">
              <a:prstClr val="black">
                <a:alpha val="40000"/>
              </a:prstClr>
            </a:outerShdw>
          </a:effectLst>
        </p:spPr>
      </p:pic>
      <p:pic>
        <p:nvPicPr>
          <p:cNvPr id="7" name="Picture 6" descr="A close-up of a white cover&#10;&#10;Description automatically generated">
            <a:extLst>
              <a:ext uri="{FF2B5EF4-FFF2-40B4-BE49-F238E27FC236}">
                <a16:creationId xmlns:a16="http://schemas.microsoft.com/office/drawing/2014/main" id="{6D0B39E5-220B-BB67-9ADA-47A663F351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8648" y="2924944"/>
            <a:ext cx="5537611" cy="3092627"/>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163411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84D0A-8407-5A7F-2EAE-A2F689D909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98B7AF-1992-BC91-0EE5-A1C0E856D2A7}"/>
              </a:ext>
            </a:extLst>
          </p:cNvPr>
          <p:cNvSpPr>
            <a:spLocks noGrp="1"/>
          </p:cNvSpPr>
          <p:nvPr>
            <p:ph type="title"/>
          </p:nvPr>
        </p:nvSpPr>
        <p:spPr>
          <a:xfrm>
            <a:off x="912286" y="53752"/>
            <a:ext cx="10358967" cy="1143000"/>
          </a:xfrm>
        </p:spPr>
        <p:txBody>
          <a:bodyPr/>
          <a:lstStyle/>
          <a:p>
            <a:r>
              <a:rPr lang="en-US" dirty="0"/>
              <a:t>Key Datasets</a:t>
            </a:r>
          </a:p>
        </p:txBody>
      </p:sp>
      <p:sp>
        <p:nvSpPr>
          <p:cNvPr id="3" name="Content Placeholder 2">
            <a:extLst>
              <a:ext uri="{FF2B5EF4-FFF2-40B4-BE49-F238E27FC236}">
                <a16:creationId xmlns:a16="http://schemas.microsoft.com/office/drawing/2014/main" id="{7EFC8E91-C591-8400-1061-D7B06EEB5317}"/>
              </a:ext>
            </a:extLst>
          </p:cNvPr>
          <p:cNvSpPr>
            <a:spLocks noGrp="1"/>
          </p:cNvSpPr>
          <p:nvPr>
            <p:ph idx="1"/>
          </p:nvPr>
        </p:nvSpPr>
        <p:spPr>
          <a:xfrm>
            <a:off x="623392" y="908720"/>
            <a:ext cx="10358967" cy="4677243"/>
          </a:xfrm>
        </p:spPr>
        <p:txBody>
          <a:bodyPr/>
          <a:lstStyle/>
          <a:p>
            <a:pPr marL="98425" indent="0">
              <a:lnSpc>
                <a:spcPct val="100000"/>
              </a:lnSpc>
              <a:spcBef>
                <a:spcPts val="0"/>
              </a:spcBef>
              <a:spcAft>
                <a:spcPts val="600"/>
              </a:spcAft>
              <a:buNone/>
            </a:pPr>
            <a:r>
              <a:rPr kumimoji="0" lang="en-US" sz="2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Virginia </a:t>
            </a:r>
            <a:r>
              <a:rPr kumimoji="0" lang="en-US" sz="2000" b="1" i="0" u="none" strike="noStrike" kern="1200" cap="none" spc="0" normalizeH="0" baseline="0" noProof="0" dirty="0" err="1">
                <a:ln>
                  <a:noFill/>
                </a:ln>
                <a:solidFill>
                  <a:srgbClr val="0432FF"/>
                </a:solidFill>
                <a:effectLst/>
                <a:uLnTx/>
                <a:uFillTx/>
                <a:latin typeface="Calibri" panose="020F0502020204030204" pitchFamily="34" charset="0"/>
                <a:ea typeface="ＭＳ Ｐゴシック" charset="0"/>
                <a:cs typeface="Calibri" panose="020F0502020204030204" pitchFamily="34" charset="0"/>
              </a:rPr>
              <a:t>Kaklamani</a:t>
            </a:r>
            <a:r>
              <a:rPr kumimoji="0" lang="en-US" sz="2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 MD, DSc </a:t>
            </a:r>
          </a:p>
          <a:p>
            <a:pPr>
              <a:lnSpc>
                <a:spcPct val="100000"/>
              </a:lnSpc>
              <a:spcBef>
                <a:spcPts val="0"/>
              </a:spcBef>
              <a:spcAft>
                <a:spcPts val="600"/>
              </a:spcAft>
            </a:pPr>
            <a:r>
              <a:rPr lang="en-US" sz="1800" b="0" dirty="0"/>
              <a:t>Fernando S et al. PIK3R1 (p85</a:t>
            </a:r>
            <a:r>
              <a:rPr lang="el-GR" sz="1800" b="0" dirty="0"/>
              <a:t>α) </a:t>
            </a:r>
            <a:r>
              <a:rPr lang="en-US" sz="1800" b="0" dirty="0"/>
              <a:t>alterations define a targetable subset of breast cancer with broad sensitivity to PI3K and AKT inhibitors. San Antonio Breast Cancer Symposium 2025;Abstract RF4-05.</a:t>
            </a:r>
          </a:p>
          <a:p>
            <a:pPr>
              <a:lnSpc>
                <a:spcPct val="100000"/>
              </a:lnSpc>
              <a:spcBef>
                <a:spcPts val="0"/>
              </a:spcBef>
              <a:spcAft>
                <a:spcPts val="600"/>
              </a:spcAft>
            </a:pPr>
            <a:r>
              <a:rPr lang="en-US" sz="1800" b="0" dirty="0" err="1"/>
              <a:t>Kalinsky</a:t>
            </a:r>
            <a:r>
              <a:rPr lang="en-US" sz="1800" b="0" dirty="0"/>
              <a:t> K et al. Comparative analysis of blood- and tissue-based PIK3CA mutation detection methods in the pivotal phase 3 INAVO120 trial of palbociclib + </a:t>
            </a:r>
            <a:r>
              <a:rPr lang="en-US" sz="1800" b="0" dirty="0" err="1"/>
              <a:t>fulvestrant</a:t>
            </a:r>
            <a:r>
              <a:rPr lang="en-US" sz="1800" b="0" dirty="0"/>
              <a:t> ± inavolisib in hormone receptor-positive, HER2-negative advanced breast cancer. San Antonio Breast Cancer Symposium 2025;Abstract PS1-10-26.</a:t>
            </a:r>
          </a:p>
          <a:p>
            <a:pPr>
              <a:lnSpc>
                <a:spcPct val="100000"/>
              </a:lnSpc>
              <a:spcBef>
                <a:spcPts val="0"/>
              </a:spcBef>
              <a:spcAft>
                <a:spcPts val="600"/>
              </a:spcAft>
            </a:pPr>
            <a:r>
              <a:rPr lang="en-US" sz="1800" b="0" dirty="0"/>
              <a:t>Jhaveri KL et al. Overall survival with </a:t>
            </a:r>
            <a:r>
              <a:rPr lang="en-US" sz="1800" b="0" dirty="0" err="1"/>
              <a:t>inavolisib</a:t>
            </a:r>
            <a:r>
              <a:rPr lang="en-US" sz="1800" b="0" dirty="0"/>
              <a:t> in PIK3CA-mutated advanced breast cancer. </a:t>
            </a:r>
            <a:r>
              <a:rPr lang="en-US" sz="1800" b="0" i="1" dirty="0"/>
              <a:t>N Engl J Med </a:t>
            </a:r>
            <a:r>
              <a:rPr lang="en-US" sz="1800" b="0" dirty="0"/>
              <a:t>2025;393(2):151-61.</a:t>
            </a:r>
          </a:p>
          <a:p>
            <a:pPr>
              <a:lnSpc>
                <a:spcPct val="100000"/>
              </a:lnSpc>
              <a:spcBef>
                <a:spcPts val="0"/>
              </a:spcBef>
              <a:spcAft>
                <a:spcPts val="600"/>
              </a:spcAft>
            </a:pPr>
            <a:r>
              <a:rPr lang="en-US" sz="1800" b="0" dirty="0"/>
              <a:t>Turner N et al. Molecular features of response to palbociclib + fulvestrant ± inavolisib in hormone receptor-positive, HER2-negative, PIK3CA-mutated advanced breast cancer as assessed from baseline circulating tumor DNA in the pivotal phase 3 INAVO120 trial. San Antonio Breast Cancer Symposium 2025;Abstract PD5-09.</a:t>
            </a:r>
          </a:p>
          <a:p>
            <a:pPr>
              <a:lnSpc>
                <a:spcPct val="100000"/>
              </a:lnSpc>
              <a:spcBef>
                <a:spcPts val="0"/>
              </a:spcBef>
              <a:spcAft>
                <a:spcPts val="600"/>
              </a:spcAft>
            </a:pPr>
            <a:r>
              <a:rPr lang="en-US" sz="1800" b="0" dirty="0" err="1"/>
              <a:t>Loibl</a:t>
            </a:r>
            <a:r>
              <a:rPr lang="en-US" sz="1800" b="0" dirty="0"/>
              <a:t> S et al. Efficacy of inavolisib (INAVO) + palbociclib (PALBO) + fulvestrant (FULV) in patients (pts) with PIK3CA-mutated, hormone receptor-positive, HER2-negative (HER2-), endocrine-resistant advanced breast cancer (</a:t>
            </a:r>
            <a:r>
              <a:rPr lang="en-US" sz="1800" b="0" dirty="0" err="1"/>
              <a:t>aBC</a:t>
            </a:r>
            <a:r>
              <a:rPr lang="en-US" sz="1800" b="0" dirty="0"/>
              <a:t>) with and without </a:t>
            </a:r>
            <a:r>
              <a:rPr lang="en-US" sz="1800" b="0" dirty="0" err="1"/>
              <a:t>hyperglycaemia</a:t>
            </a:r>
            <a:r>
              <a:rPr lang="en-US" sz="1800" b="0" dirty="0"/>
              <a:t> (HG) in the phase III INAVO120 trial. ESMO Breast Cancer 2026;Abstract 420RO. </a:t>
            </a:r>
          </a:p>
          <a:p>
            <a:pPr marL="98425" indent="0">
              <a:lnSpc>
                <a:spcPct val="100000"/>
              </a:lnSpc>
              <a:spcBef>
                <a:spcPts val="0"/>
              </a:spcBef>
              <a:spcAft>
                <a:spcPts val="600"/>
              </a:spcAft>
              <a:buNone/>
            </a:pPr>
            <a:r>
              <a:rPr lang="en-US" sz="1800" b="0" dirty="0"/>
              <a:t> </a:t>
            </a:r>
          </a:p>
          <a:p>
            <a:pPr>
              <a:lnSpc>
                <a:spcPct val="100000"/>
              </a:lnSpc>
              <a:spcBef>
                <a:spcPts val="0"/>
              </a:spcBef>
              <a:spcAft>
                <a:spcPts val="600"/>
              </a:spcAft>
            </a:pPr>
            <a:endParaRPr lang="en-US" sz="1800" b="0" dirty="0"/>
          </a:p>
          <a:p>
            <a:pPr marL="98425" indent="0">
              <a:lnSpc>
                <a:spcPct val="100000"/>
              </a:lnSpc>
              <a:spcBef>
                <a:spcPts val="0"/>
              </a:spcBef>
              <a:spcAft>
                <a:spcPts val="600"/>
              </a:spcAft>
              <a:buNone/>
            </a:pPr>
            <a:r>
              <a:rPr lang="en-US" sz="1800" b="0" dirty="0"/>
              <a:t> </a:t>
            </a:r>
          </a:p>
        </p:txBody>
      </p:sp>
    </p:spTree>
    <p:extLst>
      <p:ext uri="{BB962C8B-B14F-4D97-AF65-F5344CB8AC3E}">
        <p14:creationId xmlns:p14="http://schemas.microsoft.com/office/powerpoint/2010/main" val="3081708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143000"/>
          </a:xfrm>
        </p:spPr>
        <p:txBody>
          <a:bodyPr/>
          <a:lstStyle/>
          <a:p>
            <a:r>
              <a:rPr lang="en-US" dirty="0"/>
              <a:t>Dr Love — Disclosures</a:t>
            </a:r>
          </a:p>
        </p:txBody>
      </p:sp>
      <p:sp>
        <p:nvSpPr>
          <p:cNvPr id="9" name="Content Placeholder 2">
            <a:extLst>
              <a:ext uri="{FF2B5EF4-FFF2-40B4-BE49-F238E27FC236}">
                <a16:creationId xmlns:a16="http://schemas.microsoft.com/office/drawing/2014/main" id="{630DA550-77CA-5E9E-92BB-16CCA47DF92F}"/>
              </a:ext>
            </a:extLst>
          </p:cNvPr>
          <p:cNvSpPr txBox="1">
            <a:spLocks/>
          </p:cNvSpPr>
          <p:nvPr/>
        </p:nvSpPr>
        <p:spPr bwMode="auto">
          <a:xfrm>
            <a:off x="912286" y="1100667"/>
            <a:ext cx="10656322" cy="460523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ct val="30000"/>
              </a:spcBef>
              <a:spcAft>
                <a:spcPts val="800"/>
              </a:spcAft>
              <a:buClr>
                <a:srgbClr val="000000"/>
              </a:buClr>
              <a:buSzPct val="100000"/>
              <a:buFont typeface="Arial" pitchFamily="-72" charset="0"/>
              <a:buNone/>
              <a:tabLst/>
              <a:defRPr/>
            </a:pPr>
            <a:r>
              <a:rPr kumimoji="0" lang="en-US" sz="1850" b="1" i="0" u="none" strike="noStrike" kern="1200" cap="none" spc="0" normalizeH="0" baseline="0" noProof="0" dirty="0">
                <a:ln>
                  <a:noFill/>
                </a:ln>
                <a:solidFill>
                  <a:srgbClr val="000000"/>
                </a:solidFill>
                <a:effectLst/>
                <a:uLnTx/>
                <a:uFillTx/>
                <a:latin typeface="Calibri" charset="0"/>
                <a:ea typeface="MS PGothic" pitchFamily="34" charset="-128"/>
              </a:rPr>
              <a:t>Dr Love</a:t>
            </a:r>
            <a:r>
              <a:rPr kumimoji="0" lang="en-US" sz="1850" b="0" i="0" u="none" strike="noStrike" kern="1200" cap="none" spc="0" normalizeH="0" baseline="0" noProof="0" dirty="0">
                <a:ln>
                  <a:noFill/>
                </a:ln>
                <a:solidFill>
                  <a:srgbClr val="000000"/>
                </a:solidFill>
                <a:effectLst/>
                <a:uLnTx/>
                <a:uFillTx/>
                <a:latin typeface="Calibri" charset="0"/>
                <a:ea typeface="MS PGothic" pitchFamily="34" charset="-128"/>
              </a:rPr>
              <a:t> </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is president and CEO of Research To Practice. Research To Practice receives funds in the form of educational grants to develop CME activities from the following companies: Aadi Bioscience, AbbVie Inc, ADC Therapeutics,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Agendia</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Alexion Pharmaceuticals, Amgen Inc, Array BioPharma Inc, a subsidiary of Pfizer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Arvinas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Astellas, AstraZeneca Pharmaceuticals LP, Aveo Pharmaceuticals, Bayer HealthCare Pharmaceuticals,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BeOne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Biotheranostics Inc, A Hologic Company, Black Diamond Therapeutics Inc, Blueprint Medicines, Boehringer Ingelheim Pharmaceuticals Inc, Bristol Myers Squibb, Catalyst Pharmaceuticals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Celcuity</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Clovis Oncology,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Coherus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BioSciences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Corcept</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CTI BioPharma, a Sobi Company, Daiichi Sankyo Inc, Eisai Inc, Elevation Oncology Inc, Exact Sciences Corporation, Exelixis Inc, Genentech, a member of the Roche Group, Genmab US Inc, Geron Corporation, Gilead Sciences Inc, GSK,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Helsinn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(US)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ImmunoGen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Incyte Corporation, Ipsen Biopharmaceuticals Inc, Jazz Pharmaceuticals Inc, Johnson &amp; Johnson,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Karyopharm</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Novocure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Nuvalent</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Nuvation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Bio Inc, Pfizer Inc, Pharmacyclics LLC, an AbbVie Company, Puma Biotechnology Inc, Regeneron Pharmaceuticals Inc, Revolution Medicines Inc, Rigel Pharmaceuticals Inc, R-Pharm US, Sanofi,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Seagen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Servier Pharmaceuticals LLC,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SpringWorks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Stemline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Sumitomo Pharma America, Summit Therapeutics,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Syndax</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Pharmaceuticals, Taiho Oncology Inc, Takeda Pharmaceuticals USA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TerSera</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LLC,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Tesaro</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 GSK Company, and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Verastem</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t>
            </a:r>
          </a:p>
        </p:txBody>
      </p:sp>
    </p:spTree>
    <p:extLst>
      <p:ext uri="{BB962C8B-B14F-4D97-AF65-F5344CB8AC3E}">
        <p14:creationId xmlns:p14="http://schemas.microsoft.com/office/powerpoint/2010/main" val="2316944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1E849-998E-66F3-5914-22FFC61388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25B84D-8845-996F-560F-616D6B65C25E}"/>
              </a:ext>
            </a:extLst>
          </p:cNvPr>
          <p:cNvSpPr>
            <a:spLocks noGrp="1"/>
          </p:cNvSpPr>
          <p:nvPr>
            <p:ph type="title"/>
          </p:nvPr>
        </p:nvSpPr>
        <p:spPr>
          <a:xfrm>
            <a:off x="912286" y="26197"/>
            <a:ext cx="10358967" cy="954531"/>
          </a:xfrm>
        </p:spPr>
        <p:txBody>
          <a:bodyPr/>
          <a:lstStyle/>
          <a:p>
            <a:r>
              <a:rPr lang="en-US" dirty="0"/>
              <a:t>Key Datasets</a:t>
            </a:r>
          </a:p>
        </p:txBody>
      </p:sp>
      <p:sp>
        <p:nvSpPr>
          <p:cNvPr id="3" name="Content Placeholder 2">
            <a:extLst>
              <a:ext uri="{FF2B5EF4-FFF2-40B4-BE49-F238E27FC236}">
                <a16:creationId xmlns:a16="http://schemas.microsoft.com/office/drawing/2014/main" id="{D8494A39-8257-18B3-3AE6-9FD1E0D851F2}"/>
              </a:ext>
            </a:extLst>
          </p:cNvPr>
          <p:cNvSpPr>
            <a:spLocks noGrp="1"/>
          </p:cNvSpPr>
          <p:nvPr>
            <p:ph idx="1"/>
          </p:nvPr>
        </p:nvSpPr>
        <p:spPr>
          <a:xfrm>
            <a:off x="623392" y="908720"/>
            <a:ext cx="10801199" cy="4677243"/>
          </a:xfrm>
        </p:spPr>
        <p:txBody>
          <a:bodyPr/>
          <a:lstStyle/>
          <a:p>
            <a:pPr marL="98425" indent="0">
              <a:lnSpc>
                <a:spcPct val="100000"/>
              </a:lnSpc>
              <a:spcBef>
                <a:spcPts val="0"/>
              </a:spcBef>
              <a:spcAft>
                <a:spcPts val="600"/>
              </a:spcAft>
              <a:buNone/>
            </a:pPr>
            <a:r>
              <a:rPr kumimoji="0" lang="en-US" sz="2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Virginia </a:t>
            </a:r>
            <a:r>
              <a:rPr kumimoji="0" lang="en-US" sz="2000" b="1" i="0" u="none" strike="noStrike" kern="1200" cap="none" spc="0" normalizeH="0" baseline="0" noProof="0" dirty="0" err="1">
                <a:ln>
                  <a:noFill/>
                </a:ln>
                <a:solidFill>
                  <a:srgbClr val="0432FF"/>
                </a:solidFill>
                <a:effectLst/>
                <a:uLnTx/>
                <a:uFillTx/>
                <a:latin typeface="Calibri" panose="020F0502020204030204" pitchFamily="34" charset="0"/>
                <a:ea typeface="ＭＳ Ｐゴシック" charset="0"/>
                <a:cs typeface="Calibri" panose="020F0502020204030204" pitchFamily="34" charset="0"/>
              </a:rPr>
              <a:t>Kaklamani</a:t>
            </a:r>
            <a:r>
              <a:rPr kumimoji="0" lang="en-US" sz="2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 MD, DSc </a:t>
            </a:r>
            <a:r>
              <a:rPr lang="en-US" sz="2000" dirty="0">
                <a:solidFill>
                  <a:srgbClr val="0432FF"/>
                </a:solidFill>
              </a:rPr>
              <a:t>(continued)</a:t>
            </a:r>
            <a:endParaRPr lang="en-US" sz="1800" b="0" dirty="0"/>
          </a:p>
          <a:p>
            <a:pPr>
              <a:lnSpc>
                <a:spcPct val="100000"/>
              </a:lnSpc>
              <a:spcBef>
                <a:spcPts val="0"/>
              </a:spcBef>
              <a:spcAft>
                <a:spcPts val="600"/>
              </a:spcAft>
            </a:pPr>
            <a:r>
              <a:rPr lang="en-US" sz="1800" b="0" dirty="0"/>
              <a:t>Basho R et al. INAVO123: Phase 3 study of first-line </a:t>
            </a:r>
            <a:r>
              <a:rPr lang="en-US" sz="1800" b="0" dirty="0" err="1"/>
              <a:t>inavolisib</a:t>
            </a:r>
            <a:r>
              <a:rPr lang="en-US" sz="1800" b="0" dirty="0"/>
              <a:t>/placebo + a cyclin-dependent kinase 4/6 inhibitor + letrozole in participants with PIK3CA-mutated, hormone receptor-positive, HER2-negative, endocrine-sensitive advanced breast cancer. San Antonio Breast Cancer Symposium 2025;Abstract PS5-07-27.</a:t>
            </a:r>
          </a:p>
          <a:p>
            <a:pPr>
              <a:lnSpc>
                <a:spcPct val="100000"/>
              </a:lnSpc>
              <a:spcBef>
                <a:spcPts val="0"/>
              </a:spcBef>
              <a:spcAft>
                <a:spcPts val="600"/>
              </a:spcAft>
            </a:pPr>
            <a:r>
              <a:rPr lang="en-US" sz="1800" b="0" dirty="0"/>
              <a:t>Neven P et al. Capivasertib (C) + ribociclib (R) + fulvestrant (F) in patients (pts) with HR-positive/HER2-negative advanced breast cancer (ABC): CAPItello-292 phase Ib. ESMO Breast Cancer 2025;Abstract 316P.</a:t>
            </a:r>
          </a:p>
          <a:p>
            <a:pPr>
              <a:lnSpc>
                <a:spcPct val="100000"/>
              </a:lnSpc>
              <a:spcBef>
                <a:spcPts val="0"/>
              </a:spcBef>
              <a:spcAft>
                <a:spcPts val="600"/>
              </a:spcAft>
            </a:pPr>
            <a:r>
              <a:rPr lang="en-US" sz="1800" b="0" dirty="0"/>
              <a:t>Sudhan DR et al. Mechanisms of resistance to capivasertib in combination with CDK4/6 inhibitor (CDK4/6i) plus fulvestrant in patients with hormone receptor-positive/HER2-negative (HR+/HER2−) advanced breast cancer (ABC): Exploratory analysis from the phase 1b CAPItello-292 study. San Antonio Breast Cancer Symposium 2025;Abstract RF4-04.</a:t>
            </a:r>
          </a:p>
          <a:p>
            <a:pPr>
              <a:lnSpc>
                <a:spcPct val="100000"/>
              </a:lnSpc>
              <a:spcBef>
                <a:spcPts val="0"/>
              </a:spcBef>
              <a:spcAft>
                <a:spcPts val="600"/>
              </a:spcAft>
            </a:pPr>
            <a:r>
              <a:rPr lang="en-US" sz="1800" b="0" dirty="0"/>
              <a:t>Wesolowski R et al. </a:t>
            </a:r>
            <a:r>
              <a:rPr lang="en-US" sz="1800" b="0" dirty="0" err="1"/>
              <a:t>Gedatolisib</a:t>
            </a:r>
            <a:r>
              <a:rPr lang="en-US" sz="1800" b="0" dirty="0"/>
              <a:t> combined with palbociclib and letrozole in patients with no prior systemic therapy for hormone receptor-positive, HER2-negative advanced breast cancer. </a:t>
            </a:r>
            <a:r>
              <a:rPr lang="en-US" sz="1800" b="0" i="1" dirty="0"/>
              <a:t>Clin Cancer Res </a:t>
            </a:r>
            <a:r>
              <a:rPr lang="en-US" sz="1800" b="0" dirty="0"/>
              <a:t>2025;31(19):4040-8.</a:t>
            </a:r>
          </a:p>
          <a:p>
            <a:pPr>
              <a:lnSpc>
                <a:spcPct val="100000"/>
              </a:lnSpc>
              <a:spcBef>
                <a:spcPts val="0"/>
              </a:spcBef>
              <a:spcAft>
                <a:spcPts val="600"/>
              </a:spcAft>
            </a:pPr>
            <a:r>
              <a:rPr lang="en-US" sz="1800" b="0" dirty="0"/>
              <a:t>VIKTORIA-2: A randomized, open-label, phase 3 study evaluating efficacy and safety of </a:t>
            </a:r>
            <a:r>
              <a:rPr lang="en-US" sz="1800" b="0" dirty="0" err="1"/>
              <a:t>gedatolisib</a:t>
            </a:r>
            <a:r>
              <a:rPr lang="en-US" sz="1800" b="0" dirty="0"/>
              <a:t> with endocrine therapy and palbociclib vs endocrine therapy and </a:t>
            </a:r>
            <a:r>
              <a:rPr lang="en-US" sz="1800" b="0" dirty="0" err="1"/>
              <a:t>ribociclib</a:t>
            </a:r>
            <a:r>
              <a:rPr lang="en-US" sz="1800" b="0" dirty="0"/>
              <a:t> as first-line treatment in patients with HR-positive and HER2-negative advanced breast cancer. NCT06757634. </a:t>
            </a:r>
          </a:p>
        </p:txBody>
      </p:sp>
    </p:spTree>
    <p:extLst>
      <p:ext uri="{BB962C8B-B14F-4D97-AF65-F5344CB8AC3E}">
        <p14:creationId xmlns:p14="http://schemas.microsoft.com/office/powerpoint/2010/main" val="1584496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27A17-E9D1-BB16-2563-5DB5CBD086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7A2731-EE44-A6B3-BEB8-A4E382BD0AFB}"/>
              </a:ext>
            </a:extLst>
          </p:cNvPr>
          <p:cNvSpPr>
            <a:spLocks noGrp="1"/>
          </p:cNvSpPr>
          <p:nvPr>
            <p:ph type="title"/>
          </p:nvPr>
        </p:nvSpPr>
        <p:spPr>
          <a:xfrm>
            <a:off x="912287" y="53752"/>
            <a:ext cx="10358967" cy="930253"/>
          </a:xfrm>
        </p:spPr>
        <p:txBody>
          <a:bodyPr/>
          <a:lstStyle/>
          <a:p>
            <a:r>
              <a:rPr lang="en-US" dirty="0"/>
              <a:t>Key Datasets</a:t>
            </a:r>
          </a:p>
        </p:txBody>
      </p:sp>
      <p:sp>
        <p:nvSpPr>
          <p:cNvPr id="3" name="Content Placeholder 2">
            <a:extLst>
              <a:ext uri="{FF2B5EF4-FFF2-40B4-BE49-F238E27FC236}">
                <a16:creationId xmlns:a16="http://schemas.microsoft.com/office/drawing/2014/main" id="{B865BB13-BD39-0592-93ED-AE7EBBC65431}"/>
              </a:ext>
            </a:extLst>
          </p:cNvPr>
          <p:cNvSpPr>
            <a:spLocks noGrp="1"/>
          </p:cNvSpPr>
          <p:nvPr>
            <p:ph idx="1"/>
          </p:nvPr>
        </p:nvSpPr>
        <p:spPr>
          <a:xfrm>
            <a:off x="896468" y="1009879"/>
            <a:ext cx="10374785" cy="4677243"/>
          </a:xfrm>
        </p:spPr>
        <p:txBody>
          <a:bodyPr/>
          <a:lstStyle/>
          <a:p>
            <a:pPr marL="98425" indent="0">
              <a:lnSpc>
                <a:spcPct val="100000"/>
              </a:lnSpc>
              <a:spcBef>
                <a:spcPts val="0"/>
              </a:spcBef>
              <a:spcAft>
                <a:spcPts val="600"/>
              </a:spcAft>
              <a:buNone/>
            </a:pPr>
            <a:r>
              <a:rPr lang="en-US" sz="2000" dirty="0">
                <a:solidFill>
                  <a:srgbClr val="0432FF"/>
                </a:solidFill>
              </a:rPr>
              <a:t>Hope S Rugo, MD </a:t>
            </a:r>
          </a:p>
          <a:p>
            <a:pPr>
              <a:lnSpc>
                <a:spcPct val="100000"/>
              </a:lnSpc>
              <a:spcBef>
                <a:spcPts val="0"/>
              </a:spcBef>
              <a:spcAft>
                <a:spcPts val="600"/>
              </a:spcAft>
            </a:pPr>
            <a:r>
              <a:rPr lang="en-US" sz="1800" b="0" dirty="0"/>
              <a:t>Rugo HS et al. Capivasertib (C) and fulvestrant (F) for patients (pts) with HR+/HER2- advanced breast cancer (ABC): Final overall survival (OS) results from the phase III CAPItello-291 trial. ESMO Breast Cancer 2026;Abstract 417O.  </a:t>
            </a:r>
          </a:p>
          <a:p>
            <a:pPr>
              <a:lnSpc>
                <a:spcPct val="100000"/>
              </a:lnSpc>
              <a:spcBef>
                <a:spcPts val="0"/>
              </a:spcBef>
              <a:spcAft>
                <a:spcPts val="600"/>
              </a:spcAft>
            </a:pPr>
            <a:r>
              <a:rPr lang="en-US" sz="1800" b="0" dirty="0"/>
              <a:t>Rugo HS et al. Capivasertib plus fulvestrant as first and second-line endocrine-based therapy in PIK3CA/AKT1/PTEN-altered hormone receptor-positive advanced breast cancer: Subgroup analysis from the phase 3 CAPItello-291 trial. ESMO 2025;Abstract 526P.</a:t>
            </a:r>
          </a:p>
          <a:p>
            <a:pPr>
              <a:lnSpc>
                <a:spcPct val="100000"/>
              </a:lnSpc>
              <a:spcBef>
                <a:spcPts val="0"/>
              </a:spcBef>
              <a:spcAft>
                <a:spcPts val="600"/>
              </a:spcAft>
            </a:pPr>
            <a:r>
              <a:rPr lang="en-US" sz="1800" b="0" dirty="0"/>
              <a:t>Turner NC et al. Capivasertib plus fulvestrant in hormone receptor-positive (HR+) advanced breast cancer (ABC): Exploratory ctDNA analyses from the phase 3 CAPItello-291 trial. San Antonio Breast Cancer Symposium 2025;Abstract RF7-05.</a:t>
            </a:r>
          </a:p>
          <a:p>
            <a:pPr>
              <a:lnSpc>
                <a:spcPct val="100000"/>
              </a:lnSpc>
              <a:spcBef>
                <a:spcPts val="0"/>
              </a:spcBef>
              <a:spcAft>
                <a:spcPts val="600"/>
              </a:spcAft>
            </a:pPr>
            <a:r>
              <a:rPr lang="en-US" sz="1800" b="0" dirty="0" err="1"/>
              <a:t>Vaklavas</a:t>
            </a:r>
            <a:r>
              <a:rPr lang="en-US" sz="1800" b="0" dirty="0"/>
              <a:t> C et al. Camizestrant in combination with capivasertib for women with ER-positive, HER2-negative advanced breast cancer: Results from SERENA-1. </a:t>
            </a:r>
            <a:r>
              <a:rPr lang="en-US" sz="1800" b="0" i="1" dirty="0"/>
              <a:t>ESMO Open </a:t>
            </a:r>
            <a:r>
              <a:rPr lang="en-US" sz="1800" b="0" dirty="0"/>
              <a:t>2026;11(2):106049.</a:t>
            </a:r>
          </a:p>
          <a:p>
            <a:pPr>
              <a:lnSpc>
                <a:spcPct val="100000"/>
              </a:lnSpc>
              <a:spcBef>
                <a:spcPts val="0"/>
              </a:spcBef>
              <a:spcAft>
                <a:spcPts val="600"/>
              </a:spcAft>
            </a:pPr>
            <a:r>
              <a:rPr lang="en-US" sz="1800" b="0" dirty="0" err="1"/>
              <a:t>Pistilli</a:t>
            </a:r>
            <a:r>
              <a:rPr lang="en-US" sz="1800" b="0" dirty="0"/>
              <a:t> B et al. </a:t>
            </a:r>
            <a:r>
              <a:rPr lang="en-US" sz="1800" b="0" dirty="0" err="1"/>
              <a:t>Gedatolisib</a:t>
            </a:r>
            <a:r>
              <a:rPr lang="en-US" sz="1800" b="0" dirty="0"/>
              <a:t> (Geda), a multitarget PI3K/AKT/mTOR (PAM) inhibitor, plus fulvestrant (</a:t>
            </a:r>
            <a:r>
              <a:rPr lang="en-US" sz="1800" b="0" dirty="0" err="1"/>
              <a:t>Fulv</a:t>
            </a:r>
            <a:r>
              <a:rPr lang="en-US" sz="1800" b="0" dirty="0"/>
              <a:t>) ± palbociclib (Palbo) for second-line (2L) treatment of patients (Pts) with HR+/HER2-/PIK3CA-wild type (WT) advanced breast cancer (ABC): Updated results from VIKTORIA-1. ESMO Breast Cancer 2026;Abstract 505P. </a:t>
            </a:r>
          </a:p>
          <a:p>
            <a:pPr marL="98425" indent="0">
              <a:lnSpc>
                <a:spcPct val="100000"/>
              </a:lnSpc>
              <a:spcBef>
                <a:spcPts val="0"/>
              </a:spcBef>
              <a:spcAft>
                <a:spcPts val="600"/>
              </a:spcAft>
              <a:buNone/>
            </a:pPr>
            <a:endParaRPr lang="en-US" sz="1800" b="0" dirty="0"/>
          </a:p>
        </p:txBody>
      </p:sp>
    </p:spTree>
    <p:extLst>
      <p:ext uri="{BB962C8B-B14F-4D97-AF65-F5344CB8AC3E}">
        <p14:creationId xmlns:p14="http://schemas.microsoft.com/office/powerpoint/2010/main" val="2724970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A3CCB-7E29-458C-8AB7-8120D0F545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C955E0-E863-BE9E-79CA-D2BBF67CB0F3}"/>
              </a:ext>
            </a:extLst>
          </p:cNvPr>
          <p:cNvSpPr>
            <a:spLocks noGrp="1"/>
          </p:cNvSpPr>
          <p:nvPr>
            <p:ph type="title"/>
          </p:nvPr>
        </p:nvSpPr>
        <p:spPr>
          <a:xfrm>
            <a:off x="912286" y="0"/>
            <a:ext cx="10358967" cy="1143000"/>
          </a:xfrm>
        </p:spPr>
        <p:txBody>
          <a:bodyPr/>
          <a:lstStyle/>
          <a:p>
            <a:r>
              <a:rPr lang="en-US" dirty="0"/>
              <a:t>Key Datasets</a:t>
            </a:r>
          </a:p>
        </p:txBody>
      </p:sp>
      <p:sp>
        <p:nvSpPr>
          <p:cNvPr id="3" name="Content Placeholder 2">
            <a:extLst>
              <a:ext uri="{FF2B5EF4-FFF2-40B4-BE49-F238E27FC236}">
                <a16:creationId xmlns:a16="http://schemas.microsoft.com/office/drawing/2014/main" id="{51CBF8CA-82B1-CCDC-E718-F95C64A0FD81}"/>
              </a:ext>
            </a:extLst>
          </p:cNvPr>
          <p:cNvSpPr>
            <a:spLocks noGrp="1"/>
          </p:cNvSpPr>
          <p:nvPr>
            <p:ph idx="1"/>
          </p:nvPr>
        </p:nvSpPr>
        <p:spPr>
          <a:xfrm>
            <a:off x="912286" y="1173025"/>
            <a:ext cx="10358967" cy="4677243"/>
          </a:xfrm>
        </p:spPr>
        <p:txBody>
          <a:bodyPr/>
          <a:lstStyle/>
          <a:p>
            <a:pPr marL="98425" indent="0">
              <a:lnSpc>
                <a:spcPct val="100000"/>
              </a:lnSpc>
              <a:spcBef>
                <a:spcPts val="0"/>
              </a:spcBef>
              <a:spcAft>
                <a:spcPts val="600"/>
              </a:spcAft>
              <a:buNone/>
            </a:pPr>
            <a:r>
              <a:rPr lang="en-US" sz="2000" dirty="0">
                <a:solidFill>
                  <a:srgbClr val="0432FF"/>
                </a:solidFill>
              </a:rPr>
              <a:t>Hope S Rugo, MD (continued)</a:t>
            </a:r>
          </a:p>
          <a:p>
            <a:pPr>
              <a:lnSpc>
                <a:spcPct val="100000"/>
              </a:lnSpc>
              <a:spcBef>
                <a:spcPts val="0"/>
              </a:spcBef>
              <a:spcAft>
                <a:spcPts val="600"/>
              </a:spcAft>
            </a:pPr>
            <a:r>
              <a:rPr lang="en-US" sz="1800" b="0" dirty="0"/>
              <a:t>Hurvitz S et al. A randomized, open-label, phase 3 study of </a:t>
            </a:r>
            <a:r>
              <a:rPr lang="en-US" sz="1800" b="0" dirty="0" err="1"/>
              <a:t>gedatolisib</a:t>
            </a:r>
            <a:r>
              <a:rPr lang="en-US" sz="1800" b="0" dirty="0"/>
              <a:t> + fulvestrant ± palbociclib vs standard of care in HR+/HER2−/PIK3CA-mutant (MT) advanced breast cancer (VIKTORIA-1 Study 2). ASCO 2026;Abstract LBA1008. </a:t>
            </a:r>
          </a:p>
          <a:p>
            <a:pPr>
              <a:lnSpc>
                <a:spcPct val="100000"/>
              </a:lnSpc>
              <a:spcBef>
                <a:spcPts val="0"/>
              </a:spcBef>
              <a:spcAft>
                <a:spcPts val="600"/>
              </a:spcAft>
            </a:pPr>
            <a:r>
              <a:rPr lang="en-US" sz="1800" b="0" dirty="0"/>
              <a:t>Jhaveri K et al. A phase 1/2 trial of </a:t>
            </a:r>
            <a:r>
              <a:rPr lang="en-US" sz="1800" b="0" dirty="0" err="1"/>
              <a:t>tersolisib</a:t>
            </a:r>
            <a:r>
              <a:rPr lang="en-US" sz="1800" b="0" dirty="0"/>
              <a:t> (LY4064809/STX-478), a pan-mutant-selective PI3K</a:t>
            </a:r>
            <a:r>
              <a:rPr lang="el-GR" sz="1800" b="0" dirty="0"/>
              <a:t>α </a:t>
            </a:r>
            <a:r>
              <a:rPr lang="en-US" sz="1800" b="0" dirty="0"/>
              <a:t>inhibitor (PI3K</a:t>
            </a:r>
            <a:r>
              <a:rPr lang="el-GR" sz="1800" b="0" dirty="0"/>
              <a:t>α</a:t>
            </a:r>
            <a:r>
              <a:rPr lang="en-US" sz="1800" b="0" dirty="0" err="1"/>
              <a:t>i</a:t>
            </a:r>
            <a:r>
              <a:rPr lang="en-US" sz="1800" b="0" dirty="0"/>
              <a:t>), in PIK3CA-mutant advanced solid tumors: Updated results from PIKALO-1. ASCO 2026;Abstract 1072. </a:t>
            </a:r>
          </a:p>
          <a:p>
            <a:pPr>
              <a:lnSpc>
                <a:spcPct val="100000"/>
              </a:lnSpc>
              <a:spcBef>
                <a:spcPts val="0"/>
              </a:spcBef>
              <a:spcAft>
                <a:spcPts val="600"/>
              </a:spcAft>
            </a:pPr>
            <a:r>
              <a:rPr lang="en-US" sz="1800" b="0" dirty="0"/>
              <a:t>A phase 3, randomized, double-blind, placebo-controlled study of LY4064809 combined with a CDK4/6 inhibitor and endocrine therapy in adults with HR+, HER2- advanced breast cancer with a PIK3CA mutation who received no prior treatment for advanced breast cancer (PIKALO-2). NCT07174336. </a:t>
            </a:r>
          </a:p>
          <a:p>
            <a:pPr>
              <a:lnSpc>
                <a:spcPct val="100000"/>
              </a:lnSpc>
              <a:spcBef>
                <a:spcPts val="0"/>
              </a:spcBef>
              <a:spcAft>
                <a:spcPts val="600"/>
              </a:spcAft>
            </a:pPr>
            <a:r>
              <a:rPr lang="en-US" sz="1800" b="0" dirty="0" err="1"/>
              <a:t>Saura</a:t>
            </a:r>
            <a:r>
              <a:rPr lang="en-US" sz="1800" b="0" dirty="0"/>
              <a:t> C et al. Efficacy of mutant-selective PI3K</a:t>
            </a:r>
            <a:r>
              <a:rPr lang="el-GR" sz="1800" b="0" dirty="0"/>
              <a:t>α </a:t>
            </a:r>
            <a:r>
              <a:rPr lang="en-US" sz="1800" b="0" dirty="0"/>
              <a:t>inhibitor RLY-2608 in combination with fulvestrant in patient (pt) subset populations, including pts with PIK3CA-mutant HR+/HER2- advanced breast cancer (BC) pre-treated with fulvestrant or other SERD. San Antonio Breast Cancer Symposium 2025;Abstract PD10-07.</a:t>
            </a:r>
          </a:p>
          <a:p>
            <a:pPr>
              <a:lnSpc>
                <a:spcPct val="100000"/>
              </a:lnSpc>
              <a:spcBef>
                <a:spcPts val="0"/>
              </a:spcBef>
              <a:spcAft>
                <a:spcPts val="600"/>
              </a:spcAft>
            </a:pPr>
            <a:r>
              <a:rPr lang="en-US" sz="1800" b="0" dirty="0"/>
              <a:t>Rugo H et al. ReDiscover-2, a phase 3 study of </a:t>
            </a:r>
            <a:r>
              <a:rPr lang="en-US" sz="1800" b="0" dirty="0" err="1"/>
              <a:t>zovegalisib</a:t>
            </a:r>
            <a:r>
              <a:rPr lang="en-US" sz="1800" b="0" dirty="0"/>
              <a:t> (</a:t>
            </a:r>
            <a:r>
              <a:rPr lang="en-US" sz="1800" b="0" dirty="0" err="1"/>
              <a:t>zovega</a:t>
            </a:r>
            <a:r>
              <a:rPr lang="en-US" sz="1800" b="0" dirty="0"/>
              <a:t>, RLY-2608) + fulvestrant (</a:t>
            </a:r>
            <a:r>
              <a:rPr lang="en-US" sz="1800" b="0" dirty="0" err="1"/>
              <a:t>fulv</a:t>
            </a:r>
            <a:r>
              <a:rPr lang="en-US" sz="1800" b="0" dirty="0"/>
              <a:t>) versus capivasertib (</a:t>
            </a:r>
            <a:r>
              <a:rPr lang="en-US" sz="1800" b="0" dirty="0" err="1"/>
              <a:t>capi</a:t>
            </a:r>
            <a:r>
              <a:rPr lang="en-US" sz="1800" b="0" dirty="0"/>
              <a:t>) + </a:t>
            </a:r>
            <a:r>
              <a:rPr lang="en-US" sz="1800" b="0" dirty="0" err="1"/>
              <a:t>fulv</a:t>
            </a:r>
            <a:r>
              <a:rPr lang="en-US" sz="1800" b="0" dirty="0"/>
              <a:t> as treatment for locally advanced or metastatic PIK3CA-mutant HR+/HER2- breast cancer following recurrence or progression on or after treatment with a CDK4/6 inhibitor. ASCO 2026;Abstract TPS1148. </a:t>
            </a:r>
          </a:p>
        </p:txBody>
      </p:sp>
    </p:spTree>
    <p:extLst>
      <p:ext uri="{BB962C8B-B14F-4D97-AF65-F5344CB8AC3E}">
        <p14:creationId xmlns:p14="http://schemas.microsoft.com/office/powerpoint/2010/main" val="2882153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4D4F9-7A38-D495-FA49-D9387AB95F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4FE817-7B86-5D78-2485-4A9CECEB37C3}"/>
              </a:ext>
            </a:extLst>
          </p:cNvPr>
          <p:cNvSpPr>
            <a:spLocks noGrp="1"/>
          </p:cNvSpPr>
          <p:nvPr>
            <p:ph type="title"/>
          </p:nvPr>
        </p:nvSpPr>
        <p:spPr>
          <a:xfrm>
            <a:off x="1019651" y="332656"/>
            <a:ext cx="10152697" cy="1143000"/>
          </a:xfrm>
        </p:spPr>
        <p:txBody>
          <a:bodyPr/>
          <a:lstStyle/>
          <a:p>
            <a:pPr>
              <a:spcBef>
                <a:spcPts val="1200"/>
              </a:spcBef>
            </a:pPr>
            <a:r>
              <a:rPr lang="en-US" dirty="0"/>
              <a:t>Year in Review: </a:t>
            </a:r>
            <a:br>
              <a:rPr lang="en-US" dirty="0"/>
            </a:br>
            <a:r>
              <a:rPr lang="en-US" dirty="0"/>
              <a:t>PI3K/AKT/mTOR Pathway in </a:t>
            </a:r>
            <a:br>
              <a:rPr lang="en-US" dirty="0"/>
            </a:br>
            <a:r>
              <a:rPr lang="en-US" dirty="0"/>
              <a:t>HR-Positive Metastatic Breast Cancer</a:t>
            </a:r>
            <a:endParaRPr lang="en-US" sz="2400" dirty="0"/>
          </a:p>
        </p:txBody>
      </p:sp>
      <p:sp>
        <p:nvSpPr>
          <p:cNvPr id="6" name="Content Placeholder 2">
            <a:extLst>
              <a:ext uri="{FF2B5EF4-FFF2-40B4-BE49-F238E27FC236}">
                <a16:creationId xmlns:a16="http://schemas.microsoft.com/office/drawing/2014/main" id="{8A29F2D2-30F3-798E-73AE-2140AEFE9899}"/>
              </a:ext>
            </a:extLst>
          </p:cNvPr>
          <p:cNvSpPr>
            <a:spLocks noGrp="1"/>
          </p:cNvSpPr>
          <p:nvPr>
            <p:ph idx="1"/>
          </p:nvPr>
        </p:nvSpPr>
        <p:spPr>
          <a:xfrm>
            <a:off x="1559496" y="1955158"/>
            <a:ext cx="9145016" cy="4536504"/>
          </a:xfrm>
        </p:spPr>
        <p:txBody>
          <a:bodyPr/>
          <a:lstStyle/>
          <a:p>
            <a:pPr marL="9525" indent="0">
              <a:lnSpc>
                <a:spcPts val="2600"/>
              </a:lnSpc>
              <a:spcBef>
                <a:spcPts val="0"/>
              </a:spcBef>
              <a:spcAft>
                <a:spcPts val="2400"/>
              </a:spcAft>
              <a:buNone/>
            </a:pPr>
            <a:r>
              <a:rPr lang="en-US" sz="2400" dirty="0">
                <a:solidFill>
                  <a:srgbClr val="3233FF"/>
                </a:solidFill>
                <a:latin typeface="+mn-lt"/>
              </a:rPr>
              <a:t>INTRODUCTION: </a:t>
            </a:r>
            <a:r>
              <a:rPr lang="en-US" sz="2400" dirty="0">
                <a:solidFill>
                  <a:schemeClr val="tx1"/>
                </a:solidFill>
                <a:latin typeface="+mn-lt"/>
              </a:rPr>
              <a:t>San Antonio Memories</a:t>
            </a:r>
          </a:p>
          <a:p>
            <a:pPr marL="9525" indent="0">
              <a:lnSpc>
                <a:spcPts val="2600"/>
              </a:lnSpc>
              <a:spcBef>
                <a:spcPts val="0"/>
              </a:spcBef>
              <a:spcAft>
                <a:spcPts val="2400"/>
              </a:spcAft>
              <a:buNone/>
            </a:pPr>
            <a:r>
              <a:rPr lang="en-US" sz="2400" dirty="0">
                <a:solidFill>
                  <a:srgbClr val="3233FF"/>
                </a:solidFill>
                <a:latin typeface="+mn-lt"/>
              </a:rPr>
              <a:t>MODULE 1: </a:t>
            </a:r>
            <a:r>
              <a:rPr lang="en-US" sz="2400" dirty="0"/>
              <a:t>PI3K/AKT/PTEN Alterations and Therapies</a:t>
            </a:r>
            <a:endParaRPr lang="en-US" sz="2400" dirty="0">
              <a:solidFill>
                <a:schemeClr val="tx1"/>
              </a:solidFill>
              <a:latin typeface="+mn-lt"/>
            </a:endParaRPr>
          </a:p>
          <a:p>
            <a:pPr marL="11113" indent="0">
              <a:lnSpc>
                <a:spcPts val="2600"/>
              </a:lnSpc>
              <a:spcBef>
                <a:spcPts val="0"/>
              </a:spcBef>
              <a:spcAft>
                <a:spcPts val="2400"/>
              </a:spcAft>
              <a:buNone/>
            </a:pPr>
            <a:r>
              <a:rPr lang="en-US" sz="2400" dirty="0">
                <a:solidFill>
                  <a:srgbClr val="3233FF"/>
                </a:solidFill>
              </a:rPr>
              <a:t>MODULE 2: </a:t>
            </a:r>
            <a:r>
              <a:rPr lang="en-US" sz="2400" dirty="0">
                <a:solidFill>
                  <a:schemeClr val="tx1"/>
                </a:solidFill>
                <a:latin typeface="Calibri" panose="020F0502020204030204" pitchFamily="34" charset="0"/>
                <a:cs typeface="Calibri" panose="020F0502020204030204" pitchFamily="34" charset="0"/>
              </a:rPr>
              <a:t>Capivasertib</a:t>
            </a:r>
          </a:p>
          <a:p>
            <a:pPr marL="11113" indent="0">
              <a:lnSpc>
                <a:spcPct val="100000"/>
              </a:lnSpc>
              <a:spcBef>
                <a:spcPts val="0"/>
              </a:spcBef>
              <a:spcAft>
                <a:spcPts val="2400"/>
              </a:spcAft>
              <a:buNone/>
            </a:pPr>
            <a:r>
              <a:rPr lang="en-US" sz="2400" dirty="0">
                <a:solidFill>
                  <a:srgbClr val="3233FF"/>
                </a:solidFill>
              </a:rPr>
              <a:t>MODULE 3: </a:t>
            </a:r>
            <a:r>
              <a:rPr lang="en-US" sz="2400" dirty="0" err="1">
                <a:solidFill>
                  <a:srgbClr val="212121"/>
                </a:solidFill>
                <a:ea typeface="Times New Roman" panose="02020603050405020304" pitchFamily="18" charset="0"/>
                <a:cs typeface="Times New Roman" panose="02020603050405020304" pitchFamily="18" charset="0"/>
              </a:rPr>
              <a:t>Gedatolisib</a:t>
            </a:r>
            <a:endParaRPr lang="en-US" sz="2400" dirty="0">
              <a:solidFill>
                <a:srgbClr val="212121"/>
              </a:solidFill>
              <a:ea typeface="Times New Roman" panose="02020603050405020304" pitchFamily="18" charset="0"/>
              <a:cs typeface="Times New Roman" panose="02020603050405020304" pitchFamily="18" charset="0"/>
            </a:endParaRPr>
          </a:p>
          <a:p>
            <a:pPr marL="11113" indent="0">
              <a:lnSpc>
                <a:spcPct val="100000"/>
              </a:lnSpc>
              <a:spcBef>
                <a:spcPts val="0"/>
              </a:spcBef>
              <a:spcAft>
                <a:spcPts val="2400"/>
              </a:spcAft>
              <a:buNone/>
            </a:pPr>
            <a:r>
              <a:rPr lang="en-US" sz="2400" dirty="0">
                <a:solidFill>
                  <a:srgbClr val="3233FF"/>
                </a:solidFill>
              </a:rPr>
              <a:t>MODULE 4: </a:t>
            </a:r>
            <a:r>
              <a:rPr lang="en-US" sz="2400" dirty="0">
                <a:solidFill>
                  <a:srgbClr val="212121"/>
                </a:solidFill>
                <a:cs typeface="Times New Roman" panose="02020603050405020304" pitchFamily="18" charset="0"/>
              </a:rPr>
              <a:t>I</a:t>
            </a:r>
            <a:r>
              <a:rPr lang="en-US" sz="2400" dirty="0">
                <a:solidFill>
                  <a:srgbClr val="212121"/>
                </a:solidFill>
                <a:ea typeface="Times New Roman" panose="02020603050405020304" pitchFamily="18" charset="0"/>
                <a:cs typeface="Times New Roman" panose="02020603050405020304" pitchFamily="18" charset="0"/>
              </a:rPr>
              <a:t>navolisib</a:t>
            </a:r>
          </a:p>
          <a:p>
            <a:pPr marL="11113" indent="0">
              <a:lnSpc>
                <a:spcPct val="100000"/>
              </a:lnSpc>
              <a:spcBef>
                <a:spcPts val="0"/>
              </a:spcBef>
              <a:spcAft>
                <a:spcPts val="2400"/>
              </a:spcAft>
              <a:buNone/>
            </a:pPr>
            <a:r>
              <a:rPr lang="en-US" sz="2400" dirty="0">
                <a:solidFill>
                  <a:srgbClr val="3233FF"/>
                </a:solidFill>
              </a:rPr>
              <a:t>MODULE 5: </a:t>
            </a:r>
            <a:r>
              <a:rPr lang="en-US" sz="2400" dirty="0">
                <a:solidFill>
                  <a:srgbClr val="212121"/>
                </a:solidFill>
                <a:ea typeface="Times New Roman" panose="02020603050405020304" pitchFamily="18" charset="0"/>
                <a:cs typeface="Times New Roman" panose="02020603050405020304" pitchFamily="18" charset="0"/>
              </a:rPr>
              <a:t>New Agents and Ongoing Trials</a:t>
            </a:r>
          </a:p>
        </p:txBody>
      </p:sp>
    </p:spTree>
    <p:extLst>
      <p:ext uri="{BB962C8B-B14F-4D97-AF65-F5344CB8AC3E}">
        <p14:creationId xmlns:p14="http://schemas.microsoft.com/office/powerpoint/2010/main" val="3111666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28C89-E855-0492-D8DB-85085044F26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E1409FA-7058-8F9A-3B72-B8F4486DE19E}"/>
              </a:ext>
            </a:extLst>
          </p:cNvPr>
          <p:cNvSpPr/>
          <p:nvPr/>
        </p:nvSpPr>
        <p:spPr bwMode="auto">
          <a:xfrm>
            <a:off x="371364" y="1844824"/>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2658774-A82E-99FC-0E2B-B8BECD72E7B2}"/>
              </a:ext>
            </a:extLst>
          </p:cNvPr>
          <p:cNvSpPr>
            <a:spLocks noGrp="1"/>
          </p:cNvSpPr>
          <p:nvPr>
            <p:ph type="title"/>
          </p:nvPr>
        </p:nvSpPr>
        <p:spPr>
          <a:xfrm>
            <a:off x="1019651" y="332656"/>
            <a:ext cx="10152697" cy="1143000"/>
          </a:xfrm>
        </p:spPr>
        <p:txBody>
          <a:bodyPr/>
          <a:lstStyle/>
          <a:p>
            <a:pPr>
              <a:spcBef>
                <a:spcPts val="1200"/>
              </a:spcBef>
            </a:pPr>
            <a:r>
              <a:rPr lang="en-US" dirty="0"/>
              <a:t>Year in Review: </a:t>
            </a:r>
            <a:br>
              <a:rPr lang="en-US" dirty="0"/>
            </a:br>
            <a:r>
              <a:rPr lang="en-US" dirty="0"/>
              <a:t>PI3K/AKT/mTOR Pathway in </a:t>
            </a:r>
            <a:br>
              <a:rPr lang="en-US" dirty="0"/>
            </a:br>
            <a:r>
              <a:rPr lang="en-US" dirty="0"/>
              <a:t>HR-Positive Metastatic Breast Cancer</a:t>
            </a:r>
            <a:endParaRPr lang="en-US" sz="2400" dirty="0"/>
          </a:p>
        </p:txBody>
      </p:sp>
      <p:sp>
        <p:nvSpPr>
          <p:cNvPr id="6" name="Content Placeholder 2">
            <a:extLst>
              <a:ext uri="{FF2B5EF4-FFF2-40B4-BE49-F238E27FC236}">
                <a16:creationId xmlns:a16="http://schemas.microsoft.com/office/drawing/2014/main" id="{8B0941C5-8946-F10A-B2AC-002AC31E1818}"/>
              </a:ext>
            </a:extLst>
          </p:cNvPr>
          <p:cNvSpPr>
            <a:spLocks noGrp="1"/>
          </p:cNvSpPr>
          <p:nvPr>
            <p:ph idx="1"/>
          </p:nvPr>
        </p:nvSpPr>
        <p:spPr>
          <a:xfrm>
            <a:off x="1559496" y="1955158"/>
            <a:ext cx="9145016" cy="4536504"/>
          </a:xfrm>
        </p:spPr>
        <p:txBody>
          <a:bodyPr/>
          <a:lstStyle/>
          <a:p>
            <a:pPr marL="9525" indent="0">
              <a:lnSpc>
                <a:spcPts val="2600"/>
              </a:lnSpc>
              <a:spcBef>
                <a:spcPts val="0"/>
              </a:spcBef>
              <a:spcAft>
                <a:spcPts val="2400"/>
              </a:spcAft>
              <a:buNone/>
            </a:pPr>
            <a:r>
              <a:rPr lang="en-US" sz="2400" dirty="0">
                <a:solidFill>
                  <a:schemeClr val="bg1"/>
                </a:solidFill>
              </a:rPr>
              <a:t>INTRODUCTION: San Antonio Memories</a:t>
            </a:r>
          </a:p>
          <a:p>
            <a:pPr marL="9525" indent="0">
              <a:lnSpc>
                <a:spcPts val="2600"/>
              </a:lnSpc>
              <a:spcBef>
                <a:spcPts val="0"/>
              </a:spcBef>
              <a:spcAft>
                <a:spcPts val="2400"/>
              </a:spcAft>
              <a:buNone/>
            </a:pPr>
            <a:r>
              <a:rPr lang="en-US" sz="2400" dirty="0">
                <a:solidFill>
                  <a:srgbClr val="3233FF"/>
                </a:solidFill>
              </a:rPr>
              <a:t>MODULE 1: </a:t>
            </a:r>
            <a:r>
              <a:rPr lang="en-US" sz="2400" dirty="0"/>
              <a:t>PI3K/AKT/PTEN Alterations and Therapies</a:t>
            </a:r>
            <a:endParaRPr lang="en-US" sz="2400" dirty="0">
              <a:solidFill>
                <a:schemeClr val="tx1"/>
              </a:solidFill>
            </a:endParaRPr>
          </a:p>
          <a:p>
            <a:pPr marL="11113" indent="0">
              <a:lnSpc>
                <a:spcPts val="2600"/>
              </a:lnSpc>
              <a:spcBef>
                <a:spcPts val="0"/>
              </a:spcBef>
              <a:spcAft>
                <a:spcPts val="2400"/>
              </a:spcAft>
              <a:buNone/>
            </a:pPr>
            <a:r>
              <a:rPr lang="en-US" sz="2400" dirty="0">
                <a:solidFill>
                  <a:srgbClr val="3233FF"/>
                </a:solidFill>
              </a:rPr>
              <a:t>MODULE 2: </a:t>
            </a:r>
            <a:r>
              <a:rPr lang="en-US" sz="2400" dirty="0" err="1">
                <a:solidFill>
                  <a:schemeClr val="tx1"/>
                </a:solidFill>
                <a:latin typeface="Calibri" panose="020F0502020204030204" pitchFamily="34" charset="0"/>
                <a:cs typeface="Calibri" panose="020F0502020204030204" pitchFamily="34" charset="0"/>
              </a:rPr>
              <a:t>Capivasertib</a:t>
            </a:r>
            <a:endParaRPr lang="en-US" sz="2400" dirty="0">
              <a:solidFill>
                <a:schemeClr val="tx1"/>
              </a:solidFill>
              <a:latin typeface="Calibri" panose="020F0502020204030204" pitchFamily="34" charset="0"/>
              <a:cs typeface="Calibri" panose="020F0502020204030204" pitchFamily="34" charset="0"/>
            </a:endParaRPr>
          </a:p>
          <a:p>
            <a:pPr marL="11113" indent="0">
              <a:lnSpc>
                <a:spcPct val="100000"/>
              </a:lnSpc>
              <a:spcBef>
                <a:spcPts val="0"/>
              </a:spcBef>
              <a:spcAft>
                <a:spcPts val="2400"/>
              </a:spcAft>
              <a:buNone/>
            </a:pPr>
            <a:r>
              <a:rPr lang="en-US" sz="2400" dirty="0">
                <a:solidFill>
                  <a:srgbClr val="3233FF"/>
                </a:solidFill>
              </a:rPr>
              <a:t>MODULE 3: </a:t>
            </a:r>
            <a:r>
              <a:rPr lang="en-US" sz="2400" dirty="0" err="1">
                <a:solidFill>
                  <a:srgbClr val="212121"/>
                </a:solidFill>
                <a:ea typeface="Times New Roman" panose="02020603050405020304" pitchFamily="18" charset="0"/>
                <a:cs typeface="Times New Roman" panose="02020603050405020304" pitchFamily="18" charset="0"/>
              </a:rPr>
              <a:t>Gedatolisib</a:t>
            </a:r>
            <a:endParaRPr lang="en-US" sz="2400" dirty="0">
              <a:solidFill>
                <a:srgbClr val="212121"/>
              </a:solidFill>
              <a:ea typeface="Times New Roman" panose="02020603050405020304" pitchFamily="18" charset="0"/>
              <a:cs typeface="Times New Roman" panose="02020603050405020304" pitchFamily="18" charset="0"/>
            </a:endParaRPr>
          </a:p>
          <a:p>
            <a:pPr marL="11113" indent="0">
              <a:lnSpc>
                <a:spcPct val="100000"/>
              </a:lnSpc>
              <a:spcBef>
                <a:spcPts val="0"/>
              </a:spcBef>
              <a:spcAft>
                <a:spcPts val="2400"/>
              </a:spcAft>
              <a:buNone/>
            </a:pPr>
            <a:r>
              <a:rPr lang="en-US" sz="2400" dirty="0">
                <a:solidFill>
                  <a:srgbClr val="3233FF"/>
                </a:solidFill>
              </a:rPr>
              <a:t>MODULE 4: </a:t>
            </a:r>
            <a:r>
              <a:rPr lang="en-US" sz="2400" dirty="0" err="1">
                <a:solidFill>
                  <a:srgbClr val="212121"/>
                </a:solidFill>
                <a:cs typeface="Times New Roman" panose="02020603050405020304" pitchFamily="18" charset="0"/>
              </a:rPr>
              <a:t>I</a:t>
            </a:r>
            <a:r>
              <a:rPr lang="en-US" sz="2400" dirty="0" err="1">
                <a:solidFill>
                  <a:srgbClr val="212121"/>
                </a:solidFill>
                <a:ea typeface="Times New Roman" panose="02020603050405020304" pitchFamily="18" charset="0"/>
                <a:cs typeface="Times New Roman" panose="02020603050405020304" pitchFamily="18" charset="0"/>
              </a:rPr>
              <a:t>navolisib</a:t>
            </a:r>
            <a:endParaRPr lang="en-US" sz="2400" dirty="0">
              <a:solidFill>
                <a:srgbClr val="212121"/>
              </a:solidFill>
              <a:ea typeface="Times New Roman" panose="02020603050405020304" pitchFamily="18" charset="0"/>
              <a:cs typeface="Times New Roman" panose="02020603050405020304" pitchFamily="18" charset="0"/>
            </a:endParaRPr>
          </a:p>
          <a:p>
            <a:pPr marL="11113" indent="0">
              <a:lnSpc>
                <a:spcPct val="100000"/>
              </a:lnSpc>
              <a:spcBef>
                <a:spcPts val="0"/>
              </a:spcBef>
              <a:spcAft>
                <a:spcPts val="2400"/>
              </a:spcAft>
              <a:buNone/>
            </a:pPr>
            <a:r>
              <a:rPr lang="en-US" sz="2400" dirty="0">
                <a:solidFill>
                  <a:srgbClr val="3233FF"/>
                </a:solidFill>
              </a:rPr>
              <a:t>MODULE 5: </a:t>
            </a:r>
            <a:r>
              <a:rPr lang="en-US" sz="2400" dirty="0">
                <a:solidFill>
                  <a:srgbClr val="212121"/>
                </a:solidFill>
                <a:ea typeface="Times New Roman" panose="02020603050405020304" pitchFamily="18" charset="0"/>
                <a:cs typeface="Times New Roman" panose="02020603050405020304" pitchFamily="18" charset="0"/>
              </a:rPr>
              <a:t>New Agents and Ongoing Trials</a:t>
            </a:r>
          </a:p>
        </p:txBody>
      </p:sp>
    </p:spTree>
    <p:extLst>
      <p:ext uri="{BB962C8B-B14F-4D97-AF65-F5344CB8AC3E}">
        <p14:creationId xmlns:p14="http://schemas.microsoft.com/office/powerpoint/2010/main" val="202532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84A5B-785F-0A3E-787F-004B1AD4A06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249164B-2872-6A8F-A8C8-A252BF512D95}"/>
              </a:ext>
            </a:extLst>
          </p:cNvPr>
          <p:cNvSpPr/>
          <p:nvPr/>
        </p:nvSpPr>
        <p:spPr bwMode="auto">
          <a:xfrm>
            <a:off x="371364" y="2492896"/>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727A4BF-98D7-96E6-0047-E5A9C00E8B36}"/>
              </a:ext>
            </a:extLst>
          </p:cNvPr>
          <p:cNvSpPr>
            <a:spLocks noGrp="1"/>
          </p:cNvSpPr>
          <p:nvPr>
            <p:ph type="title"/>
          </p:nvPr>
        </p:nvSpPr>
        <p:spPr>
          <a:xfrm>
            <a:off x="1019651" y="332656"/>
            <a:ext cx="10152697" cy="1143000"/>
          </a:xfrm>
        </p:spPr>
        <p:txBody>
          <a:bodyPr/>
          <a:lstStyle/>
          <a:p>
            <a:pPr>
              <a:spcBef>
                <a:spcPts val="1200"/>
              </a:spcBef>
            </a:pPr>
            <a:r>
              <a:rPr lang="en-US" dirty="0"/>
              <a:t>Year in Review: </a:t>
            </a:r>
            <a:br>
              <a:rPr lang="en-US" dirty="0"/>
            </a:br>
            <a:r>
              <a:rPr lang="en-US" dirty="0"/>
              <a:t>PI3K/AKT/mTOR Pathway in </a:t>
            </a:r>
            <a:br>
              <a:rPr lang="en-US" dirty="0"/>
            </a:br>
            <a:r>
              <a:rPr lang="en-US" dirty="0"/>
              <a:t>HR-Positive Metastatic Breast Cancer</a:t>
            </a:r>
            <a:endParaRPr lang="en-US" sz="2400" dirty="0"/>
          </a:p>
        </p:txBody>
      </p:sp>
      <p:sp>
        <p:nvSpPr>
          <p:cNvPr id="6" name="Content Placeholder 2">
            <a:extLst>
              <a:ext uri="{FF2B5EF4-FFF2-40B4-BE49-F238E27FC236}">
                <a16:creationId xmlns:a16="http://schemas.microsoft.com/office/drawing/2014/main" id="{111D985E-ECCA-802C-E8B9-438261CD81C8}"/>
              </a:ext>
            </a:extLst>
          </p:cNvPr>
          <p:cNvSpPr>
            <a:spLocks noGrp="1"/>
          </p:cNvSpPr>
          <p:nvPr>
            <p:ph idx="1"/>
          </p:nvPr>
        </p:nvSpPr>
        <p:spPr>
          <a:xfrm>
            <a:off x="1559496" y="1955158"/>
            <a:ext cx="9145016" cy="4536504"/>
          </a:xfrm>
        </p:spPr>
        <p:txBody>
          <a:bodyPr/>
          <a:lstStyle/>
          <a:p>
            <a:pPr marL="9525" indent="0">
              <a:lnSpc>
                <a:spcPts val="2600"/>
              </a:lnSpc>
              <a:spcBef>
                <a:spcPts val="0"/>
              </a:spcBef>
              <a:spcAft>
                <a:spcPts val="2400"/>
              </a:spcAft>
              <a:buNone/>
            </a:pPr>
            <a:r>
              <a:rPr lang="en-US" sz="2400" dirty="0">
                <a:solidFill>
                  <a:srgbClr val="3233FF"/>
                </a:solidFill>
              </a:rPr>
              <a:t>INTRODUCTION: </a:t>
            </a:r>
            <a:r>
              <a:rPr lang="en-US" sz="2400" dirty="0">
                <a:solidFill>
                  <a:schemeClr val="tx1"/>
                </a:solidFill>
              </a:rPr>
              <a:t>San Antonio Memories</a:t>
            </a:r>
          </a:p>
          <a:p>
            <a:pPr marL="9525" indent="0">
              <a:lnSpc>
                <a:spcPts val="2600"/>
              </a:lnSpc>
              <a:spcBef>
                <a:spcPts val="0"/>
              </a:spcBef>
              <a:spcAft>
                <a:spcPts val="2400"/>
              </a:spcAft>
              <a:buNone/>
            </a:pPr>
            <a:r>
              <a:rPr lang="en-US" sz="2400" dirty="0">
                <a:solidFill>
                  <a:schemeClr val="bg1"/>
                </a:solidFill>
              </a:rPr>
              <a:t>MODULE 1: PI3K/AKT/PTEN Alterations and Therapies</a:t>
            </a:r>
          </a:p>
          <a:p>
            <a:pPr marL="11113" indent="0">
              <a:lnSpc>
                <a:spcPts val="2600"/>
              </a:lnSpc>
              <a:spcBef>
                <a:spcPts val="0"/>
              </a:spcBef>
              <a:spcAft>
                <a:spcPts val="2400"/>
              </a:spcAft>
              <a:buNone/>
            </a:pPr>
            <a:r>
              <a:rPr lang="en-US" sz="2400" dirty="0">
                <a:solidFill>
                  <a:srgbClr val="3233FF"/>
                </a:solidFill>
              </a:rPr>
              <a:t>MODULE 2: </a:t>
            </a:r>
            <a:r>
              <a:rPr lang="en-US" sz="2400" dirty="0" err="1">
                <a:solidFill>
                  <a:schemeClr val="tx1"/>
                </a:solidFill>
                <a:latin typeface="Calibri" panose="020F0502020204030204" pitchFamily="34" charset="0"/>
                <a:cs typeface="Calibri" panose="020F0502020204030204" pitchFamily="34" charset="0"/>
              </a:rPr>
              <a:t>Capivasertib</a:t>
            </a:r>
            <a:endParaRPr lang="en-US" sz="2400" dirty="0">
              <a:solidFill>
                <a:schemeClr val="tx1"/>
              </a:solidFill>
              <a:latin typeface="Calibri" panose="020F0502020204030204" pitchFamily="34" charset="0"/>
              <a:cs typeface="Calibri" panose="020F0502020204030204" pitchFamily="34" charset="0"/>
            </a:endParaRPr>
          </a:p>
          <a:p>
            <a:pPr marL="11113" indent="0">
              <a:lnSpc>
                <a:spcPct val="100000"/>
              </a:lnSpc>
              <a:spcBef>
                <a:spcPts val="0"/>
              </a:spcBef>
              <a:spcAft>
                <a:spcPts val="2400"/>
              </a:spcAft>
              <a:buNone/>
            </a:pPr>
            <a:r>
              <a:rPr lang="en-US" sz="2400" dirty="0">
                <a:solidFill>
                  <a:srgbClr val="3233FF"/>
                </a:solidFill>
              </a:rPr>
              <a:t>MODULE 3: </a:t>
            </a:r>
            <a:r>
              <a:rPr lang="en-US" sz="2400" dirty="0" err="1">
                <a:solidFill>
                  <a:srgbClr val="212121"/>
                </a:solidFill>
                <a:ea typeface="Times New Roman" panose="02020603050405020304" pitchFamily="18" charset="0"/>
                <a:cs typeface="Times New Roman" panose="02020603050405020304" pitchFamily="18" charset="0"/>
              </a:rPr>
              <a:t>Gedatolisib</a:t>
            </a:r>
            <a:endParaRPr lang="en-US" sz="2400" dirty="0">
              <a:solidFill>
                <a:srgbClr val="212121"/>
              </a:solidFill>
              <a:ea typeface="Times New Roman" panose="02020603050405020304" pitchFamily="18" charset="0"/>
              <a:cs typeface="Times New Roman" panose="02020603050405020304" pitchFamily="18" charset="0"/>
            </a:endParaRPr>
          </a:p>
          <a:p>
            <a:pPr marL="11113" indent="0">
              <a:lnSpc>
                <a:spcPct val="100000"/>
              </a:lnSpc>
              <a:spcBef>
                <a:spcPts val="0"/>
              </a:spcBef>
              <a:spcAft>
                <a:spcPts val="2400"/>
              </a:spcAft>
              <a:buNone/>
            </a:pPr>
            <a:r>
              <a:rPr lang="en-US" sz="2400" dirty="0">
                <a:solidFill>
                  <a:srgbClr val="3233FF"/>
                </a:solidFill>
              </a:rPr>
              <a:t>MODULE 4: </a:t>
            </a:r>
            <a:r>
              <a:rPr lang="en-US" sz="2400" dirty="0" err="1">
                <a:solidFill>
                  <a:srgbClr val="212121"/>
                </a:solidFill>
                <a:cs typeface="Times New Roman" panose="02020603050405020304" pitchFamily="18" charset="0"/>
              </a:rPr>
              <a:t>I</a:t>
            </a:r>
            <a:r>
              <a:rPr lang="en-US" sz="2400" dirty="0" err="1">
                <a:solidFill>
                  <a:srgbClr val="212121"/>
                </a:solidFill>
                <a:ea typeface="Times New Roman" panose="02020603050405020304" pitchFamily="18" charset="0"/>
                <a:cs typeface="Times New Roman" panose="02020603050405020304" pitchFamily="18" charset="0"/>
              </a:rPr>
              <a:t>navolisib</a:t>
            </a:r>
            <a:endParaRPr lang="en-US" sz="2400" dirty="0">
              <a:solidFill>
                <a:srgbClr val="212121"/>
              </a:solidFill>
              <a:ea typeface="Times New Roman" panose="02020603050405020304" pitchFamily="18" charset="0"/>
              <a:cs typeface="Times New Roman" panose="02020603050405020304" pitchFamily="18" charset="0"/>
            </a:endParaRPr>
          </a:p>
          <a:p>
            <a:pPr marL="11113" indent="0">
              <a:lnSpc>
                <a:spcPct val="100000"/>
              </a:lnSpc>
              <a:spcBef>
                <a:spcPts val="0"/>
              </a:spcBef>
              <a:spcAft>
                <a:spcPts val="2400"/>
              </a:spcAft>
              <a:buNone/>
            </a:pPr>
            <a:r>
              <a:rPr lang="en-US" sz="2400" dirty="0">
                <a:solidFill>
                  <a:srgbClr val="3233FF"/>
                </a:solidFill>
              </a:rPr>
              <a:t>MODULE 5: </a:t>
            </a:r>
            <a:r>
              <a:rPr lang="en-US" sz="2400" dirty="0">
                <a:solidFill>
                  <a:srgbClr val="212121"/>
                </a:solidFill>
                <a:ea typeface="Times New Roman" panose="02020603050405020304" pitchFamily="18" charset="0"/>
                <a:cs typeface="Times New Roman" panose="02020603050405020304" pitchFamily="18" charset="0"/>
              </a:rPr>
              <a:t>New Agents and Ongoing Trials</a:t>
            </a:r>
          </a:p>
        </p:txBody>
      </p:sp>
    </p:spTree>
    <p:extLst>
      <p:ext uri="{BB962C8B-B14F-4D97-AF65-F5344CB8AC3E}">
        <p14:creationId xmlns:p14="http://schemas.microsoft.com/office/powerpoint/2010/main" val="149591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DA535C9-150B-6228-DFD7-BA1404A1A493}"/>
              </a:ext>
            </a:extLst>
          </p:cNvPr>
          <p:cNvGrpSpPr/>
          <p:nvPr/>
        </p:nvGrpSpPr>
        <p:grpSpPr>
          <a:xfrm>
            <a:off x="2806240" y="777518"/>
            <a:ext cx="6571057" cy="5762730"/>
            <a:chOff x="2130816" y="1095271"/>
            <a:chExt cx="6571057" cy="5762730"/>
          </a:xfrm>
        </p:grpSpPr>
        <p:sp>
          <p:nvSpPr>
            <p:cNvPr id="3" name="Rectangle 2">
              <a:extLst>
                <a:ext uri="{FF2B5EF4-FFF2-40B4-BE49-F238E27FC236}">
                  <a16:creationId xmlns:a16="http://schemas.microsoft.com/office/drawing/2014/main" id="{B945323A-31F6-7968-ECE5-AC270C3E5CB6}"/>
                </a:ext>
              </a:extLst>
            </p:cNvPr>
            <p:cNvSpPr/>
            <p:nvPr/>
          </p:nvSpPr>
          <p:spPr bwMode="auto">
            <a:xfrm>
              <a:off x="2130816" y="1095271"/>
              <a:ext cx="6571057" cy="5762730"/>
            </a:xfrm>
            <a:prstGeom prst="rect">
              <a:avLst/>
            </a:prstGeom>
            <a:solidFill>
              <a:schemeClr val="accent6">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1026" name="Picture 2">
              <a:extLst>
                <a:ext uri="{FF2B5EF4-FFF2-40B4-BE49-F238E27FC236}">
                  <a16:creationId xmlns:a16="http://schemas.microsoft.com/office/drawing/2014/main" id="{48753927-2180-08CF-1308-F306BDEAFC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6432" y="1225899"/>
              <a:ext cx="6089709" cy="563210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3553BA1F-860A-4537-A518-B3CBD2BA1C14}"/>
              </a:ext>
            </a:extLst>
          </p:cNvPr>
          <p:cNvSpPr>
            <a:spLocks noGrp="1"/>
          </p:cNvSpPr>
          <p:nvPr>
            <p:ph type="title"/>
          </p:nvPr>
        </p:nvSpPr>
        <p:spPr>
          <a:xfrm>
            <a:off x="912286" y="90434"/>
            <a:ext cx="10358967" cy="646331"/>
          </a:xfrm>
        </p:spPr>
        <p:txBody>
          <a:bodyPr/>
          <a:lstStyle/>
          <a:p>
            <a:r>
              <a:rPr lang="en-US" dirty="0"/>
              <a:t>Gedatolisib Mechanism of Action</a:t>
            </a:r>
          </a:p>
        </p:txBody>
      </p:sp>
      <p:sp>
        <p:nvSpPr>
          <p:cNvPr id="6" name="TextBox 5">
            <a:extLst>
              <a:ext uri="{FF2B5EF4-FFF2-40B4-BE49-F238E27FC236}">
                <a16:creationId xmlns:a16="http://schemas.microsoft.com/office/drawing/2014/main" id="{56483ECE-82D8-5A18-88D9-F5E9CD2DE315}"/>
              </a:ext>
            </a:extLst>
          </p:cNvPr>
          <p:cNvSpPr txBox="1"/>
          <p:nvPr/>
        </p:nvSpPr>
        <p:spPr>
          <a:xfrm>
            <a:off x="0" y="6534835"/>
            <a:ext cx="289085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[From the manufacturer’s website]</a:t>
            </a:r>
          </a:p>
        </p:txBody>
      </p:sp>
    </p:spTree>
    <p:extLst>
      <p:ext uri="{BB962C8B-B14F-4D97-AF65-F5344CB8AC3E}">
        <p14:creationId xmlns:p14="http://schemas.microsoft.com/office/powerpoint/2010/main" val="254543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33B02-A1A2-1CC3-C427-73AC8FE0AD99}"/>
            </a:ext>
          </a:extLst>
        </p:cNvPr>
        <p:cNvGrpSpPr/>
        <p:nvPr/>
      </p:nvGrpSpPr>
      <p:grpSpPr>
        <a:xfrm>
          <a:off x="0" y="0"/>
          <a:ext cx="0" cy="0"/>
          <a:chOff x="0" y="0"/>
          <a:chExt cx="0" cy="0"/>
        </a:xfrm>
      </p:grpSpPr>
      <p:pic>
        <p:nvPicPr>
          <p:cNvPr id="8" name="Picture 7" descr="A diagram of a cell membrane&#10;&#10;AI-generated content may be incorrect.">
            <a:extLst>
              <a:ext uri="{FF2B5EF4-FFF2-40B4-BE49-F238E27FC236}">
                <a16:creationId xmlns:a16="http://schemas.microsoft.com/office/drawing/2014/main" id="{3495944F-0863-7D3C-4513-741F0199594E}"/>
              </a:ext>
            </a:extLst>
          </p:cNvPr>
          <p:cNvPicPr>
            <a:picLocks noChangeAspect="1"/>
          </p:cNvPicPr>
          <p:nvPr/>
        </p:nvPicPr>
        <p:blipFill>
          <a:blip r:embed="rId3" cstate="print">
            <a:extLst>
              <a:ext uri="{28A0092B-C50C-407E-A947-70E740481C1C}">
                <a14:useLocalDpi xmlns:a14="http://schemas.microsoft.com/office/drawing/2010/main" val="0"/>
              </a:ext>
            </a:extLst>
          </a:blip>
          <a:srcRect l="9812" t="5152" r="53633" b="21170"/>
          <a:stretch>
            <a:fillRect/>
          </a:stretch>
        </p:blipFill>
        <p:spPr>
          <a:xfrm>
            <a:off x="533401" y="1288100"/>
            <a:ext cx="3437084" cy="4849283"/>
          </a:xfrm>
          <a:prstGeom prst="rect">
            <a:avLst/>
          </a:prstGeom>
        </p:spPr>
      </p:pic>
      <p:sp>
        <p:nvSpPr>
          <p:cNvPr id="16" name="object 2">
            <a:extLst>
              <a:ext uri="{FF2B5EF4-FFF2-40B4-BE49-F238E27FC236}">
                <a16:creationId xmlns:a16="http://schemas.microsoft.com/office/drawing/2014/main" id="{7F0026AC-9D7F-6898-FC40-ACEE363E24D1}"/>
              </a:ext>
            </a:extLst>
          </p:cNvPr>
          <p:cNvSpPr txBox="1">
            <a:spLocks noGrp="1"/>
          </p:cNvSpPr>
          <p:nvPr>
            <p:ph type="title"/>
          </p:nvPr>
        </p:nvSpPr>
        <p:spPr>
          <a:xfrm>
            <a:off x="298648" y="152401"/>
            <a:ext cx="9302552" cy="756617"/>
          </a:xfrm>
          <a:prstGeom prst="rect">
            <a:avLst/>
          </a:prstGeom>
        </p:spPr>
        <p:txBody>
          <a:bodyPr vert="horz" wrap="square" lIns="0" tIns="17780" rIns="0" bIns="0" rtlCol="0">
            <a:spAutoFit/>
          </a:bodyPr>
          <a:lstStyle/>
          <a:p>
            <a:pPr marL="43178">
              <a:spcBef>
                <a:spcPts val="140"/>
              </a:spcBef>
            </a:pPr>
            <a:r>
              <a:rPr lang="en-US" sz="2400" i="1" dirty="0"/>
              <a:t>PIK3R1 </a:t>
            </a:r>
            <a:r>
              <a:rPr lang="en-US" sz="2400" dirty="0"/>
              <a:t>(p85</a:t>
            </a:r>
            <a:r>
              <a:rPr lang="el-GR" sz="2400" dirty="0"/>
              <a:t>α</a:t>
            </a:r>
            <a:r>
              <a:rPr lang="en-US" sz="2400" dirty="0"/>
              <a:t>) alterations define a targetable subset of breast cancer with broad sensitivity to PI3K and AKT inhibitors</a:t>
            </a:r>
            <a:endParaRPr sz="2400" spc="-13" dirty="0"/>
          </a:p>
        </p:txBody>
      </p:sp>
      <p:sp>
        <p:nvSpPr>
          <p:cNvPr id="22" name="Oval 21">
            <a:extLst>
              <a:ext uri="{FF2B5EF4-FFF2-40B4-BE49-F238E27FC236}">
                <a16:creationId xmlns:a16="http://schemas.microsoft.com/office/drawing/2014/main" id="{333226AA-1191-A7F7-6F10-096AA47FF7E7}"/>
              </a:ext>
            </a:extLst>
          </p:cNvPr>
          <p:cNvSpPr/>
          <p:nvPr/>
        </p:nvSpPr>
        <p:spPr>
          <a:xfrm>
            <a:off x="1295400" y="3583056"/>
            <a:ext cx="990600" cy="53174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196E2FCE-5A80-49EA-04B7-44C0C8C8F1A6}"/>
              </a:ext>
            </a:extLst>
          </p:cNvPr>
          <p:cNvSpPr/>
          <p:nvPr/>
        </p:nvSpPr>
        <p:spPr>
          <a:xfrm>
            <a:off x="10591800" y="6477000"/>
            <a:ext cx="1600200" cy="366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graphicFrame>
        <p:nvGraphicFramePr>
          <p:cNvPr id="5" name="Object 4">
            <a:extLst>
              <a:ext uri="{FF2B5EF4-FFF2-40B4-BE49-F238E27FC236}">
                <a16:creationId xmlns:a16="http://schemas.microsoft.com/office/drawing/2014/main" id="{E0CE8ADC-3E4D-99A6-BF26-AEEC9A66E997}"/>
              </a:ext>
            </a:extLst>
          </p:cNvPr>
          <p:cNvGraphicFramePr>
            <a:graphicFrameLocks noChangeAspect="1"/>
          </p:cNvGraphicFramePr>
          <p:nvPr/>
        </p:nvGraphicFramePr>
        <p:xfrm>
          <a:off x="3890395" y="1905000"/>
          <a:ext cx="1844663" cy="2035941"/>
        </p:xfrm>
        <a:graphic>
          <a:graphicData uri="http://schemas.openxmlformats.org/presentationml/2006/ole">
            <mc:AlternateContent xmlns:mc="http://schemas.openxmlformats.org/markup-compatibility/2006">
              <mc:Choice xmlns:v="urn:schemas-microsoft-com:vml" Requires="v">
                <p:oleObj name="Prism 10" r:id="rId4" imgW="2235316" imgH="2467177" progId="Prism10.Document">
                  <p:embed/>
                </p:oleObj>
              </mc:Choice>
              <mc:Fallback>
                <p:oleObj name="Prism 10" r:id="rId4" imgW="2235316" imgH="2467177" progId="Prism10.Document">
                  <p:embed/>
                  <p:pic>
                    <p:nvPicPr>
                      <p:cNvPr id="5" name="Object 4">
                        <a:extLst>
                          <a:ext uri="{FF2B5EF4-FFF2-40B4-BE49-F238E27FC236}">
                            <a16:creationId xmlns:a16="http://schemas.microsoft.com/office/drawing/2014/main" id="{E0CE8ADC-3E4D-99A6-BF26-AEEC9A66E997}"/>
                          </a:ext>
                        </a:extLst>
                      </p:cNvPr>
                      <p:cNvPicPr/>
                      <p:nvPr/>
                    </p:nvPicPr>
                    <p:blipFill>
                      <a:blip r:embed="rId5"/>
                      <a:stretch>
                        <a:fillRect/>
                      </a:stretch>
                    </p:blipFill>
                    <p:spPr>
                      <a:xfrm>
                        <a:off x="3890395" y="1905000"/>
                        <a:ext cx="1844663" cy="2035941"/>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0A294371-F6FC-2549-BCDC-D9E101577A1F}"/>
              </a:ext>
            </a:extLst>
          </p:cNvPr>
          <p:cNvSpPr txBox="1"/>
          <p:nvPr/>
        </p:nvSpPr>
        <p:spPr>
          <a:xfrm>
            <a:off x="3733801" y="1288100"/>
            <a:ext cx="2266775" cy="50257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1"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PIK3R1</a:t>
            </a:r>
            <a:r>
              <a:rPr kumimoji="0" lang="en-US" sz="1333"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alterations are found in 3.2% of BC</a:t>
            </a:r>
          </a:p>
        </p:txBody>
      </p:sp>
      <p:grpSp>
        <p:nvGrpSpPr>
          <p:cNvPr id="13" name="Group 12">
            <a:extLst>
              <a:ext uri="{FF2B5EF4-FFF2-40B4-BE49-F238E27FC236}">
                <a16:creationId xmlns:a16="http://schemas.microsoft.com/office/drawing/2014/main" id="{CBA38607-0E75-DF0C-0A11-F8EC8B1F6B99}"/>
              </a:ext>
            </a:extLst>
          </p:cNvPr>
          <p:cNvGrpSpPr/>
          <p:nvPr/>
        </p:nvGrpSpPr>
        <p:grpSpPr>
          <a:xfrm>
            <a:off x="6456945" y="1476884"/>
            <a:ext cx="2987864" cy="5065115"/>
            <a:chOff x="6858000" y="944614"/>
            <a:chExt cx="2240898" cy="3798836"/>
          </a:xfrm>
        </p:grpSpPr>
        <p:pic>
          <p:nvPicPr>
            <p:cNvPr id="9" name="Picture 8">
              <a:extLst>
                <a:ext uri="{FF2B5EF4-FFF2-40B4-BE49-F238E27FC236}">
                  <a16:creationId xmlns:a16="http://schemas.microsoft.com/office/drawing/2014/main" id="{B6FD3FF8-B113-41B7-818B-499B673DA157}"/>
                </a:ext>
              </a:extLst>
            </p:cNvPr>
            <p:cNvPicPr>
              <a:picLocks noChangeAspect="1"/>
            </p:cNvPicPr>
            <p:nvPr/>
          </p:nvPicPr>
          <p:blipFill>
            <a:blip r:embed="rId6"/>
            <a:srcRect r="38210"/>
            <a:stretch>
              <a:fillRect/>
            </a:stretch>
          </p:blipFill>
          <p:spPr>
            <a:xfrm>
              <a:off x="6858000" y="944614"/>
              <a:ext cx="1534293" cy="1310957"/>
            </a:xfrm>
            <a:prstGeom prst="rect">
              <a:avLst/>
            </a:prstGeom>
          </p:spPr>
        </p:pic>
        <p:pic>
          <p:nvPicPr>
            <p:cNvPr id="10" name="Picture 9">
              <a:extLst>
                <a:ext uri="{FF2B5EF4-FFF2-40B4-BE49-F238E27FC236}">
                  <a16:creationId xmlns:a16="http://schemas.microsoft.com/office/drawing/2014/main" id="{275BC65A-E908-00CE-C54F-36CC07D582BE}"/>
                </a:ext>
              </a:extLst>
            </p:cNvPr>
            <p:cNvPicPr>
              <a:picLocks noChangeAspect="1"/>
            </p:cNvPicPr>
            <p:nvPr/>
          </p:nvPicPr>
          <p:blipFill>
            <a:blip r:embed="rId7"/>
            <a:srcRect r="38210"/>
            <a:stretch>
              <a:fillRect/>
            </a:stretch>
          </p:blipFill>
          <p:spPr>
            <a:xfrm>
              <a:off x="6858000" y="2222422"/>
              <a:ext cx="1534293" cy="1310957"/>
            </a:xfrm>
            <a:prstGeom prst="rect">
              <a:avLst/>
            </a:prstGeom>
          </p:spPr>
        </p:pic>
        <p:pic>
          <p:nvPicPr>
            <p:cNvPr id="11" name="Picture 10">
              <a:extLst>
                <a:ext uri="{FF2B5EF4-FFF2-40B4-BE49-F238E27FC236}">
                  <a16:creationId xmlns:a16="http://schemas.microsoft.com/office/drawing/2014/main" id="{A6EE4EF3-5E9B-EB68-C2BB-0687690919BC}"/>
                </a:ext>
              </a:extLst>
            </p:cNvPr>
            <p:cNvPicPr>
              <a:picLocks noChangeAspect="1"/>
            </p:cNvPicPr>
            <p:nvPr/>
          </p:nvPicPr>
          <p:blipFill>
            <a:blip r:embed="rId8"/>
            <a:stretch>
              <a:fillRect/>
            </a:stretch>
          </p:blipFill>
          <p:spPr>
            <a:xfrm>
              <a:off x="6858000" y="3468010"/>
              <a:ext cx="2240898" cy="1275440"/>
            </a:xfrm>
            <a:prstGeom prst="rect">
              <a:avLst/>
            </a:prstGeom>
          </p:spPr>
        </p:pic>
      </p:grpSp>
      <p:sp>
        <p:nvSpPr>
          <p:cNvPr id="15" name="TextBox 14">
            <a:extLst>
              <a:ext uri="{FF2B5EF4-FFF2-40B4-BE49-F238E27FC236}">
                <a16:creationId xmlns:a16="http://schemas.microsoft.com/office/drawing/2014/main" id="{433312C2-6EF5-8EF0-2ED9-6D55E04D6274}"/>
              </a:ext>
            </a:extLst>
          </p:cNvPr>
          <p:cNvSpPr txBox="1"/>
          <p:nvPr/>
        </p:nvSpPr>
        <p:spPr>
          <a:xfrm>
            <a:off x="8839200" y="3356484"/>
            <a:ext cx="3902531" cy="954300"/>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1"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PIK3R1</a:t>
            </a:r>
            <a:r>
              <a:rPr kumimoji="0" lang="en-US" sz="1867"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alterations predict sensitivity to </a:t>
            </a:r>
            <a:r>
              <a:rPr kumimoji="0" lang="en-US" sz="1867" b="0" i="0" u="none" strike="noStrike" kern="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AKTi</a:t>
            </a:r>
            <a:r>
              <a:rPr kumimoji="0" lang="en-US" sz="1867"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PI3Ki and mutant-selective PI3Ki</a:t>
            </a:r>
            <a:endParaRPr kumimoji="0" lang="en-US" sz="1867"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 name="TextBox 5">
            <a:extLst>
              <a:ext uri="{FF2B5EF4-FFF2-40B4-BE49-F238E27FC236}">
                <a16:creationId xmlns:a16="http://schemas.microsoft.com/office/drawing/2014/main" id="{1E543E1A-C614-ACA9-E00B-E90C8D6457A2}"/>
              </a:ext>
            </a:extLst>
          </p:cNvPr>
          <p:cNvSpPr txBox="1"/>
          <p:nvPr/>
        </p:nvSpPr>
        <p:spPr>
          <a:xfrm>
            <a:off x="9444809" y="6567099"/>
            <a:ext cx="310615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Fernando SABCS 2025;Abstract RF4-05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43014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006B3-C306-79F6-02C0-0C3E57596079}"/>
              </a:ext>
            </a:extLst>
          </p:cNvPr>
          <p:cNvSpPr>
            <a:spLocks noGrp="1"/>
          </p:cNvSpPr>
          <p:nvPr>
            <p:ph type="title"/>
          </p:nvPr>
        </p:nvSpPr>
        <p:spPr>
          <a:xfrm>
            <a:off x="530286" y="67734"/>
            <a:ext cx="12365443" cy="1325218"/>
          </a:xfrm>
        </p:spPr>
        <p:txBody>
          <a:bodyPr>
            <a:normAutofit/>
          </a:bodyPr>
          <a:lstStyle/>
          <a:p>
            <a:r>
              <a:rPr lang="en-US" sz="3999" dirty="0"/>
              <a:t>Next Steps in Targeting the PI3K/AKT/mTOR Pathway</a:t>
            </a:r>
          </a:p>
        </p:txBody>
      </p:sp>
      <p:sp>
        <p:nvSpPr>
          <p:cNvPr id="3" name="Content Placeholder 2">
            <a:extLst>
              <a:ext uri="{FF2B5EF4-FFF2-40B4-BE49-F238E27FC236}">
                <a16:creationId xmlns:a16="http://schemas.microsoft.com/office/drawing/2014/main" id="{201CC108-67FE-B5F0-C9A2-BD6DFDA203BD}"/>
              </a:ext>
            </a:extLst>
          </p:cNvPr>
          <p:cNvSpPr>
            <a:spLocks noGrp="1"/>
          </p:cNvSpPr>
          <p:nvPr>
            <p:ph idx="1"/>
          </p:nvPr>
        </p:nvSpPr>
        <p:spPr>
          <a:xfrm>
            <a:off x="685229" y="1392952"/>
            <a:ext cx="10512862" cy="5298190"/>
          </a:xfrm>
        </p:spPr>
        <p:txBody>
          <a:bodyPr>
            <a:normAutofit/>
          </a:bodyPr>
          <a:lstStyle/>
          <a:p>
            <a:r>
              <a:rPr lang="en-US" b="1" dirty="0"/>
              <a:t>Targeting PIK3CA with triplet therapy</a:t>
            </a:r>
          </a:p>
          <a:p>
            <a:pPr lvl="1"/>
            <a:r>
              <a:rPr lang="en-US" b="1" dirty="0"/>
              <a:t>Endocrine sensitive disease in the 1</a:t>
            </a:r>
            <a:r>
              <a:rPr lang="en-US" b="1" baseline="30000" dirty="0"/>
              <a:t>st</a:t>
            </a:r>
            <a:r>
              <a:rPr lang="en-US" b="1" dirty="0"/>
              <a:t> line setting:  </a:t>
            </a:r>
          </a:p>
          <a:p>
            <a:pPr lvl="2"/>
            <a:r>
              <a:rPr lang="en-US" sz="2399" dirty="0"/>
              <a:t>INAVO123 (</a:t>
            </a:r>
            <a:r>
              <a:rPr lang="en-US" sz="2399" dirty="0" err="1"/>
              <a:t>invavolisib</a:t>
            </a:r>
            <a:r>
              <a:rPr lang="en-US" sz="2399" dirty="0"/>
              <a:t>, NCT06790693)</a:t>
            </a:r>
          </a:p>
          <a:p>
            <a:pPr lvl="2"/>
            <a:r>
              <a:rPr lang="en-US" sz="2399" dirty="0"/>
              <a:t>VIKTORIA-2 (</a:t>
            </a:r>
            <a:r>
              <a:rPr lang="en-US" sz="2399" dirty="0" err="1"/>
              <a:t>gedatolisib</a:t>
            </a:r>
            <a:r>
              <a:rPr lang="en-US" sz="2399" dirty="0"/>
              <a:t>, NCT06757634)</a:t>
            </a:r>
          </a:p>
          <a:p>
            <a:pPr lvl="2"/>
            <a:r>
              <a:rPr lang="en-US" sz="2399" b="1" dirty="0">
                <a:solidFill>
                  <a:srgbClr val="7030A0"/>
                </a:solidFill>
              </a:rPr>
              <a:t>PIKALO-2 (</a:t>
            </a:r>
            <a:r>
              <a:rPr lang="en-US" sz="2399" b="1" dirty="0" err="1">
                <a:solidFill>
                  <a:srgbClr val="7030A0"/>
                </a:solidFill>
              </a:rPr>
              <a:t>tersolisib</a:t>
            </a:r>
            <a:r>
              <a:rPr lang="en-US" sz="2399" b="1" dirty="0">
                <a:solidFill>
                  <a:srgbClr val="7030A0"/>
                </a:solidFill>
              </a:rPr>
              <a:t>, NCT07174336)</a:t>
            </a:r>
          </a:p>
          <a:p>
            <a:pPr lvl="1"/>
            <a:r>
              <a:rPr lang="en-US" b="1" dirty="0"/>
              <a:t>Endocrine resistant disease in the 1</a:t>
            </a:r>
            <a:r>
              <a:rPr lang="en-US" b="1" baseline="30000" dirty="0"/>
              <a:t>st</a:t>
            </a:r>
            <a:r>
              <a:rPr lang="en-US" b="1" dirty="0"/>
              <a:t> line setting: </a:t>
            </a:r>
          </a:p>
          <a:p>
            <a:pPr lvl="2"/>
            <a:r>
              <a:rPr lang="en-US" sz="2399" dirty="0"/>
              <a:t>CAPItello-292 (</a:t>
            </a:r>
            <a:r>
              <a:rPr lang="en-US" sz="2399" dirty="0" err="1"/>
              <a:t>capivasertib</a:t>
            </a:r>
            <a:r>
              <a:rPr lang="en-US" sz="2399" dirty="0"/>
              <a:t>, NCT04862663)</a:t>
            </a:r>
          </a:p>
          <a:p>
            <a:pPr lvl="2"/>
            <a:r>
              <a:rPr lang="en-US" sz="2399" dirty="0"/>
              <a:t>VIKTORIA-2 (</a:t>
            </a:r>
            <a:r>
              <a:rPr lang="en-US" sz="2399" dirty="0" err="1"/>
              <a:t>gedatolisib</a:t>
            </a:r>
            <a:r>
              <a:rPr lang="en-US" sz="2399" dirty="0"/>
              <a:t>, NCT06757634)</a:t>
            </a:r>
          </a:p>
          <a:p>
            <a:pPr lvl="2"/>
            <a:r>
              <a:rPr lang="en-US" sz="2399" b="1" dirty="0">
                <a:solidFill>
                  <a:srgbClr val="7030A0"/>
                </a:solidFill>
              </a:rPr>
              <a:t>PIKALO-2 (</a:t>
            </a:r>
            <a:r>
              <a:rPr lang="en-US" sz="2399" b="1" dirty="0" err="1">
                <a:solidFill>
                  <a:srgbClr val="7030A0"/>
                </a:solidFill>
              </a:rPr>
              <a:t>tersolisib</a:t>
            </a:r>
            <a:r>
              <a:rPr lang="en-US" sz="2399" b="1" dirty="0">
                <a:solidFill>
                  <a:srgbClr val="7030A0"/>
                </a:solidFill>
              </a:rPr>
              <a:t>; NCT07174336)</a:t>
            </a:r>
          </a:p>
          <a:p>
            <a:r>
              <a:rPr lang="en-US" b="1" dirty="0"/>
              <a:t>Targeting PIK3CA in the &gt;1</a:t>
            </a:r>
            <a:r>
              <a:rPr lang="en-US" b="1" baseline="30000" dirty="0"/>
              <a:t>st</a:t>
            </a:r>
            <a:r>
              <a:rPr lang="en-US" b="1" dirty="0"/>
              <a:t> line setting</a:t>
            </a:r>
          </a:p>
          <a:p>
            <a:pPr lvl="1"/>
            <a:r>
              <a:rPr lang="en-US" b="1" dirty="0">
                <a:solidFill>
                  <a:srgbClr val="7030A0"/>
                </a:solidFill>
              </a:rPr>
              <a:t>Re-discover</a:t>
            </a:r>
          </a:p>
          <a:p>
            <a:pPr lvl="2"/>
            <a:r>
              <a:rPr lang="en-US" sz="2399" b="1" dirty="0">
                <a:solidFill>
                  <a:srgbClr val="7030A0"/>
                </a:solidFill>
              </a:rPr>
              <a:t>RLY-2608-102 (</a:t>
            </a:r>
            <a:r>
              <a:rPr lang="en-US" sz="2399" b="1" dirty="0" err="1">
                <a:solidFill>
                  <a:srgbClr val="7030A0"/>
                </a:solidFill>
              </a:rPr>
              <a:t>zovegalisib</a:t>
            </a:r>
            <a:r>
              <a:rPr lang="en-US" sz="2399" b="1" dirty="0">
                <a:solidFill>
                  <a:srgbClr val="7030A0"/>
                </a:solidFill>
              </a:rPr>
              <a:t>; NCT06982521)</a:t>
            </a:r>
          </a:p>
        </p:txBody>
      </p:sp>
    </p:spTree>
    <p:extLst>
      <p:ext uri="{BB962C8B-B14F-4D97-AF65-F5344CB8AC3E}">
        <p14:creationId xmlns:p14="http://schemas.microsoft.com/office/powerpoint/2010/main" val="9665371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2F186-BA6D-E9AA-C8EE-0CC39D88337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AA40FE2-55FA-3C42-C2F5-607D2F581DCB}"/>
              </a:ext>
            </a:extLst>
          </p:cNvPr>
          <p:cNvSpPr/>
          <p:nvPr/>
        </p:nvSpPr>
        <p:spPr bwMode="auto">
          <a:xfrm>
            <a:off x="371364" y="3140968"/>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D4DF878C-6AEE-AE2C-CA71-C87E789F6B9D}"/>
              </a:ext>
            </a:extLst>
          </p:cNvPr>
          <p:cNvSpPr>
            <a:spLocks noGrp="1"/>
          </p:cNvSpPr>
          <p:nvPr>
            <p:ph type="title"/>
          </p:nvPr>
        </p:nvSpPr>
        <p:spPr>
          <a:xfrm>
            <a:off x="1019651" y="332656"/>
            <a:ext cx="10152697" cy="1143000"/>
          </a:xfrm>
        </p:spPr>
        <p:txBody>
          <a:bodyPr/>
          <a:lstStyle/>
          <a:p>
            <a:pPr>
              <a:spcBef>
                <a:spcPts val="1200"/>
              </a:spcBef>
            </a:pPr>
            <a:r>
              <a:rPr lang="en-US" dirty="0"/>
              <a:t>Year in Review: </a:t>
            </a:r>
            <a:br>
              <a:rPr lang="en-US" dirty="0"/>
            </a:br>
            <a:r>
              <a:rPr lang="en-US" dirty="0"/>
              <a:t>PI3K/AKT/mTOR Pathway in </a:t>
            </a:r>
            <a:br>
              <a:rPr lang="en-US" dirty="0"/>
            </a:br>
            <a:r>
              <a:rPr lang="en-US" dirty="0"/>
              <a:t>HR-Positive Metastatic Breast Cancer</a:t>
            </a:r>
            <a:endParaRPr lang="en-US" sz="2400" dirty="0"/>
          </a:p>
        </p:txBody>
      </p:sp>
      <p:sp>
        <p:nvSpPr>
          <p:cNvPr id="6" name="Content Placeholder 2">
            <a:extLst>
              <a:ext uri="{FF2B5EF4-FFF2-40B4-BE49-F238E27FC236}">
                <a16:creationId xmlns:a16="http://schemas.microsoft.com/office/drawing/2014/main" id="{7548A25C-DB09-4A23-BD40-661D576A4E34}"/>
              </a:ext>
            </a:extLst>
          </p:cNvPr>
          <p:cNvSpPr>
            <a:spLocks noGrp="1"/>
          </p:cNvSpPr>
          <p:nvPr>
            <p:ph idx="1"/>
          </p:nvPr>
        </p:nvSpPr>
        <p:spPr>
          <a:xfrm>
            <a:off x="1559496" y="1955158"/>
            <a:ext cx="9145016" cy="4536504"/>
          </a:xfrm>
        </p:spPr>
        <p:txBody>
          <a:bodyPr/>
          <a:lstStyle/>
          <a:p>
            <a:pPr marL="9525" indent="0">
              <a:lnSpc>
                <a:spcPts val="2600"/>
              </a:lnSpc>
              <a:spcBef>
                <a:spcPts val="0"/>
              </a:spcBef>
              <a:spcAft>
                <a:spcPts val="2400"/>
              </a:spcAft>
              <a:buNone/>
            </a:pPr>
            <a:r>
              <a:rPr lang="en-US" sz="2400" dirty="0">
                <a:solidFill>
                  <a:srgbClr val="3233FF"/>
                </a:solidFill>
              </a:rPr>
              <a:t>INTRODUCTION: </a:t>
            </a:r>
            <a:r>
              <a:rPr lang="en-US" sz="2400" dirty="0">
                <a:solidFill>
                  <a:schemeClr val="tx1"/>
                </a:solidFill>
              </a:rPr>
              <a:t>San Antonio Memories</a:t>
            </a:r>
          </a:p>
          <a:p>
            <a:pPr marL="9525" indent="0">
              <a:lnSpc>
                <a:spcPts val="2600"/>
              </a:lnSpc>
              <a:spcBef>
                <a:spcPts val="0"/>
              </a:spcBef>
              <a:spcAft>
                <a:spcPts val="2400"/>
              </a:spcAft>
              <a:buNone/>
            </a:pPr>
            <a:r>
              <a:rPr lang="en-US" sz="2400" dirty="0">
                <a:solidFill>
                  <a:srgbClr val="3233FF"/>
                </a:solidFill>
              </a:rPr>
              <a:t>MODULE 1: </a:t>
            </a:r>
            <a:r>
              <a:rPr lang="en-US" sz="2400" dirty="0"/>
              <a:t>PI3K/AKT/PTEN Alterations and Therapies</a:t>
            </a:r>
            <a:endParaRPr lang="en-US" sz="2400" dirty="0">
              <a:solidFill>
                <a:schemeClr val="tx1"/>
              </a:solidFill>
            </a:endParaRPr>
          </a:p>
          <a:p>
            <a:pPr marL="11113" indent="0">
              <a:lnSpc>
                <a:spcPts val="2600"/>
              </a:lnSpc>
              <a:spcBef>
                <a:spcPts val="0"/>
              </a:spcBef>
              <a:spcAft>
                <a:spcPts val="2400"/>
              </a:spcAft>
              <a:buNone/>
            </a:pPr>
            <a:r>
              <a:rPr lang="en-US" sz="2400" dirty="0">
                <a:solidFill>
                  <a:schemeClr val="bg1"/>
                </a:solidFill>
              </a:rPr>
              <a:t>MODULE 2: </a:t>
            </a:r>
            <a:r>
              <a:rPr lang="en-US" sz="2400" dirty="0" err="1">
                <a:solidFill>
                  <a:schemeClr val="bg1"/>
                </a:solidFill>
                <a:latin typeface="Calibri" panose="020F0502020204030204" pitchFamily="34" charset="0"/>
                <a:cs typeface="Calibri" panose="020F0502020204030204" pitchFamily="34" charset="0"/>
              </a:rPr>
              <a:t>Capivasertib</a:t>
            </a:r>
            <a:endParaRPr lang="en-US" sz="2400" dirty="0">
              <a:solidFill>
                <a:schemeClr val="bg1"/>
              </a:solidFill>
              <a:latin typeface="Calibri" panose="020F0502020204030204" pitchFamily="34" charset="0"/>
              <a:cs typeface="Calibri" panose="020F0502020204030204" pitchFamily="34" charset="0"/>
            </a:endParaRPr>
          </a:p>
          <a:p>
            <a:pPr marL="11113" indent="0">
              <a:lnSpc>
                <a:spcPct val="100000"/>
              </a:lnSpc>
              <a:spcBef>
                <a:spcPts val="0"/>
              </a:spcBef>
              <a:spcAft>
                <a:spcPts val="2400"/>
              </a:spcAft>
              <a:buNone/>
            </a:pPr>
            <a:r>
              <a:rPr lang="en-US" sz="2400" dirty="0">
                <a:solidFill>
                  <a:srgbClr val="3233FF"/>
                </a:solidFill>
              </a:rPr>
              <a:t>MODULE 3: </a:t>
            </a:r>
            <a:r>
              <a:rPr lang="en-US" sz="2400" dirty="0" err="1">
                <a:solidFill>
                  <a:srgbClr val="212121"/>
                </a:solidFill>
                <a:ea typeface="Times New Roman" panose="02020603050405020304" pitchFamily="18" charset="0"/>
                <a:cs typeface="Times New Roman" panose="02020603050405020304" pitchFamily="18" charset="0"/>
              </a:rPr>
              <a:t>Gedatolisib</a:t>
            </a:r>
            <a:endParaRPr lang="en-US" sz="2400" dirty="0">
              <a:solidFill>
                <a:srgbClr val="212121"/>
              </a:solidFill>
              <a:ea typeface="Times New Roman" panose="02020603050405020304" pitchFamily="18" charset="0"/>
              <a:cs typeface="Times New Roman" panose="02020603050405020304" pitchFamily="18" charset="0"/>
            </a:endParaRPr>
          </a:p>
          <a:p>
            <a:pPr marL="11113" indent="0">
              <a:lnSpc>
                <a:spcPct val="100000"/>
              </a:lnSpc>
              <a:spcBef>
                <a:spcPts val="0"/>
              </a:spcBef>
              <a:spcAft>
                <a:spcPts val="2400"/>
              </a:spcAft>
              <a:buNone/>
            </a:pPr>
            <a:r>
              <a:rPr lang="en-US" sz="2400" dirty="0">
                <a:solidFill>
                  <a:srgbClr val="3233FF"/>
                </a:solidFill>
              </a:rPr>
              <a:t>MODULE 4: </a:t>
            </a:r>
            <a:r>
              <a:rPr lang="en-US" sz="2400" dirty="0" err="1">
                <a:solidFill>
                  <a:srgbClr val="212121"/>
                </a:solidFill>
                <a:cs typeface="Times New Roman" panose="02020603050405020304" pitchFamily="18" charset="0"/>
              </a:rPr>
              <a:t>I</a:t>
            </a:r>
            <a:r>
              <a:rPr lang="en-US" sz="2400" dirty="0" err="1">
                <a:solidFill>
                  <a:srgbClr val="212121"/>
                </a:solidFill>
                <a:ea typeface="Times New Roman" panose="02020603050405020304" pitchFamily="18" charset="0"/>
                <a:cs typeface="Times New Roman" panose="02020603050405020304" pitchFamily="18" charset="0"/>
              </a:rPr>
              <a:t>navolisib</a:t>
            </a:r>
            <a:endParaRPr lang="en-US" sz="2400" dirty="0">
              <a:solidFill>
                <a:srgbClr val="212121"/>
              </a:solidFill>
              <a:ea typeface="Times New Roman" panose="02020603050405020304" pitchFamily="18" charset="0"/>
              <a:cs typeface="Times New Roman" panose="02020603050405020304" pitchFamily="18" charset="0"/>
            </a:endParaRPr>
          </a:p>
          <a:p>
            <a:pPr marL="11113" indent="0">
              <a:lnSpc>
                <a:spcPct val="100000"/>
              </a:lnSpc>
              <a:spcBef>
                <a:spcPts val="0"/>
              </a:spcBef>
              <a:spcAft>
                <a:spcPts val="2400"/>
              </a:spcAft>
              <a:buNone/>
            </a:pPr>
            <a:r>
              <a:rPr lang="en-US" sz="2400" dirty="0">
                <a:solidFill>
                  <a:srgbClr val="3233FF"/>
                </a:solidFill>
              </a:rPr>
              <a:t>MODULE 5: </a:t>
            </a:r>
            <a:r>
              <a:rPr lang="en-US" sz="2400" dirty="0">
                <a:solidFill>
                  <a:srgbClr val="212121"/>
                </a:solidFill>
                <a:ea typeface="Times New Roman" panose="02020603050405020304" pitchFamily="18" charset="0"/>
                <a:cs typeface="Times New Roman" panose="02020603050405020304" pitchFamily="18" charset="0"/>
              </a:rPr>
              <a:t>New Agents and Ongoing Trials</a:t>
            </a:r>
          </a:p>
        </p:txBody>
      </p:sp>
    </p:spTree>
    <p:extLst>
      <p:ext uri="{BB962C8B-B14F-4D97-AF65-F5344CB8AC3E}">
        <p14:creationId xmlns:p14="http://schemas.microsoft.com/office/powerpoint/2010/main" val="2656660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a:t>
            </a:r>
            <a:r>
              <a:rPr lang="en-US" sz="3200" dirty="0" err="1"/>
              <a:t>Kaklamani</a:t>
            </a:r>
            <a:r>
              <a:rPr lang="en-US" sz="3200" dirty="0"/>
              <a:t>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0B895552-058F-A42B-EDB0-BFE5E1ABC6C3}"/>
              </a:ext>
            </a:extLst>
          </p:cNvPr>
          <p:cNvGraphicFramePr>
            <a:graphicFrameLocks/>
          </p:cNvGraphicFramePr>
          <p:nvPr/>
        </p:nvGraphicFramePr>
        <p:xfrm>
          <a:off x="1083510" y="2132856"/>
          <a:ext cx="10016517" cy="2232248"/>
        </p:xfrm>
        <a:graphic>
          <a:graphicData uri="http://schemas.openxmlformats.org/drawingml/2006/table">
            <a:tbl>
              <a:tblPr firstRow="1" bandRow="1">
                <a:tableStyleId>{F2DE63D5-997A-4646-A377-4702673A728D}</a:tableStyleId>
              </a:tblPr>
              <a:tblGrid>
                <a:gridCol w="2676366">
                  <a:extLst>
                    <a:ext uri="{9D8B030D-6E8A-4147-A177-3AD203B41FA5}">
                      <a16:colId xmlns:a16="http://schemas.microsoft.com/office/drawing/2014/main" val="20000"/>
                    </a:ext>
                  </a:extLst>
                </a:gridCol>
                <a:gridCol w="7340151">
                  <a:extLst>
                    <a:ext uri="{9D8B030D-6E8A-4147-A177-3AD203B41FA5}">
                      <a16:colId xmlns:a16="http://schemas.microsoft.com/office/drawing/2014/main" val="3833924404"/>
                    </a:ext>
                  </a:extLst>
                </a:gridCol>
              </a:tblGrid>
              <a:tr h="118205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AstraZeneca Pharmaceuticals LP, Daiichi Sankyo Inc, Genentech, a member of the Roche Group, Gilead Sciences Inc, Lilly, Menarini Group, Novartis, Pfizer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5019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 AstraZeneca Pharmaceuticals LP, Gilead Sciences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0114711"/>
                  </a:ext>
                </a:extLst>
              </a:tr>
            </a:tbl>
          </a:graphicData>
        </a:graphic>
      </p:graphicFrame>
    </p:spTree>
    <p:custDataLst>
      <p:tags r:id="rId1"/>
    </p:custDataLst>
    <p:extLst>
      <p:ext uri="{BB962C8B-B14F-4D97-AF65-F5344CB8AC3E}">
        <p14:creationId xmlns:p14="http://schemas.microsoft.com/office/powerpoint/2010/main" val="2993539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D0F96-05A4-865A-34A3-D0F7E869AF28}"/>
              </a:ext>
            </a:extLst>
          </p:cNvPr>
          <p:cNvSpPr>
            <a:spLocks noGrp="1"/>
          </p:cNvSpPr>
          <p:nvPr>
            <p:ph type="title"/>
          </p:nvPr>
        </p:nvSpPr>
        <p:spPr>
          <a:xfrm>
            <a:off x="838200" y="362366"/>
            <a:ext cx="10515600" cy="1003951"/>
          </a:xfrm>
        </p:spPr>
        <p:txBody>
          <a:bodyPr>
            <a:normAutofit fontScale="90000"/>
          </a:bodyPr>
          <a:lstStyle/>
          <a:p>
            <a:pPr algn="ctr"/>
            <a:r>
              <a:rPr lang="en-GB" sz="4000" dirty="0"/>
              <a:t>Capivasertib and Fulvestrant for HR+/HER2− MBC: Final OS </a:t>
            </a:r>
            <a:r>
              <a:rPr lang="en-GB" sz="4000" spc="-20" dirty="0"/>
              <a:t>Results from the Phase 3 CAPItello-291 Trial </a:t>
            </a:r>
            <a:br>
              <a:rPr lang="en-GB" sz="4000" spc="-20" dirty="0"/>
            </a:br>
            <a:endParaRPr lang="en-US" dirty="0"/>
          </a:p>
        </p:txBody>
      </p:sp>
      <p:sp>
        <p:nvSpPr>
          <p:cNvPr id="3" name="Content Placeholder 2">
            <a:extLst>
              <a:ext uri="{FF2B5EF4-FFF2-40B4-BE49-F238E27FC236}">
                <a16:creationId xmlns:a16="http://schemas.microsoft.com/office/drawing/2014/main" id="{304689E2-6F1E-2A72-EF44-58DEDFD4FB96}"/>
              </a:ext>
            </a:extLst>
          </p:cNvPr>
          <p:cNvSpPr>
            <a:spLocks noGrp="1"/>
          </p:cNvSpPr>
          <p:nvPr>
            <p:ph idx="1"/>
          </p:nvPr>
        </p:nvSpPr>
        <p:spPr>
          <a:xfrm>
            <a:off x="8610600" y="1600201"/>
            <a:ext cx="3276600" cy="4576763"/>
          </a:xfrm>
        </p:spPr>
        <p:txBody>
          <a:bodyPr/>
          <a:lstStyle/>
          <a:p>
            <a:pPr marL="0" indent="0">
              <a:buNone/>
            </a:pPr>
            <a:r>
              <a:rPr lang="en-US" u="sng" dirty="0"/>
              <a:t>Trial population</a:t>
            </a:r>
          </a:p>
          <a:p>
            <a:r>
              <a:rPr lang="en-US" sz="2400" dirty="0"/>
              <a:t>70% CDK4/6i</a:t>
            </a:r>
          </a:p>
          <a:p>
            <a:r>
              <a:rPr lang="en-US" sz="2400" dirty="0"/>
              <a:t>40% 1° end resistance</a:t>
            </a:r>
          </a:p>
          <a:p>
            <a:r>
              <a:rPr lang="en-US" sz="2400" dirty="0"/>
              <a:t>Med 1 line prior Rx</a:t>
            </a:r>
          </a:p>
          <a:p>
            <a:r>
              <a:rPr lang="en-US" sz="2400" dirty="0"/>
              <a:t>19% prior chemo for advanced disease</a:t>
            </a:r>
          </a:p>
        </p:txBody>
      </p:sp>
      <p:sp>
        <p:nvSpPr>
          <p:cNvPr id="5" name="TextBox 4">
            <a:extLst>
              <a:ext uri="{FF2B5EF4-FFF2-40B4-BE49-F238E27FC236}">
                <a16:creationId xmlns:a16="http://schemas.microsoft.com/office/drawing/2014/main" id="{4913F297-4C1B-AD2D-D1C6-8B99F2F263BD}"/>
              </a:ext>
            </a:extLst>
          </p:cNvPr>
          <p:cNvSpPr txBox="1"/>
          <p:nvPr/>
        </p:nvSpPr>
        <p:spPr>
          <a:xfrm>
            <a:off x="0" y="6511246"/>
            <a:ext cx="34383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Rugo et al, ESMO Breast 2026;Abstract 417O</a:t>
            </a:r>
          </a:p>
        </p:txBody>
      </p:sp>
      <p:pic>
        <p:nvPicPr>
          <p:cNvPr id="6" name="Picture 5">
            <a:extLst>
              <a:ext uri="{FF2B5EF4-FFF2-40B4-BE49-F238E27FC236}">
                <a16:creationId xmlns:a16="http://schemas.microsoft.com/office/drawing/2014/main" id="{B176073C-7D37-C93F-F6BB-EADFC1D76282}"/>
              </a:ext>
            </a:extLst>
          </p:cNvPr>
          <p:cNvPicPr>
            <a:picLocks noChangeAspect="1"/>
          </p:cNvPicPr>
          <p:nvPr/>
        </p:nvPicPr>
        <p:blipFill>
          <a:blip r:embed="rId2"/>
          <a:stretch>
            <a:fillRect/>
          </a:stretch>
        </p:blipFill>
        <p:spPr>
          <a:xfrm>
            <a:off x="508363" y="1136165"/>
            <a:ext cx="7772400" cy="3355236"/>
          </a:xfrm>
          <a:prstGeom prst="rect">
            <a:avLst/>
          </a:prstGeom>
        </p:spPr>
      </p:pic>
      <p:pic>
        <p:nvPicPr>
          <p:cNvPr id="7" name="Picture 6">
            <a:extLst>
              <a:ext uri="{FF2B5EF4-FFF2-40B4-BE49-F238E27FC236}">
                <a16:creationId xmlns:a16="http://schemas.microsoft.com/office/drawing/2014/main" id="{72A7A057-4939-4318-D065-125955526DD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08363" y="4193177"/>
            <a:ext cx="5006066" cy="2217671"/>
          </a:xfrm>
          <a:prstGeom prst="rect">
            <a:avLst/>
          </a:prstGeom>
        </p:spPr>
      </p:pic>
      <p:sp>
        <p:nvSpPr>
          <p:cNvPr id="9" name="TextBox 8">
            <a:extLst>
              <a:ext uri="{FF2B5EF4-FFF2-40B4-BE49-F238E27FC236}">
                <a16:creationId xmlns:a16="http://schemas.microsoft.com/office/drawing/2014/main" id="{BAAA015E-FD46-A31B-0E55-9DB1EAAC1860}"/>
              </a:ext>
            </a:extLst>
          </p:cNvPr>
          <p:cNvSpPr txBox="1"/>
          <p:nvPr/>
        </p:nvSpPr>
        <p:spPr>
          <a:xfrm>
            <a:off x="7455742" y="4656522"/>
            <a:ext cx="3416909" cy="1754326"/>
          </a:xfrm>
          <a:prstGeom prst="rect">
            <a:avLst/>
          </a:prstGeom>
          <a:noFill/>
          <a:ln w="28575">
            <a:solidFill>
              <a:srgbClr val="F400FF"/>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The study was designed with 90% power to detect a difference in OS between arms in the overall population, </a:t>
            </a:r>
            <a:r>
              <a:rPr kumimoji="0" lang="en-GB" sz="1800" b="1" i="0" u="none" strike="noStrike" kern="1200" cap="none" spc="0" normalizeH="0" baseline="0" noProof="0" dirty="0">
                <a:ln>
                  <a:noFill/>
                </a:ln>
                <a:solidFill>
                  <a:prstClr val="black"/>
                </a:solidFill>
                <a:effectLst/>
                <a:uLnTx/>
                <a:uFillTx/>
                <a:latin typeface="Calibri"/>
                <a:ea typeface="+mn-ea"/>
                <a:cs typeface="+mn-cs"/>
              </a:rPr>
              <a:t>but was underpowered in the altered population with only 53% power</a:t>
            </a:r>
          </a:p>
        </p:txBody>
      </p:sp>
    </p:spTree>
    <p:extLst>
      <p:ext uri="{BB962C8B-B14F-4D97-AF65-F5344CB8AC3E}">
        <p14:creationId xmlns:p14="http://schemas.microsoft.com/office/powerpoint/2010/main" val="7257063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22DB8-410A-EC3B-5C15-04D089CE29C3}"/>
              </a:ext>
            </a:extLst>
          </p:cNvPr>
          <p:cNvSpPr>
            <a:spLocks noGrp="1"/>
          </p:cNvSpPr>
          <p:nvPr>
            <p:ph type="title"/>
          </p:nvPr>
        </p:nvSpPr>
        <p:spPr>
          <a:xfrm>
            <a:off x="838200" y="180651"/>
            <a:ext cx="10515600" cy="1003951"/>
          </a:xfrm>
        </p:spPr>
        <p:txBody>
          <a:bodyPr/>
          <a:lstStyle/>
          <a:p>
            <a:r>
              <a:rPr lang="en-US" dirty="0"/>
              <a:t>Results: Altered Population</a:t>
            </a:r>
          </a:p>
        </p:txBody>
      </p:sp>
      <p:pic>
        <p:nvPicPr>
          <p:cNvPr id="5" name="Picture 4">
            <a:extLst>
              <a:ext uri="{FF2B5EF4-FFF2-40B4-BE49-F238E27FC236}">
                <a16:creationId xmlns:a16="http://schemas.microsoft.com/office/drawing/2014/main" id="{25FF69A1-A683-BC02-B50C-3078510AA5AF}"/>
              </a:ext>
            </a:extLst>
          </p:cNvPr>
          <p:cNvPicPr>
            <a:picLocks noChangeAspect="1"/>
          </p:cNvPicPr>
          <p:nvPr/>
        </p:nvPicPr>
        <p:blipFill>
          <a:blip r:embed="rId2"/>
          <a:srcRect l="1596"/>
          <a:stretch>
            <a:fillRect/>
          </a:stretch>
        </p:blipFill>
        <p:spPr>
          <a:xfrm>
            <a:off x="0" y="1184602"/>
            <a:ext cx="9811348" cy="3681296"/>
          </a:xfrm>
          <a:prstGeom prst="rect">
            <a:avLst/>
          </a:prstGeom>
        </p:spPr>
      </p:pic>
      <p:sp>
        <p:nvSpPr>
          <p:cNvPr id="8" name="Content Placeholder 7">
            <a:extLst>
              <a:ext uri="{FF2B5EF4-FFF2-40B4-BE49-F238E27FC236}">
                <a16:creationId xmlns:a16="http://schemas.microsoft.com/office/drawing/2014/main" id="{F675F03F-FE8E-4564-A299-F1757EA54D10}"/>
              </a:ext>
            </a:extLst>
          </p:cNvPr>
          <p:cNvSpPr>
            <a:spLocks noGrp="1"/>
          </p:cNvSpPr>
          <p:nvPr>
            <p:ph idx="1"/>
          </p:nvPr>
        </p:nvSpPr>
        <p:spPr>
          <a:xfrm>
            <a:off x="8814015" y="508932"/>
            <a:ext cx="3210095" cy="4720564"/>
          </a:xfrm>
        </p:spPr>
        <p:txBody>
          <a:bodyPr>
            <a:normAutofit/>
          </a:bodyPr>
          <a:lstStyle/>
          <a:p>
            <a:pPr marL="0" indent="0">
              <a:buNone/>
            </a:pPr>
            <a:r>
              <a:rPr lang="en-US" sz="2400" b="1" dirty="0"/>
              <a:t>Significant imbalance in subsequent therapy</a:t>
            </a:r>
          </a:p>
          <a:p>
            <a:r>
              <a:rPr lang="en-US" sz="2400" dirty="0"/>
              <a:t>Targeted therapy in subsequent Rx</a:t>
            </a:r>
          </a:p>
          <a:p>
            <a:pPr lvl="1"/>
            <a:r>
              <a:rPr lang="en-US" sz="2400" dirty="0"/>
              <a:t>25.8% (Capi)</a:t>
            </a:r>
          </a:p>
          <a:p>
            <a:pPr lvl="1"/>
            <a:r>
              <a:rPr lang="en-US" sz="2400" dirty="0"/>
              <a:t>42.5% (Pla)</a:t>
            </a:r>
          </a:p>
          <a:p>
            <a:pPr marL="0" indent="0">
              <a:buNone/>
            </a:pPr>
            <a:br>
              <a:rPr lang="en-US" sz="2400" dirty="0"/>
            </a:br>
            <a:endParaRPr lang="en-US" sz="2400" dirty="0"/>
          </a:p>
          <a:p>
            <a:pPr marL="0" indent="0">
              <a:buNone/>
            </a:pPr>
            <a:endParaRPr lang="en-US" sz="2400" dirty="0"/>
          </a:p>
        </p:txBody>
      </p:sp>
      <p:pic>
        <p:nvPicPr>
          <p:cNvPr id="9" name="Picture 8">
            <a:extLst>
              <a:ext uri="{FF2B5EF4-FFF2-40B4-BE49-F238E27FC236}">
                <a16:creationId xmlns:a16="http://schemas.microsoft.com/office/drawing/2014/main" id="{A3E0DF01-DB2E-D844-F8D2-87B06E2F8216}"/>
              </a:ext>
            </a:extLst>
          </p:cNvPr>
          <p:cNvPicPr>
            <a:picLocks noChangeAspect="1"/>
          </p:cNvPicPr>
          <p:nvPr/>
        </p:nvPicPr>
        <p:blipFill>
          <a:blip r:embed="rId3"/>
          <a:stretch>
            <a:fillRect/>
          </a:stretch>
        </p:blipFill>
        <p:spPr>
          <a:xfrm>
            <a:off x="5687576" y="1092270"/>
            <a:ext cx="2672986" cy="1886814"/>
          </a:xfrm>
          <a:prstGeom prst="rect">
            <a:avLst/>
          </a:prstGeom>
        </p:spPr>
      </p:pic>
      <p:pic>
        <p:nvPicPr>
          <p:cNvPr id="11" name="Picture 10">
            <a:extLst>
              <a:ext uri="{FF2B5EF4-FFF2-40B4-BE49-F238E27FC236}">
                <a16:creationId xmlns:a16="http://schemas.microsoft.com/office/drawing/2014/main" id="{BAA92F50-F2CE-9F4C-91A9-B3F2BD8D1FCE}"/>
              </a:ext>
            </a:extLst>
          </p:cNvPr>
          <p:cNvPicPr>
            <a:picLocks noChangeAspect="1"/>
          </p:cNvPicPr>
          <p:nvPr/>
        </p:nvPicPr>
        <p:blipFill>
          <a:blip r:embed="rId4"/>
          <a:stretch>
            <a:fillRect/>
          </a:stretch>
        </p:blipFill>
        <p:spPr>
          <a:xfrm>
            <a:off x="8138493" y="4062789"/>
            <a:ext cx="3831438" cy="1814298"/>
          </a:xfrm>
          <a:prstGeom prst="rect">
            <a:avLst/>
          </a:prstGeom>
        </p:spPr>
      </p:pic>
      <p:sp>
        <p:nvSpPr>
          <p:cNvPr id="13" name="TextBox 12">
            <a:extLst>
              <a:ext uri="{FF2B5EF4-FFF2-40B4-BE49-F238E27FC236}">
                <a16:creationId xmlns:a16="http://schemas.microsoft.com/office/drawing/2014/main" id="{C7637F2D-F688-7697-A885-935701536A8D}"/>
              </a:ext>
            </a:extLst>
          </p:cNvPr>
          <p:cNvSpPr txBox="1"/>
          <p:nvPr/>
        </p:nvSpPr>
        <p:spPr>
          <a:xfrm>
            <a:off x="9503836" y="3601124"/>
            <a:ext cx="261196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Prior CDK4/6i</a:t>
            </a:r>
          </a:p>
        </p:txBody>
      </p:sp>
      <p:pic>
        <p:nvPicPr>
          <p:cNvPr id="14" name="Picture 13">
            <a:extLst>
              <a:ext uri="{FF2B5EF4-FFF2-40B4-BE49-F238E27FC236}">
                <a16:creationId xmlns:a16="http://schemas.microsoft.com/office/drawing/2014/main" id="{DC8B59FB-570A-4C90-3472-161B27CD22B1}"/>
              </a:ext>
            </a:extLst>
          </p:cNvPr>
          <p:cNvPicPr>
            <a:picLocks noChangeAspect="1"/>
          </p:cNvPicPr>
          <p:nvPr/>
        </p:nvPicPr>
        <p:blipFill>
          <a:blip r:embed="rId5"/>
          <a:stretch>
            <a:fillRect/>
          </a:stretch>
        </p:blipFill>
        <p:spPr>
          <a:xfrm>
            <a:off x="293536" y="5019733"/>
            <a:ext cx="3069921" cy="1441528"/>
          </a:xfrm>
          <a:prstGeom prst="rect">
            <a:avLst/>
          </a:prstGeom>
        </p:spPr>
      </p:pic>
      <p:sp>
        <p:nvSpPr>
          <p:cNvPr id="15" name="TextBox 14">
            <a:extLst>
              <a:ext uri="{FF2B5EF4-FFF2-40B4-BE49-F238E27FC236}">
                <a16:creationId xmlns:a16="http://schemas.microsoft.com/office/drawing/2014/main" id="{A5C6C134-E1DA-D4B4-1F96-64E63EAA105D}"/>
              </a:ext>
            </a:extLst>
          </p:cNvPr>
          <p:cNvSpPr txBox="1"/>
          <p:nvPr/>
        </p:nvSpPr>
        <p:spPr>
          <a:xfrm>
            <a:off x="438047" y="5079903"/>
            <a:ext cx="628323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PFS2</a:t>
            </a:r>
          </a:p>
        </p:txBody>
      </p:sp>
      <p:pic>
        <p:nvPicPr>
          <p:cNvPr id="16" name="Picture 15">
            <a:extLst>
              <a:ext uri="{FF2B5EF4-FFF2-40B4-BE49-F238E27FC236}">
                <a16:creationId xmlns:a16="http://schemas.microsoft.com/office/drawing/2014/main" id="{7FB9412A-D4FC-11A3-F849-9C50ECD87A1C}"/>
              </a:ext>
            </a:extLst>
          </p:cNvPr>
          <p:cNvPicPr>
            <a:picLocks noChangeAspect="1"/>
          </p:cNvPicPr>
          <p:nvPr/>
        </p:nvPicPr>
        <p:blipFill>
          <a:blip r:embed="rId6"/>
          <a:stretch>
            <a:fillRect/>
          </a:stretch>
        </p:blipFill>
        <p:spPr>
          <a:xfrm>
            <a:off x="3900152" y="4979108"/>
            <a:ext cx="3274582" cy="1441528"/>
          </a:xfrm>
          <a:prstGeom prst="rect">
            <a:avLst/>
          </a:prstGeom>
        </p:spPr>
      </p:pic>
      <p:sp>
        <p:nvSpPr>
          <p:cNvPr id="18" name="TextBox 17">
            <a:extLst>
              <a:ext uri="{FF2B5EF4-FFF2-40B4-BE49-F238E27FC236}">
                <a16:creationId xmlns:a16="http://schemas.microsoft.com/office/drawing/2014/main" id="{EBA0A217-0DAA-62B2-2577-31802CA57B5C}"/>
              </a:ext>
            </a:extLst>
          </p:cNvPr>
          <p:cNvSpPr txBox="1"/>
          <p:nvPr/>
        </p:nvSpPr>
        <p:spPr>
          <a:xfrm>
            <a:off x="3762595" y="4979108"/>
            <a:ext cx="129322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Time to 1</a:t>
            </a:r>
            <a:r>
              <a:rPr kumimoji="0" lang="en-US" sz="1800" b="1" i="0" u="none" strike="noStrike" kern="1200" cap="none" spc="0" normalizeH="0" baseline="30000" noProof="0" dirty="0">
                <a:ln>
                  <a:noFill/>
                </a:ln>
                <a:solidFill>
                  <a:prstClr val="black"/>
                </a:solidFill>
                <a:effectLst/>
                <a:uLnTx/>
                <a:uFillTx/>
                <a:latin typeface="Calibri"/>
                <a:ea typeface="+mn-ea"/>
                <a:cs typeface="+mn-cs"/>
              </a:rPr>
              <a:t>st</a:t>
            </a:r>
            <a:r>
              <a:rPr kumimoji="0" lang="en-US" sz="1800" b="1" i="0" u="none" strike="noStrike" kern="1200" cap="none" spc="0" normalizeH="0" baseline="0" noProof="0" dirty="0">
                <a:ln>
                  <a:noFill/>
                </a:ln>
                <a:solidFill>
                  <a:prstClr val="black"/>
                </a:solidFill>
                <a:effectLst/>
                <a:uLnTx/>
                <a:uFillTx/>
                <a:latin typeface="Calibri"/>
                <a:ea typeface="+mn-ea"/>
                <a:cs typeface="+mn-cs"/>
              </a:rPr>
              <a:t> Chemo</a:t>
            </a:r>
          </a:p>
        </p:txBody>
      </p:sp>
      <p:sp>
        <p:nvSpPr>
          <p:cNvPr id="3" name="TextBox 2">
            <a:extLst>
              <a:ext uri="{FF2B5EF4-FFF2-40B4-BE49-F238E27FC236}">
                <a16:creationId xmlns:a16="http://schemas.microsoft.com/office/drawing/2014/main" id="{F490A220-6A33-D7CD-4889-9DC219328F71}"/>
              </a:ext>
            </a:extLst>
          </p:cNvPr>
          <p:cNvSpPr txBox="1"/>
          <p:nvPr/>
        </p:nvSpPr>
        <p:spPr>
          <a:xfrm>
            <a:off x="0" y="6525803"/>
            <a:ext cx="34383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Rugo et al, ESMO Breast 2026;Abstract 417O</a:t>
            </a:r>
          </a:p>
        </p:txBody>
      </p:sp>
    </p:spTree>
    <p:extLst>
      <p:ext uri="{BB962C8B-B14F-4D97-AF65-F5344CB8AC3E}">
        <p14:creationId xmlns:p14="http://schemas.microsoft.com/office/powerpoint/2010/main" val="33183152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E63F6-712A-2CD9-5AED-29BF18A6245B}"/>
              </a:ext>
            </a:extLst>
          </p:cNvPr>
          <p:cNvSpPr>
            <a:spLocks noGrp="1"/>
          </p:cNvSpPr>
          <p:nvPr>
            <p:ph type="title"/>
          </p:nvPr>
        </p:nvSpPr>
        <p:spPr>
          <a:xfrm>
            <a:off x="449580" y="681036"/>
            <a:ext cx="10988040" cy="1003951"/>
          </a:xfrm>
        </p:spPr>
        <p:txBody>
          <a:bodyPr>
            <a:normAutofit fontScale="90000"/>
          </a:bodyPr>
          <a:lstStyle/>
          <a:p>
            <a:pPr algn="ctr"/>
            <a:r>
              <a:rPr lang="en-US" dirty="0"/>
              <a:t>Capi/</a:t>
            </a:r>
            <a:r>
              <a:rPr lang="en-US" dirty="0" err="1"/>
              <a:t>Fulv</a:t>
            </a:r>
            <a:r>
              <a:rPr lang="en-US" dirty="0"/>
              <a:t> as 1</a:t>
            </a:r>
            <a:r>
              <a:rPr lang="en-US" baseline="30000" dirty="0"/>
              <a:t>st</a:t>
            </a:r>
            <a:r>
              <a:rPr lang="en-US" dirty="0"/>
              <a:t> and 2</a:t>
            </a:r>
            <a:r>
              <a:rPr lang="en-US" baseline="30000" dirty="0"/>
              <a:t>nd</a:t>
            </a:r>
            <a:r>
              <a:rPr lang="en-US" dirty="0"/>
              <a:t> Line ET in PIK3CA/AKT1/PTEN-altered HR+ MBC: Subgroup analysis from the CAPItello-291</a:t>
            </a:r>
            <a:br>
              <a:rPr lang="en-US" dirty="0"/>
            </a:br>
            <a:br>
              <a:rPr lang="en-US" dirty="0"/>
            </a:br>
            <a:endParaRPr lang="en-US" dirty="0"/>
          </a:p>
        </p:txBody>
      </p:sp>
      <p:sp>
        <p:nvSpPr>
          <p:cNvPr id="3" name="Content Placeholder 2">
            <a:extLst>
              <a:ext uri="{FF2B5EF4-FFF2-40B4-BE49-F238E27FC236}">
                <a16:creationId xmlns:a16="http://schemas.microsoft.com/office/drawing/2014/main" id="{6BC03880-7183-78B0-4EAC-D558A201F043}"/>
              </a:ext>
            </a:extLst>
          </p:cNvPr>
          <p:cNvSpPr>
            <a:spLocks noGrp="1"/>
          </p:cNvSpPr>
          <p:nvPr>
            <p:ph idx="1"/>
          </p:nvPr>
        </p:nvSpPr>
        <p:spPr>
          <a:xfrm>
            <a:off x="190385" y="4303006"/>
            <a:ext cx="4703833" cy="1989719"/>
          </a:xfrm>
        </p:spPr>
        <p:txBody>
          <a:bodyPr>
            <a:normAutofit fontScale="92500"/>
          </a:bodyPr>
          <a:lstStyle/>
          <a:p>
            <a:r>
              <a:rPr lang="en-US" sz="1600" dirty="0"/>
              <a:t>In patients with  PIK3CA/AKT1/PTEN altered, HR+ MBC:</a:t>
            </a:r>
          </a:p>
          <a:p>
            <a:pPr lvl="1"/>
            <a:r>
              <a:rPr lang="en-US" sz="1600" dirty="0"/>
              <a:t>Capi and </a:t>
            </a:r>
            <a:r>
              <a:rPr lang="en-US" sz="1600" dirty="0" err="1"/>
              <a:t>Fulv</a:t>
            </a:r>
            <a:r>
              <a:rPr lang="en-US" sz="1600" dirty="0"/>
              <a:t> demonstrated a consistent PFS benefit in either the 1L (PD &lt;12 months after adjuvant ET) or as 2L setting in patients without prior chemotherapy</a:t>
            </a:r>
          </a:p>
          <a:p>
            <a:r>
              <a:rPr lang="en-US" sz="1600" dirty="0"/>
              <a:t>The numbers are too small for definitive conclusions but diarrhea and rash were less frequent in the 1</a:t>
            </a:r>
            <a:r>
              <a:rPr lang="en-US" sz="1600" baseline="30000" dirty="0"/>
              <a:t>st</a:t>
            </a:r>
            <a:r>
              <a:rPr lang="en-US" sz="1600" dirty="0"/>
              <a:t> line population</a:t>
            </a:r>
          </a:p>
        </p:txBody>
      </p:sp>
      <p:pic>
        <p:nvPicPr>
          <p:cNvPr id="5" name="Picture 4">
            <a:extLst>
              <a:ext uri="{FF2B5EF4-FFF2-40B4-BE49-F238E27FC236}">
                <a16:creationId xmlns:a16="http://schemas.microsoft.com/office/drawing/2014/main" id="{402E9F5D-AFF9-6249-5F73-730CA9D31A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90385" y="1249010"/>
            <a:ext cx="4703834" cy="2681965"/>
          </a:xfrm>
          <a:prstGeom prst="rect">
            <a:avLst/>
          </a:prstGeom>
        </p:spPr>
      </p:pic>
      <p:sp>
        <p:nvSpPr>
          <p:cNvPr id="6" name="TextBox 5">
            <a:extLst>
              <a:ext uri="{FF2B5EF4-FFF2-40B4-BE49-F238E27FC236}">
                <a16:creationId xmlns:a16="http://schemas.microsoft.com/office/drawing/2014/main" id="{883A4F8C-7592-C0E8-642F-3894C319A2BD}"/>
              </a:ext>
            </a:extLst>
          </p:cNvPr>
          <p:cNvSpPr txBox="1"/>
          <p:nvPr/>
        </p:nvSpPr>
        <p:spPr>
          <a:xfrm>
            <a:off x="0" y="6533824"/>
            <a:ext cx="29089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Rugo et al, ESMO 2025;Abstract 526P</a:t>
            </a:r>
          </a:p>
        </p:txBody>
      </p:sp>
      <p:pic>
        <p:nvPicPr>
          <p:cNvPr id="7" name="Picture 6">
            <a:extLst>
              <a:ext uri="{FF2B5EF4-FFF2-40B4-BE49-F238E27FC236}">
                <a16:creationId xmlns:a16="http://schemas.microsoft.com/office/drawing/2014/main" id="{617CE2A4-9A01-95C1-E1F9-604AA37D3A0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139955" y="1562520"/>
            <a:ext cx="6899645" cy="4172076"/>
          </a:xfrm>
          <a:prstGeom prst="rect">
            <a:avLst/>
          </a:prstGeom>
        </p:spPr>
      </p:pic>
    </p:spTree>
    <p:extLst>
      <p:ext uri="{BB962C8B-B14F-4D97-AF65-F5344CB8AC3E}">
        <p14:creationId xmlns:p14="http://schemas.microsoft.com/office/powerpoint/2010/main" val="14199104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7419B-D400-0D86-E4E1-91CA54A69C67}"/>
              </a:ext>
            </a:extLst>
          </p:cNvPr>
          <p:cNvSpPr>
            <a:spLocks noGrp="1"/>
          </p:cNvSpPr>
          <p:nvPr>
            <p:ph type="title"/>
          </p:nvPr>
        </p:nvSpPr>
        <p:spPr>
          <a:xfrm>
            <a:off x="658041" y="148140"/>
            <a:ext cx="10515600" cy="1003951"/>
          </a:xfrm>
        </p:spPr>
        <p:txBody>
          <a:bodyPr/>
          <a:lstStyle/>
          <a:p>
            <a:r>
              <a:rPr lang="en-US" dirty="0"/>
              <a:t>Conclusions and Take-Home Message</a:t>
            </a:r>
          </a:p>
        </p:txBody>
      </p:sp>
      <p:sp>
        <p:nvSpPr>
          <p:cNvPr id="3" name="Content Placeholder 2">
            <a:extLst>
              <a:ext uri="{FF2B5EF4-FFF2-40B4-BE49-F238E27FC236}">
                <a16:creationId xmlns:a16="http://schemas.microsoft.com/office/drawing/2014/main" id="{4A828FE3-0D94-B1C8-4984-34F100D7671C}"/>
              </a:ext>
            </a:extLst>
          </p:cNvPr>
          <p:cNvSpPr>
            <a:spLocks noGrp="1"/>
          </p:cNvSpPr>
          <p:nvPr>
            <p:ph idx="1"/>
          </p:nvPr>
        </p:nvSpPr>
        <p:spPr>
          <a:xfrm>
            <a:off x="524691" y="1152092"/>
            <a:ext cx="11414760" cy="4900366"/>
          </a:xfrm>
        </p:spPr>
        <p:txBody>
          <a:bodyPr>
            <a:normAutofit/>
          </a:bodyPr>
          <a:lstStyle/>
          <a:p>
            <a:r>
              <a:rPr lang="en-GB" sz="2400" dirty="0">
                <a:solidFill>
                  <a:schemeClr val="tx1"/>
                </a:solidFill>
              </a:rPr>
              <a:t>Capivasertib–fulvestrant in the 2</a:t>
            </a:r>
            <a:r>
              <a:rPr lang="en-GB" sz="2400" baseline="30000" dirty="0">
                <a:solidFill>
                  <a:schemeClr val="tx1"/>
                </a:solidFill>
              </a:rPr>
              <a:t>nd</a:t>
            </a:r>
            <a:r>
              <a:rPr lang="en-GB" sz="2400" dirty="0">
                <a:solidFill>
                  <a:schemeClr val="tx1"/>
                </a:solidFill>
              </a:rPr>
              <a:t> line setting for patients with </a:t>
            </a:r>
            <a:r>
              <a:rPr lang="en-GB" sz="2400" i="1" dirty="0">
                <a:solidFill>
                  <a:schemeClr val="tx1"/>
                </a:solidFill>
              </a:rPr>
              <a:t>PIK3CA/AKT1/PTEN</a:t>
            </a:r>
            <a:r>
              <a:rPr lang="en-GB" sz="2400" dirty="0">
                <a:solidFill>
                  <a:schemeClr val="tx1"/>
                </a:solidFill>
              </a:rPr>
              <a:t>-altered HR+/HER2- MBC resulted in:</a:t>
            </a:r>
          </a:p>
          <a:p>
            <a:pPr lvl="1"/>
            <a:r>
              <a:rPr lang="en-GB" sz="2400" dirty="0">
                <a:solidFill>
                  <a:schemeClr val="tx1"/>
                </a:solidFill>
              </a:rPr>
              <a:t>Statistically significant, clinically meaningful PFS benefits, improved PFS2, and delayed time to first subsequent chemotherapy</a:t>
            </a:r>
          </a:p>
          <a:p>
            <a:r>
              <a:rPr lang="en-GB" sz="2400" dirty="0">
                <a:solidFill>
                  <a:schemeClr val="tx1"/>
                </a:solidFill>
              </a:rPr>
              <a:t>The OS hazard ratio (0.83) indicated a numerical trend in favour of </a:t>
            </a:r>
            <a:r>
              <a:rPr lang="en-GB" sz="2400" dirty="0" err="1">
                <a:solidFill>
                  <a:schemeClr val="tx1"/>
                </a:solidFill>
              </a:rPr>
              <a:t>capi</a:t>
            </a:r>
            <a:r>
              <a:rPr lang="en-GB" sz="2400" dirty="0">
                <a:solidFill>
                  <a:schemeClr val="tx1"/>
                </a:solidFill>
              </a:rPr>
              <a:t>/</a:t>
            </a:r>
            <a:r>
              <a:rPr lang="en-GB" sz="2400" dirty="0" err="1">
                <a:solidFill>
                  <a:schemeClr val="tx1"/>
                </a:solidFill>
              </a:rPr>
              <a:t>fulv</a:t>
            </a:r>
            <a:r>
              <a:rPr lang="en-GB" sz="2400" dirty="0">
                <a:solidFill>
                  <a:schemeClr val="tx1"/>
                </a:solidFill>
              </a:rPr>
              <a:t> in the altered population, but was not significant</a:t>
            </a:r>
          </a:p>
          <a:p>
            <a:pPr lvl="1"/>
            <a:r>
              <a:rPr lang="en-GB" sz="2400" dirty="0">
                <a:solidFill>
                  <a:schemeClr val="tx1"/>
                </a:solidFill>
              </a:rPr>
              <a:t>As a key secondary endpoint with 53% power, the study was underpowered to detect a benefit in OS for the altered population</a:t>
            </a:r>
          </a:p>
          <a:p>
            <a:pPr lvl="1"/>
            <a:r>
              <a:rPr lang="en-GB" sz="2400" dirty="0">
                <a:solidFill>
                  <a:schemeClr val="tx1"/>
                </a:solidFill>
              </a:rPr>
              <a:t>Marked imbalance in post-progression therapy likely confounded OS</a:t>
            </a:r>
          </a:p>
          <a:p>
            <a:pPr lvl="1"/>
            <a:r>
              <a:rPr lang="en-GB" sz="2400" dirty="0">
                <a:solidFill>
                  <a:schemeClr val="tx1"/>
                </a:solidFill>
              </a:rPr>
              <a:t>In </a:t>
            </a:r>
            <a:r>
              <a:rPr lang="en-GB" sz="2400" i="1" dirty="0">
                <a:solidFill>
                  <a:schemeClr val="tx1"/>
                </a:solidFill>
              </a:rPr>
              <a:t>PIK3CA/AKT1/PTEN</a:t>
            </a:r>
            <a:r>
              <a:rPr lang="en-GB" sz="2400" dirty="0">
                <a:solidFill>
                  <a:schemeClr val="tx1"/>
                </a:solidFill>
              </a:rPr>
              <a:t>-altered patients with prior CDK4/6i Rx, the</a:t>
            </a:r>
            <a:br>
              <a:rPr lang="en-GB" sz="2400" dirty="0">
                <a:solidFill>
                  <a:schemeClr val="tx1"/>
                </a:solidFill>
              </a:rPr>
            </a:br>
            <a:r>
              <a:rPr lang="en-GB" sz="2400" dirty="0">
                <a:solidFill>
                  <a:schemeClr val="tx1"/>
                </a:solidFill>
              </a:rPr>
              <a:t>OS hazard ratio was 0.78</a:t>
            </a:r>
          </a:p>
          <a:p>
            <a:r>
              <a:rPr lang="en-GB" sz="2400" dirty="0">
                <a:solidFill>
                  <a:schemeClr val="tx1"/>
                </a:solidFill>
              </a:rPr>
              <a:t>Safety remained consistent and manageable with no new safety signals</a:t>
            </a:r>
          </a:p>
          <a:p>
            <a:endParaRPr lang="en-US" sz="2400" dirty="0">
              <a:solidFill>
                <a:schemeClr val="tx1"/>
              </a:solidFill>
            </a:endParaRPr>
          </a:p>
        </p:txBody>
      </p:sp>
      <p:sp>
        <p:nvSpPr>
          <p:cNvPr id="5" name="TextBox 4">
            <a:extLst>
              <a:ext uri="{FF2B5EF4-FFF2-40B4-BE49-F238E27FC236}">
                <a16:creationId xmlns:a16="http://schemas.microsoft.com/office/drawing/2014/main" id="{2565F6A0-F95B-43D8-E39B-D5ABA42466D1}"/>
              </a:ext>
            </a:extLst>
          </p:cNvPr>
          <p:cNvSpPr txBox="1"/>
          <p:nvPr/>
        </p:nvSpPr>
        <p:spPr>
          <a:xfrm>
            <a:off x="47897" y="5826034"/>
            <a:ext cx="12096205" cy="783193"/>
          </a:xfrm>
          <a:prstGeom prst="roundRect">
            <a:avLst/>
          </a:prstGeom>
          <a:ln w="28575">
            <a:solidFill>
              <a:srgbClr val="EB558B"/>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4444"/>
                </a:solidFill>
                <a:effectLst/>
                <a:uLnTx/>
                <a:uFillTx/>
                <a:latin typeface="Calibri"/>
                <a:ea typeface="Aptos" panose="020B0004020202020204" pitchFamily="34" charset="0"/>
                <a:cs typeface="+mn-cs"/>
              </a:rPr>
              <a:t>Capivasertib–fulvestrant provides lasting treatment benefit vs placebo–fulvestrant, with manageable safety; </a:t>
            </a:r>
            <a:br>
              <a:rPr kumimoji="0" lang="en-GB" sz="2000" b="1" i="0" u="none" strike="noStrike" kern="0" cap="none" spc="0" normalizeH="0" baseline="0" noProof="0" dirty="0">
                <a:ln>
                  <a:noFill/>
                </a:ln>
                <a:solidFill>
                  <a:srgbClr val="444444"/>
                </a:solidFill>
                <a:effectLst/>
                <a:uLnTx/>
                <a:uFillTx/>
                <a:latin typeface="Calibri"/>
                <a:ea typeface="Aptos" panose="020B0004020202020204" pitchFamily="34" charset="0"/>
                <a:cs typeface="+mn-cs"/>
              </a:rPr>
            </a:br>
            <a:r>
              <a:rPr kumimoji="0" lang="en-GB" sz="2000" b="1" i="0" u="none" strike="noStrike" kern="0" cap="none" spc="0" normalizeH="0" baseline="0" noProof="0" dirty="0">
                <a:ln>
                  <a:noFill/>
                </a:ln>
                <a:solidFill>
                  <a:srgbClr val="444444"/>
                </a:solidFill>
                <a:effectLst/>
                <a:uLnTx/>
                <a:uFillTx/>
                <a:latin typeface="Calibri"/>
                <a:ea typeface="Aptos" panose="020B0004020202020204" pitchFamily="34" charset="0"/>
                <a:cs typeface="+mn-cs"/>
              </a:rPr>
              <a:t>OS interpretation is limited by study power and post-progression treatment confounding</a:t>
            </a:r>
            <a:endParaRPr kumimoji="0" lang="en-GB" sz="2000" b="1" i="0" u="none" strike="noStrike" kern="1200" cap="none" spc="0" normalizeH="0" baseline="0" noProof="0" dirty="0">
              <a:ln>
                <a:noFill/>
              </a:ln>
              <a:solidFill>
                <a:srgbClr val="444444"/>
              </a:solidFill>
              <a:effectLst/>
              <a:uLnTx/>
              <a:uFillTx/>
              <a:latin typeface="Calibri"/>
              <a:ea typeface="+mn-ea"/>
              <a:cs typeface="+mn-cs"/>
            </a:endParaRPr>
          </a:p>
        </p:txBody>
      </p:sp>
    </p:spTree>
    <p:extLst>
      <p:ext uri="{BB962C8B-B14F-4D97-AF65-F5344CB8AC3E}">
        <p14:creationId xmlns:p14="http://schemas.microsoft.com/office/powerpoint/2010/main" val="13949928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CC239-39BE-AA34-DDC0-8F3EF93C1E0E}"/>
              </a:ext>
            </a:extLst>
          </p:cNvPr>
          <p:cNvSpPr>
            <a:spLocks noGrp="1"/>
          </p:cNvSpPr>
          <p:nvPr>
            <p:ph type="title"/>
          </p:nvPr>
        </p:nvSpPr>
        <p:spPr>
          <a:xfrm>
            <a:off x="685800" y="265255"/>
            <a:ext cx="11196637" cy="1003951"/>
          </a:xfrm>
        </p:spPr>
        <p:txBody>
          <a:bodyPr>
            <a:noAutofit/>
          </a:bodyPr>
          <a:lstStyle/>
          <a:p>
            <a:pPr algn="ctr"/>
            <a:r>
              <a:rPr lang="en-US" sz="3200" spc="-87" dirty="0" err="1">
                <a:latin typeface="Arial" panose="020B0604020202020204" pitchFamily="34" charset="0"/>
                <a:cs typeface="Arial" panose="020B0604020202020204" pitchFamily="34" charset="0"/>
              </a:rPr>
              <a:t>Capivasertib</a:t>
            </a:r>
            <a:r>
              <a:rPr lang="en-US" sz="3200" spc="-87" dirty="0">
                <a:latin typeface="Arial" panose="020B0604020202020204" pitchFamily="34" charset="0"/>
                <a:cs typeface="Arial" panose="020B0604020202020204" pitchFamily="34" charset="0"/>
              </a:rPr>
              <a:t>/Fulvestrant in HR+ </a:t>
            </a:r>
            <a:r>
              <a:rPr lang="en-US" sz="3200" i="1" spc="-87" dirty="0">
                <a:latin typeface="Arial" panose="020B0604020202020204" pitchFamily="34" charset="0"/>
                <a:cs typeface="Arial" panose="020B0604020202020204" pitchFamily="34" charset="0"/>
              </a:rPr>
              <a:t>PIK3CA</a:t>
            </a:r>
            <a:r>
              <a:rPr lang="en-US" sz="3200" spc="-87" dirty="0">
                <a:latin typeface="Arial" panose="020B0604020202020204" pitchFamily="34" charset="0"/>
                <a:cs typeface="Arial" panose="020B0604020202020204" pitchFamily="34" charset="0"/>
              </a:rPr>
              <a:t>/</a:t>
            </a:r>
            <a:r>
              <a:rPr lang="en-US" sz="3200" i="1" spc="-87" dirty="0">
                <a:latin typeface="Arial" panose="020B0604020202020204" pitchFamily="34" charset="0"/>
                <a:cs typeface="Arial" panose="020B0604020202020204" pitchFamily="34" charset="0"/>
              </a:rPr>
              <a:t>AKT1</a:t>
            </a:r>
            <a:r>
              <a:rPr lang="en-US" sz="3200" spc="-87" dirty="0">
                <a:latin typeface="Arial" panose="020B0604020202020204" pitchFamily="34" charset="0"/>
                <a:cs typeface="Arial" panose="020B0604020202020204" pitchFamily="34" charset="0"/>
              </a:rPr>
              <a:t>/</a:t>
            </a:r>
            <a:r>
              <a:rPr lang="en-US" sz="3200" i="1" spc="-87" dirty="0">
                <a:latin typeface="Arial" panose="020B0604020202020204" pitchFamily="34" charset="0"/>
                <a:cs typeface="Arial" panose="020B0604020202020204" pitchFamily="34" charset="0"/>
              </a:rPr>
              <a:t>PTEN-</a:t>
            </a:r>
            <a:r>
              <a:rPr lang="en-US" sz="3200" spc="-87" dirty="0">
                <a:latin typeface="Arial" panose="020B0604020202020204" pitchFamily="34" charset="0"/>
                <a:cs typeface="Arial" panose="020B0604020202020204" pitchFamily="34" charset="0"/>
              </a:rPr>
              <a:t>altered ABC: Exploratory ctDNA analyses from CAPItello-291</a:t>
            </a:r>
            <a:br>
              <a:rPr lang="en-US" sz="3200" spc="-87" dirty="0">
                <a:latin typeface="Arial" panose="020B0604020202020204" pitchFamily="34" charset="0"/>
                <a:cs typeface="Arial" panose="020B0604020202020204" pitchFamily="34" charset="0"/>
              </a:rPr>
            </a:br>
            <a:endParaRPr lang="en-US" sz="3200" dirty="0"/>
          </a:p>
        </p:txBody>
      </p:sp>
      <p:sp>
        <p:nvSpPr>
          <p:cNvPr id="3" name="Content Placeholder 2">
            <a:extLst>
              <a:ext uri="{FF2B5EF4-FFF2-40B4-BE49-F238E27FC236}">
                <a16:creationId xmlns:a16="http://schemas.microsoft.com/office/drawing/2014/main" id="{97FFF764-18B3-5BB8-8B87-243F3C3522C6}"/>
              </a:ext>
            </a:extLst>
          </p:cNvPr>
          <p:cNvSpPr>
            <a:spLocks noGrp="1"/>
          </p:cNvSpPr>
          <p:nvPr>
            <p:ph idx="1"/>
          </p:nvPr>
        </p:nvSpPr>
        <p:spPr>
          <a:xfrm>
            <a:off x="761999" y="1140618"/>
            <a:ext cx="11044237" cy="4576763"/>
          </a:xfrm>
        </p:spPr>
        <p:txBody>
          <a:bodyPr>
            <a:normAutofit/>
          </a:bodyPr>
          <a:lstStyle/>
          <a:p>
            <a:pPr marL="285750" indent="-285750">
              <a:buClr>
                <a:schemeClr val="accent6"/>
              </a:buClr>
              <a:buFont typeface="Wingdings" panose="05000000000000000000" pitchFamily="2" charset="2"/>
              <a:buChar char="§"/>
            </a:pPr>
            <a:r>
              <a:rPr lang="en-GB" sz="2400" dirty="0">
                <a:solidFill>
                  <a:schemeClr val="tx1"/>
                </a:solidFill>
                <a:latin typeface="Arial"/>
                <a:cs typeface="Arial"/>
              </a:rPr>
              <a:t>Guardant Infinity assay</a:t>
            </a:r>
          </a:p>
          <a:p>
            <a:pPr marL="742950" lvl="1" indent="-285750">
              <a:buClr>
                <a:schemeClr val="accent6"/>
              </a:buClr>
              <a:buFont typeface="Wingdings" panose="05000000000000000000" pitchFamily="2" charset="2"/>
              <a:buChar char="§"/>
            </a:pPr>
            <a:r>
              <a:rPr lang="en-GB" sz="2400" dirty="0">
                <a:solidFill>
                  <a:schemeClr val="tx1"/>
                </a:solidFill>
                <a:latin typeface="Arial"/>
                <a:cs typeface="Arial"/>
              </a:rPr>
              <a:t>Large genomic (750+ genes) and epigenomic panel with dense probe coverage for certain genes, including </a:t>
            </a:r>
            <a:r>
              <a:rPr lang="en-GB" sz="2400" i="1" dirty="0">
                <a:solidFill>
                  <a:schemeClr val="tx1"/>
                </a:solidFill>
                <a:latin typeface="Arial"/>
                <a:cs typeface="Arial"/>
              </a:rPr>
              <a:t>PTEN</a:t>
            </a:r>
            <a:r>
              <a:rPr lang="en-GB" sz="2400" dirty="0">
                <a:solidFill>
                  <a:schemeClr val="tx1"/>
                </a:solidFill>
                <a:latin typeface="Arial"/>
                <a:cs typeface="Arial"/>
              </a:rPr>
              <a:t> &amp; methylation-based </a:t>
            </a:r>
            <a:r>
              <a:rPr lang="en-GB" sz="2400" dirty="0" err="1">
                <a:solidFill>
                  <a:schemeClr val="tx1"/>
                </a:solidFill>
                <a:latin typeface="Arial"/>
                <a:cs typeface="Arial"/>
              </a:rPr>
              <a:t>tumor</a:t>
            </a:r>
            <a:r>
              <a:rPr lang="en-GB" sz="2400" dirty="0">
                <a:solidFill>
                  <a:schemeClr val="tx1"/>
                </a:solidFill>
                <a:latin typeface="Arial"/>
                <a:cs typeface="Arial"/>
              </a:rPr>
              <a:t> DNA </a:t>
            </a:r>
            <a:r>
              <a:rPr lang="en-GB" sz="2400" dirty="0" err="1">
                <a:solidFill>
                  <a:schemeClr val="tx1"/>
                </a:solidFill>
                <a:latin typeface="Arial"/>
                <a:cs typeface="Arial"/>
              </a:rPr>
              <a:t>tumor</a:t>
            </a:r>
            <a:r>
              <a:rPr lang="en-GB" sz="2400" dirty="0">
                <a:solidFill>
                  <a:schemeClr val="tx1"/>
                </a:solidFill>
                <a:latin typeface="Arial"/>
                <a:cs typeface="Arial"/>
              </a:rPr>
              <a:t> fraction</a:t>
            </a:r>
          </a:p>
          <a:p>
            <a:pPr marL="285750" indent="-285750">
              <a:buClr>
                <a:schemeClr val="accent6"/>
              </a:buClr>
              <a:buFont typeface="Wingdings" panose="05000000000000000000" pitchFamily="2" charset="2"/>
              <a:buChar char="§"/>
            </a:pPr>
            <a:r>
              <a:rPr lang="en-GB" sz="2400" dirty="0">
                <a:solidFill>
                  <a:schemeClr val="tx1"/>
                </a:solidFill>
                <a:latin typeface="Arial"/>
                <a:cs typeface="Arial"/>
              </a:rPr>
              <a:t>658/708 ctDNA samples; 279 pathway alteration, 149/279 co-occurring ESR1m</a:t>
            </a:r>
          </a:p>
          <a:p>
            <a:pPr marL="742950" lvl="1" indent="-285750">
              <a:buClr>
                <a:schemeClr val="accent6"/>
              </a:buClr>
              <a:buFont typeface="Wingdings" panose="05000000000000000000" pitchFamily="2" charset="2"/>
              <a:buChar char="§"/>
            </a:pPr>
            <a:r>
              <a:rPr lang="en-GB" sz="2400" dirty="0">
                <a:solidFill>
                  <a:schemeClr val="tx1"/>
                </a:solidFill>
                <a:latin typeface="Arial"/>
                <a:cs typeface="Arial"/>
              </a:rPr>
              <a:t>Alterations detected by ctDNA only in </a:t>
            </a:r>
            <a:r>
              <a:rPr lang="en-US" sz="2400" kern="0" dirty="0">
                <a:solidFill>
                  <a:prstClr val="black"/>
                </a:solidFill>
                <a:latin typeface="Arial" panose="020B0604020202020204" pitchFamily="34" charset="0"/>
                <a:cs typeface="Arial" panose="020B0604020202020204" pitchFamily="34" charset="0"/>
              </a:rPr>
              <a:t>72/700 pts (10.3%) </a:t>
            </a:r>
          </a:p>
          <a:p>
            <a:pPr marL="1200150" lvl="2" indent="-285750">
              <a:buClr>
                <a:schemeClr val="accent6"/>
              </a:buClr>
              <a:buFont typeface="Wingdings" panose="05000000000000000000" pitchFamily="2" charset="2"/>
              <a:buChar char="§"/>
            </a:pPr>
            <a:r>
              <a:rPr lang="en-US" sz="2400" kern="0" dirty="0">
                <a:solidFill>
                  <a:prstClr val="black"/>
                </a:solidFill>
                <a:latin typeface="Arial" panose="020B0604020202020204" pitchFamily="34" charset="0"/>
                <a:cs typeface="Arial" panose="020B0604020202020204" pitchFamily="34" charset="0"/>
              </a:rPr>
              <a:t>Detection of PTEN alterations was the most discordant between tissue and ctDNA</a:t>
            </a:r>
            <a:endParaRPr lang="en-GB" sz="2400" dirty="0">
              <a:solidFill>
                <a:schemeClr val="tx1"/>
              </a:solidFill>
              <a:latin typeface="Arial"/>
              <a:cs typeface="Arial"/>
            </a:endParaRPr>
          </a:p>
          <a:p>
            <a:endParaRPr lang="en-US" sz="2400" dirty="0"/>
          </a:p>
        </p:txBody>
      </p:sp>
      <p:sp>
        <p:nvSpPr>
          <p:cNvPr id="5" name="TextBox 4">
            <a:extLst>
              <a:ext uri="{FF2B5EF4-FFF2-40B4-BE49-F238E27FC236}">
                <a16:creationId xmlns:a16="http://schemas.microsoft.com/office/drawing/2014/main" id="{EE88E6F7-EB1E-03CB-0ED4-2F766E647A27}"/>
              </a:ext>
            </a:extLst>
          </p:cNvPr>
          <p:cNvSpPr txBox="1"/>
          <p:nvPr/>
        </p:nvSpPr>
        <p:spPr>
          <a:xfrm>
            <a:off x="0" y="6488668"/>
            <a:ext cx="326006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Turner et al, SABCS 2025; Abstract RF7-05 </a:t>
            </a:r>
          </a:p>
        </p:txBody>
      </p:sp>
      <p:pic>
        <p:nvPicPr>
          <p:cNvPr id="6" name="Picture 5">
            <a:extLst>
              <a:ext uri="{FF2B5EF4-FFF2-40B4-BE49-F238E27FC236}">
                <a16:creationId xmlns:a16="http://schemas.microsoft.com/office/drawing/2014/main" id="{11D3940A-FF15-7B64-4741-2B3C6D836365}"/>
              </a:ext>
            </a:extLst>
          </p:cNvPr>
          <p:cNvPicPr>
            <a:picLocks noChangeAspect="1"/>
          </p:cNvPicPr>
          <p:nvPr/>
        </p:nvPicPr>
        <p:blipFill>
          <a:blip r:embed="rId2"/>
          <a:srcRect t="21862" b="10278"/>
          <a:stretch>
            <a:fillRect/>
          </a:stretch>
        </p:blipFill>
        <p:spPr>
          <a:xfrm>
            <a:off x="2485424" y="4376164"/>
            <a:ext cx="5401276" cy="2358202"/>
          </a:xfrm>
          <a:prstGeom prst="rect">
            <a:avLst/>
          </a:prstGeom>
        </p:spPr>
      </p:pic>
      <p:pic>
        <p:nvPicPr>
          <p:cNvPr id="7" name="Picture 6">
            <a:extLst>
              <a:ext uri="{FF2B5EF4-FFF2-40B4-BE49-F238E27FC236}">
                <a16:creationId xmlns:a16="http://schemas.microsoft.com/office/drawing/2014/main" id="{E822EB8F-E920-22AD-F6A9-10A28E9D36EB}"/>
              </a:ext>
            </a:extLst>
          </p:cNvPr>
          <p:cNvPicPr>
            <a:picLocks noChangeAspect="1"/>
          </p:cNvPicPr>
          <p:nvPr/>
        </p:nvPicPr>
        <p:blipFill>
          <a:blip r:embed="rId3"/>
          <a:stretch>
            <a:fillRect/>
          </a:stretch>
        </p:blipFill>
        <p:spPr>
          <a:xfrm>
            <a:off x="6942135" y="5388262"/>
            <a:ext cx="4940300" cy="685800"/>
          </a:xfrm>
          <a:prstGeom prst="rect">
            <a:avLst/>
          </a:prstGeom>
        </p:spPr>
      </p:pic>
      <p:sp>
        <p:nvSpPr>
          <p:cNvPr id="8" name="TextBox 7">
            <a:extLst>
              <a:ext uri="{FF2B5EF4-FFF2-40B4-BE49-F238E27FC236}">
                <a16:creationId xmlns:a16="http://schemas.microsoft.com/office/drawing/2014/main" id="{33F9567A-E681-3A54-5A07-979B0E84962A}"/>
              </a:ext>
            </a:extLst>
          </p:cNvPr>
          <p:cNvSpPr txBox="1"/>
          <p:nvPr/>
        </p:nvSpPr>
        <p:spPr>
          <a:xfrm>
            <a:off x="5186062" y="6197696"/>
            <a:ext cx="37453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29+ by ctDNA only, 22+ by tissue only </a:t>
            </a:r>
          </a:p>
        </p:txBody>
      </p:sp>
    </p:spTree>
    <p:extLst>
      <p:ext uri="{BB962C8B-B14F-4D97-AF65-F5344CB8AC3E}">
        <p14:creationId xmlns:p14="http://schemas.microsoft.com/office/powerpoint/2010/main" val="23983701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2B7E2-414E-9666-FF82-AB7B2AD6EDC0}"/>
              </a:ext>
            </a:extLst>
          </p:cNvPr>
          <p:cNvSpPr>
            <a:spLocks noGrp="1"/>
          </p:cNvSpPr>
          <p:nvPr>
            <p:ph type="title"/>
          </p:nvPr>
        </p:nvSpPr>
        <p:spPr>
          <a:xfrm>
            <a:off x="285750" y="1160159"/>
            <a:ext cx="2408042" cy="1003951"/>
          </a:xfrm>
        </p:spPr>
        <p:txBody>
          <a:bodyPr>
            <a:noAutofit/>
          </a:bodyPr>
          <a:lstStyle/>
          <a:p>
            <a:r>
              <a:rPr lang="en-GB" sz="2800" dirty="0"/>
              <a:t>PFS by ctDNA alteration status</a:t>
            </a:r>
            <a:endParaRPr lang="en-US" sz="2800" dirty="0"/>
          </a:p>
        </p:txBody>
      </p:sp>
      <p:pic>
        <p:nvPicPr>
          <p:cNvPr id="5" name="Picture 4">
            <a:extLst>
              <a:ext uri="{FF2B5EF4-FFF2-40B4-BE49-F238E27FC236}">
                <a16:creationId xmlns:a16="http://schemas.microsoft.com/office/drawing/2014/main" id="{ACB568BC-EB13-E70F-568D-7A3935A662B0}"/>
              </a:ext>
            </a:extLst>
          </p:cNvPr>
          <p:cNvPicPr>
            <a:picLocks noChangeAspect="1"/>
          </p:cNvPicPr>
          <p:nvPr/>
        </p:nvPicPr>
        <p:blipFill>
          <a:blip r:embed="rId2"/>
          <a:stretch>
            <a:fillRect/>
          </a:stretch>
        </p:blipFill>
        <p:spPr>
          <a:xfrm>
            <a:off x="3186113" y="1"/>
            <a:ext cx="9305924" cy="4260858"/>
          </a:xfrm>
          <a:prstGeom prst="rect">
            <a:avLst/>
          </a:prstGeom>
        </p:spPr>
      </p:pic>
      <p:pic>
        <p:nvPicPr>
          <p:cNvPr id="6" name="Picture 5">
            <a:extLst>
              <a:ext uri="{FF2B5EF4-FFF2-40B4-BE49-F238E27FC236}">
                <a16:creationId xmlns:a16="http://schemas.microsoft.com/office/drawing/2014/main" id="{7D1133D7-B317-292B-CA19-BE3CBB16CC32}"/>
              </a:ext>
            </a:extLst>
          </p:cNvPr>
          <p:cNvPicPr>
            <a:picLocks noChangeAspect="1"/>
          </p:cNvPicPr>
          <p:nvPr/>
        </p:nvPicPr>
        <p:blipFill>
          <a:blip r:embed="rId3"/>
          <a:srcRect b="8044"/>
          <a:stretch>
            <a:fillRect/>
          </a:stretch>
        </p:blipFill>
        <p:spPr>
          <a:xfrm>
            <a:off x="2886076" y="3585560"/>
            <a:ext cx="7772400" cy="3272440"/>
          </a:xfrm>
          <a:prstGeom prst="rect">
            <a:avLst/>
          </a:prstGeom>
        </p:spPr>
      </p:pic>
      <p:sp>
        <p:nvSpPr>
          <p:cNvPr id="8" name="TextBox 7">
            <a:extLst>
              <a:ext uri="{FF2B5EF4-FFF2-40B4-BE49-F238E27FC236}">
                <a16:creationId xmlns:a16="http://schemas.microsoft.com/office/drawing/2014/main" id="{B709D8C1-8D20-80B0-DF63-4A59C61CADD1}"/>
              </a:ext>
            </a:extLst>
          </p:cNvPr>
          <p:cNvSpPr txBox="1"/>
          <p:nvPr/>
        </p:nvSpPr>
        <p:spPr>
          <a:xfrm>
            <a:off x="343791" y="4111088"/>
            <a:ext cx="2408042"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PFS by ctDNA alteration status: post-IL ET/CDK4/6i for ABC</a:t>
            </a:r>
          </a:p>
        </p:txBody>
      </p:sp>
      <p:sp>
        <p:nvSpPr>
          <p:cNvPr id="3" name="TextBox 2">
            <a:extLst>
              <a:ext uri="{FF2B5EF4-FFF2-40B4-BE49-F238E27FC236}">
                <a16:creationId xmlns:a16="http://schemas.microsoft.com/office/drawing/2014/main" id="{A5545844-B0E2-FC17-3377-92296E4BA4D1}"/>
              </a:ext>
            </a:extLst>
          </p:cNvPr>
          <p:cNvSpPr txBox="1"/>
          <p:nvPr/>
        </p:nvSpPr>
        <p:spPr>
          <a:xfrm>
            <a:off x="0" y="6550222"/>
            <a:ext cx="326006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Turner et al, SABCS 2025; Abstract RF7-05 </a:t>
            </a:r>
          </a:p>
        </p:txBody>
      </p:sp>
    </p:spTree>
    <p:extLst>
      <p:ext uri="{BB962C8B-B14F-4D97-AF65-F5344CB8AC3E}">
        <p14:creationId xmlns:p14="http://schemas.microsoft.com/office/powerpoint/2010/main" val="30301359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B48EF-E6E4-9C44-3B09-E1483F51F6B3}"/>
              </a:ext>
            </a:extLst>
          </p:cNvPr>
          <p:cNvSpPr>
            <a:spLocks noGrp="1"/>
          </p:cNvSpPr>
          <p:nvPr>
            <p:ph type="title"/>
          </p:nvPr>
        </p:nvSpPr>
        <p:spPr>
          <a:xfrm>
            <a:off x="838200" y="179060"/>
            <a:ext cx="10515600" cy="1003951"/>
          </a:xfrm>
        </p:spPr>
        <p:txBody>
          <a:bodyPr/>
          <a:lstStyle/>
          <a:p>
            <a:r>
              <a:rPr lang="en-US" dirty="0"/>
              <a:t>Conclusions</a:t>
            </a:r>
          </a:p>
        </p:txBody>
      </p:sp>
      <p:sp>
        <p:nvSpPr>
          <p:cNvPr id="3" name="Content Placeholder 2">
            <a:extLst>
              <a:ext uri="{FF2B5EF4-FFF2-40B4-BE49-F238E27FC236}">
                <a16:creationId xmlns:a16="http://schemas.microsoft.com/office/drawing/2014/main" id="{B4DB6DF1-8E84-8153-F979-7D1F244B5392}"/>
              </a:ext>
            </a:extLst>
          </p:cNvPr>
          <p:cNvSpPr>
            <a:spLocks noGrp="1"/>
          </p:cNvSpPr>
          <p:nvPr>
            <p:ph idx="1"/>
          </p:nvPr>
        </p:nvSpPr>
        <p:spPr>
          <a:xfrm>
            <a:off x="709613" y="1180159"/>
            <a:ext cx="11106150" cy="5674989"/>
          </a:xfrm>
        </p:spPr>
        <p:txBody>
          <a:bodyPr>
            <a:normAutofit fontScale="92500" lnSpcReduction="10000"/>
          </a:bodyPr>
          <a:lstStyle/>
          <a:p>
            <a:pPr>
              <a:spcBef>
                <a:spcPts val="1200"/>
              </a:spcBef>
              <a:buClr>
                <a:schemeClr val="accent6"/>
              </a:buClr>
            </a:pPr>
            <a:r>
              <a:rPr lang="en-GB" dirty="0"/>
              <a:t>ctDNA testing has revolutionized testing for targetable mutations</a:t>
            </a:r>
          </a:p>
          <a:p>
            <a:pPr lvl="1">
              <a:spcBef>
                <a:spcPts val="1200"/>
              </a:spcBef>
              <a:buClr>
                <a:schemeClr val="accent6"/>
              </a:buClr>
            </a:pPr>
            <a:r>
              <a:rPr lang="en-GB" dirty="0"/>
              <a:t>Offers a non-invasive option to identify </a:t>
            </a:r>
            <a:r>
              <a:rPr lang="en-GB" i="1" dirty="0"/>
              <a:t>PIK3CA</a:t>
            </a:r>
            <a:r>
              <a:rPr lang="en-GB" dirty="0"/>
              <a:t>/</a:t>
            </a:r>
            <a:r>
              <a:rPr lang="en-GB" i="1" dirty="0"/>
              <a:t>AKT1</a:t>
            </a:r>
            <a:r>
              <a:rPr lang="en-GB" dirty="0"/>
              <a:t>/</a:t>
            </a:r>
            <a:r>
              <a:rPr lang="en-GB" i="1" dirty="0"/>
              <a:t>PTEN</a:t>
            </a:r>
            <a:r>
              <a:rPr lang="en-GB" dirty="0"/>
              <a:t> alterations in HR+ ABC</a:t>
            </a:r>
          </a:p>
          <a:p>
            <a:pPr lvl="1">
              <a:spcBef>
                <a:spcPts val="1200"/>
              </a:spcBef>
              <a:buClr>
                <a:schemeClr val="accent6"/>
              </a:buClr>
            </a:pPr>
            <a:r>
              <a:rPr lang="en-GB" dirty="0"/>
              <a:t>Important alternative for those without suitable </a:t>
            </a:r>
            <a:r>
              <a:rPr lang="en-GB" dirty="0" err="1"/>
              <a:t>tumor</a:t>
            </a:r>
            <a:r>
              <a:rPr lang="en-GB" dirty="0"/>
              <a:t> tissue analysis</a:t>
            </a:r>
          </a:p>
          <a:p>
            <a:pPr>
              <a:spcBef>
                <a:spcPts val="1200"/>
              </a:spcBef>
              <a:buClr>
                <a:schemeClr val="accent6"/>
              </a:buClr>
            </a:pPr>
            <a:r>
              <a:rPr lang="en-GB" i="1" dirty="0"/>
              <a:t>PIK3CA</a:t>
            </a:r>
            <a:r>
              <a:rPr lang="en-GB" dirty="0"/>
              <a:t>/</a:t>
            </a:r>
            <a:r>
              <a:rPr lang="en-GB" i="1" dirty="0"/>
              <a:t>AKT1</a:t>
            </a:r>
            <a:r>
              <a:rPr lang="en-GB" dirty="0"/>
              <a:t>/</a:t>
            </a:r>
            <a:r>
              <a:rPr lang="en-GB" i="1" dirty="0"/>
              <a:t>PTEN</a:t>
            </a:r>
            <a:r>
              <a:rPr lang="en-GB" dirty="0"/>
              <a:t> alterations were detected by ctDNA only (non-altered or unknown by tissue) in ~10% of patients, and by tissue only in ~11% of patients </a:t>
            </a:r>
          </a:p>
          <a:p>
            <a:pPr lvl="1">
              <a:spcBef>
                <a:spcPts val="1200"/>
              </a:spcBef>
              <a:buClr>
                <a:schemeClr val="accent6"/>
              </a:buClr>
            </a:pPr>
            <a:r>
              <a:rPr lang="en-GB" dirty="0"/>
              <a:t>Discordance between detection in ctDNA and tissue NGS was greatest for PTEN deletions</a:t>
            </a:r>
          </a:p>
          <a:p>
            <a:pPr lvl="1">
              <a:spcBef>
                <a:spcPts val="1200"/>
              </a:spcBef>
              <a:buClr>
                <a:schemeClr val="accent6"/>
              </a:buClr>
            </a:pPr>
            <a:r>
              <a:rPr lang="en-GB" dirty="0"/>
              <a:t>PIK3CA pathway alterations are generally conserved</a:t>
            </a:r>
          </a:p>
          <a:p>
            <a:pPr lvl="2">
              <a:spcBef>
                <a:spcPts val="1200"/>
              </a:spcBef>
              <a:buClr>
                <a:schemeClr val="accent6"/>
              </a:buClr>
            </a:pPr>
            <a:r>
              <a:rPr lang="en-GB" dirty="0"/>
              <a:t>Important to check NGS on </a:t>
            </a:r>
            <a:r>
              <a:rPr lang="en-GB" dirty="0" err="1"/>
              <a:t>tumor</a:t>
            </a:r>
            <a:r>
              <a:rPr lang="en-GB" dirty="0"/>
              <a:t> tissue AND ctDNA for optimal identification of pathway alterations</a:t>
            </a:r>
          </a:p>
          <a:p>
            <a:pPr>
              <a:spcBef>
                <a:spcPts val="1200"/>
              </a:spcBef>
              <a:buClr>
                <a:schemeClr val="accent6"/>
              </a:buClr>
            </a:pPr>
            <a:r>
              <a:rPr lang="en-US" dirty="0"/>
              <a:t>PFS benefit from </a:t>
            </a:r>
            <a:r>
              <a:rPr lang="en-US" dirty="0" err="1"/>
              <a:t>capivasertib</a:t>
            </a:r>
            <a:r>
              <a:rPr lang="en-US" dirty="0"/>
              <a:t> + fulvestrant in the ctDNA-altered group was consistent with primary tissue-based analysis, irrespective of </a:t>
            </a:r>
            <a:r>
              <a:rPr lang="en-US" i="1" dirty="0"/>
              <a:t>ESR1</a:t>
            </a:r>
            <a:r>
              <a:rPr lang="en-US" dirty="0"/>
              <a:t>m</a:t>
            </a:r>
          </a:p>
          <a:p>
            <a:endParaRPr lang="en-US" dirty="0"/>
          </a:p>
        </p:txBody>
      </p:sp>
    </p:spTree>
    <p:extLst>
      <p:ext uri="{BB962C8B-B14F-4D97-AF65-F5344CB8AC3E}">
        <p14:creationId xmlns:p14="http://schemas.microsoft.com/office/powerpoint/2010/main" val="10910500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3632E-6FF9-F04D-9B99-F2F591D22407}"/>
              </a:ext>
            </a:extLst>
          </p:cNvPr>
          <p:cNvSpPr>
            <a:spLocks noGrp="1"/>
          </p:cNvSpPr>
          <p:nvPr>
            <p:ph type="title"/>
          </p:nvPr>
        </p:nvSpPr>
        <p:spPr>
          <a:xfrm>
            <a:off x="838200" y="317801"/>
            <a:ext cx="10515600" cy="806889"/>
          </a:xfrm>
        </p:spPr>
        <p:txBody>
          <a:bodyPr>
            <a:normAutofit fontScale="90000"/>
          </a:bodyPr>
          <a:lstStyle/>
          <a:p>
            <a:r>
              <a:rPr lang="en-US" dirty="0" err="1">
                <a:solidFill>
                  <a:schemeClr val="tx2"/>
                </a:solidFill>
              </a:rPr>
              <a:t>Capivasertib</a:t>
            </a:r>
            <a:r>
              <a:rPr lang="en-US" dirty="0">
                <a:solidFill>
                  <a:schemeClr val="tx2"/>
                </a:solidFill>
              </a:rPr>
              <a:t> (C) + </a:t>
            </a:r>
            <a:r>
              <a:rPr lang="en-US" dirty="0" err="1">
                <a:solidFill>
                  <a:schemeClr val="tx2"/>
                </a:solidFill>
              </a:rPr>
              <a:t>ribociclib</a:t>
            </a:r>
            <a:r>
              <a:rPr lang="en-US" dirty="0">
                <a:solidFill>
                  <a:schemeClr val="tx2"/>
                </a:solidFill>
              </a:rPr>
              <a:t> (R) + fulvestrant (F) in patients (pts) with HR-positive/HER2-negative advanced breast cancer (ABC): CAPItello-292 Phase 1b</a:t>
            </a:r>
          </a:p>
        </p:txBody>
      </p:sp>
      <p:sp>
        <p:nvSpPr>
          <p:cNvPr id="4" name="TextBox 3">
            <a:extLst>
              <a:ext uri="{FF2B5EF4-FFF2-40B4-BE49-F238E27FC236}">
                <a16:creationId xmlns:a16="http://schemas.microsoft.com/office/drawing/2014/main" id="{54F49778-8BA9-11CF-CD98-43B63FC0EE50}"/>
              </a:ext>
            </a:extLst>
          </p:cNvPr>
          <p:cNvSpPr txBox="1"/>
          <p:nvPr/>
        </p:nvSpPr>
        <p:spPr>
          <a:xfrm>
            <a:off x="245148" y="1419665"/>
            <a:ext cx="4444659" cy="923330"/>
          </a:xfrm>
          <a:prstGeom prst="rect">
            <a:avLst/>
          </a:prstGeom>
          <a:no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oudy Old Style"/>
                <a:ea typeface="+mn-ea"/>
                <a:cs typeface="+mn-cs"/>
              </a:rPr>
              <a:t>Based on the PK and overall safety profile, </a:t>
            </a:r>
            <a:r>
              <a:rPr kumimoji="0" lang="en-US" sz="1800" b="0" i="0" u="none" strike="noStrike" kern="1200" cap="none" spc="0" normalizeH="0" baseline="0" noProof="0" dirty="0" err="1">
                <a:ln>
                  <a:noFill/>
                </a:ln>
                <a:solidFill>
                  <a:srgbClr val="000000"/>
                </a:solidFill>
                <a:effectLst/>
                <a:uLnTx/>
                <a:uFillTx/>
                <a:latin typeface="Goudy Old Style"/>
                <a:ea typeface="+mn-ea"/>
                <a:cs typeface="+mn-cs"/>
              </a:rPr>
              <a:t>capivasertib</a:t>
            </a:r>
            <a:r>
              <a:rPr kumimoji="0" lang="en-US" sz="1800" b="0" i="0" u="none" strike="noStrike" kern="1200" cap="none" spc="0" normalizeH="0" baseline="0" noProof="0" dirty="0">
                <a:ln>
                  <a:noFill/>
                </a:ln>
                <a:solidFill>
                  <a:srgbClr val="000000"/>
                </a:solidFill>
                <a:effectLst/>
                <a:uLnTx/>
                <a:uFillTx/>
                <a:latin typeface="Goudy Old Style"/>
                <a:ea typeface="+mn-ea"/>
                <a:cs typeface="+mn-cs"/>
              </a:rPr>
              <a:t> 320 mg + </a:t>
            </a:r>
            <a:r>
              <a:rPr kumimoji="0" lang="en-US" sz="1800" b="0" i="0" u="none" strike="noStrike" kern="1200" cap="none" spc="0" normalizeH="0" baseline="0" noProof="0" dirty="0" err="1">
                <a:ln>
                  <a:noFill/>
                </a:ln>
                <a:solidFill>
                  <a:srgbClr val="000000"/>
                </a:solidFill>
                <a:effectLst/>
                <a:uLnTx/>
                <a:uFillTx/>
                <a:latin typeface="Goudy Old Style"/>
                <a:ea typeface="+mn-ea"/>
                <a:cs typeface="+mn-cs"/>
              </a:rPr>
              <a:t>ribociclib</a:t>
            </a:r>
            <a:r>
              <a:rPr kumimoji="0" lang="en-US" sz="1800" b="0" i="0" u="none" strike="noStrike" kern="1200" cap="none" spc="0" normalizeH="0" baseline="0" noProof="0" dirty="0">
                <a:ln>
                  <a:noFill/>
                </a:ln>
                <a:solidFill>
                  <a:srgbClr val="000000"/>
                </a:solidFill>
                <a:effectLst/>
                <a:uLnTx/>
                <a:uFillTx/>
                <a:latin typeface="Goudy Old Style"/>
                <a:ea typeface="+mn-ea"/>
                <a:cs typeface="+mn-cs"/>
              </a:rPr>
              <a:t> 600 mg  + fulvestrant 500 mg was selected as the RP3D </a:t>
            </a:r>
          </a:p>
        </p:txBody>
      </p:sp>
      <p:pic>
        <p:nvPicPr>
          <p:cNvPr id="6" name="Picture 5">
            <a:extLst>
              <a:ext uri="{FF2B5EF4-FFF2-40B4-BE49-F238E27FC236}">
                <a16:creationId xmlns:a16="http://schemas.microsoft.com/office/drawing/2014/main" id="{7427145A-C384-1205-61B2-245238C6CA1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0331" y="2528468"/>
            <a:ext cx="5633632" cy="1907403"/>
          </a:xfrm>
          <a:prstGeom prst="rect">
            <a:avLst/>
          </a:prstGeom>
        </p:spPr>
      </p:pic>
      <p:pic>
        <p:nvPicPr>
          <p:cNvPr id="8" name="Picture 7">
            <a:extLst>
              <a:ext uri="{FF2B5EF4-FFF2-40B4-BE49-F238E27FC236}">
                <a16:creationId xmlns:a16="http://schemas.microsoft.com/office/drawing/2014/main" id="{AB23C2D7-D27E-21A1-22D2-4EA09BFAF5F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5796221" y="1313249"/>
            <a:ext cx="5976074" cy="2733194"/>
          </a:xfrm>
          <a:prstGeom prst="rect">
            <a:avLst/>
          </a:prstGeom>
        </p:spPr>
      </p:pic>
      <p:sp>
        <p:nvSpPr>
          <p:cNvPr id="9" name="TextBox 8">
            <a:extLst>
              <a:ext uri="{FF2B5EF4-FFF2-40B4-BE49-F238E27FC236}">
                <a16:creationId xmlns:a16="http://schemas.microsoft.com/office/drawing/2014/main" id="{11C71498-1036-E514-9A40-8D6C7F06B596}"/>
              </a:ext>
            </a:extLst>
          </p:cNvPr>
          <p:cNvSpPr txBox="1"/>
          <p:nvPr/>
        </p:nvSpPr>
        <p:spPr>
          <a:xfrm>
            <a:off x="7528372" y="4317806"/>
            <a:ext cx="1800751" cy="461665"/>
          </a:xfrm>
          <a:prstGeom prst="rect">
            <a:avLst/>
          </a:prstGeom>
          <a:no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oudy Old Style"/>
                <a:ea typeface="+mn-ea"/>
                <a:cs typeface="+mn-cs"/>
              </a:rPr>
              <a:t>CBR: 23.1%</a:t>
            </a:r>
          </a:p>
        </p:txBody>
      </p:sp>
      <p:grpSp>
        <p:nvGrpSpPr>
          <p:cNvPr id="10" name="Group 9">
            <a:extLst>
              <a:ext uri="{FF2B5EF4-FFF2-40B4-BE49-F238E27FC236}">
                <a16:creationId xmlns:a16="http://schemas.microsoft.com/office/drawing/2014/main" id="{5A7EE3B4-4F63-3D54-B692-5F17CD65F85F}"/>
              </a:ext>
            </a:extLst>
          </p:cNvPr>
          <p:cNvGrpSpPr/>
          <p:nvPr/>
        </p:nvGrpSpPr>
        <p:grpSpPr>
          <a:xfrm>
            <a:off x="104429" y="4435872"/>
            <a:ext cx="2947312" cy="2374446"/>
            <a:chOff x="93209" y="972305"/>
            <a:chExt cx="2438457" cy="2024861"/>
          </a:xfrm>
        </p:grpSpPr>
        <p:sp>
          <p:nvSpPr>
            <p:cNvPr id="11" name="Rectangle: Rounded Corners 10">
              <a:extLst>
                <a:ext uri="{FF2B5EF4-FFF2-40B4-BE49-F238E27FC236}">
                  <a16:creationId xmlns:a16="http://schemas.microsoft.com/office/drawing/2014/main" id="{526BEE3B-8AB6-C077-DAEB-EDDBB2B9B6FB}"/>
                </a:ext>
              </a:extLst>
            </p:cNvPr>
            <p:cNvSpPr/>
            <p:nvPr/>
          </p:nvSpPr>
          <p:spPr>
            <a:xfrm>
              <a:off x="93209" y="980344"/>
              <a:ext cx="2340293" cy="2016822"/>
            </a:xfrm>
            <a:prstGeom prst="roundRect">
              <a:avLst>
                <a:gd name="adj" fmla="val 5004"/>
              </a:avLst>
            </a:prstGeom>
            <a:solidFill>
              <a:schemeClr val="bg1"/>
            </a:solidFill>
            <a:ln>
              <a:noFill/>
            </a:ln>
            <a:effectLst>
              <a:outerShdw blurRad="50800" dist="38100" dir="2700000" algn="tl" rotWithShape="0">
                <a:prstClr val="black">
                  <a:alpha val="40000"/>
                </a:prst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endParaRPr>
            </a:p>
          </p:txBody>
        </p:sp>
        <p:sp>
          <p:nvSpPr>
            <p:cNvPr id="12" name="Rectangle: Top Corners Rounded 11">
              <a:extLst>
                <a:ext uri="{FF2B5EF4-FFF2-40B4-BE49-F238E27FC236}">
                  <a16:creationId xmlns:a16="http://schemas.microsoft.com/office/drawing/2014/main" id="{15100584-49FD-222A-B72F-E1A5CB0D1ADE}"/>
                </a:ext>
              </a:extLst>
            </p:cNvPr>
            <p:cNvSpPr/>
            <p:nvPr/>
          </p:nvSpPr>
          <p:spPr>
            <a:xfrm>
              <a:off x="93209" y="981772"/>
              <a:ext cx="2340293" cy="318039"/>
            </a:xfrm>
            <a:prstGeom prst="round2SameRect">
              <a:avLst>
                <a:gd name="adj1" fmla="val 29208"/>
                <a:gd name="adj2" fmla="val 0"/>
              </a:avLst>
            </a:prstGeom>
            <a:solidFill>
              <a:srgbClr val="D8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342900" rtl="0" eaLnBrk="1" fontAlgn="auto" latinLnBrk="0" hangingPunct="1">
                <a:lnSpc>
                  <a:spcPct val="90000"/>
                </a:lnSpc>
                <a:spcBef>
                  <a:spcPts val="0"/>
                </a:spcBef>
                <a:spcAft>
                  <a:spcPts val="338"/>
                </a:spcAft>
                <a:buClrTx/>
                <a:buSzTx/>
                <a:buFontTx/>
                <a:buNone/>
                <a:tabLst/>
                <a:defRPr/>
              </a:pPr>
              <a:endParaRPr kumimoji="0" lang="en-GB" sz="675"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64F1AD54-BC01-6F66-EEB2-0EAE6C0116C3}"/>
                </a:ext>
              </a:extLst>
            </p:cNvPr>
            <p:cNvSpPr txBox="1"/>
            <p:nvPr/>
          </p:nvSpPr>
          <p:spPr>
            <a:xfrm>
              <a:off x="112494" y="972305"/>
              <a:ext cx="2419172" cy="369332"/>
            </a:xfrm>
            <a:prstGeom prst="rect">
              <a:avLst/>
            </a:prstGeom>
            <a:noFill/>
            <a:extLst>
              <a:ext uri="{909E8E84-426E-40DD-AFC4-6F175D3DCCD1}">
                <a14:hiddenFill xmlns:a14="http://schemas.microsoft.com/office/drawing/2010/main">
                  <a:solidFill>
                    <a:srgbClr val="830051"/>
                  </a:solidFill>
                </a14:hiddenFill>
              </a:ext>
            </a:ex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30051"/>
                  </a:solidFill>
                  <a:effectLst/>
                  <a:uLnTx/>
                  <a:uFillTx/>
                  <a:latin typeface="Arial" panose="020B0604020202020204" pitchFamily="34" charset="0"/>
                  <a:ea typeface="+mn-ea"/>
                  <a:cs typeface="Arial" panose="020B0604020202020204" pitchFamily="34" charset="0"/>
                </a:rPr>
                <a:t>Prevalence of newly detected genomic alterations at EoT in key </a:t>
              </a:r>
              <a:r>
                <a:rPr kumimoji="0" lang="en-US" sz="900" b="1" i="0" u="none" strike="noStrike" kern="1200" cap="none" spc="0" normalizeH="0" baseline="0" noProof="0" dirty="0" err="1">
                  <a:ln>
                    <a:noFill/>
                  </a:ln>
                  <a:solidFill>
                    <a:srgbClr val="830051"/>
                  </a:solidFill>
                  <a:effectLst/>
                  <a:uLnTx/>
                  <a:uFillTx/>
                  <a:latin typeface="Arial" panose="020B0604020202020204" pitchFamily="34" charset="0"/>
                  <a:ea typeface="+mn-ea"/>
                  <a:cs typeface="Arial" panose="020B0604020202020204" pitchFamily="34" charset="0"/>
                </a:rPr>
                <a:t>pathways</a:t>
              </a:r>
              <a:r>
                <a:rPr kumimoji="0" lang="en-US" sz="900" b="1" i="0" u="none" strike="noStrike" kern="1200" cap="none" spc="0" normalizeH="0" baseline="30000" noProof="0" dirty="0" err="1">
                  <a:ln>
                    <a:noFill/>
                  </a:ln>
                  <a:solidFill>
                    <a:srgbClr val="830051"/>
                  </a:solidFill>
                  <a:effectLst/>
                  <a:uLnTx/>
                  <a:uFillTx/>
                  <a:latin typeface="Arial" panose="020B0604020202020204" pitchFamily="34" charset="0"/>
                  <a:ea typeface="+mn-ea"/>
                  <a:cs typeface="Arial" panose="020B0604020202020204" pitchFamily="34" charset="0"/>
                </a:rPr>
                <a:t>a</a:t>
              </a:r>
              <a:endParaRPr kumimoji="0" lang="en-US" sz="900" b="1" i="0" u="none" strike="noStrike" kern="1200" cap="none" spc="0" normalizeH="0" baseline="30000" noProof="0" dirty="0">
                <a:ln>
                  <a:noFill/>
                </a:ln>
                <a:solidFill>
                  <a:srgbClr val="830051"/>
                </a:solidFill>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B290F1D3-701B-19E6-09BE-39FC6CB7ADC2}"/>
                </a:ext>
              </a:extLst>
            </p:cNvPr>
            <p:cNvPicPr>
              <a:picLocks noChangeAspect="1"/>
            </p:cNvPicPr>
            <p:nvPr/>
          </p:nvPicPr>
          <p:blipFill>
            <a:blip r:embed="rId7"/>
            <a:srcRect l="61" r="61"/>
            <a:stretch/>
          </p:blipFill>
          <p:spPr>
            <a:xfrm>
              <a:off x="93209" y="1386625"/>
              <a:ext cx="2340293" cy="1475308"/>
            </a:xfrm>
            <a:prstGeom prst="rect">
              <a:avLst/>
            </a:prstGeom>
          </p:spPr>
        </p:pic>
      </p:grpSp>
      <p:sp>
        <p:nvSpPr>
          <p:cNvPr id="16" name="Round Same-side Corner of Rectangle 29">
            <a:extLst>
              <a:ext uri="{FF2B5EF4-FFF2-40B4-BE49-F238E27FC236}">
                <a16:creationId xmlns:a16="http://schemas.microsoft.com/office/drawing/2014/main" id="{A95A6C30-B024-C34A-9955-86E7F6AD037F}"/>
              </a:ext>
            </a:extLst>
          </p:cNvPr>
          <p:cNvSpPr/>
          <p:nvPr/>
        </p:nvSpPr>
        <p:spPr>
          <a:xfrm rot="16200000">
            <a:off x="7198483" y="1235045"/>
            <a:ext cx="659777" cy="8125749"/>
          </a:xfrm>
          <a:prstGeom prst="roundRect">
            <a:avLst/>
          </a:prstGeom>
          <a:solidFill>
            <a:srgbClr val="F2C0B5"/>
          </a:solidFill>
          <a:ln>
            <a:noFill/>
          </a:ln>
          <a:effectLst/>
        </p:spPr>
        <p:style>
          <a:lnRef idx="1">
            <a:schemeClr val="accent1"/>
          </a:lnRef>
          <a:fillRef idx="3">
            <a:schemeClr val="accent1"/>
          </a:fillRef>
          <a:effectRef idx="2">
            <a:schemeClr val="accent1"/>
          </a:effectRef>
          <a:fontRef idx="minor">
            <a:schemeClr val="lt1"/>
          </a:fontRef>
        </p:style>
        <p:txBody>
          <a:bodyPr vert="vert" lIns="0" tIns="144000" rIns="0" bIns="108000" rtlCol="0" anchor="ct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New </a:t>
            </a:r>
            <a:r>
              <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PIK3CA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PTEN</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alterations were </a:t>
            </a: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detected at </a:t>
            </a:r>
            <a:r>
              <a:rPr kumimoji="0" lang="en-GB" sz="11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EoT</a:t>
            </a: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6% of patients</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n</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 acquired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AKT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mutations were detected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suggests </a:t>
            </a: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robust PI3K/AKT pathway inhibition</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i.e., that acquisition of AKT and upstream alterations does not confer survival advantage in the presence of </a:t>
            </a:r>
            <a:r>
              <a:rPr kumimoji="0" lang="en-GB"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capivasertib</a:t>
            </a: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C283C55-818B-EB40-460C-F08F6D1D0477}"/>
              </a:ext>
            </a:extLst>
          </p:cNvPr>
          <p:cNvSpPr txBox="1"/>
          <p:nvPr/>
        </p:nvSpPr>
        <p:spPr>
          <a:xfrm>
            <a:off x="6589776" y="6581001"/>
            <a:ext cx="56762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Neven ESMO Breast 2025;Abstract 316P &amp; Sudhan SABCS 2025;Abstract RF4-04   </a:t>
            </a:r>
            <a:endParaRPr kumimoji="0" lang="en-US" sz="1200" b="0" i="0" u="none" strike="noStrike" kern="1200" cap="none" spc="0" normalizeH="0" baseline="0" noProof="0" dirty="0">
              <a:ln>
                <a:noFill/>
              </a:ln>
              <a:solidFill>
                <a:srgbClr val="BC4800"/>
              </a:solidFill>
              <a:effectLst/>
              <a:uLnTx/>
              <a:uFillTx/>
              <a:latin typeface="Goudy Old Style"/>
              <a:ea typeface="+mn-ea"/>
              <a:cs typeface="+mn-cs"/>
            </a:endParaRPr>
          </a:p>
        </p:txBody>
      </p:sp>
    </p:spTree>
    <p:extLst>
      <p:ext uri="{BB962C8B-B14F-4D97-AF65-F5344CB8AC3E}">
        <p14:creationId xmlns:p14="http://schemas.microsoft.com/office/powerpoint/2010/main" val="29388112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8BAEB-D141-98E6-6FCE-6854F9A6A9A6}"/>
              </a:ext>
            </a:extLst>
          </p:cNvPr>
          <p:cNvSpPr>
            <a:spLocks noGrp="1"/>
          </p:cNvSpPr>
          <p:nvPr>
            <p:ph type="title"/>
          </p:nvPr>
        </p:nvSpPr>
        <p:spPr>
          <a:xfrm>
            <a:off x="912286" y="18874"/>
            <a:ext cx="10358967" cy="850858"/>
          </a:xfrm>
        </p:spPr>
        <p:txBody>
          <a:bodyPr/>
          <a:lstStyle/>
          <a:p>
            <a:r>
              <a:rPr lang="en-US" dirty="0"/>
              <a:t>CAPItello-292 Phase </a:t>
            </a:r>
            <a:r>
              <a:rPr lang="en-US" dirty="0" err="1"/>
              <a:t>Ib</a:t>
            </a:r>
            <a:r>
              <a:rPr lang="en-US" dirty="0"/>
              <a:t>/III Study Design</a:t>
            </a:r>
          </a:p>
        </p:txBody>
      </p:sp>
      <p:sp>
        <p:nvSpPr>
          <p:cNvPr id="4" name="TextBox 3">
            <a:extLst>
              <a:ext uri="{FF2B5EF4-FFF2-40B4-BE49-F238E27FC236}">
                <a16:creationId xmlns:a16="http://schemas.microsoft.com/office/drawing/2014/main" id="{E0E4F23E-A94A-8886-4267-0D9E7252A1D9}"/>
              </a:ext>
            </a:extLst>
          </p:cNvPr>
          <p:cNvSpPr txBox="1"/>
          <p:nvPr/>
        </p:nvSpPr>
        <p:spPr>
          <a:xfrm>
            <a:off x="34733" y="6269614"/>
            <a:ext cx="11342395"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Neven P et al. ESMO 2024;Abstract 316P.</a:t>
            </a:r>
            <a:b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Hamilton EP et al. ESMO 2021;Abstract 338TiP.</a:t>
            </a:r>
            <a:endParaRPr kumimoji="0" lang="en-US" sz="15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pic>
        <p:nvPicPr>
          <p:cNvPr id="5" name="Picture 4">
            <a:extLst>
              <a:ext uri="{FF2B5EF4-FFF2-40B4-BE49-F238E27FC236}">
                <a16:creationId xmlns:a16="http://schemas.microsoft.com/office/drawing/2014/main" id="{1A570E75-ABDB-2B81-5B14-F9FCF9F84288}"/>
              </a:ext>
            </a:extLst>
          </p:cNvPr>
          <p:cNvPicPr>
            <a:picLocks noChangeAspect="1"/>
          </p:cNvPicPr>
          <p:nvPr/>
        </p:nvPicPr>
        <p:blipFill>
          <a:blip r:embed="rId2"/>
          <a:srcRect t="10451"/>
          <a:stretch>
            <a:fillRect/>
          </a:stretch>
        </p:blipFill>
        <p:spPr>
          <a:xfrm>
            <a:off x="186640" y="860721"/>
            <a:ext cx="11818719" cy="3447207"/>
          </a:xfrm>
          <a:prstGeom prst="rect">
            <a:avLst/>
          </a:prstGeom>
        </p:spPr>
      </p:pic>
      <p:grpSp>
        <p:nvGrpSpPr>
          <p:cNvPr id="13" name="Group 12">
            <a:extLst>
              <a:ext uri="{FF2B5EF4-FFF2-40B4-BE49-F238E27FC236}">
                <a16:creationId xmlns:a16="http://schemas.microsoft.com/office/drawing/2014/main" id="{86F8E2C3-F03B-7A8D-E933-389A6EAC78F6}"/>
              </a:ext>
            </a:extLst>
          </p:cNvPr>
          <p:cNvGrpSpPr/>
          <p:nvPr/>
        </p:nvGrpSpPr>
        <p:grpSpPr>
          <a:xfrm>
            <a:off x="1802669" y="4405686"/>
            <a:ext cx="8578198" cy="1707422"/>
            <a:chOff x="1802669" y="4594201"/>
            <a:chExt cx="8578198" cy="1707422"/>
          </a:xfrm>
        </p:grpSpPr>
        <p:grpSp>
          <p:nvGrpSpPr>
            <p:cNvPr id="11" name="Group 10">
              <a:extLst>
                <a:ext uri="{FF2B5EF4-FFF2-40B4-BE49-F238E27FC236}">
                  <a16:creationId xmlns:a16="http://schemas.microsoft.com/office/drawing/2014/main" id="{F963A314-C281-E1E1-40CF-03E162A285E9}"/>
                </a:ext>
              </a:extLst>
            </p:cNvPr>
            <p:cNvGrpSpPr/>
            <p:nvPr/>
          </p:nvGrpSpPr>
          <p:grpSpPr>
            <a:xfrm>
              <a:off x="1802670" y="4594201"/>
              <a:ext cx="8578197" cy="1476025"/>
              <a:chOff x="1820708" y="4634661"/>
              <a:chExt cx="8578197" cy="1476025"/>
            </a:xfrm>
          </p:grpSpPr>
          <p:pic>
            <p:nvPicPr>
              <p:cNvPr id="6" name="Picture 5">
                <a:extLst>
                  <a:ext uri="{FF2B5EF4-FFF2-40B4-BE49-F238E27FC236}">
                    <a16:creationId xmlns:a16="http://schemas.microsoft.com/office/drawing/2014/main" id="{4209A2CA-A603-6683-93E2-A81C70A9C880}"/>
                  </a:ext>
                </a:extLst>
              </p:cNvPr>
              <p:cNvPicPr>
                <a:picLocks noChangeAspect="1"/>
              </p:cNvPicPr>
              <p:nvPr/>
            </p:nvPicPr>
            <p:blipFill>
              <a:blip r:embed="rId3"/>
              <a:stretch>
                <a:fillRect/>
              </a:stretch>
            </p:blipFill>
            <p:spPr>
              <a:xfrm>
                <a:off x="1820708" y="4634661"/>
                <a:ext cx="2905041" cy="1476025"/>
              </a:xfrm>
              <a:prstGeom prst="rect">
                <a:avLst/>
              </a:prstGeom>
            </p:spPr>
          </p:pic>
          <p:grpSp>
            <p:nvGrpSpPr>
              <p:cNvPr id="10" name="Group 9">
                <a:extLst>
                  <a:ext uri="{FF2B5EF4-FFF2-40B4-BE49-F238E27FC236}">
                    <a16:creationId xmlns:a16="http://schemas.microsoft.com/office/drawing/2014/main" id="{2102AF4D-69EF-BD06-7F1F-A4FC16BB3CAA}"/>
                  </a:ext>
                </a:extLst>
              </p:cNvPr>
              <p:cNvGrpSpPr/>
              <p:nvPr/>
            </p:nvGrpSpPr>
            <p:grpSpPr>
              <a:xfrm>
                <a:off x="4725749" y="4634661"/>
                <a:ext cx="5673156" cy="1474212"/>
                <a:chOff x="6327972" y="4612944"/>
                <a:chExt cx="5673156" cy="1474212"/>
              </a:xfrm>
            </p:grpSpPr>
            <p:pic>
              <p:nvPicPr>
                <p:cNvPr id="7" name="Picture 6">
                  <a:extLst>
                    <a:ext uri="{FF2B5EF4-FFF2-40B4-BE49-F238E27FC236}">
                      <a16:creationId xmlns:a16="http://schemas.microsoft.com/office/drawing/2014/main" id="{1FA67BAB-DF37-6CD8-F23E-DE76E1A41D14}"/>
                    </a:ext>
                  </a:extLst>
                </p:cNvPr>
                <p:cNvPicPr>
                  <a:picLocks noChangeAspect="1"/>
                </p:cNvPicPr>
                <p:nvPr/>
              </p:nvPicPr>
              <p:blipFill>
                <a:blip r:embed="rId4"/>
                <a:stretch>
                  <a:fillRect/>
                </a:stretch>
              </p:blipFill>
              <p:spPr>
                <a:xfrm>
                  <a:off x="6327972" y="4971125"/>
                  <a:ext cx="5673156" cy="1116031"/>
                </a:xfrm>
                <a:prstGeom prst="rect">
                  <a:avLst/>
                </a:prstGeom>
              </p:spPr>
            </p:pic>
            <p:sp>
              <p:nvSpPr>
                <p:cNvPr id="9" name="TextBox 8">
                  <a:extLst>
                    <a:ext uri="{FF2B5EF4-FFF2-40B4-BE49-F238E27FC236}">
                      <a16:creationId xmlns:a16="http://schemas.microsoft.com/office/drawing/2014/main" id="{739863F7-68EF-1F80-5BBE-898AE12B1562}"/>
                    </a:ext>
                  </a:extLst>
                </p:cNvPr>
                <p:cNvSpPr txBox="1"/>
                <p:nvPr/>
              </p:nvSpPr>
              <p:spPr>
                <a:xfrm>
                  <a:off x="6327972" y="4612944"/>
                  <a:ext cx="567315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Phase III endpoints</a:t>
                  </a:r>
                </a:p>
              </p:txBody>
            </p:sp>
          </p:grpSp>
        </p:grpSp>
        <p:pic>
          <p:nvPicPr>
            <p:cNvPr id="12" name="Picture 11">
              <a:extLst>
                <a:ext uri="{FF2B5EF4-FFF2-40B4-BE49-F238E27FC236}">
                  <a16:creationId xmlns:a16="http://schemas.microsoft.com/office/drawing/2014/main" id="{4C14971F-5970-F201-64F7-536CC04EC5B5}"/>
                </a:ext>
              </a:extLst>
            </p:cNvPr>
            <p:cNvPicPr>
              <a:picLocks noChangeAspect="1"/>
            </p:cNvPicPr>
            <p:nvPr/>
          </p:nvPicPr>
          <p:blipFill>
            <a:blip r:embed="rId5"/>
            <a:stretch>
              <a:fillRect/>
            </a:stretch>
          </p:blipFill>
          <p:spPr>
            <a:xfrm>
              <a:off x="1802669" y="6058736"/>
              <a:ext cx="8578197" cy="242887"/>
            </a:xfrm>
            <a:prstGeom prst="rect">
              <a:avLst/>
            </a:prstGeom>
          </p:spPr>
        </p:pic>
      </p:grpSp>
    </p:spTree>
    <p:extLst>
      <p:ext uri="{BB962C8B-B14F-4D97-AF65-F5344CB8AC3E}">
        <p14:creationId xmlns:p14="http://schemas.microsoft.com/office/powerpoint/2010/main" val="3373103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A766B-90EE-38BC-33A9-BE982DCD9D57}"/>
              </a:ext>
            </a:extLst>
          </p:cNvPr>
          <p:cNvSpPr>
            <a:spLocks noGrp="1"/>
          </p:cNvSpPr>
          <p:nvPr>
            <p:ph type="title"/>
          </p:nvPr>
        </p:nvSpPr>
        <p:spPr>
          <a:xfrm>
            <a:off x="823911" y="361283"/>
            <a:ext cx="10806113" cy="1003951"/>
          </a:xfrm>
        </p:spPr>
        <p:txBody>
          <a:bodyPr>
            <a:normAutofit fontScale="90000"/>
          </a:bodyPr>
          <a:lstStyle/>
          <a:p>
            <a:r>
              <a:rPr lang="en-US" dirty="0"/>
              <a:t>SERENA-1: Phase I Study of </a:t>
            </a:r>
            <a:r>
              <a:rPr lang="en-US" dirty="0" err="1"/>
              <a:t>Camizestrant</a:t>
            </a:r>
            <a:r>
              <a:rPr lang="en-US" dirty="0"/>
              <a:t> and </a:t>
            </a:r>
            <a:r>
              <a:rPr lang="en-US" dirty="0" err="1"/>
              <a:t>Capivasertib</a:t>
            </a:r>
            <a:endParaRPr lang="en-US" dirty="0"/>
          </a:p>
        </p:txBody>
      </p:sp>
      <p:sp>
        <p:nvSpPr>
          <p:cNvPr id="3" name="Content Placeholder 2">
            <a:extLst>
              <a:ext uri="{FF2B5EF4-FFF2-40B4-BE49-F238E27FC236}">
                <a16:creationId xmlns:a16="http://schemas.microsoft.com/office/drawing/2014/main" id="{C2D206BC-2C5E-7365-D8A1-C8BF33901A44}"/>
              </a:ext>
            </a:extLst>
          </p:cNvPr>
          <p:cNvSpPr>
            <a:spLocks noGrp="1"/>
          </p:cNvSpPr>
          <p:nvPr>
            <p:ph idx="1"/>
          </p:nvPr>
        </p:nvSpPr>
        <p:spPr>
          <a:xfrm>
            <a:off x="429219" y="1547458"/>
            <a:ext cx="11333561" cy="4576763"/>
          </a:xfrm>
        </p:spPr>
        <p:txBody>
          <a:bodyPr>
            <a:normAutofit lnSpcReduction="10000"/>
          </a:bodyPr>
          <a:lstStyle/>
          <a:p>
            <a:r>
              <a:rPr lang="en-US" dirty="0"/>
              <a:t>29 patients treated with </a:t>
            </a:r>
            <a:r>
              <a:rPr lang="en-US" dirty="0" err="1"/>
              <a:t>camizestrant</a:t>
            </a:r>
            <a:r>
              <a:rPr lang="en-US" dirty="0"/>
              <a:t> 75 mg/d and </a:t>
            </a:r>
            <a:r>
              <a:rPr lang="en-US" dirty="0" err="1"/>
              <a:t>capivasertib</a:t>
            </a:r>
            <a:r>
              <a:rPr lang="en-US" dirty="0"/>
              <a:t> 400 mg 4d on, 3d off</a:t>
            </a:r>
          </a:p>
          <a:p>
            <a:pPr lvl="1"/>
            <a:r>
              <a:rPr lang="en-US" sz="2400" dirty="0"/>
              <a:t>Median 2 lines prior therapy</a:t>
            </a:r>
          </a:p>
          <a:p>
            <a:pPr lvl="1"/>
            <a:r>
              <a:rPr lang="en-US" sz="2400" dirty="0"/>
              <a:t>90% prior CDK4/6i, 55% prior fulvestrant, </a:t>
            </a:r>
          </a:p>
          <a:p>
            <a:pPr lvl="1"/>
            <a:r>
              <a:rPr lang="en-US" sz="2400" dirty="0"/>
              <a:t>15 (52%) with PIK3CA/AKT/PTEN alterations, 17 (59%) with ESR1m</a:t>
            </a:r>
            <a:endParaRPr lang="en-US" dirty="0"/>
          </a:p>
          <a:p>
            <a:r>
              <a:rPr lang="en-US" dirty="0"/>
              <a:t>The mean (±SD) treatment duration was 8.6 ± 6.7 months for </a:t>
            </a:r>
            <a:r>
              <a:rPr lang="en-US" dirty="0" err="1"/>
              <a:t>camizestrant</a:t>
            </a:r>
            <a:r>
              <a:rPr lang="en-US" dirty="0"/>
              <a:t> and 7.3 ± 6.7 months for </a:t>
            </a:r>
            <a:r>
              <a:rPr lang="en-US" dirty="0" err="1"/>
              <a:t>capivasertib</a:t>
            </a:r>
            <a:r>
              <a:rPr lang="en-US" dirty="0"/>
              <a:t>. </a:t>
            </a:r>
          </a:p>
          <a:p>
            <a:r>
              <a:rPr lang="en-US" dirty="0"/>
              <a:t>Safety</a:t>
            </a:r>
          </a:p>
          <a:p>
            <a:pPr lvl="1"/>
            <a:r>
              <a:rPr lang="en-US" sz="2400" dirty="0"/>
              <a:t>Most common TEAEs (all grade): diarrhea (75.9%) and nausea (44.8%)</a:t>
            </a:r>
          </a:p>
          <a:p>
            <a:pPr lvl="1"/>
            <a:r>
              <a:rPr lang="en-US" sz="2400" dirty="0"/>
              <a:t>Most common grade ≥3 TEAE was diarrhea (3/10.3%); grade 3 rash (2/6.9%)</a:t>
            </a:r>
          </a:p>
          <a:p>
            <a:pPr lvl="1"/>
            <a:r>
              <a:rPr lang="en-US" sz="2400" dirty="0"/>
              <a:t>All grade 1: sinus bradycardia (37.9%), photopsia (20.7%), visual impairment (20.7%) </a:t>
            </a:r>
          </a:p>
          <a:p>
            <a:pPr lvl="1"/>
            <a:endParaRPr lang="en-US" dirty="0"/>
          </a:p>
        </p:txBody>
      </p:sp>
      <p:sp>
        <p:nvSpPr>
          <p:cNvPr id="5" name="TextBox 4">
            <a:extLst>
              <a:ext uri="{FF2B5EF4-FFF2-40B4-BE49-F238E27FC236}">
                <a16:creationId xmlns:a16="http://schemas.microsoft.com/office/drawing/2014/main" id="{25AA1615-BA2A-E667-5F8E-18C5BCE3CEC2}"/>
              </a:ext>
            </a:extLst>
          </p:cNvPr>
          <p:cNvSpPr txBox="1"/>
          <p:nvPr/>
        </p:nvSpPr>
        <p:spPr>
          <a:xfrm>
            <a:off x="0" y="6488668"/>
            <a:ext cx="253402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Vaklavas</a:t>
            </a:r>
            <a:r>
              <a:rPr kumimoji="0" lang="en-US" sz="1400" b="0" i="0" u="none" strike="noStrike" kern="1200" cap="none" spc="0" normalizeH="0" baseline="0" noProof="0" dirty="0">
                <a:ln>
                  <a:noFill/>
                </a:ln>
                <a:solidFill>
                  <a:prstClr val="black"/>
                </a:solidFill>
                <a:effectLst/>
                <a:uLnTx/>
                <a:uFillTx/>
                <a:latin typeface="Calibri"/>
                <a:ea typeface="+mn-ea"/>
                <a:cs typeface="+mn-cs"/>
              </a:rPr>
              <a:t> et al, ESMO Open 2026</a:t>
            </a:r>
          </a:p>
        </p:txBody>
      </p:sp>
    </p:spTree>
    <p:extLst>
      <p:ext uri="{BB962C8B-B14F-4D97-AF65-F5344CB8AC3E}">
        <p14:creationId xmlns:p14="http://schemas.microsoft.com/office/powerpoint/2010/main" val="1150361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a:t>
            </a:r>
            <a:r>
              <a:rPr lang="en-US" dirty="0"/>
              <a:t>Rugo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E988432-86BF-D3F1-27F3-72A4BDF1339E}"/>
              </a:ext>
            </a:extLst>
          </p:cNvPr>
          <p:cNvGraphicFramePr>
            <a:graphicFrameLocks/>
          </p:cNvGraphicFramePr>
          <p:nvPr/>
        </p:nvGraphicFramePr>
        <p:xfrm>
          <a:off x="813216" y="1594490"/>
          <a:ext cx="10557106" cy="2914631"/>
        </p:xfrm>
        <a:graphic>
          <a:graphicData uri="http://schemas.openxmlformats.org/drawingml/2006/table">
            <a:tbl>
              <a:tblPr firstRow="1" bandRow="1">
                <a:tableStyleId>{F2DE63D5-997A-4646-A377-4702673A728D}</a:tableStyleId>
              </a:tblPr>
              <a:tblGrid>
                <a:gridCol w="2852250">
                  <a:extLst>
                    <a:ext uri="{9D8B030D-6E8A-4147-A177-3AD203B41FA5}">
                      <a16:colId xmlns:a16="http://schemas.microsoft.com/office/drawing/2014/main" val="20000"/>
                    </a:ext>
                  </a:extLst>
                </a:gridCol>
                <a:gridCol w="7704856">
                  <a:extLst>
                    <a:ext uri="{9D8B030D-6E8A-4147-A177-3AD203B41FA5}">
                      <a16:colId xmlns:a16="http://schemas.microsoft.com/office/drawing/2014/main" val="3833924404"/>
                    </a:ext>
                  </a:extLst>
                </a:gridCol>
              </a:tblGrid>
              <a:tr h="83844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BioNTech SE, Bristol Myers Squibb, </a:t>
                      </a:r>
                      <a:r>
                        <a:rPr lang="en-US" sz="1800" b="0" kern="1200" dirty="0" err="1">
                          <a:solidFill>
                            <a:schemeClr val="tx1"/>
                          </a:solidFill>
                          <a:effectLst/>
                          <a:latin typeface="+mn-lt"/>
                          <a:ea typeface="+mn-ea"/>
                          <a:cs typeface="+mn-cs"/>
                        </a:rPr>
                        <a:t>Helsinn</a:t>
                      </a:r>
                      <a:r>
                        <a:rPr lang="en-US" sz="1800" b="0" kern="1200" dirty="0">
                          <a:solidFill>
                            <a:schemeClr val="tx1"/>
                          </a:solidFill>
                          <a:effectLst/>
                          <a:latin typeface="+mn-lt"/>
                          <a:ea typeface="+mn-ea"/>
                          <a:cs typeface="+mn-cs"/>
                        </a:rPr>
                        <a:t> Therapeutics (US) Inc, Napo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3809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err="1">
                          <a:solidFill>
                            <a:schemeClr val="tx1"/>
                          </a:solidFill>
                          <a:effectLst/>
                          <a:latin typeface="+mn-lt"/>
                          <a:ea typeface="+mn-ea"/>
                          <a:cs typeface="+mn-cs"/>
                        </a:rPr>
                        <a:t>Ambrx</a:t>
                      </a:r>
                      <a:r>
                        <a:rPr lang="en-US" sz="1800" b="0" kern="1200" dirty="0">
                          <a:solidFill>
                            <a:schemeClr val="tx1"/>
                          </a:solidFill>
                          <a:effectLst/>
                          <a:latin typeface="+mn-lt"/>
                          <a:ea typeface="+mn-ea"/>
                          <a:cs typeface="+mn-cs"/>
                        </a:rPr>
                        <a:t>, AstraZeneca Pharmaceuticals LP, Daiichi Sankyo Inc, Genentech, a member of the Roche Group, Gilead Sciences Inc, Lilly, Merck, Novartis, Pfizer Inc, </a:t>
                      </a:r>
                      <a:r>
                        <a:rPr lang="en-US" sz="1800" b="0" kern="1200" dirty="0" err="1">
                          <a:solidFill>
                            <a:schemeClr val="tx1"/>
                          </a:solidFill>
                          <a:effectLst/>
                          <a:latin typeface="+mn-lt"/>
                          <a:ea typeface="+mn-ea"/>
                          <a:cs typeface="+mn-cs"/>
                        </a:rPr>
                        <a:t>Stemline</a:t>
                      </a:r>
                      <a:r>
                        <a:rPr lang="en-US" sz="1800" b="0" kern="1200" dirty="0">
                          <a:solidFill>
                            <a:schemeClr val="tx1"/>
                          </a:solidFill>
                          <a:effectLst/>
                          <a:latin typeface="+mn-lt"/>
                          <a:ea typeface="+mn-ea"/>
                          <a:cs typeface="+mn-cs"/>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0114711"/>
                  </a:ext>
                </a:extLst>
              </a:tr>
              <a:tr h="103809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Research Funding (to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ALX Oncology, Bicycle Therapeutics, Genentech, a member of the Roche Group, </a:t>
                      </a:r>
                      <a:r>
                        <a:rPr lang="en-US" sz="1800" b="0" kern="1200" dirty="0" err="1">
                          <a:solidFill>
                            <a:schemeClr val="tx1"/>
                          </a:solidFill>
                          <a:effectLst/>
                          <a:latin typeface="+mn-lt"/>
                          <a:ea typeface="+mn-ea"/>
                          <a:cs typeface="+mn-cs"/>
                        </a:rPr>
                        <a:t>Mabwell</a:t>
                      </a:r>
                      <a:r>
                        <a:rPr lang="en-US" sz="1800" b="0" kern="1200" dirty="0">
                          <a:solidFill>
                            <a:schemeClr val="tx1"/>
                          </a:solidFill>
                          <a:effectLst/>
                          <a:latin typeface="+mn-lt"/>
                          <a:ea typeface="+mn-ea"/>
                          <a:cs typeface="+mn-cs"/>
                        </a:rPr>
                        <a:t> Therapeutics Inc, Merck, Pfizer Inc, Phoenix Molecular Designs, Relay Therapeutics, </a:t>
                      </a:r>
                      <a:r>
                        <a:rPr lang="en-US" sz="1800" b="0" kern="1200" dirty="0" err="1">
                          <a:solidFill>
                            <a:schemeClr val="tx1"/>
                          </a:solidFill>
                          <a:effectLst/>
                          <a:latin typeface="+mn-lt"/>
                          <a:ea typeface="+mn-ea"/>
                          <a:cs typeface="+mn-cs"/>
                        </a:rPr>
                        <a:t>Stemline</a:t>
                      </a:r>
                      <a:r>
                        <a:rPr lang="en-US" sz="1800" b="0" kern="1200" dirty="0">
                          <a:solidFill>
                            <a:schemeClr val="tx1"/>
                          </a:solidFill>
                          <a:effectLst/>
                          <a:latin typeface="+mn-lt"/>
                          <a:ea typeface="+mn-ea"/>
                          <a:cs typeface="+mn-cs"/>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47948"/>
                  </a:ext>
                </a:extLst>
              </a:tr>
            </a:tbl>
          </a:graphicData>
        </a:graphic>
      </p:graphicFrame>
    </p:spTree>
    <p:custDataLst>
      <p:tags r:id="rId1"/>
    </p:custDataLst>
    <p:extLst>
      <p:ext uri="{BB962C8B-B14F-4D97-AF65-F5344CB8AC3E}">
        <p14:creationId xmlns:p14="http://schemas.microsoft.com/office/powerpoint/2010/main" val="2268424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89FAD33-BD29-8A5D-0A71-538E0272A2D0}"/>
              </a:ext>
            </a:extLst>
          </p:cNvPr>
          <p:cNvGrpSpPr/>
          <p:nvPr/>
        </p:nvGrpSpPr>
        <p:grpSpPr>
          <a:xfrm>
            <a:off x="495300" y="599031"/>
            <a:ext cx="5376864" cy="4969263"/>
            <a:chOff x="495300" y="862537"/>
            <a:chExt cx="5376864" cy="4969263"/>
          </a:xfrm>
        </p:grpSpPr>
        <p:pic>
          <p:nvPicPr>
            <p:cNvPr id="5" name="Picture 4">
              <a:extLst>
                <a:ext uri="{FF2B5EF4-FFF2-40B4-BE49-F238E27FC236}">
                  <a16:creationId xmlns:a16="http://schemas.microsoft.com/office/drawing/2014/main" id="{9CA02FA5-5BA0-212E-1C66-A2CD8599137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95300" y="862537"/>
              <a:ext cx="5376864" cy="4969263"/>
            </a:xfrm>
            <a:prstGeom prst="rect">
              <a:avLst/>
            </a:prstGeom>
          </p:spPr>
        </p:pic>
        <p:sp>
          <p:nvSpPr>
            <p:cNvPr id="6" name="Rectangle 5">
              <a:extLst>
                <a:ext uri="{FF2B5EF4-FFF2-40B4-BE49-F238E27FC236}">
                  <a16:creationId xmlns:a16="http://schemas.microsoft.com/office/drawing/2014/main" id="{D7159230-A789-A4AB-180C-2B0EB26DD2A2}"/>
                </a:ext>
              </a:extLst>
            </p:cNvPr>
            <p:cNvSpPr/>
            <p:nvPr/>
          </p:nvSpPr>
          <p:spPr>
            <a:xfrm>
              <a:off x="642936" y="955314"/>
              <a:ext cx="152400" cy="1733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5C8ECCD7-6F2F-F290-2522-73E00FE36EF7}"/>
              </a:ext>
            </a:extLst>
          </p:cNvPr>
          <p:cNvSpPr txBox="1"/>
          <p:nvPr/>
        </p:nvSpPr>
        <p:spPr>
          <a:xfrm>
            <a:off x="1315657" y="5568294"/>
            <a:ext cx="9789321" cy="101566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≥50% reduction from baseline in summed </a:t>
            </a:r>
            <a:r>
              <a:rPr kumimoji="0" lang="en-US" sz="2000" b="0" i="1" u="none" strike="noStrike" kern="1200" cap="none" spc="0" normalizeH="0" baseline="0" noProof="0" dirty="0">
                <a:ln>
                  <a:noFill/>
                </a:ln>
                <a:solidFill>
                  <a:prstClr val="black"/>
                </a:solidFill>
                <a:effectLst/>
                <a:uLnTx/>
                <a:uFillTx/>
                <a:latin typeface="Calibri"/>
                <a:ea typeface="+mn-ea"/>
                <a:cs typeface="+mn-cs"/>
              </a:rPr>
              <a:t>ESR1</a:t>
            </a:r>
            <a:r>
              <a:rPr kumimoji="0" lang="en-US" sz="2000" b="0" i="0" u="none" strike="noStrike" kern="1200" cap="none" spc="0" normalizeH="0" baseline="0" noProof="0" dirty="0">
                <a:ln>
                  <a:noFill/>
                </a:ln>
                <a:solidFill>
                  <a:prstClr val="black"/>
                </a:solidFill>
                <a:effectLst/>
                <a:uLnTx/>
                <a:uFillTx/>
                <a:latin typeface="Calibri"/>
                <a:ea typeface="+mn-ea"/>
                <a:cs typeface="+mn-cs"/>
              </a:rPr>
              <a:t>m VAF seen in 92% (11/12) treated with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camizestrant</a:t>
            </a:r>
            <a:r>
              <a:rPr kumimoji="0" lang="en-US" sz="2000" b="0" i="0" u="none" strike="noStrike" kern="1200" cap="none" spc="0" normalizeH="0" baseline="0" noProof="0" dirty="0">
                <a:ln>
                  <a:noFill/>
                </a:ln>
                <a:solidFill>
                  <a:prstClr val="black"/>
                </a:solidFill>
                <a:effectLst/>
                <a:uLnTx/>
                <a:uFillTx/>
                <a:latin typeface="Calibri"/>
                <a:ea typeface="+mn-ea"/>
                <a:cs typeface="+mn-cs"/>
              </a:rPr>
              <a:t> plus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capivasertib</a:t>
            </a:r>
            <a:r>
              <a:rPr kumimoji="0" lang="en-US" sz="2000" b="0" i="0" u="none" strike="noStrike" kern="1200" cap="none" spc="0" normalizeH="0" baseline="0" noProof="0" dirty="0">
                <a:ln>
                  <a:noFill/>
                </a:ln>
                <a:solidFill>
                  <a:prstClr val="black"/>
                </a:solidFill>
                <a:effectLst/>
                <a:uLnTx/>
                <a:uFillTx/>
                <a:latin typeface="Calibri"/>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Clearance to undetectable levels seen in 67% (8/12)</a:t>
            </a:r>
          </a:p>
        </p:txBody>
      </p:sp>
      <p:grpSp>
        <p:nvGrpSpPr>
          <p:cNvPr id="13" name="Group 12">
            <a:extLst>
              <a:ext uri="{FF2B5EF4-FFF2-40B4-BE49-F238E27FC236}">
                <a16:creationId xmlns:a16="http://schemas.microsoft.com/office/drawing/2014/main" id="{1E1EA123-70A3-FE6E-370A-CC36AB5A2CB6}"/>
              </a:ext>
            </a:extLst>
          </p:cNvPr>
          <p:cNvGrpSpPr/>
          <p:nvPr/>
        </p:nvGrpSpPr>
        <p:grpSpPr>
          <a:xfrm>
            <a:off x="6096000" y="918506"/>
            <a:ext cx="5833631" cy="4123446"/>
            <a:chOff x="6096000" y="1182012"/>
            <a:chExt cx="5833631" cy="4123446"/>
          </a:xfrm>
        </p:grpSpPr>
        <p:pic>
          <p:nvPicPr>
            <p:cNvPr id="8" name="Picture 7">
              <a:extLst>
                <a:ext uri="{FF2B5EF4-FFF2-40B4-BE49-F238E27FC236}">
                  <a16:creationId xmlns:a16="http://schemas.microsoft.com/office/drawing/2014/main" id="{39FB4964-6030-BBA1-3366-0C4A5659DA7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096000" y="1182012"/>
              <a:ext cx="5833631" cy="4123446"/>
            </a:xfrm>
            <a:prstGeom prst="rect">
              <a:avLst/>
            </a:prstGeom>
          </p:spPr>
        </p:pic>
        <p:sp>
          <p:nvSpPr>
            <p:cNvPr id="11" name="Rectangle 10">
              <a:extLst>
                <a:ext uri="{FF2B5EF4-FFF2-40B4-BE49-F238E27FC236}">
                  <a16:creationId xmlns:a16="http://schemas.microsoft.com/office/drawing/2014/main" id="{77633412-96A8-C89A-DB6A-A7CCB78CFE3D}"/>
                </a:ext>
              </a:extLst>
            </p:cNvPr>
            <p:cNvSpPr/>
            <p:nvPr/>
          </p:nvSpPr>
          <p:spPr>
            <a:xfrm>
              <a:off x="6210318" y="1264882"/>
              <a:ext cx="152400" cy="1733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393C6253-9552-FF28-473B-3E72CABA1AE5}"/>
              </a:ext>
            </a:extLst>
          </p:cNvPr>
          <p:cNvSpPr>
            <a:spLocks noGrp="1"/>
          </p:cNvSpPr>
          <p:nvPr>
            <p:ph type="title"/>
          </p:nvPr>
        </p:nvSpPr>
        <p:spPr>
          <a:xfrm>
            <a:off x="0" y="0"/>
            <a:ext cx="12191999" cy="1003951"/>
          </a:xfrm>
        </p:spPr>
        <p:txBody>
          <a:bodyPr/>
          <a:lstStyle/>
          <a:p>
            <a:pPr algn="ctr"/>
            <a:r>
              <a:rPr lang="en-US" dirty="0"/>
              <a:t>Clinical Efficacy</a:t>
            </a:r>
          </a:p>
        </p:txBody>
      </p:sp>
    </p:spTree>
    <p:extLst>
      <p:ext uri="{BB962C8B-B14F-4D97-AF65-F5344CB8AC3E}">
        <p14:creationId xmlns:p14="http://schemas.microsoft.com/office/powerpoint/2010/main" val="12607859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4EFB5-620E-5E6E-16B6-1A550B70C494}"/>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5988DDA5-A7B5-D30E-D169-D4964AB26AC2}"/>
              </a:ext>
            </a:extLst>
          </p:cNvPr>
          <p:cNvSpPr>
            <a:spLocks noGrp="1"/>
          </p:cNvSpPr>
          <p:nvPr>
            <p:ph idx="1"/>
          </p:nvPr>
        </p:nvSpPr>
        <p:spPr>
          <a:xfrm>
            <a:off x="838200" y="1713563"/>
            <a:ext cx="10515600" cy="4576763"/>
          </a:xfrm>
        </p:spPr>
        <p:txBody>
          <a:bodyPr/>
          <a:lstStyle/>
          <a:p>
            <a:r>
              <a:rPr lang="en-US" dirty="0"/>
              <a:t>The oral SERD </a:t>
            </a:r>
            <a:r>
              <a:rPr lang="en-US" dirty="0" err="1"/>
              <a:t>camizestrant</a:t>
            </a:r>
            <a:r>
              <a:rPr lang="en-US" dirty="0"/>
              <a:t> can be safely combined with the AKT inhibitor </a:t>
            </a:r>
            <a:r>
              <a:rPr lang="en-US" dirty="0" err="1"/>
              <a:t>capivasertib</a:t>
            </a:r>
            <a:r>
              <a:rPr lang="en-US" dirty="0"/>
              <a:t> </a:t>
            </a:r>
          </a:p>
          <a:p>
            <a:r>
              <a:rPr lang="en-US" dirty="0"/>
              <a:t>No new toxicity signals</a:t>
            </a:r>
          </a:p>
          <a:p>
            <a:r>
              <a:rPr lang="en-US" dirty="0"/>
              <a:t>All oral combination is appealing but needs further study in a larger population</a:t>
            </a:r>
          </a:p>
          <a:p>
            <a:r>
              <a:rPr lang="en-US" dirty="0"/>
              <a:t>The ongoing Elevate trial evaluated </a:t>
            </a:r>
            <a:r>
              <a:rPr lang="en-US" dirty="0" err="1"/>
              <a:t>elacestrant</a:t>
            </a:r>
            <a:r>
              <a:rPr lang="en-US" dirty="0"/>
              <a:t> and </a:t>
            </a:r>
            <a:r>
              <a:rPr lang="en-US" dirty="0" err="1"/>
              <a:t>capivasertib</a:t>
            </a:r>
            <a:r>
              <a:rPr lang="en-US" dirty="0"/>
              <a:t> in a phase II expansion cohort, enrollment completed</a:t>
            </a:r>
          </a:p>
        </p:txBody>
      </p:sp>
    </p:spTree>
    <p:extLst>
      <p:ext uri="{BB962C8B-B14F-4D97-AF65-F5344CB8AC3E}">
        <p14:creationId xmlns:p14="http://schemas.microsoft.com/office/powerpoint/2010/main" val="36276363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BBCBE-2BDB-D156-10B3-B13769E86F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378771-CCE3-575F-E4C7-5B14E38172C6}"/>
              </a:ext>
            </a:extLst>
          </p:cNvPr>
          <p:cNvSpPr>
            <a:spLocks noGrp="1"/>
          </p:cNvSpPr>
          <p:nvPr>
            <p:ph type="title"/>
          </p:nvPr>
        </p:nvSpPr>
        <p:spPr>
          <a:xfrm>
            <a:off x="912286" y="53752"/>
            <a:ext cx="10358967" cy="1143000"/>
          </a:xfrm>
        </p:spPr>
        <p:txBody>
          <a:bodyPr/>
          <a:lstStyle/>
          <a:p>
            <a:r>
              <a:rPr lang="en-US" dirty="0"/>
              <a:t>Key Datasets</a:t>
            </a:r>
          </a:p>
        </p:txBody>
      </p:sp>
      <p:sp>
        <p:nvSpPr>
          <p:cNvPr id="3" name="Content Placeholder 2">
            <a:extLst>
              <a:ext uri="{FF2B5EF4-FFF2-40B4-BE49-F238E27FC236}">
                <a16:creationId xmlns:a16="http://schemas.microsoft.com/office/drawing/2014/main" id="{C0B8AD87-3F85-DDCA-609F-9CD65EE3B0EC}"/>
              </a:ext>
            </a:extLst>
          </p:cNvPr>
          <p:cNvSpPr>
            <a:spLocks noGrp="1"/>
          </p:cNvSpPr>
          <p:nvPr>
            <p:ph idx="1"/>
          </p:nvPr>
        </p:nvSpPr>
        <p:spPr>
          <a:xfrm>
            <a:off x="479376" y="984005"/>
            <a:ext cx="10945216" cy="4677243"/>
          </a:xfrm>
        </p:spPr>
        <p:txBody>
          <a:bodyPr/>
          <a:lstStyle/>
          <a:p>
            <a:pPr>
              <a:lnSpc>
                <a:spcPct val="100000"/>
              </a:lnSpc>
              <a:spcBef>
                <a:spcPts val="0"/>
              </a:spcBef>
              <a:spcAft>
                <a:spcPts val="600"/>
              </a:spcAft>
            </a:pPr>
            <a:r>
              <a:rPr lang="en-US" sz="1900" b="0" dirty="0"/>
              <a:t>Rugo HS et al. Capivasertib (C) and fulvestrant (F) for patients (pts) with HR+/HER2- advanced breast cancer (ABC): Final overall survival (OS) results from the phase III CAPItello-291 trial. ESMO Breast Cancer 2026;Abstract 417O.</a:t>
            </a:r>
          </a:p>
          <a:p>
            <a:pPr>
              <a:lnSpc>
                <a:spcPct val="100000"/>
              </a:lnSpc>
              <a:spcBef>
                <a:spcPts val="0"/>
              </a:spcBef>
              <a:spcAft>
                <a:spcPts val="600"/>
              </a:spcAft>
            </a:pPr>
            <a:r>
              <a:rPr lang="en-US" sz="1900" b="0" dirty="0"/>
              <a:t>Rugo HS et al. Capivasertib plus fulvestrant as first and second-line endocrine-based therapy in PIK3CA/AKT1/PTEN-altered hormone receptor-positive advanced breast cancer: Subgroup analysis from the phase 3 CAPItello-291 trial. ESMO 2025;Abstract 526P.</a:t>
            </a:r>
          </a:p>
          <a:p>
            <a:pPr>
              <a:lnSpc>
                <a:spcPct val="100000"/>
              </a:lnSpc>
              <a:spcBef>
                <a:spcPts val="0"/>
              </a:spcBef>
              <a:spcAft>
                <a:spcPts val="600"/>
              </a:spcAft>
            </a:pPr>
            <a:r>
              <a:rPr lang="en-US" sz="1900" b="0" dirty="0"/>
              <a:t>Turner NC et al. Capivasertib plus fulvestrant in hormone receptor-positive (HR+) advanced breast cancer (ABC): Exploratory ctDNA analyses from the phase 3 CAPItello-291 trial. San Antonio Breast Cancer Symposium 2025;Abstract RF7-05.</a:t>
            </a:r>
          </a:p>
          <a:p>
            <a:pPr>
              <a:lnSpc>
                <a:spcPct val="100000"/>
              </a:lnSpc>
              <a:spcBef>
                <a:spcPts val="0"/>
              </a:spcBef>
              <a:spcAft>
                <a:spcPts val="600"/>
              </a:spcAft>
            </a:pPr>
            <a:r>
              <a:rPr lang="en-US" sz="1900" b="0" dirty="0"/>
              <a:t>Neven P et al. Capivasertib (C) + ribociclib (R) + fulvestrant (F) in patients (pts) with HR-positive/HER2-negative advanced breast cancer (ABC): CAPItello-292 phase Ib. ESMO Breast Cancer 2025;Abstract 316P.</a:t>
            </a:r>
          </a:p>
          <a:p>
            <a:pPr>
              <a:lnSpc>
                <a:spcPct val="100000"/>
              </a:lnSpc>
              <a:spcBef>
                <a:spcPts val="0"/>
              </a:spcBef>
              <a:spcAft>
                <a:spcPts val="600"/>
              </a:spcAft>
            </a:pPr>
            <a:r>
              <a:rPr lang="en-US" sz="1900" b="0" dirty="0"/>
              <a:t>Sudhan DR et al. Mechanisms of resistance to capivasertib in combination with CDK4/6 inhibitor (CDK4/6i) plus fulvestrant in patients with hormone receptor-positive/HER2-negative (HR+/HER2−) advanced breast cancer (ABC): Exploratory analysis from the phase 1b CAPItello-292 study. San Antonio Breast Cancer Symposium 2025;Abstract RF4-04.</a:t>
            </a:r>
          </a:p>
          <a:p>
            <a:pPr>
              <a:lnSpc>
                <a:spcPct val="100000"/>
              </a:lnSpc>
              <a:spcBef>
                <a:spcPts val="0"/>
              </a:spcBef>
              <a:spcAft>
                <a:spcPts val="600"/>
              </a:spcAft>
            </a:pPr>
            <a:r>
              <a:rPr lang="en-US" sz="1900" b="0" dirty="0" err="1"/>
              <a:t>Vaklavas</a:t>
            </a:r>
            <a:r>
              <a:rPr lang="en-US" sz="1900" b="0" dirty="0"/>
              <a:t> C et al. Camizestrant in combination with capivasertib for women with ER-positive, HER2-negative advanced breast cancer: Results from SERENA-1. </a:t>
            </a:r>
            <a:r>
              <a:rPr lang="en-US" sz="1900" b="0" i="1" dirty="0"/>
              <a:t>ESMO Open </a:t>
            </a:r>
            <a:r>
              <a:rPr lang="en-US" sz="1900" b="0" dirty="0"/>
              <a:t>2026;11(2):106049.</a:t>
            </a:r>
          </a:p>
          <a:p>
            <a:pPr marL="98425" indent="0">
              <a:lnSpc>
                <a:spcPct val="100000"/>
              </a:lnSpc>
              <a:spcBef>
                <a:spcPts val="0"/>
              </a:spcBef>
              <a:spcAft>
                <a:spcPts val="600"/>
              </a:spcAft>
              <a:buNone/>
            </a:pPr>
            <a:endParaRPr lang="en-US" sz="1900" b="0" dirty="0"/>
          </a:p>
          <a:p>
            <a:pPr marL="98425" indent="0">
              <a:lnSpc>
                <a:spcPct val="100000"/>
              </a:lnSpc>
              <a:spcBef>
                <a:spcPts val="0"/>
              </a:spcBef>
              <a:spcAft>
                <a:spcPts val="600"/>
              </a:spcAft>
              <a:buNone/>
            </a:pPr>
            <a:r>
              <a:rPr lang="en-US" sz="1900" b="0" dirty="0"/>
              <a:t> </a:t>
            </a:r>
          </a:p>
          <a:p>
            <a:pPr>
              <a:lnSpc>
                <a:spcPct val="100000"/>
              </a:lnSpc>
              <a:spcBef>
                <a:spcPts val="0"/>
              </a:spcBef>
              <a:spcAft>
                <a:spcPts val="600"/>
              </a:spcAft>
            </a:pPr>
            <a:endParaRPr lang="en-US" sz="1900" b="0" dirty="0"/>
          </a:p>
          <a:p>
            <a:pPr marL="98425" indent="0">
              <a:lnSpc>
                <a:spcPct val="100000"/>
              </a:lnSpc>
              <a:spcBef>
                <a:spcPts val="0"/>
              </a:spcBef>
              <a:spcAft>
                <a:spcPts val="600"/>
              </a:spcAft>
              <a:buNone/>
            </a:pPr>
            <a:r>
              <a:rPr lang="en-US" sz="1900" b="0" dirty="0"/>
              <a:t> </a:t>
            </a:r>
          </a:p>
        </p:txBody>
      </p:sp>
    </p:spTree>
    <p:extLst>
      <p:ext uri="{BB962C8B-B14F-4D97-AF65-F5344CB8AC3E}">
        <p14:creationId xmlns:p14="http://schemas.microsoft.com/office/powerpoint/2010/main" val="276580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C806E-8344-D123-90E3-BFE7BC4AA0B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D38FD4D-16DE-FB46-278C-88460ED6E5BD}"/>
              </a:ext>
            </a:extLst>
          </p:cNvPr>
          <p:cNvSpPr/>
          <p:nvPr/>
        </p:nvSpPr>
        <p:spPr bwMode="auto">
          <a:xfrm>
            <a:off x="371364" y="3789040"/>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C3C7EAD6-665D-1554-384D-939B8A60D291}"/>
              </a:ext>
            </a:extLst>
          </p:cNvPr>
          <p:cNvSpPr>
            <a:spLocks noGrp="1"/>
          </p:cNvSpPr>
          <p:nvPr>
            <p:ph type="title"/>
          </p:nvPr>
        </p:nvSpPr>
        <p:spPr>
          <a:xfrm>
            <a:off x="1019651" y="332656"/>
            <a:ext cx="10152697" cy="1143000"/>
          </a:xfrm>
        </p:spPr>
        <p:txBody>
          <a:bodyPr/>
          <a:lstStyle/>
          <a:p>
            <a:pPr>
              <a:spcBef>
                <a:spcPts val="1200"/>
              </a:spcBef>
            </a:pPr>
            <a:r>
              <a:rPr lang="en-US" dirty="0"/>
              <a:t>Year in Review: </a:t>
            </a:r>
            <a:br>
              <a:rPr lang="en-US" dirty="0"/>
            </a:br>
            <a:r>
              <a:rPr lang="en-US" dirty="0"/>
              <a:t>PI3K/AKT/mTOR Pathway in </a:t>
            </a:r>
            <a:br>
              <a:rPr lang="en-US" dirty="0"/>
            </a:br>
            <a:r>
              <a:rPr lang="en-US" dirty="0"/>
              <a:t>HR-Positive Metastatic Breast Cancer</a:t>
            </a:r>
            <a:endParaRPr lang="en-US" sz="2400" dirty="0"/>
          </a:p>
        </p:txBody>
      </p:sp>
      <p:sp>
        <p:nvSpPr>
          <p:cNvPr id="6" name="Content Placeholder 2">
            <a:extLst>
              <a:ext uri="{FF2B5EF4-FFF2-40B4-BE49-F238E27FC236}">
                <a16:creationId xmlns:a16="http://schemas.microsoft.com/office/drawing/2014/main" id="{9E57BD8A-6743-8491-0E0A-AABD17DCA2DB}"/>
              </a:ext>
            </a:extLst>
          </p:cNvPr>
          <p:cNvSpPr>
            <a:spLocks noGrp="1"/>
          </p:cNvSpPr>
          <p:nvPr>
            <p:ph idx="1"/>
          </p:nvPr>
        </p:nvSpPr>
        <p:spPr>
          <a:xfrm>
            <a:off x="1559496" y="1955158"/>
            <a:ext cx="9145016" cy="4536504"/>
          </a:xfrm>
        </p:spPr>
        <p:txBody>
          <a:bodyPr/>
          <a:lstStyle/>
          <a:p>
            <a:pPr marL="9525" indent="0">
              <a:lnSpc>
                <a:spcPts val="2600"/>
              </a:lnSpc>
              <a:spcBef>
                <a:spcPts val="0"/>
              </a:spcBef>
              <a:spcAft>
                <a:spcPts val="2400"/>
              </a:spcAft>
              <a:buNone/>
            </a:pPr>
            <a:r>
              <a:rPr lang="en-US" sz="2400" dirty="0">
                <a:solidFill>
                  <a:srgbClr val="3233FF"/>
                </a:solidFill>
              </a:rPr>
              <a:t>INTRODUCTION: </a:t>
            </a:r>
            <a:r>
              <a:rPr lang="en-US" sz="2400" dirty="0">
                <a:solidFill>
                  <a:schemeClr val="tx1"/>
                </a:solidFill>
              </a:rPr>
              <a:t>San Antonio Memories</a:t>
            </a:r>
          </a:p>
          <a:p>
            <a:pPr marL="9525" indent="0">
              <a:lnSpc>
                <a:spcPts val="2600"/>
              </a:lnSpc>
              <a:spcBef>
                <a:spcPts val="0"/>
              </a:spcBef>
              <a:spcAft>
                <a:spcPts val="2400"/>
              </a:spcAft>
              <a:buNone/>
            </a:pPr>
            <a:r>
              <a:rPr lang="en-US" sz="2400" dirty="0">
                <a:solidFill>
                  <a:srgbClr val="3233FF"/>
                </a:solidFill>
              </a:rPr>
              <a:t>MODULE 1: </a:t>
            </a:r>
            <a:r>
              <a:rPr lang="en-US" sz="2400" dirty="0"/>
              <a:t>PI3K/AKT/PTEN Alterations and Therapies</a:t>
            </a:r>
            <a:endParaRPr lang="en-US" sz="2400" dirty="0">
              <a:solidFill>
                <a:schemeClr val="tx1"/>
              </a:solidFill>
            </a:endParaRPr>
          </a:p>
          <a:p>
            <a:pPr marL="11113" indent="0">
              <a:lnSpc>
                <a:spcPts val="2600"/>
              </a:lnSpc>
              <a:spcBef>
                <a:spcPts val="0"/>
              </a:spcBef>
              <a:spcAft>
                <a:spcPts val="2400"/>
              </a:spcAft>
              <a:buNone/>
            </a:pPr>
            <a:r>
              <a:rPr lang="en-US" sz="2400" dirty="0">
                <a:solidFill>
                  <a:srgbClr val="3233FF"/>
                </a:solidFill>
              </a:rPr>
              <a:t>MODULE 2: </a:t>
            </a:r>
            <a:r>
              <a:rPr lang="en-US" sz="2400" dirty="0" err="1">
                <a:solidFill>
                  <a:schemeClr val="tx1"/>
                </a:solidFill>
                <a:latin typeface="Calibri" panose="020F0502020204030204" pitchFamily="34" charset="0"/>
                <a:cs typeface="Calibri" panose="020F0502020204030204" pitchFamily="34" charset="0"/>
              </a:rPr>
              <a:t>Capivasertib</a:t>
            </a:r>
            <a:endParaRPr lang="en-US" sz="2400" dirty="0">
              <a:solidFill>
                <a:schemeClr val="tx1"/>
              </a:solidFill>
              <a:latin typeface="Calibri" panose="020F0502020204030204" pitchFamily="34" charset="0"/>
              <a:cs typeface="Calibri" panose="020F0502020204030204" pitchFamily="34" charset="0"/>
            </a:endParaRPr>
          </a:p>
          <a:p>
            <a:pPr marL="11113" indent="0">
              <a:lnSpc>
                <a:spcPct val="100000"/>
              </a:lnSpc>
              <a:spcBef>
                <a:spcPts val="0"/>
              </a:spcBef>
              <a:spcAft>
                <a:spcPts val="2400"/>
              </a:spcAft>
              <a:buNone/>
            </a:pPr>
            <a:r>
              <a:rPr lang="en-US" sz="2400" dirty="0">
                <a:solidFill>
                  <a:schemeClr val="bg1"/>
                </a:solidFill>
              </a:rPr>
              <a:t>MODULE 3: </a:t>
            </a:r>
            <a:r>
              <a:rPr lang="en-US" sz="2400" dirty="0" err="1">
                <a:solidFill>
                  <a:schemeClr val="bg1"/>
                </a:solidFill>
                <a:ea typeface="Times New Roman" panose="02020603050405020304" pitchFamily="18" charset="0"/>
                <a:cs typeface="Times New Roman" panose="02020603050405020304" pitchFamily="18" charset="0"/>
              </a:rPr>
              <a:t>Gedatolisib</a:t>
            </a:r>
            <a:endParaRPr lang="en-US" sz="2400" dirty="0">
              <a:solidFill>
                <a:schemeClr val="bg1"/>
              </a:solidFill>
              <a:ea typeface="Times New Roman" panose="02020603050405020304" pitchFamily="18" charset="0"/>
              <a:cs typeface="Times New Roman" panose="02020603050405020304" pitchFamily="18" charset="0"/>
            </a:endParaRPr>
          </a:p>
          <a:p>
            <a:pPr marL="11113" indent="0">
              <a:lnSpc>
                <a:spcPct val="100000"/>
              </a:lnSpc>
              <a:spcBef>
                <a:spcPts val="0"/>
              </a:spcBef>
              <a:spcAft>
                <a:spcPts val="2400"/>
              </a:spcAft>
              <a:buNone/>
            </a:pPr>
            <a:r>
              <a:rPr lang="en-US" sz="2400" dirty="0">
                <a:solidFill>
                  <a:srgbClr val="3233FF"/>
                </a:solidFill>
              </a:rPr>
              <a:t>MODULE 4: </a:t>
            </a:r>
            <a:r>
              <a:rPr lang="en-US" sz="2400" dirty="0" err="1">
                <a:solidFill>
                  <a:srgbClr val="212121"/>
                </a:solidFill>
                <a:cs typeface="Times New Roman" panose="02020603050405020304" pitchFamily="18" charset="0"/>
              </a:rPr>
              <a:t>I</a:t>
            </a:r>
            <a:r>
              <a:rPr lang="en-US" sz="2400" dirty="0" err="1">
                <a:solidFill>
                  <a:srgbClr val="212121"/>
                </a:solidFill>
                <a:ea typeface="Times New Roman" panose="02020603050405020304" pitchFamily="18" charset="0"/>
                <a:cs typeface="Times New Roman" panose="02020603050405020304" pitchFamily="18" charset="0"/>
              </a:rPr>
              <a:t>navolisib</a:t>
            </a:r>
            <a:endParaRPr lang="en-US" sz="2400" dirty="0">
              <a:solidFill>
                <a:srgbClr val="212121"/>
              </a:solidFill>
              <a:ea typeface="Times New Roman" panose="02020603050405020304" pitchFamily="18" charset="0"/>
              <a:cs typeface="Times New Roman" panose="02020603050405020304" pitchFamily="18" charset="0"/>
            </a:endParaRPr>
          </a:p>
          <a:p>
            <a:pPr marL="11113" indent="0">
              <a:lnSpc>
                <a:spcPct val="100000"/>
              </a:lnSpc>
              <a:spcBef>
                <a:spcPts val="0"/>
              </a:spcBef>
              <a:spcAft>
                <a:spcPts val="2400"/>
              </a:spcAft>
              <a:buNone/>
            </a:pPr>
            <a:r>
              <a:rPr lang="en-US" sz="2400" dirty="0">
                <a:solidFill>
                  <a:srgbClr val="3233FF"/>
                </a:solidFill>
              </a:rPr>
              <a:t>MODULE 5: </a:t>
            </a:r>
            <a:r>
              <a:rPr lang="en-US" sz="2400" dirty="0">
                <a:solidFill>
                  <a:srgbClr val="212121"/>
                </a:solidFill>
                <a:ea typeface="Times New Roman" panose="02020603050405020304" pitchFamily="18" charset="0"/>
                <a:cs typeface="Times New Roman" panose="02020603050405020304" pitchFamily="18" charset="0"/>
              </a:rPr>
              <a:t>New Agents and Ongoing Trials</a:t>
            </a:r>
          </a:p>
        </p:txBody>
      </p:sp>
    </p:spTree>
    <p:extLst>
      <p:ext uri="{BB962C8B-B14F-4D97-AF65-F5344CB8AC3E}">
        <p14:creationId xmlns:p14="http://schemas.microsoft.com/office/powerpoint/2010/main" val="3757186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B188D-1320-9F98-B999-F360D33B598F}"/>
              </a:ext>
            </a:extLst>
          </p:cNvPr>
          <p:cNvSpPr>
            <a:spLocks noGrp="1"/>
          </p:cNvSpPr>
          <p:nvPr>
            <p:ph type="title"/>
          </p:nvPr>
        </p:nvSpPr>
        <p:spPr>
          <a:xfrm>
            <a:off x="589113" y="113019"/>
            <a:ext cx="11013773" cy="806889"/>
          </a:xfrm>
        </p:spPr>
        <p:txBody>
          <a:bodyPr>
            <a:normAutofit fontScale="90000"/>
          </a:bodyPr>
          <a:lstStyle/>
          <a:p>
            <a:r>
              <a:rPr lang="en-US" dirty="0" err="1">
                <a:solidFill>
                  <a:schemeClr val="tx2"/>
                </a:solidFill>
              </a:rPr>
              <a:t>Gedatolisib</a:t>
            </a:r>
            <a:r>
              <a:rPr lang="en-US" dirty="0">
                <a:solidFill>
                  <a:schemeClr val="tx2"/>
                </a:solidFill>
              </a:rPr>
              <a:t> Combined with Palbociclib and Letrozole in Patients with No Prior Systemic Therapy for Hormone Receptor–Positive, HER2-Negative Advanced Breast Cancer</a:t>
            </a:r>
          </a:p>
        </p:txBody>
      </p:sp>
      <p:pic>
        <p:nvPicPr>
          <p:cNvPr id="5" name="Picture 4">
            <a:extLst>
              <a:ext uri="{FF2B5EF4-FFF2-40B4-BE49-F238E27FC236}">
                <a16:creationId xmlns:a16="http://schemas.microsoft.com/office/drawing/2014/main" id="{7C5051F4-2F53-7600-B99F-D7CC0603E48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10858" y="1340964"/>
            <a:ext cx="7113885" cy="2508364"/>
          </a:xfrm>
          <a:prstGeom prst="rect">
            <a:avLst/>
          </a:prstGeom>
        </p:spPr>
      </p:pic>
      <p:sp>
        <p:nvSpPr>
          <p:cNvPr id="8" name="TextBox 7">
            <a:extLst>
              <a:ext uri="{FF2B5EF4-FFF2-40B4-BE49-F238E27FC236}">
                <a16:creationId xmlns:a16="http://schemas.microsoft.com/office/drawing/2014/main" id="{E757BE7C-6947-8357-B723-B5E93637FE2F}"/>
              </a:ext>
            </a:extLst>
          </p:cNvPr>
          <p:cNvSpPr txBox="1"/>
          <p:nvPr/>
        </p:nvSpPr>
        <p:spPr>
          <a:xfrm>
            <a:off x="340027" y="4619683"/>
            <a:ext cx="4854663" cy="1477328"/>
          </a:xfrm>
          <a:prstGeom prst="rect">
            <a:avLst/>
          </a:prstGeom>
          <a:no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oudy Old Style"/>
                <a:ea typeface="+mn-ea"/>
                <a:cs typeface="+mn-cs"/>
              </a:rPr>
              <a:t>ORR: 79%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Goudy Old Style"/>
                <a:ea typeface="+mn-ea"/>
                <a:cs typeface="+mn-cs"/>
              </a:rPr>
              <a:t>mPFS</a:t>
            </a:r>
            <a:r>
              <a:rPr kumimoji="0" lang="en-US" sz="1800" b="1" i="0" u="none" strike="noStrike" kern="1200" cap="none" spc="0" normalizeH="0" baseline="0" noProof="0" dirty="0">
                <a:ln>
                  <a:noFill/>
                </a:ln>
                <a:solidFill>
                  <a:srgbClr val="000000"/>
                </a:solidFill>
                <a:effectLst/>
                <a:uLnTx/>
                <a:uFillTx/>
                <a:latin typeface="Goudy Old Style"/>
                <a:ea typeface="+mn-ea"/>
                <a:cs typeface="+mn-cs"/>
              </a:rPr>
              <a:t>: 48.4 months, and the </a:t>
            </a:r>
            <a:r>
              <a:rPr kumimoji="0" lang="en-US" sz="1800" b="1" i="0" u="none" strike="noStrike" kern="1200" cap="none" spc="0" normalizeH="0" baseline="0" noProof="0" dirty="0" err="1">
                <a:ln>
                  <a:noFill/>
                </a:ln>
                <a:solidFill>
                  <a:srgbClr val="000000"/>
                </a:solidFill>
                <a:effectLst/>
                <a:uLnTx/>
                <a:uFillTx/>
                <a:latin typeface="Goudy Old Style"/>
                <a:ea typeface="+mn-ea"/>
                <a:cs typeface="+mn-cs"/>
              </a:rPr>
              <a:t>mOS</a:t>
            </a:r>
            <a:r>
              <a:rPr kumimoji="0" lang="en-US" sz="1800" b="1" i="0" u="none" strike="noStrike" kern="1200" cap="none" spc="0" normalizeH="0" baseline="0" noProof="0" dirty="0">
                <a:ln>
                  <a:noFill/>
                </a:ln>
                <a:solidFill>
                  <a:srgbClr val="000000"/>
                </a:solidFill>
                <a:effectLst/>
                <a:uLnTx/>
                <a:uFillTx/>
                <a:latin typeface="Goudy Old Style"/>
                <a:ea typeface="+mn-ea"/>
                <a:cs typeface="+mn-cs"/>
              </a:rPr>
              <a:t>: 77.3 months.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oudy Old Style"/>
                <a:ea typeface="+mn-ea"/>
                <a:cs typeface="+mn-cs"/>
              </a:rPr>
              <a:t>The overall response rate and PFS were comparable in patients with and without PIK3CA mutations. </a:t>
            </a:r>
          </a:p>
        </p:txBody>
      </p:sp>
      <p:sp>
        <p:nvSpPr>
          <p:cNvPr id="4" name="TextBox 3">
            <a:extLst>
              <a:ext uri="{FF2B5EF4-FFF2-40B4-BE49-F238E27FC236}">
                <a16:creationId xmlns:a16="http://schemas.microsoft.com/office/drawing/2014/main" id="{39A5A845-8E0C-9484-9793-10F714FE4EB0}"/>
              </a:ext>
            </a:extLst>
          </p:cNvPr>
          <p:cNvSpPr txBox="1"/>
          <p:nvPr/>
        </p:nvSpPr>
        <p:spPr>
          <a:xfrm>
            <a:off x="8679856" y="6581001"/>
            <a:ext cx="391143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Wesolowski </a:t>
            </a:r>
            <a:r>
              <a:rPr kumimoji="0" lang="en-US" sz="1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Clin Cancer Res 2025;31(19):4040-8. </a:t>
            </a:r>
          </a:p>
        </p:txBody>
      </p:sp>
      <p:pic>
        <p:nvPicPr>
          <p:cNvPr id="6" name="Picture 5" descr="A screenshot of a graph&#10;&#10;AI-generated content may be incorrect.">
            <a:extLst>
              <a:ext uri="{FF2B5EF4-FFF2-40B4-BE49-F238E27FC236}">
                <a16:creationId xmlns:a16="http://schemas.microsoft.com/office/drawing/2014/main" id="{319A561C-6CB5-717F-189A-BB0F8B9AD086}"/>
              </a:ext>
            </a:extLst>
          </p:cNvPr>
          <p:cNvPicPr>
            <a:picLocks noChangeAspect="1"/>
          </p:cNvPicPr>
          <p:nvPr/>
        </p:nvPicPr>
        <p:blipFill>
          <a:blip r:embed="rId5">
            <a:extLst>
              <a:ext uri="{28A0092B-C50C-407E-A947-70E740481C1C}">
                <a14:useLocalDpi xmlns:a14="http://schemas.microsoft.com/office/drawing/2010/main" val="0"/>
              </a:ext>
            </a:extLst>
          </a:blip>
          <a:srcRect t="2471"/>
          <a:stretch>
            <a:fillRect/>
          </a:stretch>
        </p:blipFill>
        <p:spPr>
          <a:xfrm>
            <a:off x="7523155" y="825438"/>
            <a:ext cx="4328818" cy="5079603"/>
          </a:xfrm>
          <a:prstGeom prst="rect">
            <a:avLst/>
          </a:prstGeom>
        </p:spPr>
      </p:pic>
    </p:spTree>
    <p:extLst>
      <p:ext uri="{BB962C8B-B14F-4D97-AF65-F5344CB8AC3E}">
        <p14:creationId xmlns:p14="http://schemas.microsoft.com/office/powerpoint/2010/main" val="18337971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B48F057-5D88-59DA-18D1-7B8F7AB6EA6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939F61E-AE59-63DE-655D-9411CBADA859}"/>
              </a:ext>
            </a:extLst>
          </p:cNvPr>
          <p:cNvSpPr>
            <a:spLocks noGrp="1"/>
          </p:cNvSpPr>
          <p:nvPr>
            <p:ph type="body" sz="quarter" idx="10"/>
          </p:nvPr>
        </p:nvSpPr>
        <p:spPr>
          <a:xfrm>
            <a:off x="244831" y="6195596"/>
            <a:ext cx="5489508" cy="546804"/>
          </a:xfrm>
        </p:spPr>
        <p:txBody>
          <a:bodyPr/>
          <a:lstStyle/>
          <a:p>
            <a:r>
              <a:rPr lang="en-US" baseline="30000" dirty="0"/>
              <a:t>a</a:t>
            </a:r>
            <a:r>
              <a:rPr lang="en-GB" dirty="0"/>
              <a:t>Prophylactic use of a steroid-containing “swish and spit” regimen was protocol-mandated; oral non-sedating antihistamine therapy was recommended.</a:t>
            </a:r>
            <a:br>
              <a:rPr lang="en-US" dirty="0"/>
            </a:br>
            <a:r>
              <a:rPr lang="en-US" dirty="0"/>
              <a:t>Hurvitz SA</a:t>
            </a:r>
            <a:r>
              <a:rPr lang="en-GB" dirty="0"/>
              <a:t>, et al. JCO 2026; Pistilli et al, ESMO BC 2026;Abstract 505P</a:t>
            </a:r>
          </a:p>
        </p:txBody>
      </p:sp>
      <p:sp>
        <p:nvSpPr>
          <p:cNvPr id="5" name="Title 1">
            <a:extLst>
              <a:ext uri="{FF2B5EF4-FFF2-40B4-BE49-F238E27FC236}">
                <a16:creationId xmlns:a16="http://schemas.microsoft.com/office/drawing/2014/main" id="{5C73EBBE-1F57-6852-B0BD-8062E93D8F2B}"/>
              </a:ext>
            </a:extLst>
          </p:cNvPr>
          <p:cNvSpPr txBox="1">
            <a:spLocks/>
          </p:cNvSpPr>
          <p:nvPr/>
        </p:nvSpPr>
        <p:spPr bwMode="auto">
          <a:xfrm>
            <a:off x="1284648" y="182695"/>
            <a:ext cx="9689004" cy="103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a:lstStyle>
          <a:p>
            <a:pPr marL="0" marR="0" lvl="0" indent="0" algn="ctr" defTabSz="914126" rtl="0" eaLnBrk="0" fontAlgn="base" latinLnBrk="0" hangingPunct="0">
              <a:lnSpc>
                <a:spcPct val="99000"/>
              </a:lnSpc>
              <a:spcBef>
                <a:spcPct val="0"/>
              </a:spcBef>
              <a:spcAft>
                <a:spcPct val="0"/>
              </a:spcAft>
              <a:buClrTx/>
              <a:buSzTx/>
              <a:buFontTx/>
              <a:buNone/>
              <a:tabLst/>
              <a:defRPr/>
            </a:pPr>
            <a:r>
              <a:rPr kumimoji="0" lang="en-US" sz="2799" b="1" i="0" u="none" strike="noStrike" kern="1200" cap="none" spc="0" normalizeH="0" baseline="0" noProof="0" dirty="0">
                <a:ln>
                  <a:noFill/>
                </a:ln>
                <a:solidFill>
                  <a:prstClr val="black"/>
                </a:solidFill>
                <a:effectLst/>
                <a:uLnTx/>
                <a:uFillTx/>
                <a:latin typeface="Calibri" panose="020F0502020204030204"/>
                <a:ea typeface="+mj-ea"/>
                <a:cs typeface="+mj-cs"/>
              </a:rPr>
              <a:t>VIKTORIA-1 (Phase 3): </a:t>
            </a:r>
            <a:r>
              <a:rPr kumimoji="0" lang="en-US" sz="2799" b="1" i="0" u="none" strike="noStrike" kern="1200" cap="none" spc="0" normalizeH="0" baseline="0" noProof="0" dirty="0" err="1">
                <a:ln>
                  <a:noFill/>
                </a:ln>
                <a:solidFill>
                  <a:prstClr val="black"/>
                </a:solidFill>
                <a:effectLst/>
                <a:uLnTx/>
                <a:uFillTx/>
                <a:latin typeface="Calibri" panose="020F0502020204030204"/>
                <a:ea typeface="+mj-ea"/>
                <a:cs typeface="+mj-cs"/>
              </a:rPr>
              <a:t>Gedatolisib</a:t>
            </a:r>
            <a:r>
              <a:rPr kumimoji="0" lang="en-US" sz="2799" b="1" i="0" u="none" strike="noStrike" kern="1200" cap="none" spc="0" normalizeH="0" baseline="0" noProof="0" dirty="0">
                <a:ln>
                  <a:noFill/>
                </a:ln>
                <a:solidFill>
                  <a:prstClr val="black"/>
                </a:solidFill>
                <a:effectLst/>
                <a:uLnTx/>
                <a:uFillTx/>
                <a:latin typeface="Calibri" panose="020F0502020204030204"/>
                <a:ea typeface="+mj-ea"/>
                <a:cs typeface="+mj-cs"/>
              </a:rPr>
              <a:t> + fulvestrant ± palbociclib vs fulvestrant for HR+, HER2</a:t>
            </a:r>
            <a:r>
              <a:rPr kumimoji="0" lang="en-US" sz="2799" b="1" i="0" u="none" strike="noStrike" kern="1200" cap="none" spc="0" normalizeH="0" baseline="0" noProof="0" dirty="0">
                <a:ln>
                  <a:noFill/>
                </a:ln>
                <a:solidFill>
                  <a:prstClr val="black"/>
                </a:solidFill>
                <a:effectLst/>
                <a:uLnTx/>
                <a:uFillTx/>
                <a:latin typeface="Calibri" panose="020F0502020204030204"/>
                <a:ea typeface="+mj-ea"/>
                <a:cs typeface="Times New Roman" panose="02020603050405020304" pitchFamily="18" charset="0"/>
              </a:rPr>
              <a:t>−</a:t>
            </a:r>
            <a:r>
              <a:rPr kumimoji="0" lang="en-US" sz="2799" b="1" i="0" u="none" strike="noStrike" kern="1200" cap="none" spc="0" normalizeH="0" baseline="0" noProof="0" dirty="0">
                <a:ln>
                  <a:noFill/>
                </a:ln>
                <a:solidFill>
                  <a:prstClr val="black"/>
                </a:solidFill>
                <a:effectLst/>
                <a:uLnTx/>
                <a:uFillTx/>
                <a:latin typeface="Calibri" panose="020F0502020204030204"/>
                <a:ea typeface="+mj-ea"/>
                <a:cs typeface="+mj-cs"/>
              </a:rPr>
              <a:t>­­, PIK3CA WT advanced breast cancer </a:t>
            </a:r>
            <a:endParaRPr kumimoji="0" lang="en-US" sz="1799" b="1" i="0" u="none" strike="noStrike" kern="0" cap="none" spc="0" normalizeH="0" baseline="0" noProof="0" dirty="0">
              <a:ln>
                <a:noFill/>
              </a:ln>
              <a:solidFill>
                <a:prstClr val="black"/>
              </a:solidFill>
              <a:effectLst/>
              <a:uLnTx/>
              <a:uFillTx/>
              <a:latin typeface="Calibri" panose="020F0502020204030204"/>
              <a:ea typeface="+mj-ea"/>
              <a:cs typeface="+mj-cs"/>
            </a:endParaRPr>
          </a:p>
        </p:txBody>
      </p:sp>
      <p:sp>
        <p:nvSpPr>
          <p:cNvPr id="3" name="TextBox 2">
            <a:extLst>
              <a:ext uri="{FF2B5EF4-FFF2-40B4-BE49-F238E27FC236}">
                <a16:creationId xmlns:a16="http://schemas.microsoft.com/office/drawing/2014/main" id="{420D200D-0024-22CB-864B-54DC0187B80C}"/>
              </a:ext>
            </a:extLst>
          </p:cNvPr>
          <p:cNvSpPr txBox="1"/>
          <p:nvPr/>
        </p:nvSpPr>
        <p:spPr>
          <a:xfrm>
            <a:off x="618330" y="1200193"/>
            <a:ext cx="10788062" cy="653855"/>
          </a:xfrm>
          <a:prstGeom prst="rect">
            <a:avLst/>
          </a:prstGeom>
          <a:solidFill>
            <a:schemeClr val="bg2">
              <a:lumMod val="95000"/>
            </a:schemeClr>
          </a:solidFill>
        </p:spPr>
        <p:txBody>
          <a:bodyPr wrap="square" rtlCol="0">
            <a:spAutoFit/>
          </a:bodyPr>
          <a:lstStyle/>
          <a:p>
            <a:pPr marL="266320" marR="0" lvl="0" indent="-266320" algn="l" defTabSz="914126" rtl="0" eaLnBrk="1" fontAlgn="auto" latinLnBrk="0" hangingPunct="1">
              <a:lnSpc>
                <a:spcPct val="100000"/>
              </a:lnSpc>
              <a:spcBef>
                <a:spcPts val="300"/>
              </a:spcBef>
              <a:spcAft>
                <a:spcPts val="0"/>
              </a:spcAft>
              <a:buClr>
                <a:srgbClr val="A271B0"/>
              </a:buClr>
              <a:buSzTx/>
              <a:buFont typeface="Arial" panose="020B0604020202020204" pitchFamily="34" charset="0"/>
              <a:buChar char="•"/>
              <a:tabLst/>
              <a:defRPr/>
            </a:pPr>
            <a:r>
              <a:rPr kumimoji="0" lang="en-GB" sz="1699" b="0" i="0" u="none" strike="noStrike" kern="1200" cap="none" spc="0" normalizeH="0" baseline="0" noProof="0" dirty="0" err="1">
                <a:ln>
                  <a:noFill/>
                </a:ln>
                <a:solidFill>
                  <a:srgbClr val="223341"/>
                </a:solidFill>
                <a:effectLst/>
                <a:uLnTx/>
                <a:uFillTx/>
                <a:latin typeface="Calibri" panose="020F0502020204030204"/>
                <a:ea typeface="+mn-ea"/>
                <a:cs typeface="+mn-cs"/>
              </a:rPr>
              <a:t>Gedatolisib</a:t>
            </a:r>
            <a:r>
              <a:rPr kumimoji="0" lang="en-GB" sz="1699" b="0" i="0" u="none" strike="noStrike" kern="1200" cap="none" spc="0" normalizeH="0" baseline="0" noProof="0" dirty="0">
                <a:ln>
                  <a:noFill/>
                </a:ln>
                <a:solidFill>
                  <a:srgbClr val="223341"/>
                </a:solidFill>
                <a:effectLst/>
                <a:uLnTx/>
                <a:uFillTx/>
                <a:latin typeface="Calibri" panose="020F0502020204030204"/>
                <a:ea typeface="+mn-ea"/>
                <a:cs typeface="+mn-cs"/>
              </a:rPr>
              <a:t> is a multitarget PAM inhibitor of all class I P13K isoforms, mTORC1 and mTORC2</a:t>
            </a:r>
          </a:p>
          <a:p>
            <a:pPr marL="266320" marR="0" lvl="0" indent="-266320" algn="l" defTabSz="914126" rtl="0" eaLnBrk="1" fontAlgn="auto" latinLnBrk="0" hangingPunct="1">
              <a:lnSpc>
                <a:spcPct val="100000"/>
              </a:lnSpc>
              <a:spcBef>
                <a:spcPts val="300"/>
              </a:spcBef>
              <a:spcAft>
                <a:spcPts val="0"/>
              </a:spcAft>
              <a:buClr>
                <a:srgbClr val="A271B0"/>
              </a:buClr>
              <a:buSzTx/>
              <a:buFont typeface="Arial" panose="020B0604020202020204" pitchFamily="34" charset="0"/>
              <a:buChar char="•"/>
              <a:tabLst/>
              <a:defRPr/>
            </a:pPr>
            <a:r>
              <a:rPr kumimoji="0" lang="en-GB" sz="1699" b="1" i="0" u="none" strike="noStrike" kern="1200" cap="none" spc="0" normalizeH="0" baseline="0" noProof="0" dirty="0">
                <a:ln>
                  <a:noFill/>
                </a:ln>
                <a:solidFill>
                  <a:srgbClr val="223341"/>
                </a:solidFill>
                <a:effectLst/>
                <a:uLnTx/>
                <a:uFillTx/>
                <a:latin typeface="Calibri" panose="020F0502020204030204"/>
                <a:ea typeface="+mn-ea"/>
                <a:cs typeface="+mn-cs"/>
              </a:rPr>
              <a:t>Aim: </a:t>
            </a:r>
            <a:r>
              <a:rPr kumimoji="0" lang="en-GB" sz="1699" b="0" i="0" u="none" strike="noStrike" kern="1200" cap="none" spc="0" normalizeH="0" baseline="0" noProof="0" dirty="0">
                <a:ln>
                  <a:noFill/>
                </a:ln>
                <a:solidFill>
                  <a:srgbClr val="223341"/>
                </a:solidFill>
                <a:effectLst/>
                <a:uLnTx/>
                <a:uFillTx/>
                <a:latin typeface="Calibri" panose="020F0502020204030204"/>
                <a:ea typeface="+mn-ea"/>
                <a:cs typeface="+mn-cs"/>
              </a:rPr>
              <a:t>Evaluate </a:t>
            </a:r>
            <a:r>
              <a:rPr kumimoji="0" lang="en-GB" sz="1699" b="0" i="0" u="none" strike="noStrike" kern="1200" cap="none" spc="0" normalizeH="0" baseline="0" noProof="0" dirty="0" err="1">
                <a:ln>
                  <a:noFill/>
                </a:ln>
                <a:solidFill>
                  <a:srgbClr val="223341"/>
                </a:solidFill>
                <a:effectLst/>
                <a:uLnTx/>
                <a:uFillTx/>
                <a:latin typeface="Calibri" panose="020F0502020204030204"/>
                <a:ea typeface="+mn-ea"/>
                <a:cs typeface="+mn-cs"/>
              </a:rPr>
              <a:t>gedatolisib</a:t>
            </a:r>
            <a:r>
              <a:rPr kumimoji="0" lang="en-GB" sz="1699" b="0" i="0" u="none" strike="noStrike" kern="1200" cap="none" spc="0" normalizeH="0" baseline="0" noProof="0" dirty="0">
                <a:ln>
                  <a:noFill/>
                </a:ln>
                <a:solidFill>
                  <a:srgbClr val="223341"/>
                </a:solidFill>
                <a:effectLst/>
                <a:uLnTx/>
                <a:uFillTx/>
                <a:latin typeface="Calibri" panose="020F0502020204030204"/>
                <a:ea typeface="+mn-ea"/>
                <a:cs typeface="+mn-cs"/>
              </a:rPr>
              <a:t> in patients with HR+/HER2</a:t>
            </a:r>
            <a:r>
              <a:rPr kumimoji="0" lang="en-GB" sz="1699" b="0" i="0" u="none" strike="noStrike" kern="1200" cap="none" spc="0" normalizeH="0" baseline="0" noProof="0" dirty="0">
                <a:ln>
                  <a:noFill/>
                </a:ln>
                <a:solidFill>
                  <a:srgbClr val="223341"/>
                </a:solidFill>
                <a:effectLst/>
                <a:uLnTx/>
                <a:uFillTx/>
                <a:latin typeface="Calibri" panose="020F0502020204030204"/>
                <a:ea typeface="+mn-ea"/>
                <a:cs typeface="Times New Roman" panose="02020603050405020304" pitchFamily="18" charset="0"/>
              </a:rPr>
              <a:t>−</a:t>
            </a:r>
            <a:r>
              <a:rPr kumimoji="0" lang="en-GB" sz="1699" b="0" i="0" u="none" strike="noStrike" kern="1200" cap="none" spc="0" normalizeH="0" baseline="0" noProof="0" dirty="0">
                <a:ln>
                  <a:noFill/>
                </a:ln>
                <a:solidFill>
                  <a:srgbClr val="223341"/>
                </a:solidFill>
                <a:effectLst/>
                <a:uLnTx/>
                <a:uFillTx/>
                <a:latin typeface="Calibri" panose="020F0502020204030204"/>
                <a:ea typeface="+mn-ea"/>
                <a:cs typeface="+mn-cs"/>
              </a:rPr>
              <a:t> advanced breast cancer after progression on CDK4/6i and NSAI</a:t>
            </a:r>
          </a:p>
        </p:txBody>
      </p:sp>
      <p:sp>
        <p:nvSpPr>
          <p:cNvPr id="9" name="Rectangle: Rounded Corners 8">
            <a:extLst>
              <a:ext uri="{FF2B5EF4-FFF2-40B4-BE49-F238E27FC236}">
                <a16:creationId xmlns:a16="http://schemas.microsoft.com/office/drawing/2014/main" id="{69074724-D7E9-60AD-4F5D-9EFE0D2CE54A}"/>
              </a:ext>
            </a:extLst>
          </p:cNvPr>
          <p:cNvSpPr/>
          <p:nvPr/>
        </p:nvSpPr>
        <p:spPr>
          <a:xfrm>
            <a:off x="618331" y="1998199"/>
            <a:ext cx="3381363" cy="2431451"/>
          </a:xfrm>
          <a:prstGeom prst="round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Key eligibility</a:t>
            </a:r>
          </a:p>
          <a:p>
            <a:pPr marL="151165" marR="0" lvl="0" indent="-151165" algn="l" defTabSz="914126"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HR+/HER2− ABC</a:t>
            </a:r>
          </a:p>
          <a:p>
            <a:pPr marL="151165" marR="0" lvl="0" indent="-151165" algn="l" defTabSz="914126"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Pre- &amp; postmenopausal women &amp; men</a:t>
            </a:r>
          </a:p>
          <a:p>
            <a:pPr marL="151165" marR="0" lvl="0" indent="-151165" algn="l" defTabSz="914126"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Progression on/after CDK4/6i + NSAI</a:t>
            </a:r>
          </a:p>
          <a:p>
            <a:pPr marL="151165" marR="0" lvl="0" indent="-151165" algn="l" defTabSz="914126"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≤2 lines of prior ET for ABC</a:t>
            </a:r>
          </a:p>
          <a:p>
            <a:pPr marL="151165" marR="0" lvl="0" indent="-151165" algn="l" defTabSz="914126"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Measurable disease, RECIST v1.1</a:t>
            </a:r>
          </a:p>
          <a:p>
            <a:pPr marL="151165" marR="0" lvl="0" indent="-151165" algn="l" defTabSz="914126"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Screening result for </a:t>
            </a:r>
            <a:r>
              <a:rPr kumimoji="0" lang="en-US" sz="1400" b="0" i="1" u="none" strike="noStrike" kern="1200" cap="none" spc="0" normalizeH="0" baseline="0" noProof="0">
                <a:ln>
                  <a:noFill/>
                </a:ln>
                <a:solidFill>
                  <a:srgbClr val="FFFFFF"/>
                </a:solidFill>
                <a:effectLst/>
                <a:uLnTx/>
                <a:uFillTx/>
                <a:latin typeface="Calibri" panose="020F0502020204030204"/>
                <a:ea typeface="+mn-ea"/>
                <a:cs typeface="+mn-cs"/>
              </a:rPr>
              <a:t>PIK3CA</a:t>
            </a: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 status</a:t>
            </a:r>
          </a:p>
          <a:p>
            <a:pPr marL="151165" marR="0" lvl="0" indent="-151165" algn="l" defTabSz="914126"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No T2DM with HbA1c &gt;6.4% or T1DM</a:t>
            </a:r>
          </a:p>
          <a:p>
            <a:pPr marL="151165" marR="0" lvl="0" indent="-151165" algn="l" defTabSz="914126"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No prior </a:t>
            </a:r>
            <a:r>
              <a:rPr kumimoji="0" lang="en-US" sz="1400" b="0" i="0" u="none" strike="noStrike" kern="1200" cap="none" spc="0" normalizeH="0" baseline="0" noProof="0" err="1">
                <a:ln>
                  <a:noFill/>
                </a:ln>
                <a:solidFill>
                  <a:srgbClr val="FFFFFF"/>
                </a:solidFill>
                <a:effectLst/>
                <a:uLnTx/>
                <a:uFillTx/>
                <a:latin typeface="Calibri" panose="020F0502020204030204"/>
                <a:ea typeface="+mn-ea"/>
                <a:cs typeface="+mn-cs"/>
              </a:rPr>
              <a:t>mTORi</a:t>
            </a: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 PI3Ki, or </a:t>
            </a:r>
            <a:r>
              <a:rPr kumimoji="0" lang="en-US" sz="1400" b="0" i="0" u="none" strike="noStrike" kern="1200" cap="none" spc="0" normalizeH="0" baseline="0" noProof="0" err="1">
                <a:ln>
                  <a:noFill/>
                </a:ln>
                <a:solidFill>
                  <a:srgbClr val="FFFFFF"/>
                </a:solidFill>
                <a:effectLst/>
                <a:uLnTx/>
                <a:uFillTx/>
                <a:latin typeface="Calibri" panose="020F0502020204030204"/>
                <a:ea typeface="+mn-ea"/>
                <a:cs typeface="+mn-cs"/>
              </a:rPr>
              <a:t>AKTi</a:t>
            </a: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a:p>
            <a:pPr marL="151165" marR="0" lvl="0" indent="-151165" algn="l" defTabSz="914126"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No prior chemotherapy for ABC</a:t>
            </a:r>
          </a:p>
        </p:txBody>
      </p:sp>
      <p:sp>
        <p:nvSpPr>
          <p:cNvPr id="14" name="Rectangle 13">
            <a:extLst>
              <a:ext uri="{FF2B5EF4-FFF2-40B4-BE49-F238E27FC236}">
                <a16:creationId xmlns:a16="http://schemas.microsoft.com/office/drawing/2014/main" id="{5F8A1E1D-ADDC-AEFB-92C1-673F833EBCC0}"/>
              </a:ext>
            </a:extLst>
          </p:cNvPr>
          <p:cNvSpPr/>
          <p:nvPr/>
        </p:nvSpPr>
        <p:spPr>
          <a:xfrm>
            <a:off x="9602476" y="1971139"/>
            <a:ext cx="2195927" cy="2485568"/>
          </a:xfrm>
          <a:prstGeom prst="rect">
            <a:avLst/>
          </a:prstGeom>
          <a:solidFill>
            <a:schemeClr val="accent2">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126" rtl="0" eaLnBrk="1" fontAlgn="base" latinLnBrk="0" hangingPunct="1">
              <a:lnSpc>
                <a:spcPts val="1939"/>
              </a:lnSpc>
              <a:spcBef>
                <a:spcPct val="0"/>
              </a:spcBef>
              <a:spcAft>
                <a:spcPts val="200"/>
              </a:spcAft>
              <a:buClrTx/>
              <a:buSzTx/>
              <a:buFontTx/>
              <a:buNone/>
              <a:tabLst/>
              <a:defRPr/>
            </a:pPr>
            <a:r>
              <a:rPr kumimoji="0" lang="en-US" sz="1600" b="1" i="0" u="none" strike="noStrike" kern="1200" cap="none" spc="0" normalizeH="0" baseline="0" noProof="0">
                <a:ln>
                  <a:noFill/>
                </a:ln>
                <a:solidFill>
                  <a:srgbClr val="223341"/>
                </a:solidFill>
                <a:effectLst/>
                <a:uLnTx/>
                <a:uFillTx/>
                <a:latin typeface="Calibri" panose="020F0502020204030204"/>
                <a:ea typeface="+mn-ea"/>
                <a:cs typeface="+mn-cs"/>
              </a:rPr>
              <a:t>Primary endpoint:</a:t>
            </a:r>
          </a:p>
          <a:p>
            <a:pPr marL="269794" marR="0" lvl="0" indent="-150768" algn="l" defTabSz="914126" rtl="0" eaLnBrk="1" fontAlgn="base" latinLnBrk="0" hangingPunct="1">
              <a:lnSpc>
                <a:spcPts val="1939"/>
              </a:lnSpc>
              <a:spcBef>
                <a:spcPct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23341"/>
                </a:solidFill>
                <a:effectLst/>
                <a:uLnTx/>
                <a:uFillTx/>
                <a:latin typeface="Calibri" panose="020F0502020204030204"/>
                <a:ea typeface="+mn-ea"/>
                <a:cs typeface="+mn-cs"/>
              </a:rPr>
              <a:t>PFS (BICR):</a:t>
            </a:r>
            <a:br>
              <a:rPr kumimoji="0" lang="en-US" sz="1600" b="0" i="0" u="none" strike="noStrike" kern="1200" cap="none" spc="0" normalizeH="0" baseline="0" noProof="0">
                <a:ln>
                  <a:noFill/>
                </a:ln>
                <a:solidFill>
                  <a:srgbClr val="223341"/>
                </a:solidFill>
                <a:effectLst/>
                <a:uLnTx/>
                <a:uFillTx/>
                <a:latin typeface="Calibri" panose="020F0502020204030204"/>
                <a:ea typeface="+mn-ea"/>
                <a:cs typeface="+mn-cs"/>
              </a:rPr>
            </a:br>
            <a:r>
              <a:rPr kumimoji="0" lang="en-US" sz="1600" b="0" i="0" u="none" strike="noStrike" kern="1200" cap="none" spc="0" normalizeH="0" baseline="0" noProof="0">
                <a:ln>
                  <a:noFill/>
                </a:ln>
                <a:solidFill>
                  <a:srgbClr val="223341"/>
                </a:solidFill>
                <a:effectLst/>
                <a:uLnTx/>
                <a:uFillTx/>
                <a:latin typeface="Calibri" panose="020F0502020204030204"/>
                <a:ea typeface="+mn-ea"/>
                <a:cs typeface="+mn-cs"/>
              </a:rPr>
              <a:t>Arm A vs Arm C;</a:t>
            </a:r>
            <a:br>
              <a:rPr kumimoji="0" lang="en-US" sz="1600" b="0" i="0" u="none" strike="noStrike" kern="1200" cap="none" spc="0" normalizeH="0" baseline="0" noProof="0">
                <a:ln>
                  <a:noFill/>
                </a:ln>
                <a:solidFill>
                  <a:srgbClr val="223341"/>
                </a:solidFill>
                <a:effectLst/>
                <a:uLnTx/>
                <a:uFillTx/>
                <a:latin typeface="Calibri" panose="020F0502020204030204"/>
                <a:ea typeface="+mn-ea"/>
                <a:cs typeface="+mn-cs"/>
              </a:rPr>
            </a:br>
            <a:r>
              <a:rPr kumimoji="0" lang="en-US" sz="1600" b="0" i="0" u="none" strike="noStrike" kern="1200" cap="none" spc="0" normalizeH="0" baseline="0" noProof="0">
                <a:ln>
                  <a:noFill/>
                </a:ln>
                <a:solidFill>
                  <a:srgbClr val="223341"/>
                </a:solidFill>
                <a:effectLst/>
                <a:uLnTx/>
                <a:uFillTx/>
                <a:latin typeface="Calibri" panose="020F0502020204030204"/>
                <a:ea typeface="+mn-ea"/>
                <a:cs typeface="+mn-cs"/>
              </a:rPr>
              <a:t>Arm B vs Arm C</a:t>
            </a:r>
          </a:p>
          <a:p>
            <a:pPr marL="119026" marR="0" lvl="0" indent="0" algn="l" defTabSz="914126" rtl="0" eaLnBrk="1" fontAlgn="base" latinLnBrk="0" hangingPunct="1">
              <a:lnSpc>
                <a:spcPts val="1939"/>
              </a:lnSpc>
              <a:spcBef>
                <a:spcPct val="0"/>
              </a:spcBef>
              <a:spcAft>
                <a:spcPts val="200"/>
              </a:spcAft>
              <a:buClrTx/>
              <a:buSzTx/>
              <a:buFontTx/>
              <a:buNone/>
              <a:tabLst/>
              <a:defRPr/>
            </a:pPr>
            <a:r>
              <a:rPr kumimoji="0" lang="en-US" sz="1600" b="1" i="0" u="none" strike="noStrike" kern="1200" cap="none" spc="0" normalizeH="0" baseline="0" noProof="0">
                <a:ln>
                  <a:noFill/>
                </a:ln>
                <a:solidFill>
                  <a:srgbClr val="223341"/>
                </a:solidFill>
                <a:effectLst/>
                <a:uLnTx/>
                <a:uFillTx/>
                <a:latin typeface="Calibri" panose="020F0502020204030204"/>
                <a:ea typeface="+mn-ea"/>
                <a:cs typeface="+mn-cs"/>
              </a:rPr>
              <a:t>Secondary endpoints:</a:t>
            </a:r>
          </a:p>
          <a:p>
            <a:pPr marL="269794" marR="0" lvl="0" indent="-150768" algn="l" defTabSz="914126" rtl="0" eaLnBrk="1" fontAlgn="base" latinLnBrk="0" hangingPunct="1">
              <a:lnSpc>
                <a:spcPts val="1939"/>
              </a:lnSpc>
              <a:spcBef>
                <a:spcPct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23341"/>
                </a:solidFill>
                <a:effectLst/>
                <a:uLnTx/>
                <a:uFillTx/>
                <a:latin typeface="Calibri" panose="020F0502020204030204"/>
                <a:ea typeface="+mn-ea"/>
                <a:cs typeface="+mn-cs"/>
              </a:rPr>
              <a:t>OS</a:t>
            </a:r>
          </a:p>
          <a:p>
            <a:pPr marL="269794" marR="0" lvl="0" indent="-150768" algn="l" defTabSz="914126" rtl="0" eaLnBrk="1" fontAlgn="base" latinLnBrk="0" hangingPunct="1">
              <a:lnSpc>
                <a:spcPts val="1939"/>
              </a:lnSpc>
              <a:spcBef>
                <a:spcPct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23341"/>
                </a:solidFill>
                <a:effectLst/>
                <a:uLnTx/>
                <a:uFillTx/>
                <a:latin typeface="Calibri" panose="020F0502020204030204"/>
                <a:ea typeface="+mn-ea"/>
                <a:cs typeface="+mn-cs"/>
              </a:rPr>
              <a:t>Response</a:t>
            </a:r>
          </a:p>
          <a:p>
            <a:pPr marL="269794" marR="0" lvl="0" indent="-150768" algn="l" defTabSz="914126" rtl="0" eaLnBrk="1" fontAlgn="base" latinLnBrk="0" hangingPunct="1">
              <a:lnSpc>
                <a:spcPts val="1939"/>
              </a:lnSpc>
              <a:spcBef>
                <a:spcPct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23341"/>
                </a:solidFill>
                <a:effectLst/>
                <a:uLnTx/>
                <a:uFillTx/>
                <a:latin typeface="Calibri" panose="020F0502020204030204"/>
                <a:ea typeface="+mn-ea"/>
                <a:cs typeface="+mn-cs"/>
              </a:rPr>
              <a:t>Safety</a:t>
            </a:r>
          </a:p>
          <a:p>
            <a:pPr marL="269794" marR="0" lvl="0" indent="-150768" algn="l" defTabSz="914126" rtl="0" eaLnBrk="1" fontAlgn="base" latinLnBrk="0" hangingPunct="1">
              <a:lnSpc>
                <a:spcPts val="1939"/>
              </a:lnSpc>
              <a:spcBef>
                <a:spcPct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23341"/>
                </a:solidFill>
                <a:effectLst/>
                <a:uLnTx/>
                <a:uFillTx/>
                <a:latin typeface="Calibri" panose="020F0502020204030204"/>
                <a:ea typeface="+mn-ea"/>
                <a:cs typeface="+mn-cs"/>
              </a:rPr>
              <a:t>QOL</a:t>
            </a:r>
          </a:p>
        </p:txBody>
      </p:sp>
      <p:sp>
        <p:nvSpPr>
          <p:cNvPr id="15" name="Oval 14">
            <a:extLst>
              <a:ext uri="{FF2B5EF4-FFF2-40B4-BE49-F238E27FC236}">
                <a16:creationId xmlns:a16="http://schemas.microsoft.com/office/drawing/2014/main" id="{EE98C1FE-8EFF-FD7C-4DD5-41A5F17604EC}"/>
              </a:ext>
            </a:extLst>
          </p:cNvPr>
          <p:cNvSpPr/>
          <p:nvPr/>
        </p:nvSpPr>
        <p:spPr>
          <a:xfrm>
            <a:off x="5486715" y="2939676"/>
            <a:ext cx="526987" cy="54849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0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rPr>
              <a:t>R</a:t>
            </a:r>
            <a:br>
              <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1050" b="1" i="0" u="none" strike="noStrike" kern="1200" cap="none" spc="0" normalizeH="0" baseline="0" noProof="0">
                <a:ln>
                  <a:noFill/>
                </a:ln>
                <a:solidFill>
                  <a:srgbClr val="FFFFFF"/>
                </a:solidFill>
                <a:effectLst/>
                <a:uLnTx/>
                <a:uFillTx/>
                <a:latin typeface="Calibri" panose="020F0502020204030204"/>
                <a:ea typeface="+mn-ea"/>
                <a:cs typeface="+mn-cs"/>
              </a:rPr>
              <a:t>1:1:1</a:t>
            </a:r>
            <a:endPar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04F4521-B62E-9D19-EA3B-39613431A35A}"/>
              </a:ext>
            </a:extLst>
          </p:cNvPr>
          <p:cNvSpPr txBox="1"/>
          <p:nvPr/>
        </p:nvSpPr>
        <p:spPr>
          <a:xfrm>
            <a:off x="5045676" y="3465722"/>
            <a:ext cx="873632" cy="33846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1200"/>
              </a:spcBef>
              <a:spcAft>
                <a:spcPts val="0"/>
              </a:spcAft>
              <a:buClr>
                <a:srgbClr val="A271B0"/>
              </a:buClr>
              <a:buSzTx/>
              <a:buFontTx/>
              <a:buNone/>
              <a:tabLst/>
              <a:defRPr/>
            </a:pPr>
            <a:r>
              <a:rPr kumimoji="0" lang="en-US" sz="1600" b="1" i="0" u="none" strike="noStrike" kern="1200" cap="none" spc="0" normalizeH="0" baseline="0" noProof="0">
                <a:ln>
                  <a:noFill/>
                </a:ln>
                <a:solidFill>
                  <a:srgbClr val="223341"/>
                </a:solidFill>
                <a:effectLst/>
                <a:uLnTx/>
                <a:uFillTx/>
                <a:latin typeface="Calibri" panose="020F0502020204030204"/>
                <a:ea typeface="+mn-ea"/>
                <a:cs typeface="+mn-cs"/>
              </a:rPr>
              <a:t>N=392</a:t>
            </a:r>
          </a:p>
        </p:txBody>
      </p:sp>
      <p:sp>
        <p:nvSpPr>
          <p:cNvPr id="17" name="Rectangle 16">
            <a:extLst>
              <a:ext uri="{FF2B5EF4-FFF2-40B4-BE49-F238E27FC236}">
                <a16:creationId xmlns:a16="http://schemas.microsoft.com/office/drawing/2014/main" id="{186FC768-2AA2-3219-E95B-EFB3CD03DB22}"/>
              </a:ext>
            </a:extLst>
          </p:cNvPr>
          <p:cNvSpPr/>
          <p:nvPr/>
        </p:nvSpPr>
        <p:spPr>
          <a:xfrm>
            <a:off x="4126466" y="2949197"/>
            <a:ext cx="1211264" cy="52945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23341"/>
                </a:solidFill>
                <a:effectLst/>
                <a:uLnTx/>
                <a:uFillTx/>
                <a:latin typeface="Calibri" panose="020F0502020204030204"/>
                <a:ea typeface="+mn-ea"/>
                <a:cs typeface="+mn-cs"/>
              </a:rPr>
              <a:t>STUDY 1</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srgbClr val="223341"/>
                </a:solidFill>
                <a:effectLst/>
                <a:uLnTx/>
                <a:uFillTx/>
                <a:latin typeface="Calibri" panose="020F0502020204030204"/>
                <a:ea typeface="+mn-ea"/>
                <a:cs typeface="+mn-cs"/>
              </a:rPr>
              <a:t>PIK3CA</a:t>
            </a:r>
            <a:r>
              <a:rPr kumimoji="0" lang="en-GB" sz="1600" b="0" i="0" u="none" strike="noStrike" kern="1200" cap="none" spc="0" normalizeH="0" baseline="0" noProof="0">
                <a:ln>
                  <a:noFill/>
                </a:ln>
                <a:solidFill>
                  <a:srgbClr val="223341"/>
                </a:solidFill>
                <a:effectLst/>
                <a:uLnTx/>
                <a:uFillTx/>
                <a:latin typeface="Calibri" panose="020F0502020204030204"/>
                <a:ea typeface="+mn-ea"/>
                <a:cs typeface="+mn-cs"/>
              </a:rPr>
              <a:t>-WT</a:t>
            </a:r>
          </a:p>
        </p:txBody>
      </p:sp>
      <p:cxnSp>
        <p:nvCxnSpPr>
          <p:cNvPr id="19" name="Straight Arrow Connector 18">
            <a:extLst>
              <a:ext uri="{FF2B5EF4-FFF2-40B4-BE49-F238E27FC236}">
                <a16:creationId xmlns:a16="http://schemas.microsoft.com/office/drawing/2014/main" id="{61B76CA1-03EA-A6D6-1636-B33621315F12}"/>
              </a:ext>
            </a:extLst>
          </p:cNvPr>
          <p:cNvCxnSpPr>
            <a:cxnSpLocks/>
            <a:stCxn id="9" idx="3"/>
            <a:endCxn id="17" idx="1"/>
          </p:cNvCxnSpPr>
          <p:nvPr/>
        </p:nvCxnSpPr>
        <p:spPr>
          <a:xfrm>
            <a:off x="3999694" y="3213923"/>
            <a:ext cx="12677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49E8861-FDF8-EE48-1A37-86F6220FE248}"/>
              </a:ext>
            </a:extLst>
          </p:cNvPr>
          <p:cNvCxnSpPr>
            <a:stCxn id="17" idx="3"/>
            <a:endCxn id="15" idx="2"/>
          </p:cNvCxnSpPr>
          <p:nvPr/>
        </p:nvCxnSpPr>
        <p:spPr>
          <a:xfrm>
            <a:off x="5337732" y="3213923"/>
            <a:ext cx="14898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E8450635-1C2A-F3DC-F790-00B7AAAC7023}"/>
              </a:ext>
            </a:extLst>
          </p:cNvPr>
          <p:cNvSpPr/>
          <p:nvPr/>
        </p:nvSpPr>
        <p:spPr>
          <a:xfrm>
            <a:off x="4200743" y="4343163"/>
            <a:ext cx="1062713" cy="51664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GB" sz="1799" b="0" i="0" u="none" strike="noStrike" kern="1200" cap="none" spc="0" normalizeH="0" baseline="0" noProof="0">
                <a:ln>
                  <a:noFill/>
                </a:ln>
                <a:solidFill>
                  <a:srgbClr val="223341"/>
                </a:solidFill>
                <a:effectLst/>
                <a:uLnTx/>
                <a:uFillTx/>
                <a:latin typeface="Calibri" panose="020F0502020204030204"/>
                <a:ea typeface="+mn-ea"/>
                <a:cs typeface="+mn-cs"/>
              </a:rPr>
              <a:t>Assign</a:t>
            </a:r>
          </a:p>
        </p:txBody>
      </p:sp>
      <p:cxnSp>
        <p:nvCxnSpPr>
          <p:cNvPr id="24" name="Straight Arrow Connector 23">
            <a:extLst>
              <a:ext uri="{FF2B5EF4-FFF2-40B4-BE49-F238E27FC236}">
                <a16:creationId xmlns:a16="http://schemas.microsoft.com/office/drawing/2014/main" id="{2BE53E67-339C-0ACE-83AF-B6519FCC69C8}"/>
              </a:ext>
            </a:extLst>
          </p:cNvPr>
          <p:cNvCxnSpPr>
            <a:cxnSpLocks/>
            <a:stCxn id="17" idx="2"/>
            <a:endCxn id="22" idx="0"/>
          </p:cNvCxnSpPr>
          <p:nvPr/>
        </p:nvCxnSpPr>
        <p:spPr>
          <a:xfrm>
            <a:off x="4732098" y="3478650"/>
            <a:ext cx="0" cy="86451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7D743B47-8861-59D2-5EBD-CE1AC107CCCC}"/>
              </a:ext>
            </a:extLst>
          </p:cNvPr>
          <p:cNvSpPr/>
          <p:nvPr/>
        </p:nvSpPr>
        <p:spPr>
          <a:xfrm>
            <a:off x="4126466" y="5408538"/>
            <a:ext cx="1211264" cy="52945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23341"/>
                </a:solidFill>
                <a:effectLst/>
                <a:uLnTx/>
                <a:uFillTx/>
                <a:latin typeface="Calibri" panose="020F0502020204030204"/>
                <a:ea typeface="+mn-ea"/>
                <a:cs typeface="+mn-cs"/>
              </a:rPr>
              <a:t>STUDY 2</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srgbClr val="223341"/>
                </a:solidFill>
                <a:effectLst/>
                <a:uLnTx/>
                <a:uFillTx/>
                <a:latin typeface="Calibri" panose="020F0502020204030204"/>
                <a:ea typeface="+mn-ea"/>
                <a:cs typeface="+mn-cs"/>
              </a:rPr>
              <a:t>PIK3CA</a:t>
            </a:r>
            <a:r>
              <a:rPr kumimoji="0" lang="en-GB" sz="1600" b="0" i="0" u="none" strike="noStrike" kern="1200" cap="none" spc="0" normalizeH="0" baseline="0" noProof="0">
                <a:ln>
                  <a:noFill/>
                </a:ln>
                <a:solidFill>
                  <a:srgbClr val="223341"/>
                </a:solidFill>
                <a:effectLst/>
                <a:uLnTx/>
                <a:uFillTx/>
                <a:latin typeface="Calibri" panose="020F0502020204030204"/>
                <a:ea typeface="+mn-ea"/>
                <a:cs typeface="+mn-cs"/>
              </a:rPr>
              <a:t>-MT</a:t>
            </a:r>
          </a:p>
        </p:txBody>
      </p:sp>
      <p:cxnSp>
        <p:nvCxnSpPr>
          <p:cNvPr id="32" name="Straight Arrow Connector 31">
            <a:extLst>
              <a:ext uri="{FF2B5EF4-FFF2-40B4-BE49-F238E27FC236}">
                <a16:creationId xmlns:a16="http://schemas.microsoft.com/office/drawing/2014/main" id="{3223BA6B-CC08-967D-64FB-4C7ADA92BBAF}"/>
              </a:ext>
            </a:extLst>
          </p:cNvPr>
          <p:cNvCxnSpPr>
            <a:stCxn id="22" idx="4"/>
            <a:endCxn id="30" idx="0"/>
          </p:cNvCxnSpPr>
          <p:nvPr/>
        </p:nvCxnSpPr>
        <p:spPr>
          <a:xfrm>
            <a:off x="4732098" y="4859803"/>
            <a:ext cx="0" cy="54873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16EE1467-2D48-9773-9E3E-C95148C11A25}"/>
              </a:ext>
            </a:extLst>
          </p:cNvPr>
          <p:cNvSpPr/>
          <p:nvPr/>
        </p:nvSpPr>
        <p:spPr>
          <a:xfrm>
            <a:off x="5470847" y="5398071"/>
            <a:ext cx="526987" cy="54849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0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rPr>
              <a:t>R</a:t>
            </a:r>
            <a:br>
              <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1050" b="1" i="0" u="none" strike="noStrike" kern="1200" cap="none" spc="0" normalizeH="0" baseline="0" noProof="0">
                <a:ln>
                  <a:noFill/>
                </a:ln>
                <a:solidFill>
                  <a:srgbClr val="FFFFFF"/>
                </a:solidFill>
                <a:effectLst/>
                <a:uLnTx/>
                <a:uFillTx/>
                <a:latin typeface="Calibri" panose="020F0502020204030204"/>
                <a:ea typeface="+mn-ea"/>
                <a:cs typeface="+mn-cs"/>
              </a:rPr>
              <a:t>3:1:3</a:t>
            </a:r>
            <a:endPar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0C70C5DB-ADEE-08D7-D04E-D49F1144BA3F}"/>
              </a:ext>
            </a:extLst>
          </p:cNvPr>
          <p:cNvSpPr/>
          <p:nvPr/>
        </p:nvSpPr>
        <p:spPr>
          <a:xfrm>
            <a:off x="6162685" y="1933119"/>
            <a:ext cx="3284971" cy="1315065"/>
          </a:xfrm>
          <a:prstGeom prst="rect">
            <a:avLst/>
          </a:prstGeom>
          <a:solidFill>
            <a:srgbClr val="6B2F98"/>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rPr>
              <a:t>Gedatolisib 180 mg IV QW</a:t>
            </a:r>
            <a:br>
              <a:rPr kumimoji="0" lang="en-GB" sz="14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GB" sz="1400" b="0" i="0" u="none" strike="noStrike" kern="1200" cap="none" spc="0" normalizeH="0" baseline="0" noProof="0">
                <a:ln>
                  <a:noFill/>
                </a:ln>
                <a:solidFill>
                  <a:srgbClr val="FFFFFF"/>
                </a:solidFill>
                <a:effectLst/>
                <a:uLnTx/>
                <a:uFillTx/>
                <a:latin typeface="Calibri" panose="020F0502020204030204"/>
                <a:ea typeface="+mn-ea"/>
                <a:cs typeface="+mn-cs"/>
              </a:rPr>
              <a:t>(3 weeks on, 1 week off)</a:t>
            </a:r>
            <a:br>
              <a:rPr kumimoji="0" lang="en-GB" sz="14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rPr>
              <a:t>+ palbociclib 125 mg QD</a:t>
            </a:r>
            <a:br>
              <a:rPr kumimoji="0" lang="en-GB" sz="14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GB" sz="1400" b="0" i="0" u="none" strike="noStrike" kern="1200" cap="none" spc="0" normalizeH="0" baseline="0" noProof="0">
                <a:ln>
                  <a:noFill/>
                </a:ln>
                <a:solidFill>
                  <a:srgbClr val="FFFFFF"/>
                </a:solidFill>
                <a:effectLst/>
                <a:uLnTx/>
                <a:uFillTx/>
                <a:latin typeface="Calibri" panose="020F0502020204030204"/>
                <a:ea typeface="+mn-ea"/>
                <a:cs typeface="+mn-cs"/>
              </a:rPr>
              <a:t>(21 days on, 7 days off)</a:t>
            </a:r>
            <a:br>
              <a:rPr kumimoji="0" lang="en-GB" sz="14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en-GB" sz="1400" b="1" i="0" u="none" strike="noStrike" kern="1200" cap="none" spc="0" normalizeH="0" baseline="0" noProof="0" err="1">
                <a:ln>
                  <a:noFill/>
                </a:ln>
                <a:solidFill>
                  <a:srgbClr val="FFFFFF"/>
                </a:solidFill>
                <a:effectLst/>
                <a:uLnTx/>
                <a:uFillTx/>
                <a:latin typeface="Calibri" panose="020F0502020204030204"/>
                <a:ea typeface="+mn-ea"/>
                <a:cs typeface="+mn-cs"/>
              </a:rPr>
              <a:t>fulvestrant</a:t>
            </a:r>
            <a:r>
              <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rPr>
              <a:t> 500 mg</a:t>
            </a:r>
            <a:br>
              <a:rPr kumimoji="0" lang="en-GB" sz="14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GB" sz="1400" b="0" i="0" u="none" strike="noStrike" kern="1200" cap="none" spc="0" normalizeH="0" baseline="0" noProof="0">
                <a:ln>
                  <a:noFill/>
                </a:ln>
                <a:solidFill>
                  <a:srgbClr val="FFFFFF"/>
                </a:solidFill>
                <a:effectLst/>
                <a:uLnTx/>
                <a:uFillTx/>
                <a:latin typeface="Calibri" panose="020F0502020204030204"/>
                <a:ea typeface="+mn-ea"/>
                <a:cs typeface="+mn-cs"/>
              </a:rPr>
              <a:t>(cycle 1: days 1 &amp; 15, then Q4W)</a:t>
            </a: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25F9B3AB-D5E9-D7FF-45E9-ECFE83AC898B}"/>
              </a:ext>
            </a:extLst>
          </p:cNvPr>
          <p:cNvSpPr txBox="1"/>
          <p:nvPr/>
        </p:nvSpPr>
        <p:spPr>
          <a:xfrm>
            <a:off x="6129150" y="2421417"/>
            <a:ext cx="721484" cy="338466"/>
          </a:xfrm>
          <a:prstGeom prst="rect">
            <a:avLst/>
          </a:prstGeom>
          <a:noFill/>
        </p:spPr>
        <p:txBody>
          <a:bodyPr wrap="none" rtlCol="0">
            <a:spAutoFit/>
          </a:bodyPr>
          <a:lstStyle/>
          <a:p>
            <a:pPr marL="0" marR="0" lvl="0" indent="0" algn="l" defTabSz="914126" rtl="0" eaLnBrk="1" fontAlgn="auto" latinLnBrk="0" hangingPunct="1">
              <a:lnSpc>
                <a:spcPct val="100000"/>
              </a:lnSpc>
              <a:spcBef>
                <a:spcPts val="1200"/>
              </a:spcBef>
              <a:spcAft>
                <a:spcPts val="0"/>
              </a:spcAft>
              <a:buClr>
                <a:srgbClr val="A271B0"/>
              </a:buClr>
              <a:buSzTx/>
              <a:buFontTx/>
              <a:buNone/>
              <a:tabLst/>
              <a:defRPr/>
            </a:pPr>
            <a:r>
              <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rPr>
              <a:t>Arm A</a:t>
            </a:r>
          </a:p>
        </p:txBody>
      </p:sp>
      <p:sp>
        <p:nvSpPr>
          <p:cNvPr id="40" name="Rectangle 39">
            <a:extLst>
              <a:ext uri="{FF2B5EF4-FFF2-40B4-BE49-F238E27FC236}">
                <a16:creationId xmlns:a16="http://schemas.microsoft.com/office/drawing/2014/main" id="{4FAC84DC-6764-268F-9C20-C099A86CE158}"/>
              </a:ext>
            </a:extLst>
          </p:cNvPr>
          <p:cNvSpPr/>
          <p:nvPr/>
        </p:nvSpPr>
        <p:spPr>
          <a:xfrm>
            <a:off x="6162685" y="3318538"/>
            <a:ext cx="3284971" cy="897856"/>
          </a:xfrm>
          <a:prstGeom prst="rect">
            <a:avLst/>
          </a:prstGeom>
          <a:solidFill>
            <a:srgbClr val="FF9900"/>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223341"/>
                </a:solidFill>
                <a:effectLst/>
                <a:uLnTx/>
                <a:uFillTx/>
                <a:latin typeface="Calibri" panose="020F0502020204030204"/>
                <a:ea typeface="+mn-ea"/>
                <a:cs typeface="+mn-cs"/>
              </a:rPr>
              <a:t>Gedatolisib 180 mg IV QW</a:t>
            </a:r>
            <a:br>
              <a:rPr kumimoji="0" lang="en-GB" sz="1400" b="1" i="0" u="none" strike="noStrike" kern="1200" cap="none" spc="0" normalizeH="0" baseline="0" noProof="0">
                <a:ln>
                  <a:noFill/>
                </a:ln>
                <a:solidFill>
                  <a:srgbClr val="223341"/>
                </a:solidFill>
                <a:effectLst/>
                <a:uLnTx/>
                <a:uFillTx/>
                <a:latin typeface="Calibri" panose="020F0502020204030204"/>
                <a:ea typeface="+mn-ea"/>
                <a:cs typeface="+mn-cs"/>
              </a:rPr>
            </a:br>
            <a:r>
              <a:rPr kumimoji="0" lang="en-GB" sz="1400" b="0" i="0" u="none" strike="noStrike" kern="1200" cap="none" spc="0" normalizeH="0" baseline="0" noProof="0">
                <a:ln>
                  <a:noFill/>
                </a:ln>
                <a:solidFill>
                  <a:srgbClr val="223341"/>
                </a:solidFill>
                <a:effectLst/>
                <a:uLnTx/>
                <a:uFillTx/>
                <a:latin typeface="Calibri" panose="020F0502020204030204"/>
                <a:ea typeface="+mn-ea"/>
                <a:cs typeface="+mn-cs"/>
              </a:rPr>
              <a:t>(3 weeks on, 1 week off)</a:t>
            </a:r>
            <a:br>
              <a:rPr kumimoji="0" lang="en-GB" sz="1400" b="1" i="0" u="none" strike="noStrike" kern="1200" cap="none" spc="0" normalizeH="0" baseline="0" noProof="0">
                <a:ln>
                  <a:noFill/>
                </a:ln>
                <a:solidFill>
                  <a:srgbClr val="223341"/>
                </a:solidFill>
                <a:effectLst/>
                <a:uLnTx/>
                <a:uFillTx/>
                <a:latin typeface="Calibri" panose="020F0502020204030204"/>
                <a:ea typeface="+mn-ea"/>
                <a:cs typeface="+mn-cs"/>
              </a:rPr>
            </a:br>
            <a:r>
              <a:rPr kumimoji="0" lang="en-GB" sz="1400" b="1" i="0" u="none" strike="noStrike" kern="1200" cap="none" spc="0" normalizeH="0" baseline="0" noProof="0">
                <a:ln>
                  <a:noFill/>
                </a:ln>
                <a:solidFill>
                  <a:srgbClr val="223341"/>
                </a:solidFill>
                <a:effectLst/>
                <a:uLnTx/>
                <a:uFillTx/>
                <a:latin typeface="Calibri" panose="020F0502020204030204"/>
                <a:ea typeface="+mn-ea"/>
                <a:cs typeface="+mn-cs"/>
              </a:rPr>
              <a:t>+ </a:t>
            </a:r>
            <a:r>
              <a:rPr kumimoji="0" lang="en-GB" sz="1400" b="1" i="0" u="none" strike="noStrike" kern="1200" cap="none" spc="0" normalizeH="0" baseline="0" noProof="0" err="1">
                <a:ln>
                  <a:noFill/>
                </a:ln>
                <a:solidFill>
                  <a:srgbClr val="223341"/>
                </a:solidFill>
                <a:effectLst/>
                <a:uLnTx/>
                <a:uFillTx/>
                <a:latin typeface="Calibri" panose="020F0502020204030204"/>
                <a:ea typeface="+mn-ea"/>
                <a:cs typeface="+mn-cs"/>
              </a:rPr>
              <a:t>fulvestrant</a:t>
            </a:r>
            <a:r>
              <a:rPr kumimoji="0" lang="en-GB" sz="1400" b="1" i="0" u="none" strike="noStrike" kern="1200" cap="none" spc="0" normalizeH="0" baseline="0" noProof="0">
                <a:ln>
                  <a:noFill/>
                </a:ln>
                <a:solidFill>
                  <a:srgbClr val="223341"/>
                </a:solidFill>
                <a:effectLst/>
                <a:uLnTx/>
                <a:uFillTx/>
                <a:latin typeface="Calibri" panose="020F0502020204030204"/>
                <a:ea typeface="+mn-ea"/>
                <a:cs typeface="+mn-cs"/>
              </a:rPr>
              <a:t> 500 mg</a:t>
            </a:r>
            <a:br>
              <a:rPr kumimoji="0" lang="en-GB" sz="1400" b="1" i="0" u="none" strike="noStrike" kern="1200" cap="none" spc="0" normalizeH="0" baseline="0" noProof="0">
                <a:ln>
                  <a:noFill/>
                </a:ln>
                <a:solidFill>
                  <a:srgbClr val="223341"/>
                </a:solidFill>
                <a:effectLst/>
                <a:uLnTx/>
                <a:uFillTx/>
                <a:latin typeface="Calibri" panose="020F0502020204030204"/>
                <a:ea typeface="+mn-ea"/>
                <a:cs typeface="+mn-cs"/>
              </a:rPr>
            </a:br>
            <a:r>
              <a:rPr kumimoji="0" lang="en-GB" sz="1400" b="0" i="0" u="none" strike="noStrike" kern="1200" cap="none" spc="0" normalizeH="0" baseline="0" noProof="0">
                <a:ln>
                  <a:noFill/>
                </a:ln>
                <a:solidFill>
                  <a:srgbClr val="223341"/>
                </a:solidFill>
                <a:effectLst/>
                <a:uLnTx/>
                <a:uFillTx/>
                <a:latin typeface="Calibri" panose="020F0502020204030204"/>
                <a:ea typeface="+mn-ea"/>
                <a:cs typeface="+mn-cs"/>
              </a:rPr>
              <a:t>(same schedule)</a:t>
            </a:r>
            <a:endParaRPr kumimoji="0" lang="en-US" sz="12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3E95D415-8E66-0DC9-7071-D96FCC7F6DE8}"/>
              </a:ext>
            </a:extLst>
          </p:cNvPr>
          <p:cNvSpPr/>
          <p:nvPr/>
        </p:nvSpPr>
        <p:spPr>
          <a:xfrm>
            <a:off x="6162685" y="4292940"/>
            <a:ext cx="3284971" cy="967272"/>
          </a:xfrm>
          <a:prstGeom prst="rect">
            <a:avLst/>
          </a:prstGeom>
          <a:solidFill>
            <a:schemeClr val="accent2"/>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rPr>
              <a:t>Fulvestrant 500 mg</a:t>
            </a:r>
            <a:br>
              <a:rPr kumimoji="0" lang="en-GB" sz="14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GB" sz="1400" b="0" i="0" u="none" strike="noStrike" kern="1200" cap="none" spc="0" normalizeH="0" baseline="0" noProof="0">
                <a:ln>
                  <a:noFill/>
                </a:ln>
                <a:solidFill>
                  <a:srgbClr val="FFFFFF"/>
                </a:solidFill>
                <a:effectLst/>
                <a:uLnTx/>
                <a:uFillTx/>
                <a:latin typeface="Calibri" panose="020F0502020204030204"/>
                <a:ea typeface="+mn-ea"/>
                <a:cs typeface="+mn-cs"/>
              </a:rPr>
              <a:t>(cycle 1: days 1 &amp; 15, then Q4W)</a:t>
            </a:r>
          </a:p>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FFFF00"/>
                </a:solidFill>
                <a:effectLst/>
                <a:uLnTx/>
                <a:uFillTx/>
                <a:latin typeface="Calibri" panose="020F0502020204030204"/>
                <a:ea typeface="+mn-ea"/>
                <a:cs typeface="+mn-cs"/>
              </a:rPr>
              <a:t>Optional crossover to Arm A or Arm B</a:t>
            </a:r>
            <a:br>
              <a:rPr kumimoji="0" lang="en-GB" sz="1400" b="1" i="0" u="none" strike="noStrike" kern="1200" cap="none" spc="0" normalizeH="0" baseline="0" noProof="0">
                <a:ln>
                  <a:noFill/>
                </a:ln>
                <a:solidFill>
                  <a:srgbClr val="FFFF00"/>
                </a:solidFill>
                <a:effectLst/>
                <a:uLnTx/>
                <a:uFillTx/>
                <a:latin typeface="Calibri" panose="020F0502020204030204"/>
                <a:ea typeface="+mn-ea"/>
                <a:cs typeface="+mn-cs"/>
              </a:rPr>
            </a:br>
            <a:r>
              <a:rPr kumimoji="0" lang="en-GB" sz="1400" b="1" i="0" u="none" strike="noStrike" kern="1200" cap="none" spc="0" normalizeH="0" baseline="0" noProof="0">
                <a:ln>
                  <a:noFill/>
                </a:ln>
                <a:solidFill>
                  <a:srgbClr val="FFFF00"/>
                </a:solidFill>
                <a:effectLst/>
                <a:uLnTx/>
                <a:uFillTx/>
                <a:latin typeface="Calibri" panose="020F0502020204030204"/>
                <a:ea typeface="+mn-ea"/>
                <a:cs typeface="+mn-cs"/>
              </a:rPr>
              <a:t>at progression</a:t>
            </a:r>
            <a:endParaRPr kumimoji="0" lang="en-US" sz="1200" b="1"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E231500F-2808-1EF6-80A4-9C899C5DCAAE}"/>
              </a:ext>
            </a:extLst>
          </p:cNvPr>
          <p:cNvSpPr/>
          <p:nvPr/>
        </p:nvSpPr>
        <p:spPr>
          <a:xfrm>
            <a:off x="6162685" y="5376639"/>
            <a:ext cx="3284972" cy="281170"/>
          </a:xfrm>
          <a:prstGeom prst="rect">
            <a:avLst/>
          </a:prstGeom>
          <a:solidFill>
            <a:srgbClr val="6B2F98"/>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err="1">
                <a:ln>
                  <a:noFill/>
                </a:ln>
                <a:solidFill>
                  <a:srgbClr val="FFFFFF"/>
                </a:solidFill>
                <a:effectLst/>
                <a:uLnTx/>
                <a:uFillTx/>
                <a:latin typeface="Calibri" panose="020F0502020204030204"/>
                <a:ea typeface="+mn-ea"/>
                <a:cs typeface="+mn-cs"/>
              </a:rPr>
              <a:t>Gedatolisib</a:t>
            </a:r>
            <a:r>
              <a:rPr kumimoji="0" lang="en-GB" sz="1400" b="1" i="0" u="none" strike="noStrike" kern="1200" cap="none" spc="0" normalizeH="0" baseline="30000" noProof="0" err="1">
                <a:ln>
                  <a:noFill/>
                </a:ln>
                <a:solidFill>
                  <a:srgbClr val="FFFFFF"/>
                </a:solidFill>
                <a:effectLst/>
                <a:uLnTx/>
                <a:uFillTx/>
                <a:latin typeface="Calibri" panose="020F0502020204030204"/>
                <a:ea typeface="+mn-ea"/>
                <a:cs typeface="+mn-cs"/>
              </a:rPr>
              <a:t>a</a:t>
            </a:r>
            <a:r>
              <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rPr>
              <a:t> + palbociclib + </a:t>
            </a:r>
            <a:r>
              <a:rPr kumimoji="0" lang="en-GB" sz="1400" b="1" i="0" u="none" strike="noStrike" kern="1200" cap="none" spc="0" normalizeH="0" baseline="0" noProof="0" err="1">
                <a:ln>
                  <a:noFill/>
                </a:ln>
                <a:solidFill>
                  <a:srgbClr val="FFFFFF"/>
                </a:solidFill>
                <a:effectLst/>
                <a:uLnTx/>
                <a:uFillTx/>
                <a:latin typeface="Calibri" panose="020F0502020204030204"/>
                <a:ea typeface="+mn-ea"/>
                <a:cs typeface="+mn-cs"/>
              </a:rPr>
              <a:t>fulvestrant</a:t>
            </a: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DD6A5613-9FAE-A323-7FBD-F927F2A3AA8E}"/>
              </a:ext>
            </a:extLst>
          </p:cNvPr>
          <p:cNvSpPr txBox="1"/>
          <p:nvPr/>
        </p:nvSpPr>
        <p:spPr>
          <a:xfrm>
            <a:off x="6117209" y="3591028"/>
            <a:ext cx="721484" cy="338466"/>
          </a:xfrm>
          <a:prstGeom prst="rect">
            <a:avLst/>
          </a:prstGeom>
          <a:noFill/>
        </p:spPr>
        <p:txBody>
          <a:bodyPr wrap="none" rtlCol="0">
            <a:spAutoFit/>
          </a:bodyPr>
          <a:lstStyle/>
          <a:p>
            <a:pPr marL="0" marR="0" lvl="0" indent="0" algn="l" defTabSz="914126" rtl="0" eaLnBrk="1" fontAlgn="auto" latinLnBrk="0" hangingPunct="1">
              <a:lnSpc>
                <a:spcPct val="100000"/>
              </a:lnSpc>
              <a:spcBef>
                <a:spcPts val="1200"/>
              </a:spcBef>
              <a:spcAft>
                <a:spcPts val="0"/>
              </a:spcAft>
              <a:buClr>
                <a:srgbClr val="A271B0"/>
              </a:buClr>
              <a:buSzTx/>
              <a:buFontTx/>
              <a:buNone/>
              <a:tabLst/>
              <a:defRPr/>
            </a:pPr>
            <a:r>
              <a:rPr kumimoji="0" lang="en-GB" sz="1600" b="1" i="0" u="none" strike="noStrike" kern="1200" cap="none" spc="0" normalizeH="0" baseline="0" noProof="0">
                <a:ln>
                  <a:noFill/>
                </a:ln>
                <a:solidFill>
                  <a:srgbClr val="223341"/>
                </a:solidFill>
                <a:effectLst/>
                <a:uLnTx/>
                <a:uFillTx/>
                <a:latin typeface="Calibri" panose="020F0502020204030204"/>
                <a:ea typeface="+mn-ea"/>
                <a:cs typeface="+mn-cs"/>
              </a:rPr>
              <a:t>Arm B</a:t>
            </a:r>
          </a:p>
        </p:txBody>
      </p:sp>
      <p:sp>
        <p:nvSpPr>
          <p:cNvPr id="51" name="TextBox 50">
            <a:extLst>
              <a:ext uri="{FF2B5EF4-FFF2-40B4-BE49-F238E27FC236}">
                <a16:creationId xmlns:a16="http://schemas.microsoft.com/office/drawing/2014/main" id="{DB278FF2-9CEF-04B1-308D-6B79F06A26ED}"/>
              </a:ext>
            </a:extLst>
          </p:cNvPr>
          <p:cNvSpPr txBox="1"/>
          <p:nvPr/>
        </p:nvSpPr>
        <p:spPr>
          <a:xfrm>
            <a:off x="6107838" y="4959207"/>
            <a:ext cx="721484" cy="338466"/>
          </a:xfrm>
          <a:prstGeom prst="rect">
            <a:avLst/>
          </a:prstGeom>
          <a:noFill/>
        </p:spPr>
        <p:txBody>
          <a:bodyPr wrap="none" rtlCol="0">
            <a:spAutoFit/>
          </a:bodyPr>
          <a:lstStyle/>
          <a:p>
            <a:pPr marL="0" marR="0" lvl="0" indent="0" algn="l" defTabSz="914126" rtl="0" eaLnBrk="1" fontAlgn="auto" latinLnBrk="0" hangingPunct="1">
              <a:lnSpc>
                <a:spcPct val="100000"/>
              </a:lnSpc>
              <a:spcBef>
                <a:spcPts val="1200"/>
              </a:spcBef>
              <a:spcAft>
                <a:spcPts val="0"/>
              </a:spcAft>
              <a:buClr>
                <a:srgbClr val="A271B0"/>
              </a:buClr>
              <a:buSzTx/>
              <a:buFontTx/>
              <a:buNone/>
              <a:tabLst/>
              <a:defRPr/>
            </a:pPr>
            <a:r>
              <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rPr>
              <a:t>Arm C</a:t>
            </a:r>
          </a:p>
        </p:txBody>
      </p:sp>
      <p:sp>
        <p:nvSpPr>
          <p:cNvPr id="52" name="Rectangle 51">
            <a:extLst>
              <a:ext uri="{FF2B5EF4-FFF2-40B4-BE49-F238E27FC236}">
                <a16:creationId xmlns:a16="http://schemas.microsoft.com/office/drawing/2014/main" id="{1DE37244-527B-6E30-BBD2-E19735ECAFC9}"/>
              </a:ext>
            </a:extLst>
          </p:cNvPr>
          <p:cNvSpPr/>
          <p:nvPr/>
        </p:nvSpPr>
        <p:spPr>
          <a:xfrm>
            <a:off x="6162685" y="5668363"/>
            <a:ext cx="3284972" cy="281170"/>
          </a:xfrm>
          <a:prstGeom prst="rect">
            <a:avLst/>
          </a:prstGeom>
          <a:solidFill>
            <a:srgbClr val="FF9900"/>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err="1">
                <a:ln>
                  <a:noFill/>
                </a:ln>
                <a:solidFill>
                  <a:srgbClr val="223341"/>
                </a:solidFill>
                <a:effectLst/>
                <a:uLnTx/>
                <a:uFillTx/>
                <a:latin typeface="Calibri" panose="020F0502020204030204"/>
                <a:ea typeface="+mn-ea"/>
                <a:cs typeface="+mn-cs"/>
              </a:rPr>
              <a:t>Gedatolisib</a:t>
            </a:r>
            <a:r>
              <a:rPr kumimoji="0" lang="en-GB" sz="1400" b="1" i="0" u="none" strike="noStrike" kern="1200" cap="none" spc="0" normalizeH="0" baseline="30000" noProof="0" err="1">
                <a:ln>
                  <a:noFill/>
                </a:ln>
                <a:solidFill>
                  <a:srgbClr val="223341"/>
                </a:solidFill>
                <a:effectLst/>
                <a:uLnTx/>
                <a:uFillTx/>
                <a:latin typeface="Calibri" panose="020F0502020204030204"/>
                <a:ea typeface="+mn-ea"/>
                <a:cs typeface="+mn-cs"/>
              </a:rPr>
              <a:t>a</a:t>
            </a:r>
            <a:r>
              <a:rPr kumimoji="0" lang="en-GB" sz="1400" b="1" i="0" u="none" strike="noStrike" kern="1200" cap="none" spc="0" normalizeH="0" baseline="0" noProof="0">
                <a:ln>
                  <a:noFill/>
                </a:ln>
                <a:solidFill>
                  <a:srgbClr val="223341"/>
                </a:solidFill>
                <a:effectLst/>
                <a:uLnTx/>
                <a:uFillTx/>
                <a:latin typeface="Calibri" panose="020F0502020204030204"/>
                <a:ea typeface="+mn-ea"/>
                <a:cs typeface="+mn-cs"/>
              </a:rPr>
              <a:t> + </a:t>
            </a:r>
            <a:r>
              <a:rPr kumimoji="0" lang="en-GB" sz="1400" b="1" i="0" u="none" strike="noStrike" kern="1200" cap="none" spc="0" normalizeH="0" baseline="0" noProof="0" err="1">
                <a:ln>
                  <a:noFill/>
                </a:ln>
                <a:solidFill>
                  <a:srgbClr val="223341"/>
                </a:solidFill>
                <a:effectLst/>
                <a:uLnTx/>
                <a:uFillTx/>
                <a:latin typeface="Calibri" panose="020F0502020204030204"/>
                <a:ea typeface="+mn-ea"/>
                <a:cs typeface="+mn-cs"/>
              </a:rPr>
              <a:t>fulvestrant</a:t>
            </a:r>
            <a:endParaRPr kumimoji="0" lang="en-US" sz="12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ECE8E8EB-9956-60E7-FF63-DDF2AB2C8AFC}"/>
              </a:ext>
            </a:extLst>
          </p:cNvPr>
          <p:cNvSpPr/>
          <p:nvPr/>
        </p:nvSpPr>
        <p:spPr>
          <a:xfrm>
            <a:off x="6162685" y="5963822"/>
            <a:ext cx="3284972" cy="281170"/>
          </a:xfrm>
          <a:prstGeom prst="rect">
            <a:avLst/>
          </a:prstGeom>
          <a:solidFill>
            <a:srgbClr val="1185AA"/>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err="1">
                <a:ln>
                  <a:noFill/>
                </a:ln>
                <a:solidFill>
                  <a:srgbClr val="FFFFFF"/>
                </a:solidFill>
                <a:effectLst/>
                <a:uLnTx/>
                <a:uFillTx/>
                <a:latin typeface="Calibri" panose="020F0502020204030204"/>
                <a:ea typeface="+mn-ea"/>
                <a:cs typeface="+mn-cs"/>
              </a:rPr>
              <a:t>Alpelisib</a:t>
            </a:r>
            <a:r>
              <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rPr>
              <a:t> + </a:t>
            </a:r>
            <a:r>
              <a:rPr kumimoji="0" lang="en-GB" sz="1400" b="1" i="0" u="none" strike="noStrike" kern="1200" cap="none" spc="0" normalizeH="0" baseline="0" noProof="0" err="1">
                <a:ln>
                  <a:noFill/>
                </a:ln>
                <a:solidFill>
                  <a:srgbClr val="FFFFFF"/>
                </a:solidFill>
                <a:effectLst/>
                <a:uLnTx/>
                <a:uFillTx/>
                <a:latin typeface="Calibri" panose="020F0502020204030204"/>
                <a:ea typeface="+mn-ea"/>
                <a:cs typeface="+mn-cs"/>
              </a:rPr>
              <a:t>fulvestrant</a:t>
            </a: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56" name="Connector: Elbow 55">
            <a:extLst>
              <a:ext uri="{FF2B5EF4-FFF2-40B4-BE49-F238E27FC236}">
                <a16:creationId xmlns:a16="http://schemas.microsoft.com/office/drawing/2014/main" id="{C8C746F4-D42A-2C23-AD36-44BA7A032F91}"/>
              </a:ext>
            </a:extLst>
          </p:cNvPr>
          <p:cNvCxnSpPr>
            <a:stCxn id="15" idx="0"/>
            <a:endCxn id="38" idx="1"/>
          </p:cNvCxnSpPr>
          <p:nvPr/>
        </p:nvCxnSpPr>
        <p:spPr>
          <a:xfrm rot="5400000" flipH="1" flipV="1">
            <a:off x="5781934" y="2558925"/>
            <a:ext cx="349024" cy="412477"/>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or: Elbow 59">
            <a:extLst>
              <a:ext uri="{FF2B5EF4-FFF2-40B4-BE49-F238E27FC236}">
                <a16:creationId xmlns:a16="http://schemas.microsoft.com/office/drawing/2014/main" id="{4F0A4DA1-1914-FE41-4202-57DA21A9FFAC}"/>
              </a:ext>
            </a:extLst>
          </p:cNvPr>
          <p:cNvCxnSpPr>
            <a:stCxn id="15" idx="4"/>
            <a:endCxn id="43" idx="1"/>
          </p:cNvCxnSpPr>
          <p:nvPr/>
        </p:nvCxnSpPr>
        <p:spPr>
          <a:xfrm rot="16200000" flipH="1">
            <a:off x="5312243" y="3926136"/>
            <a:ext cx="1288404" cy="412477"/>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4254F20A-B474-716F-2DD5-0A65BB9A1F75}"/>
              </a:ext>
            </a:extLst>
          </p:cNvPr>
          <p:cNvCxnSpPr>
            <a:endCxn id="40" idx="1"/>
          </p:cNvCxnSpPr>
          <p:nvPr/>
        </p:nvCxnSpPr>
        <p:spPr>
          <a:xfrm>
            <a:off x="5750208" y="3488172"/>
            <a:ext cx="412477" cy="279294"/>
          </a:xfrm>
          <a:prstGeom prst="bentConnector3">
            <a:avLst>
              <a:gd name="adj1" fmla="val -1009"/>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B2AEF45C-A1AD-AEBC-1D8A-997D40FE95F2}"/>
              </a:ext>
            </a:extLst>
          </p:cNvPr>
          <p:cNvCxnSpPr>
            <a:stCxn id="30" idx="3"/>
            <a:endCxn id="34" idx="2"/>
          </p:cNvCxnSpPr>
          <p:nvPr/>
        </p:nvCxnSpPr>
        <p:spPr>
          <a:xfrm flipV="1">
            <a:off x="5337732" y="5672319"/>
            <a:ext cx="133115" cy="94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nector: Elbow 66">
            <a:extLst>
              <a:ext uri="{FF2B5EF4-FFF2-40B4-BE49-F238E27FC236}">
                <a16:creationId xmlns:a16="http://schemas.microsoft.com/office/drawing/2014/main" id="{F4AC4601-7B49-1973-FF88-54D09263CE03}"/>
              </a:ext>
            </a:extLst>
          </p:cNvPr>
          <p:cNvCxnSpPr>
            <a:stCxn id="34" idx="6"/>
            <a:endCxn id="44" idx="1"/>
          </p:cNvCxnSpPr>
          <p:nvPr/>
        </p:nvCxnSpPr>
        <p:spPr>
          <a:xfrm flipV="1">
            <a:off x="5997833" y="5517225"/>
            <a:ext cx="164852" cy="155095"/>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27AC3694-327F-5A5D-51C2-6E12748B4489}"/>
              </a:ext>
            </a:extLst>
          </p:cNvPr>
          <p:cNvCxnSpPr>
            <a:stCxn id="34" idx="6"/>
            <a:endCxn id="52" idx="1"/>
          </p:cNvCxnSpPr>
          <p:nvPr/>
        </p:nvCxnSpPr>
        <p:spPr>
          <a:xfrm>
            <a:off x="5997833" y="5672320"/>
            <a:ext cx="164852" cy="136629"/>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onnector: Elbow 70">
            <a:extLst>
              <a:ext uri="{FF2B5EF4-FFF2-40B4-BE49-F238E27FC236}">
                <a16:creationId xmlns:a16="http://schemas.microsoft.com/office/drawing/2014/main" id="{6EC1C234-6AA5-180E-51D4-70907114B64B}"/>
              </a:ext>
            </a:extLst>
          </p:cNvPr>
          <p:cNvCxnSpPr>
            <a:stCxn id="34" idx="6"/>
            <a:endCxn id="53" idx="1"/>
          </p:cNvCxnSpPr>
          <p:nvPr/>
        </p:nvCxnSpPr>
        <p:spPr>
          <a:xfrm>
            <a:off x="5997833" y="5672319"/>
            <a:ext cx="164852" cy="432088"/>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A8C71F13-6593-BD9E-39A7-2F0F71532AF9}"/>
              </a:ext>
            </a:extLst>
          </p:cNvPr>
          <p:cNvSpPr/>
          <p:nvPr/>
        </p:nvSpPr>
        <p:spPr>
          <a:xfrm>
            <a:off x="4042765" y="1854048"/>
            <a:ext cx="7864693" cy="3464947"/>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0774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8B21BDB-5B99-EB14-CC0A-CE0A4283EFA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5D03204-A7F3-69A1-0118-821C03B9931E}"/>
              </a:ext>
            </a:extLst>
          </p:cNvPr>
          <p:cNvSpPr>
            <a:spLocks noGrp="1"/>
          </p:cNvSpPr>
          <p:nvPr>
            <p:ph type="body" sz="quarter" idx="10"/>
          </p:nvPr>
        </p:nvSpPr>
        <p:spPr>
          <a:xfrm>
            <a:off x="244831" y="6195596"/>
            <a:ext cx="5489508" cy="546804"/>
          </a:xfrm>
        </p:spPr>
        <p:txBody>
          <a:bodyPr/>
          <a:lstStyle/>
          <a:p>
            <a:r>
              <a:rPr lang="en-US" baseline="30000" dirty="0"/>
              <a:t>a</a:t>
            </a:r>
            <a:r>
              <a:rPr lang="en-GB" dirty="0"/>
              <a:t>Prophylactic use of a steroid-containing “swish and spit” regimen was protocol-mandated; oral non-sedating antihistamine therapy was recommended.</a:t>
            </a:r>
            <a:br>
              <a:rPr lang="en-US" dirty="0"/>
            </a:br>
            <a:r>
              <a:rPr lang="en-US" dirty="0"/>
              <a:t>Hurvitz SA</a:t>
            </a:r>
            <a:r>
              <a:rPr lang="en-GB" dirty="0"/>
              <a:t>, et al. JCO 2026; Pistilli et al, ESMO BC 2026;Abstract 505P</a:t>
            </a:r>
          </a:p>
        </p:txBody>
      </p:sp>
      <p:sp>
        <p:nvSpPr>
          <p:cNvPr id="5" name="Title 1">
            <a:extLst>
              <a:ext uri="{FF2B5EF4-FFF2-40B4-BE49-F238E27FC236}">
                <a16:creationId xmlns:a16="http://schemas.microsoft.com/office/drawing/2014/main" id="{F6208AB7-EB53-BD3C-4A06-00CE19DF4CE5}"/>
              </a:ext>
            </a:extLst>
          </p:cNvPr>
          <p:cNvSpPr txBox="1">
            <a:spLocks/>
          </p:cNvSpPr>
          <p:nvPr/>
        </p:nvSpPr>
        <p:spPr bwMode="auto">
          <a:xfrm>
            <a:off x="1284648" y="182695"/>
            <a:ext cx="9689004" cy="103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a:lstStyle>
          <a:p>
            <a:pPr marL="0" marR="0" lvl="0" indent="0" algn="ctr" defTabSz="914126" rtl="0" eaLnBrk="0" fontAlgn="base" latinLnBrk="0" hangingPunct="0">
              <a:lnSpc>
                <a:spcPct val="99000"/>
              </a:lnSpc>
              <a:spcBef>
                <a:spcPct val="0"/>
              </a:spcBef>
              <a:spcAft>
                <a:spcPct val="0"/>
              </a:spcAft>
              <a:buClrTx/>
              <a:buSzTx/>
              <a:buFontTx/>
              <a:buNone/>
              <a:tabLst/>
              <a:defRPr/>
            </a:pPr>
            <a:r>
              <a:rPr kumimoji="0" lang="en-US" sz="2799" b="1" i="0" u="none" strike="noStrike" kern="1200" cap="none" spc="0" normalizeH="0" baseline="0" noProof="0" dirty="0">
                <a:ln>
                  <a:noFill/>
                </a:ln>
                <a:solidFill>
                  <a:prstClr val="black"/>
                </a:solidFill>
                <a:effectLst/>
                <a:uLnTx/>
                <a:uFillTx/>
                <a:latin typeface="Calibri" panose="020F0502020204030204"/>
                <a:ea typeface="+mj-ea"/>
                <a:cs typeface="+mj-cs"/>
              </a:rPr>
              <a:t>VIKTORIA-1 (Phase 3): </a:t>
            </a:r>
            <a:r>
              <a:rPr kumimoji="0" lang="en-US" sz="2799" b="1" i="0" u="none" strike="noStrike" kern="1200" cap="none" spc="0" normalizeH="0" baseline="0" noProof="0" dirty="0" err="1">
                <a:ln>
                  <a:noFill/>
                </a:ln>
                <a:solidFill>
                  <a:prstClr val="black"/>
                </a:solidFill>
                <a:effectLst/>
                <a:uLnTx/>
                <a:uFillTx/>
                <a:latin typeface="Calibri" panose="020F0502020204030204"/>
                <a:ea typeface="+mj-ea"/>
                <a:cs typeface="+mj-cs"/>
              </a:rPr>
              <a:t>Gedatolisib</a:t>
            </a:r>
            <a:r>
              <a:rPr kumimoji="0" lang="en-US" sz="2799" b="1" i="0" u="none" strike="noStrike" kern="1200" cap="none" spc="0" normalizeH="0" baseline="0" noProof="0" dirty="0">
                <a:ln>
                  <a:noFill/>
                </a:ln>
                <a:solidFill>
                  <a:prstClr val="black"/>
                </a:solidFill>
                <a:effectLst/>
                <a:uLnTx/>
                <a:uFillTx/>
                <a:latin typeface="Calibri" panose="020F0502020204030204"/>
                <a:ea typeface="+mj-ea"/>
                <a:cs typeface="+mj-cs"/>
              </a:rPr>
              <a:t> + fulvestrant ± palbociclib vs fulvestrant for HR+, HER2</a:t>
            </a:r>
            <a:r>
              <a:rPr kumimoji="0" lang="en-US" sz="2799" b="1" i="0" u="none" strike="noStrike" kern="1200" cap="none" spc="0" normalizeH="0" baseline="0" noProof="0" dirty="0">
                <a:ln>
                  <a:noFill/>
                </a:ln>
                <a:solidFill>
                  <a:prstClr val="black"/>
                </a:solidFill>
                <a:effectLst/>
                <a:uLnTx/>
                <a:uFillTx/>
                <a:latin typeface="Calibri" panose="020F0502020204030204"/>
                <a:ea typeface="+mj-ea"/>
                <a:cs typeface="Times New Roman" panose="02020603050405020304" pitchFamily="18" charset="0"/>
              </a:rPr>
              <a:t>−</a:t>
            </a:r>
            <a:r>
              <a:rPr kumimoji="0" lang="en-US" sz="2799" b="1" i="0" u="none" strike="noStrike" kern="1200" cap="none" spc="0" normalizeH="0" baseline="0" noProof="0" dirty="0">
                <a:ln>
                  <a:noFill/>
                </a:ln>
                <a:solidFill>
                  <a:prstClr val="black"/>
                </a:solidFill>
                <a:effectLst/>
                <a:uLnTx/>
                <a:uFillTx/>
                <a:latin typeface="Calibri" panose="020F0502020204030204"/>
                <a:ea typeface="+mj-ea"/>
                <a:cs typeface="+mj-cs"/>
              </a:rPr>
              <a:t>­­, PIK3CA WT advanced breast cancer </a:t>
            </a:r>
            <a:endParaRPr kumimoji="0" lang="en-US" sz="1799" b="1" i="0" u="none" strike="noStrike" kern="0" cap="none" spc="0" normalizeH="0" baseline="0" noProof="0" dirty="0">
              <a:ln>
                <a:noFill/>
              </a:ln>
              <a:solidFill>
                <a:prstClr val="black"/>
              </a:solidFill>
              <a:effectLst/>
              <a:uLnTx/>
              <a:uFillTx/>
              <a:latin typeface="Calibri" panose="020F0502020204030204"/>
              <a:ea typeface="+mj-ea"/>
              <a:cs typeface="+mj-cs"/>
            </a:endParaRPr>
          </a:p>
        </p:txBody>
      </p:sp>
      <p:sp>
        <p:nvSpPr>
          <p:cNvPr id="3" name="TextBox 2">
            <a:extLst>
              <a:ext uri="{FF2B5EF4-FFF2-40B4-BE49-F238E27FC236}">
                <a16:creationId xmlns:a16="http://schemas.microsoft.com/office/drawing/2014/main" id="{0E241A87-D6D5-D681-A0A5-D40887F3776D}"/>
              </a:ext>
            </a:extLst>
          </p:cNvPr>
          <p:cNvSpPr txBox="1"/>
          <p:nvPr/>
        </p:nvSpPr>
        <p:spPr>
          <a:xfrm>
            <a:off x="618330" y="1200193"/>
            <a:ext cx="10788062" cy="653855"/>
          </a:xfrm>
          <a:prstGeom prst="rect">
            <a:avLst/>
          </a:prstGeom>
          <a:solidFill>
            <a:schemeClr val="bg2">
              <a:lumMod val="95000"/>
            </a:schemeClr>
          </a:solidFill>
        </p:spPr>
        <p:txBody>
          <a:bodyPr wrap="square" rtlCol="0">
            <a:spAutoFit/>
          </a:bodyPr>
          <a:lstStyle/>
          <a:p>
            <a:pPr marL="266320" marR="0" lvl="0" indent="-266320" algn="l" defTabSz="914126" rtl="0" eaLnBrk="1" fontAlgn="auto" latinLnBrk="0" hangingPunct="1">
              <a:lnSpc>
                <a:spcPct val="100000"/>
              </a:lnSpc>
              <a:spcBef>
                <a:spcPts val="300"/>
              </a:spcBef>
              <a:spcAft>
                <a:spcPts val="0"/>
              </a:spcAft>
              <a:buClr>
                <a:srgbClr val="A271B0"/>
              </a:buClr>
              <a:buSzTx/>
              <a:buFont typeface="Arial" panose="020B0604020202020204" pitchFamily="34" charset="0"/>
              <a:buChar char="•"/>
              <a:tabLst/>
              <a:defRPr/>
            </a:pPr>
            <a:r>
              <a:rPr kumimoji="0" lang="en-GB" sz="1699" b="0" i="0" u="none" strike="noStrike" kern="1200" cap="none" spc="0" normalizeH="0" baseline="0" noProof="0" dirty="0" err="1">
                <a:ln>
                  <a:noFill/>
                </a:ln>
                <a:solidFill>
                  <a:srgbClr val="223341"/>
                </a:solidFill>
                <a:effectLst/>
                <a:uLnTx/>
                <a:uFillTx/>
                <a:latin typeface="Calibri" panose="020F0502020204030204"/>
                <a:ea typeface="+mn-ea"/>
                <a:cs typeface="+mn-cs"/>
              </a:rPr>
              <a:t>Gedatolisib</a:t>
            </a:r>
            <a:r>
              <a:rPr kumimoji="0" lang="en-GB" sz="1699" b="0" i="0" u="none" strike="noStrike" kern="1200" cap="none" spc="0" normalizeH="0" baseline="0" noProof="0" dirty="0">
                <a:ln>
                  <a:noFill/>
                </a:ln>
                <a:solidFill>
                  <a:srgbClr val="223341"/>
                </a:solidFill>
                <a:effectLst/>
                <a:uLnTx/>
                <a:uFillTx/>
                <a:latin typeface="Calibri" panose="020F0502020204030204"/>
                <a:ea typeface="+mn-ea"/>
                <a:cs typeface="+mn-cs"/>
              </a:rPr>
              <a:t> is a multitarget PAM inhibitor of all class I P13K isoforms, mTORC1 and mTORC2</a:t>
            </a:r>
          </a:p>
          <a:p>
            <a:pPr marL="266320" marR="0" lvl="0" indent="-266320" algn="l" defTabSz="914126" rtl="0" eaLnBrk="1" fontAlgn="auto" latinLnBrk="0" hangingPunct="1">
              <a:lnSpc>
                <a:spcPct val="100000"/>
              </a:lnSpc>
              <a:spcBef>
                <a:spcPts val="300"/>
              </a:spcBef>
              <a:spcAft>
                <a:spcPts val="0"/>
              </a:spcAft>
              <a:buClr>
                <a:srgbClr val="A271B0"/>
              </a:buClr>
              <a:buSzTx/>
              <a:buFont typeface="Arial" panose="020B0604020202020204" pitchFamily="34" charset="0"/>
              <a:buChar char="•"/>
              <a:tabLst/>
              <a:defRPr/>
            </a:pPr>
            <a:r>
              <a:rPr kumimoji="0" lang="en-GB" sz="1699" b="1" i="0" u="none" strike="noStrike" kern="1200" cap="none" spc="0" normalizeH="0" baseline="0" noProof="0" dirty="0">
                <a:ln>
                  <a:noFill/>
                </a:ln>
                <a:solidFill>
                  <a:srgbClr val="223341"/>
                </a:solidFill>
                <a:effectLst/>
                <a:uLnTx/>
                <a:uFillTx/>
                <a:latin typeface="Calibri" panose="020F0502020204030204"/>
                <a:ea typeface="+mn-ea"/>
                <a:cs typeface="+mn-cs"/>
              </a:rPr>
              <a:t>Aim: </a:t>
            </a:r>
            <a:r>
              <a:rPr kumimoji="0" lang="en-GB" sz="1699" b="0" i="0" u="none" strike="noStrike" kern="1200" cap="none" spc="0" normalizeH="0" baseline="0" noProof="0" dirty="0">
                <a:ln>
                  <a:noFill/>
                </a:ln>
                <a:solidFill>
                  <a:srgbClr val="223341"/>
                </a:solidFill>
                <a:effectLst/>
                <a:uLnTx/>
                <a:uFillTx/>
                <a:latin typeface="Calibri" panose="020F0502020204030204"/>
                <a:ea typeface="+mn-ea"/>
                <a:cs typeface="+mn-cs"/>
              </a:rPr>
              <a:t>Evaluate </a:t>
            </a:r>
            <a:r>
              <a:rPr kumimoji="0" lang="en-GB" sz="1699" b="0" i="0" u="none" strike="noStrike" kern="1200" cap="none" spc="0" normalizeH="0" baseline="0" noProof="0" dirty="0" err="1">
                <a:ln>
                  <a:noFill/>
                </a:ln>
                <a:solidFill>
                  <a:srgbClr val="223341"/>
                </a:solidFill>
                <a:effectLst/>
                <a:uLnTx/>
                <a:uFillTx/>
                <a:latin typeface="Calibri" panose="020F0502020204030204"/>
                <a:ea typeface="+mn-ea"/>
                <a:cs typeface="+mn-cs"/>
              </a:rPr>
              <a:t>gedatolisib</a:t>
            </a:r>
            <a:r>
              <a:rPr kumimoji="0" lang="en-GB" sz="1699" b="0" i="0" u="none" strike="noStrike" kern="1200" cap="none" spc="0" normalizeH="0" baseline="0" noProof="0" dirty="0">
                <a:ln>
                  <a:noFill/>
                </a:ln>
                <a:solidFill>
                  <a:srgbClr val="223341"/>
                </a:solidFill>
                <a:effectLst/>
                <a:uLnTx/>
                <a:uFillTx/>
                <a:latin typeface="Calibri" panose="020F0502020204030204"/>
                <a:ea typeface="+mn-ea"/>
                <a:cs typeface="+mn-cs"/>
              </a:rPr>
              <a:t> in patients with HR+/HER2</a:t>
            </a:r>
            <a:r>
              <a:rPr kumimoji="0" lang="en-GB" sz="1699" b="0" i="0" u="none" strike="noStrike" kern="1200" cap="none" spc="0" normalizeH="0" baseline="0" noProof="0" dirty="0">
                <a:ln>
                  <a:noFill/>
                </a:ln>
                <a:solidFill>
                  <a:srgbClr val="223341"/>
                </a:solidFill>
                <a:effectLst/>
                <a:uLnTx/>
                <a:uFillTx/>
                <a:latin typeface="Calibri" panose="020F0502020204030204"/>
                <a:ea typeface="+mn-ea"/>
                <a:cs typeface="Times New Roman" panose="02020603050405020304" pitchFamily="18" charset="0"/>
              </a:rPr>
              <a:t>−</a:t>
            </a:r>
            <a:r>
              <a:rPr kumimoji="0" lang="en-GB" sz="1699" b="0" i="0" u="none" strike="noStrike" kern="1200" cap="none" spc="0" normalizeH="0" baseline="0" noProof="0" dirty="0">
                <a:ln>
                  <a:noFill/>
                </a:ln>
                <a:solidFill>
                  <a:srgbClr val="223341"/>
                </a:solidFill>
                <a:effectLst/>
                <a:uLnTx/>
                <a:uFillTx/>
                <a:latin typeface="Calibri" panose="020F0502020204030204"/>
                <a:ea typeface="+mn-ea"/>
                <a:cs typeface="+mn-cs"/>
              </a:rPr>
              <a:t> advanced breast cancer after progression on CDK4/6i and NSAI</a:t>
            </a:r>
          </a:p>
        </p:txBody>
      </p:sp>
      <p:sp>
        <p:nvSpPr>
          <p:cNvPr id="9" name="Rectangle: Rounded Corners 8">
            <a:extLst>
              <a:ext uri="{FF2B5EF4-FFF2-40B4-BE49-F238E27FC236}">
                <a16:creationId xmlns:a16="http://schemas.microsoft.com/office/drawing/2014/main" id="{44FD2E8F-E1F6-AF88-8723-9020F74C616E}"/>
              </a:ext>
            </a:extLst>
          </p:cNvPr>
          <p:cNvSpPr/>
          <p:nvPr/>
        </p:nvSpPr>
        <p:spPr>
          <a:xfrm>
            <a:off x="618331" y="1998199"/>
            <a:ext cx="3381363" cy="2431451"/>
          </a:xfrm>
          <a:prstGeom prst="round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Key eligibility</a:t>
            </a:r>
          </a:p>
          <a:p>
            <a:pPr marL="151165" marR="0" lvl="0" indent="-151165" algn="l" defTabSz="914126"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HR+/HER2− ABC</a:t>
            </a:r>
          </a:p>
          <a:p>
            <a:pPr marL="151165" marR="0" lvl="0" indent="-151165" algn="l" defTabSz="914126"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Pre- &amp; postmenopausal women &amp; men</a:t>
            </a:r>
          </a:p>
          <a:p>
            <a:pPr marL="151165" marR="0" lvl="0" indent="-151165" algn="l" defTabSz="914126"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Progression on/after CDK4/6i + NSAI</a:t>
            </a:r>
          </a:p>
          <a:p>
            <a:pPr marL="151165" marR="0" lvl="0" indent="-151165" algn="l" defTabSz="914126"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≤2 lines of prior ET for ABC</a:t>
            </a:r>
          </a:p>
          <a:p>
            <a:pPr marL="151165" marR="0" lvl="0" indent="-151165" algn="l" defTabSz="914126"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Measurable disease, RECIST v1.1</a:t>
            </a:r>
          </a:p>
          <a:p>
            <a:pPr marL="151165" marR="0" lvl="0" indent="-151165" algn="l" defTabSz="914126"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Screening result for </a:t>
            </a:r>
            <a:r>
              <a:rPr kumimoji="0" lang="en-US" sz="1400" b="0" i="1" u="none" strike="noStrike" kern="1200" cap="none" spc="0" normalizeH="0" baseline="0" noProof="0">
                <a:ln>
                  <a:noFill/>
                </a:ln>
                <a:solidFill>
                  <a:srgbClr val="FFFFFF"/>
                </a:solidFill>
                <a:effectLst/>
                <a:uLnTx/>
                <a:uFillTx/>
                <a:latin typeface="Calibri" panose="020F0502020204030204"/>
                <a:ea typeface="+mn-ea"/>
                <a:cs typeface="+mn-cs"/>
              </a:rPr>
              <a:t>PIK3CA</a:t>
            </a: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 status</a:t>
            </a:r>
          </a:p>
          <a:p>
            <a:pPr marL="151165" marR="0" lvl="0" indent="-151165" algn="l" defTabSz="914126"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No T2DM with HbA1c &gt;6.4% or T1DM</a:t>
            </a:r>
          </a:p>
          <a:p>
            <a:pPr marL="151165" marR="0" lvl="0" indent="-151165" algn="l" defTabSz="914126"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No prior </a:t>
            </a:r>
            <a:r>
              <a:rPr kumimoji="0" lang="en-US" sz="1400" b="0" i="0" u="none" strike="noStrike" kern="1200" cap="none" spc="0" normalizeH="0" baseline="0" noProof="0" err="1">
                <a:ln>
                  <a:noFill/>
                </a:ln>
                <a:solidFill>
                  <a:srgbClr val="FFFFFF"/>
                </a:solidFill>
                <a:effectLst/>
                <a:uLnTx/>
                <a:uFillTx/>
                <a:latin typeface="Calibri" panose="020F0502020204030204"/>
                <a:ea typeface="+mn-ea"/>
                <a:cs typeface="+mn-cs"/>
              </a:rPr>
              <a:t>mTORi</a:t>
            </a: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 PI3Ki, or </a:t>
            </a:r>
            <a:r>
              <a:rPr kumimoji="0" lang="en-US" sz="1400" b="0" i="0" u="none" strike="noStrike" kern="1200" cap="none" spc="0" normalizeH="0" baseline="0" noProof="0" err="1">
                <a:ln>
                  <a:noFill/>
                </a:ln>
                <a:solidFill>
                  <a:srgbClr val="FFFFFF"/>
                </a:solidFill>
                <a:effectLst/>
                <a:uLnTx/>
                <a:uFillTx/>
                <a:latin typeface="Calibri" panose="020F0502020204030204"/>
                <a:ea typeface="+mn-ea"/>
                <a:cs typeface="+mn-cs"/>
              </a:rPr>
              <a:t>AKTi</a:t>
            </a: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a:p>
            <a:pPr marL="151165" marR="0" lvl="0" indent="-151165" algn="l" defTabSz="914126"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No prior chemotherapy for ABC</a:t>
            </a:r>
          </a:p>
        </p:txBody>
      </p:sp>
      <p:grpSp>
        <p:nvGrpSpPr>
          <p:cNvPr id="11" name="Group 10">
            <a:extLst>
              <a:ext uri="{FF2B5EF4-FFF2-40B4-BE49-F238E27FC236}">
                <a16:creationId xmlns:a16="http://schemas.microsoft.com/office/drawing/2014/main" id="{831CCEDB-92ED-2D69-6999-C580B32B5BD2}"/>
              </a:ext>
            </a:extLst>
          </p:cNvPr>
          <p:cNvGrpSpPr/>
          <p:nvPr/>
        </p:nvGrpSpPr>
        <p:grpSpPr>
          <a:xfrm>
            <a:off x="630073" y="4655838"/>
            <a:ext cx="3381362" cy="1307982"/>
            <a:chOff x="2349571" y="3976966"/>
            <a:chExt cx="4118964" cy="1143567"/>
          </a:xfrm>
        </p:grpSpPr>
        <p:sp>
          <p:nvSpPr>
            <p:cNvPr id="12" name="Rectangle 11">
              <a:extLst>
                <a:ext uri="{FF2B5EF4-FFF2-40B4-BE49-F238E27FC236}">
                  <a16:creationId xmlns:a16="http://schemas.microsoft.com/office/drawing/2014/main" id="{F915E44A-73D3-1EC7-A36E-2BB977A2938D}"/>
                </a:ext>
              </a:extLst>
            </p:cNvPr>
            <p:cNvSpPr/>
            <p:nvPr/>
          </p:nvSpPr>
          <p:spPr>
            <a:xfrm>
              <a:off x="2349571" y="4289067"/>
              <a:ext cx="4118964" cy="831466"/>
            </a:xfrm>
            <a:prstGeom prst="rect">
              <a:avLst/>
            </a:prstGeom>
            <a:solidFill>
              <a:schemeClr val="tx2">
                <a:lumMod val="10000"/>
                <a:lumOff val="90000"/>
              </a:schemeClr>
            </a:solidFill>
            <a:ln w="9525" cap="flat" cmpd="sng" algn="ctr">
              <a:noFill/>
              <a:prstDash val="solid"/>
            </a:ln>
            <a:effectLst/>
          </p:spPr>
          <p:txBody>
            <a:bodyPr rtlCol="0" anchor="ctr" anchorCtr="0"/>
            <a:lstStyle/>
            <a:p>
              <a:pPr marL="151165" marR="0" lvl="0" indent="-151165" algn="l" defTabSz="914126" rtl="0" eaLnBrk="1" fontAlgn="base" latinLnBrk="0" hangingPunct="1">
                <a:lnSpc>
                  <a:spcPct val="100000"/>
                </a:lnSpc>
                <a:spcBef>
                  <a:spcPts val="0"/>
                </a:spcBef>
                <a:spcAft>
                  <a:spcPts val="2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223341"/>
                  </a:solidFill>
                  <a:effectLst/>
                  <a:uLnTx/>
                  <a:uFillTx/>
                  <a:latin typeface="Calibri" panose="020F0502020204030204"/>
                  <a:ea typeface="+mn-ea"/>
                  <a:cs typeface="Arial" charset="0"/>
                </a:rPr>
                <a:t>Lung/liver metastases (yes/no)</a:t>
              </a:r>
            </a:p>
            <a:p>
              <a:pPr marL="151165" marR="0" lvl="0" indent="-151165" algn="l" defTabSz="914126" rtl="0" eaLnBrk="1" fontAlgn="base" latinLnBrk="0" hangingPunct="1">
                <a:lnSpc>
                  <a:spcPct val="100000"/>
                </a:lnSpc>
                <a:spcBef>
                  <a:spcPts val="0"/>
                </a:spcBef>
                <a:spcAft>
                  <a:spcPts val="2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223341"/>
                  </a:solidFill>
                  <a:effectLst/>
                  <a:uLnTx/>
                  <a:uFillTx/>
                  <a:latin typeface="Calibri" panose="020F0502020204030204"/>
                  <a:ea typeface="+mn-ea"/>
                  <a:cs typeface="Arial" charset="0"/>
                </a:rPr>
                <a:t>TTP on immediate prior therapy</a:t>
              </a:r>
              <a:br>
                <a:rPr kumimoji="0" lang="en-GB" sz="1400" b="0" i="0" u="none" strike="noStrike" kern="1200" cap="none" spc="0" normalizeH="0" baseline="0" noProof="0" dirty="0">
                  <a:ln>
                    <a:noFill/>
                  </a:ln>
                  <a:solidFill>
                    <a:srgbClr val="223341"/>
                  </a:solidFill>
                  <a:effectLst/>
                  <a:uLnTx/>
                  <a:uFillTx/>
                  <a:latin typeface="Calibri" panose="020F0502020204030204"/>
                  <a:ea typeface="+mn-ea"/>
                  <a:cs typeface="Arial" charset="0"/>
                </a:rPr>
              </a:br>
              <a:r>
                <a:rPr kumimoji="0" lang="en-GB" sz="1400" b="0" i="0" u="none" strike="noStrike" kern="1200" cap="none" spc="0" normalizeH="0" baseline="0" noProof="0" dirty="0">
                  <a:ln>
                    <a:noFill/>
                  </a:ln>
                  <a:solidFill>
                    <a:srgbClr val="223341"/>
                  </a:solidFill>
                  <a:effectLst/>
                  <a:uLnTx/>
                  <a:uFillTx/>
                  <a:latin typeface="Calibri" panose="020F0502020204030204"/>
                  <a:ea typeface="+mn-ea"/>
                  <a:cs typeface="Arial" charset="0"/>
                </a:rPr>
                <a:t>(6≤ or &gt;6 months)</a:t>
              </a:r>
            </a:p>
            <a:p>
              <a:pPr marL="151165" marR="0" lvl="0" indent="-151165" algn="l" defTabSz="914126" rtl="0" eaLnBrk="1" fontAlgn="base" latinLnBrk="0" hangingPunct="1">
                <a:lnSpc>
                  <a:spcPct val="100000"/>
                </a:lnSpc>
                <a:spcBef>
                  <a:spcPts val="0"/>
                </a:spcBef>
                <a:spcAft>
                  <a:spcPts val="2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223341"/>
                  </a:solidFill>
                  <a:effectLst/>
                  <a:uLnTx/>
                  <a:uFillTx/>
                  <a:latin typeface="Calibri" panose="020F0502020204030204"/>
                  <a:ea typeface="+mn-ea"/>
                  <a:cs typeface="Arial" charset="0"/>
                </a:rPr>
                <a:t>Region (US/Canada or ROW)</a:t>
              </a:r>
              <a:endPar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Arial" charset="0"/>
              </a:endParaRPr>
            </a:p>
          </p:txBody>
        </p:sp>
        <p:sp>
          <p:nvSpPr>
            <p:cNvPr id="13" name="TextBox 12">
              <a:extLst>
                <a:ext uri="{FF2B5EF4-FFF2-40B4-BE49-F238E27FC236}">
                  <a16:creationId xmlns:a16="http://schemas.microsoft.com/office/drawing/2014/main" id="{5E13D3A1-3EBE-CB9E-72E6-79E18E5765A9}"/>
                </a:ext>
              </a:extLst>
            </p:cNvPr>
            <p:cNvSpPr txBox="1"/>
            <p:nvPr/>
          </p:nvSpPr>
          <p:spPr>
            <a:xfrm>
              <a:off x="2358205" y="3976966"/>
              <a:ext cx="4110330" cy="295920"/>
            </a:xfrm>
            <a:prstGeom prst="rect">
              <a:avLst/>
            </a:prstGeom>
            <a:solidFill>
              <a:schemeClr val="tx2"/>
            </a:solidFill>
          </p:spPr>
          <p:txBody>
            <a:bodyPr wrap="square" rtlCol="0" anchor="ctr">
              <a:spAutoFit/>
            </a:bodyPr>
            <a:lstStyle/>
            <a:p>
              <a:pPr marL="0" marR="0" lvl="0" indent="0" algn="l" defTabSz="806178"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Calibri" panose="020F0502020204030204"/>
                  <a:ea typeface="MS PGothic" panose="020B0600070205080204" pitchFamily="34" charset="-128"/>
                  <a:cs typeface="Arial" charset="0"/>
                </a:rPr>
                <a:t>Stratification factors</a:t>
              </a:r>
              <a:endParaRPr kumimoji="0" lang="en-US" sz="1600" b="1" i="0" u="none" strike="noStrike" kern="0" cap="none" spc="0" normalizeH="0" baseline="30000" noProof="0">
                <a:ln>
                  <a:noFill/>
                </a:ln>
                <a:solidFill>
                  <a:prstClr val="white"/>
                </a:solidFill>
                <a:effectLst/>
                <a:uLnTx/>
                <a:uFillTx/>
                <a:latin typeface="Calibri" panose="020F0502020204030204"/>
                <a:ea typeface="MS PGothic" panose="020B0600070205080204" pitchFamily="34" charset="-128"/>
                <a:cs typeface="Arial" charset="0"/>
              </a:endParaRPr>
            </a:p>
          </p:txBody>
        </p:sp>
      </p:grpSp>
      <p:sp>
        <p:nvSpPr>
          <p:cNvPr id="14" name="Rectangle 13">
            <a:extLst>
              <a:ext uri="{FF2B5EF4-FFF2-40B4-BE49-F238E27FC236}">
                <a16:creationId xmlns:a16="http://schemas.microsoft.com/office/drawing/2014/main" id="{1FC50C33-A240-E543-8B0D-404F0EB57466}"/>
              </a:ext>
            </a:extLst>
          </p:cNvPr>
          <p:cNvSpPr/>
          <p:nvPr/>
        </p:nvSpPr>
        <p:spPr>
          <a:xfrm>
            <a:off x="9602476" y="1971139"/>
            <a:ext cx="2195927" cy="2485568"/>
          </a:xfrm>
          <a:prstGeom prst="rect">
            <a:avLst/>
          </a:prstGeom>
          <a:solidFill>
            <a:schemeClr val="accent2">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126" rtl="0" eaLnBrk="1" fontAlgn="base" latinLnBrk="0" hangingPunct="1">
              <a:lnSpc>
                <a:spcPts val="1939"/>
              </a:lnSpc>
              <a:spcBef>
                <a:spcPct val="0"/>
              </a:spcBef>
              <a:spcAft>
                <a:spcPts val="200"/>
              </a:spcAft>
              <a:buClrTx/>
              <a:buSzTx/>
              <a:buFontTx/>
              <a:buNone/>
              <a:tabLst/>
              <a:defRPr/>
            </a:pPr>
            <a:r>
              <a:rPr kumimoji="0" lang="en-US" sz="1600" b="1" i="0" u="none" strike="noStrike" kern="1200" cap="none" spc="0" normalizeH="0" baseline="0" noProof="0">
                <a:ln>
                  <a:noFill/>
                </a:ln>
                <a:solidFill>
                  <a:srgbClr val="223341"/>
                </a:solidFill>
                <a:effectLst/>
                <a:uLnTx/>
                <a:uFillTx/>
                <a:latin typeface="Calibri" panose="020F0502020204030204"/>
                <a:ea typeface="+mn-ea"/>
                <a:cs typeface="+mn-cs"/>
              </a:rPr>
              <a:t>Primary endpoint:</a:t>
            </a:r>
          </a:p>
          <a:p>
            <a:pPr marL="269794" marR="0" lvl="0" indent="-150768" algn="l" defTabSz="914126" rtl="0" eaLnBrk="1" fontAlgn="base" latinLnBrk="0" hangingPunct="1">
              <a:lnSpc>
                <a:spcPts val="1939"/>
              </a:lnSpc>
              <a:spcBef>
                <a:spcPct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23341"/>
                </a:solidFill>
                <a:effectLst/>
                <a:uLnTx/>
                <a:uFillTx/>
                <a:latin typeface="Calibri" panose="020F0502020204030204"/>
                <a:ea typeface="+mn-ea"/>
                <a:cs typeface="+mn-cs"/>
              </a:rPr>
              <a:t>PFS (BICR):</a:t>
            </a:r>
            <a:br>
              <a:rPr kumimoji="0" lang="en-US" sz="1600" b="0" i="0" u="none" strike="noStrike" kern="1200" cap="none" spc="0" normalizeH="0" baseline="0" noProof="0">
                <a:ln>
                  <a:noFill/>
                </a:ln>
                <a:solidFill>
                  <a:srgbClr val="223341"/>
                </a:solidFill>
                <a:effectLst/>
                <a:uLnTx/>
                <a:uFillTx/>
                <a:latin typeface="Calibri" panose="020F0502020204030204"/>
                <a:ea typeface="+mn-ea"/>
                <a:cs typeface="+mn-cs"/>
              </a:rPr>
            </a:br>
            <a:r>
              <a:rPr kumimoji="0" lang="en-US" sz="1600" b="0" i="0" u="none" strike="noStrike" kern="1200" cap="none" spc="0" normalizeH="0" baseline="0" noProof="0">
                <a:ln>
                  <a:noFill/>
                </a:ln>
                <a:solidFill>
                  <a:srgbClr val="223341"/>
                </a:solidFill>
                <a:effectLst/>
                <a:uLnTx/>
                <a:uFillTx/>
                <a:latin typeface="Calibri" panose="020F0502020204030204"/>
                <a:ea typeface="+mn-ea"/>
                <a:cs typeface="+mn-cs"/>
              </a:rPr>
              <a:t>Arm A vs Arm C;</a:t>
            </a:r>
            <a:br>
              <a:rPr kumimoji="0" lang="en-US" sz="1600" b="0" i="0" u="none" strike="noStrike" kern="1200" cap="none" spc="0" normalizeH="0" baseline="0" noProof="0">
                <a:ln>
                  <a:noFill/>
                </a:ln>
                <a:solidFill>
                  <a:srgbClr val="223341"/>
                </a:solidFill>
                <a:effectLst/>
                <a:uLnTx/>
                <a:uFillTx/>
                <a:latin typeface="Calibri" panose="020F0502020204030204"/>
                <a:ea typeface="+mn-ea"/>
                <a:cs typeface="+mn-cs"/>
              </a:rPr>
            </a:br>
            <a:r>
              <a:rPr kumimoji="0" lang="en-US" sz="1600" b="0" i="0" u="none" strike="noStrike" kern="1200" cap="none" spc="0" normalizeH="0" baseline="0" noProof="0">
                <a:ln>
                  <a:noFill/>
                </a:ln>
                <a:solidFill>
                  <a:srgbClr val="223341"/>
                </a:solidFill>
                <a:effectLst/>
                <a:uLnTx/>
                <a:uFillTx/>
                <a:latin typeface="Calibri" panose="020F0502020204030204"/>
                <a:ea typeface="+mn-ea"/>
                <a:cs typeface="+mn-cs"/>
              </a:rPr>
              <a:t>Arm B vs Arm C</a:t>
            </a:r>
          </a:p>
          <a:p>
            <a:pPr marL="119026" marR="0" lvl="0" indent="0" algn="l" defTabSz="914126" rtl="0" eaLnBrk="1" fontAlgn="base" latinLnBrk="0" hangingPunct="1">
              <a:lnSpc>
                <a:spcPts val="1939"/>
              </a:lnSpc>
              <a:spcBef>
                <a:spcPct val="0"/>
              </a:spcBef>
              <a:spcAft>
                <a:spcPts val="200"/>
              </a:spcAft>
              <a:buClrTx/>
              <a:buSzTx/>
              <a:buFontTx/>
              <a:buNone/>
              <a:tabLst/>
              <a:defRPr/>
            </a:pPr>
            <a:r>
              <a:rPr kumimoji="0" lang="en-US" sz="1600" b="1" i="0" u="none" strike="noStrike" kern="1200" cap="none" spc="0" normalizeH="0" baseline="0" noProof="0">
                <a:ln>
                  <a:noFill/>
                </a:ln>
                <a:solidFill>
                  <a:srgbClr val="223341"/>
                </a:solidFill>
                <a:effectLst/>
                <a:uLnTx/>
                <a:uFillTx/>
                <a:latin typeface="Calibri" panose="020F0502020204030204"/>
                <a:ea typeface="+mn-ea"/>
                <a:cs typeface="+mn-cs"/>
              </a:rPr>
              <a:t>Secondary endpoints:</a:t>
            </a:r>
          </a:p>
          <a:p>
            <a:pPr marL="269794" marR="0" lvl="0" indent="-150768" algn="l" defTabSz="914126" rtl="0" eaLnBrk="1" fontAlgn="base" latinLnBrk="0" hangingPunct="1">
              <a:lnSpc>
                <a:spcPts val="1939"/>
              </a:lnSpc>
              <a:spcBef>
                <a:spcPct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23341"/>
                </a:solidFill>
                <a:effectLst/>
                <a:uLnTx/>
                <a:uFillTx/>
                <a:latin typeface="Calibri" panose="020F0502020204030204"/>
                <a:ea typeface="+mn-ea"/>
                <a:cs typeface="+mn-cs"/>
              </a:rPr>
              <a:t>OS</a:t>
            </a:r>
          </a:p>
          <a:p>
            <a:pPr marL="269794" marR="0" lvl="0" indent="-150768" algn="l" defTabSz="914126" rtl="0" eaLnBrk="1" fontAlgn="base" latinLnBrk="0" hangingPunct="1">
              <a:lnSpc>
                <a:spcPts val="1939"/>
              </a:lnSpc>
              <a:spcBef>
                <a:spcPct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23341"/>
                </a:solidFill>
                <a:effectLst/>
                <a:uLnTx/>
                <a:uFillTx/>
                <a:latin typeface="Calibri" panose="020F0502020204030204"/>
                <a:ea typeface="+mn-ea"/>
                <a:cs typeface="+mn-cs"/>
              </a:rPr>
              <a:t>Response</a:t>
            </a:r>
          </a:p>
          <a:p>
            <a:pPr marL="269794" marR="0" lvl="0" indent="-150768" algn="l" defTabSz="914126" rtl="0" eaLnBrk="1" fontAlgn="base" latinLnBrk="0" hangingPunct="1">
              <a:lnSpc>
                <a:spcPts val="1939"/>
              </a:lnSpc>
              <a:spcBef>
                <a:spcPct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23341"/>
                </a:solidFill>
                <a:effectLst/>
                <a:uLnTx/>
                <a:uFillTx/>
                <a:latin typeface="Calibri" panose="020F0502020204030204"/>
                <a:ea typeface="+mn-ea"/>
                <a:cs typeface="+mn-cs"/>
              </a:rPr>
              <a:t>Safety</a:t>
            </a:r>
          </a:p>
          <a:p>
            <a:pPr marL="269794" marR="0" lvl="0" indent="-150768" algn="l" defTabSz="914126" rtl="0" eaLnBrk="1" fontAlgn="base" latinLnBrk="0" hangingPunct="1">
              <a:lnSpc>
                <a:spcPts val="1939"/>
              </a:lnSpc>
              <a:spcBef>
                <a:spcPct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23341"/>
                </a:solidFill>
                <a:effectLst/>
                <a:uLnTx/>
                <a:uFillTx/>
                <a:latin typeface="Calibri" panose="020F0502020204030204"/>
                <a:ea typeface="+mn-ea"/>
                <a:cs typeface="+mn-cs"/>
              </a:rPr>
              <a:t>QOL</a:t>
            </a:r>
          </a:p>
        </p:txBody>
      </p:sp>
      <p:sp>
        <p:nvSpPr>
          <p:cNvPr id="15" name="Oval 14">
            <a:extLst>
              <a:ext uri="{FF2B5EF4-FFF2-40B4-BE49-F238E27FC236}">
                <a16:creationId xmlns:a16="http://schemas.microsoft.com/office/drawing/2014/main" id="{91AA157F-16C1-9F8E-264D-D2A032D2F991}"/>
              </a:ext>
            </a:extLst>
          </p:cNvPr>
          <p:cNvSpPr/>
          <p:nvPr/>
        </p:nvSpPr>
        <p:spPr>
          <a:xfrm>
            <a:off x="5486715" y="2939676"/>
            <a:ext cx="526987" cy="54849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0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rPr>
              <a:t>R</a:t>
            </a:r>
            <a:br>
              <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1050" b="1" i="0" u="none" strike="noStrike" kern="1200" cap="none" spc="0" normalizeH="0" baseline="0" noProof="0">
                <a:ln>
                  <a:noFill/>
                </a:ln>
                <a:solidFill>
                  <a:srgbClr val="FFFFFF"/>
                </a:solidFill>
                <a:effectLst/>
                <a:uLnTx/>
                <a:uFillTx/>
                <a:latin typeface="Calibri" panose="020F0502020204030204"/>
                <a:ea typeface="+mn-ea"/>
                <a:cs typeface="+mn-cs"/>
              </a:rPr>
              <a:t>1:1:1</a:t>
            </a:r>
            <a:endPar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2A305CE2-DE58-DD43-0250-8EF9E03B678C}"/>
              </a:ext>
            </a:extLst>
          </p:cNvPr>
          <p:cNvSpPr txBox="1"/>
          <p:nvPr/>
        </p:nvSpPr>
        <p:spPr>
          <a:xfrm>
            <a:off x="5045676" y="3465722"/>
            <a:ext cx="873632" cy="33846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1200"/>
              </a:spcBef>
              <a:spcAft>
                <a:spcPts val="0"/>
              </a:spcAft>
              <a:buClr>
                <a:srgbClr val="A271B0"/>
              </a:buClr>
              <a:buSzTx/>
              <a:buFontTx/>
              <a:buNone/>
              <a:tabLst/>
              <a:defRPr/>
            </a:pPr>
            <a:r>
              <a:rPr kumimoji="0" lang="en-US" sz="1600" b="1" i="0" u="none" strike="noStrike" kern="1200" cap="none" spc="0" normalizeH="0" baseline="0" noProof="0">
                <a:ln>
                  <a:noFill/>
                </a:ln>
                <a:solidFill>
                  <a:srgbClr val="223341"/>
                </a:solidFill>
                <a:effectLst/>
                <a:uLnTx/>
                <a:uFillTx/>
                <a:latin typeface="Calibri" panose="020F0502020204030204"/>
                <a:ea typeface="+mn-ea"/>
                <a:cs typeface="+mn-cs"/>
              </a:rPr>
              <a:t>N=392</a:t>
            </a:r>
          </a:p>
        </p:txBody>
      </p:sp>
      <p:sp>
        <p:nvSpPr>
          <p:cNvPr id="17" name="Rectangle 16">
            <a:extLst>
              <a:ext uri="{FF2B5EF4-FFF2-40B4-BE49-F238E27FC236}">
                <a16:creationId xmlns:a16="http://schemas.microsoft.com/office/drawing/2014/main" id="{B47B0CF0-E998-4A88-DE2D-9A4529056E62}"/>
              </a:ext>
            </a:extLst>
          </p:cNvPr>
          <p:cNvSpPr/>
          <p:nvPr/>
        </p:nvSpPr>
        <p:spPr>
          <a:xfrm>
            <a:off x="4126466" y="2949197"/>
            <a:ext cx="1211264" cy="52945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23341"/>
                </a:solidFill>
                <a:effectLst/>
                <a:uLnTx/>
                <a:uFillTx/>
                <a:latin typeface="Calibri" panose="020F0502020204030204"/>
                <a:ea typeface="+mn-ea"/>
                <a:cs typeface="+mn-cs"/>
              </a:rPr>
              <a:t>STUDY 1</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srgbClr val="223341"/>
                </a:solidFill>
                <a:effectLst/>
                <a:uLnTx/>
                <a:uFillTx/>
                <a:latin typeface="Calibri" panose="020F0502020204030204"/>
                <a:ea typeface="+mn-ea"/>
                <a:cs typeface="+mn-cs"/>
              </a:rPr>
              <a:t>PIK3CA</a:t>
            </a:r>
            <a:r>
              <a:rPr kumimoji="0" lang="en-GB" sz="1600" b="0" i="0" u="none" strike="noStrike" kern="1200" cap="none" spc="0" normalizeH="0" baseline="0" noProof="0">
                <a:ln>
                  <a:noFill/>
                </a:ln>
                <a:solidFill>
                  <a:srgbClr val="223341"/>
                </a:solidFill>
                <a:effectLst/>
                <a:uLnTx/>
                <a:uFillTx/>
                <a:latin typeface="Calibri" panose="020F0502020204030204"/>
                <a:ea typeface="+mn-ea"/>
                <a:cs typeface="+mn-cs"/>
              </a:rPr>
              <a:t>-WT</a:t>
            </a:r>
          </a:p>
        </p:txBody>
      </p:sp>
      <p:cxnSp>
        <p:nvCxnSpPr>
          <p:cNvPr id="19" name="Straight Arrow Connector 18">
            <a:extLst>
              <a:ext uri="{FF2B5EF4-FFF2-40B4-BE49-F238E27FC236}">
                <a16:creationId xmlns:a16="http://schemas.microsoft.com/office/drawing/2014/main" id="{FBF09BBC-3B56-78FD-26EB-272E47F43133}"/>
              </a:ext>
            </a:extLst>
          </p:cNvPr>
          <p:cNvCxnSpPr>
            <a:cxnSpLocks/>
            <a:stCxn id="9" idx="3"/>
            <a:endCxn id="17" idx="1"/>
          </p:cNvCxnSpPr>
          <p:nvPr/>
        </p:nvCxnSpPr>
        <p:spPr>
          <a:xfrm>
            <a:off x="3999694" y="3213923"/>
            <a:ext cx="12677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0784FF4-B9DA-06D2-3A6A-6DE1C4B09F17}"/>
              </a:ext>
            </a:extLst>
          </p:cNvPr>
          <p:cNvCxnSpPr>
            <a:stCxn id="17" idx="3"/>
            <a:endCxn id="15" idx="2"/>
          </p:cNvCxnSpPr>
          <p:nvPr/>
        </p:nvCxnSpPr>
        <p:spPr>
          <a:xfrm>
            <a:off x="5337732" y="3213923"/>
            <a:ext cx="14898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E168BA27-9F1B-F1BC-0F7A-9DC039DED0F1}"/>
              </a:ext>
            </a:extLst>
          </p:cNvPr>
          <p:cNvSpPr/>
          <p:nvPr/>
        </p:nvSpPr>
        <p:spPr>
          <a:xfrm>
            <a:off x="4200743" y="4343163"/>
            <a:ext cx="1062713" cy="51664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GB" sz="1799" b="0" i="0" u="none" strike="noStrike" kern="1200" cap="none" spc="0" normalizeH="0" baseline="0" noProof="0">
                <a:ln>
                  <a:noFill/>
                </a:ln>
                <a:solidFill>
                  <a:srgbClr val="223341"/>
                </a:solidFill>
                <a:effectLst/>
                <a:uLnTx/>
                <a:uFillTx/>
                <a:latin typeface="Calibri" panose="020F0502020204030204"/>
                <a:ea typeface="+mn-ea"/>
                <a:cs typeface="+mn-cs"/>
              </a:rPr>
              <a:t>Assign</a:t>
            </a:r>
          </a:p>
        </p:txBody>
      </p:sp>
      <p:cxnSp>
        <p:nvCxnSpPr>
          <p:cNvPr id="24" name="Straight Arrow Connector 23">
            <a:extLst>
              <a:ext uri="{FF2B5EF4-FFF2-40B4-BE49-F238E27FC236}">
                <a16:creationId xmlns:a16="http://schemas.microsoft.com/office/drawing/2014/main" id="{C247C437-1DE6-DE4E-87C2-3F4CBAE29BE6}"/>
              </a:ext>
            </a:extLst>
          </p:cNvPr>
          <p:cNvCxnSpPr>
            <a:cxnSpLocks/>
            <a:stCxn id="17" idx="2"/>
            <a:endCxn id="22" idx="0"/>
          </p:cNvCxnSpPr>
          <p:nvPr/>
        </p:nvCxnSpPr>
        <p:spPr>
          <a:xfrm>
            <a:off x="4732098" y="3478650"/>
            <a:ext cx="0" cy="86451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CBD77F10-211D-2108-1AE1-3379C6F2550D}"/>
              </a:ext>
            </a:extLst>
          </p:cNvPr>
          <p:cNvSpPr/>
          <p:nvPr/>
        </p:nvSpPr>
        <p:spPr>
          <a:xfrm>
            <a:off x="4126466" y="5408538"/>
            <a:ext cx="1211264" cy="52945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23341"/>
                </a:solidFill>
                <a:effectLst/>
                <a:uLnTx/>
                <a:uFillTx/>
                <a:latin typeface="Calibri" panose="020F0502020204030204"/>
                <a:ea typeface="+mn-ea"/>
                <a:cs typeface="+mn-cs"/>
              </a:rPr>
              <a:t>STUDY 2</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srgbClr val="223341"/>
                </a:solidFill>
                <a:effectLst/>
                <a:uLnTx/>
                <a:uFillTx/>
                <a:latin typeface="Calibri" panose="020F0502020204030204"/>
                <a:ea typeface="+mn-ea"/>
                <a:cs typeface="+mn-cs"/>
              </a:rPr>
              <a:t>PIK3CA</a:t>
            </a:r>
            <a:r>
              <a:rPr kumimoji="0" lang="en-GB" sz="1600" b="0" i="0" u="none" strike="noStrike" kern="1200" cap="none" spc="0" normalizeH="0" baseline="0" noProof="0">
                <a:ln>
                  <a:noFill/>
                </a:ln>
                <a:solidFill>
                  <a:srgbClr val="223341"/>
                </a:solidFill>
                <a:effectLst/>
                <a:uLnTx/>
                <a:uFillTx/>
                <a:latin typeface="Calibri" panose="020F0502020204030204"/>
                <a:ea typeface="+mn-ea"/>
                <a:cs typeface="+mn-cs"/>
              </a:rPr>
              <a:t>-MT</a:t>
            </a:r>
          </a:p>
        </p:txBody>
      </p:sp>
      <p:cxnSp>
        <p:nvCxnSpPr>
          <p:cNvPr id="32" name="Straight Arrow Connector 31">
            <a:extLst>
              <a:ext uri="{FF2B5EF4-FFF2-40B4-BE49-F238E27FC236}">
                <a16:creationId xmlns:a16="http://schemas.microsoft.com/office/drawing/2014/main" id="{10692EA0-1820-A5F3-0E3A-0B969A940C1E}"/>
              </a:ext>
            </a:extLst>
          </p:cNvPr>
          <p:cNvCxnSpPr>
            <a:stCxn id="22" idx="4"/>
            <a:endCxn id="30" idx="0"/>
          </p:cNvCxnSpPr>
          <p:nvPr/>
        </p:nvCxnSpPr>
        <p:spPr>
          <a:xfrm>
            <a:off x="4732098" y="4859803"/>
            <a:ext cx="0" cy="54873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58F08B84-E0E5-1C6E-2026-06440AF71242}"/>
              </a:ext>
            </a:extLst>
          </p:cNvPr>
          <p:cNvSpPr/>
          <p:nvPr/>
        </p:nvSpPr>
        <p:spPr>
          <a:xfrm>
            <a:off x="5470847" y="5398071"/>
            <a:ext cx="526987" cy="54849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0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rPr>
              <a:t>R</a:t>
            </a:r>
            <a:br>
              <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1050" b="1" i="0" u="none" strike="noStrike" kern="1200" cap="none" spc="0" normalizeH="0" baseline="0" noProof="0">
                <a:ln>
                  <a:noFill/>
                </a:ln>
                <a:solidFill>
                  <a:srgbClr val="FFFFFF"/>
                </a:solidFill>
                <a:effectLst/>
                <a:uLnTx/>
                <a:uFillTx/>
                <a:latin typeface="Calibri" panose="020F0502020204030204"/>
                <a:ea typeface="+mn-ea"/>
                <a:cs typeface="+mn-cs"/>
              </a:rPr>
              <a:t>3:1:3</a:t>
            </a:r>
            <a:endPar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60C8F964-764D-2032-AEEA-6076653D2984}"/>
              </a:ext>
            </a:extLst>
          </p:cNvPr>
          <p:cNvSpPr/>
          <p:nvPr/>
        </p:nvSpPr>
        <p:spPr>
          <a:xfrm>
            <a:off x="6162685" y="1933119"/>
            <a:ext cx="3284971" cy="1315065"/>
          </a:xfrm>
          <a:prstGeom prst="rect">
            <a:avLst/>
          </a:prstGeom>
          <a:solidFill>
            <a:srgbClr val="6B2F98"/>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rPr>
              <a:t>Gedatolisib 180 mg IV QW</a:t>
            </a:r>
            <a:br>
              <a:rPr kumimoji="0" lang="en-GB" sz="14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GB" sz="1400" b="0" i="0" u="none" strike="noStrike" kern="1200" cap="none" spc="0" normalizeH="0" baseline="0" noProof="0">
                <a:ln>
                  <a:noFill/>
                </a:ln>
                <a:solidFill>
                  <a:srgbClr val="FFFFFF"/>
                </a:solidFill>
                <a:effectLst/>
                <a:uLnTx/>
                <a:uFillTx/>
                <a:latin typeface="Calibri" panose="020F0502020204030204"/>
                <a:ea typeface="+mn-ea"/>
                <a:cs typeface="+mn-cs"/>
              </a:rPr>
              <a:t>(3 weeks on, 1 week off)</a:t>
            </a:r>
            <a:br>
              <a:rPr kumimoji="0" lang="en-GB" sz="14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rPr>
              <a:t>+ palbociclib 125 mg QD</a:t>
            </a:r>
            <a:br>
              <a:rPr kumimoji="0" lang="en-GB" sz="14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GB" sz="1400" b="0" i="0" u="none" strike="noStrike" kern="1200" cap="none" spc="0" normalizeH="0" baseline="0" noProof="0">
                <a:ln>
                  <a:noFill/>
                </a:ln>
                <a:solidFill>
                  <a:srgbClr val="FFFFFF"/>
                </a:solidFill>
                <a:effectLst/>
                <a:uLnTx/>
                <a:uFillTx/>
                <a:latin typeface="Calibri" panose="020F0502020204030204"/>
                <a:ea typeface="+mn-ea"/>
                <a:cs typeface="+mn-cs"/>
              </a:rPr>
              <a:t>(21 days on, 7 days off)</a:t>
            </a:r>
            <a:br>
              <a:rPr kumimoji="0" lang="en-GB" sz="14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rPr>
              <a:t>+ </a:t>
            </a:r>
            <a:r>
              <a:rPr kumimoji="0" lang="en-GB" sz="1400" b="1" i="0" u="none" strike="noStrike" kern="1200" cap="none" spc="0" normalizeH="0" baseline="0" noProof="0" err="1">
                <a:ln>
                  <a:noFill/>
                </a:ln>
                <a:solidFill>
                  <a:srgbClr val="FFFFFF"/>
                </a:solidFill>
                <a:effectLst/>
                <a:uLnTx/>
                <a:uFillTx/>
                <a:latin typeface="Calibri" panose="020F0502020204030204"/>
                <a:ea typeface="+mn-ea"/>
                <a:cs typeface="+mn-cs"/>
              </a:rPr>
              <a:t>fulvestrant</a:t>
            </a:r>
            <a:r>
              <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rPr>
              <a:t> 500 mg</a:t>
            </a:r>
            <a:br>
              <a:rPr kumimoji="0" lang="en-GB" sz="14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GB" sz="1400" b="0" i="0" u="none" strike="noStrike" kern="1200" cap="none" spc="0" normalizeH="0" baseline="0" noProof="0">
                <a:ln>
                  <a:noFill/>
                </a:ln>
                <a:solidFill>
                  <a:srgbClr val="FFFFFF"/>
                </a:solidFill>
                <a:effectLst/>
                <a:uLnTx/>
                <a:uFillTx/>
                <a:latin typeface="Calibri" panose="020F0502020204030204"/>
                <a:ea typeface="+mn-ea"/>
                <a:cs typeface="+mn-cs"/>
              </a:rPr>
              <a:t>(cycle 1: days 1 &amp; 15, then Q4W)</a:t>
            </a: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74D3A2BB-8335-4EDF-03D8-C18112F4E904}"/>
              </a:ext>
            </a:extLst>
          </p:cNvPr>
          <p:cNvSpPr txBox="1"/>
          <p:nvPr/>
        </p:nvSpPr>
        <p:spPr>
          <a:xfrm>
            <a:off x="6129150" y="2421417"/>
            <a:ext cx="721484" cy="338466"/>
          </a:xfrm>
          <a:prstGeom prst="rect">
            <a:avLst/>
          </a:prstGeom>
          <a:noFill/>
        </p:spPr>
        <p:txBody>
          <a:bodyPr wrap="none" rtlCol="0">
            <a:spAutoFit/>
          </a:bodyPr>
          <a:lstStyle/>
          <a:p>
            <a:pPr marL="0" marR="0" lvl="0" indent="0" algn="l" defTabSz="914126" rtl="0" eaLnBrk="1" fontAlgn="auto" latinLnBrk="0" hangingPunct="1">
              <a:lnSpc>
                <a:spcPct val="100000"/>
              </a:lnSpc>
              <a:spcBef>
                <a:spcPts val="1200"/>
              </a:spcBef>
              <a:spcAft>
                <a:spcPts val="0"/>
              </a:spcAft>
              <a:buClr>
                <a:srgbClr val="A271B0"/>
              </a:buClr>
              <a:buSzTx/>
              <a:buFontTx/>
              <a:buNone/>
              <a:tabLst/>
              <a:defRPr/>
            </a:pPr>
            <a:r>
              <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rPr>
              <a:t>Arm A</a:t>
            </a:r>
          </a:p>
        </p:txBody>
      </p:sp>
      <p:sp>
        <p:nvSpPr>
          <p:cNvPr id="40" name="Rectangle 39">
            <a:extLst>
              <a:ext uri="{FF2B5EF4-FFF2-40B4-BE49-F238E27FC236}">
                <a16:creationId xmlns:a16="http://schemas.microsoft.com/office/drawing/2014/main" id="{3ED944F5-AFBC-8485-3162-A7614B0B6943}"/>
              </a:ext>
            </a:extLst>
          </p:cNvPr>
          <p:cNvSpPr/>
          <p:nvPr/>
        </p:nvSpPr>
        <p:spPr>
          <a:xfrm>
            <a:off x="6162685" y="3318538"/>
            <a:ext cx="3284971" cy="897856"/>
          </a:xfrm>
          <a:prstGeom prst="rect">
            <a:avLst/>
          </a:prstGeom>
          <a:solidFill>
            <a:srgbClr val="FF9900"/>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223341"/>
                </a:solidFill>
                <a:effectLst/>
                <a:uLnTx/>
                <a:uFillTx/>
                <a:latin typeface="Calibri" panose="020F0502020204030204"/>
                <a:ea typeface="+mn-ea"/>
                <a:cs typeface="+mn-cs"/>
              </a:rPr>
              <a:t>Gedatolisib 180 mg IV QW</a:t>
            </a:r>
            <a:br>
              <a:rPr kumimoji="0" lang="en-GB" sz="1400" b="1" i="0" u="none" strike="noStrike" kern="1200" cap="none" spc="0" normalizeH="0" baseline="0" noProof="0">
                <a:ln>
                  <a:noFill/>
                </a:ln>
                <a:solidFill>
                  <a:srgbClr val="223341"/>
                </a:solidFill>
                <a:effectLst/>
                <a:uLnTx/>
                <a:uFillTx/>
                <a:latin typeface="Calibri" panose="020F0502020204030204"/>
                <a:ea typeface="+mn-ea"/>
                <a:cs typeface="+mn-cs"/>
              </a:rPr>
            </a:br>
            <a:r>
              <a:rPr kumimoji="0" lang="en-GB" sz="1400" b="0" i="0" u="none" strike="noStrike" kern="1200" cap="none" spc="0" normalizeH="0" baseline="0" noProof="0">
                <a:ln>
                  <a:noFill/>
                </a:ln>
                <a:solidFill>
                  <a:srgbClr val="223341"/>
                </a:solidFill>
                <a:effectLst/>
                <a:uLnTx/>
                <a:uFillTx/>
                <a:latin typeface="Calibri" panose="020F0502020204030204"/>
                <a:ea typeface="+mn-ea"/>
                <a:cs typeface="+mn-cs"/>
              </a:rPr>
              <a:t>(3 weeks on, 1 week off)</a:t>
            </a:r>
            <a:br>
              <a:rPr kumimoji="0" lang="en-GB" sz="1400" b="1" i="0" u="none" strike="noStrike" kern="1200" cap="none" spc="0" normalizeH="0" baseline="0" noProof="0">
                <a:ln>
                  <a:noFill/>
                </a:ln>
                <a:solidFill>
                  <a:srgbClr val="223341"/>
                </a:solidFill>
                <a:effectLst/>
                <a:uLnTx/>
                <a:uFillTx/>
                <a:latin typeface="Calibri" panose="020F0502020204030204"/>
                <a:ea typeface="+mn-ea"/>
                <a:cs typeface="+mn-cs"/>
              </a:rPr>
            </a:br>
            <a:r>
              <a:rPr kumimoji="0" lang="en-GB" sz="1400" b="1" i="0" u="none" strike="noStrike" kern="1200" cap="none" spc="0" normalizeH="0" baseline="0" noProof="0">
                <a:ln>
                  <a:noFill/>
                </a:ln>
                <a:solidFill>
                  <a:srgbClr val="223341"/>
                </a:solidFill>
                <a:effectLst/>
                <a:uLnTx/>
                <a:uFillTx/>
                <a:latin typeface="Calibri" panose="020F0502020204030204"/>
                <a:ea typeface="+mn-ea"/>
                <a:cs typeface="+mn-cs"/>
              </a:rPr>
              <a:t>+ </a:t>
            </a:r>
            <a:r>
              <a:rPr kumimoji="0" lang="en-GB" sz="1400" b="1" i="0" u="none" strike="noStrike" kern="1200" cap="none" spc="0" normalizeH="0" baseline="0" noProof="0" err="1">
                <a:ln>
                  <a:noFill/>
                </a:ln>
                <a:solidFill>
                  <a:srgbClr val="223341"/>
                </a:solidFill>
                <a:effectLst/>
                <a:uLnTx/>
                <a:uFillTx/>
                <a:latin typeface="Calibri" panose="020F0502020204030204"/>
                <a:ea typeface="+mn-ea"/>
                <a:cs typeface="+mn-cs"/>
              </a:rPr>
              <a:t>fulvestrant</a:t>
            </a:r>
            <a:r>
              <a:rPr kumimoji="0" lang="en-GB" sz="1400" b="1" i="0" u="none" strike="noStrike" kern="1200" cap="none" spc="0" normalizeH="0" baseline="0" noProof="0">
                <a:ln>
                  <a:noFill/>
                </a:ln>
                <a:solidFill>
                  <a:srgbClr val="223341"/>
                </a:solidFill>
                <a:effectLst/>
                <a:uLnTx/>
                <a:uFillTx/>
                <a:latin typeface="Calibri" panose="020F0502020204030204"/>
                <a:ea typeface="+mn-ea"/>
                <a:cs typeface="+mn-cs"/>
              </a:rPr>
              <a:t> 500 mg</a:t>
            </a:r>
            <a:br>
              <a:rPr kumimoji="0" lang="en-GB" sz="1400" b="1" i="0" u="none" strike="noStrike" kern="1200" cap="none" spc="0" normalizeH="0" baseline="0" noProof="0">
                <a:ln>
                  <a:noFill/>
                </a:ln>
                <a:solidFill>
                  <a:srgbClr val="223341"/>
                </a:solidFill>
                <a:effectLst/>
                <a:uLnTx/>
                <a:uFillTx/>
                <a:latin typeface="Calibri" panose="020F0502020204030204"/>
                <a:ea typeface="+mn-ea"/>
                <a:cs typeface="+mn-cs"/>
              </a:rPr>
            </a:br>
            <a:r>
              <a:rPr kumimoji="0" lang="en-GB" sz="1400" b="0" i="0" u="none" strike="noStrike" kern="1200" cap="none" spc="0" normalizeH="0" baseline="0" noProof="0">
                <a:ln>
                  <a:noFill/>
                </a:ln>
                <a:solidFill>
                  <a:srgbClr val="223341"/>
                </a:solidFill>
                <a:effectLst/>
                <a:uLnTx/>
                <a:uFillTx/>
                <a:latin typeface="Calibri" panose="020F0502020204030204"/>
                <a:ea typeface="+mn-ea"/>
                <a:cs typeface="+mn-cs"/>
              </a:rPr>
              <a:t>(same schedule)</a:t>
            </a:r>
            <a:endParaRPr kumimoji="0" lang="en-US" sz="12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A67A97A7-9FD7-0FC5-7248-3A0ACE8C184A}"/>
              </a:ext>
            </a:extLst>
          </p:cNvPr>
          <p:cNvSpPr/>
          <p:nvPr/>
        </p:nvSpPr>
        <p:spPr>
          <a:xfrm>
            <a:off x="6162685" y="4292940"/>
            <a:ext cx="3284971" cy="967272"/>
          </a:xfrm>
          <a:prstGeom prst="rect">
            <a:avLst/>
          </a:prstGeom>
          <a:solidFill>
            <a:schemeClr val="accent2"/>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rPr>
              <a:t>Fulvestrant 500 mg</a:t>
            </a:r>
            <a:br>
              <a:rPr kumimoji="0" lang="en-GB" sz="14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GB" sz="1400" b="0" i="0" u="none" strike="noStrike" kern="1200" cap="none" spc="0" normalizeH="0" baseline="0" noProof="0">
                <a:ln>
                  <a:noFill/>
                </a:ln>
                <a:solidFill>
                  <a:srgbClr val="FFFFFF"/>
                </a:solidFill>
                <a:effectLst/>
                <a:uLnTx/>
                <a:uFillTx/>
                <a:latin typeface="Calibri" panose="020F0502020204030204"/>
                <a:ea typeface="+mn-ea"/>
                <a:cs typeface="+mn-cs"/>
              </a:rPr>
              <a:t>(cycle 1: days 1 &amp; 15, then Q4W)</a:t>
            </a:r>
          </a:p>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FFFF00"/>
                </a:solidFill>
                <a:effectLst/>
                <a:uLnTx/>
                <a:uFillTx/>
                <a:latin typeface="Calibri" panose="020F0502020204030204"/>
                <a:ea typeface="+mn-ea"/>
                <a:cs typeface="+mn-cs"/>
              </a:rPr>
              <a:t>Optional crossover to Arm A or Arm B</a:t>
            </a:r>
            <a:br>
              <a:rPr kumimoji="0" lang="en-GB" sz="1400" b="1" i="0" u="none" strike="noStrike" kern="1200" cap="none" spc="0" normalizeH="0" baseline="0" noProof="0">
                <a:ln>
                  <a:noFill/>
                </a:ln>
                <a:solidFill>
                  <a:srgbClr val="FFFF00"/>
                </a:solidFill>
                <a:effectLst/>
                <a:uLnTx/>
                <a:uFillTx/>
                <a:latin typeface="Calibri" panose="020F0502020204030204"/>
                <a:ea typeface="+mn-ea"/>
                <a:cs typeface="+mn-cs"/>
              </a:rPr>
            </a:br>
            <a:r>
              <a:rPr kumimoji="0" lang="en-GB" sz="1400" b="1" i="0" u="none" strike="noStrike" kern="1200" cap="none" spc="0" normalizeH="0" baseline="0" noProof="0">
                <a:ln>
                  <a:noFill/>
                </a:ln>
                <a:solidFill>
                  <a:srgbClr val="FFFF00"/>
                </a:solidFill>
                <a:effectLst/>
                <a:uLnTx/>
                <a:uFillTx/>
                <a:latin typeface="Calibri" panose="020F0502020204030204"/>
                <a:ea typeface="+mn-ea"/>
                <a:cs typeface="+mn-cs"/>
              </a:rPr>
              <a:t>at progression</a:t>
            </a:r>
            <a:endParaRPr kumimoji="0" lang="en-US" sz="1200" b="1"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D9AD37E2-67D4-2F85-D2EC-0B10AC6EB74F}"/>
              </a:ext>
            </a:extLst>
          </p:cNvPr>
          <p:cNvSpPr/>
          <p:nvPr/>
        </p:nvSpPr>
        <p:spPr>
          <a:xfrm>
            <a:off x="6162685" y="5376639"/>
            <a:ext cx="3284972" cy="281170"/>
          </a:xfrm>
          <a:prstGeom prst="rect">
            <a:avLst/>
          </a:prstGeom>
          <a:solidFill>
            <a:srgbClr val="6B2F98"/>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err="1">
                <a:ln>
                  <a:noFill/>
                </a:ln>
                <a:solidFill>
                  <a:srgbClr val="FFFFFF"/>
                </a:solidFill>
                <a:effectLst/>
                <a:uLnTx/>
                <a:uFillTx/>
                <a:latin typeface="Calibri" panose="020F0502020204030204"/>
                <a:ea typeface="+mn-ea"/>
                <a:cs typeface="+mn-cs"/>
              </a:rPr>
              <a:t>Gedatolisib</a:t>
            </a:r>
            <a:r>
              <a:rPr kumimoji="0" lang="en-GB" sz="1400" b="1" i="0" u="none" strike="noStrike" kern="1200" cap="none" spc="0" normalizeH="0" baseline="30000" noProof="0" err="1">
                <a:ln>
                  <a:noFill/>
                </a:ln>
                <a:solidFill>
                  <a:srgbClr val="FFFFFF"/>
                </a:solidFill>
                <a:effectLst/>
                <a:uLnTx/>
                <a:uFillTx/>
                <a:latin typeface="Calibri" panose="020F0502020204030204"/>
                <a:ea typeface="+mn-ea"/>
                <a:cs typeface="+mn-cs"/>
              </a:rPr>
              <a:t>a</a:t>
            </a:r>
            <a:r>
              <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rPr>
              <a:t> + palbociclib + </a:t>
            </a:r>
            <a:r>
              <a:rPr kumimoji="0" lang="en-GB" sz="1400" b="1" i="0" u="none" strike="noStrike" kern="1200" cap="none" spc="0" normalizeH="0" baseline="0" noProof="0" err="1">
                <a:ln>
                  <a:noFill/>
                </a:ln>
                <a:solidFill>
                  <a:srgbClr val="FFFFFF"/>
                </a:solidFill>
                <a:effectLst/>
                <a:uLnTx/>
                <a:uFillTx/>
                <a:latin typeface="Calibri" panose="020F0502020204030204"/>
                <a:ea typeface="+mn-ea"/>
                <a:cs typeface="+mn-cs"/>
              </a:rPr>
              <a:t>fulvestrant</a:t>
            </a: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07AA847-8A84-B21E-EB5D-2AC8CEE6E435}"/>
              </a:ext>
            </a:extLst>
          </p:cNvPr>
          <p:cNvSpPr txBox="1"/>
          <p:nvPr/>
        </p:nvSpPr>
        <p:spPr>
          <a:xfrm>
            <a:off x="6117209" y="3591028"/>
            <a:ext cx="721484" cy="338466"/>
          </a:xfrm>
          <a:prstGeom prst="rect">
            <a:avLst/>
          </a:prstGeom>
          <a:noFill/>
        </p:spPr>
        <p:txBody>
          <a:bodyPr wrap="none" rtlCol="0">
            <a:spAutoFit/>
          </a:bodyPr>
          <a:lstStyle/>
          <a:p>
            <a:pPr marL="0" marR="0" lvl="0" indent="0" algn="l" defTabSz="914126" rtl="0" eaLnBrk="1" fontAlgn="auto" latinLnBrk="0" hangingPunct="1">
              <a:lnSpc>
                <a:spcPct val="100000"/>
              </a:lnSpc>
              <a:spcBef>
                <a:spcPts val="1200"/>
              </a:spcBef>
              <a:spcAft>
                <a:spcPts val="0"/>
              </a:spcAft>
              <a:buClr>
                <a:srgbClr val="A271B0"/>
              </a:buClr>
              <a:buSzTx/>
              <a:buFontTx/>
              <a:buNone/>
              <a:tabLst/>
              <a:defRPr/>
            </a:pPr>
            <a:r>
              <a:rPr kumimoji="0" lang="en-GB" sz="1600" b="1" i="0" u="none" strike="noStrike" kern="1200" cap="none" spc="0" normalizeH="0" baseline="0" noProof="0">
                <a:ln>
                  <a:noFill/>
                </a:ln>
                <a:solidFill>
                  <a:srgbClr val="223341"/>
                </a:solidFill>
                <a:effectLst/>
                <a:uLnTx/>
                <a:uFillTx/>
                <a:latin typeface="Calibri" panose="020F0502020204030204"/>
                <a:ea typeface="+mn-ea"/>
                <a:cs typeface="+mn-cs"/>
              </a:rPr>
              <a:t>Arm B</a:t>
            </a:r>
          </a:p>
        </p:txBody>
      </p:sp>
      <p:sp>
        <p:nvSpPr>
          <p:cNvPr id="51" name="TextBox 50">
            <a:extLst>
              <a:ext uri="{FF2B5EF4-FFF2-40B4-BE49-F238E27FC236}">
                <a16:creationId xmlns:a16="http://schemas.microsoft.com/office/drawing/2014/main" id="{D54105DB-4A0A-2DC2-B0CE-82F46D427D58}"/>
              </a:ext>
            </a:extLst>
          </p:cNvPr>
          <p:cNvSpPr txBox="1"/>
          <p:nvPr/>
        </p:nvSpPr>
        <p:spPr>
          <a:xfrm>
            <a:off x="6107838" y="4959207"/>
            <a:ext cx="721484" cy="338466"/>
          </a:xfrm>
          <a:prstGeom prst="rect">
            <a:avLst/>
          </a:prstGeom>
          <a:noFill/>
        </p:spPr>
        <p:txBody>
          <a:bodyPr wrap="none" rtlCol="0">
            <a:spAutoFit/>
          </a:bodyPr>
          <a:lstStyle/>
          <a:p>
            <a:pPr marL="0" marR="0" lvl="0" indent="0" algn="l" defTabSz="914126" rtl="0" eaLnBrk="1" fontAlgn="auto" latinLnBrk="0" hangingPunct="1">
              <a:lnSpc>
                <a:spcPct val="100000"/>
              </a:lnSpc>
              <a:spcBef>
                <a:spcPts val="1200"/>
              </a:spcBef>
              <a:spcAft>
                <a:spcPts val="0"/>
              </a:spcAft>
              <a:buClr>
                <a:srgbClr val="A271B0"/>
              </a:buClr>
              <a:buSzTx/>
              <a:buFontTx/>
              <a:buNone/>
              <a:tabLst/>
              <a:defRPr/>
            </a:pPr>
            <a:r>
              <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rPr>
              <a:t>Arm C</a:t>
            </a:r>
          </a:p>
        </p:txBody>
      </p:sp>
      <p:sp>
        <p:nvSpPr>
          <p:cNvPr id="52" name="Rectangle 51">
            <a:extLst>
              <a:ext uri="{FF2B5EF4-FFF2-40B4-BE49-F238E27FC236}">
                <a16:creationId xmlns:a16="http://schemas.microsoft.com/office/drawing/2014/main" id="{2CEA802D-CAC7-5C31-2BD4-8687FB91F224}"/>
              </a:ext>
            </a:extLst>
          </p:cNvPr>
          <p:cNvSpPr/>
          <p:nvPr/>
        </p:nvSpPr>
        <p:spPr>
          <a:xfrm>
            <a:off x="6162685" y="5668363"/>
            <a:ext cx="3284972" cy="281170"/>
          </a:xfrm>
          <a:prstGeom prst="rect">
            <a:avLst/>
          </a:prstGeom>
          <a:solidFill>
            <a:srgbClr val="FF9900"/>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err="1">
                <a:ln>
                  <a:noFill/>
                </a:ln>
                <a:solidFill>
                  <a:srgbClr val="223341"/>
                </a:solidFill>
                <a:effectLst/>
                <a:uLnTx/>
                <a:uFillTx/>
                <a:latin typeface="Calibri" panose="020F0502020204030204"/>
                <a:ea typeface="+mn-ea"/>
                <a:cs typeface="+mn-cs"/>
              </a:rPr>
              <a:t>Gedatolisib</a:t>
            </a:r>
            <a:r>
              <a:rPr kumimoji="0" lang="en-GB" sz="1400" b="1" i="0" u="none" strike="noStrike" kern="1200" cap="none" spc="0" normalizeH="0" baseline="30000" noProof="0" err="1">
                <a:ln>
                  <a:noFill/>
                </a:ln>
                <a:solidFill>
                  <a:srgbClr val="223341"/>
                </a:solidFill>
                <a:effectLst/>
                <a:uLnTx/>
                <a:uFillTx/>
                <a:latin typeface="Calibri" panose="020F0502020204030204"/>
                <a:ea typeface="+mn-ea"/>
                <a:cs typeface="+mn-cs"/>
              </a:rPr>
              <a:t>a</a:t>
            </a:r>
            <a:r>
              <a:rPr kumimoji="0" lang="en-GB" sz="1400" b="1" i="0" u="none" strike="noStrike" kern="1200" cap="none" spc="0" normalizeH="0" baseline="0" noProof="0">
                <a:ln>
                  <a:noFill/>
                </a:ln>
                <a:solidFill>
                  <a:srgbClr val="223341"/>
                </a:solidFill>
                <a:effectLst/>
                <a:uLnTx/>
                <a:uFillTx/>
                <a:latin typeface="Calibri" panose="020F0502020204030204"/>
                <a:ea typeface="+mn-ea"/>
                <a:cs typeface="+mn-cs"/>
              </a:rPr>
              <a:t> + </a:t>
            </a:r>
            <a:r>
              <a:rPr kumimoji="0" lang="en-GB" sz="1400" b="1" i="0" u="none" strike="noStrike" kern="1200" cap="none" spc="0" normalizeH="0" baseline="0" noProof="0" err="1">
                <a:ln>
                  <a:noFill/>
                </a:ln>
                <a:solidFill>
                  <a:srgbClr val="223341"/>
                </a:solidFill>
                <a:effectLst/>
                <a:uLnTx/>
                <a:uFillTx/>
                <a:latin typeface="Calibri" panose="020F0502020204030204"/>
                <a:ea typeface="+mn-ea"/>
                <a:cs typeface="+mn-cs"/>
              </a:rPr>
              <a:t>fulvestrant</a:t>
            </a:r>
            <a:endParaRPr kumimoji="0" lang="en-US" sz="1200" b="0"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0C1B81DF-577A-B0AD-6F68-AEB75CE31D00}"/>
              </a:ext>
            </a:extLst>
          </p:cNvPr>
          <p:cNvSpPr/>
          <p:nvPr/>
        </p:nvSpPr>
        <p:spPr>
          <a:xfrm>
            <a:off x="6162685" y="5963822"/>
            <a:ext cx="3284972" cy="281170"/>
          </a:xfrm>
          <a:prstGeom prst="rect">
            <a:avLst/>
          </a:prstGeom>
          <a:solidFill>
            <a:srgbClr val="1185AA"/>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err="1">
                <a:ln>
                  <a:noFill/>
                </a:ln>
                <a:solidFill>
                  <a:srgbClr val="FFFFFF"/>
                </a:solidFill>
                <a:effectLst/>
                <a:uLnTx/>
                <a:uFillTx/>
                <a:latin typeface="Calibri" panose="020F0502020204030204"/>
                <a:ea typeface="+mn-ea"/>
                <a:cs typeface="+mn-cs"/>
              </a:rPr>
              <a:t>Alpelisib</a:t>
            </a:r>
            <a:r>
              <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rPr>
              <a:t> + </a:t>
            </a:r>
            <a:r>
              <a:rPr kumimoji="0" lang="en-GB" sz="1400" b="1" i="0" u="none" strike="noStrike" kern="1200" cap="none" spc="0" normalizeH="0" baseline="0" noProof="0" err="1">
                <a:ln>
                  <a:noFill/>
                </a:ln>
                <a:solidFill>
                  <a:srgbClr val="FFFFFF"/>
                </a:solidFill>
                <a:effectLst/>
                <a:uLnTx/>
                <a:uFillTx/>
                <a:latin typeface="Calibri" panose="020F0502020204030204"/>
                <a:ea typeface="+mn-ea"/>
                <a:cs typeface="+mn-cs"/>
              </a:rPr>
              <a:t>fulvestrant</a:t>
            </a: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56" name="Connector: Elbow 55">
            <a:extLst>
              <a:ext uri="{FF2B5EF4-FFF2-40B4-BE49-F238E27FC236}">
                <a16:creationId xmlns:a16="http://schemas.microsoft.com/office/drawing/2014/main" id="{1BC986F1-19EE-BD87-BADA-035DC5E98858}"/>
              </a:ext>
            </a:extLst>
          </p:cNvPr>
          <p:cNvCxnSpPr>
            <a:stCxn id="15" idx="0"/>
            <a:endCxn id="38" idx="1"/>
          </p:cNvCxnSpPr>
          <p:nvPr/>
        </p:nvCxnSpPr>
        <p:spPr>
          <a:xfrm rot="5400000" flipH="1" flipV="1">
            <a:off x="5781934" y="2558925"/>
            <a:ext cx="349024" cy="412477"/>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or: Elbow 59">
            <a:extLst>
              <a:ext uri="{FF2B5EF4-FFF2-40B4-BE49-F238E27FC236}">
                <a16:creationId xmlns:a16="http://schemas.microsoft.com/office/drawing/2014/main" id="{B460A0D7-FE01-2559-CF98-4BF7CDB22921}"/>
              </a:ext>
            </a:extLst>
          </p:cNvPr>
          <p:cNvCxnSpPr>
            <a:stCxn id="15" idx="4"/>
            <a:endCxn id="43" idx="1"/>
          </p:cNvCxnSpPr>
          <p:nvPr/>
        </p:nvCxnSpPr>
        <p:spPr>
          <a:xfrm rot="16200000" flipH="1">
            <a:off x="5312243" y="3926136"/>
            <a:ext cx="1288404" cy="412477"/>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6D378911-20B1-BC45-0776-BE35C0B8B2F2}"/>
              </a:ext>
            </a:extLst>
          </p:cNvPr>
          <p:cNvCxnSpPr>
            <a:endCxn id="40" idx="1"/>
          </p:cNvCxnSpPr>
          <p:nvPr/>
        </p:nvCxnSpPr>
        <p:spPr>
          <a:xfrm>
            <a:off x="5750208" y="3488172"/>
            <a:ext cx="412477" cy="279294"/>
          </a:xfrm>
          <a:prstGeom prst="bentConnector3">
            <a:avLst>
              <a:gd name="adj1" fmla="val -1009"/>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ED426009-FDA3-FE13-B95E-D11C6A8272E5}"/>
              </a:ext>
            </a:extLst>
          </p:cNvPr>
          <p:cNvCxnSpPr>
            <a:stCxn id="30" idx="3"/>
            <a:endCxn id="34" idx="2"/>
          </p:cNvCxnSpPr>
          <p:nvPr/>
        </p:nvCxnSpPr>
        <p:spPr>
          <a:xfrm flipV="1">
            <a:off x="5337732" y="5672319"/>
            <a:ext cx="133115" cy="94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nector: Elbow 66">
            <a:extLst>
              <a:ext uri="{FF2B5EF4-FFF2-40B4-BE49-F238E27FC236}">
                <a16:creationId xmlns:a16="http://schemas.microsoft.com/office/drawing/2014/main" id="{A347B67D-C6A6-45AB-F8E9-4CE85C7F6542}"/>
              </a:ext>
            </a:extLst>
          </p:cNvPr>
          <p:cNvCxnSpPr>
            <a:stCxn id="34" idx="6"/>
            <a:endCxn id="44" idx="1"/>
          </p:cNvCxnSpPr>
          <p:nvPr/>
        </p:nvCxnSpPr>
        <p:spPr>
          <a:xfrm flipV="1">
            <a:off x="5997833" y="5517225"/>
            <a:ext cx="164852" cy="155095"/>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262F43C3-3A9E-859D-8AF4-C0BDB8C31C34}"/>
              </a:ext>
            </a:extLst>
          </p:cNvPr>
          <p:cNvCxnSpPr>
            <a:stCxn id="34" idx="6"/>
            <a:endCxn id="52" idx="1"/>
          </p:cNvCxnSpPr>
          <p:nvPr/>
        </p:nvCxnSpPr>
        <p:spPr>
          <a:xfrm>
            <a:off x="5997833" y="5672320"/>
            <a:ext cx="164852" cy="136629"/>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onnector: Elbow 70">
            <a:extLst>
              <a:ext uri="{FF2B5EF4-FFF2-40B4-BE49-F238E27FC236}">
                <a16:creationId xmlns:a16="http://schemas.microsoft.com/office/drawing/2014/main" id="{BA1E9C68-585D-B9BD-D7DF-13009BB34920}"/>
              </a:ext>
            </a:extLst>
          </p:cNvPr>
          <p:cNvCxnSpPr>
            <a:stCxn id="34" idx="6"/>
            <a:endCxn id="53" idx="1"/>
          </p:cNvCxnSpPr>
          <p:nvPr/>
        </p:nvCxnSpPr>
        <p:spPr>
          <a:xfrm>
            <a:off x="5997833" y="5672319"/>
            <a:ext cx="164852" cy="432088"/>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4277C2D5-B33F-803B-E1D9-6A81FCF8AC85}"/>
              </a:ext>
            </a:extLst>
          </p:cNvPr>
          <p:cNvSpPr/>
          <p:nvPr/>
        </p:nvSpPr>
        <p:spPr>
          <a:xfrm>
            <a:off x="4042765" y="1854048"/>
            <a:ext cx="7864693" cy="3464947"/>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4E29096-4E8C-E440-AACD-6E2CB583B5E4}"/>
              </a:ext>
            </a:extLst>
          </p:cNvPr>
          <p:cNvSpPr txBox="1"/>
          <p:nvPr/>
        </p:nvSpPr>
        <p:spPr>
          <a:xfrm>
            <a:off x="477345" y="1789429"/>
            <a:ext cx="11662627" cy="3416320"/>
          </a:xfrm>
          <a:prstGeom prst="rect">
            <a:avLst/>
          </a:prstGeom>
          <a:solidFill>
            <a:schemeClr val="bg1"/>
          </a:solid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Study 1 Efficacy: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Gedatolisib</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palbo</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fulvestrant: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mPFS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9.3 mo. (HR, 0.24; 95% CI, 0.17-0.35; P&lt; 0.0001)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Gedatolisib</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fulvestrant: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mPFS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7.4 mo. (HR, 0.33; 95% CI, 0.24-0.48; P&lt; 0.0001)</a:t>
            </a:r>
          </a:p>
          <a:p>
            <a:pPr lvl="0" defTabSz="914400" fontAlgn="auto">
              <a:spcBef>
                <a:spcPts val="0"/>
              </a:spcBef>
              <a:spcAft>
                <a:spcPts val="0"/>
              </a:spcAf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Treatment-related </a:t>
            </a:r>
            <a:r>
              <a:rPr lang="en-US" sz="2400" dirty="0">
                <a:solidFill>
                  <a:prstClr val="black"/>
                </a:solidFill>
                <a:latin typeface="Calibri" panose="020F0502020204030204" pitchFamily="34" charset="0"/>
                <a:ea typeface="+mn-ea"/>
                <a:cs typeface="Calibri" panose="020F0502020204030204" pitchFamily="34" charset="0"/>
              </a:rPr>
              <a:t>AEs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associated with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gedatolisib</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Mainly grade 1-2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Hyperglycemia and diarrhea were relatively uncommon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Grade 3 stomatitis: triplet, 19.2%; doublet, 12.3%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110496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14B9F-1283-B5C8-DB4D-4CBCB0188F15}"/>
              </a:ext>
            </a:extLst>
          </p:cNvPr>
          <p:cNvSpPr>
            <a:spLocks noGrp="1"/>
          </p:cNvSpPr>
          <p:nvPr>
            <p:ph type="title"/>
          </p:nvPr>
        </p:nvSpPr>
        <p:spPr>
          <a:xfrm>
            <a:off x="0" y="-4430"/>
            <a:ext cx="8362718" cy="672813"/>
          </a:xfrm>
        </p:spPr>
        <p:txBody>
          <a:bodyPr>
            <a:normAutofit/>
          </a:bodyPr>
          <a:lstStyle/>
          <a:p>
            <a:r>
              <a:rPr lang="en-US" sz="3600" dirty="0"/>
              <a:t>Updated Data: Study 1</a:t>
            </a:r>
          </a:p>
        </p:txBody>
      </p:sp>
      <p:pic>
        <p:nvPicPr>
          <p:cNvPr id="5" name="Picture 4">
            <a:extLst>
              <a:ext uri="{FF2B5EF4-FFF2-40B4-BE49-F238E27FC236}">
                <a16:creationId xmlns:a16="http://schemas.microsoft.com/office/drawing/2014/main" id="{5E9736CC-6512-14E9-A5A7-AEADCE8A21F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6664" y="668383"/>
            <a:ext cx="6209836" cy="3230914"/>
          </a:xfrm>
          <a:prstGeom prst="rect">
            <a:avLst/>
          </a:prstGeom>
        </p:spPr>
      </p:pic>
      <p:pic>
        <p:nvPicPr>
          <p:cNvPr id="6" name="Picture 5">
            <a:extLst>
              <a:ext uri="{FF2B5EF4-FFF2-40B4-BE49-F238E27FC236}">
                <a16:creationId xmlns:a16="http://schemas.microsoft.com/office/drawing/2014/main" id="{9D921146-5860-5BD3-D238-A2AAD8147BF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86500" y="465867"/>
            <a:ext cx="5905500" cy="3433430"/>
          </a:xfrm>
          <a:prstGeom prst="rect">
            <a:avLst/>
          </a:prstGeom>
        </p:spPr>
      </p:pic>
      <p:sp>
        <p:nvSpPr>
          <p:cNvPr id="8" name="TextBox 7">
            <a:extLst>
              <a:ext uri="{FF2B5EF4-FFF2-40B4-BE49-F238E27FC236}">
                <a16:creationId xmlns:a16="http://schemas.microsoft.com/office/drawing/2014/main" id="{46298D5C-0816-911A-8D35-4DCBC0331E5E}"/>
              </a:ext>
            </a:extLst>
          </p:cNvPr>
          <p:cNvSpPr txBox="1"/>
          <p:nvPr/>
        </p:nvSpPr>
        <p:spPr>
          <a:xfrm>
            <a:off x="8905376" y="6550223"/>
            <a:ext cx="328662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Pistilli et al, ESMO BC 2026; Abstract </a:t>
            </a:r>
            <a:r>
              <a:rPr kumimoji="0" lang="en-US" sz="1400" b="0" i="0" u="none" strike="noStrike" kern="1200" cap="none" spc="0" normalizeH="0" baseline="0" noProof="0" dirty="0">
                <a:ln>
                  <a:noFill/>
                </a:ln>
                <a:solidFill>
                  <a:prstClr val="black"/>
                </a:solidFill>
                <a:effectLst/>
                <a:uLnTx/>
                <a:uFillTx/>
                <a:latin typeface="Calibri"/>
                <a:ea typeface="+mn-ea"/>
                <a:cs typeface="+mn-cs"/>
              </a:rPr>
              <a:t>505P </a:t>
            </a:r>
          </a:p>
        </p:txBody>
      </p:sp>
      <p:pic>
        <p:nvPicPr>
          <p:cNvPr id="9" name="Picture 8">
            <a:extLst>
              <a:ext uri="{FF2B5EF4-FFF2-40B4-BE49-F238E27FC236}">
                <a16:creationId xmlns:a16="http://schemas.microsoft.com/office/drawing/2014/main" id="{BA16FA13-EE34-C9DA-BCCB-847AC6D3856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3530204" y="3899297"/>
            <a:ext cx="4750594" cy="2958703"/>
          </a:xfrm>
          <a:prstGeom prst="rect">
            <a:avLst/>
          </a:prstGeom>
        </p:spPr>
      </p:pic>
    </p:spTree>
    <p:extLst>
      <p:ext uri="{BB962C8B-B14F-4D97-AF65-F5344CB8AC3E}">
        <p14:creationId xmlns:p14="http://schemas.microsoft.com/office/powerpoint/2010/main" val="33312441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30BEB1-9520-B398-CF93-B43B5C872DD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33300" y="0"/>
            <a:ext cx="7727600" cy="2553171"/>
          </a:xfrm>
          <a:prstGeom prst="rect">
            <a:avLst/>
          </a:prstGeom>
        </p:spPr>
      </p:pic>
      <p:pic>
        <p:nvPicPr>
          <p:cNvPr id="6" name="Picture 5">
            <a:extLst>
              <a:ext uri="{FF2B5EF4-FFF2-40B4-BE49-F238E27FC236}">
                <a16:creationId xmlns:a16="http://schemas.microsoft.com/office/drawing/2014/main" id="{FC687CE2-A88F-AB0A-5A5C-BB3A8B1951F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2682" y="2553171"/>
            <a:ext cx="6932457" cy="2785091"/>
          </a:xfrm>
          <a:prstGeom prst="rect">
            <a:avLst/>
          </a:prstGeom>
        </p:spPr>
      </p:pic>
      <p:pic>
        <p:nvPicPr>
          <p:cNvPr id="8" name="Picture 7">
            <a:extLst>
              <a:ext uri="{FF2B5EF4-FFF2-40B4-BE49-F238E27FC236}">
                <a16:creationId xmlns:a16="http://schemas.microsoft.com/office/drawing/2014/main" id="{03121549-72CA-B9AA-424F-015113BDEBCC}"/>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6932457" y="2553172"/>
            <a:ext cx="5226861" cy="2785090"/>
          </a:xfrm>
          <a:prstGeom prst="rect">
            <a:avLst/>
          </a:prstGeom>
        </p:spPr>
      </p:pic>
      <p:sp>
        <p:nvSpPr>
          <p:cNvPr id="13" name="TextBox 12">
            <a:extLst>
              <a:ext uri="{FF2B5EF4-FFF2-40B4-BE49-F238E27FC236}">
                <a16:creationId xmlns:a16="http://schemas.microsoft.com/office/drawing/2014/main" id="{5C4674F7-80CC-0554-EC34-69C5782B2818}"/>
              </a:ext>
            </a:extLst>
          </p:cNvPr>
          <p:cNvSpPr txBox="1"/>
          <p:nvPr/>
        </p:nvSpPr>
        <p:spPr>
          <a:xfrm>
            <a:off x="898829" y="5526297"/>
            <a:ext cx="8132867" cy="120032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Efficacy with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gedatolisib</a:t>
            </a:r>
            <a:r>
              <a:rPr kumimoji="0" lang="en-US" sz="1800" b="1" i="0" u="none" strike="noStrike" kern="1200" cap="none" spc="0" normalizeH="0" baseline="0" noProof="0" dirty="0">
                <a:ln>
                  <a:noFill/>
                </a:ln>
                <a:solidFill>
                  <a:prstClr val="black"/>
                </a:solidFill>
                <a:effectLst/>
                <a:uLnTx/>
                <a:uFillTx/>
                <a:latin typeface="Calibri"/>
                <a:ea typeface="+mn-ea"/>
                <a:cs typeface="+mn-cs"/>
              </a:rPr>
              <a:t> was observed regardless of duration of prior treatment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Stomatitis generally an early event, with resolution to a lower grade in ~2 weeks</a:t>
            </a:r>
          </a:p>
          <a:p>
            <a:pPr marL="285750" lvl="0" indent="-285750" defTabSz="914400" fontAlgn="auto">
              <a:spcBef>
                <a:spcPts val="0"/>
              </a:spcBef>
              <a:spcAft>
                <a:spcPts val="0"/>
              </a:spcAft>
              <a:buFont typeface="Arial" panose="020B0604020202020204" pitchFamily="34" charset="0"/>
              <a:buChar char="•"/>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Hyperglycemia rates were low, HgbA1c levels </a:t>
            </a:r>
            <a:r>
              <a:rPr lang="en-US" sz="1800" dirty="0">
                <a:solidFill>
                  <a:prstClr val="black"/>
                </a:solidFill>
                <a:latin typeface="Calibri"/>
                <a:ea typeface="+mn-ea"/>
                <a:cs typeface="+mn-cs"/>
              </a:rPr>
              <a:t>stable </a:t>
            </a:r>
            <a:r>
              <a:rPr kumimoji="0" lang="en-US" sz="1800" b="1" i="0" u="none" strike="noStrike" kern="1200" cap="none" spc="0" normalizeH="0" baseline="0" noProof="0" dirty="0">
                <a:ln>
                  <a:noFill/>
                </a:ln>
                <a:solidFill>
                  <a:prstClr val="black"/>
                </a:solidFill>
                <a:effectLst/>
                <a:uLnTx/>
                <a:uFillTx/>
                <a:latin typeface="Calibri"/>
                <a:ea typeface="+mn-ea"/>
                <a:cs typeface="+mn-cs"/>
              </a:rPr>
              <a:t>over time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The triplet and doublet delayed TTDD in well-being </a:t>
            </a:r>
          </a:p>
        </p:txBody>
      </p:sp>
      <p:sp>
        <p:nvSpPr>
          <p:cNvPr id="2" name="TextBox 1">
            <a:extLst>
              <a:ext uri="{FF2B5EF4-FFF2-40B4-BE49-F238E27FC236}">
                <a16:creationId xmlns:a16="http://schemas.microsoft.com/office/drawing/2014/main" id="{E4BF9A1E-9107-7B7B-35E6-931C8547A176}"/>
              </a:ext>
            </a:extLst>
          </p:cNvPr>
          <p:cNvSpPr txBox="1"/>
          <p:nvPr/>
        </p:nvSpPr>
        <p:spPr>
          <a:xfrm>
            <a:off x="8905376" y="6550223"/>
            <a:ext cx="328662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Pistilli et al, ESMO BC 2026; Abstract </a:t>
            </a:r>
            <a:r>
              <a:rPr kumimoji="0" lang="en-US" sz="1400" b="0" i="0" u="none" strike="noStrike" kern="1200" cap="none" spc="0" normalizeH="0" baseline="0" noProof="0" dirty="0">
                <a:ln>
                  <a:noFill/>
                </a:ln>
                <a:solidFill>
                  <a:prstClr val="black"/>
                </a:solidFill>
                <a:effectLst/>
                <a:uLnTx/>
                <a:uFillTx/>
                <a:latin typeface="Calibri"/>
                <a:ea typeface="+mn-ea"/>
                <a:cs typeface="+mn-cs"/>
              </a:rPr>
              <a:t>505P </a:t>
            </a:r>
          </a:p>
        </p:txBody>
      </p:sp>
    </p:spTree>
    <p:extLst>
      <p:ext uri="{BB962C8B-B14F-4D97-AF65-F5344CB8AC3E}">
        <p14:creationId xmlns:p14="http://schemas.microsoft.com/office/powerpoint/2010/main" val="14647695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507042" y="199356"/>
            <a:ext cx="11260155" cy="1141412"/>
          </a:xfrm>
        </p:spPr>
        <p:txBody>
          <a:bodyPr/>
          <a:lstStyle/>
          <a:p>
            <a:pPr algn="l"/>
            <a:r>
              <a:rPr lang="en-US" sz="2800" dirty="0"/>
              <a:t>FDA Approves </a:t>
            </a:r>
            <a:r>
              <a:rPr lang="en-US" sz="2800" dirty="0" err="1"/>
              <a:t>Gedatolisib</a:t>
            </a:r>
            <a:r>
              <a:rPr lang="en-US" sz="2800" dirty="0"/>
              <a:t> with Fulvestrant, with or without Palbociclib, for HR-Positive, HER2-Negative Locally Advanced or Metastatic Breast Cancer</a:t>
            </a:r>
            <a:br>
              <a:rPr lang="en-US" sz="2800" dirty="0"/>
            </a:br>
            <a:r>
              <a:rPr lang="en-US" sz="2400" dirty="0"/>
              <a:t>Press Release: July 14, 2026</a:t>
            </a:r>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424802" y="1560860"/>
            <a:ext cx="11342395" cy="4316412"/>
          </a:xfrm>
        </p:spPr>
        <p:txBody>
          <a:bodyPr/>
          <a:lstStyle/>
          <a:p>
            <a:pPr marL="99718" indent="0">
              <a:buNone/>
            </a:pPr>
            <a:r>
              <a:rPr lang="en-US" sz="1800" b="0" dirty="0">
                <a:latin typeface="Calibri" panose="020F0502020204030204" pitchFamily="34" charset="0"/>
                <a:cs typeface="Calibri" panose="020F0502020204030204" pitchFamily="34" charset="0"/>
              </a:rPr>
              <a:t>“On July 14, 2026, the Food and Drug Administration approved </a:t>
            </a:r>
            <a:r>
              <a:rPr lang="en-US" sz="1800" b="0" dirty="0" err="1">
                <a:latin typeface="Calibri" panose="020F0502020204030204" pitchFamily="34" charset="0"/>
                <a:cs typeface="Calibri" panose="020F0502020204030204" pitchFamily="34" charset="0"/>
              </a:rPr>
              <a:t>gedatolisib</a:t>
            </a:r>
            <a:r>
              <a:rPr lang="en-US" sz="1800" b="0" dirty="0">
                <a:latin typeface="Calibri" panose="020F0502020204030204" pitchFamily="34" charset="0"/>
                <a:cs typeface="Calibri" panose="020F0502020204030204" pitchFamily="34" charset="0"/>
              </a:rPr>
              <a:t> in combination with fulvestrant, with or without palbociclib, for adults with hormone receptor (HR)-positive, human epidermal growth factor receptor 2 (HER2)-negative locally advanced or metastatic breast cancer without a PIK3CA mutation detected following progression on or after treatment with at least one line of endocrine therapy in the metastatic setting.</a:t>
            </a:r>
          </a:p>
          <a:p>
            <a:pPr marL="99718" indent="0">
              <a:buNone/>
            </a:pPr>
            <a:r>
              <a:rPr lang="en-US" sz="1800" b="0" dirty="0">
                <a:latin typeface="Calibri" panose="020F0502020204030204" pitchFamily="34" charset="0"/>
                <a:cs typeface="Calibri" panose="020F0502020204030204" pitchFamily="34" charset="0"/>
              </a:rPr>
              <a:t>Efficacy was evaluated in Study 1 of VIKTORIA-1 (NCT05501886), an open-label, randomized, multicenter trial that enrolled 392 adults with locally advanced (inoperable) or metastatic HR-positive, HER2-negative breast cancer. Patients were randomized (1:1:1) to receive either </a:t>
            </a:r>
            <a:r>
              <a:rPr lang="en-US" sz="1800" b="0" dirty="0" err="1">
                <a:latin typeface="Calibri" panose="020F0502020204030204" pitchFamily="34" charset="0"/>
                <a:cs typeface="Calibri" panose="020F0502020204030204" pitchFamily="34" charset="0"/>
              </a:rPr>
              <a:t>gedatolisib</a:t>
            </a:r>
            <a:r>
              <a:rPr lang="en-US" sz="1800" b="0" dirty="0">
                <a:latin typeface="Calibri" panose="020F0502020204030204" pitchFamily="34" charset="0"/>
                <a:cs typeface="Calibri" panose="020F0502020204030204" pitchFamily="34" charset="0"/>
              </a:rPr>
              <a:t> in combination with fulvestrant and palbociclib (Arm A), </a:t>
            </a:r>
            <a:r>
              <a:rPr lang="en-US" sz="1800" b="0" dirty="0" err="1">
                <a:latin typeface="Calibri" panose="020F0502020204030204" pitchFamily="34" charset="0"/>
                <a:cs typeface="Calibri" panose="020F0502020204030204" pitchFamily="34" charset="0"/>
              </a:rPr>
              <a:t>gedatolisib</a:t>
            </a:r>
            <a:r>
              <a:rPr lang="en-US" sz="1800" b="0" dirty="0">
                <a:latin typeface="Calibri" panose="020F0502020204030204" pitchFamily="34" charset="0"/>
                <a:cs typeface="Calibri" panose="020F0502020204030204" pitchFamily="34" charset="0"/>
              </a:rPr>
              <a:t> in combination with fulvestrant (Arm B), or fulvestrant alone (Arm C). Patients received treatment until disease progression or unacceptable toxicity.</a:t>
            </a:r>
          </a:p>
          <a:p>
            <a:pPr marL="99718" indent="0">
              <a:buNone/>
            </a:pPr>
            <a:r>
              <a:rPr lang="en-US" sz="1800" b="0" dirty="0">
                <a:latin typeface="Calibri" panose="020F0502020204030204" pitchFamily="34" charset="0"/>
                <a:cs typeface="Calibri" panose="020F0502020204030204" pitchFamily="34" charset="0"/>
              </a:rPr>
              <a:t>There was a statistically significant improvement in PFS for Arm A vs Arm C, with a median PFS of 9.3 months (95% CI: 7.2, 16.6) in Arm A and 2.0 months (95% CI: 1.8, 2.3) in Arm C (hazard ratio [HR] 0.24 [95% CI: 0.17, 0.35]; </a:t>
            </a:r>
            <a:r>
              <a:rPr lang="en-US" sz="1800" b="0" i="1" dirty="0">
                <a:latin typeface="Calibri" panose="020F0502020204030204" pitchFamily="34" charset="0"/>
                <a:cs typeface="Calibri" panose="020F0502020204030204" pitchFamily="34" charset="0"/>
              </a:rPr>
              <a:t>p</a:t>
            </a:r>
            <a:r>
              <a:rPr lang="en-US" sz="1800" b="0" dirty="0">
                <a:latin typeface="Calibri" panose="020F0502020204030204" pitchFamily="34" charset="0"/>
                <a:cs typeface="Calibri" panose="020F0502020204030204" pitchFamily="34" charset="0"/>
              </a:rPr>
              <a:t>-value &lt;0.0001). There was also a statistically significant improvement in PFS for Arm B vs Arm C with a median PFS of 7.4 months (95% CI: 5.5, 9.9) in Arm B and 2.0 months (95% CI: 1.8, 2.3) in Arm C (HR 0.33 [95% CI: 0.24, 0.48]; </a:t>
            </a:r>
            <a:r>
              <a:rPr lang="en-US" sz="1800" b="0" i="1" dirty="0">
                <a:latin typeface="Calibri" panose="020F0502020204030204" pitchFamily="34" charset="0"/>
                <a:cs typeface="Calibri" panose="020F0502020204030204" pitchFamily="34" charset="0"/>
              </a:rPr>
              <a:t>p</a:t>
            </a:r>
            <a:r>
              <a:rPr lang="en-US" sz="1800" b="0" dirty="0">
                <a:latin typeface="Calibri" panose="020F0502020204030204" pitchFamily="34" charset="0"/>
                <a:cs typeface="Calibri" panose="020F0502020204030204" pitchFamily="34" charset="0"/>
              </a:rPr>
              <a:t>-value &lt;0.0001). At the time of the PFS analysis, OS data were not mature with 25% deaths in the overall population.”</a:t>
            </a:r>
          </a:p>
        </p:txBody>
      </p:sp>
      <p:sp>
        <p:nvSpPr>
          <p:cNvPr id="5" name="TextBox 4">
            <a:extLst>
              <a:ext uri="{FF2B5EF4-FFF2-40B4-BE49-F238E27FC236}">
                <a16:creationId xmlns:a16="http://schemas.microsoft.com/office/drawing/2014/main" id="{B34FB634-405A-E8E4-98EC-0B98B4511B3B}"/>
              </a:ext>
            </a:extLst>
          </p:cNvPr>
          <p:cNvSpPr txBox="1"/>
          <p:nvPr/>
        </p:nvSpPr>
        <p:spPr>
          <a:xfrm>
            <a:off x="119337" y="6165304"/>
            <a:ext cx="9505056" cy="553998"/>
          </a:xfrm>
          <a:prstGeom prst="rect">
            <a:avLst/>
          </a:prstGeom>
          <a:noFill/>
        </p:spPr>
        <p:txBody>
          <a:bodyPr wrap="square">
            <a:spAutoFit/>
          </a:bodyPr>
          <a:lstStyle/>
          <a:p>
            <a:pPr>
              <a:defRPr/>
            </a:pPr>
            <a:r>
              <a:rPr lang="en-US" sz="1500" b="0" dirty="0">
                <a:solidFill>
                  <a:srgbClr val="000000"/>
                </a:solidFill>
                <a:latin typeface="Calibri" panose="020F0502020204030204" pitchFamily="34" charset="0"/>
                <a:cs typeface="Calibri" panose="020F0502020204030204" pitchFamily="34" charset="0"/>
              </a:rPr>
              <a:t>https://www.fda.gov/drugs/resources-information-approved-drugs/fda-approves-gedatolisib-fulvestrant-or-without-palbociclib-hr-positive-her2-negative-locally</a:t>
            </a:r>
            <a:endParaRPr kumimoji="0" lang="en-US" sz="15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681518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912286" y="1988840"/>
            <a:ext cx="10358967" cy="2372987"/>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1685580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2CFF7-3828-12EA-4B40-75B5227AAEE1}"/>
              </a:ext>
            </a:extLst>
          </p:cNvPr>
          <p:cNvSpPr>
            <a:spLocks noGrp="1"/>
          </p:cNvSpPr>
          <p:nvPr>
            <p:ph type="title"/>
          </p:nvPr>
        </p:nvSpPr>
        <p:spPr>
          <a:xfrm>
            <a:off x="156200" y="1"/>
            <a:ext cx="10512862" cy="1325563"/>
          </a:xfrm>
        </p:spPr>
        <p:txBody>
          <a:bodyPr>
            <a:normAutofit/>
          </a:bodyPr>
          <a:lstStyle/>
          <a:p>
            <a:r>
              <a:rPr lang="en-US" sz="4000" dirty="0">
                <a:latin typeface="Arial" panose="020B0604020202020204" pitchFamily="34" charset="0"/>
                <a:cs typeface="Arial" panose="020B0604020202020204" pitchFamily="34" charset="0"/>
              </a:rPr>
              <a:t>VIKTORIA-1: Study 2</a:t>
            </a:r>
            <a:endParaRPr lang="en-US" sz="4000" dirty="0"/>
          </a:p>
        </p:txBody>
      </p:sp>
      <p:sp>
        <p:nvSpPr>
          <p:cNvPr id="3" name="Content Placeholder 2">
            <a:extLst>
              <a:ext uri="{FF2B5EF4-FFF2-40B4-BE49-F238E27FC236}">
                <a16:creationId xmlns:a16="http://schemas.microsoft.com/office/drawing/2014/main" id="{D05D1AFD-41B3-6147-385D-AC9875946D4B}"/>
              </a:ext>
            </a:extLst>
          </p:cNvPr>
          <p:cNvSpPr>
            <a:spLocks noGrp="1"/>
          </p:cNvSpPr>
          <p:nvPr>
            <p:ph idx="1"/>
          </p:nvPr>
        </p:nvSpPr>
        <p:spPr>
          <a:xfrm>
            <a:off x="719174" y="4600812"/>
            <a:ext cx="10512862" cy="2001306"/>
          </a:xfrm>
        </p:spPr>
        <p:txBody>
          <a:bodyPr>
            <a:normAutofit fontScale="92500" lnSpcReduction="10000"/>
          </a:bodyPr>
          <a:lstStyle/>
          <a:p>
            <a:r>
              <a:rPr lang="en-US" dirty="0"/>
              <a:t>Demographics</a:t>
            </a:r>
          </a:p>
          <a:p>
            <a:pPr lvl="1"/>
            <a:r>
              <a:rPr lang="en-US" dirty="0"/>
              <a:t>85-90% had 1 line of prior therapy</a:t>
            </a:r>
          </a:p>
          <a:p>
            <a:pPr lvl="2"/>
            <a:r>
              <a:rPr lang="en-US" dirty="0"/>
              <a:t>Median duration of prior CDK4/6i 17.5 – 22.1 </a:t>
            </a:r>
            <a:r>
              <a:rPr lang="en-US" dirty="0" err="1"/>
              <a:t>mo</a:t>
            </a:r>
            <a:endParaRPr lang="en-US" dirty="0"/>
          </a:p>
          <a:p>
            <a:pPr lvl="1"/>
            <a:r>
              <a:rPr lang="en-US" dirty="0"/>
              <a:t>14-17% progressed &lt;6 </a:t>
            </a:r>
            <a:r>
              <a:rPr lang="en-US" dirty="0" err="1"/>
              <a:t>mo</a:t>
            </a:r>
            <a:r>
              <a:rPr lang="en-US" dirty="0"/>
              <a:t> on last therapy</a:t>
            </a:r>
          </a:p>
          <a:p>
            <a:pPr lvl="1"/>
            <a:r>
              <a:rPr lang="en-US" dirty="0"/>
              <a:t>~44% de novo </a:t>
            </a:r>
            <a:r>
              <a:rPr lang="en-US" dirty="0" err="1"/>
              <a:t>mBC</a:t>
            </a:r>
            <a:r>
              <a:rPr lang="en-US" dirty="0"/>
              <a:t>; 75% visceral </a:t>
            </a:r>
            <a:r>
              <a:rPr lang="en-US" dirty="0" err="1"/>
              <a:t>mets</a:t>
            </a:r>
            <a:endParaRPr lang="en-US" dirty="0"/>
          </a:p>
          <a:p>
            <a:pPr lvl="1"/>
            <a:endParaRPr lang="en-US" dirty="0"/>
          </a:p>
        </p:txBody>
      </p:sp>
      <p:pic>
        <p:nvPicPr>
          <p:cNvPr id="45" name="Picture 44">
            <a:extLst>
              <a:ext uri="{FF2B5EF4-FFF2-40B4-BE49-F238E27FC236}">
                <a16:creationId xmlns:a16="http://schemas.microsoft.com/office/drawing/2014/main" id="{2FA37FA0-04D6-481D-D836-515C43B41B19}"/>
              </a:ext>
            </a:extLst>
          </p:cNvPr>
          <p:cNvPicPr>
            <a:picLocks noChangeAspect="1"/>
          </p:cNvPicPr>
          <p:nvPr/>
        </p:nvPicPr>
        <p:blipFill>
          <a:blip r:embed="rId2"/>
          <a:stretch>
            <a:fillRect/>
          </a:stretch>
        </p:blipFill>
        <p:spPr>
          <a:xfrm>
            <a:off x="2004541" y="1014324"/>
            <a:ext cx="8459261" cy="3598342"/>
          </a:xfrm>
          <a:prstGeom prst="rect">
            <a:avLst/>
          </a:prstGeom>
        </p:spPr>
      </p:pic>
      <p:sp>
        <p:nvSpPr>
          <p:cNvPr id="47" name="TextBox 46">
            <a:extLst>
              <a:ext uri="{FF2B5EF4-FFF2-40B4-BE49-F238E27FC236}">
                <a16:creationId xmlns:a16="http://schemas.microsoft.com/office/drawing/2014/main" id="{D68F8B3C-9895-7A7D-770A-FDED492363EA}"/>
              </a:ext>
            </a:extLst>
          </p:cNvPr>
          <p:cNvSpPr txBox="1"/>
          <p:nvPr/>
        </p:nvSpPr>
        <p:spPr>
          <a:xfrm>
            <a:off x="135298" y="6488668"/>
            <a:ext cx="60988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Hurvitz SA</a:t>
            </a:r>
            <a:r>
              <a:rPr kumimoji="0" lang="en-GB" sz="1400" b="0" i="0" u="none" strike="noStrike" kern="1200" cap="none" spc="0" normalizeH="0" baseline="0" noProof="0" dirty="0">
                <a:ln>
                  <a:noFill/>
                </a:ln>
                <a:solidFill>
                  <a:prstClr val="black"/>
                </a:solidFill>
                <a:effectLst/>
                <a:uLnTx/>
                <a:uFillTx/>
                <a:latin typeface="Calibri"/>
                <a:ea typeface="+mn-ea"/>
                <a:cs typeface="+mn-cs"/>
              </a:rPr>
              <a:t>, et al. ASCO 2026;LBA1008</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 name="TextBox 47">
            <a:extLst>
              <a:ext uri="{FF2B5EF4-FFF2-40B4-BE49-F238E27FC236}">
                <a16:creationId xmlns:a16="http://schemas.microsoft.com/office/drawing/2014/main" id="{5566F630-A705-E5CF-03AF-10889C684DB6}"/>
              </a:ext>
            </a:extLst>
          </p:cNvPr>
          <p:cNvSpPr txBox="1"/>
          <p:nvPr/>
        </p:nvSpPr>
        <p:spPr>
          <a:xfrm>
            <a:off x="5894233" y="1585486"/>
            <a:ext cx="56297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N=155</a:t>
            </a:r>
          </a:p>
        </p:txBody>
      </p:sp>
      <p:sp>
        <p:nvSpPr>
          <p:cNvPr id="49" name="TextBox 48">
            <a:extLst>
              <a:ext uri="{FF2B5EF4-FFF2-40B4-BE49-F238E27FC236}">
                <a16:creationId xmlns:a16="http://schemas.microsoft.com/office/drawing/2014/main" id="{4DCEAFDB-CB4B-8968-BED4-FC35071C906D}"/>
              </a:ext>
            </a:extLst>
          </p:cNvPr>
          <p:cNvSpPr txBox="1"/>
          <p:nvPr/>
        </p:nvSpPr>
        <p:spPr>
          <a:xfrm>
            <a:off x="5966366" y="2616210"/>
            <a:ext cx="49084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N=52</a:t>
            </a:r>
          </a:p>
        </p:txBody>
      </p:sp>
      <p:sp>
        <p:nvSpPr>
          <p:cNvPr id="50" name="TextBox 49">
            <a:extLst>
              <a:ext uri="{FF2B5EF4-FFF2-40B4-BE49-F238E27FC236}">
                <a16:creationId xmlns:a16="http://schemas.microsoft.com/office/drawing/2014/main" id="{AA334E74-B18B-7C82-DD4A-33C79DDF769A}"/>
              </a:ext>
            </a:extLst>
          </p:cNvPr>
          <p:cNvSpPr txBox="1"/>
          <p:nvPr/>
        </p:nvSpPr>
        <p:spPr>
          <a:xfrm>
            <a:off x="5894232" y="3093149"/>
            <a:ext cx="56297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N=155</a:t>
            </a:r>
          </a:p>
        </p:txBody>
      </p:sp>
    </p:spTree>
    <p:extLst>
      <p:ext uri="{BB962C8B-B14F-4D97-AF65-F5344CB8AC3E}">
        <p14:creationId xmlns:p14="http://schemas.microsoft.com/office/powerpoint/2010/main" val="13374147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8BD0D-88EA-26A6-0F90-AE75137251EF}"/>
              </a:ext>
            </a:extLst>
          </p:cNvPr>
          <p:cNvPicPr>
            <a:picLocks noChangeAspect="1"/>
          </p:cNvPicPr>
          <p:nvPr/>
        </p:nvPicPr>
        <p:blipFill>
          <a:blip r:embed="rId2"/>
          <a:stretch>
            <a:fillRect/>
          </a:stretch>
        </p:blipFill>
        <p:spPr>
          <a:xfrm>
            <a:off x="0" y="1"/>
            <a:ext cx="6372614" cy="3428999"/>
          </a:xfrm>
          <a:prstGeom prst="rect">
            <a:avLst/>
          </a:prstGeom>
        </p:spPr>
      </p:pic>
      <p:pic>
        <p:nvPicPr>
          <p:cNvPr id="5" name="Picture 4">
            <a:extLst>
              <a:ext uri="{FF2B5EF4-FFF2-40B4-BE49-F238E27FC236}">
                <a16:creationId xmlns:a16="http://schemas.microsoft.com/office/drawing/2014/main" id="{1B9B421E-D4EA-9723-8023-6CC9BD69BF0A}"/>
              </a:ext>
            </a:extLst>
          </p:cNvPr>
          <p:cNvPicPr>
            <a:picLocks noChangeAspect="1"/>
          </p:cNvPicPr>
          <p:nvPr/>
        </p:nvPicPr>
        <p:blipFill>
          <a:blip r:embed="rId3"/>
          <a:stretch>
            <a:fillRect/>
          </a:stretch>
        </p:blipFill>
        <p:spPr>
          <a:xfrm>
            <a:off x="6074759" y="-1"/>
            <a:ext cx="6372614" cy="3239589"/>
          </a:xfrm>
          <a:prstGeom prst="rect">
            <a:avLst/>
          </a:prstGeom>
        </p:spPr>
      </p:pic>
      <p:pic>
        <p:nvPicPr>
          <p:cNvPr id="6" name="Picture 5">
            <a:extLst>
              <a:ext uri="{FF2B5EF4-FFF2-40B4-BE49-F238E27FC236}">
                <a16:creationId xmlns:a16="http://schemas.microsoft.com/office/drawing/2014/main" id="{7AC722E5-63FE-75AB-7531-3C6D2F10C049}"/>
              </a:ext>
            </a:extLst>
          </p:cNvPr>
          <p:cNvPicPr>
            <a:picLocks noChangeAspect="1"/>
          </p:cNvPicPr>
          <p:nvPr/>
        </p:nvPicPr>
        <p:blipFill>
          <a:blip r:embed="rId4"/>
          <a:stretch>
            <a:fillRect/>
          </a:stretch>
        </p:blipFill>
        <p:spPr>
          <a:xfrm>
            <a:off x="2815576" y="3466467"/>
            <a:ext cx="8593912" cy="3239589"/>
          </a:xfrm>
          <a:prstGeom prst="rect">
            <a:avLst/>
          </a:prstGeom>
        </p:spPr>
      </p:pic>
      <p:sp>
        <p:nvSpPr>
          <p:cNvPr id="7" name="TextBox 6">
            <a:extLst>
              <a:ext uri="{FF2B5EF4-FFF2-40B4-BE49-F238E27FC236}">
                <a16:creationId xmlns:a16="http://schemas.microsoft.com/office/drawing/2014/main" id="{14759F11-2CBF-E45D-DC8F-6BC262E04AAE}"/>
              </a:ext>
            </a:extLst>
          </p:cNvPr>
          <p:cNvSpPr txBox="1"/>
          <p:nvPr/>
        </p:nvSpPr>
        <p:spPr>
          <a:xfrm>
            <a:off x="223657" y="4753668"/>
            <a:ext cx="281224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ORR: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49%, 36% and 26% (control)</a:t>
            </a:r>
          </a:p>
        </p:txBody>
      </p:sp>
      <p:sp>
        <p:nvSpPr>
          <p:cNvPr id="2" name="TextBox 1">
            <a:extLst>
              <a:ext uri="{FF2B5EF4-FFF2-40B4-BE49-F238E27FC236}">
                <a16:creationId xmlns:a16="http://schemas.microsoft.com/office/drawing/2014/main" id="{943073F9-5E7A-2032-0E93-FB3164B58A5E}"/>
              </a:ext>
            </a:extLst>
          </p:cNvPr>
          <p:cNvSpPr txBox="1"/>
          <p:nvPr/>
        </p:nvSpPr>
        <p:spPr>
          <a:xfrm>
            <a:off x="0" y="6334779"/>
            <a:ext cx="60988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Hurvitz SA</a:t>
            </a:r>
            <a:r>
              <a:rPr kumimoji="0" lang="en-GB" sz="1400" b="0" i="0" u="none" strike="noStrike" kern="1200" cap="none" spc="0" normalizeH="0" baseline="0" noProof="0" dirty="0">
                <a:ln>
                  <a:noFill/>
                </a:ln>
                <a:solidFill>
                  <a:prstClr val="black"/>
                </a:solidFill>
                <a:effectLst/>
                <a:uLnTx/>
                <a:uFillTx/>
                <a:latin typeface="Calibri"/>
                <a:ea typeface="+mn-ea"/>
                <a:cs typeface="+mn-cs"/>
              </a:rPr>
              <a:t>, et 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ASCO 2026;LBA1008</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0522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9A8E422-19CA-BD15-108E-0A32346879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A52FBC-8A6F-B12C-F7F5-0E915B8F099E}"/>
              </a:ext>
            </a:extLst>
          </p:cNvPr>
          <p:cNvSpPr>
            <a:spLocks noGrp="1"/>
          </p:cNvSpPr>
          <p:nvPr>
            <p:ph type="title"/>
          </p:nvPr>
        </p:nvSpPr>
        <p:spPr>
          <a:xfrm>
            <a:off x="641502" y="337054"/>
            <a:ext cx="10969943" cy="907628"/>
          </a:xfrm>
        </p:spPr>
        <p:txBody>
          <a:bodyPr>
            <a:noAutofit/>
          </a:bodyPr>
          <a:lstStyle/>
          <a:p>
            <a:pPr>
              <a:lnSpc>
                <a:spcPct val="100000"/>
              </a:lnSpc>
            </a:pPr>
            <a:r>
              <a:rPr lang="en-US" sz="3199" dirty="0"/>
              <a:t>Safety and Tolerability</a:t>
            </a:r>
            <a:br>
              <a:rPr lang="en-US" sz="3199" dirty="0"/>
            </a:br>
            <a:r>
              <a:rPr lang="en-US" sz="2199" dirty="0">
                <a:solidFill>
                  <a:schemeClr val="bg1">
                    <a:lumMod val="50000"/>
                  </a:schemeClr>
                </a:solidFill>
              </a:rPr>
              <a:t>Safety Population in VIKTORIA-1 Study 2</a:t>
            </a:r>
            <a:endParaRPr lang="en-US" sz="3199" dirty="0">
              <a:solidFill>
                <a:schemeClr val="bg1">
                  <a:lumMod val="50000"/>
                </a:schemeClr>
              </a:solidFill>
            </a:endParaRPr>
          </a:p>
        </p:txBody>
      </p:sp>
      <p:sp>
        <p:nvSpPr>
          <p:cNvPr id="3" name="Slide Number Placeholder 2">
            <a:extLst>
              <a:ext uri="{FF2B5EF4-FFF2-40B4-BE49-F238E27FC236}">
                <a16:creationId xmlns:a16="http://schemas.microsoft.com/office/drawing/2014/main" id="{E94D62DF-6F20-6DBF-E687-86CA99B0B9EF}"/>
              </a:ext>
            </a:extLst>
          </p:cNvPr>
          <p:cNvSpPr>
            <a:spLocks noGrp="1"/>
          </p:cNvSpPr>
          <p:nvPr>
            <p:ph type="sldNum" sz="quarter" idx="12"/>
          </p:nvPr>
        </p:nvSpPr>
        <p:spPr>
          <a:xfrm>
            <a:off x="11082265" y="217871"/>
            <a:ext cx="874258" cy="365030"/>
          </a:xfrm>
          <a:prstGeom prst="rect">
            <a:avLst/>
          </a:prstGeom>
        </p:spPr>
        <p:txBody>
          <a:bodyPr vert="horz" lIns="91416" tIns="45708" rIns="91416" bIns="45708" rtlCol="0" anchor="t" anchorCtr="0"/>
          <a:lstStyle>
            <a:defPPr>
              <a:defRPr lang="en-US"/>
            </a:defPPr>
            <a:lvl1pPr marL="0" algn="r" defTabSz="914126" rtl="0" eaLnBrk="1" latinLnBrk="0" hangingPunct="1">
              <a:defRPr sz="800" b="0" kern="1200">
                <a:solidFill>
                  <a:schemeClr val="bg1"/>
                </a:solidFill>
                <a:latin typeface="Arial" panose="020B0604020202020204" pitchFamily="34" charset="0"/>
                <a:ea typeface="+mn-ea"/>
                <a:cs typeface="Arial" panose="020B0604020202020204" pitchFamily="34" charset="0"/>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a:lstStyle>
          <a:p>
            <a:pPr marL="0" marR="0" lvl="0" indent="0" algn="r" defTabSz="914126"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126" rtl="0" eaLnBrk="1" fontAlgn="auto" latinLnBrk="0" hangingPunct="1">
                <a:lnSpc>
                  <a:spcPct val="100000"/>
                </a:lnSpc>
                <a:spcBef>
                  <a:spcPts val="0"/>
                </a:spcBef>
                <a:spcAft>
                  <a:spcPts val="0"/>
                </a:spcAft>
                <a:buClrTx/>
                <a:buSzTx/>
                <a:buFontTx/>
                <a:buNone/>
                <a:tabLst/>
                <a:defRPr/>
              </a:pPr>
              <a:t>72</a:t>
            </a:fld>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6" name="Content Placeholder 1">
            <a:extLst>
              <a:ext uri="{FF2B5EF4-FFF2-40B4-BE49-F238E27FC236}">
                <a16:creationId xmlns:a16="http://schemas.microsoft.com/office/drawing/2014/main" id="{D2806627-FF9D-8370-46F8-88B6703EF6DC}"/>
              </a:ext>
            </a:extLst>
          </p:cNvPr>
          <p:cNvGraphicFramePr>
            <a:graphicFrameLocks/>
          </p:cNvGraphicFramePr>
          <p:nvPr/>
        </p:nvGraphicFramePr>
        <p:xfrm>
          <a:off x="791973" y="1345946"/>
          <a:ext cx="10466343" cy="4278879"/>
        </p:xfrm>
        <a:graphic>
          <a:graphicData uri="http://schemas.openxmlformats.org/drawingml/2006/table">
            <a:tbl>
              <a:tblPr firstRow="1">
                <a:tableStyleId>{793D81CF-94F2-401A-BA57-92F5A7B2D0C5}</a:tableStyleId>
              </a:tblPr>
              <a:tblGrid>
                <a:gridCol w="1801269">
                  <a:extLst>
                    <a:ext uri="{9D8B030D-6E8A-4147-A177-3AD203B41FA5}">
                      <a16:colId xmlns:a16="http://schemas.microsoft.com/office/drawing/2014/main" val="1541112485"/>
                    </a:ext>
                  </a:extLst>
                </a:gridCol>
                <a:gridCol w="962786">
                  <a:extLst>
                    <a:ext uri="{9D8B030D-6E8A-4147-A177-3AD203B41FA5}">
                      <a16:colId xmlns:a16="http://schemas.microsoft.com/office/drawing/2014/main" val="2744387285"/>
                    </a:ext>
                  </a:extLst>
                </a:gridCol>
                <a:gridCol w="962786">
                  <a:extLst>
                    <a:ext uri="{9D8B030D-6E8A-4147-A177-3AD203B41FA5}">
                      <a16:colId xmlns:a16="http://schemas.microsoft.com/office/drawing/2014/main" val="1240967449"/>
                    </a:ext>
                  </a:extLst>
                </a:gridCol>
                <a:gridCol w="962786">
                  <a:extLst>
                    <a:ext uri="{9D8B030D-6E8A-4147-A177-3AD203B41FA5}">
                      <a16:colId xmlns:a16="http://schemas.microsoft.com/office/drawing/2014/main" val="594498433"/>
                    </a:ext>
                  </a:extLst>
                </a:gridCol>
                <a:gridCol w="962786">
                  <a:extLst>
                    <a:ext uri="{9D8B030D-6E8A-4147-A177-3AD203B41FA5}">
                      <a16:colId xmlns:a16="http://schemas.microsoft.com/office/drawing/2014/main" val="2431432550"/>
                    </a:ext>
                  </a:extLst>
                </a:gridCol>
                <a:gridCol w="962786">
                  <a:extLst>
                    <a:ext uri="{9D8B030D-6E8A-4147-A177-3AD203B41FA5}">
                      <a16:colId xmlns:a16="http://schemas.microsoft.com/office/drawing/2014/main" val="2823114960"/>
                    </a:ext>
                  </a:extLst>
                </a:gridCol>
                <a:gridCol w="962786">
                  <a:extLst>
                    <a:ext uri="{9D8B030D-6E8A-4147-A177-3AD203B41FA5}">
                      <a16:colId xmlns:a16="http://schemas.microsoft.com/office/drawing/2014/main" val="3000338954"/>
                    </a:ext>
                  </a:extLst>
                </a:gridCol>
                <a:gridCol w="962786">
                  <a:extLst>
                    <a:ext uri="{9D8B030D-6E8A-4147-A177-3AD203B41FA5}">
                      <a16:colId xmlns:a16="http://schemas.microsoft.com/office/drawing/2014/main" val="1757635695"/>
                    </a:ext>
                  </a:extLst>
                </a:gridCol>
                <a:gridCol w="962786">
                  <a:extLst>
                    <a:ext uri="{9D8B030D-6E8A-4147-A177-3AD203B41FA5}">
                      <a16:colId xmlns:a16="http://schemas.microsoft.com/office/drawing/2014/main" val="1257609092"/>
                    </a:ext>
                  </a:extLst>
                </a:gridCol>
                <a:gridCol w="962786">
                  <a:extLst>
                    <a:ext uri="{9D8B030D-6E8A-4147-A177-3AD203B41FA5}">
                      <a16:colId xmlns:a16="http://schemas.microsoft.com/office/drawing/2014/main" val="4067544269"/>
                    </a:ext>
                  </a:extLst>
                </a:gridCol>
              </a:tblGrid>
              <a:tr h="426609">
                <a:tc>
                  <a:txBody>
                    <a:bodyPr/>
                    <a:lstStyle/>
                    <a:p>
                      <a:pPr marL="0" marR="0" lvl="0" indent="0" algn="l" rtl="0" eaLnBrk="1" fontAlgn="auto" latinLnBrk="0" hangingPunct="1">
                        <a:lnSpc>
                          <a:spcPct val="100000"/>
                        </a:lnSpc>
                        <a:spcBef>
                          <a:spcPts val="0"/>
                        </a:spcBef>
                        <a:spcAft>
                          <a:spcPts val="0"/>
                        </a:spcAft>
                        <a:buClrTx/>
                        <a:buSzTx/>
                        <a:buFontTx/>
                        <a:buNone/>
                      </a:pPr>
                      <a:r>
                        <a:rPr lang="en-US" sz="1100" dirty="0"/>
                        <a:t>Exposure</a:t>
                      </a:r>
                    </a:p>
                  </a:txBody>
                  <a:tcPr marL="68562" marR="6856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05D"/>
                    </a:solidFill>
                  </a:tcPr>
                </a:tc>
                <a:tc gridSpan="3">
                  <a:txBody>
                    <a:bodyPr/>
                    <a:lstStyle/>
                    <a:p>
                      <a:pPr algn="ctr">
                        <a:lnSpc>
                          <a:spcPct val="100000"/>
                        </a:lnSpc>
                      </a:pPr>
                      <a:r>
                        <a:rPr lang="en-US" sz="1100" b="1" kern="1200" dirty="0">
                          <a:solidFill>
                            <a:schemeClr val="lt1"/>
                          </a:solidFill>
                          <a:effectLst/>
                        </a:rPr>
                        <a:t>Arm D: Gedatolisib + Palbociclib + Fulvestrant (n=153)</a:t>
                      </a:r>
                      <a:endParaRPr lang="en-US" sz="1100" dirty="0"/>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F3996"/>
                    </a:solidFill>
                  </a:tcPr>
                </a:tc>
                <a:tc hMerge="1">
                  <a:txBody>
                    <a:bodyPr/>
                    <a:lstStyle/>
                    <a:p>
                      <a:endParaRPr lang="en-US"/>
                    </a:p>
                  </a:txBody>
                  <a:tcPr/>
                </a:tc>
                <a:tc hMerge="1">
                  <a:txBody>
                    <a:bodyPr/>
                    <a:lstStyle/>
                    <a:p>
                      <a:endParaRPr lang="en-US"/>
                    </a:p>
                  </a:txBody>
                  <a:tcPr/>
                </a:tc>
                <a:tc gridSpan="3">
                  <a:txBody>
                    <a:bodyPr/>
                    <a:lstStyle/>
                    <a:p>
                      <a:pPr algn="ctr">
                        <a:lnSpc>
                          <a:spcPct val="100000"/>
                        </a:lnSpc>
                      </a:pPr>
                      <a:r>
                        <a:rPr lang="en-US" sz="1100" b="1" kern="1200" dirty="0">
                          <a:solidFill>
                            <a:schemeClr val="lt1"/>
                          </a:solidFill>
                          <a:effectLst/>
                        </a:rPr>
                        <a:t>Arm F: Gedatolisib + Fulvestrant </a:t>
                      </a:r>
                    </a:p>
                    <a:p>
                      <a:pPr algn="ctr">
                        <a:lnSpc>
                          <a:spcPct val="100000"/>
                        </a:lnSpc>
                      </a:pPr>
                      <a:r>
                        <a:rPr lang="en-US" sz="1100" b="1" kern="1200" dirty="0">
                          <a:solidFill>
                            <a:schemeClr val="lt1"/>
                          </a:solidFill>
                          <a:effectLst/>
                        </a:rPr>
                        <a:t>(n=52)</a:t>
                      </a:r>
                      <a:endParaRPr lang="en-US" sz="1100" dirty="0"/>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131"/>
                    </a:solidFill>
                  </a:tcPr>
                </a:tc>
                <a:tc hMerge="1">
                  <a:txBody>
                    <a:bodyPr/>
                    <a:lstStyle/>
                    <a:p>
                      <a:endParaRPr lang="en-US"/>
                    </a:p>
                  </a:txBody>
                  <a:tcPr/>
                </a:tc>
                <a:tc hMerge="1">
                  <a:txBody>
                    <a:bodyPr/>
                    <a:lstStyle/>
                    <a:p>
                      <a:endParaRPr lang="en-US"/>
                    </a:p>
                  </a:txBody>
                  <a:tcPr/>
                </a:tc>
                <a:tc gridSpan="3">
                  <a:txBody>
                    <a:bodyPr/>
                    <a:lstStyle/>
                    <a:p>
                      <a:pPr algn="ctr">
                        <a:lnSpc>
                          <a:spcPct val="100000"/>
                        </a:lnSpc>
                      </a:pPr>
                      <a:r>
                        <a:rPr lang="en-US" sz="1100" b="1" kern="1200" dirty="0">
                          <a:solidFill>
                            <a:schemeClr val="lt1"/>
                          </a:solidFill>
                          <a:effectLst/>
                        </a:rPr>
                        <a:t>Arm E: Alpelisib + Fulvestrant </a:t>
                      </a:r>
                    </a:p>
                    <a:p>
                      <a:pPr algn="ctr">
                        <a:lnSpc>
                          <a:spcPct val="100000"/>
                        </a:lnSpc>
                      </a:pPr>
                      <a:r>
                        <a:rPr lang="en-US" sz="1100" b="1" kern="1200" dirty="0">
                          <a:solidFill>
                            <a:schemeClr val="lt1"/>
                          </a:solidFill>
                          <a:effectLst/>
                        </a:rPr>
                        <a:t>(n=152)</a:t>
                      </a:r>
                      <a:endParaRPr lang="en-US" sz="1100" dirty="0"/>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68810424"/>
                  </a:ext>
                </a:extLst>
              </a:tr>
              <a:tr h="259013">
                <a:tc>
                  <a:txBody>
                    <a:bodyPr/>
                    <a:lstStyle/>
                    <a:p>
                      <a:pPr marL="0" marR="0" lvl="0" indent="0" algn="l" defTabSz="609585" rtl="0" eaLnBrk="1" fontAlgn="auto" latinLnBrk="0" hangingPunct="1">
                        <a:lnSpc>
                          <a:spcPct val="100000"/>
                        </a:lnSpc>
                        <a:spcBef>
                          <a:spcPts val="0"/>
                        </a:spcBef>
                        <a:spcAft>
                          <a:spcPts val="800"/>
                        </a:spcAft>
                        <a:buClrTx/>
                        <a:buSzTx/>
                        <a:buFontTx/>
                        <a:buNone/>
                        <a:tabLst/>
                        <a:defRPr/>
                      </a:pPr>
                      <a:r>
                        <a:rPr lang="en-US" sz="1100" kern="100" dirty="0">
                          <a:effectLst/>
                          <a:latin typeface="Arial"/>
                          <a:ea typeface="Aptos" panose="020B0004020202020204" pitchFamily="34" charset="0"/>
                          <a:cs typeface="Arial"/>
                        </a:rPr>
                        <a:t>Median RDI, Geda (IQR) </a:t>
                      </a:r>
                    </a:p>
                  </a:txBody>
                  <a:tcPr marL="68562" marR="68562"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lnSpc>
                          <a:spcPct val="100000"/>
                        </a:lnSpc>
                      </a:pPr>
                      <a:r>
                        <a:rPr lang="en-US" sz="1100" dirty="0"/>
                        <a:t>93.3 (80.6-100)</a:t>
                      </a:r>
                    </a:p>
                  </a:txBody>
                  <a:tcPr marL="91416" marR="91416" marT="45708" marB="4570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EFF6"/>
                    </a:solidFill>
                  </a:tcPr>
                </a:tc>
                <a:tc hMerge="1">
                  <a:txBody>
                    <a:bodyPr/>
                    <a:lstStyle/>
                    <a:p>
                      <a:endParaRPr lang="en-US"/>
                    </a:p>
                  </a:txBody>
                  <a:tcPr/>
                </a:tc>
                <a:tc hMerge="1">
                  <a:txBody>
                    <a:bodyPr/>
                    <a:lstStyle/>
                    <a:p>
                      <a:endParaRPr lang="en-US"/>
                    </a:p>
                  </a:txBody>
                  <a:tcPr/>
                </a:tc>
                <a:tc gridSpan="3">
                  <a:txBody>
                    <a:bodyPr/>
                    <a:lstStyle/>
                    <a:p>
                      <a:pPr algn="ctr">
                        <a:lnSpc>
                          <a:spcPct val="100000"/>
                        </a:lnSpc>
                      </a:pPr>
                      <a:r>
                        <a:rPr lang="en-US" sz="1100" dirty="0"/>
                        <a:t>100 (97.8-100)</a:t>
                      </a:r>
                    </a:p>
                  </a:txBody>
                  <a:tcPr marL="91416" marR="91416" marT="45708" marB="4570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1EA"/>
                    </a:solidFill>
                  </a:tcPr>
                </a:tc>
                <a:tc hMerge="1">
                  <a:txBody>
                    <a:bodyPr/>
                    <a:lstStyle/>
                    <a:p>
                      <a:endParaRPr lang="en-US"/>
                    </a:p>
                  </a:txBody>
                  <a:tcPr/>
                </a:tc>
                <a:tc hMerge="1">
                  <a:txBody>
                    <a:bodyPr/>
                    <a:lstStyle/>
                    <a:p>
                      <a:endParaRPr lang="en-US"/>
                    </a:p>
                  </a:txBody>
                  <a:tcPr/>
                </a:tc>
                <a:tc gridSpan="3">
                  <a:txBody>
                    <a:bodyPr/>
                    <a:lstStyle/>
                    <a:p>
                      <a:pPr algn="ctr">
                        <a:lnSpc>
                          <a:spcPct val="100000"/>
                        </a:lnSpc>
                      </a:pPr>
                      <a:r>
                        <a:rPr lang="en-US" sz="1100" dirty="0"/>
                        <a:t>--</a:t>
                      </a:r>
                    </a:p>
                  </a:txBody>
                  <a:tcPr marL="91416" marR="91416" marT="45708" marB="45708"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C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47613009"/>
                  </a:ext>
                </a:extLst>
              </a:tr>
              <a:tr h="259013">
                <a:tc>
                  <a:txBody>
                    <a:bodyPr/>
                    <a:lstStyle/>
                    <a:p>
                      <a:pPr marL="0" marR="0" lvl="0" indent="0" algn="l" defTabSz="609585" rtl="0" eaLnBrk="1" fontAlgn="auto" latinLnBrk="0" hangingPunct="1">
                        <a:lnSpc>
                          <a:spcPct val="100000"/>
                        </a:lnSpc>
                        <a:spcBef>
                          <a:spcPts val="0"/>
                        </a:spcBef>
                        <a:spcAft>
                          <a:spcPts val="800"/>
                        </a:spcAft>
                        <a:buClrTx/>
                        <a:buSzTx/>
                        <a:buFontTx/>
                        <a:buNone/>
                        <a:tabLst/>
                        <a:defRPr/>
                      </a:pPr>
                      <a:r>
                        <a:rPr lang="en-US" sz="1100" kern="100" dirty="0">
                          <a:effectLst/>
                          <a:latin typeface="Arial"/>
                          <a:ea typeface="Aptos" panose="020B0004020202020204" pitchFamily="34" charset="0"/>
                          <a:cs typeface="Arial"/>
                        </a:rPr>
                        <a:t>Median RDI, Alpe (IQR)</a:t>
                      </a:r>
                    </a:p>
                  </a:txBody>
                  <a:tcPr marL="68562" marR="68562"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lnSpc>
                          <a:spcPct val="100000"/>
                        </a:lnSpc>
                      </a:pPr>
                      <a:r>
                        <a:rPr lang="en-US" sz="1100" dirty="0"/>
                        <a:t>--</a:t>
                      </a:r>
                    </a:p>
                  </a:txBody>
                  <a:tcPr marL="91416" marR="91416" marT="45708" marB="4570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EFF6"/>
                    </a:solidFill>
                  </a:tcPr>
                </a:tc>
                <a:tc hMerge="1">
                  <a:txBody>
                    <a:bodyPr/>
                    <a:lstStyle/>
                    <a:p>
                      <a:endParaRPr lang="en-US"/>
                    </a:p>
                  </a:txBody>
                  <a:tcPr/>
                </a:tc>
                <a:tc hMerge="1">
                  <a:txBody>
                    <a:bodyPr/>
                    <a:lstStyle/>
                    <a:p>
                      <a:endParaRPr lang="en-US"/>
                    </a:p>
                  </a:txBody>
                  <a:tcPr/>
                </a:tc>
                <a:tc gridSpan="3">
                  <a:txBody>
                    <a:bodyPr/>
                    <a:lstStyle/>
                    <a:p>
                      <a:pPr algn="ctr">
                        <a:lnSpc>
                          <a:spcPct val="100000"/>
                        </a:lnSpc>
                      </a:pPr>
                      <a:r>
                        <a:rPr lang="en-US" sz="1100" dirty="0"/>
                        <a:t>--</a:t>
                      </a:r>
                    </a:p>
                  </a:txBody>
                  <a:tcPr marL="91416" marR="91416" marT="45708" marB="4570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1EA"/>
                    </a:solidFill>
                  </a:tcPr>
                </a:tc>
                <a:tc hMerge="1">
                  <a:txBody>
                    <a:bodyPr/>
                    <a:lstStyle/>
                    <a:p>
                      <a:endParaRPr lang="en-US"/>
                    </a:p>
                  </a:txBody>
                  <a:tcPr/>
                </a:tc>
                <a:tc hMerge="1">
                  <a:txBody>
                    <a:bodyPr/>
                    <a:lstStyle/>
                    <a:p>
                      <a:endParaRPr lang="en-US"/>
                    </a:p>
                  </a:txBody>
                  <a:tcPr/>
                </a:tc>
                <a:tc gridSpan="3">
                  <a:txBody>
                    <a:bodyPr/>
                    <a:lstStyle/>
                    <a:p>
                      <a:pPr algn="ctr">
                        <a:lnSpc>
                          <a:spcPct val="100000"/>
                        </a:lnSpc>
                      </a:pPr>
                      <a:r>
                        <a:rPr lang="en-US" sz="1100" dirty="0"/>
                        <a:t>81.7 (64.8-96.2)</a:t>
                      </a:r>
                    </a:p>
                  </a:txBody>
                  <a:tcPr marL="91416" marR="91416" marT="45708" marB="45708"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C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38155007"/>
                  </a:ext>
                </a:extLst>
              </a:tr>
              <a:tr h="259013">
                <a:tc>
                  <a:txBody>
                    <a:bodyPr/>
                    <a:lstStyle/>
                    <a:p>
                      <a:pPr marL="0" marR="0" lvl="0" indent="0" algn="l" defTabSz="609585" rtl="0" eaLnBrk="1" fontAlgn="auto" latinLnBrk="0" hangingPunct="1">
                        <a:lnSpc>
                          <a:spcPct val="100000"/>
                        </a:lnSpc>
                        <a:spcBef>
                          <a:spcPts val="0"/>
                        </a:spcBef>
                        <a:spcAft>
                          <a:spcPts val="800"/>
                        </a:spcAft>
                        <a:buClrTx/>
                        <a:buSzTx/>
                        <a:buFontTx/>
                        <a:buNone/>
                        <a:tabLst/>
                        <a:defRPr/>
                      </a:pPr>
                      <a:r>
                        <a:rPr lang="en-US" sz="1100" b="1" kern="100" dirty="0">
                          <a:solidFill>
                            <a:schemeClr val="bg1"/>
                          </a:solidFill>
                          <a:effectLst/>
                          <a:latin typeface="+mn-lt"/>
                          <a:ea typeface="Aptos" panose="020B0004020202020204" pitchFamily="34" charset="0"/>
                          <a:cs typeface="Arial"/>
                        </a:rPr>
                        <a:t>TRAE and TR-SAE, n (%)</a:t>
                      </a:r>
                      <a:endParaRPr lang="en-US" sz="1100" dirty="0">
                        <a:latin typeface="+mn-lt"/>
                      </a:endParaRPr>
                    </a:p>
                  </a:txBody>
                  <a:tcPr marL="68562" marR="68562"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05D"/>
                    </a:solidFill>
                  </a:tcPr>
                </a:tc>
                <a:tc gridSpan="3">
                  <a:txBody>
                    <a:bodyPr/>
                    <a:lstStyle/>
                    <a:p>
                      <a:pPr algn="ctr">
                        <a:lnSpc>
                          <a:spcPct val="100000"/>
                        </a:lnSpc>
                      </a:pPr>
                      <a:endParaRPr lang="en-US" sz="1100" dirty="0"/>
                    </a:p>
                  </a:txBody>
                  <a:tcPr marL="91416" marR="91416" marT="45708" marB="4570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hMerge="1">
                  <a:txBody>
                    <a:bodyPr/>
                    <a:lstStyle/>
                    <a:p>
                      <a:endParaRPr lang="en-US"/>
                    </a:p>
                  </a:txBody>
                  <a:tcPr/>
                </a:tc>
                <a:tc hMerge="1">
                  <a:txBody>
                    <a:bodyPr/>
                    <a:lstStyle/>
                    <a:p>
                      <a:endParaRPr lang="en-US"/>
                    </a:p>
                  </a:txBody>
                  <a:tcPr/>
                </a:tc>
                <a:tc gridSpan="3">
                  <a:txBody>
                    <a:bodyPr/>
                    <a:lstStyle/>
                    <a:p>
                      <a:pPr algn="ctr">
                        <a:lnSpc>
                          <a:spcPct val="100000"/>
                        </a:lnSpc>
                      </a:pPr>
                      <a:endParaRPr lang="en-US" sz="1100" dirty="0"/>
                    </a:p>
                  </a:txBody>
                  <a:tcPr marL="91416" marR="91416" marT="45708" marB="4570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a:p>
                  </a:txBody>
                  <a:tcPr/>
                </a:tc>
                <a:tc hMerge="1">
                  <a:txBody>
                    <a:bodyPr/>
                    <a:lstStyle/>
                    <a:p>
                      <a:endParaRPr lang="en-US"/>
                    </a:p>
                  </a:txBody>
                  <a:tcPr/>
                </a:tc>
                <a:tc gridSpan="3">
                  <a:txBody>
                    <a:bodyPr/>
                    <a:lstStyle/>
                    <a:p>
                      <a:pPr algn="ctr">
                        <a:lnSpc>
                          <a:spcPct val="100000"/>
                        </a:lnSpc>
                      </a:pPr>
                      <a:endParaRPr lang="en-US" sz="1100" dirty="0"/>
                    </a:p>
                  </a:txBody>
                  <a:tcPr marL="91416" marR="91416" marT="45708" marB="45708"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06172104"/>
                  </a:ext>
                </a:extLst>
              </a:tr>
              <a:tr h="259013">
                <a:tc>
                  <a:txBody>
                    <a:bodyPr/>
                    <a:lstStyle/>
                    <a:p>
                      <a:pPr marL="0" marR="0" lvl="0" indent="0" algn="l" defTabSz="609585" rtl="0" eaLnBrk="1" fontAlgn="auto" latinLnBrk="0" hangingPunct="1">
                        <a:lnSpc>
                          <a:spcPct val="100000"/>
                        </a:lnSpc>
                        <a:spcBef>
                          <a:spcPts val="0"/>
                        </a:spcBef>
                        <a:spcAft>
                          <a:spcPts val="800"/>
                        </a:spcAft>
                        <a:buClrTx/>
                        <a:buSzTx/>
                        <a:buFontTx/>
                        <a:buNone/>
                        <a:tabLst/>
                        <a:defRPr/>
                      </a:pPr>
                      <a:r>
                        <a:rPr lang="en-US" sz="1100" kern="100" dirty="0">
                          <a:effectLst/>
                          <a:latin typeface="Arial"/>
                          <a:ea typeface="Aptos" panose="020B0004020202020204" pitchFamily="34" charset="0"/>
                          <a:cs typeface="Arial"/>
                        </a:rPr>
                        <a:t>Pts with </a:t>
                      </a:r>
                      <a:r>
                        <a:rPr lang="en-US" sz="1100" dirty="0">
                          <a:latin typeface="+mn-lt"/>
                          <a:cs typeface="Arial"/>
                        </a:rPr>
                        <a:t>≥1 TRAE</a:t>
                      </a:r>
                      <a:endParaRPr lang="en-US" sz="1100" kern="100" dirty="0">
                        <a:effectLst/>
                        <a:latin typeface="Arial"/>
                        <a:ea typeface="Aptos" panose="020B0004020202020204" pitchFamily="34" charset="0"/>
                        <a:cs typeface="Arial"/>
                      </a:endParaRPr>
                    </a:p>
                  </a:txBody>
                  <a:tcPr marL="68562" marR="68562"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gridSpan="3">
                  <a:txBody>
                    <a:bodyPr/>
                    <a:lstStyle/>
                    <a:p>
                      <a:pPr algn="ctr">
                        <a:lnSpc>
                          <a:spcPct val="100000"/>
                        </a:lnSpc>
                      </a:pPr>
                      <a:r>
                        <a:rPr lang="en-US" sz="1100" dirty="0"/>
                        <a:t>150 (98.0)</a:t>
                      </a:r>
                    </a:p>
                  </a:txBody>
                  <a:tcPr marL="91416" marR="91416" marT="45708" marB="4570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hMerge="1">
                  <a:txBody>
                    <a:bodyPr/>
                    <a:lstStyle/>
                    <a:p>
                      <a:pPr algn="ctr">
                        <a:lnSpc>
                          <a:spcPct val="100000"/>
                        </a:lnSpc>
                      </a:pPr>
                      <a:endParaRPr lang="en-US" sz="1100"/>
                    </a:p>
                  </a:txBody>
                  <a:tcPr anchor="ctr"/>
                </a:tc>
                <a:tc hMerge="1">
                  <a:txBody>
                    <a:bodyPr/>
                    <a:lstStyle/>
                    <a:p>
                      <a:pPr algn="ctr">
                        <a:lnSpc>
                          <a:spcPct val="100000"/>
                        </a:lnSpc>
                      </a:pPr>
                      <a:endParaRPr lang="en-US" sz="1100"/>
                    </a:p>
                  </a:txBody>
                  <a:tcPr anchor="ctr"/>
                </a:tc>
                <a:tc gridSpan="3">
                  <a:txBody>
                    <a:bodyPr/>
                    <a:lstStyle/>
                    <a:p>
                      <a:pPr algn="ctr">
                        <a:lnSpc>
                          <a:spcPct val="100000"/>
                        </a:lnSpc>
                      </a:pPr>
                      <a:r>
                        <a:rPr lang="en-US" sz="1100" dirty="0"/>
                        <a:t>50 (96.2)</a:t>
                      </a:r>
                    </a:p>
                  </a:txBody>
                  <a:tcPr marL="91416" marR="91416" marT="45708" marB="4570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hMerge="1">
                  <a:txBody>
                    <a:bodyPr/>
                    <a:lstStyle/>
                    <a:p>
                      <a:pPr algn="ctr">
                        <a:lnSpc>
                          <a:spcPct val="100000"/>
                        </a:lnSpc>
                      </a:pPr>
                      <a:endParaRPr lang="en-US" sz="1100"/>
                    </a:p>
                  </a:txBody>
                  <a:tcPr anchor="ctr"/>
                </a:tc>
                <a:tc hMerge="1">
                  <a:txBody>
                    <a:bodyPr/>
                    <a:lstStyle/>
                    <a:p>
                      <a:pPr algn="ctr">
                        <a:lnSpc>
                          <a:spcPct val="100000"/>
                        </a:lnSpc>
                      </a:pPr>
                      <a:endParaRPr lang="en-US" sz="1100"/>
                    </a:p>
                  </a:txBody>
                  <a:tcPr anchor="ctr"/>
                </a:tc>
                <a:tc gridSpan="3">
                  <a:txBody>
                    <a:bodyPr/>
                    <a:lstStyle/>
                    <a:p>
                      <a:pPr algn="ctr">
                        <a:lnSpc>
                          <a:spcPct val="100000"/>
                        </a:lnSpc>
                      </a:pPr>
                      <a:r>
                        <a:rPr lang="en-US" sz="1100" dirty="0"/>
                        <a:t>147 (96.7)</a:t>
                      </a:r>
                    </a:p>
                  </a:txBody>
                  <a:tcPr marL="91416" marR="91416" marT="45708" marB="45708"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tc hMerge="1">
                  <a:txBody>
                    <a:bodyPr/>
                    <a:lstStyle/>
                    <a:p>
                      <a:pPr algn="ctr">
                        <a:lnSpc>
                          <a:spcPct val="100000"/>
                        </a:lnSpc>
                      </a:pPr>
                      <a:endParaRPr lang="en-US" sz="1100"/>
                    </a:p>
                  </a:txBody>
                  <a:tcPr anchor="ctr"/>
                </a:tc>
                <a:tc hMerge="1">
                  <a:txBody>
                    <a:bodyPr/>
                    <a:lstStyle/>
                    <a:p>
                      <a:pPr algn="ctr">
                        <a:lnSpc>
                          <a:spcPct val="100000"/>
                        </a:lnSpc>
                      </a:pPr>
                      <a:endParaRPr lang="en-US" sz="1100"/>
                    </a:p>
                  </a:txBody>
                  <a:tcPr anchor="ctr"/>
                </a:tc>
                <a:extLst>
                  <a:ext uri="{0D108BD9-81ED-4DB2-BD59-A6C34878D82A}">
                    <a16:rowId xmlns:a16="http://schemas.microsoft.com/office/drawing/2014/main" val="801587268"/>
                  </a:ext>
                </a:extLst>
              </a:tr>
              <a:tr h="259013">
                <a:tc>
                  <a:txBody>
                    <a:bodyPr/>
                    <a:lstStyle/>
                    <a:p>
                      <a:pPr marL="0" marR="0" lvl="0" indent="0" algn="l" defTabSz="609585" rtl="0" eaLnBrk="1" fontAlgn="auto" latinLnBrk="0" hangingPunct="1">
                        <a:lnSpc>
                          <a:spcPct val="100000"/>
                        </a:lnSpc>
                        <a:spcBef>
                          <a:spcPts val="0"/>
                        </a:spcBef>
                        <a:spcAft>
                          <a:spcPts val="800"/>
                        </a:spcAft>
                        <a:buClrTx/>
                        <a:buSzTx/>
                        <a:buFontTx/>
                        <a:buNone/>
                        <a:tabLst/>
                        <a:defRPr/>
                      </a:pPr>
                      <a:r>
                        <a:rPr lang="en-US" sz="1100" b="0" dirty="0"/>
                        <a:t>Study tx D/C for TRAE</a:t>
                      </a:r>
                      <a:endParaRPr lang="en-US" sz="1100" b="0" kern="100" dirty="0">
                        <a:effectLst/>
                        <a:latin typeface="Aptos"/>
                        <a:ea typeface="Aptos" panose="020B0004020202020204" pitchFamily="34" charset="0"/>
                        <a:cs typeface="Arial"/>
                      </a:endParaRPr>
                    </a:p>
                  </a:txBody>
                  <a:tcPr marL="68562" marR="68562"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gridSpan="3">
                  <a:txBody>
                    <a:bodyPr/>
                    <a:lstStyle/>
                    <a:p>
                      <a:pPr algn="ctr">
                        <a:lnSpc>
                          <a:spcPct val="100000"/>
                        </a:lnSpc>
                      </a:pPr>
                      <a:r>
                        <a:rPr lang="en-US" sz="1100" b="0" dirty="0"/>
                        <a:t>4 (2.6)</a:t>
                      </a:r>
                    </a:p>
                  </a:txBody>
                  <a:tcPr marL="91416" marR="91416" marT="45708" marB="4570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hMerge="1">
                  <a:txBody>
                    <a:bodyPr/>
                    <a:lstStyle/>
                    <a:p>
                      <a:pPr algn="ctr">
                        <a:lnSpc>
                          <a:spcPct val="100000"/>
                        </a:lnSpc>
                      </a:pPr>
                      <a:endParaRPr lang="en-US" sz="1100"/>
                    </a:p>
                  </a:txBody>
                  <a:tcPr anchor="ctr"/>
                </a:tc>
                <a:tc hMerge="1">
                  <a:txBody>
                    <a:bodyPr/>
                    <a:lstStyle/>
                    <a:p>
                      <a:pPr algn="ctr">
                        <a:lnSpc>
                          <a:spcPct val="100000"/>
                        </a:lnSpc>
                      </a:pPr>
                      <a:endParaRPr lang="en-US" sz="1100"/>
                    </a:p>
                  </a:txBody>
                  <a:tcPr anchor="ctr"/>
                </a:tc>
                <a:tc gridSpan="3">
                  <a:txBody>
                    <a:bodyPr/>
                    <a:lstStyle/>
                    <a:p>
                      <a:pPr algn="ctr">
                        <a:lnSpc>
                          <a:spcPct val="100000"/>
                        </a:lnSpc>
                      </a:pPr>
                      <a:r>
                        <a:rPr lang="en-US" sz="1100" b="0" dirty="0"/>
                        <a:t>2 (3.8)</a:t>
                      </a:r>
                    </a:p>
                  </a:txBody>
                  <a:tcPr marL="91416" marR="91416" marT="45708" marB="4570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hMerge="1">
                  <a:txBody>
                    <a:bodyPr/>
                    <a:lstStyle/>
                    <a:p>
                      <a:pPr algn="ctr">
                        <a:lnSpc>
                          <a:spcPct val="100000"/>
                        </a:lnSpc>
                      </a:pPr>
                      <a:endParaRPr lang="en-US" sz="1100"/>
                    </a:p>
                  </a:txBody>
                  <a:tcPr anchor="ctr"/>
                </a:tc>
                <a:tc hMerge="1">
                  <a:txBody>
                    <a:bodyPr/>
                    <a:lstStyle/>
                    <a:p>
                      <a:pPr algn="ctr">
                        <a:lnSpc>
                          <a:spcPct val="100000"/>
                        </a:lnSpc>
                      </a:pPr>
                      <a:endParaRPr lang="en-US" sz="1100"/>
                    </a:p>
                  </a:txBody>
                  <a:tcPr anchor="ctr"/>
                </a:tc>
                <a:tc gridSpan="3">
                  <a:txBody>
                    <a:bodyPr/>
                    <a:lstStyle/>
                    <a:p>
                      <a:pPr algn="ctr">
                        <a:lnSpc>
                          <a:spcPct val="100000"/>
                        </a:lnSpc>
                      </a:pPr>
                      <a:r>
                        <a:rPr lang="en-US" sz="1100" b="0" dirty="0"/>
                        <a:t>11 (7.1)</a:t>
                      </a:r>
                    </a:p>
                  </a:txBody>
                  <a:tcPr marL="91416" marR="91416" marT="45708" marB="45708"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tc hMerge="1">
                  <a:txBody>
                    <a:bodyPr/>
                    <a:lstStyle/>
                    <a:p>
                      <a:pPr algn="ctr">
                        <a:lnSpc>
                          <a:spcPct val="100000"/>
                        </a:lnSpc>
                      </a:pPr>
                      <a:endParaRPr lang="en-US" sz="1100"/>
                    </a:p>
                  </a:txBody>
                  <a:tcPr anchor="ctr"/>
                </a:tc>
                <a:tc hMerge="1">
                  <a:txBody>
                    <a:bodyPr/>
                    <a:lstStyle/>
                    <a:p>
                      <a:pPr algn="ctr">
                        <a:lnSpc>
                          <a:spcPct val="100000"/>
                        </a:lnSpc>
                      </a:pPr>
                      <a:endParaRPr lang="en-US" sz="1100"/>
                    </a:p>
                  </a:txBody>
                  <a:tcPr anchor="ctr"/>
                </a:tc>
                <a:extLst>
                  <a:ext uri="{0D108BD9-81ED-4DB2-BD59-A6C34878D82A}">
                    <a16:rowId xmlns:a16="http://schemas.microsoft.com/office/drawing/2014/main" val="92888220"/>
                  </a:ext>
                </a:extLst>
              </a:tr>
              <a:tr h="259013">
                <a:tc>
                  <a:txBody>
                    <a:bodyPr/>
                    <a:lstStyle/>
                    <a:p>
                      <a:pPr marL="0" marR="0" lvl="0" indent="0" algn="l" defTabSz="609585" rtl="0" eaLnBrk="1" fontAlgn="auto" latinLnBrk="0" hangingPunct="1">
                        <a:lnSpc>
                          <a:spcPct val="100000"/>
                        </a:lnSpc>
                        <a:spcBef>
                          <a:spcPts val="0"/>
                        </a:spcBef>
                        <a:spcAft>
                          <a:spcPts val="800"/>
                        </a:spcAft>
                        <a:buClrTx/>
                        <a:buSzTx/>
                        <a:buFontTx/>
                        <a:buNone/>
                        <a:tabLst/>
                        <a:defRPr/>
                      </a:pPr>
                      <a:r>
                        <a:rPr lang="en-US" sz="1100" dirty="0">
                          <a:latin typeface="+mn-lt"/>
                          <a:cs typeface="Arial"/>
                        </a:rPr>
                        <a:t>Pts with ≥1 TR-SAE</a:t>
                      </a:r>
                      <a:endParaRPr lang="en-US" sz="1100" kern="100" dirty="0">
                        <a:effectLst/>
                        <a:latin typeface="Aptos" panose="020B0004020202020204" pitchFamily="34" charset="0"/>
                        <a:ea typeface="Aptos" panose="020B0004020202020204" pitchFamily="34" charset="0"/>
                        <a:cs typeface="Arial" panose="020B0604020202020204" pitchFamily="34" charset="0"/>
                      </a:endParaRPr>
                    </a:p>
                  </a:txBody>
                  <a:tcPr marL="68562" marR="68562"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gridSpan="3">
                  <a:txBody>
                    <a:bodyPr/>
                    <a:lstStyle/>
                    <a:p>
                      <a:pPr algn="ctr">
                        <a:lnSpc>
                          <a:spcPct val="100000"/>
                        </a:lnSpc>
                      </a:pPr>
                      <a:r>
                        <a:rPr lang="en-US" sz="1100" dirty="0"/>
                        <a:t>16 (10.5)</a:t>
                      </a:r>
                    </a:p>
                  </a:txBody>
                  <a:tcPr marL="91416" marR="91416" marT="45708" marB="4570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hMerge="1">
                  <a:txBody>
                    <a:bodyPr/>
                    <a:lstStyle/>
                    <a:p>
                      <a:pPr algn="ctr">
                        <a:lnSpc>
                          <a:spcPct val="100000"/>
                        </a:lnSpc>
                      </a:pPr>
                      <a:endParaRPr lang="en-US" sz="1100"/>
                    </a:p>
                  </a:txBody>
                  <a:tcPr anchor="ctr"/>
                </a:tc>
                <a:tc hMerge="1">
                  <a:txBody>
                    <a:bodyPr/>
                    <a:lstStyle/>
                    <a:p>
                      <a:pPr algn="ctr">
                        <a:lnSpc>
                          <a:spcPct val="100000"/>
                        </a:lnSpc>
                      </a:pPr>
                      <a:endParaRPr lang="en-US" sz="1100"/>
                    </a:p>
                  </a:txBody>
                  <a:tcPr anchor="ctr"/>
                </a:tc>
                <a:tc gridSpan="3">
                  <a:txBody>
                    <a:bodyPr/>
                    <a:lstStyle/>
                    <a:p>
                      <a:pPr algn="ctr">
                        <a:lnSpc>
                          <a:spcPct val="100000"/>
                        </a:lnSpc>
                      </a:pPr>
                      <a:r>
                        <a:rPr lang="en-US" sz="1100" dirty="0"/>
                        <a:t>2 (3.8)</a:t>
                      </a:r>
                    </a:p>
                  </a:txBody>
                  <a:tcPr marL="91416" marR="91416" marT="45708" marB="4570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hMerge="1">
                  <a:txBody>
                    <a:bodyPr/>
                    <a:lstStyle/>
                    <a:p>
                      <a:pPr algn="ctr">
                        <a:lnSpc>
                          <a:spcPct val="100000"/>
                        </a:lnSpc>
                      </a:pPr>
                      <a:endParaRPr lang="en-US" sz="1100"/>
                    </a:p>
                  </a:txBody>
                  <a:tcPr anchor="ctr"/>
                </a:tc>
                <a:tc hMerge="1">
                  <a:txBody>
                    <a:bodyPr/>
                    <a:lstStyle/>
                    <a:p>
                      <a:pPr algn="ctr">
                        <a:lnSpc>
                          <a:spcPct val="100000"/>
                        </a:lnSpc>
                      </a:pPr>
                      <a:endParaRPr lang="en-US" sz="1100"/>
                    </a:p>
                  </a:txBody>
                  <a:tcPr anchor="ctr"/>
                </a:tc>
                <a:tc gridSpan="3">
                  <a:txBody>
                    <a:bodyPr/>
                    <a:lstStyle/>
                    <a:p>
                      <a:pPr algn="ctr">
                        <a:lnSpc>
                          <a:spcPct val="100000"/>
                        </a:lnSpc>
                      </a:pPr>
                      <a:r>
                        <a:rPr lang="en-US" sz="1100" dirty="0"/>
                        <a:t>20 (13.2)</a:t>
                      </a:r>
                    </a:p>
                  </a:txBody>
                  <a:tcPr marL="91416" marR="91416" marT="45708" marB="45708"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tc hMerge="1">
                  <a:txBody>
                    <a:bodyPr/>
                    <a:lstStyle/>
                    <a:p>
                      <a:pPr algn="ctr">
                        <a:lnSpc>
                          <a:spcPct val="100000"/>
                        </a:lnSpc>
                      </a:pPr>
                      <a:endParaRPr lang="en-US" sz="1100"/>
                    </a:p>
                  </a:txBody>
                  <a:tcPr anchor="ctr"/>
                </a:tc>
                <a:tc hMerge="1">
                  <a:txBody>
                    <a:bodyPr/>
                    <a:lstStyle/>
                    <a:p>
                      <a:pPr algn="ctr">
                        <a:lnSpc>
                          <a:spcPct val="100000"/>
                        </a:lnSpc>
                      </a:pPr>
                      <a:endParaRPr lang="en-US" sz="1100"/>
                    </a:p>
                  </a:txBody>
                  <a:tcPr anchor="ctr"/>
                </a:tc>
                <a:extLst>
                  <a:ext uri="{0D108BD9-81ED-4DB2-BD59-A6C34878D82A}">
                    <a16:rowId xmlns:a16="http://schemas.microsoft.com/office/drawing/2014/main" val="3793774033"/>
                  </a:ext>
                </a:extLst>
              </a:tr>
              <a:tr h="259013">
                <a:tc>
                  <a:txBody>
                    <a:bodyPr/>
                    <a:lstStyle/>
                    <a:p>
                      <a:pPr marL="0" marR="0" lvl="0" indent="0" algn="l" defTabSz="609585" rtl="0" eaLnBrk="1" fontAlgn="auto" latinLnBrk="0" hangingPunct="1">
                        <a:lnSpc>
                          <a:spcPct val="100000"/>
                        </a:lnSpc>
                        <a:spcBef>
                          <a:spcPts val="0"/>
                        </a:spcBef>
                        <a:spcAft>
                          <a:spcPts val="800"/>
                        </a:spcAft>
                        <a:buClrTx/>
                        <a:buSzTx/>
                        <a:buFontTx/>
                        <a:buNone/>
                        <a:tabLst/>
                        <a:defRPr/>
                      </a:pPr>
                      <a:r>
                        <a:rPr lang="en-US" sz="1100" dirty="0"/>
                        <a:t>Deaths due to TR-SAE</a:t>
                      </a:r>
                      <a:r>
                        <a:rPr lang="en-US" sz="1100" kern="1200" baseline="30000" dirty="0">
                          <a:solidFill>
                            <a:schemeClr val="tx1"/>
                          </a:solidFill>
                          <a:effectLst/>
                          <a:latin typeface="+mn-lt"/>
                          <a:ea typeface="+mn-ea"/>
                          <a:cs typeface="+mn-cs"/>
                        </a:rPr>
                        <a:t>*</a:t>
                      </a:r>
                      <a:endParaRPr lang="en-US" sz="1100" kern="100" dirty="0">
                        <a:effectLst/>
                        <a:latin typeface="Aptos" panose="020B0004020202020204" pitchFamily="34" charset="0"/>
                        <a:ea typeface="Aptos" panose="020B0004020202020204" pitchFamily="34" charset="0"/>
                        <a:cs typeface="Arial" panose="020B0604020202020204" pitchFamily="34" charset="0"/>
                      </a:endParaRPr>
                    </a:p>
                  </a:txBody>
                  <a:tcPr marL="68562" marR="68562"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lnSpc>
                          <a:spcPct val="100000"/>
                        </a:lnSpc>
                      </a:pPr>
                      <a:r>
                        <a:rPr lang="en-US" sz="1100" dirty="0"/>
                        <a:t>1 (0.7)</a:t>
                      </a:r>
                    </a:p>
                  </a:txBody>
                  <a:tcPr marL="91416" marR="91416" marT="45708" marB="4570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EFF6"/>
                    </a:solidFill>
                  </a:tcPr>
                </a:tc>
                <a:tc hMerge="1">
                  <a:txBody>
                    <a:bodyPr/>
                    <a:lstStyle/>
                    <a:p>
                      <a:pPr algn="ctr">
                        <a:lnSpc>
                          <a:spcPct val="100000"/>
                        </a:lnSpc>
                      </a:pPr>
                      <a:endParaRPr lang="en-US" sz="1100"/>
                    </a:p>
                  </a:txBody>
                  <a:tcPr anchor="ctr"/>
                </a:tc>
                <a:tc hMerge="1">
                  <a:txBody>
                    <a:bodyPr/>
                    <a:lstStyle/>
                    <a:p>
                      <a:pPr algn="ctr">
                        <a:lnSpc>
                          <a:spcPct val="100000"/>
                        </a:lnSpc>
                      </a:pPr>
                      <a:endParaRPr lang="en-US" sz="1100"/>
                    </a:p>
                  </a:txBody>
                  <a:tcPr anchor="ctr"/>
                </a:tc>
                <a:tc gridSpan="3">
                  <a:txBody>
                    <a:bodyPr/>
                    <a:lstStyle/>
                    <a:p>
                      <a:pPr algn="ctr">
                        <a:lnSpc>
                          <a:spcPct val="100000"/>
                        </a:lnSpc>
                      </a:pPr>
                      <a:r>
                        <a:rPr lang="en-US" sz="1100" dirty="0"/>
                        <a:t>0</a:t>
                      </a:r>
                    </a:p>
                  </a:txBody>
                  <a:tcPr marL="91416" marR="91416" marT="45708" marB="45708"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1EA"/>
                    </a:solidFill>
                  </a:tcPr>
                </a:tc>
                <a:tc hMerge="1">
                  <a:txBody>
                    <a:bodyPr/>
                    <a:lstStyle/>
                    <a:p>
                      <a:pPr algn="ctr">
                        <a:lnSpc>
                          <a:spcPct val="100000"/>
                        </a:lnSpc>
                      </a:pPr>
                      <a:endParaRPr lang="en-US" sz="1100"/>
                    </a:p>
                  </a:txBody>
                  <a:tcPr anchor="ctr"/>
                </a:tc>
                <a:tc hMerge="1">
                  <a:txBody>
                    <a:bodyPr/>
                    <a:lstStyle/>
                    <a:p>
                      <a:pPr algn="ctr">
                        <a:lnSpc>
                          <a:spcPct val="100000"/>
                        </a:lnSpc>
                      </a:pPr>
                      <a:endParaRPr lang="en-US" sz="1100"/>
                    </a:p>
                  </a:txBody>
                  <a:tcPr anchor="ctr"/>
                </a:tc>
                <a:tc gridSpan="3">
                  <a:txBody>
                    <a:bodyPr/>
                    <a:lstStyle/>
                    <a:p>
                      <a:pPr algn="ctr">
                        <a:lnSpc>
                          <a:spcPct val="100000"/>
                        </a:lnSpc>
                      </a:pPr>
                      <a:r>
                        <a:rPr lang="en-US" sz="1100" dirty="0"/>
                        <a:t>2 (1.3)</a:t>
                      </a:r>
                    </a:p>
                  </a:txBody>
                  <a:tcPr marL="91416" marR="91416" marT="45708" marB="45708"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CFF"/>
                    </a:solidFill>
                  </a:tcPr>
                </a:tc>
                <a:tc hMerge="1">
                  <a:txBody>
                    <a:bodyPr/>
                    <a:lstStyle/>
                    <a:p>
                      <a:pPr algn="ctr">
                        <a:lnSpc>
                          <a:spcPct val="100000"/>
                        </a:lnSpc>
                      </a:pPr>
                      <a:endParaRPr lang="en-US" sz="1100"/>
                    </a:p>
                  </a:txBody>
                  <a:tcPr anchor="ctr"/>
                </a:tc>
                <a:tc hMerge="1">
                  <a:txBody>
                    <a:bodyPr/>
                    <a:lstStyle/>
                    <a:p>
                      <a:pPr algn="ctr">
                        <a:lnSpc>
                          <a:spcPct val="100000"/>
                        </a:lnSpc>
                      </a:pPr>
                      <a:endParaRPr lang="en-US" sz="1100"/>
                    </a:p>
                  </a:txBody>
                  <a:tcPr anchor="ctr"/>
                </a:tc>
                <a:extLst>
                  <a:ext uri="{0D108BD9-81ED-4DB2-BD59-A6C34878D82A}">
                    <a16:rowId xmlns:a16="http://schemas.microsoft.com/office/drawing/2014/main" val="2928020568"/>
                  </a:ext>
                </a:extLst>
              </a:tr>
              <a:tr h="2590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lt1"/>
                          </a:solidFill>
                          <a:effectLst/>
                        </a:rPr>
                        <a:t>TRAE</a:t>
                      </a:r>
                      <a:r>
                        <a:rPr lang="en-US" sz="1100" b="0" kern="1200" dirty="0">
                          <a:solidFill>
                            <a:schemeClr val="bg1"/>
                          </a:solidFill>
                          <a:effectLst/>
                        </a:rPr>
                        <a:t>, </a:t>
                      </a:r>
                      <a:r>
                        <a:rPr lang="en-US" sz="1100" b="1" kern="1200" dirty="0">
                          <a:solidFill>
                            <a:schemeClr val="bg1"/>
                          </a:solidFill>
                          <a:effectLst/>
                        </a:rPr>
                        <a:t>n (%)</a:t>
                      </a:r>
                      <a:r>
                        <a:rPr lang="en-US" sz="1100" b="1" kern="1200" baseline="30000" dirty="0">
                          <a:solidFill>
                            <a:schemeClr val="bg1"/>
                          </a:solidFill>
                          <a:effectLst/>
                          <a:latin typeface="+mn-lt"/>
                          <a:ea typeface="+mn-ea"/>
                          <a:cs typeface="+mn-cs"/>
                        </a:rPr>
                        <a:t>†</a:t>
                      </a:r>
                      <a:r>
                        <a:rPr lang="en-US" sz="1100" b="1" kern="1200" dirty="0">
                          <a:solidFill>
                            <a:schemeClr val="bg1"/>
                          </a:solidFill>
                          <a:effectLst/>
                        </a:rPr>
                        <a:t> </a:t>
                      </a:r>
                      <a:endParaRPr lang="en-US" sz="1100" b="1" dirty="0"/>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05D"/>
                    </a:solidFill>
                  </a:tcPr>
                </a:tc>
                <a:tc>
                  <a:txBody>
                    <a:bodyPr/>
                    <a:lstStyle/>
                    <a:p>
                      <a:pPr algn="ctr">
                        <a:lnSpc>
                          <a:spcPct val="100000"/>
                        </a:lnSpc>
                      </a:pPr>
                      <a:r>
                        <a:rPr lang="en-US" sz="1100" b="1" dirty="0">
                          <a:solidFill>
                            <a:schemeClr val="bg1"/>
                          </a:solidFill>
                        </a:rPr>
                        <a:t>Any Grade</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F3996"/>
                    </a:solidFill>
                  </a:tcPr>
                </a:tc>
                <a:tc>
                  <a:txBody>
                    <a:bodyPr/>
                    <a:lstStyle/>
                    <a:p>
                      <a:pPr algn="ctr">
                        <a:lnSpc>
                          <a:spcPct val="100000"/>
                        </a:lnSpc>
                      </a:pPr>
                      <a:r>
                        <a:rPr lang="en-US" sz="1100" b="1" dirty="0">
                          <a:solidFill>
                            <a:schemeClr val="bg1"/>
                          </a:solidFill>
                        </a:rPr>
                        <a:t>Grade 3</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F3996"/>
                    </a:solidFill>
                  </a:tcPr>
                </a:tc>
                <a:tc>
                  <a:txBody>
                    <a:bodyPr/>
                    <a:lstStyle/>
                    <a:p>
                      <a:pPr algn="ctr">
                        <a:lnSpc>
                          <a:spcPct val="100000"/>
                        </a:lnSpc>
                      </a:pPr>
                      <a:r>
                        <a:rPr lang="en-US" sz="1100" b="1" dirty="0">
                          <a:solidFill>
                            <a:schemeClr val="bg1"/>
                          </a:solidFill>
                        </a:rPr>
                        <a:t>Grade 4</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F3996"/>
                    </a:solidFill>
                  </a:tcPr>
                </a:tc>
                <a:tc>
                  <a:txBody>
                    <a:bodyPr/>
                    <a:lstStyle/>
                    <a:p>
                      <a:pPr algn="ctr">
                        <a:lnSpc>
                          <a:spcPct val="100000"/>
                        </a:lnSpc>
                      </a:pPr>
                      <a:r>
                        <a:rPr lang="en-US" sz="1100" b="1" dirty="0">
                          <a:solidFill>
                            <a:schemeClr val="bg1"/>
                          </a:solidFill>
                        </a:rPr>
                        <a:t>Any Grade</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131"/>
                    </a:solidFill>
                  </a:tcPr>
                </a:tc>
                <a:tc>
                  <a:txBody>
                    <a:bodyPr/>
                    <a:lstStyle/>
                    <a:p>
                      <a:pPr algn="ctr">
                        <a:lnSpc>
                          <a:spcPct val="100000"/>
                        </a:lnSpc>
                      </a:pPr>
                      <a:r>
                        <a:rPr lang="en-US" sz="1100" b="1" dirty="0">
                          <a:solidFill>
                            <a:schemeClr val="bg1"/>
                          </a:solidFill>
                        </a:rPr>
                        <a:t>Grade 3</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131"/>
                    </a:solidFill>
                  </a:tcPr>
                </a:tc>
                <a:tc>
                  <a:txBody>
                    <a:bodyPr/>
                    <a:lstStyle/>
                    <a:p>
                      <a:pPr algn="ctr">
                        <a:lnSpc>
                          <a:spcPct val="100000"/>
                        </a:lnSpc>
                      </a:pPr>
                      <a:r>
                        <a:rPr lang="en-US" sz="1100" b="1" dirty="0">
                          <a:solidFill>
                            <a:schemeClr val="bg1"/>
                          </a:solidFill>
                        </a:rPr>
                        <a:t>Grade 4</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131"/>
                    </a:solidFill>
                  </a:tcPr>
                </a:tc>
                <a:tc>
                  <a:txBody>
                    <a:bodyPr/>
                    <a:lstStyle/>
                    <a:p>
                      <a:pPr algn="ctr">
                        <a:lnSpc>
                          <a:spcPct val="100000"/>
                        </a:lnSpc>
                      </a:pPr>
                      <a:r>
                        <a:rPr lang="en-US" sz="1100" b="1" dirty="0">
                          <a:solidFill>
                            <a:schemeClr val="bg1"/>
                          </a:solidFill>
                        </a:rPr>
                        <a:t>Any Grade</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0000"/>
                        </a:lnSpc>
                      </a:pPr>
                      <a:r>
                        <a:rPr lang="en-US" sz="1100" b="1" dirty="0">
                          <a:solidFill>
                            <a:schemeClr val="bg1"/>
                          </a:solidFill>
                        </a:rPr>
                        <a:t>Grade 3</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0000"/>
                        </a:lnSpc>
                      </a:pPr>
                      <a:r>
                        <a:rPr lang="en-US" sz="1100" b="1" dirty="0">
                          <a:solidFill>
                            <a:schemeClr val="bg1"/>
                          </a:solidFill>
                        </a:rPr>
                        <a:t>Grade 4</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26311442"/>
                  </a:ext>
                </a:extLst>
              </a:tr>
              <a:tr h="255965">
                <a:tc>
                  <a:txBody>
                    <a:bodyPr/>
                    <a:lstStyle/>
                    <a:p>
                      <a:pPr marL="0" marR="0">
                        <a:lnSpc>
                          <a:spcPct val="100000"/>
                        </a:lnSpc>
                        <a:spcAft>
                          <a:spcPts val="800"/>
                        </a:spcAft>
                        <a:buNone/>
                      </a:pPr>
                      <a:r>
                        <a:rPr lang="en-US" sz="1100" b="0" kern="100" dirty="0">
                          <a:effectLst/>
                        </a:rPr>
                        <a:t>Neutropenia</a:t>
                      </a:r>
                      <a:r>
                        <a:rPr lang="en-US" sz="1100" b="0" baseline="30000" dirty="0"/>
                        <a:t>‡</a:t>
                      </a:r>
                      <a:endParaRPr lang="en-US" sz="1100" b="0" kern="100" dirty="0">
                        <a:effectLst/>
                        <a:latin typeface="Aptos" panose="020B0004020202020204" pitchFamily="34" charset="0"/>
                        <a:ea typeface="Aptos" panose="020B0004020202020204" pitchFamily="34" charset="0"/>
                        <a:cs typeface="Arial" panose="020B0604020202020204" pitchFamily="34" charset="0"/>
                      </a:endParaRPr>
                    </a:p>
                  </a:txBody>
                  <a:tcPr marL="68562" marR="68562" marT="0" marB="0" anchor="ctr">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97 (63.4)</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73 (47.7)</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17 (11.1)</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1 (1.9)</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0</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0</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2 (1.3)</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0</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1 (0.7)</a:t>
                      </a:r>
                    </a:p>
                  </a:txBody>
                  <a:tcPr marL="68562" marR="68562" marT="0" marB="0" anchor="ctr">
                    <a:lnL w="31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extLst>
                  <a:ext uri="{0D108BD9-81ED-4DB2-BD59-A6C34878D82A}">
                    <a16:rowId xmlns:a16="http://schemas.microsoft.com/office/drawing/2014/main" val="1232339928"/>
                  </a:ext>
                </a:extLst>
              </a:tr>
              <a:tr h="226430">
                <a:tc>
                  <a:txBody>
                    <a:bodyPr/>
                    <a:lstStyle/>
                    <a:p>
                      <a:pPr marL="0" marR="0">
                        <a:lnSpc>
                          <a:spcPct val="100000"/>
                        </a:lnSpc>
                        <a:spcAft>
                          <a:spcPts val="800"/>
                        </a:spcAft>
                        <a:buNone/>
                      </a:pPr>
                      <a:r>
                        <a:rPr lang="en-US" sz="1100" b="0" kern="100" dirty="0">
                          <a:effectLst/>
                        </a:rPr>
                        <a:t>Stomatitis</a:t>
                      </a:r>
                      <a:r>
                        <a:rPr lang="en-US" sz="1100" b="0" baseline="30000" dirty="0"/>
                        <a:t>‡</a:t>
                      </a:r>
                      <a:endParaRPr lang="en-US" sz="1100" b="0" kern="100" dirty="0">
                        <a:effectLst/>
                        <a:latin typeface="Aptos" panose="020B0004020202020204" pitchFamily="34" charset="0"/>
                        <a:ea typeface="Aptos" panose="020B0004020202020204" pitchFamily="34" charset="0"/>
                        <a:cs typeface="Arial" panose="020B0604020202020204" pitchFamily="34" charset="0"/>
                      </a:endParaRPr>
                    </a:p>
                  </a:txBody>
                  <a:tcPr marL="68562" marR="68562" marT="0" marB="0"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94 (61.4)</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25 (16.3)</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0</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32 (61.5)</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3 (5.8)</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0</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52 (34.2)</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8 (5.3)</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0</a:t>
                      </a:r>
                    </a:p>
                  </a:txBody>
                  <a:tcPr marL="68562" marR="68562" marT="0" marB="0"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extLst>
                  <a:ext uri="{0D108BD9-81ED-4DB2-BD59-A6C34878D82A}">
                    <a16:rowId xmlns:a16="http://schemas.microsoft.com/office/drawing/2014/main" val="3039142943"/>
                  </a:ext>
                </a:extLst>
              </a:tr>
              <a:tr h="214610">
                <a:tc>
                  <a:txBody>
                    <a:bodyPr/>
                    <a:lstStyle/>
                    <a:p>
                      <a:pPr marL="0" marR="0">
                        <a:lnSpc>
                          <a:spcPct val="100000"/>
                        </a:lnSpc>
                        <a:spcAft>
                          <a:spcPts val="800"/>
                        </a:spcAft>
                        <a:buNone/>
                      </a:pPr>
                      <a:r>
                        <a:rPr lang="en-US" sz="1100" b="0" kern="100" dirty="0">
                          <a:effectLst/>
                        </a:rPr>
                        <a:t>Nausea</a:t>
                      </a:r>
                      <a:endParaRPr lang="en-US" sz="1100" b="0" kern="100" dirty="0">
                        <a:effectLst/>
                        <a:latin typeface="Aptos" panose="020B0004020202020204" pitchFamily="34" charset="0"/>
                        <a:ea typeface="Aptos" panose="020B0004020202020204" pitchFamily="34" charset="0"/>
                        <a:cs typeface="Arial" panose="020B0604020202020204" pitchFamily="34" charset="0"/>
                      </a:endParaRPr>
                    </a:p>
                  </a:txBody>
                  <a:tcPr marL="68562" marR="68562" marT="0" marB="0"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70 (45.8)</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5 (3.3)</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0</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21 (40.4)</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1 (1.9)</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0</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50 (32.9)</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2 (1.3)</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0</a:t>
                      </a:r>
                    </a:p>
                  </a:txBody>
                  <a:tcPr marL="68562" marR="68562" marT="0" marB="0"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extLst>
                  <a:ext uri="{0D108BD9-81ED-4DB2-BD59-A6C34878D82A}">
                    <a16:rowId xmlns:a16="http://schemas.microsoft.com/office/drawing/2014/main" val="169679465"/>
                  </a:ext>
                </a:extLst>
              </a:tr>
              <a:tr h="215583">
                <a:tc>
                  <a:txBody>
                    <a:bodyPr/>
                    <a:lstStyle/>
                    <a:p>
                      <a:pPr marL="0" marR="0">
                        <a:lnSpc>
                          <a:spcPct val="100000"/>
                        </a:lnSpc>
                        <a:spcAft>
                          <a:spcPts val="800"/>
                        </a:spcAft>
                        <a:buNone/>
                      </a:pPr>
                      <a:r>
                        <a:rPr lang="en-US" sz="1100" b="0" kern="100" dirty="0">
                          <a:effectLst/>
                        </a:rPr>
                        <a:t>Rash</a:t>
                      </a:r>
                      <a:r>
                        <a:rPr lang="en-US" sz="1100" b="0" baseline="30000" dirty="0"/>
                        <a:t>‡</a:t>
                      </a:r>
                      <a:endParaRPr lang="en-US" sz="1100" b="0" kern="100" dirty="0">
                        <a:effectLst/>
                        <a:latin typeface="Aptos" panose="020B0004020202020204" pitchFamily="34" charset="0"/>
                        <a:ea typeface="Aptos" panose="020B0004020202020204" pitchFamily="34" charset="0"/>
                        <a:cs typeface="Arial" panose="020B0604020202020204" pitchFamily="34" charset="0"/>
                      </a:endParaRPr>
                    </a:p>
                  </a:txBody>
                  <a:tcPr marL="68562" marR="68562" marT="0" marB="0"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40 (26.1)</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10 (6.5)</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0</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17 (32.7)</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3 (5.8)</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0</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56 (36.8)</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23 (15.1)</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0</a:t>
                      </a:r>
                    </a:p>
                  </a:txBody>
                  <a:tcPr marL="68562" marR="68562" marT="0" marB="0"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extLst>
                  <a:ext uri="{0D108BD9-81ED-4DB2-BD59-A6C34878D82A}">
                    <a16:rowId xmlns:a16="http://schemas.microsoft.com/office/drawing/2014/main" val="2530085661"/>
                  </a:ext>
                </a:extLst>
              </a:tr>
              <a:tr h="225290">
                <a:tc>
                  <a:txBody>
                    <a:bodyPr/>
                    <a:lstStyle/>
                    <a:p>
                      <a:pPr marL="0" marR="0">
                        <a:lnSpc>
                          <a:spcPct val="100000"/>
                        </a:lnSpc>
                        <a:spcAft>
                          <a:spcPts val="800"/>
                        </a:spcAft>
                        <a:buNone/>
                      </a:pPr>
                      <a:r>
                        <a:rPr lang="en-US" sz="1100" b="0" kern="100" dirty="0">
                          <a:effectLst/>
                        </a:rPr>
                        <a:t>Vomiting</a:t>
                      </a:r>
                      <a:endParaRPr lang="en-US" sz="1100" b="0" kern="100" dirty="0">
                        <a:effectLst/>
                        <a:latin typeface="Aptos" panose="020B0004020202020204" pitchFamily="34" charset="0"/>
                        <a:ea typeface="Aptos" panose="020B0004020202020204" pitchFamily="34" charset="0"/>
                        <a:cs typeface="Arial" panose="020B0604020202020204" pitchFamily="34" charset="0"/>
                      </a:endParaRPr>
                    </a:p>
                  </a:txBody>
                  <a:tcPr marL="68562" marR="68562" marT="0" marB="0"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39 (25.5)</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0</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0</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10 (19.2)</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0</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0</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23 (15.1)</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1 (0.7)</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0</a:t>
                      </a:r>
                    </a:p>
                  </a:txBody>
                  <a:tcPr marL="68562" marR="68562" marT="0" marB="0"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extLst>
                  <a:ext uri="{0D108BD9-81ED-4DB2-BD59-A6C34878D82A}">
                    <a16:rowId xmlns:a16="http://schemas.microsoft.com/office/drawing/2014/main" val="1618588088"/>
                  </a:ext>
                </a:extLst>
              </a:tr>
              <a:tr h="233402">
                <a:tc>
                  <a:txBody>
                    <a:bodyPr/>
                    <a:lstStyle/>
                    <a:p>
                      <a:pPr marL="0" marR="0">
                        <a:lnSpc>
                          <a:spcPct val="100000"/>
                        </a:lnSpc>
                        <a:spcAft>
                          <a:spcPts val="800"/>
                        </a:spcAft>
                        <a:buNone/>
                      </a:pPr>
                      <a:r>
                        <a:rPr lang="en-US" sz="1100" b="0" kern="100" dirty="0">
                          <a:effectLst/>
                        </a:rPr>
                        <a:t>Fatigue</a:t>
                      </a:r>
                      <a:endParaRPr lang="en-US" sz="1100" b="0" kern="100" dirty="0">
                        <a:effectLst/>
                        <a:latin typeface="Aptos" panose="020B0004020202020204" pitchFamily="34" charset="0"/>
                        <a:ea typeface="Aptos" panose="020B0004020202020204" pitchFamily="34" charset="0"/>
                        <a:cs typeface="Arial" panose="020B0604020202020204" pitchFamily="34" charset="0"/>
                      </a:endParaRPr>
                    </a:p>
                  </a:txBody>
                  <a:tcPr marL="68562" marR="68562" marT="0" marB="0"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33 (21.6)</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5 (3.3)</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0</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11 (21.2)</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1 (1.9)</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0</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32 (21.1)</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4 (2.6)</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0</a:t>
                      </a:r>
                    </a:p>
                  </a:txBody>
                  <a:tcPr marL="68562" marR="68562" marT="0" marB="0"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extLst>
                  <a:ext uri="{0D108BD9-81ED-4DB2-BD59-A6C34878D82A}">
                    <a16:rowId xmlns:a16="http://schemas.microsoft.com/office/drawing/2014/main" val="3821286496"/>
                  </a:ext>
                </a:extLst>
              </a:tr>
              <a:tr h="213953">
                <a:tc>
                  <a:txBody>
                    <a:bodyPr/>
                    <a:lstStyle/>
                    <a:p>
                      <a:pPr marL="0" marR="0">
                        <a:lnSpc>
                          <a:spcPct val="100000"/>
                        </a:lnSpc>
                        <a:spcAft>
                          <a:spcPts val="800"/>
                        </a:spcAft>
                        <a:buNone/>
                      </a:pPr>
                      <a:r>
                        <a:rPr lang="en-US" sz="1100" b="0" kern="100" dirty="0">
                          <a:effectLst/>
                        </a:rPr>
                        <a:t>Diarrhea</a:t>
                      </a:r>
                      <a:r>
                        <a:rPr lang="en-US" sz="1100" b="0" baseline="30000" dirty="0">
                          <a:solidFill>
                            <a:srgbClr val="000000"/>
                          </a:solidFill>
                          <a:latin typeface="+mn-lt"/>
                        </a:rPr>
                        <a:t>§</a:t>
                      </a:r>
                      <a:endParaRPr lang="en-US" sz="1100" b="0" kern="100" dirty="0">
                        <a:effectLst/>
                        <a:latin typeface="Aptos" panose="020B0004020202020204" pitchFamily="34" charset="0"/>
                        <a:ea typeface="Aptos" panose="020B0004020202020204" pitchFamily="34" charset="0"/>
                        <a:cs typeface="Arial" panose="020B0604020202020204" pitchFamily="34" charset="0"/>
                      </a:endParaRPr>
                    </a:p>
                  </a:txBody>
                  <a:tcPr marL="68562" marR="68562" marT="0" marB="0"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23 (15.0)</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2 (1.3)</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0</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3EFF6"/>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5 (9.6)</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0</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0</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DF1EA"/>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61 (40.1)</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9 (5.9)</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1 (0.7)</a:t>
                      </a:r>
                    </a:p>
                  </a:txBody>
                  <a:tcPr marL="68562" marR="68562" marT="0" marB="0"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FCFF"/>
                    </a:solidFill>
                  </a:tcPr>
                </a:tc>
                <a:extLst>
                  <a:ext uri="{0D108BD9-81ED-4DB2-BD59-A6C34878D82A}">
                    <a16:rowId xmlns:a16="http://schemas.microsoft.com/office/drawing/2014/main" val="523121105"/>
                  </a:ext>
                </a:extLst>
              </a:tr>
              <a:tr h="194502">
                <a:tc>
                  <a:txBody>
                    <a:bodyPr/>
                    <a:lstStyle/>
                    <a:p>
                      <a:pPr marL="0" marR="0">
                        <a:lnSpc>
                          <a:spcPct val="100000"/>
                        </a:lnSpc>
                        <a:spcAft>
                          <a:spcPts val="800"/>
                        </a:spcAft>
                        <a:buNone/>
                      </a:pPr>
                      <a:r>
                        <a:rPr lang="en-US" sz="1100" b="0" kern="100" dirty="0">
                          <a:effectLst/>
                        </a:rPr>
                        <a:t>Hyperglycemia</a:t>
                      </a:r>
                      <a:r>
                        <a:rPr lang="en-US" sz="1100" b="0" baseline="30000" dirty="0"/>
                        <a:t>‡,</a:t>
                      </a:r>
                      <a:r>
                        <a:rPr lang="en-US" sz="1100" b="0" baseline="30000" dirty="0">
                          <a:solidFill>
                            <a:srgbClr val="000000"/>
                          </a:solidFill>
                          <a:latin typeface="+mn-lt"/>
                        </a:rPr>
                        <a:t>§</a:t>
                      </a:r>
                      <a:endParaRPr lang="en-US" sz="1100" b="0" kern="100" dirty="0">
                        <a:effectLst/>
                        <a:latin typeface="Aptos" panose="020B0004020202020204" pitchFamily="34" charset="0"/>
                        <a:ea typeface="Aptos" panose="020B0004020202020204" pitchFamily="34" charset="0"/>
                        <a:cs typeface="Arial" panose="020B0604020202020204" pitchFamily="34" charset="0"/>
                      </a:endParaRPr>
                    </a:p>
                  </a:txBody>
                  <a:tcPr marL="68562" marR="68562" marT="0" marB="0"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23 (15.0)</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solidFill>
                      <a:srgbClr val="F3EFF6"/>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4 (2.6)</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solidFill>
                      <a:srgbClr val="F3EFF6"/>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0</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solidFill>
                      <a:srgbClr val="F3EFF6"/>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6 (11.5)</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solidFill>
                      <a:srgbClr val="FDF1EA"/>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0</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solidFill>
                      <a:srgbClr val="FDF1EA"/>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0</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solidFill>
                      <a:srgbClr val="FDF1EA"/>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88 (57.9)</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solidFill>
                      <a:srgbClr val="F4FCFF"/>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21 (13.8)</a:t>
                      </a:r>
                    </a:p>
                  </a:txBody>
                  <a:tcPr marL="68562" marR="68562"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solidFill>
                      <a:srgbClr val="F4FCFF"/>
                    </a:solidFill>
                  </a:tcPr>
                </a:tc>
                <a:tc>
                  <a:txBody>
                    <a:bodyPr/>
                    <a:lstStyle/>
                    <a:p>
                      <a:pPr marL="0" marR="0" algn="ctr">
                        <a:lnSpc>
                          <a:spcPct val="100000"/>
                        </a:lnSpc>
                        <a:spcAft>
                          <a:spcPts val="800"/>
                        </a:spcAft>
                        <a:buNone/>
                      </a:pPr>
                      <a:r>
                        <a:rPr lang="en-US" sz="1100" b="0" kern="100" dirty="0">
                          <a:effectLst/>
                          <a:latin typeface="+mn-lt"/>
                          <a:ea typeface="Aptos" panose="020B0004020202020204" pitchFamily="34" charset="0"/>
                          <a:cs typeface="Arial"/>
                        </a:rPr>
                        <a:t>1 (0.7)</a:t>
                      </a:r>
                    </a:p>
                  </a:txBody>
                  <a:tcPr marL="68562" marR="68562" marT="0" marB="0"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rgbClr val="F4FCFF"/>
                    </a:solidFill>
                  </a:tcPr>
                </a:tc>
                <a:extLst>
                  <a:ext uri="{0D108BD9-81ED-4DB2-BD59-A6C34878D82A}">
                    <a16:rowId xmlns:a16="http://schemas.microsoft.com/office/drawing/2014/main" val="580527196"/>
                  </a:ext>
                </a:extLst>
              </a:tr>
            </a:tbl>
          </a:graphicData>
        </a:graphic>
      </p:graphicFrame>
      <p:sp>
        <p:nvSpPr>
          <p:cNvPr id="8" name="TextBox 7">
            <a:extLst>
              <a:ext uri="{FF2B5EF4-FFF2-40B4-BE49-F238E27FC236}">
                <a16:creationId xmlns:a16="http://schemas.microsoft.com/office/drawing/2014/main" id="{7EEAC5FA-E01A-EDE9-1583-F04681041468}"/>
              </a:ext>
            </a:extLst>
          </p:cNvPr>
          <p:cNvSpPr txBox="1"/>
          <p:nvPr/>
        </p:nvSpPr>
        <p:spPr>
          <a:xfrm>
            <a:off x="720054" y="5726090"/>
            <a:ext cx="11094320" cy="707702"/>
          </a:xfrm>
          <a:prstGeom prst="rect">
            <a:avLst/>
          </a:prstGeom>
          <a:noFill/>
        </p:spPr>
        <p:txBody>
          <a:bodyPr wrap="square" lIns="91416" tIns="45708" rIns="91416" bIns="45708" anchor="t">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*Grade 5 events include fatal cerebral hemorrhage (gedatolisib triplet), urosepsis (alpelisib + fulvestrant group), and general physical health decline (alpelisib + fulvestrant group)</a:t>
            </a: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000000"/>
                </a:solidFill>
                <a:effectLst/>
                <a:uLnTx/>
                <a:uFillTx/>
                <a:latin typeface="Arial" panose="020B0604020202020204"/>
                <a:ea typeface="+mn-ea"/>
                <a:cs typeface="+mn-cs"/>
              </a:rPr>
              <a:t>†</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Shown are treatment-related adverse events of any grade that occurred in at least 20% of the patients in any trial group unless otherwise noted</a:t>
            </a:r>
            <a:endParaRPr kumimoji="0" lang="en-US" sz="800" b="0" i="0" u="none" strike="noStrike" kern="1200" cap="none" spc="0" normalizeH="0" baseline="30000" noProof="0" dirty="0">
              <a:ln>
                <a:noFill/>
              </a:ln>
              <a:solidFill>
                <a:srgbClr val="000000"/>
              </a:solidFill>
              <a:effectLst/>
              <a:uLnTx/>
              <a:uFillTx/>
              <a:latin typeface="Arial" panose="020B0604020202020204"/>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000000"/>
                </a:solidFill>
                <a:effectLst/>
                <a:uLnTx/>
                <a:uFillTx/>
                <a:latin typeface="Arial" panose="020B0604020202020204"/>
                <a:ea typeface="+mn-ea"/>
                <a:cs typeface="+mn-cs"/>
              </a:rPr>
              <a:t>‡</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For stomatitis, neutropenia, rash, and hyperglycemia, combined preferred terms are used in the table; if a patient experienced multiple terms, it was counted once for the highest grade.</a:t>
            </a:r>
            <a:endParaRPr kumimoji="0" lang="en-US" sz="800" b="0" i="0" u="none" strike="noStrike" kern="1200" cap="none" spc="0" normalizeH="0" baseline="0" noProof="0" dirty="0">
              <a:ln>
                <a:noFill/>
              </a:ln>
              <a:solidFill>
                <a:srgbClr val="000000"/>
              </a:solidFill>
              <a:effectLst/>
              <a:uLnTx/>
              <a:uFillTx/>
              <a:latin typeface="Arial" panose="020B0604020202020204"/>
              <a:ea typeface="+mn-ea"/>
              <a:cs typeface="Arial"/>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000000"/>
                </a:solidFill>
                <a:effectLst/>
                <a:uLnTx/>
                <a:uFillTx/>
                <a:latin typeface="Arial" panose="020B0604020202020204"/>
                <a:ea typeface="+mn-ea"/>
                <a:cs typeface="+mn-cs"/>
              </a:rPr>
              <a:t>§</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Additional events of clinical importance</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Abbreviations: Alpe, alpelisib; D/C, discontinued; Geda, gedatolisib; IQR, interquartile range; Pts, patients; RDI, relative dose intensity; TRAE, treatment-related adverse event; TR-SAE, treatment-related serious adverse events; </a:t>
            </a:r>
            <a:r>
              <a:rPr kumimoji="0" lang="en-US" sz="800" b="0" i="0" u="none" strike="noStrike" kern="1200" cap="none" spc="0" normalizeH="0" baseline="0" noProof="0" dirty="0" err="1">
                <a:ln>
                  <a:noFill/>
                </a:ln>
                <a:solidFill>
                  <a:srgbClr val="000000"/>
                </a:solidFill>
                <a:effectLst/>
                <a:uLnTx/>
                <a:uFillTx/>
                <a:latin typeface="Arial" panose="020B0604020202020204"/>
                <a:ea typeface="+mn-ea"/>
                <a:cs typeface="+mn-cs"/>
              </a:rPr>
              <a:t>tx</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 treatment</a:t>
            </a:r>
            <a:endParaRPr kumimoji="0" lang="en-US" sz="800" b="0" i="0" u="none" strike="noStrike" kern="1200" cap="none" spc="0" normalizeH="0" baseline="0" noProof="0" dirty="0">
              <a:ln>
                <a:noFill/>
              </a:ln>
              <a:solidFill>
                <a:srgbClr val="000000"/>
              </a:solidFill>
              <a:effectLst/>
              <a:uLnTx/>
              <a:uFillTx/>
              <a:latin typeface="Arial" panose="020B0604020202020204"/>
              <a:ea typeface="+mn-ea"/>
              <a:cs typeface="Arial"/>
            </a:endParaRPr>
          </a:p>
        </p:txBody>
      </p:sp>
      <p:sp>
        <p:nvSpPr>
          <p:cNvPr id="4" name="TextBox 3">
            <a:extLst>
              <a:ext uri="{FF2B5EF4-FFF2-40B4-BE49-F238E27FC236}">
                <a16:creationId xmlns:a16="http://schemas.microsoft.com/office/drawing/2014/main" id="{FD6189A3-D17D-E76F-E6EF-CCDC20F5A0BB}"/>
              </a:ext>
            </a:extLst>
          </p:cNvPr>
          <p:cNvSpPr txBox="1"/>
          <p:nvPr/>
        </p:nvSpPr>
        <p:spPr>
          <a:xfrm>
            <a:off x="135298" y="6488668"/>
            <a:ext cx="60988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Hurvitz SA</a:t>
            </a:r>
            <a:r>
              <a:rPr kumimoji="0" lang="en-GB" sz="1400" b="0" i="0" u="none" strike="noStrike" kern="1200" cap="none" spc="0" normalizeH="0" baseline="0" noProof="0" dirty="0">
                <a:ln>
                  <a:noFill/>
                </a:ln>
                <a:solidFill>
                  <a:prstClr val="black"/>
                </a:solidFill>
                <a:effectLst/>
                <a:uLnTx/>
                <a:uFillTx/>
                <a:latin typeface="Calibri"/>
                <a:ea typeface="+mn-ea"/>
                <a:cs typeface="+mn-cs"/>
              </a:rPr>
              <a:t>, et al. ASCO 2026;LBA1008</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340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CD3ECD-F6CE-3276-252F-73AF20A0405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33722" y="188354"/>
            <a:ext cx="10208572" cy="5639568"/>
          </a:xfrm>
          <a:prstGeom prst="rect">
            <a:avLst/>
          </a:prstGeom>
        </p:spPr>
      </p:pic>
      <p:sp>
        <p:nvSpPr>
          <p:cNvPr id="2" name="TextBox 1">
            <a:extLst>
              <a:ext uri="{FF2B5EF4-FFF2-40B4-BE49-F238E27FC236}">
                <a16:creationId xmlns:a16="http://schemas.microsoft.com/office/drawing/2014/main" id="{AF5273C8-B2F1-B1D4-7679-A9CE9C126212}"/>
              </a:ext>
            </a:extLst>
          </p:cNvPr>
          <p:cNvSpPr txBox="1"/>
          <p:nvPr/>
        </p:nvSpPr>
        <p:spPr>
          <a:xfrm>
            <a:off x="10936224" y="6581001"/>
            <a:ext cx="110799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NCT06757634</a:t>
            </a:r>
          </a:p>
        </p:txBody>
      </p:sp>
    </p:spTree>
    <p:extLst>
      <p:ext uri="{BB962C8B-B14F-4D97-AF65-F5344CB8AC3E}">
        <p14:creationId xmlns:p14="http://schemas.microsoft.com/office/powerpoint/2010/main" val="40630234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831B9-CCDA-5C73-EC52-97BADBDDFA40}"/>
              </a:ext>
            </a:extLst>
          </p:cNvPr>
          <p:cNvSpPr>
            <a:spLocks noGrp="1"/>
          </p:cNvSpPr>
          <p:nvPr>
            <p:ph type="title"/>
          </p:nvPr>
        </p:nvSpPr>
        <p:spPr>
          <a:xfrm>
            <a:off x="751115" y="195943"/>
            <a:ext cx="10515600" cy="1003951"/>
          </a:xfrm>
        </p:spPr>
        <p:txBody>
          <a:bodyPr/>
          <a:lstStyle/>
          <a:p>
            <a:r>
              <a:rPr lang="en-US" dirty="0"/>
              <a:t>Conclusions</a:t>
            </a:r>
          </a:p>
        </p:txBody>
      </p:sp>
      <p:sp>
        <p:nvSpPr>
          <p:cNvPr id="3" name="Content Placeholder 2">
            <a:extLst>
              <a:ext uri="{FF2B5EF4-FFF2-40B4-BE49-F238E27FC236}">
                <a16:creationId xmlns:a16="http://schemas.microsoft.com/office/drawing/2014/main" id="{85D3D939-2506-61DF-5629-D8D277D6C26E}"/>
              </a:ext>
            </a:extLst>
          </p:cNvPr>
          <p:cNvSpPr>
            <a:spLocks noGrp="1"/>
          </p:cNvSpPr>
          <p:nvPr>
            <p:ph idx="1"/>
          </p:nvPr>
        </p:nvSpPr>
        <p:spPr>
          <a:xfrm>
            <a:off x="595630" y="1199894"/>
            <a:ext cx="11596370" cy="5061856"/>
          </a:xfrm>
        </p:spPr>
        <p:txBody>
          <a:bodyPr>
            <a:normAutofit fontScale="92500" lnSpcReduction="10000"/>
          </a:bodyPr>
          <a:lstStyle/>
          <a:p>
            <a:r>
              <a:rPr lang="en-US" dirty="0"/>
              <a:t>Dual inhibition of PI3K and mTOR (‘PAM’ pathway) in combination with fulvestrant, with or without palbociclib:</a:t>
            </a:r>
          </a:p>
          <a:p>
            <a:pPr lvl="1"/>
            <a:r>
              <a:rPr lang="en-US" sz="2400" dirty="0"/>
              <a:t>Markedly improves PFS and response compared to standard therapy in patients with progressive disease in an AI plus CDK4/6 inhibitor</a:t>
            </a:r>
          </a:p>
          <a:p>
            <a:pPr lvl="2"/>
            <a:r>
              <a:rPr lang="en-US" sz="2400" dirty="0"/>
              <a:t>In PI3K wild-type compared to fulvestrant</a:t>
            </a:r>
          </a:p>
          <a:p>
            <a:pPr lvl="3"/>
            <a:r>
              <a:rPr lang="en-US" sz="2400" dirty="0"/>
              <a:t>Independent of TTP on prior therapy or bone vs non bone-only disease</a:t>
            </a:r>
          </a:p>
          <a:p>
            <a:pPr lvl="2"/>
            <a:r>
              <a:rPr lang="en-US" sz="2400" dirty="0"/>
              <a:t>In PI3K mutant disease compared to fulvestrant plus </a:t>
            </a:r>
            <a:r>
              <a:rPr lang="en-US" sz="2400" dirty="0" err="1"/>
              <a:t>alpelisib</a:t>
            </a:r>
            <a:endParaRPr lang="en-US" sz="2400" dirty="0"/>
          </a:p>
          <a:p>
            <a:pPr lvl="3"/>
            <a:r>
              <a:rPr lang="en-US" sz="2400" dirty="0"/>
              <a:t>Similar benefit seen with triplet and doublet, although doublet underpowered</a:t>
            </a:r>
          </a:p>
          <a:p>
            <a:pPr lvl="1"/>
            <a:r>
              <a:rPr lang="en-US" sz="2400" dirty="0"/>
              <a:t>Less rash, hyperglycemia, diarrhea compared to other inhibitors of the PAM pathway</a:t>
            </a:r>
          </a:p>
          <a:p>
            <a:pPr lvl="2"/>
            <a:r>
              <a:rPr lang="en-US" sz="2600" dirty="0"/>
              <a:t>Primary toxicity grade 3 stomatitis despite steroid mouthwash</a:t>
            </a:r>
            <a:r>
              <a:rPr lang="en-US" sz="2400" dirty="0"/>
              <a:t> </a:t>
            </a:r>
            <a:r>
              <a:rPr lang="en-US" sz="2000" dirty="0"/>
              <a:t>(was this used by all upfront?)</a:t>
            </a:r>
          </a:p>
          <a:p>
            <a:pPr lvl="2"/>
            <a:r>
              <a:rPr lang="en-US" sz="2600" dirty="0"/>
              <a:t>Primary limitation IV dosing – 3 weeks out of each month</a:t>
            </a:r>
          </a:p>
          <a:p>
            <a:pPr lvl="3"/>
            <a:r>
              <a:rPr lang="en-US" sz="2600" dirty="0"/>
              <a:t>Subcutaneous dosing formulation under development</a:t>
            </a:r>
          </a:p>
          <a:p>
            <a:pPr lvl="1"/>
            <a:r>
              <a:rPr lang="en-US" sz="2600" dirty="0"/>
              <a:t>First-line VIKTORIA-2 trial </a:t>
            </a:r>
            <a:r>
              <a:rPr lang="en-US" sz="2200" dirty="0"/>
              <a:t>(NCT06757634) </a:t>
            </a:r>
            <a:r>
              <a:rPr lang="en-US" sz="2600" dirty="0"/>
              <a:t>in the ET-resistance and ET-sensitive populations</a:t>
            </a:r>
          </a:p>
        </p:txBody>
      </p:sp>
    </p:spTree>
    <p:extLst>
      <p:ext uri="{BB962C8B-B14F-4D97-AF65-F5344CB8AC3E}">
        <p14:creationId xmlns:p14="http://schemas.microsoft.com/office/powerpoint/2010/main" val="5605219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7EBB0-F242-FD32-3916-4C1577726F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A00C9E-AFAE-E396-98A5-69E9B8BD13EB}"/>
              </a:ext>
            </a:extLst>
          </p:cNvPr>
          <p:cNvSpPr>
            <a:spLocks noGrp="1"/>
          </p:cNvSpPr>
          <p:nvPr>
            <p:ph type="title"/>
          </p:nvPr>
        </p:nvSpPr>
        <p:spPr>
          <a:xfrm>
            <a:off x="912286" y="53752"/>
            <a:ext cx="10358967" cy="1143000"/>
          </a:xfrm>
        </p:spPr>
        <p:txBody>
          <a:bodyPr/>
          <a:lstStyle/>
          <a:p>
            <a:r>
              <a:rPr lang="en-US" dirty="0"/>
              <a:t>Key Datasets</a:t>
            </a:r>
          </a:p>
        </p:txBody>
      </p:sp>
      <p:sp>
        <p:nvSpPr>
          <p:cNvPr id="3" name="Content Placeholder 2">
            <a:extLst>
              <a:ext uri="{FF2B5EF4-FFF2-40B4-BE49-F238E27FC236}">
                <a16:creationId xmlns:a16="http://schemas.microsoft.com/office/drawing/2014/main" id="{D71E647C-A6DC-A01D-6B13-E0E451868B91}"/>
              </a:ext>
            </a:extLst>
          </p:cNvPr>
          <p:cNvSpPr>
            <a:spLocks noGrp="1"/>
          </p:cNvSpPr>
          <p:nvPr>
            <p:ph idx="1"/>
          </p:nvPr>
        </p:nvSpPr>
        <p:spPr>
          <a:xfrm>
            <a:off x="623392" y="1056013"/>
            <a:ext cx="10358967" cy="4677243"/>
          </a:xfrm>
        </p:spPr>
        <p:txBody>
          <a:bodyPr/>
          <a:lstStyle/>
          <a:p>
            <a:pPr>
              <a:lnSpc>
                <a:spcPct val="100000"/>
              </a:lnSpc>
              <a:spcBef>
                <a:spcPts val="0"/>
              </a:spcBef>
              <a:spcAft>
                <a:spcPts val="600"/>
              </a:spcAft>
            </a:pPr>
            <a:r>
              <a:rPr lang="en-US" sz="2000" b="0" dirty="0"/>
              <a:t>Wesolowski R et al. </a:t>
            </a:r>
            <a:r>
              <a:rPr lang="en-US" sz="2000" b="0" dirty="0" err="1"/>
              <a:t>Gedatolisib</a:t>
            </a:r>
            <a:r>
              <a:rPr lang="en-US" sz="2000" b="0" dirty="0"/>
              <a:t> combined with palbociclib and letrozole in patients with no prior systemic therapy for hormone receptor-positive, HER2-negative advanced breast cancer. </a:t>
            </a:r>
            <a:r>
              <a:rPr lang="en-US" sz="2000" b="0" i="1" dirty="0"/>
              <a:t>Clin Cancer Res </a:t>
            </a:r>
            <a:r>
              <a:rPr lang="en-US" sz="2000" b="0" dirty="0"/>
              <a:t>2025;31(19):4040-8.</a:t>
            </a:r>
          </a:p>
          <a:p>
            <a:pPr>
              <a:lnSpc>
                <a:spcPct val="100000"/>
              </a:lnSpc>
              <a:spcBef>
                <a:spcPts val="0"/>
              </a:spcBef>
              <a:spcAft>
                <a:spcPts val="600"/>
              </a:spcAft>
            </a:pPr>
            <a:r>
              <a:rPr lang="en-US" sz="2000" b="0" dirty="0" err="1"/>
              <a:t>Pistilli</a:t>
            </a:r>
            <a:r>
              <a:rPr lang="en-US" sz="2000" b="0" dirty="0"/>
              <a:t> B et al. </a:t>
            </a:r>
            <a:r>
              <a:rPr lang="en-US" sz="2000" b="0" dirty="0" err="1"/>
              <a:t>Gedatolisib</a:t>
            </a:r>
            <a:r>
              <a:rPr lang="en-US" sz="2000" b="0" dirty="0"/>
              <a:t> (Geda), a multitarget PI3K/AKT/mTOR (PAM) inhibitor, plus fulvestrant (</a:t>
            </a:r>
            <a:r>
              <a:rPr lang="en-US" sz="2000" b="0" dirty="0" err="1"/>
              <a:t>Fulv</a:t>
            </a:r>
            <a:r>
              <a:rPr lang="en-US" sz="2000" b="0" dirty="0"/>
              <a:t>) ± palbociclib (Palbo) for second-line (2L) treatment of patients (Pts) with HR+/HER2-/PIK3CA-wild type (WT) advanced breast cancer (ABC): Updated results from VIKTORIA-1. ESMO Breast Cancer 2026;Abstract 505P. </a:t>
            </a:r>
          </a:p>
          <a:p>
            <a:pPr>
              <a:lnSpc>
                <a:spcPct val="100000"/>
              </a:lnSpc>
              <a:spcBef>
                <a:spcPts val="0"/>
              </a:spcBef>
              <a:spcAft>
                <a:spcPts val="600"/>
              </a:spcAft>
            </a:pPr>
            <a:r>
              <a:rPr lang="en-US" sz="2000" b="0" dirty="0"/>
              <a:t>Hurvitz S et al. A randomized, open-label, phase 3 study of </a:t>
            </a:r>
            <a:r>
              <a:rPr lang="en-US" sz="2000" b="0" dirty="0" err="1"/>
              <a:t>gedatolisib</a:t>
            </a:r>
            <a:r>
              <a:rPr lang="en-US" sz="2000" b="0" dirty="0"/>
              <a:t> + fulvestrant ± palbociclib vs standard of care in HR+/HER2−/PIK3CA-mutant (MT) advanced breast cancer (VIKTORIA-1 Study 2). ASCO 2026;Abstract LBA1008. </a:t>
            </a:r>
          </a:p>
          <a:p>
            <a:pPr>
              <a:lnSpc>
                <a:spcPct val="100000"/>
              </a:lnSpc>
              <a:spcBef>
                <a:spcPts val="0"/>
              </a:spcBef>
              <a:spcAft>
                <a:spcPts val="600"/>
              </a:spcAft>
            </a:pPr>
            <a:r>
              <a:rPr lang="en-US" sz="2000" b="0" dirty="0"/>
              <a:t>VIKTORIA-2: A randomized, open-label, phase 3 study evaluating efficacy and safety of </a:t>
            </a:r>
            <a:r>
              <a:rPr lang="en-US" sz="2000" b="0" dirty="0" err="1"/>
              <a:t>gedatolisib</a:t>
            </a:r>
            <a:r>
              <a:rPr lang="en-US" sz="2000" b="0" dirty="0"/>
              <a:t> with endocrine therapy and palbociclib vs endocrine therapy and ribociclib as first-line treatment in patients with HR-positive and HER2-negative advanced breast cancer. NCT06757634. </a:t>
            </a:r>
          </a:p>
          <a:p>
            <a:pPr marL="98425" indent="0">
              <a:lnSpc>
                <a:spcPct val="100000"/>
              </a:lnSpc>
              <a:spcBef>
                <a:spcPts val="0"/>
              </a:spcBef>
              <a:spcAft>
                <a:spcPts val="600"/>
              </a:spcAft>
              <a:buNone/>
            </a:pPr>
            <a:endParaRPr lang="en-US" sz="2000" b="0" dirty="0"/>
          </a:p>
          <a:p>
            <a:pPr marL="98425" indent="0">
              <a:lnSpc>
                <a:spcPct val="100000"/>
              </a:lnSpc>
              <a:spcBef>
                <a:spcPts val="0"/>
              </a:spcBef>
              <a:spcAft>
                <a:spcPts val="600"/>
              </a:spcAft>
              <a:buNone/>
            </a:pPr>
            <a:r>
              <a:rPr lang="en-US" sz="2000" b="0" dirty="0"/>
              <a:t> </a:t>
            </a:r>
          </a:p>
          <a:p>
            <a:pPr>
              <a:lnSpc>
                <a:spcPct val="100000"/>
              </a:lnSpc>
              <a:spcBef>
                <a:spcPts val="0"/>
              </a:spcBef>
              <a:spcAft>
                <a:spcPts val="600"/>
              </a:spcAft>
            </a:pPr>
            <a:endParaRPr lang="en-US" sz="2000" b="0" dirty="0"/>
          </a:p>
          <a:p>
            <a:pPr marL="98425" indent="0">
              <a:lnSpc>
                <a:spcPct val="100000"/>
              </a:lnSpc>
              <a:spcBef>
                <a:spcPts val="0"/>
              </a:spcBef>
              <a:spcAft>
                <a:spcPts val="600"/>
              </a:spcAft>
              <a:buNone/>
            </a:pPr>
            <a:r>
              <a:rPr lang="en-US" sz="2000" b="0" dirty="0"/>
              <a:t> </a:t>
            </a:r>
          </a:p>
        </p:txBody>
      </p:sp>
    </p:spTree>
    <p:extLst>
      <p:ext uri="{BB962C8B-B14F-4D97-AF65-F5344CB8AC3E}">
        <p14:creationId xmlns:p14="http://schemas.microsoft.com/office/powerpoint/2010/main" val="783458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E5EB0-E6C8-F4E4-B0E8-8B2A90F4BC1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E9EB263-703C-A9E5-C2E5-15EAB6A1D496}"/>
              </a:ext>
            </a:extLst>
          </p:cNvPr>
          <p:cNvSpPr/>
          <p:nvPr/>
        </p:nvSpPr>
        <p:spPr bwMode="auto">
          <a:xfrm>
            <a:off x="371364" y="4437112"/>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A9A437CE-2E38-2A49-2827-E8F4F17B1631}"/>
              </a:ext>
            </a:extLst>
          </p:cNvPr>
          <p:cNvSpPr>
            <a:spLocks noGrp="1"/>
          </p:cNvSpPr>
          <p:nvPr>
            <p:ph type="title"/>
          </p:nvPr>
        </p:nvSpPr>
        <p:spPr>
          <a:xfrm>
            <a:off x="1019651" y="332656"/>
            <a:ext cx="10152697" cy="1143000"/>
          </a:xfrm>
        </p:spPr>
        <p:txBody>
          <a:bodyPr/>
          <a:lstStyle/>
          <a:p>
            <a:pPr>
              <a:spcBef>
                <a:spcPts val="1200"/>
              </a:spcBef>
            </a:pPr>
            <a:r>
              <a:rPr lang="en-US" dirty="0"/>
              <a:t>Year in Review: </a:t>
            </a:r>
            <a:br>
              <a:rPr lang="en-US" dirty="0"/>
            </a:br>
            <a:r>
              <a:rPr lang="en-US" dirty="0"/>
              <a:t>PI3K/AKT/mTOR Pathway in </a:t>
            </a:r>
            <a:br>
              <a:rPr lang="en-US" dirty="0"/>
            </a:br>
            <a:r>
              <a:rPr lang="en-US" dirty="0"/>
              <a:t>HR-Positive Metastatic Breast Cancer</a:t>
            </a:r>
            <a:endParaRPr lang="en-US" sz="2400" dirty="0"/>
          </a:p>
        </p:txBody>
      </p:sp>
      <p:sp>
        <p:nvSpPr>
          <p:cNvPr id="6" name="Content Placeholder 2">
            <a:extLst>
              <a:ext uri="{FF2B5EF4-FFF2-40B4-BE49-F238E27FC236}">
                <a16:creationId xmlns:a16="http://schemas.microsoft.com/office/drawing/2014/main" id="{D503EF72-F349-8C8D-F135-3B9F449C1DBC}"/>
              </a:ext>
            </a:extLst>
          </p:cNvPr>
          <p:cNvSpPr>
            <a:spLocks noGrp="1"/>
          </p:cNvSpPr>
          <p:nvPr>
            <p:ph idx="1"/>
          </p:nvPr>
        </p:nvSpPr>
        <p:spPr>
          <a:xfrm>
            <a:off x="1559496" y="1955158"/>
            <a:ext cx="9145016" cy="4536504"/>
          </a:xfrm>
        </p:spPr>
        <p:txBody>
          <a:bodyPr/>
          <a:lstStyle/>
          <a:p>
            <a:pPr marL="9525" indent="0">
              <a:lnSpc>
                <a:spcPts val="2600"/>
              </a:lnSpc>
              <a:spcBef>
                <a:spcPts val="0"/>
              </a:spcBef>
              <a:spcAft>
                <a:spcPts val="2400"/>
              </a:spcAft>
              <a:buNone/>
            </a:pPr>
            <a:r>
              <a:rPr lang="en-US" sz="2400" dirty="0">
                <a:solidFill>
                  <a:srgbClr val="3233FF"/>
                </a:solidFill>
              </a:rPr>
              <a:t>INTRODUCTION: </a:t>
            </a:r>
            <a:r>
              <a:rPr lang="en-US" sz="2400" dirty="0">
                <a:solidFill>
                  <a:schemeClr val="tx1"/>
                </a:solidFill>
              </a:rPr>
              <a:t>San Antonio Memories</a:t>
            </a:r>
          </a:p>
          <a:p>
            <a:pPr marL="9525" indent="0">
              <a:lnSpc>
                <a:spcPts val="2600"/>
              </a:lnSpc>
              <a:spcBef>
                <a:spcPts val="0"/>
              </a:spcBef>
              <a:spcAft>
                <a:spcPts val="2400"/>
              </a:spcAft>
              <a:buNone/>
            </a:pPr>
            <a:r>
              <a:rPr lang="en-US" sz="2400" dirty="0">
                <a:solidFill>
                  <a:srgbClr val="3233FF"/>
                </a:solidFill>
              </a:rPr>
              <a:t>MODULE 1: </a:t>
            </a:r>
            <a:r>
              <a:rPr lang="en-US" sz="2400" dirty="0"/>
              <a:t>PI3K/AKT/PTEN Alterations and Therapies</a:t>
            </a:r>
            <a:endParaRPr lang="en-US" sz="2400" dirty="0">
              <a:solidFill>
                <a:schemeClr val="tx1"/>
              </a:solidFill>
            </a:endParaRPr>
          </a:p>
          <a:p>
            <a:pPr marL="11113" indent="0">
              <a:lnSpc>
                <a:spcPts val="2600"/>
              </a:lnSpc>
              <a:spcBef>
                <a:spcPts val="0"/>
              </a:spcBef>
              <a:spcAft>
                <a:spcPts val="2400"/>
              </a:spcAft>
              <a:buNone/>
            </a:pPr>
            <a:r>
              <a:rPr lang="en-US" sz="2400" dirty="0">
                <a:solidFill>
                  <a:srgbClr val="3233FF"/>
                </a:solidFill>
              </a:rPr>
              <a:t>MODULE 2: </a:t>
            </a:r>
            <a:r>
              <a:rPr lang="en-US" sz="2400" dirty="0" err="1">
                <a:solidFill>
                  <a:schemeClr val="tx1"/>
                </a:solidFill>
                <a:latin typeface="Calibri" panose="020F0502020204030204" pitchFamily="34" charset="0"/>
                <a:cs typeface="Calibri" panose="020F0502020204030204" pitchFamily="34" charset="0"/>
              </a:rPr>
              <a:t>Capivasertib</a:t>
            </a:r>
            <a:endParaRPr lang="en-US" sz="2400" dirty="0">
              <a:solidFill>
                <a:schemeClr val="tx1"/>
              </a:solidFill>
              <a:latin typeface="Calibri" panose="020F0502020204030204" pitchFamily="34" charset="0"/>
              <a:cs typeface="Calibri" panose="020F0502020204030204" pitchFamily="34" charset="0"/>
            </a:endParaRPr>
          </a:p>
          <a:p>
            <a:pPr marL="11113" indent="0">
              <a:lnSpc>
                <a:spcPct val="100000"/>
              </a:lnSpc>
              <a:spcBef>
                <a:spcPts val="0"/>
              </a:spcBef>
              <a:spcAft>
                <a:spcPts val="2400"/>
              </a:spcAft>
              <a:buNone/>
            </a:pPr>
            <a:r>
              <a:rPr lang="en-US" sz="2400" dirty="0">
                <a:solidFill>
                  <a:srgbClr val="3233FF"/>
                </a:solidFill>
              </a:rPr>
              <a:t>MODULE 3: </a:t>
            </a:r>
            <a:r>
              <a:rPr lang="en-US" sz="2400" dirty="0" err="1">
                <a:solidFill>
                  <a:srgbClr val="212121"/>
                </a:solidFill>
                <a:ea typeface="Times New Roman" panose="02020603050405020304" pitchFamily="18" charset="0"/>
                <a:cs typeface="Times New Roman" panose="02020603050405020304" pitchFamily="18" charset="0"/>
              </a:rPr>
              <a:t>Gedatolisib</a:t>
            </a:r>
            <a:endParaRPr lang="en-US" sz="2400" dirty="0">
              <a:solidFill>
                <a:srgbClr val="212121"/>
              </a:solidFill>
              <a:ea typeface="Times New Roman" panose="02020603050405020304" pitchFamily="18" charset="0"/>
              <a:cs typeface="Times New Roman" panose="02020603050405020304" pitchFamily="18" charset="0"/>
            </a:endParaRPr>
          </a:p>
          <a:p>
            <a:pPr marL="11113" indent="0">
              <a:lnSpc>
                <a:spcPct val="100000"/>
              </a:lnSpc>
              <a:spcBef>
                <a:spcPts val="0"/>
              </a:spcBef>
              <a:spcAft>
                <a:spcPts val="2400"/>
              </a:spcAft>
              <a:buNone/>
            </a:pPr>
            <a:r>
              <a:rPr lang="en-US" sz="2400" dirty="0">
                <a:solidFill>
                  <a:schemeClr val="bg1"/>
                </a:solidFill>
              </a:rPr>
              <a:t>MODULE 4: </a:t>
            </a:r>
            <a:r>
              <a:rPr lang="en-US" sz="2400" dirty="0" err="1">
                <a:solidFill>
                  <a:schemeClr val="bg1"/>
                </a:solidFill>
                <a:cs typeface="Times New Roman" panose="02020603050405020304" pitchFamily="18" charset="0"/>
              </a:rPr>
              <a:t>I</a:t>
            </a:r>
            <a:r>
              <a:rPr lang="en-US" sz="2400" dirty="0" err="1">
                <a:solidFill>
                  <a:schemeClr val="bg1"/>
                </a:solidFill>
                <a:ea typeface="Times New Roman" panose="02020603050405020304" pitchFamily="18" charset="0"/>
                <a:cs typeface="Times New Roman" panose="02020603050405020304" pitchFamily="18" charset="0"/>
              </a:rPr>
              <a:t>navolisib</a:t>
            </a:r>
            <a:endParaRPr lang="en-US" sz="2400" dirty="0">
              <a:solidFill>
                <a:schemeClr val="bg1"/>
              </a:solidFill>
              <a:ea typeface="Times New Roman" panose="02020603050405020304" pitchFamily="18" charset="0"/>
              <a:cs typeface="Times New Roman" panose="02020603050405020304" pitchFamily="18" charset="0"/>
            </a:endParaRPr>
          </a:p>
          <a:p>
            <a:pPr marL="11113" indent="0">
              <a:lnSpc>
                <a:spcPct val="100000"/>
              </a:lnSpc>
              <a:spcBef>
                <a:spcPts val="0"/>
              </a:spcBef>
              <a:spcAft>
                <a:spcPts val="2400"/>
              </a:spcAft>
              <a:buNone/>
            </a:pPr>
            <a:r>
              <a:rPr lang="en-US" sz="2400" dirty="0">
                <a:solidFill>
                  <a:srgbClr val="3233FF"/>
                </a:solidFill>
              </a:rPr>
              <a:t>MODULE 5: </a:t>
            </a:r>
            <a:r>
              <a:rPr lang="en-US" sz="2400" dirty="0">
                <a:solidFill>
                  <a:srgbClr val="212121"/>
                </a:solidFill>
                <a:ea typeface="Times New Roman" panose="02020603050405020304" pitchFamily="18" charset="0"/>
                <a:cs typeface="Times New Roman" panose="02020603050405020304" pitchFamily="18" charset="0"/>
              </a:rPr>
              <a:t>New Agents and Ongoing Trials</a:t>
            </a:r>
          </a:p>
        </p:txBody>
      </p:sp>
    </p:spTree>
    <p:extLst>
      <p:ext uri="{BB962C8B-B14F-4D97-AF65-F5344CB8AC3E}">
        <p14:creationId xmlns:p14="http://schemas.microsoft.com/office/powerpoint/2010/main" val="3283288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7E363-2FE2-C2D6-B343-9AF0CA41AD80}"/>
              </a:ext>
            </a:extLst>
          </p:cNvPr>
          <p:cNvSpPr>
            <a:spLocks noGrp="1"/>
          </p:cNvSpPr>
          <p:nvPr>
            <p:ph type="title"/>
          </p:nvPr>
        </p:nvSpPr>
        <p:spPr>
          <a:xfrm>
            <a:off x="197861" y="213557"/>
            <a:ext cx="9299558" cy="738664"/>
          </a:xfrm>
        </p:spPr>
        <p:txBody>
          <a:bodyPr/>
          <a:lstStyle/>
          <a:p>
            <a:r>
              <a:rPr lang="en-US" sz="1600" dirty="0"/>
              <a:t>Comparative analysis of blood- and tissue-based PIK3CA mutation detection methods in the pivotal Phase 3 INAVO120 trial of palbociclib + fulvestrant ± </a:t>
            </a:r>
            <a:r>
              <a:rPr lang="en-US" sz="1600" dirty="0" err="1"/>
              <a:t>inavolisib</a:t>
            </a:r>
            <a:r>
              <a:rPr lang="en-US" sz="1600" dirty="0"/>
              <a:t> in hormone receptor-positive, HER2-negative advanced breast cancer</a:t>
            </a:r>
          </a:p>
        </p:txBody>
      </p:sp>
      <p:pic>
        <p:nvPicPr>
          <p:cNvPr id="5" name="Picture 4">
            <a:extLst>
              <a:ext uri="{FF2B5EF4-FFF2-40B4-BE49-F238E27FC236}">
                <a16:creationId xmlns:a16="http://schemas.microsoft.com/office/drawing/2014/main" id="{85BAF5A1-74D5-EA0D-ECF0-57B62614FC5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97860" y="1374413"/>
            <a:ext cx="2954540" cy="2241376"/>
          </a:xfrm>
          <a:prstGeom prst="rect">
            <a:avLst/>
          </a:prstGeom>
        </p:spPr>
      </p:pic>
      <p:pic>
        <p:nvPicPr>
          <p:cNvPr id="7" name="Picture 6">
            <a:extLst>
              <a:ext uri="{FF2B5EF4-FFF2-40B4-BE49-F238E27FC236}">
                <a16:creationId xmlns:a16="http://schemas.microsoft.com/office/drawing/2014/main" id="{D5EB2AF3-4D06-2C00-D9EA-76EC77E4786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97860" y="3890781"/>
            <a:ext cx="3285835" cy="2618908"/>
          </a:xfrm>
          <a:prstGeom prst="rect">
            <a:avLst/>
          </a:prstGeom>
        </p:spPr>
      </p:pic>
      <p:pic>
        <p:nvPicPr>
          <p:cNvPr id="9" name="Picture 8">
            <a:extLst>
              <a:ext uri="{FF2B5EF4-FFF2-40B4-BE49-F238E27FC236}">
                <a16:creationId xmlns:a16="http://schemas.microsoft.com/office/drawing/2014/main" id="{4AE90899-AF57-0E10-6D84-C55ED2B618E0}"/>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6032960" y="1374413"/>
            <a:ext cx="4872239" cy="4134021"/>
          </a:xfrm>
          <a:prstGeom prst="rect">
            <a:avLst/>
          </a:prstGeom>
        </p:spPr>
      </p:pic>
      <p:sp>
        <p:nvSpPr>
          <p:cNvPr id="10" name="TextBox 9">
            <a:extLst>
              <a:ext uri="{FF2B5EF4-FFF2-40B4-BE49-F238E27FC236}">
                <a16:creationId xmlns:a16="http://schemas.microsoft.com/office/drawing/2014/main" id="{F52E6E8C-40CA-0344-F62D-B489C15C03F0}"/>
              </a:ext>
            </a:extLst>
          </p:cNvPr>
          <p:cNvSpPr txBox="1"/>
          <p:nvPr/>
        </p:nvSpPr>
        <p:spPr>
          <a:xfrm>
            <a:off x="3264912" y="2043889"/>
            <a:ext cx="2120512" cy="923330"/>
          </a:xfrm>
          <a:prstGeom prst="rect">
            <a:avLst/>
          </a:prstGeom>
          <a:noFill/>
          <a:ln w="127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89% concordance between tissue and liquid</a:t>
            </a:r>
          </a:p>
        </p:txBody>
      </p:sp>
      <p:sp>
        <p:nvSpPr>
          <p:cNvPr id="12" name="TextBox 11">
            <a:extLst>
              <a:ext uri="{FF2B5EF4-FFF2-40B4-BE49-F238E27FC236}">
                <a16:creationId xmlns:a16="http://schemas.microsoft.com/office/drawing/2014/main" id="{9FED4347-5A8D-2B53-5D1B-9F43FCA832CE}"/>
              </a:ext>
            </a:extLst>
          </p:cNvPr>
          <p:cNvSpPr txBox="1"/>
          <p:nvPr/>
        </p:nvSpPr>
        <p:spPr>
          <a:xfrm>
            <a:off x="3378043" y="4574851"/>
            <a:ext cx="2120512" cy="1200329"/>
          </a:xfrm>
          <a:prstGeom prst="rect">
            <a:avLst/>
          </a:prstGeom>
          <a:noFill/>
          <a:ln w="127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94% concordance between NGS and PCR with NGS more sensitive</a:t>
            </a:r>
          </a:p>
        </p:txBody>
      </p:sp>
      <p:sp>
        <p:nvSpPr>
          <p:cNvPr id="14" name="TextBox 13">
            <a:extLst>
              <a:ext uri="{FF2B5EF4-FFF2-40B4-BE49-F238E27FC236}">
                <a16:creationId xmlns:a16="http://schemas.microsoft.com/office/drawing/2014/main" id="{8EDD9E5F-856D-A494-47C1-3E280AB93DDC}"/>
              </a:ext>
            </a:extLst>
          </p:cNvPr>
          <p:cNvSpPr txBox="1"/>
          <p:nvPr/>
        </p:nvSpPr>
        <p:spPr>
          <a:xfrm>
            <a:off x="6295149" y="5635052"/>
            <a:ext cx="4004474" cy="830997"/>
          </a:xfrm>
          <a:prstGeom prst="rect">
            <a:avLst/>
          </a:prstGeom>
          <a:noFill/>
          <a:ln w="127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Efficacy of </a:t>
            </a:r>
            <a:r>
              <a:rPr kumimoji="0" lang="en-US" sz="2400" b="1" i="0" u="none" strike="noStrike" kern="1200" cap="none" spc="0" normalizeH="0" baseline="0" noProof="0" dirty="0" err="1">
                <a:ln>
                  <a:noFill/>
                </a:ln>
                <a:solidFill>
                  <a:prstClr val="black"/>
                </a:solidFill>
                <a:effectLst/>
                <a:uLnTx/>
                <a:uFillTx/>
                <a:latin typeface="Calibri"/>
                <a:ea typeface="+mn-ea"/>
                <a:cs typeface="+mn-cs"/>
              </a:rPr>
              <a:t>Inavolisib</a:t>
            </a:r>
            <a:r>
              <a:rPr kumimoji="0" lang="en-US" sz="2400" b="1" i="0" u="none" strike="noStrike" kern="1200" cap="none" spc="0" normalizeH="0" baseline="0" noProof="0" dirty="0">
                <a:ln>
                  <a:noFill/>
                </a:ln>
                <a:solidFill>
                  <a:prstClr val="black"/>
                </a:solidFill>
                <a:effectLst/>
                <a:uLnTx/>
                <a:uFillTx/>
                <a:latin typeface="Calibri"/>
                <a:ea typeface="+mn-ea"/>
                <a:cs typeface="+mn-cs"/>
              </a:rPr>
              <a:t> regardless of assay used</a:t>
            </a:r>
          </a:p>
        </p:txBody>
      </p:sp>
      <p:sp>
        <p:nvSpPr>
          <p:cNvPr id="4" name="TextBox 3">
            <a:extLst>
              <a:ext uri="{FF2B5EF4-FFF2-40B4-BE49-F238E27FC236}">
                <a16:creationId xmlns:a16="http://schemas.microsoft.com/office/drawing/2014/main" id="{419256BC-1584-F33A-B740-DF748C93A581}"/>
              </a:ext>
            </a:extLst>
          </p:cNvPr>
          <p:cNvSpPr txBox="1"/>
          <p:nvPr/>
        </p:nvSpPr>
        <p:spPr>
          <a:xfrm>
            <a:off x="8469079" y="6600688"/>
            <a:ext cx="382604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Kalinsky  SABCS 2025;Abstract PS1-10-26.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99673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2265" y="153463"/>
            <a:ext cx="5271201" cy="296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A2095C03-036B-4EDB-206F-01F6F0DFFAE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6653" y="3371151"/>
            <a:ext cx="5271201" cy="296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C6333F5F-EB35-9E64-256D-40959D42FA5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543466" y="1919639"/>
            <a:ext cx="6524509" cy="3737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33136A55-A198-1DA5-F3BD-2026264C8914}"/>
              </a:ext>
            </a:extLst>
          </p:cNvPr>
          <p:cNvSpPr txBox="1"/>
          <p:nvPr/>
        </p:nvSpPr>
        <p:spPr>
          <a:xfrm>
            <a:off x="7982712" y="6581001"/>
            <a:ext cx="855942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Lucida Sans Unicode"/>
              </a:rPr>
              <a:t>Turner ASCO 2025; Abstract 1003 &amp; </a:t>
            </a:r>
            <a:r>
              <a:rPr kumimoji="0" lang="en-US" sz="1200" b="0" i="0" u="none" strike="noStrike" kern="1200" cap="none" spc="0" normalizeH="0" baseline="0" noProof="0" dirty="0">
                <a:ln>
                  <a:noFill/>
                </a:ln>
                <a:solidFill>
                  <a:srgbClr val="000000"/>
                </a:solidFill>
                <a:effectLst/>
                <a:uLnTx/>
                <a:uFillTx/>
                <a:latin typeface="Times New Roman"/>
                <a:cs typeface="Lucida Sans Unicode"/>
              </a:rPr>
              <a:t>Jhaveri N Engl J Med 2025 </a:t>
            </a:r>
          </a:p>
        </p:txBody>
      </p:sp>
      <p:sp>
        <p:nvSpPr>
          <p:cNvPr id="4" name="TextBox 3">
            <a:extLst>
              <a:ext uri="{FF2B5EF4-FFF2-40B4-BE49-F238E27FC236}">
                <a16:creationId xmlns:a16="http://schemas.microsoft.com/office/drawing/2014/main" id="{4853D471-815B-7BA1-068E-4A542D6DDCAB}"/>
              </a:ext>
            </a:extLst>
          </p:cNvPr>
          <p:cNvSpPr txBox="1"/>
          <p:nvPr/>
        </p:nvSpPr>
        <p:spPr>
          <a:xfrm>
            <a:off x="272265" y="2862072"/>
            <a:ext cx="517558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cs typeface="Lucida Sans Unicode"/>
            </a:endParaRPr>
          </a:p>
        </p:txBody>
      </p:sp>
      <p:sp>
        <p:nvSpPr>
          <p:cNvPr id="6" name="TextBox 5">
            <a:extLst>
              <a:ext uri="{FF2B5EF4-FFF2-40B4-BE49-F238E27FC236}">
                <a16:creationId xmlns:a16="http://schemas.microsoft.com/office/drawing/2014/main" id="{DE2361B6-7C5B-7673-1D2E-A591BA1EDA1F}"/>
              </a:ext>
            </a:extLst>
          </p:cNvPr>
          <p:cNvSpPr txBox="1"/>
          <p:nvPr/>
        </p:nvSpPr>
        <p:spPr>
          <a:xfrm>
            <a:off x="176653" y="6106616"/>
            <a:ext cx="517558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cs typeface="Lucida Sans Unicode"/>
            </a:endParaRPr>
          </a:p>
        </p:txBody>
      </p:sp>
      <p:sp>
        <p:nvSpPr>
          <p:cNvPr id="7" name="TextBox 6">
            <a:extLst>
              <a:ext uri="{FF2B5EF4-FFF2-40B4-BE49-F238E27FC236}">
                <a16:creationId xmlns:a16="http://schemas.microsoft.com/office/drawing/2014/main" id="{3E228D17-DEF7-B696-4C2E-EF805B1F71A3}"/>
              </a:ext>
            </a:extLst>
          </p:cNvPr>
          <p:cNvSpPr txBox="1"/>
          <p:nvPr/>
        </p:nvSpPr>
        <p:spPr>
          <a:xfrm>
            <a:off x="5610993" y="5351672"/>
            <a:ext cx="638945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cs typeface="Lucida Sans Unicode"/>
            </a:endParaRP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F50C4-FFE5-6F08-2F47-83DE84ADF2C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C20FEF-EF9B-8E4B-7B50-39CCC2419D99}"/>
              </a:ext>
            </a:extLst>
          </p:cNvPr>
          <p:cNvSpPr>
            <a:spLocks noGrp="1"/>
          </p:cNvSpPr>
          <p:nvPr>
            <p:ph idx="1"/>
          </p:nvPr>
        </p:nvSpPr>
        <p:spPr>
          <a:xfrm>
            <a:off x="8675077" y="1958599"/>
            <a:ext cx="3417772" cy="3269893"/>
          </a:xfrm>
        </p:spPr>
        <p:txBody>
          <a:bodyPr/>
          <a:lstStyle/>
          <a:p>
            <a:pPr marL="0" indent="0">
              <a:buNone/>
            </a:pPr>
            <a:r>
              <a:rPr lang="en-US" sz="1733" dirty="0"/>
              <a:t>Of the 277 enrolled patients with F1LCDx-profiled plasma DNA, 267 had </a:t>
            </a:r>
            <a:r>
              <a:rPr lang="en-US" sz="1733" i="1" dirty="0"/>
              <a:t>detectable</a:t>
            </a:r>
            <a:r>
              <a:rPr lang="en-US" sz="1733" dirty="0"/>
              <a:t> ctDNA.</a:t>
            </a:r>
          </a:p>
          <a:p>
            <a:pPr marL="0" indent="0">
              <a:buNone/>
            </a:pPr>
            <a:r>
              <a:rPr lang="en-US" sz="1733" dirty="0"/>
              <a:t>The most commonly-altered genes were:</a:t>
            </a:r>
          </a:p>
          <a:p>
            <a:pPr marL="313259" lvl="1" indent="0">
              <a:buNone/>
            </a:pPr>
            <a:r>
              <a:rPr lang="en-US" sz="1600" b="1" dirty="0"/>
              <a:t>PIK3CA </a:t>
            </a:r>
            <a:r>
              <a:rPr lang="en-US" sz="1600" dirty="0"/>
              <a:t>(99.6%; 266 / 267)</a:t>
            </a:r>
            <a:r>
              <a:rPr lang="en-US" sz="1600" baseline="30000" dirty="0"/>
              <a:t>c</a:t>
            </a:r>
          </a:p>
          <a:p>
            <a:pPr marL="313259" lvl="1" indent="0">
              <a:buNone/>
            </a:pPr>
            <a:r>
              <a:rPr lang="en-US" sz="1600" b="1" i="1" dirty="0"/>
              <a:t>TP53</a:t>
            </a:r>
            <a:r>
              <a:rPr lang="en-US" sz="1600" dirty="0"/>
              <a:t> (49.4%; 132 / 267)</a:t>
            </a:r>
          </a:p>
          <a:p>
            <a:pPr marL="313259" lvl="1" indent="0">
              <a:buNone/>
            </a:pPr>
            <a:r>
              <a:rPr lang="en-US" sz="1600" b="1" i="1" dirty="0"/>
              <a:t>CDH1</a:t>
            </a:r>
            <a:r>
              <a:rPr lang="en-US" sz="1600" dirty="0"/>
              <a:t> (17.6%; 47 / 267)</a:t>
            </a:r>
          </a:p>
          <a:p>
            <a:pPr marL="313259" lvl="1" indent="0">
              <a:buNone/>
            </a:pPr>
            <a:r>
              <a:rPr lang="en-US" sz="1600" b="1" i="1" dirty="0"/>
              <a:t>ESR1</a:t>
            </a:r>
            <a:r>
              <a:rPr lang="en-US" sz="1600" dirty="0"/>
              <a:t> (14.5%; 39 / 267)</a:t>
            </a:r>
            <a:endParaRPr lang="en-US" sz="1733" dirty="0"/>
          </a:p>
        </p:txBody>
      </p:sp>
      <p:sp>
        <p:nvSpPr>
          <p:cNvPr id="6" name="Title 2">
            <a:extLst>
              <a:ext uri="{FF2B5EF4-FFF2-40B4-BE49-F238E27FC236}">
                <a16:creationId xmlns:a16="http://schemas.microsoft.com/office/drawing/2014/main" id="{77323F41-0BB6-0E5C-23A4-9247D2514EEB}"/>
              </a:ext>
            </a:extLst>
          </p:cNvPr>
          <p:cNvSpPr>
            <a:spLocks noGrp="1"/>
          </p:cNvSpPr>
          <p:nvPr>
            <p:ph type="title"/>
          </p:nvPr>
        </p:nvSpPr>
        <p:spPr>
          <a:xfrm>
            <a:off x="134319" y="277964"/>
            <a:ext cx="9712271" cy="949648"/>
          </a:xfrm>
        </p:spPr>
        <p:txBody>
          <a:bodyPr/>
          <a:lstStyle/>
          <a:p>
            <a:pPr lvl="0">
              <a:buClr>
                <a:srgbClr val="008764"/>
              </a:buClr>
              <a:buSzPts val="2100"/>
            </a:pPr>
            <a:r>
              <a:rPr lang="en-US" sz="1867" b="1" dirty="0">
                <a:solidFill>
                  <a:schemeClr val="tx2"/>
                </a:solidFill>
              </a:rPr>
              <a:t>Molecular features of response to palbociclib + fulvestrant ± </a:t>
            </a:r>
            <a:r>
              <a:rPr lang="en-US" sz="1867" b="1" dirty="0" err="1">
                <a:solidFill>
                  <a:schemeClr val="tx2"/>
                </a:solidFill>
              </a:rPr>
              <a:t>inavolisib</a:t>
            </a:r>
            <a:r>
              <a:rPr lang="en-US" sz="1867" b="1" dirty="0">
                <a:solidFill>
                  <a:schemeClr val="tx2"/>
                </a:solidFill>
              </a:rPr>
              <a:t> in hormone receptor-positive, HER2-negative, </a:t>
            </a:r>
            <a:br>
              <a:rPr lang="en-US" sz="1867" b="1" dirty="0">
                <a:solidFill>
                  <a:schemeClr val="tx2"/>
                </a:solidFill>
              </a:rPr>
            </a:br>
            <a:r>
              <a:rPr lang="en-US" sz="1867" b="1" i="1" dirty="0">
                <a:solidFill>
                  <a:schemeClr val="tx2"/>
                </a:solidFill>
              </a:rPr>
              <a:t>PIK3CA</a:t>
            </a:r>
            <a:r>
              <a:rPr lang="en-US" sz="1867" b="1" dirty="0">
                <a:solidFill>
                  <a:schemeClr val="tx2"/>
                </a:solidFill>
              </a:rPr>
              <a:t>-mutated advanced breast cancer as assessed from </a:t>
            </a:r>
            <a:br>
              <a:rPr lang="en-US" sz="1867" b="1" dirty="0">
                <a:solidFill>
                  <a:schemeClr val="tx2"/>
                </a:solidFill>
              </a:rPr>
            </a:br>
            <a:r>
              <a:rPr lang="en-US" sz="1867" b="1" dirty="0">
                <a:solidFill>
                  <a:schemeClr val="tx2"/>
                </a:solidFill>
              </a:rPr>
              <a:t>baseline circulating tumor DNA in the pivotal Phase 3 INAVO120 trial</a:t>
            </a:r>
          </a:p>
        </p:txBody>
      </p:sp>
      <p:pic>
        <p:nvPicPr>
          <p:cNvPr id="4" name="Picture 3">
            <a:extLst>
              <a:ext uri="{FF2B5EF4-FFF2-40B4-BE49-F238E27FC236}">
                <a16:creationId xmlns:a16="http://schemas.microsoft.com/office/drawing/2014/main" id="{1085D86E-672F-0027-44B5-33ABDB3921BE}"/>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r="3400"/>
          <a:stretch>
            <a:fillRect/>
          </a:stretch>
        </p:blipFill>
        <p:spPr>
          <a:xfrm>
            <a:off x="134320" y="1422808"/>
            <a:ext cx="8549681" cy="4088651"/>
          </a:xfrm>
          <a:prstGeom prst="rect">
            <a:avLst/>
          </a:prstGeom>
        </p:spPr>
      </p:pic>
      <p:sp>
        <p:nvSpPr>
          <p:cNvPr id="8" name="Google Shape;50;p6">
            <a:extLst>
              <a:ext uri="{FF2B5EF4-FFF2-40B4-BE49-F238E27FC236}">
                <a16:creationId xmlns:a16="http://schemas.microsoft.com/office/drawing/2014/main" id="{9AAFA736-D4C9-1767-A02E-19CC9DC52213}"/>
              </a:ext>
            </a:extLst>
          </p:cNvPr>
          <p:cNvSpPr txBox="1">
            <a:spLocks/>
          </p:cNvSpPr>
          <p:nvPr/>
        </p:nvSpPr>
        <p:spPr>
          <a:xfrm>
            <a:off x="134318" y="5689087"/>
            <a:ext cx="11993993" cy="869812"/>
          </a:xfrm>
          <a:prstGeom prst="rect">
            <a:avLst/>
          </a:prstGeom>
          <a:noFill/>
          <a:ln>
            <a:noFill/>
          </a:ln>
        </p:spPr>
        <p:txBody>
          <a:bodyPr spcFirstLastPara="1" wrap="square" lIns="121920" tIns="62400" rIns="60960" bIns="62400" anchor="b" anchorCtr="0">
            <a:spAutoFit/>
          </a:bodyPr>
          <a:lstStyle>
            <a:defPPr marR="0" lvl="0" algn="l" rtl="0">
              <a:lnSpc>
                <a:spcPct val="100000"/>
              </a:lnSpc>
              <a:spcBef>
                <a:spcPts val="0"/>
              </a:spcBef>
              <a:spcAft>
                <a:spcPts val="0"/>
              </a:spcAft>
            </a:defPPr>
            <a:lvl1pPr marR="0" lvl="0" algn="l" rtl="0">
              <a:lnSpc>
                <a:spcPts val="700"/>
              </a:lnSpc>
              <a:spcBef>
                <a:spcPts val="0"/>
              </a:spcBef>
              <a:spcAft>
                <a:spcPts val="0"/>
              </a:spcAft>
              <a:buClr>
                <a:srgbClr val="000000"/>
              </a:buClr>
              <a:buSzPts val="1400"/>
              <a:buFont typeface="Arial"/>
              <a:buNone/>
              <a:defRPr sz="7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ts val="1013"/>
              </a:lnSpc>
              <a:spcBef>
                <a:spcPts val="0"/>
              </a:spcBef>
              <a:spcAft>
                <a:spcPts val="400"/>
              </a:spcAft>
              <a:buClr>
                <a:srgbClr val="000000"/>
              </a:buClr>
              <a:buSzPts val="1400"/>
              <a:buFont typeface="Arial"/>
              <a:buNone/>
              <a:tabLst/>
              <a:defRPr/>
            </a:pPr>
            <a:br>
              <a:rPr kumimoji="0" lang="en-US" sz="1067" b="0" i="0" u="none" strike="noStrike" kern="0" cap="none" spc="0" normalizeH="0" baseline="0" noProof="0" dirty="0">
                <a:ln>
                  <a:noFill/>
                </a:ln>
                <a:solidFill>
                  <a:srgbClr val="7F7F7F"/>
                </a:solidFill>
                <a:effectLst/>
                <a:uLnTx/>
                <a:uFillTx/>
                <a:latin typeface="Arial"/>
                <a:cs typeface="Arial"/>
                <a:sym typeface="Arial"/>
              </a:rPr>
            </a:br>
            <a:r>
              <a:rPr kumimoji="0" lang="en-US" sz="1067" b="0" i="0" u="none" strike="noStrike" kern="0" cap="none" spc="0" normalizeH="0" baseline="30000" noProof="0" dirty="0">
                <a:ln>
                  <a:noFill/>
                </a:ln>
                <a:solidFill>
                  <a:srgbClr val="7F7F7F"/>
                </a:solidFill>
                <a:effectLst/>
                <a:uLnTx/>
                <a:uFillTx/>
                <a:latin typeface="Arial"/>
                <a:cs typeface="Arial"/>
                <a:sym typeface="Arial"/>
              </a:rPr>
              <a:t>a</a:t>
            </a:r>
            <a:r>
              <a:rPr kumimoji="0" lang="en-US" sz="1067" b="0" i="0" u="none" strike="noStrike" kern="0" cap="none" spc="0" normalizeH="0" baseline="0" noProof="0" dirty="0">
                <a:ln>
                  <a:noFill/>
                </a:ln>
                <a:solidFill>
                  <a:srgbClr val="7F7F7F"/>
                </a:solidFill>
                <a:effectLst/>
                <a:uLnTx/>
                <a:uFillTx/>
                <a:latin typeface="Arial"/>
                <a:cs typeface="Arial"/>
                <a:sym typeface="Arial"/>
              </a:rPr>
              <a:t> Occurring in ≥ 10 samples. </a:t>
            </a:r>
            <a:r>
              <a:rPr kumimoji="0" lang="en-US" sz="1067" b="0" i="0" u="none" strike="noStrike" kern="0" cap="none" spc="0" normalizeH="0" baseline="30000" noProof="0" dirty="0">
                <a:ln>
                  <a:noFill/>
                </a:ln>
                <a:solidFill>
                  <a:srgbClr val="7F7F7F"/>
                </a:solidFill>
                <a:effectLst/>
                <a:uLnTx/>
                <a:uFillTx/>
                <a:latin typeface="Arial"/>
                <a:cs typeface="Arial"/>
                <a:sym typeface="Arial"/>
              </a:rPr>
              <a:t>b</a:t>
            </a:r>
            <a:r>
              <a:rPr kumimoji="0" lang="en-US" sz="1067" b="0" i="0" u="none" strike="noStrike" kern="0" cap="none" spc="0" normalizeH="0" baseline="0" noProof="0" dirty="0">
                <a:ln>
                  <a:noFill/>
                </a:ln>
                <a:solidFill>
                  <a:srgbClr val="7F7F7F"/>
                </a:solidFill>
                <a:effectLst/>
                <a:uLnTx/>
                <a:uFillTx/>
                <a:latin typeface="Arial"/>
                <a:cs typeface="Arial"/>
                <a:sym typeface="Arial"/>
              </a:rPr>
              <a:t> BOR not available for n = 20 patients (dark gray boxes in BOR annotation). </a:t>
            </a:r>
            <a:r>
              <a:rPr kumimoji="0" lang="en-US" sz="1067" b="0" i="0" u="none" strike="noStrike" kern="0" cap="none" spc="0" normalizeH="0" baseline="30000" noProof="0" dirty="0">
                <a:ln>
                  <a:noFill/>
                </a:ln>
                <a:solidFill>
                  <a:srgbClr val="7F7F7F"/>
                </a:solidFill>
                <a:effectLst/>
                <a:uLnTx/>
                <a:uFillTx/>
                <a:latin typeface="Arial"/>
                <a:cs typeface="Arial"/>
                <a:sym typeface="Arial"/>
              </a:rPr>
              <a:t>c </a:t>
            </a:r>
            <a:r>
              <a:rPr kumimoji="0" lang="en-US" sz="1067" b="0" i="0" u="none" strike="noStrike" kern="1200" cap="none" spc="0" normalizeH="0" baseline="0" noProof="0" dirty="0">
                <a:ln>
                  <a:noFill/>
                </a:ln>
                <a:solidFill>
                  <a:srgbClr val="7F7F7F"/>
                </a:solidFill>
                <a:effectLst/>
                <a:uLnTx/>
                <a:uFillTx/>
                <a:latin typeface="Arial"/>
                <a:cs typeface="Arial"/>
                <a:sym typeface="Arial"/>
              </a:rPr>
              <a:t>A small number of patients were enrolled based on a </a:t>
            </a:r>
            <a:r>
              <a:rPr kumimoji="0" lang="en-US" sz="1067" b="0" i="1" u="none" strike="noStrike" kern="1200" cap="none" spc="0" normalizeH="0" baseline="0" noProof="0" dirty="0">
                <a:ln>
                  <a:noFill/>
                </a:ln>
                <a:solidFill>
                  <a:srgbClr val="7F7F7F"/>
                </a:solidFill>
                <a:effectLst/>
                <a:uLnTx/>
                <a:uFillTx/>
                <a:latin typeface="Arial"/>
                <a:cs typeface="Arial"/>
                <a:sym typeface="Arial"/>
              </a:rPr>
              <a:t>PIK3CA-</a:t>
            </a:r>
            <a:r>
              <a:rPr kumimoji="0" lang="en-US" sz="1067" b="0" i="0" u="none" strike="noStrike" kern="1200" cap="none" spc="0" normalizeH="0" baseline="0" noProof="0" dirty="0">
                <a:ln>
                  <a:noFill/>
                </a:ln>
                <a:solidFill>
                  <a:srgbClr val="7F7F7F"/>
                </a:solidFill>
                <a:effectLst/>
                <a:uLnTx/>
                <a:uFillTx/>
                <a:latin typeface="Arial"/>
                <a:cs typeface="Arial"/>
                <a:sym typeface="Arial"/>
              </a:rPr>
              <a:t>mutation-positive result from a locally-conducted molecular test; F1LCDx did not detect a </a:t>
            </a:r>
            <a:r>
              <a:rPr kumimoji="0" lang="en-US" sz="1067" b="0" i="1" u="none" strike="noStrike" kern="1200" cap="none" spc="0" normalizeH="0" baseline="0" noProof="0" dirty="0">
                <a:ln>
                  <a:noFill/>
                </a:ln>
                <a:solidFill>
                  <a:srgbClr val="7F7F7F"/>
                </a:solidFill>
                <a:effectLst/>
                <a:uLnTx/>
                <a:uFillTx/>
                <a:latin typeface="Arial"/>
                <a:cs typeface="Arial"/>
                <a:sym typeface="Arial"/>
              </a:rPr>
              <a:t>PIK3CA</a:t>
            </a:r>
            <a:r>
              <a:rPr kumimoji="0" lang="en-US" sz="1067" b="0" i="0" u="none" strike="noStrike" kern="1200" cap="none" spc="0" normalizeH="0" baseline="0" noProof="0" dirty="0">
                <a:ln>
                  <a:noFill/>
                </a:ln>
                <a:solidFill>
                  <a:srgbClr val="7F7F7F"/>
                </a:solidFill>
                <a:effectLst/>
                <a:uLnTx/>
                <a:uFillTx/>
                <a:latin typeface="Arial"/>
                <a:cs typeface="Arial"/>
                <a:sym typeface="Arial"/>
              </a:rPr>
              <a:t> mutation in one of these patients' ctDNA samples</a:t>
            </a:r>
            <a:r>
              <a:rPr kumimoji="0" lang="en-US" sz="1067" b="0" i="0" u="none" strike="noStrike" kern="0" cap="none" spc="0" normalizeH="0" baseline="0" noProof="0" dirty="0">
                <a:ln>
                  <a:noFill/>
                </a:ln>
                <a:solidFill>
                  <a:srgbClr val="7F7F7F"/>
                </a:solidFill>
                <a:effectLst/>
                <a:uLnTx/>
                <a:uFillTx/>
                <a:latin typeface="Arial"/>
                <a:cs typeface="Arial"/>
                <a:sym typeface="Arial"/>
              </a:rPr>
              <a:t>.</a:t>
            </a:r>
          </a:p>
          <a:p>
            <a:pPr marL="0" marR="0" lvl="0" indent="0" algn="l" defTabSz="1219170" rtl="0" eaLnBrk="1" fontAlgn="auto" latinLnBrk="0" hangingPunct="1">
              <a:lnSpc>
                <a:spcPts val="1013"/>
              </a:lnSpc>
              <a:spcBef>
                <a:spcPts val="0"/>
              </a:spcBef>
              <a:spcAft>
                <a:spcPts val="400"/>
              </a:spcAft>
              <a:buClr>
                <a:srgbClr val="000000"/>
              </a:buClr>
              <a:buSzPts val="1400"/>
              <a:buFont typeface="Arial"/>
              <a:buNone/>
              <a:tabLst/>
              <a:defRPr/>
            </a:pPr>
            <a:r>
              <a:rPr kumimoji="0" lang="en-US" sz="1067" b="0" i="0" u="none" strike="noStrike" kern="0" cap="none" spc="0" normalizeH="0" baseline="0" noProof="0" dirty="0">
                <a:ln>
                  <a:noFill/>
                </a:ln>
                <a:solidFill>
                  <a:srgbClr val="7F7F7F"/>
                </a:solidFill>
                <a:effectLst/>
                <a:uLnTx/>
                <a:uFillTx/>
                <a:latin typeface="Arial"/>
                <a:cs typeface="Arial"/>
                <a:sym typeface="Arial"/>
              </a:rPr>
              <a:t>BOR, best overall response; CNA, copy number alteration; CR, complete response; mut, mutation; PD, progressive disease; PR, partial response; RA, rearrangement alteration; SD, stable disease; SV, short variant</a:t>
            </a:r>
          </a:p>
        </p:txBody>
      </p:sp>
      <p:sp>
        <p:nvSpPr>
          <p:cNvPr id="2" name="TextBox 1">
            <a:extLst>
              <a:ext uri="{FF2B5EF4-FFF2-40B4-BE49-F238E27FC236}">
                <a16:creationId xmlns:a16="http://schemas.microsoft.com/office/drawing/2014/main" id="{B44693AF-FF4D-CEB5-5E56-9D6004277DB2}"/>
              </a:ext>
            </a:extLst>
          </p:cNvPr>
          <p:cNvSpPr txBox="1"/>
          <p:nvPr/>
        </p:nvSpPr>
        <p:spPr>
          <a:xfrm>
            <a:off x="9231079" y="6598027"/>
            <a:ext cx="382604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Turner SABCS 2025;Abstract PD5-09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2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3764122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96768-14FB-CEFB-4D3B-9343DF567F19}"/>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984D9B4E-0343-83BB-75AA-AA2BD4C17D48}"/>
              </a:ext>
            </a:extLst>
          </p:cNvPr>
          <p:cNvSpPr>
            <a:spLocks noGrp="1"/>
          </p:cNvSpPr>
          <p:nvPr>
            <p:ph type="title"/>
          </p:nvPr>
        </p:nvSpPr>
        <p:spPr>
          <a:xfrm>
            <a:off x="134319" y="55312"/>
            <a:ext cx="10476855" cy="949648"/>
          </a:xfrm>
        </p:spPr>
        <p:txBody>
          <a:bodyPr/>
          <a:lstStyle/>
          <a:p>
            <a:r>
              <a:rPr lang="en-US" sz="2400" b="1" dirty="0">
                <a:solidFill>
                  <a:schemeClr val="tx2"/>
                </a:solidFill>
              </a:rPr>
              <a:t>The efficacy of INAVO + PALBO + FULV was consistent across a variety of genomic subgroups and the ITT </a:t>
            </a:r>
            <a:r>
              <a:rPr lang="en-US" sz="2400" b="1" dirty="0" err="1">
                <a:solidFill>
                  <a:schemeClr val="tx2"/>
                </a:solidFill>
              </a:rPr>
              <a:t>population</a:t>
            </a:r>
            <a:r>
              <a:rPr lang="en-US" sz="2400" b="1" baseline="30000" dirty="0" err="1">
                <a:solidFill>
                  <a:schemeClr val="tx2"/>
                </a:solidFill>
              </a:rPr>
              <a:t>a</a:t>
            </a:r>
            <a:endParaRPr lang="en-US" sz="2400" b="1" baseline="30000" dirty="0">
              <a:solidFill>
                <a:schemeClr val="tx2"/>
              </a:solidFill>
            </a:endParaRPr>
          </a:p>
        </p:txBody>
      </p:sp>
      <p:sp>
        <p:nvSpPr>
          <p:cNvPr id="8" name="Google Shape;50;p6">
            <a:extLst>
              <a:ext uri="{FF2B5EF4-FFF2-40B4-BE49-F238E27FC236}">
                <a16:creationId xmlns:a16="http://schemas.microsoft.com/office/drawing/2014/main" id="{4AF4A8C6-1AEE-EABE-6C65-C0BBAA8A4434}"/>
              </a:ext>
            </a:extLst>
          </p:cNvPr>
          <p:cNvSpPr txBox="1">
            <a:spLocks/>
          </p:cNvSpPr>
          <p:nvPr/>
        </p:nvSpPr>
        <p:spPr>
          <a:xfrm>
            <a:off x="134319" y="5733066"/>
            <a:ext cx="11712499" cy="767220"/>
          </a:xfrm>
          <a:prstGeom prst="rect">
            <a:avLst/>
          </a:prstGeom>
          <a:noFill/>
          <a:ln>
            <a:noFill/>
          </a:ln>
        </p:spPr>
        <p:txBody>
          <a:bodyPr spcFirstLastPara="1" wrap="square" lIns="120000" tIns="62400" rIns="120000" bIns="62400" anchor="b" anchorCtr="0">
            <a:spAutoFit/>
          </a:bodyPr>
          <a:lstStyle>
            <a:defPPr marR="0" lvl="0" algn="l" rtl="0">
              <a:lnSpc>
                <a:spcPct val="100000"/>
              </a:lnSpc>
              <a:spcBef>
                <a:spcPts val="0"/>
              </a:spcBef>
              <a:spcAft>
                <a:spcPts val="0"/>
              </a:spcAft>
            </a:defPPr>
            <a:lvl1pPr marR="0" lvl="0" algn="l" rtl="0">
              <a:lnSpc>
                <a:spcPts val="700"/>
              </a:lnSpc>
              <a:spcBef>
                <a:spcPts val="0"/>
              </a:spcBef>
              <a:spcAft>
                <a:spcPts val="0"/>
              </a:spcAft>
              <a:buClr>
                <a:srgbClr val="000000"/>
              </a:buClr>
              <a:buSzPts val="1400"/>
              <a:buFont typeface="Arial"/>
              <a:buNone/>
              <a:defRPr sz="7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ts val="1013"/>
              </a:lnSpc>
              <a:spcBef>
                <a:spcPts val="0"/>
              </a:spcBef>
              <a:spcAft>
                <a:spcPts val="0"/>
              </a:spcAft>
              <a:buClr>
                <a:srgbClr val="000000"/>
              </a:buClr>
              <a:buSzPts val="1400"/>
              <a:buFont typeface="Arial"/>
              <a:buNone/>
              <a:tabLst/>
              <a:defRPr/>
            </a:pPr>
            <a:r>
              <a:rPr kumimoji="0" lang="en-US" sz="1067" b="0" i="0" u="none" strike="noStrike" kern="0" cap="none" spc="0" normalizeH="0" baseline="0" noProof="0" dirty="0">
                <a:ln>
                  <a:noFill/>
                </a:ln>
                <a:solidFill>
                  <a:srgbClr val="7F7F7F"/>
                </a:solidFill>
                <a:effectLst/>
                <a:uLnTx/>
                <a:uFillTx/>
                <a:latin typeface="Arial"/>
                <a:cs typeface="Arial"/>
                <a:sym typeface="Arial"/>
              </a:rPr>
              <a:t>HRs for INAVO vs PBO are shown herein. Mo are medians. </a:t>
            </a:r>
            <a:r>
              <a:rPr kumimoji="0" lang="en-US" sz="1067" b="0" i="0" u="none" strike="noStrike" kern="0" cap="none" spc="0" normalizeH="0" baseline="30000" noProof="0" dirty="0">
                <a:ln>
                  <a:noFill/>
                </a:ln>
                <a:solidFill>
                  <a:srgbClr val="7F7F7F"/>
                </a:solidFill>
                <a:effectLst/>
                <a:uLnTx/>
                <a:uFillTx/>
                <a:latin typeface="Arial"/>
                <a:cs typeface="Arial"/>
                <a:sym typeface="Arial"/>
              </a:rPr>
              <a:t>a</a:t>
            </a:r>
            <a:r>
              <a:rPr kumimoji="0" lang="en-US" sz="1067" b="0" i="0" u="none" strike="noStrike" kern="0" cap="none" spc="0" normalizeH="0" baseline="0" noProof="0" dirty="0">
                <a:ln>
                  <a:noFill/>
                </a:ln>
                <a:solidFill>
                  <a:srgbClr val="7F7F7F"/>
                </a:solidFill>
                <a:effectLst/>
                <a:uLnTx/>
                <a:uFillTx/>
                <a:latin typeface="Arial"/>
                <a:cs typeface="Arial"/>
                <a:sym typeface="Arial"/>
              </a:rPr>
              <a:t> INAVO120 ITT population HR 0.43 (95% CI 0.32–0.59); p &lt; 0.001 </a:t>
            </a:r>
            <a:r>
              <a:rPr kumimoji="0" lang="en-US" sz="1067" b="0" i="0" u="none" strike="noStrike" kern="0" cap="none" spc="0" normalizeH="0" baseline="0" noProof="0" dirty="0">
                <a:ln>
                  <a:noFill/>
                </a:ln>
                <a:solidFill>
                  <a:srgbClr val="7F7F7F"/>
                </a:solidFill>
                <a:effectLst/>
                <a:uLnTx/>
                <a:uFillTx/>
                <a:latin typeface="Arial" panose="020B0604020202020204" pitchFamily="34" charset="0"/>
                <a:cs typeface="Arial" panose="020B0604020202020204" pitchFamily="34" charset="0"/>
                <a:sym typeface="Arial"/>
              </a:rPr>
              <a:t>(</a:t>
            </a:r>
            <a:r>
              <a:rPr kumimoji="0" lang="en-US" sz="1067" b="0" i="0" u="none" strike="noStrike" kern="1200" cap="none" spc="0" normalizeH="0" baseline="0" noProof="0" dirty="0">
                <a:ln>
                  <a:noFill/>
                </a:ln>
                <a:solidFill>
                  <a:srgbClr val="7F7F7F"/>
                </a:solidFill>
                <a:effectLst/>
                <a:uLnTx/>
                <a:uFillTx/>
                <a:latin typeface="Arial" panose="020B0604020202020204" pitchFamily="34" charset="0"/>
                <a:cs typeface="Arial" panose="020B0604020202020204" pitchFamily="34" charset="0"/>
                <a:sym typeface="Arial"/>
              </a:rPr>
              <a:t>Turner NC, </a:t>
            </a:r>
            <a:r>
              <a:rPr kumimoji="0" lang="en-US" sz="1067" b="0" i="1" u="none" strike="noStrike" kern="1200" cap="none" spc="0" normalizeH="0" baseline="0" noProof="0" dirty="0">
                <a:ln>
                  <a:noFill/>
                </a:ln>
                <a:solidFill>
                  <a:srgbClr val="7F7F7F"/>
                </a:solidFill>
                <a:effectLst/>
                <a:uLnTx/>
                <a:uFillTx/>
                <a:latin typeface="Arial" panose="020B0604020202020204" pitchFamily="34" charset="0"/>
                <a:cs typeface="Arial" panose="020B0604020202020204" pitchFamily="34" charset="0"/>
                <a:sym typeface="Arial"/>
              </a:rPr>
              <a:t>et al</a:t>
            </a:r>
            <a:r>
              <a:rPr kumimoji="0" lang="en-US" sz="1067" b="0" i="0" u="none" strike="noStrike" kern="1200" cap="none" spc="0" normalizeH="0" baseline="0" noProof="0" dirty="0">
                <a:ln>
                  <a:noFill/>
                </a:ln>
                <a:solidFill>
                  <a:srgbClr val="7F7F7F"/>
                </a:solidFill>
                <a:effectLst/>
                <a:uLnTx/>
                <a:uFillTx/>
                <a:latin typeface="Arial" panose="020B0604020202020204" pitchFamily="34" charset="0"/>
                <a:cs typeface="Arial" panose="020B0604020202020204" pitchFamily="34" charset="0"/>
                <a:sym typeface="Arial"/>
              </a:rPr>
              <a:t>. </a:t>
            </a:r>
            <a:r>
              <a:rPr kumimoji="0" lang="en-US" sz="1067" b="0" i="1" u="none" strike="noStrike" kern="1200" cap="none" spc="0" normalizeH="0" baseline="0" noProof="0" dirty="0">
                <a:ln>
                  <a:noFill/>
                </a:ln>
                <a:solidFill>
                  <a:srgbClr val="7F7F7F"/>
                </a:solidFill>
                <a:effectLst/>
                <a:uLnTx/>
                <a:uFillTx/>
                <a:latin typeface="Arial" panose="020B0604020202020204" pitchFamily="34" charset="0"/>
                <a:cs typeface="Arial" panose="020B0604020202020204" pitchFamily="34" charset="0"/>
                <a:sym typeface="Arial"/>
              </a:rPr>
              <a:t>N Engl J Med </a:t>
            </a:r>
            <a:r>
              <a:rPr kumimoji="0" lang="en-US" sz="1067" b="0" i="0" u="none" strike="noStrike" kern="1200" cap="none" spc="0" normalizeH="0" baseline="0" noProof="0" dirty="0">
                <a:ln>
                  <a:noFill/>
                </a:ln>
                <a:solidFill>
                  <a:srgbClr val="7F7F7F"/>
                </a:solidFill>
                <a:effectLst/>
                <a:uLnTx/>
                <a:uFillTx/>
                <a:latin typeface="Arial" panose="020B0604020202020204" pitchFamily="34" charset="0"/>
                <a:cs typeface="Arial" panose="020B0604020202020204" pitchFamily="34" charset="0"/>
                <a:sym typeface="Arial"/>
              </a:rPr>
              <a:t>2024; </a:t>
            </a:r>
            <a:r>
              <a:rPr kumimoji="0" lang="en-US" sz="1067" b="1" i="0" u="none" strike="noStrike" kern="1200" cap="none" spc="0" normalizeH="0" baseline="0" noProof="0" dirty="0">
                <a:ln>
                  <a:noFill/>
                </a:ln>
                <a:solidFill>
                  <a:srgbClr val="7F7F7F"/>
                </a:solidFill>
                <a:effectLst/>
                <a:uLnTx/>
                <a:uFillTx/>
                <a:latin typeface="Arial" panose="020B0604020202020204" pitchFamily="34" charset="0"/>
                <a:cs typeface="Arial" panose="020B0604020202020204" pitchFamily="34" charset="0"/>
                <a:sym typeface="Arial"/>
              </a:rPr>
              <a:t>391:</a:t>
            </a:r>
            <a:r>
              <a:rPr kumimoji="0" lang="en-US" sz="1067" b="0" i="0" u="none" strike="noStrike" kern="1200" cap="none" spc="0" normalizeH="0" baseline="0" noProof="0" dirty="0">
                <a:ln>
                  <a:noFill/>
                </a:ln>
                <a:solidFill>
                  <a:srgbClr val="7F7F7F"/>
                </a:solidFill>
                <a:effectLst/>
                <a:uLnTx/>
                <a:uFillTx/>
                <a:latin typeface="Arial" panose="020B0604020202020204" pitchFamily="34" charset="0"/>
                <a:cs typeface="Arial" panose="020B0604020202020204" pitchFamily="34" charset="0"/>
                <a:sym typeface="Arial"/>
              </a:rPr>
              <a:t>1584–1596). </a:t>
            </a:r>
            <a:br>
              <a:rPr kumimoji="0" lang="en-US" sz="1067" b="0" i="0" u="none" strike="noStrike" kern="1200" cap="none" spc="0" normalizeH="0" baseline="0" noProof="0" dirty="0">
                <a:ln>
                  <a:noFill/>
                </a:ln>
                <a:solidFill>
                  <a:srgbClr val="7F7F7F"/>
                </a:solidFill>
                <a:effectLst/>
                <a:uLnTx/>
                <a:uFillTx/>
                <a:latin typeface="Arial" panose="020B0604020202020204" pitchFamily="34" charset="0"/>
                <a:cs typeface="Arial" panose="020B0604020202020204" pitchFamily="34" charset="0"/>
                <a:sym typeface="Arial"/>
              </a:rPr>
            </a:br>
            <a:r>
              <a:rPr kumimoji="0" lang="en-US" sz="1067" b="0" i="0" u="none" strike="noStrike" kern="0" cap="none" spc="0" normalizeH="0" baseline="0" noProof="0" dirty="0">
                <a:ln>
                  <a:noFill/>
                </a:ln>
                <a:solidFill>
                  <a:srgbClr val="7F7F7F"/>
                </a:solidFill>
                <a:effectLst/>
                <a:uLnTx/>
                <a:uFillTx/>
                <a:latin typeface="Arial"/>
                <a:cs typeface="Arial"/>
                <a:sym typeface="Arial"/>
              </a:rPr>
              <a:t>p-values from likelihood ratio test (significant p-values are indicated by asterisks). </a:t>
            </a:r>
            <a:r>
              <a:rPr kumimoji="0" lang="en-US" sz="1067" b="0" i="1" u="none" strike="noStrike" kern="0" cap="none" spc="0" normalizeH="0" baseline="0" noProof="0" dirty="0">
                <a:ln>
                  <a:noFill/>
                </a:ln>
                <a:solidFill>
                  <a:srgbClr val="7F7F7F"/>
                </a:solidFill>
                <a:effectLst/>
                <a:uLnTx/>
                <a:uFillTx/>
                <a:latin typeface="Arial"/>
                <a:cs typeface="Arial"/>
                <a:sym typeface="Arial"/>
              </a:rPr>
              <a:t>ESR1</a:t>
            </a:r>
            <a:r>
              <a:rPr kumimoji="0" lang="en-US" sz="1067" b="0" i="0" u="none" strike="noStrike" kern="0" cap="none" spc="0" normalizeH="0" baseline="0" noProof="0" dirty="0">
                <a:ln>
                  <a:noFill/>
                </a:ln>
                <a:solidFill>
                  <a:srgbClr val="7F7F7F"/>
                </a:solidFill>
                <a:effectLst/>
                <a:uLnTx/>
                <a:uFillTx/>
                <a:latin typeface="Arial"/>
                <a:cs typeface="Arial"/>
                <a:sym typeface="Arial"/>
              </a:rPr>
              <a:t>mut is defined here as any known / likely short variant alteration in </a:t>
            </a:r>
            <a:r>
              <a:rPr kumimoji="0" lang="en-US" sz="1067" b="0" i="1" u="none" strike="noStrike" kern="0" cap="none" spc="0" normalizeH="0" baseline="0" noProof="0" dirty="0">
                <a:ln>
                  <a:noFill/>
                </a:ln>
                <a:solidFill>
                  <a:srgbClr val="7F7F7F"/>
                </a:solidFill>
                <a:effectLst/>
                <a:uLnTx/>
                <a:uFillTx/>
                <a:latin typeface="Arial"/>
                <a:cs typeface="Arial"/>
                <a:sym typeface="Arial"/>
              </a:rPr>
              <a:t>ESR1</a:t>
            </a:r>
            <a:r>
              <a:rPr kumimoji="0" lang="en-US" sz="1067" b="0" i="0" u="none" strike="noStrike" kern="0" cap="none" spc="0" normalizeH="0" baseline="0" noProof="0" dirty="0">
                <a:ln>
                  <a:noFill/>
                </a:ln>
                <a:solidFill>
                  <a:srgbClr val="7F7F7F"/>
                </a:solidFill>
                <a:effectLst/>
                <a:uLnTx/>
                <a:uFillTx/>
                <a:latin typeface="Arial"/>
                <a:cs typeface="Arial"/>
                <a:sym typeface="Arial"/>
              </a:rPr>
              <a:t>; </a:t>
            </a:r>
            <a:r>
              <a:rPr kumimoji="0" lang="en-US" sz="1067" b="0" i="1" u="none" strike="noStrike" kern="0" cap="none" spc="0" normalizeH="0" baseline="0" noProof="0" dirty="0" err="1">
                <a:ln>
                  <a:noFill/>
                </a:ln>
                <a:solidFill>
                  <a:srgbClr val="7F7F7F"/>
                </a:solidFill>
                <a:effectLst/>
                <a:uLnTx/>
                <a:uFillTx/>
                <a:latin typeface="Arial"/>
                <a:cs typeface="Arial"/>
                <a:sym typeface="Arial"/>
              </a:rPr>
              <a:t>PTEN</a:t>
            </a:r>
            <a:r>
              <a:rPr kumimoji="0" lang="en-US" sz="1067" b="0" i="0" u="none" strike="noStrike" kern="0" cap="none" spc="0" normalizeH="0" baseline="0" noProof="0" dirty="0" err="1">
                <a:ln>
                  <a:noFill/>
                </a:ln>
                <a:solidFill>
                  <a:srgbClr val="7F7F7F"/>
                </a:solidFill>
                <a:effectLst/>
                <a:uLnTx/>
                <a:uFillTx/>
                <a:latin typeface="Arial"/>
                <a:cs typeface="Arial"/>
                <a:sym typeface="Arial"/>
              </a:rPr>
              <a:t>alt</a:t>
            </a:r>
            <a:r>
              <a:rPr kumimoji="0" lang="en-US" sz="1067" b="0" i="0" u="none" strike="noStrike" kern="0" cap="none" spc="0" normalizeH="0" baseline="0" noProof="0" dirty="0">
                <a:ln>
                  <a:noFill/>
                </a:ln>
                <a:solidFill>
                  <a:srgbClr val="7F7F7F"/>
                </a:solidFill>
                <a:effectLst/>
                <a:uLnTx/>
                <a:uFillTx/>
                <a:latin typeface="Arial"/>
                <a:cs typeface="Arial"/>
                <a:sym typeface="Arial"/>
              </a:rPr>
              <a:t> is any known / likely oncogenic alt in the </a:t>
            </a:r>
            <a:r>
              <a:rPr kumimoji="0" lang="en-US" sz="1067" b="0" i="1" u="none" strike="noStrike" kern="0" cap="none" spc="0" normalizeH="0" baseline="0" noProof="0" dirty="0">
                <a:ln>
                  <a:noFill/>
                </a:ln>
                <a:solidFill>
                  <a:srgbClr val="7F7F7F"/>
                </a:solidFill>
                <a:effectLst/>
                <a:uLnTx/>
                <a:uFillTx/>
                <a:latin typeface="Arial"/>
                <a:cs typeface="Arial"/>
                <a:sym typeface="Arial"/>
              </a:rPr>
              <a:t>PTEN</a:t>
            </a:r>
            <a:r>
              <a:rPr kumimoji="0" lang="en-US" sz="1067" b="0" i="0" u="none" strike="noStrike" kern="0" cap="none" spc="0" normalizeH="0" baseline="0" noProof="0" dirty="0">
                <a:ln>
                  <a:noFill/>
                </a:ln>
                <a:solidFill>
                  <a:srgbClr val="7F7F7F"/>
                </a:solidFill>
                <a:effectLst/>
                <a:uLnTx/>
                <a:uFillTx/>
                <a:latin typeface="Arial"/>
                <a:cs typeface="Arial"/>
                <a:sym typeface="Arial"/>
              </a:rPr>
              <a:t> gene. Median ctDNA TF for enrolled subset was 3.8%. alt, alteration; CI, confidence interval; ctDNA, circulating tumor DNA; del, deleterious; </a:t>
            </a:r>
            <a:br>
              <a:rPr kumimoji="0" lang="en-US" sz="1067" b="0" i="0" u="none" strike="noStrike" kern="0" cap="none" spc="0" normalizeH="0" baseline="0" noProof="0" dirty="0">
                <a:ln>
                  <a:noFill/>
                </a:ln>
                <a:solidFill>
                  <a:srgbClr val="7F7F7F"/>
                </a:solidFill>
                <a:effectLst/>
                <a:uLnTx/>
                <a:uFillTx/>
                <a:latin typeface="Arial"/>
                <a:cs typeface="Arial"/>
                <a:sym typeface="Arial"/>
              </a:rPr>
            </a:br>
            <a:r>
              <a:rPr kumimoji="0" lang="en-US" sz="1067" b="0" i="0" u="none" strike="noStrike" kern="0" cap="none" spc="0" normalizeH="0" baseline="0" noProof="0" dirty="0">
                <a:ln>
                  <a:noFill/>
                </a:ln>
                <a:solidFill>
                  <a:srgbClr val="7F7F7F"/>
                </a:solidFill>
                <a:effectLst/>
                <a:uLnTx/>
                <a:uFillTx/>
                <a:latin typeface="Arial"/>
                <a:cs typeface="Arial"/>
                <a:sym typeface="Arial"/>
              </a:rPr>
              <a:t>FULV, fulvestrant; HR, hazard r</a:t>
            </a:r>
            <a:r>
              <a:rPr kumimoji="0" lang="en-US" sz="1067" b="0" i="0" u="none" strike="noStrike" kern="0" cap="none" spc="0" normalizeH="0" baseline="0" noProof="0" dirty="0" err="1">
                <a:ln>
                  <a:noFill/>
                </a:ln>
                <a:solidFill>
                  <a:srgbClr val="7F7F7F"/>
                </a:solidFill>
                <a:effectLst/>
                <a:uLnTx/>
                <a:uFillTx/>
                <a:latin typeface="Arial"/>
                <a:cs typeface="Arial"/>
                <a:sym typeface="Arial"/>
              </a:rPr>
              <a:t>atio</a:t>
            </a:r>
            <a:r>
              <a:rPr kumimoji="0" lang="en-US" sz="1067" b="0" i="0" u="none" strike="noStrike" kern="0" cap="none" spc="0" normalizeH="0" baseline="0" noProof="0" dirty="0">
                <a:ln>
                  <a:noFill/>
                </a:ln>
                <a:solidFill>
                  <a:srgbClr val="7F7F7F"/>
                </a:solidFill>
                <a:effectLst/>
                <a:uLnTx/>
                <a:uFillTx/>
                <a:latin typeface="Arial"/>
                <a:cs typeface="Arial"/>
                <a:sym typeface="Arial"/>
              </a:rPr>
              <a:t>; INAVO, inavolisib; ITT, intent-to-treat population; </a:t>
            </a:r>
            <a:r>
              <a:rPr kumimoji="0" lang="en-US" sz="1067" b="0" i="0" u="none" strike="noStrike" kern="0" cap="none" spc="0" normalizeH="0" baseline="0" noProof="0" dirty="0" err="1">
                <a:ln>
                  <a:noFill/>
                </a:ln>
                <a:solidFill>
                  <a:srgbClr val="7F7F7F"/>
                </a:solidFill>
                <a:effectLst/>
                <a:uLnTx/>
                <a:uFillTx/>
                <a:latin typeface="Arial"/>
                <a:cs typeface="Arial"/>
                <a:sym typeface="Arial"/>
              </a:rPr>
              <a:t>mo</a:t>
            </a:r>
            <a:r>
              <a:rPr kumimoji="0" lang="en-US" sz="1067" b="0" i="0" u="none" strike="noStrike" kern="0" cap="none" spc="0" normalizeH="0" baseline="0" noProof="0" dirty="0">
                <a:ln>
                  <a:noFill/>
                </a:ln>
                <a:solidFill>
                  <a:srgbClr val="7F7F7F"/>
                </a:solidFill>
                <a:effectLst/>
                <a:uLnTx/>
                <a:uFillTx/>
                <a:latin typeface="Arial"/>
                <a:cs typeface="Arial"/>
                <a:sym typeface="Arial"/>
              </a:rPr>
              <a:t>, months; mut, mutation; </a:t>
            </a:r>
            <a:r>
              <a:rPr kumimoji="0" lang="en-US" sz="1067" b="0" i="0" u="none" strike="noStrike" kern="0" cap="none" spc="0" normalizeH="0" baseline="0" noProof="0" dirty="0" err="1">
                <a:ln>
                  <a:noFill/>
                </a:ln>
                <a:solidFill>
                  <a:srgbClr val="7F7F7F"/>
                </a:solidFill>
                <a:effectLst/>
                <a:uLnTx/>
                <a:uFillTx/>
                <a:latin typeface="Arial"/>
                <a:cs typeface="Arial"/>
                <a:sym typeface="Arial"/>
              </a:rPr>
              <a:t>nmd</a:t>
            </a:r>
            <a:r>
              <a:rPr kumimoji="0" lang="en-US" sz="1067" b="0" i="0" u="none" strike="noStrike" kern="0" cap="none" spc="0" normalizeH="0" baseline="0" noProof="0" dirty="0">
                <a:ln>
                  <a:noFill/>
                </a:ln>
                <a:solidFill>
                  <a:srgbClr val="7F7F7F"/>
                </a:solidFill>
                <a:effectLst/>
                <a:uLnTx/>
                <a:uFillTx/>
                <a:latin typeface="Arial"/>
                <a:cs typeface="Arial"/>
                <a:sym typeface="Arial"/>
              </a:rPr>
              <a:t>, no mutation detected; PALBO, palbociclib; PBO, placebo; </a:t>
            </a:r>
            <a:br>
              <a:rPr kumimoji="0" lang="en-US" sz="1067" b="0" i="0" u="none" strike="noStrike" kern="0" cap="none" spc="0" normalizeH="0" baseline="0" noProof="0" dirty="0">
                <a:ln>
                  <a:noFill/>
                </a:ln>
                <a:solidFill>
                  <a:srgbClr val="7F7F7F"/>
                </a:solidFill>
                <a:effectLst/>
                <a:uLnTx/>
                <a:uFillTx/>
                <a:latin typeface="Arial"/>
                <a:cs typeface="Arial"/>
                <a:sym typeface="Arial"/>
              </a:rPr>
            </a:br>
            <a:r>
              <a:rPr kumimoji="0" lang="en-US" sz="1067" b="0" i="0" u="none" strike="noStrike" kern="0" cap="none" spc="0" normalizeH="0" baseline="0" noProof="0" dirty="0">
                <a:ln>
                  <a:noFill/>
                </a:ln>
                <a:solidFill>
                  <a:srgbClr val="7F7F7F"/>
                </a:solidFill>
                <a:effectLst/>
                <a:uLnTx/>
                <a:uFillTx/>
                <a:latin typeface="Arial"/>
                <a:cs typeface="Arial"/>
                <a:sym typeface="Arial"/>
              </a:rPr>
              <a:t>PFS, progression-free survival; TF, ctDNA tumor fraction.</a:t>
            </a:r>
          </a:p>
        </p:txBody>
      </p:sp>
      <p:sp>
        <p:nvSpPr>
          <p:cNvPr id="30" name="Google Shape;371;g3a27afc958a_0_13">
            <a:extLst>
              <a:ext uri="{FF2B5EF4-FFF2-40B4-BE49-F238E27FC236}">
                <a16:creationId xmlns:a16="http://schemas.microsoft.com/office/drawing/2014/main" id="{EEE2E9BA-B105-69BB-CC1D-AE6CBC6F4463}"/>
              </a:ext>
            </a:extLst>
          </p:cNvPr>
          <p:cNvSpPr/>
          <p:nvPr/>
        </p:nvSpPr>
        <p:spPr>
          <a:xfrm>
            <a:off x="6124622" y="3538763"/>
            <a:ext cx="5737708" cy="2158933"/>
          </a:xfrm>
          <a:prstGeom prst="rect">
            <a:avLst/>
          </a:prstGeom>
          <a:solidFill>
            <a:srgbClr val="FFFFFF"/>
          </a:solidFill>
          <a:ln w="9525" cap="flat" cmpd="sng">
            <a:solidFill>
              <a:srgbClr val="CFE2F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Roche Sans Light Light"/>
              <a:ea typeface="Roche Sans Light Light"/>
              <a:cs typeface="Roche Sans Light Light"/>
              <a:sym typeface="Roche Sans Light"/>
            </a:endParaRPr>
          </a:p>
        </p:txBody>
      </p:sp>
      <p:sp>
        <p:nvSpPr>
          <p:cNvPr id="32" name="Google Shape;373;g3a27afc958a_0_13">
            <a:extLst>
              <a:ext uri="{FF2B5EF4-FFF2-40B4-BE49-F238E27FC236}">
                <a16:creationId xmlns:a16="http://schemas.microsoft.com/office/drawing/2014/main" id="{C9B89284-187B-BA6C-EDBE-E418CFB573D3}"/>
              </a:ext>
            </a:extLst>
          </p:cNvPr>
          <p:cNvSpPr/>
          <p:nvPr/>
        </p:nvSpPr>
        <p:spPr>
          <a:xfrm>
            <a:off x="243841" y="3538763"/>
            <a:ext cx="5737708" cy="2158933"/>
          </a:xfrm>
          <a:prstGeom prst="rect">
            <a:avLst/>
          </a:prstGeom>
          <a:noFill/>
          <a:ln w="9525" cap="flat" cmpd="sng">
            <a:solidFill>
              <a:srgbClr val="CFE2F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Roche Sans Light Light"/>
              <a:ea typeface="Roche Sans Light Light"/>
              <a:cs typeface="Roche Sans Light Light"/>
              <a:sym typeface="Roche Sans Light"/>
            </a:endParaRPr>
          </a:p>
        </p:txBody>
      </p:sp>
      <p:sp>
        <p:nvSpPr>
          <p:cNvPr id="34" name="Google Shape;375;g3a27afc958a_0_13">
            <a:extLst>
              <a:ext uri="{FF2B5EF4-FFF2-40B4-BE49-F238E27FC236}">
                <a16:creationId xmlns:a16="http://schemas.microsoft.com/office/drawing/2014/main" id="{682EE774-3530-785F-4CA3-4C98E0C2B8B7}"/>
              </a:ext>
            </a:extLst>
          </p:cNvPr>
          <p:cNvSpPr/>
          <p:nvPr/>
        </p:nvSpPr>
        <p:spPr>
          <a:xfrm>
            <a:off x="243841" y="1376111"/>
            <a:ext cx="5737708" cy="1984725"/>
          </a:xfrm>
          <a:prstGeom prst="rect">
            <a:avLst/>
          </a:prstGeom>
          <a:solidFill>
            <a:srgbClr val="FFFFFF"/>
          </a:solidFill>
          <a:ln w="9525" cap="flat" cmpd="sng">
            <a:solidFill>
              <a:srgbClr val="CFE2F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Roche Sans Light Light"/>
              <a:ea typeface="Roche Sans Light Light"/>
              <a:cs typeface="Roche Sans Light Light"/>
              <a:sym typeface="Roche Sans Light"/>
            </a:endParaRPr>
          </a:p>
        </p:txBody>
      </p:sp>
      <p:sp>
        <p:nvSpPr>
          <p:cNvPr id="35" name="Google Shape;376;g3a27afc958a_0_13">
            <a:extLst>
              <a:ext uri="{FF2B5EF4-FFF2-40B4-BE49-F238E27FC236}">
                <a16:creationId xmlns:a16="http://schemas.microsoft.com/office/drawing/2014/main" id="{76635C10-2796-E6F3-ADB4-535CCBF4E371}"/>
              </a:ext>
            </a:extLst>
          </p:cNvPr>
          <p:cNvSpPr/>
          <p:nvPr/>
        </p:nvSpPr>
        <p:spPr>
          <a:xfrm>
            <a:off x="243841" y="1351595"/>
            <a:ext cx="5737708" cy="262109"/>
          </a:xfrm>
          <a:prstGeom prst="rect">
            <a:avLst/>
          </a:prstGeom>
          <a:solidFill>
            <a:srgbClr val="EFEFEF"/>
          </a:solidFill>
          <a:ln w="9525" cap="flat" cmpd="sng">
            <a:solidFill>
              <a:srgbClr val="CFE2F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Roche Sans Light Light"/>
              <a:ea typeface="Roche Sans Light Light"/>
              <a:cs typeface="Roche Sans Light Light"/>
              <a:sym typeface="Roche Sans Light"/>
            </a:endParaRPr>
          </a:p>
        </p:txBody>
      </p:sp>
      <p:sp>
        <p:nvSpPr>
          <p:cNvPr id="36" name="Google Shape;378;g3a27afc958a_0_13">
            <a:extLst>
              <a:ext uri="{FF2B5EF4-FFF2-40B4-BE49-F238E27FC236}">
                <a16:creationId xmlns:a16="http://schemas.microsoft.com/office/drawing/2014/main" id="{643F824F-E065-8D45-756F-41AC504A8ACE}"/>
              </a:ext>
            </a:extLst>
          </p:cNvPr>
          <p:cNvSpPr/>
          <p:nvPr/>
        </p:nvSpPr>
        <p:spPr>
          <a:xfrm>
            <a:off x="6124622" y="1376111"/>
            <a:ext cx="5737708" cy="1984725"/>
          </a:xfrm>
          <a:prstGeom prst="rect">
            <a:avLst/>
          </a:prstGeom>
          <a:solidFill>
            <a:srgbClr val="FFFFFF"/>
          </a:solidFill>
          <a:ln w="9525" cap="flat" cmpd="sng">
            <a:solidFill>
              <a:srgbClr val="CFE2F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Roche Sans Light Light"/>
              <a:ea typeface="Roche Sans Light Light"/>
              <a:cs typeface="Roche Sans Light Light"/>
              <a:sym typeface="Roche Sans Light"/>
            </a:endParaRPr>
          </a:p>
        </p:txBody>
      </p:sp>
      <p:sp>
        <p:nvSpPr>
          <p:cNvPr id="37" name="Google Shape;379;g3a27afc958a_0_13">
            <a:extLst>
              <a:ext uri="{FF2B5EF4-FFF2-40B4-BE49-F238E27FC236}">
                <a16:creationId xmlns:a16="http://schemas.microsoft.com/office/drawing/2014/main" id="{30959D08-A2DE-4B71-6750-3D72EDD77FE8}"/>
              </a:ext>
            </a:extLst>
          </p:cNvPr>
          <p:cNvSpPr txBox="1"/>
          <p:nvPr/>
        </p:nvSpPr>
        <p:spPr>
          <a:xfrm>
            <a:off x="633324" y="1228891"/>
            <a:ext cx="5024633" cy="529335"/>
          </a:xfrm>
          <a:prstGeom prst="rect">
            <a:avLst/>
          </a:prstGeom>
          <a:noFill/>
          <a:ln>
            <a:noFill/>
          </a:ln>
        </p:spPr>
        <p:txBody>
          <a:bodyPr spcFirstLastPara="1" wrap="square" lIns="121900" tIns="121900" rIns="121900" bIns="121900" anchor="ctr" anchorCtr="0">
            <a:spAutoFit/>
          </a:bodyPr>
          <a:lstStyle/>
          <a:p>
            <a:pPr marL="0" marR="0" lvl="0" indent="0" algn="ctr" defTabSz="609585" rtl="0" eaLnBrk="1" fontAlgn="auto" latinLnBrk="0" hangingPunct="1">
              <a:lnSpc>
                <a:spcPct val="115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PIK3CA</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helical vs kinase domain mutations</a:t>
            </a:r>
            <a:endParaRPr kumimoji="0"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Google Shape;380;g3a27afc958a_0_13">
            <a:extLst>
              <a:ext uri="{FF2B5EF4-FFF2-40B4-BE49-F238E27FC236}">
                <a16:creationId xmlns:a16="http://schemas.microsoft.com/office/drawing/2014/main" id="{9BD57C7D-9B42-8629-1AAD-112E32AA5B95}"/>
              </a:ext>
            </a:extLst>
          </p:cNvPr>
          <p:cNvSpPr/>
          <p:nvPr/>
        </p:nvSpPr>
        <p:spPr>
          <a:xfrm>
            <a:off x="6124622" y="1351595"/>
            <a:ext cx="5737708" cy="262109"/>
          </a:xfrm>
          <a:prstGeom prst="rect">
            <a:avLst/>
          </a:prstGeom>
          <a:solidFill>
            <a:srgbClr val="EFEFEF"/>
          </a:solidFill>
          <a:ln w="9525" cap="flat" cmpd="sng">
            <a:solidFill>
              <a:srgbClr val="CFE2F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Roche Sans Light Light"/>
              <a:ea typeface="Roche Sans Light Light"/>
              <a:cs typeface="Roche Sans Light Light"/>
              <a:sym typeface="Roche Sans Light"/>
            </a:endParaRPr>
          </a:p>
        </p:txBody>
      </p:sp>
      <p:sp>
        <p:nvSpPr>
          <p:cNvPr id="39" name="Google Shape;381;g3a27afc958a_0_13">
            <a:extLst>
              <a:ext uri="{FF2B5EF4-FFF2-40B4-BE49-F238E27FC236}">
                <a16:creationId xmlns:a16="http://schemas.microsoft.com/office/drawing/2014/main" id="{9167CBD7-0A6E-A43B-BBB6-F4CF3A8564FB}"/>
              </a:ext>
            </a:extLst>
          </p:cNvPr>
          <p:cNvSpPr txBox="1"/>
          <p:nvPr/>
        </p:nvSpPr>
        <p:spPr>
          <a:xfrm>
            <a:off x="6532235" y="1228891"/>
            <a:ext cx="4922477" cy="529335"/>
          </a:xfrm>
          <a:prstGeom prst="rect">
            <a:avLst/>
          </a:prstGeom>
          <a:noFill/>
          <a:ln>
            <a:noFill/>
          </a:ln>
        </p:spPr>
        <p:txBody>
          <a:bodyPr spcFirstLastPara="1" wrap="square" lIns="121900" tIns="121900" rIns="121900" bIns="121900" anchor="ctr" anchorCtr="0">
            <a:spAutoFit/>
          </a:bodyPr>
          <a:lstStyle/>
          <a:p>
            <a:pPr marL="0" marR="0" lvl="0" indent="0" algn="ctr" defTabSz="609585" rtl="0" eaLnBrk="1" fontAlgn="auto" latinLnBrk="0" hangingPunct="1">
              <a:lnSpc>
                <a:spcPct val="115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Above- vs below-median ctDNA </a:t>
            </a:r>
            <a:r>
              <a:rPr kumimoji="0" lang="en-GB"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tumor</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fraction</a:t>
            </a:r>
            <a:endParaRPr kumimoji="0"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Google Shape;382;g3a27afc958a_0_13">
            <a:extLst>
              <a:ext uri="{FF2B5EF4-FFF2-40B4-BE49-F238E27FC236}">
                <a16:creationId xmlns:a16="http://schemas.microsoft.com/office/drawing/2014/main" id="{CFDF0CD7-7FB5-3DEB-353D-80CE5EE51CB6}"/>
              </a:ext>
            </a:extLst>
          </p:cNvPr>
          <p:cNvSpPr/>
          <p:nvPr/>
        </p:nvSpPr>
        <p:spPr>
          <a:xfrm>
            <a:off x="243841" y="3504078"/>
            <a:ext cx="5737708" cy="262109"/>
          </a:xfrm>
          <a:prstGeom prst="rect">
            <a:avLst/>
          </a:prstGeom>
          <a:solidFill>
            <a:srgbClr val="EFEFEF"/>
          </a:solidFill>
          <a:ln w="9525" cap="flat" cmpd="sng">
            <a:solidFill>
              <a:srgbClr val="CFE2F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Roche Sans Light Light"/>
              <a:ea typeface="Roche Sans Light Light"/>
              <a:cs typeface="Roche Sans Light Light"/>
              <a:sym typeface="Roche Sans Light"/>
            </a:endParaRPr>
          </a:p>
        </p:txBody>
      </p:sp>
      <p:sp>
        <p:nvSpPr>
          <p:cNvPr id="41" name="Google Shape;383;g3a27afc958a_0_13">
            <a:extLst>
              <a:ext uri="{FF2B5EF4-FFF2-40B4-BE49-F238E27FC236}">
                <a16:creationId xmlns:a16="http://schemas.microsoft.com/office/drawing/2014/main" id="{0C1C8759-8C57-EDE9-8BA1-F21E40177297}"/>
              </a:ext>
            </a:extLst>
          </p:cNvPr>
          <p:cNvSpPr txBox="1"/>
          <p:nvPr/>
        </p:nvSpPr>
        <p:spPr>
          <a:xfrm>
            <a:off x="803893" y="3365109"/>
            <a:ext cx="4617624" cy="529335"/>
          </a:xfrm>
          <a:prstGeom prst="rect">
            <a:avLst/>
          </a:prstGeom>
          <a:noFill/>
          <a:ln>
            <a:noFill/>
          </a:ln>
        </p:spPr>
        <p:txBody>
          <a:bodyPr spcFirstLastPara="1" wrap="square" lIns="121900" tIns="121900" rIns="121900" bIns="121900" anchor="ctr" anchorCtr="0">
            <a:spAutoFit/>
          </a:bodyPr>
          <a:lstStyle/>
          <a:p>
            <a:pPr marL="0" marR="0" lvl="0" indent="0" algn="ctr" defTabSz="609585" rtl="0" eaLnBrk="1" fontAlgn="auto" latinLnBrk="0" hangingPunct="1">
              <a:lnSpc>
                <a:spcPct val="115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ESR1</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mutation vs no mutation detected</a:t>
            </a:r>
            <a:endParaRPr kumimoji="0"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Google Shape;384;g3a27afc958a_0_13">
            <a:extLst>
              <a:ext uri="{FF2B5EF4-FFF2-40B4-BE49-F238E27FC236}">
                <a16:creationId xmlns:a16="http://schemas.microsoft.com/office/drawing/2014/main" id="{6E73FE8E-96BE-0203-CB5C-619BEAD85742}"/>
              </a:ext>
            </a:extLst>
          </p:cNvPr>
          <p:cNvSpPr/>
          <p:nvPr/>
        </p:nvSpPr>
        <p:spPr>
          <a:xfrm>
            <a:off x="6128603" y="3504078"/>
            <a:ext cx="5737708" cy="262109"/>
          </a:xfrm>
          <a:prstGeom prst="rect">
            <a:avLst/>
          </a:prstGeom>
          <a:solidFill>
            <a:srgbClr val="EFEFEF"/>
          </a:solidFill>
          <a:ln w="9525" cap="flat" cmpd="sng">
            <a:solidFill>
              <a:srgbClr val="CFE2F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Roche Sans Light Light"/>
              <a:ea typeface="Roche Sans Light Light"/>
              <a:cs typeface="Roche Sans Light Light"/>
              <a:sym typeface="Roche Sans Light"/>
            </a:endParaRPr>
          </a:p>
        </p:txBody>
      </p:sp>
      <p:sp>
        <p:nvSpPr>
          <p:cNvPr id="43" name="Google Shape;385;g3a27afc958a_0_13">
            <a:extLst>
              <a:ext uri="{FF2B5EF4-FFF2-40B4-BE49-F238E27FC236}">
                <a16:creationId xmlns:a16="http://schemas.microsoft.com/office/drawing/2014/main" id="{166CB0E5-0FD6-7AB9-B0E3-A9126535E22F}"/>
              </a:ext>
            </a:extLst>
          </p:cNvPr>
          <p:cNvSpPr txBox="1"/>
          <p:nvPr/>
        </p:nvSpPr>
        <p:spPr>
          <a:xfrm>
            <a:off x="6688656" y="3365109"/>
            <a:ext cx="4617624" cy="529335"/>
          </a:xfrm>
          <a:prstGeom prst="rect">
            <a:avLst/>
          </a:prstGeom>
          <a:noFill/>
          <a:ln>
            <a:noFill/>
          </a:ln>
        </p:spPr>
        <p:txBody>
          <a:bodyPr spcFirstLastPara="1" wrap="square" lIns="121900" tIns="121900" rIns="121900" bIns="121900" anchor="ctr" anchorCtr="0">
            <a:spAutoFit/>
          </a:bodyPr>
          <a:lstStyle/>
          <a:p>
            <a:pPr marL="0" marR="0" lvl="0" indent="0" algn="ctr" defTabSz="609585" rtl="0" eaLnBrk="1" fontAlgn="auto" latinLnBrk="0" hangingPunct="1">
              <a:lnSpc>
                <a:spcPct val="115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Deleterious </a:t>
            </a:r>
            <a:r>
              <a:rPr kumimoji="0" lang="en-GB"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PTEN</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detected vs not detected</a:t>
            </a:r>
            <a:endParaRPr kumimoji="0"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 name="Google Shape;388;g3a27afc958a_0_13">
            <a:extLst>
              <a:ext uri="{FF2B5EF4-FFF2-40B4-BE49-F238E27FC236}">
                <a16:creationId xmlns:a16="http://schemas.microsoft.com/office/drawing/2014/main" id="{858A09BD-09BB-08DF-1EF9-D6BC9AE4762C}"/>
              </a:ext>
            </a:extLst>
          </p:cNvPr>
          <p:cNvSpPr/>
          <p:nvPr/>
        </p:nvSpPr>
        <p:spPr>
          <a:xfrm>
            <a:off x="330889" y="1626982"/>
            <a:ext cx="514012" cy="262109"/>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Roche Sans Light Light"/>
              <a:ea typeface="Roche Sans Light Light"/>
              <a:cs typeface="Roche Sans Light Light"/>
              <a:sym typeface="Roche Sans Light"/>
            </a:endParaRPr>
          </a:p>
        </p:txBody>
      </p:sp>
      <p:graphicFrame>
        <p:nvGraphicFramePr>
          <p:cNvPr id="48" name="Google Shape;391;g3a27afc958a_0_13">
            <a:extLst>
              <a:ext uri="{FF2B5EF4-FFF2-40B4-BE49-F238E27FC236}">
                <a16:creationId xmlns:a16="http://schemas.microsoft.com/office/drawing/2014/main" id="{6C37F57F-9BEE-962E-B027-67B4C83E86DE}"/>
              </a:ext>
            </a:extLst>
          </p:cNvPr>
          <p:cNvGraphicFramePr/>
          <p:nvPr/>
        </p:nvGraphicFramePr>
        <p:xfrm>
          <a:off x="3659245" y="1683335"/>
          <a:ext cx="2251723" cy="1606395"/>
        </p:xfrm>
        <a:graphic>
          <a:graphicData uri="http://schemas.openxmlformats.org/drawingml/2006/table">
            <a:tbl>
              <a:tblPr>
                <a:noFill/>
              </a:tblPr>
              <a:tblGrid>
                <a:gridCol w="691917">
                  <a:extLst>
                    <a:ext uri="{9D8B030D-6E8A-4147-A177-3AD203B41FA5}">
                      <a16:colId xmlns:a16="http://schemas.microsoft.com/office/drawing/2014/main" val="20000"/>
                    </a:ext>
                  </a:extLst>
                </a:gridCol>
                <a:gridCol w="784405">
                  <a:extLst>
                    <a:ext uri="{9D8B030D-6E8A-4147-A177-3AD203B41FA5}">
                      <a16:colId xmlns:a16="http://schemas.microsoft.com/office/drawing/2014/main" val="20001"/>
                    </a:ext>
                  </a:extLst>
                </a:gridCol>
                <a:gridCol w="775401">
                  <a:extLst>
                    <a:ext uri="{9D8B030D-6E8A-4147-A177-3AD203B41FA5}">
                      <a16:colId xmlns:a16="http://schemas.microsoft.com/office/drawing/2014/main" val="20002"/>
                    </a:ext>
                  </a:extLst>
                </a:gridCol>
              </a:tblGrid>
              <a:tr h="535465">
                <a:tc>
                  <a:txBody>
                    <a:bodyPr/>
                    <a:lstStyle/>
                    <a:p>
                      <a:pPr marL="76200" marR="50800" lvl="0" indent="0" algn="ctr" rtl="0">
                        <a:lnSpc>
                          <a:spcPct val="115000"/>
                        </a:lnSpc>
                        <a:spcBef>
                          <a:spcPts val="0"/>
                        </a:spcBef>
                        <a:spcAft>
                          <a:spcPts val="0"/>
                        </a:spcAft>
                        <a:buNone/>
                      </a:pPr>
                      <a:endParaRPr sz="900" i="1" dirty="0">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D9D9D9"/>
                    </a:solidFill>
                  </a:tcPr>
                </a:tc>
                <a:tc>
                  <a:txBody>
                    <a:bodyPr/>
                    <a:lstStyle/>
                    <a:p>
                      <a:pPr marL="76200" marR="50800" lvl="0" indent="0" algn="ctr" rtl="0">
                        <a:lnSpc>
                          <a:spcPct val="115000"/>
                        </a:lnSpc>
                        <a:spcBef>
                          <a:spcPts val="0"/>
                        </a:spcBef>
                        <a:spcAft>
                          <a:spcPts val="0"/>
                        </a:spcAft>
                        <a:buNone/>
                      </a:pPr>
                      <a:r>
                        <a:rPr lang="en-GB" sz="900" b="1" dirty="0">
                          <a:latin typeface="Arial" panose="020B0604020202020204" pitchFamily="34" charset="0"/>
                          <a:cs typeface="Arial" panose="020B0604020202020204" pitchFamily="34" charset="0"/>
                        </a:rPr>
                        <a:t>Helical</a:t>
                      </a:r>
                      <a:endParaRPr sz="900" b="1" dirty="0">
                        <a:latin typeface="Arial" panose="020B0604020202020204" pitchFamily="34" charset="0"/>
                        <a:cs typeface="Arial" panose="020B0604020202020204" pitchFamily="34" charset="0"/>
                      </a:endParaRPr>
                    </a:p>
                    <a:p>
                      <a:pPr marL="76200" marR="50800" lvl="0" indent="0" algn="ctr" rtl="0">
                        <a:lnSpc>
                          <a:spcPct val="115000"/>
                        </a:lnSpc>
                        <a:spcBef>
                          <a:spcPts val="0"/>
                        </a:spcBef>
                        <a:spcAft>
                          <a:spcPts val="0"/>
                        </a:spcAft>
                        <a:buNone/>
                      </a:pPr>
                      <a:r>
                        <a:rPr lang="en-GB" sz="900" b="1" dirty="0">
                          <a:latin typeface="Arial" panose="020B0604020202020204" pitchFamily="34" charset="0"/>
                          <a:cs typeface="Arial" panose="020B0604020202020204" pitchFamily="34" charset="0"/>
                        </a:rPr>
                        <a:t>(n = 101)</a:t>
                      </a:r>
                      <a:endParaRPr sz="900" b="1" dirty="0">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D9D9D9"/>
                    </a:solidFill>
                  </a:tcPr>
                </a:tc>
                <a:tc>
                  <a:txBody>
                    <a:bodyPr/>
                    <a:lstStyle/>
                    <a:p>
                      <a:pPr marL="88900" marR="50800" lvl="0" indent="0" algn="ctr" rtl="0">
                        <a:lnSpc>
                          <a:spcPct val="115000"/>
                        </a:lnSpc>
                        <a:spcBef>
                          <a:spcPts val="0"/>
                        </a:spcBef>
                        <a:spcAft>
                          <a:spcPts val="0"/>
                        </a:spcAft>
                        <a:buNone/>
                      </a:pPr>
                      <a:r>
                        <a:rPr lang="en-GB" sz="900" b="1" i="0" dirty="0">
                          <a:latin typeface="Arial" panose="020B0604020202020204" pitchFamily="34" charset="0"/>
                          <a:cs typeface="Arial" panose="020B0604020202020204" pitchFamily="34" charset="0"/>
                        </a:rPr>
                        <a:t>Kinase</a:t>
                      </a:r>
                      <a:r>
                        <a:rPr lang="en-GB" sz="900" b="1" dirty="0">
                          <a:latin typeface="Arial" panose="020B0604020202020204" pitchFamily="34" charset="0"/>
                          <a:cs typeface="Arial" panose="020B0604020202020204" pitchFamily="34" charset="0"/>
                        </a:rPr>
                        <a:t> </a:t>
                      </a:r>
                      <a:endParaRPr sz="900" b="1" dirty="0">
                        <a:latin typeface="Arial" panose="020B0604020202020204" pitchFamily="34" charset="0"/>
                        <a:cs typeface="Arial" panose="020B0604020202020204" pitchFamily="34" charset="0"/>
                      </a:endParaRPr>
                    </a:p>
                    <a:p>
                      <a:pPr marL="88900" marR="50800" lvl="0" indent="0" algn="ctr" rtl="0">
                        <a:lnSpc>
                          <a:spcPct val="115000"/>
                        </a:lnSpc>
                        <a:spcBef>
                          <a:spcPts val="0"/>
                        </a:spcBef>
                        <a:spcAft>
                          <a:spcPts val="0"/>
                        </a:spcAft>
                        <a:buNone/>
                      </a:pPr>
                      <a:r>
                        <a:rPr lang="en-GB" sz="900" b="1" dirty="0">
                          <a:latin typeface="Arial" panose="020B0604020202020204" pitchFamily="34" charset="0"/>
                          <a:cs typeface="Arial" panose="020B0604020202020204" pitchFamily="34" charset="0"/>
                        </a:rPr>
                        <a:t>(n = 117)</a:t>
                      </a:r>
                      <a:endParaRPr sz="900" dirty="0">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535465">
                <a:tc>
                  <a:txBody>
                    <a:bodyPr/>
                    <a:lstStyle/>
                    <a:p>
                      <a:pPr marL="63500" marR="63500" lvl="0" indent="0" algn="r" rtl="0">
                        <a:lnSpc>
                          <a:spcPct val="115000"/>
                        </a:lnSpc>
                        <a:spcBef>
                          <a:spcPts val="0"/>
                        </a:spcBef>
                        <a:spcAft>
                          <a:spcPts val="0"/>
                        </a:spcAft>
                        <a:buNone/>
                      </a:pPr>
                      <a:r>
                        <a:rPr lang="en-GB" sz="900" b="1" dirty="0">
                          <a:latin typeface="Arial" panose="020B0604020202020204" pitchFamily="34" charset="0"/>
                          <a:cs typeface="Arial" panose="020B0604020202020204" pitchFamily="34" charset="0"/>
                        </a:rPr>
                        <a:t>PFS HR</a:t>
                      </a:r>
                      <a:r>
                        <a:rPr lang="en-GB" sz="900" b="1" dirty="0">
                          <a:solidFill>
                            <a:srgbClr val="111111"/>
                          </a:solidFill>
                          <a:latin typeface="Arial" panose="020B0604020202020204" pitchFamily="34" charset="0"/>
                          <a:cs typeface="Arial" panose="020B0604020202020204" pitchFamily="34" charset="0"/>
                        </a:rPr>
                        <a:t> </a:t>
                      </a:r>
                      <a:endParaRPr sz="900" b="1" dirty="0">
                        <a:solidFill>
                          <a:srgbClr val="111111"/>
                        </a:solidFill>
                        <a:latin typeface="Arial" panose="020B0604020202020204" pitchFamily="34" charset="0"/>
                        <a:cs typeface="Arial" panose="020B0604020202020204" pitchFamily="34" charset="0"/>
                      </a:endParaRPr>
                    </a:p>
                    <a:p>
                      <a:pPr marL="63500" marR="63500" lvl="0" indent="0" algn="r" rtl="0">
                        <a:lnSpc>
                          <a:spcPct val="115000"/>
                        </a:lnSpc>
                        <a:spcBef>
                          <a:spcPts val="0"/>
                        </a:spcBef>
                        <a:spcAft>
                          <a:spcPts val="0"/>
                        </a:spcAft>
                        <a:buNone/>
                      </a:pPr>
                      <a:r>
                        <a:rPr lang="en-GB" sz="900" b="1" dirty="0">
                          <a:solidFill>
                            <a:srgbClr val="111111"/>
                          </a:solidFill>
                          <a:latin typeface="Arial" panose="020B0604020202020204" pitchFamily="34" charset="0"/>
                          <a:cs typeface="Arial" panose="020B0604020202020204" pitchFamily="34" charset="0"/>
                        </a:rPr>
                        <a:t>(95% CI)</a:t>
                      </a:r>
                      <a:endParaRPr sz="900" i="1" dirty="0">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GB" sz="900" dirty="0">
                          <a:latin typeface="Arial" panose="020B0604020202020204" pitchFamily="34" charset="0"/>
                          <a:cs typeface="Arial" panose="020B0604020202020204" pitchFamily="34" charset="0"/>
                        </a:rPr>
                        <a:t>0.5 (0.3–0.8)</a:t>
                      </a:r>
                      <a:endParaRPr sz="900" dirty="0">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GB" sz="900">
                          <a:latin typeface="Arial" panose="020B0604020202020204" pitchFamily="34" charset="0"/>
                          <a:cs typeface="Arial" panose="020B0604020202020204" pitchFamily="34" charset="0"/>
                        </a:rPr>
                        <a:t>0.5 (0.3–0.8)</a:t>
                      </a:r>
                      <a:endParaRPr sz="900">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EFEFEF"/>
                    </a:solidFill>
                  </a:tcPr>
                </a:tc>
                <a:extLst>
                  <a:ext uri="{0D108BD9-81ED-4DB2-BD59-A6C34878D82A}">
                    <a16:rowId xmlns:a16="http://schemas.microsoft.com/office/drawing/2014/main" val="10001"/>
                  </a:ext>
                </a:extLst>
              </a:tr>
              <a:tr h="535465">
                <a:tc>
                  <a:txBody>
                    <a:bodyPr/>
                    <a:lstStyle/>
                    <a:p>
                      <a:pPr marL="63500" marR="63500" lvl="0" indent="0" algn="r" rtl="0">
                        <a:lnSpc>
                          <a:spcPct val="115000"/>
                        </a:lnSpc>
                        <a:spcBef>
                          <a:spcPts val="0"/>
                        </a:spcBef>
                        <a:spcAft>
                          <a:spcPts val="0"/>
                        </a:spcAft>
                        <a:buNone/>
                      </a:pPr>
                      <a:r>
                        <a:rPr lang="en-GB" sz="900" b="1" dirty="0">
                          <a:latin typeface="Arial" panose="020B0604020202020204" pitchFamily="34" charset="0"/>
                          <a:cs typeface="Arial" panose="020B0604020202020204" pitchFamily="34" charset="0"/>
                        </a:rPr>
                        <a:t>p</a:t>
                      </a:r>
                      <a:r>
                        <a:rPr lang="en-GB" sz="900" b="1" dirty="0">
                          <a:solidFill>
                            <a:srgbClr val="111111"/>
                          </a:solidFill>
                          <a:latin typeface="Arial" panose="020B0604020202020204" pitchFamily="34" charset="0"/>
                          <a:cs typeface="Arial" panose="020B0604020202020204" pitchFamily="34" charset="0"/>
                        </a:rPr>
                        <a:t>-value</a:t>
                      </a:r>
                      <a:endParaRPr sz="900" dirty="0">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GB" sz="900" dirty="0">
                          <a:latin typeface="Arial" panose="020B0604020202020204" pitchFamily="34" charset="0"/>
                          <a:cs typeface="Arial" panose="020B0604020202020204" pitchFamily="34" charset="0"/>
                        </a:rPr>
                        <a:t>0.003**</a:t>
                      </a:r>
                      <a:endParaRPr sz="900" dirty="0">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GB" sz="900" dirty="0">
                          <a:latin typeface="Arial" panose="020B0604020202020204" pitchFamily="34" charset="0"/>
                          <a:cs typeface="Arial" panose="020B0604020202020204" pitchFamily="34" charset="0"/>
                        </a:rPr>
                        <a:t>0.003**</a:t>
                      </a:r>
                      <a:endParaRPr sz="900" dirty="0">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bl>
          </a:graphicData>
        </a:graphic>
      </p:graphicFrame>
      <p:graphicFrame>
        <p:nvGraphicFramePr>
          <p:cNvPr id="62" name="Google Shape;391;g3a27afc958a_0_13">
            <a:extLst>
              <a:ext uri="{FF2B5EF4-FFF2-40B4-BE49-F238E27FC236}">
                <a16:creationId xmlns:a16="http://schemas.microsoft.com/office/drawing/2014/main" id="{0572D127-29B1-41C1-A454-DC4E2B752992}"/>
              </a:ext>
            </a:extLst>
          </p:cNvPr>
          <p:cNvGraphicFramePr/>
          <p:nvPr/>
        </p:nvGraphicFramePr>
        <p:xfrm>
          <a:off x="3651647" y="3840009"/>
          <a:ext cx="2251723" cy="1608000"/>
        </p:xfrm>
        <a:graphic>
          <a:graphicData uri="http://schemas.openxmlformats.org/drawingml/2006/table">
            <a:tbl>
              <a:tblPr>
                <a:noFill/>
              </a:tblPr>
              <a:tblGrid>
                <a:gridCol w="691917">
                  <a:extLst>
                    <a:ext uri="{9D8B030D-6E8A-4147-A177-3AD203B41FA5}">
                      <a16:colId xmlns:a16="http://schemas.microsoft.com/office/drawing/2014/main" val="20000"/>
                    </a:ext>
                  </a:extLst>
                </a:gridCol>
                <a:gridCol w="784405">
                  <a:extLst>
                    <a:ext uri="{9D8B030D-6E8A-4147-A177-3AD203B41FA5}">
                      <a16:colId xmlns:a16="http://schemas.microsoft.com/office/drawing/2014/main" val="20001"/>
                    </a:ext>
                  </a:extLst>
                </a:gridCol>
                <a:gridCol w="775401">
                  <a:extLst>
                    <a:ext uri="{9D8B030D-6E8A-4147-A177-3AD203B41FA5}">
                      <a16:colId xmlns:a16="http://schemas.microsoft.com/office/drawing/2014/main" val="20002"/>
                    </a:ext>
                  </a:extLst>
                </a:gridCol>
              </a:tblGrid>
              <a:tr h="536000">
                <a:tc>
                  <a:txBody>
                    <a:bodyPr/>
                    <a:lstStyle/>
                    <a:p>
                      <a:pPr marL="76200" marR="50800" lvl="0" indent="0" algn="ctr" rtl="0">
                        <a:lnSpc>
                          <a:spcPct val="115000"/>
                        </a:lnSpc>
                        <a:spcBef>
                          <a:spcPts val="0"/>
                        </a:spcBef>
                        <a:spcAft>
                          <a:spcPts val="0"/>
                        </a:spcAft>
                        <a:buNone/>
                      </a:pPr>
                      <a:endParaRPr sz="900" i="1" dirty="0">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D9D9D9"/>
                    </a:solidFill>
                  </a:tcPr>
                </a:tc>
                <a:tc>
                  <a:txBody>
                    <a:bodyPr/>
                    <a:lstStyle/>
                    <a:p>
                      <a:pPr marL="76200" marR="50800" lvl="0" indent="0" algn="ctr" rtl="0">
                        <a:lnSpc>
                          <a:spcPct val="115000"/>
                        </a:lnSpc>
                        <a:spcBef>
                          <a:spcPts val="0"/>
                        </a:spcBef>
                        <a:spcAft>
                          <a:spcPts val="0"/>
                        </a:spcAft>
                        <a:buNone/>
                      </a:pPr>
                      <a:r>
                        <a:rPr lang="en-GB" sz="900" b="1" i="1" dirty="0">
                          <a:latin typeface="Arial" panose="020B0604020202020204" pitchFamily="34" charset="0"/>
                          <a:cs typeface="Arial" panose="020B0604020202020204" pitchFamily="34" charset="0"/>
                        </a:rPr>
                        <a:t>ESR1</a:t>
                      </a:r>
                      <a:r>
                        <a:rPr lang="en-GB" sz="900" b="1" dirty="0">
                          <a:latin typeface="Arial" panose="020B0604020202020204" pitchFamily="34" charset="0"/>
                          <a:cs typeface="Arial" panose="020B0604020202020204" pitchFamily="34" charset="0"/>
                        </a:rPr>
                        <a:t>nmd</a:t>
                      </a:r>
                      <a:endParaRPr sz="900" b="1" dirty="0">
                        <a:latin typeface="Arial" panose="020B0604020202020204" pitchFamily="34" charset="0"/>
                        <a:cs typeface="Arial" panose="020B0604020202020204" pitchFamily="34" charset="0"/>
                      </a:endParaRPr>
                    </a:p>
                    <a:p>
                      <a:pPr marL="76200" marR="50800" lvl="0" indent="0" algn="ctr" rtl="0">
                        <a:lnSpc>
                          <a:spcPct val="115000"/>
                        </a:lnSpc>
                        <a:spcBef>
                          <a:spcPts val="0"/>
                        </a:spcBef>
                        <a:spcAft>
                          <a:spcPts val="0"/>
                        </a:spcAft>
                        <a:buNone/>
                      </a:pPr>
                      <a:r>
                        <a:rPr lang="en-GB" sz="900" b="1" dirty="0">
                          <a:latin typeface="Arial" panose="020B0604020202020204" pitchFamily="34" charset="0"/>
                          <a:cs typeface="Arial" panose="020B0604020202020204" pitchFamily="34" charset="0"/>
                        </a:rPr>
                        <a:t>(n = 233)</a:t>
                      </a:r>
                      <a:endParaRPr sz="900" b="1" dirty="0">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D9D9D9"/>
                    </a:solidFill>
                  </a:tcPr>
                </a:tc>
                <a:tc>
                  <a:txBody>
                    <a:bodyPr/>
                    <a:lstStyle/>
                    <a:p>
                      <a:pPr marL="88900" marR="50800" lvl="0" indent="0" algn="ctr" rtl="0">
                        <a:lnSpc>
                          <a:spcPct val="115000"/>
                        </a:lnSpc>
                        <a:spcBef>
                          <a:spcPts val="0"/>
                        </a:spcBef>
                        <a:spcAft>
                          <a:spcPts val="0"/>
                        </a:spcAft>
                        <a:buNone/>
                      </a:pPr>
                      <a:r>
                        <a:rPr lang="en-GB" sz="900" b="1" i="1" dirty="0">
                          <a:latin typeface="Arial" panose="020B0604020202020204" pitchFamily="34" charset="0"/>
                          <a:cs typeface="Arial" panose="020B0604020202020204" pitchFamily="34" charset="0"/>
                        </a:rPr>
                        <a:t>ESR1</a:t>
                      </a:r>
                      <a:r>
                        <a:rPr lang="en-GB" sz="900" b="1" dirty="0">
                          <a:latin typeface="Arial" panose="020B0604020202020204" pitchFamily="34" charset="0"/>
                          <a:cs typeface="Arial" panose="020B0604020202020204" pitchFamily="34" charset="0"/>
                        </a:rPr>
                        <a:t>mut </a:t>
                      </a:r>
                      <a:endParaRPr sz="900" b="1" dirty="0">
                        <a:latin typeface="Arial" panose="020B0604020202020204" pitchFamily="34" charset="0"/>
                        <a:cs typeface="Arial" panose="020B0604020202020204" pitchFamily="34" charset="0"/>
                      </a:endParaRPr>
                    </a:p>
                    <a:p>
                      <a:pPr marL="88900" marR="50800" lvl="0" indent="0" algn="ctr" rtl="0">
                        <a:lnSpc>
                          <a:spcPct val="115000"/>
                        </a:lnSpc>
                        <a:spcBef>
                          <a:spcPts val="0"/>
                        </a:spcBef>
                        <a:spcAft>
                          <a:spcPts val="0"/>
                        </a:spcAft>
                        <a:buNone/>
                      </a:pPr>
                      <a:r>
                        <a:rPr lang="en-GB" sz="900" b="1" dirty="0">
                          <a:latin typeface="Arial" panose="020B0604020202020204" pitchFamily="34" charset="0"/>
                          <a:cs typeface="Arial" panose="020B0604020202020204" pitchFamily="34" charset="0"/>
                        </a:rPr>
                        <a:t>(n = 34)</a:t>
                      </a:r>
                      <a:endParaRPr sz="900" dirty="0">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536000">
                <a:tc>
                  <a:txBody>
                    <a:bodyPr/>
                    <a:lstStyle/>
                    <a:p>
                      <a:pPr marL="63500" marR="63500" lvl="0" indent="0" algn="r" rtl="0">
                        <a:lnSpc>
                          <a:spcPct val="115000"/>
                        </a:lnSpc>
                        <a:spcBef>
                          <a:spcPts val="0"/>
                        </a:spcBef>
                        <a:spcAft>
                          <a:spcPts val="0"/>
                        </a:spcAft>
                        <a:buNone/>
                      </a:pPr>
                      <a:r>
                        <a:rPr lang="en-GB" sz="900" b="1">
                          <a:latin typeface="Arial" panose="020B0604020202020204" pitchFamily="34" charset="0"/>
                          <a:cs typeface="Arial" panose="020B0604020202020204" pitchFamily="34" charset="0"/>
                        </a:rPr>
                        <a:t>PFS HR</a:t>
                      </a:r>
                      <a:r>
                        <a:rPr lang="en-GB" sz="900" b="1">
                          <a:solidFill>
                            <a:srgbClr val="111111"/>
                          </a:solidFill>
                          <a:latin typeface="Arial" panose="020B0604020202020204" pitchFamily="34" charset="0"/>
                          <a:cs typeface="Arial" panose="020B0604020202020204" pitchFamily="34" charset="0"/>
                        </a:rPr>
                        <a:t> </a:t>
                      </a:r>
                      <a:endParaRPr sz="900" b="1">
                        <a:solidFill>
                          <a:srgbClr val="111111"/>
                        </a:solidFill>
                        <a:latin typeface="Arial" panose="020B0604020202020204" pitchFamily="34" charset="0"/>
                        <a:cs typeface="Arial" panose="020B0604020202020204" pitchFamily="34" charset="0"/>
                      </a:endParaRPr>
                    </a:p>
                    <a:p>
                      <a:pPr marL="63500" marR="63500" lvl="0" indent="0" algn="r" rtl="0">
                        <a:lnSpc>
                          <a:spcPct val="115000"/>
                        </a:lnSpc>
                        <a:spcBef>
                          <a:spcPts val="0"/>
                        </a:spcBef>
                        <a:spcAft>
                          <a:spcPts val="0"/>
                        </a:spcAft>
                        <a:buNone/>
                      </a:pPr>
                      <a:r>
                        <a:rPr lang="en-GB" sz="900" b="1">
                          <a:solidFill>
                            <a:srgbClr val="111111"/>
                          </a:solidFill>
                          <a:latin typeface="Arial" panose="020B0604020202020204" pitchFamily="34" charset="0"/>
                          <a:cs typeface="Arial" panose="020B0604020202020204" pitchFamily="34" charset="0"/>
                        </a:rPr>
                        <a:t>(95% CI)</a:t>
                      </a:r>
                      <a:endParaRPr sz="900" i="1">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GB" sz="900" dirty="0">
                          <a:latin typeface="Arial" panose="020B0604020202020204" pitchFamily="34" charset="0"/>
                          <a:cs typeface="Arial" panose="020B0604020202020204" pitchFamily="34" charset="0"/>
                        </a:rPr>
                        <a:t>0.5 </a:t>
                      </a:r>
                      <a:endParaRPr sz="900" dirty="0">
                        <a:latin typeface="Arial" panose="020B0604020202020204" pitchFamily="34" charset="0"/>
                        <a:cs typeface="Arial" panose="020B0604020202020204" pitchFamily="34" charset="0"/>
                      </a:endParaRPr>
                    </a:p>
                    <a:p>
                      <a:pPr marL="0" lvl="0" indent="0" algn="ctr" rtl="0">
                        <a:lnSpc>
                          <a:spcPct val="115000"/>
                        </a:lnSpc>
                        <a:spcBef>
                          <a:spcPts val="0"/>
                        </a:spcBef>
                        <a:spcAft>
                          <a:spcPts val="0"/>
                        </a:spcAft>
                        <a:buNone/>
                      </a:pPr>
                      <a:r>
                        <a:rPr lang="en-GB" sz="900" dirty="0">
                          <a:latin typeface="Arial" panose="020B0604020202020204" pitchFamily="34" charset="0"/>
                          <a:cs typeface="Arial" panose="020B0604020202020204" pitchFamily="34" charset="0"/>
                        </a:rPr>
                        <a:t>(0.4–0.7)</a:t>
                      </a:r>
                      <a:endParaRPr sz="900" dirty="0">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GB" sz="900">
                          <a:latin typeface="Arial" panose="020B0604020202020204" pitchFamily="34" charset="0"/>
                          <a:cs typeface="Arial" panose="020B0604020202020204" pitchFamily="34" charset="0"/>
                        </a:rPr>
                        <a:t>0.2 </a:t>
                      </a:r>
                      <a:endParaRPr sz="900">
                        <a:latin typeface="Arial" panose="020B0604020202020204" pitchFamily="34" charset="0"/>
                        <a:cs typeface="Arial" panose="020B0604020202020204" pitchFamily="34" charset="0"/>
                      </a:endParaRPr>
                    </a:p>
                    <a:p>
                      <a:pPr marL="0" lvl="0" indent="0" algn="ctr" rtl="0">
                        <a:lnSpc>
                          <a:spcPct val="115000"/>
                        </a:lnSpc>
                        <a:spcBef>
                          <a:spcPts val="0"/>
                        </a:spcBef>
                        <a:spcAft>
                          <a:spcPts val="0"/>
                        </a:spcAft>
                        <a:buNone/>
                      </a:pPr>
                      <a:r>
                        <a:rPr lang="en-GB" sz="900">
                          <a:latin typeface="Arial" panose="020B0604020202020204" pitchFamily="34" charset="0"/>
                          <a:cs typeface="Arial" panose="020B0604020202020204" pitchFamily="34" charset="0"/>
                        </a:rPr>
                        <a:t>(0.1–0.7)</a:t>
                      </a:r>
                      <a:endParaRPr sz="900">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EFEFEF"/>
                    </a:solidFill>
                  </a:tcPr>
                </a:tc>
                <a:extLst>
                  <a:ext uri="{0D108BD9-81ED-4DB2-BD59-A6C34878D82A}">
                    <a16:rowId xmlns:a16="http://schemas.microsoft.com/office/drawing/2014/main" val="10001"/>
                  </a:ext>
                </a:extLst>
              </a:tr>
              <a:tr h="536000">
                <a:tc>
                  <a:txBody>
                    <a:bodyPr/>
                    <a:lstStyle/>
                    <a:p>
                      <a:pPr marL="63500" marR="63500" lvl="0" indent="0" algn="r" rtl="0">
                        <a:lnSpc>
                          <a:spcPct val="115000"/>
                        </a:lnSpc>
                        <a:spcBef>
                          <a:spcPts val="0"/>
                        </a:spcBef>
                        <a:spcAft>
                          <a:spcPts val="0"/>
                        </a:spcAft>
                        <a:buNone/>
                      </a:pPr>
                      <a:r>
                        <a:rPr lang="en-GB" sz="900" b="1">
                          <a:latin typeface="Arial" panose="020B0604020202020204" pitchFamily="34" charset="0"/>
                          <a:cs typeface="Arial" panose="020B0604020202020204" pitchFamily="34" charset="0"/>
                        </a:rPr>
                        <a:t>p</a:t>
                      </a:r>
                      <a:r>
                        <a:rPr lang="en-GB" sz="900" b="1">
                          <a:solidFill>
                            <a:srgbClr val="111111"/>
                          </a:solidFill>
                          <a:latin typeface="Arial" panose="020B0604020202020204" pitchFamily="34" charset="0"/>
                          <a:cs typeface="Arial" panose="020B0604020202020204" pitchFamily="34" charset="0"/>
                        </a:rPr>
                        <a:t>-value</a:t>
                      </a:r>
                      <a:endParaRPr sz="900">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GB" sz="900" dirty="0">
                          <a:latin typeface="Arial" panose="020B0604020202020204" pitchFamily="34" charset="0"/>
                          <a:cs typeface="Arial" panose="020B0604020202020204" pitchFamily="34" charset="0"/>
                        </a:rPr>
                        <a:t>4.705 </a:t>
                      </a:r>
                      <a:br>
                        <a:rPr lang="en-GB" sz="900" dirty="0">
                          <a:latin typeface="Arial" panose="020B0604020202020204" pitchFamily="34" charset="0"/>
                          <a:cs typeface="Arial" panose="020B0604020202020204" pitchFamily="34" charset="0"/>
                        </a:rPr>
                      </a:br>
                      <a:r>
                        <a:rPr lang="en-GB" sz="900" dirty="0">
                          <a:latin typeface="Arial" panose="020B0604020202020204" pitchFamily="34" charset="0"/>
                          <a:cs typeface="Arial" panose="020B0604020202020204" pitchFamily="34" charset="0"/>
                        </a:rPr>
                        <a:t>× 10</a:t>
                      </a:r>
                      <a:r>
                        <a:rPr lang="en-GB" sz="900" baseline="30000" dirty="0">
                          <a:latin typeface="Arial" panose="020B0604020202020204" pitchFamily="34" charset="0"/>
                          <a:cs typeface="Arial" panose="020B0604020202020204" pitchFamily="34" charset="0"/>
                        </a:rPr>
                        <a:t>–5</a:t>
                      </a:r>
                      <a:r>
                        <a:rPr lang="en-GB" sz="900" dirty="0">
                          <a:latin typeface="Arial" panose="020B0604020202020204" pitchFamily="34" charset="0"/>
                          <a:cs typeface="Arial" panose="020B0604020202020204" pitchFamily="34" charset="0"/>
                        </a:rPr>
                        <a:t>***</a:t>
                      </a:r>
                      <a:endParaRPr sz="900" dirty="0">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GB" sz="900" dirty="0">
                          <a:latin typeface="Arial" panose="020B0604020202020204" pitchFamily="34" charset="0"/>
                          <a:cs typeface="Arial" panose="020B0604020202020204" pitchFamily="34" charset="0"/>
                        </a:rPr>
                        <a:t>0.005**</a:t>
                      </a:r>
                      <a:endParaRPr sz="900" dirty="0">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bl>
          </a:graphicData>
        </a:graphic>
      </p:graphicFrame>
      <p:pic>
        <p:nvPicPr>
          <p:cNvPr id="95" name="Picture 94">
            <a:extLst>
              <a:ext uri="{FF2B5EF4-FFF2-40B4-BE49-F238E27FC236}">
                <a16:creationId xmlns:a16="http://schemas.microsoft.com/office/drawing/2014/main" id="{77E270EE-E4A4-44A4-1041-16B6FBF8A4A2}"/>
              </a:ext>
            </a:extLst>
          </p:cNvPr>
          <p:cNvPicPr>
            <a:picLocks noChangeAspect="1"/>
          </p:cNvPicPr>
          <p:nvPr/>
        </p:nvPicPr>
        <p:blipFill>
          <a:blip r:embed="rId3"/>
          <a:stretch>
            <a:fillRect/>
          </a:stretch>
        </p:blipFill>
        <p:spPr>
          <a:xfrm>
            <a:off x="329671" y="1688712"/>
            <a:ext cx="3115919" cy="1616464"/>
          </a:xfrm>
          <a:prstGeom prst="rect">
            <a:avLst/>
          </a:prstGeom>
        </p:spPr>
      </p:pic>
      <p:pic>
        <p:nvPicPr>
          <p:cNvPr id="97" name="Picture 96">
            <a:extLst>
              <a:ext uri="{FF2B5EF4-FFF2-40B4-BE49-F238E27FC236}">
                <a16:creationId xmlns:a16="http://schemas.microsoft.com/office/drawing/2014/main" id="{4D3DB1FC-7A7E-7B53-1AEE-B32CD3729722}"/>
              </a:ext>
            </a:extLst>
          </p:cNvPr>
          <p:cNvPicPr>
            <a:picLocks noChangeAspect="1"/>
          </p:cNvPicPr>
          <p:nvPr/>
        </p:nvPicPr>
        <p:blipFill>
          <a:blip r:embed="rId4"/>
          <a:stretch>
            <a:fillRect/>
          </a:stretch>
        </p:blipFill>
        <p:spPr>
          <a:xfrm>
            <a:off x="6206803" y="1683334"/>
            <a:ext cx="3095760" cy="1621841"/>
          </a:xfrm>
          <a:prstGeom prst="rect">
            <a:avLst/>
          </a:prstGeom>
        </p:spPr>
      </p:pic>
      <p:pic>
        <p:nvPicPr>
          <p:cNvPr id="99" name="Picture 98">
            <a:extLst>
              <a:ext uri="{FF2B5EF4-FFF2-40B4-BE49-F238E27FC236}">
                <a16:creationId xmlns:a16="http://schemas.microsoft.com/office/drawing/2014/main" id="{2F309AB1-FADD-6595-22C5-0483E711BDFB}"/>
              </a:ext>
            </a:extLst>
          </p:cNvPr>
          <p:cNvPicPr>
            <a:picLocks noChangeAspect="1"/>
          </p:cNvPicPr>
          <p:nvPr/>
        </p:nvPicPr>
        <p:blipFill>
          <a:blip r:embed="rId5"/>
          <a:stretch>
            <a:fillRect/>
          </a:stretch>
        </p:blipFill>
        <p:spPr>
          <a:xfrm>
            <a:off x="330888" y="3840010"/>
            <a:ext cx="3114701" cy="1776407"/>
          </a:xfrm>
          <a:prstGeom prst="rect">
            <a:avLst/>
          </a:prstGeom>
        </p:spPr>
      </p:pic>
      <p:pic>
        <p:nvPicPr>
          <p:cNvPr id="101" name="Picture 100">
            <a:extLst>
              <a:ext uri="{FF2B5EF4-FFF2-40B4-BE49-F238E27FC236}">
                <a16:creationId xmlns:a16="http://schemas.microsoft.com/office/drawing/2014/main" id="{88666EB4-B5F9-A4D1-BAA0-CAAC9B6B223C}"/>
              </a:ext>
            </a:extLst>
          </p:cNvPr>
          <p:cNvPicPr>
            <a:picLocks/>
          </p:cNvPicPr>
          <p:nvPr/>
        </p:nvPicPr>
        <p:blipFill>
          <a:blip r:embed="rId6"/>
          <a:stretch>
            <a:fillRect/>
          </a:stretch>
        </p:blipFill>
        <p:spPr>
          <a:xfrm>
            <a:off x="6206803" y="3840009"/>
            <a:ext cx="3115200" cy="1776000"/>
          </a:xfrm>
          <a:prstGeom prst="rect">
            <a:avLst/>
          </a:prstGeom>
        </p:spPr>
      </p:pic>
      <p:graphicFrame>
        <p:nvGraphicFramePr>
          <p:cNvPr id="102" name="Google Shape;391;g3a27afc958a_0_13">
            <a:extLst>
              <a:ext uri="{FF2B5EF4-FFF2-40B4-BE49-F238E27FC236}">
                <a16:creationId xmlns:a16="http://schemas.microsoft.com/office/drawing/2014/main" id="{6840CC1B-9C36-2D81-D8E4-F06D9A9490A5}"/>
              </a:ext>
            </a:extLst>
          </p:cNvPr>
          <p:cNvGraphicFramePr/>
          <p:nvPr/>
        </p:nvGraphicFramePr>
        <p:xfrm>
          <a:off x="9516215" y="1683335"/>
          <a:ext cx="2251723" cy="1606395"/>
        </p:xfrm>
        <a:graphic>
          <a:graphicData uri="http://schemas.openxmlformats.org/drawingml/2006/table">
            <a:tbl>
              <a:tblPr>
                <a:noFill/>
              </a:tblPr>
              <a:tblGrid>
                <a:gridCol w="691917">
                  <a:extLst>
                    <a:ext uri="{9D8B030D-6E8A-4147-A177-3AD203B41FA5}">
                      <a16:colId xmlns:a16="http://schemas.microsoft.com/office/drawing/2014/main" val="20000"/>
                    </a:ext>
                  </a:extLst>
                </a:gridCol>
                <a:gridCol w="784405">
                  <a:extLst>
                    <a:ext uri="{9D8B030D-6E8A-4147-A177-3AD203B41FA5}">
                      <a16:colId xmlns:a16="http://schemas.microsoft.com/office/drawing/2014/main" val="20001"/>
                    </a:ext>
                  </a:extLst>
                </a:gridCol>
                <a:gridCol w="775401">
                  <a:extLst>
                    <a:ext uri="{9D8B030D-6E8A-4147-A177-3AD203B41FA5}">
                      <a16:colId xmlns:a16="http://schemas.microsoft.com/office/drawing/2014/main" val="20002"/>
                    </a:ext>
                  </a:extLst>
                </a:gridCol>
              </a:tblGrid>
              <a:tr h="535465">
                <a:tc>
                  <a:txBody>
                    <a:bodyPr/>
                    <a:lstStyle/>
                    <a:p>
                      <a:pPr marL="76200" marR="50800" lvl="0" indent="0" algn="ctr" rtl="0">
                        <a:lnSpc>
                          <a:spcPct val="115000"/>
                        </a:lnSpc>
                        <a:spcBef>
                          <a:spcPts val="0"/>
                        </a:spcBef>
                        <a:spcAft>
                          <a:spcPts val="0"/>
                        </a:spcAft>
                        <a:buNone/>
                      </a:pPr>
                      <a:endParaRPr sz="900" i="0" dirty="0">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D9D9D9"/>
                    </a:solidFill>
                  </a:tcPr>
                </a:tc>
                <a:tc>
                  <a:txBody>
                    <a:bodyPr/>
                    <a:lstStyle/>
                    <a:p>
                      <a:pPr marL="76200" marR="50800" lvl="0" indent="0" algn="ctr" rtl="0">
                        <a:lnSpc>
                          <a:spcPct val="115000"/>
                        </a:lnSpc>
                        <a:spcBef>
                          <a:spcPts val="0"/>
                        </a:spcBef>
                        <a:spcAft>
                          <a:spcPts val="0"/>
                        </a:spcAft>
                        <a:buNone/>
                      </a:pPr>
                      <a:r>
                        <a:rPr lang="en-GB" sz="900" b="1" i="0" dirty="0">
                          <a:latin typeface="Arial" panose="020B0604020202020204" pitchFamily="34" charset="0"/>
                          <a:cs typeface="Arial" panose="020B0604020202020204" pitchFamily="34" charset="0"/>
                        </a:rPr>
                        <a:t>Below-</a:t>
                      </a:r>
                    </a:p>
                    <a:p>
                      <a:pPr marL="76200" marR="50800" lvl="0" indent="0" algn="ctr" rtl="0">
                        <a:lnSpc>
                          <a:spcPct val="115000"/>
                        </a:lnSpc>
                        <a:spcBef>
                          <a:spcPts val="0"/>
                        </a:spcBef>
                        <a:spcAft>
                          <a:spcPts val="0"/>
                        </a:spcAft>
                        <a:buNone/>
                      </a:pPr>
                      <a:r>
                        <a:rPr lang="en-GB" sz="900" b="1" i="0" dirty="0">
                          <a:latin typeface="Arial" panose="020B0604020202020204" pitchFamily="34" charset="0"/>
                          <a:cs typeface="Arial" panose="020B0604020202020204" pitchFamily="34" charset="0"/>
                        </a:rPr>
                        <a:t>median TF </a:t>
                      </a:r>
                      <a:br>
                        <a:rPr lang="en-GB" sz="900" b="1" i="0" dirty="0">
                          <a:latin typeface="Arial" panose="020B0604020202020204" pitchFamily="34" charset="0"/>
                          <a:cs typeface="Arial" panose="020B0604020202020204" pitchFamily="34" charset="0"/>
                        </a:rPr>
                      </a:br>
                      <a:r>
                        <a:rPr lang="en-GB" sz="900" b="1" i="0" dirty="0">
                          <a:latin typeface="Arial" panose="020B0604020202020204" pitchFamily="34" charset="0"/>
                          <a:cs typeface="Arial" panose="020B0604020202020204" pitchFamily="34" charset="0"/>
                        </a:rPr>
                        <a:t>(n = 138)</a:t>
                      </a: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D9D9D9"/>
                    </a:solidFill>
                  </a:tcPr>
                </a:tc>
                <a:tc>
                  <a:txBody>
                    <a:bodyPr/>
                    <a:lstStyle/>
                    <a:p>
                      <a:pPr marL="88900" marR="50800" lvl="0" indent="0" algn="ctr" rtl="0">
                        <a:lnSpc>
                          <a:spcPct val="115000"/>
                        </a:lnSpc>
                        <a:spcBef>
                          <a:spcPts val="0"/>
                        </a:spcBef>
                        <a:spcAft>
                          <a:spcPts val="0"/>
                        </a:spcAft>
                        <a:buNone/>
                      </a:pPr>
                      <a:r>
                        <a:rPr lang="en-GB" sz="900" b="1" i="0" dirty="0">
                          <a:latin typeface="Arial" panose="020B0604020202020204" pitchFamily="34" charset="0"/>
                          <a:cs typeface="Arial" panose="020B0604020202020204" pitchFamily="34" charset="0"/>
                        </a:rPr>
                        <a:t>Above-</a:t>
                      </a:r>
                    </a:p>
                    <a:p>
                      <a:pPr marL="88900" marR="50800" lvl="0" indent="0" algn="ctr" rtl="0">
                        <a:lnSpc>
                          <a:spcPct val="115000"/>
                        </a:lnSpc>
                        <a:spcBef>
                          <a:spcPts val="0"/>
                        </a:spcBef>
                        <a:spcAft>
                          <a:spcPts val="0"/>
                        </a:spcAft>
                        <a:buNone/>
                      </a:pPr>
                      <a:r>
                        <a:rPr lang="en-GB" sz="900" b="1" i="0" dirty="0">
                          <a:latin typeface="Arial" panose="020B0604020202020204" pitchFamily="34" charset="0"/>
                          <a:cs typeface="Arial" panose="020B0604020202020204" pitchFamily="34" charset="0"/>
                        </a:rPr>
                        <a:t>median TF </a:t>
                      </a:r>
                    </a:p>
                    <a:p>
                      <a:pPr marL="88900" marR="50800" lvl="0" indent="0" algn="ctr" rtl="0">
                        <a:lnSpc>
                          <a:spcPct val="115000"/>
                        </a:lnSpc>
                        <a:spcBef>
                          <a:spcPts val="0"/>
                        </a:spcBef>
                        <a:spcAft>
                          <a:spcPts val="0"/>
                        </a:spcAft>
                        <a:buNone/>
                      </a:pPr>
                      <a:r>
                        <a:rPr lang="en-GB" sz="900" b="1" i="0" dirty="0">
                          <a:latin typeface="Arial" panose="020B0604020202020204" pitchFamily="34" charset="0"/>
                          <a:cs typeface="Arial" panose="020B0604020202020204" pitchFamily="34" charset="0"/>
                        </a:rPr>
                        <a:t>(n = 137)</a:t>
                      </a:r>
                      <a:endParaRPr sz="900" i="0" dirty="0">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535465">
                <a:tc>
                  <a:txBody>
                    <a:bodyPr/>
                    <a:lstStyle/>
                    <a:p>
                      <a:pPr marL="63500" marR="63500" lvl="0" indent="0" algn="r" rtl="0">
                        <a:lnSpc>
                          <a:spcPct val="115000"/>
                        </a:lnSpc>
                        <a:spcBef>
                          <a:spcPts val="0"/>
                        </a:spcBef>
                        <a:spcAft>
                          <a:spcPts val="0"/>
                        </a:spcAft>
                        <a:buNone/>
                      </a:pPr>
                      <a:r>
                        <a:rPr lang="en-GB" sz="900" b="1" i="0">
                          <a:latin typeface="Arial" panose="020B0604020202020204" pitchFamily="34" charset="0"/>
                          <a:cs typeface="Arial" panose="020B0604020202020204" pitchFamily="34" charset="0"/>
                        </a:rPr>
                        <a:t>PFS HR</a:t>
                      </a:r>
                      <a:r>
                        <a:rPr lang="en-GB" sz="900" b="1" i="0">
                          <a:solidFill>
                            <a:srgbClr val="111111"/>
                          </a:solidFill>
                          <a:latin typeface="Arial" panose="020B0604020202020204" pitchFamily="34" charset="0"/>
                          <a:cs typeface="Arial" panose="020B0604020202020204" pitchFamily="34" charset="0"/>
                        </a:rPr>
                        <a:t> </a:t>
                      </a:r>
                      <a:endParaRPr sz="900" b="1" i="0">
                        <a:solidFill>
                          <a:srgbClr val="111111"/>
                        </a:solidFill>
                        <a:latin typeface="Arial" panose="020B0604020202020204" pitchFamily="34" charset="0"/>
                        <a:cs typeface="Arial" panose="020B0604020202020204" pitchFamily="34" charset="0"/>
                      </a:endParaRPr>
                    </a:p>
                    <a:p>
                      <a:pPr marL="63500" marR="63500" lvl="0" indent="0" algn="r" rtl="0">
                        <a:lnSpc>
                          <a:spcPct val="115000"/>
                        </a:lnSpc>
                        <a:spcBef>
                          <a:spcPts val="0"/>
                        </a:spcBef>
                        <a:spcAft>
                          <a:spcPts val="0"/>
                        </a:spcAft>
                        <a:buNone/>
                      </a:pPr>
                      <a:r>
                        <a:rPr lang="en-GB" sz="900" b="1" i="0">
                          <a:solidFill>
                            <a:srgbClr val="111111"/>
                          </a:solidFill>
                          <a:latin typeface="Arial" panose="020B0604020202020204" pitchFamily="34" charset="0"/>
                          <a:cs typeface="Arial" panose="020B0604020202020204" pitchFamily="34" charset="0"/>
                        </a:rPr>
                        <a:t>(95% CI)</a:t>
                      </a:r>
                      <a:endParaRPr sz="900" i="0">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GB" sz="900" i="0" dirty="0">
                          <a:latin typeface="Arial" panose="020B0604020202020204" pitchFamily="34" charset="0"/>
                          <a:cs typeface="Arial" panose="020B0604020202020204" pitchFamily="34" charset="0"/>
                        </a:rPr>
                        <a:t>0.5 (0.3–0.8)</a:t>
                      </a:r>
                      <a:endParaRPr sz="900" i="0" dirty="0">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GB" sz="900" i="0" dirty="0">
                          <a:latin typeface="Arial" panose="020B0604020202020204" pitchFamily="34" charset="0"/>
                          <a:cs typeface="Arial" panose="020B0604020202020204" pitchFamily="34" charset="0"/>
                        </a:rPr>
                        <a:t>0.5 (0.3–0.8)</a:t>
                      </a:r>
                      <a:endParaRPr sz="900" i="0" dirty="0">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EFEFEF"/>
                    </a:solidFill>
                  </a:tcPr>
                </a:tc>
                <a:extLst>
                  <a:ext uri="{0D108BD9-81ED-4DB2-BD59-A6C34878D82A}">
                    <a16:rowId xmlns:a16="http://schemas.microsoft.com/office/drawing/2014/main" val="10001"/>
                  </a:ext>
                </a:extLst>
              </a:tr>
              <a:tr h="535465">
                <a:tc>
                  <a:txBody>
                    <a:bodyPr/>
                    <a:lstStyle/>
                    <a:p>
                      <a:pPr marL="63500" marR="63500" lvl="0" indent="0" algn="r" rtl="0">
                        <a:lnSpc>
                          <a:spcPct val="115000"/>
                        </a:lnSpc>
                        <a:spcBef>
                          <a:spcPts val="0"/>
                        </a:spcBef>
                        <a:spcAft>
                          <a:spcPts val="0"/>
                        </a:spcAft>
                        <a:buNone/>
                      </a:pPr>
                      <a:r>
                        <a:rPr lang="en-GB" sz="900" b="1" i="0">
                          <a:latin typeface="Arial" panose="020B0604020202020204" pitchFamily="34" charset="0"/>
                          <a:cs typeface="Arial" panose="020B0604020202020204" pitchFamily="34" charset="0"/>
                        </a:rPr>
                        <a:t>p</a:t>
                      </a:r>
                      <a:r>
                        <a:rPr lang="en-GB" sz="900" b="1" i="0">
                          <a:solidFill>
                            <a:srgbClr val="111111"/>
                          </a:solidFill>
                          <a:latin typeface="Arial" panose="020B0604020202020204" pitchFamily="34" charset="0"/>
                          <a:cs typeface="Arial" panose="020B0604020202020204" pitchFamily="34" charset="0"/>
                        </a:rPr>
                        <a:t>-value</a:t>
                      </a:r>
                      <a:endParaRPr sz="900" i="0">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GB" sz="900" i="0" dirty="0">
                          <a:latin typeface="Arial" panose="020B0604020202020204" pitchFamily="34" charset="0"/>
                          <a:cs typeface="Arial" panose="020B0604020202020204" pitchFamily="34" charset="0"/>
                        </a:rPr>
                        <a:t>0.007**</a:t>
                      </a:r>
                      <a:endParaRPr sz="900" i="0" dirty="0">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GB" sz="900" i="0" dirty="0">
                          <a:latin typeface="Arial" panose="020B0604020202020204" pitchFamily="34" charset="0"/>
                          <a:cs typeface="Arial" panose="020B0604020202020204" pitchFamily="34" charset="0"/>
                        </a:rPr>
                        <a:t>0.001***</a:t>
                      </a:r>
                      <a:endParaRPr sz="900" i="0" dirty="0">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bl>
          </a:graphicData>
        </a:graphic>
      </p:graphicFrame>
      <p:graphicFrame>
        <p:nvGraphicFramePr>
          <p:cNvPr id="103" name="Google Shape;391;g3a27afc958a_0_13">
            <a:extLst>
              <a:ext uri="{FF2B5EF4-FFF2-40B4-BE49-F238E27FC236}">
                <a16:creationId xmlns:a16="http://schemas.microsoft.com/office/drawing/2014/main" id="{85689192-5188-C4B2-F89E-4BDD08F2FDBD}"/>
              </a:ext>
            </a:extLst>
          </p:cNvPr>
          <p:cNvGraphicFramePr/>
          <p:nvPr/>
        </p:nvGraphicFramePr>
        <p:xfrm>
          <a:off x="9516214" y="3840009"/>
          <a:ext cx="2251723" cy="1608000"/>
        </p:xfrm>
        <a:graphic>
          <a:graphicData uri="http://schemas.openxmlformats.org/drawingml/2006/table">
            <a:tbl>
              <a:tblPr>
                <a:noFill/>
              </a:tblPr>
              <a:tblGrid>
                <a:gridCol w="691917">
                  <a:extLst>
                    <a:ext uri="{9D8B030D-6E8A-4147-A177-3AD203B41FA5}">
                      <a16:colId xmlns:a16="http://schemas.microsoft.com/office/drawing/2014/main" val="20000"/>
                    </a:ext>
                  </a:extLst>
                </a:gridCol>
                <a:gridCol w="784405">
                  <a:extLst>
                    <a:ext uri="{9D8B030D-6E8A-4147-A177-3AD203B41FA5}">
                      <a16:colId xmlns:a16="http://schemas.microsoft.com/office/drawing/2014/main" val="20001"/>
                    </a:ext>
                  </a:extLst>
                </a:gridCol>
                <a:gridCol w="775401">
                  <a:extLst>
                    <a:ext uri="{9D8B030D-6E8A-4147-A177-3AD203B41FA5}">
                      <a16:colId xmlns:a16="http://schemas.microsoft.com/office/drawing/2014/main" val="20002"/>
                    </a:ext>
                  </a:extLst>
                </a:gridCol>
              </a:tblGrid>
              <a:tr h="536000">
                <a:tc>
                  <a:txBody>
                    <a:bodyPr/>
                    <a:lstStyle/>
                    <a:p>
                      <a:pPr marL="76200" marR="50800" lvl="0" indent="0" algn="ctr" rtl="0">
                        <a:lnSpc>
                          <a:spcPct val="115000"/>
                        </a:lnSpc>
                        <a:spcBef>
                          <a:spcPts val="0"/>
                        </a:spcBef>
                        <a:spcAft>
                          <a:spcPts val="0"/>
                        </a:spcAft>
                        <a:buNone/>
                      </a:pPr>
                      <a:endParaRPr sz="900" i="1" dirty="0">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D9D9D9"/>
                    </a:solidFill>
                  </a:tcPr>
                </a:tc>
                <a:tc>
                  <a:txBody>
                    <a:bodyPr/>
                    <a:lstStyle/>
                    <a:p>
                      <a:pPr marL="76200" marR="50800" lvl="0" indent="0" algn="ctr" rtl="0">
                        <a:lnSpc>
                          <a:spcPct val="115000"/>
                        </a:lnSpc>
                        <a:spcBef>
                          <a:spcPts val="0"/>
                        </a:spcBef>
                        <a:spcAft>
                          <a:spcPts val="0"/>
                        </a:spcAft>
                        <a:buNone/>
                      </a:pPr>
                      <a:r>
                        <a:rPr lang="en-GB" sz="900" b="1" i="1" dirty="0" err="1">
                          <a:latin typeface="Arial" panose="020B0604020202020204" pitchFamily="34" charset="0"/>
                          <a:cs typeface="Arial" panose="020B0604020202020204" pitchFamily="34" charset="0"/>
                        </a:rPr>
                        <a:t>PTEN</a:t>
                      </a:r>
                      <a:r>
                        <a:rPr lang="en-GB" sz="900" b="1" dirty="0" err="1">
                          <a:latin typeface="Arial" panose="020B0604020202020204" pitchFamily="34" charset="0"/>
                          <a:cs typeface="Arial" panose="020B0604020202020204" pitchFamily="34" charset="0"/>
                        </a:rPr>
                        <a:t>nmd</a:t>
                      </a:r>
                      <a:endParaRPr sz="900" b="1" dirty="0">
                        <a:latin typeface="Arial" panose="020B0604020202020204" pitchFamily="34" charset="0"/>
                        <a:cs typeface="Arial" panose="020B0604020202020204" pitchFamily="34" charset="0"/>
                      </a:endParaRPr>
                    </a:p>
                    <a:p>
                      <a:pPr marL="76200" marR="50800" lvl="0" indent="0" algn="ctr" rtl="0">
                        <a:lnSpc>
                          <a:spcPct val="115000"/>
                        </a:lnSpc>
                        <a:spcBef>
                          <a:spcPts val="0"/>
                        </a:spcBef>
                        <a:spcAft>
                          <a:spcPts val="0"/>
                        </a:spcAft>
                        <a:buNone/>
                      </a:pPr>
                      <a:r>
                        <a:rPr lang="en-GB" sz="900" b="1" dirty="0">
                          <a:latin typeface="Arial" panose="020B0604020202020204" pitchFamily="34" charset="0"/>
                          <a:cs typeface="Arial" panose="020B0604020202020204" pitchFamily="34" charset="0"/>
                        </a:rPr>
                        <a:t>(n = 238)</a:t>
                      </a:r>
                      <a:endParaRPr sz="900" b="1" dirty="0">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D9D9D9"/>
                    </a:solidFill>
                  </a:tcPr>
                </a:tc>
                <a:tc>
                  <a:txBody>
                    <a:bodyPr/>
                    <a:lstStyle/>
                    <a:p>
                      <a:pPr marL="88900" marR="50800" lvl="0" indent="0" algn="ctr" rtl="0">
                        <a:lnSpc>
                          <a:spcPct val="115000"/>
                        </a:lnSpc>
                        <a:spcBef>
                          <a:spcPts val="0"/>
                        </a:spcBef>
                        <a:spcAft>
                          <a:spcPts val="0"/>
                        </a:spcAft>
                        <a:buNone/>
                      </a:pPr>
                      <a:r>
                        <a:rPr lang="en-GB" sz="900" b="1" i="0" dirty="0">
                          <a:latin typeface="Arial" panose="020B0604020202020204" pitchFamily="34" charset="0"/>
                          <a:cs typeface="Arial" panose="020B0604020202020204" pitchFamily="34" charset="0"/>
                        </a:rPr>
                        <a:t>Del </a:t>
                      </a:r>
                      <a:r>
                        <a:rPr lang="en-GB" sz="900" b="1" i="1" dirty="0" err="1">
                          <a:latin typeface="Arial" panose="020B0604020202020204" pitchFamily="34" charset="0"/>
                          <a:cs typeface="Arial" panose="020B0604020202020204" pitchFamily="34" charset="0"/>
                        </a:rPr>
                        <a:t>PTEN</a:t>
                      </a:r>
                      <a:r>
                        <a:rPr lang="en-GB" sz="900" b="1" i="0" dirty="0" err="1">
                          <a:latin typeface="Arial" panose="020B0604020202020204" pitchFamily="34" charset="0"/>
                          <a:cs typeface="Arial" panose="020B0604020202020204" pitchFamily="34" charset="0"/>
                        </a:rPr>
                        <a:t>alt</a:t>
                      </a:r>
                      <a:r>
                        <a:rPr lang="en-GB" sz="900" b="1" i="0" dirty="0">
                          <a:latin typeface="Arial" panose="020B0604020202020204" pitchFamily="34" charset="0"/>
                          <a:cs typeface="Arial" panose="020B0604020202020204" pitchFamily="34" charset="0"/>
                        </a:rPr>
                        <a:t> </a:t>
                      </a:r>
                    </a:p>
                    <a:p>
                      <a:pPr marL="88900" marR="50800" lvl="0" indent="0" algn="ctr" rtl="0">
                        <a:lnSpc>
                          <a:spcPct val="115000"/>
                        </a:lnSpc>
                        <a:spcBef>
                          <a:spcPts val="0"/>
                        </a:spcBef>
                        <a:spcAft>
                          <a:spcPts val="0"/>
                        </a:spcAft>
                        <a:buNone/>
                      </a:pPr>
                      <a:r>
                        <a:rPr lang="en-GB" sz="900" b="1" dirty="0">
                          <a:latin typeface="Arial" panose="020B0604020202020204" pitchFamily="34" charset="0"/>
                          <a:cs typeface="Arial" panose="020B0604020202020204" pitchFamily="34" charset="0"/>
                        </a:rPr>
                        <a:t>(n = 29)</a:t>
                      </a:r>
                      <a:endParaRPr lang="en-GB" sz="900" dirty="0">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536000">
                <a:tc>
                  <a:txBody>
                    <a:bodyPr/>
                    <a:lstStyle/>
                    <a:p>
                      <a:pPr marL="63500" marR="63500" lvl="0" indent="0" algn="r" rtl="0">
                        <a:lnSpc>
                          <a:spcPct val="115000"/>
                        </a:lnSpc>
                        <a:spcBef>
                          <a:spcPts val="0"/>
                        </a:spcBef>
                        <a:spcAft>
                          <a:spcPts val="0"/>
                        </a:spcAft>
                        <a:buNone/>
                      </a:pPr>
                      <a:r>
                        <a:rPr lang="en-GB" sz="900" b="1">
                          <a:latin typeface="Arial" panose="020B0604020202020204" pitchFamily="34" charset="0"/>
                          <a:cs typeface="Arial" panose="020B0604020202020204" pitchFamily="34" charset="0"/>
                        </a:rPr>
                        <a:t>PFS HR</a:t>
                      </a:r>
                      <a:r>
                        <a:rPr lang="en-GB" sz="900" b="1">
                          <a:solidFill>
                            <a:srgbClr val="111111"/>
                          </a:solidFill>
                          <a:latin typeface="Arial" panose="020B0604020202020204" pitchFamily="34" charset="0"/>
                          <a:cs typeface="Arial" panose="020B0604020202020204" pitchFamily="34" charset="0"/>
                        </a:rPr>
                        <a:t> </a:t>
                      </a:r>
                      <a:endParaRPr sz="900" b="1">
                        <a:solidFill>
                          <a:srgbClr val="111111"/>
                        </a:solidFill>
                        <a:latin typeface="Arial" panose="020B0604020202020204" pitchFamily="34" charset="0"/>
                        <a:cs typeface="Arial" panose="020B0604020202020204" pitchFamily="34" charset="0"/>
                      </a:endParaRPr>
                    </a:p>
                    <a:p>
                      <a:pPr marL="63500" marR="63500" lvl="0" indent="0" algn="r" rtl="0">
                        <a:lnSpc>
                          <a:spcPct val="115000"/>
                        </a:lnSpc>
                        <a:spcBef>
                          <a:spcPts val="0"/>
                        </a:spcBef>
                        <a:spcAft>
                          <a:spcPts val="0"/>
                        </a:spcAft>
                        <a:buNone/>
                      </a:pPr>
                      <a:r>
                        <a:rPr lang="en-GB" sz="900" b="1">
                          <a:solidFill>
                            <a:srgbClr val="111111"/>
                          </a:solidFill>
                          <a:latin typeface="Arial" panose="020B0604020202020204" pitchFamily="34" charset="0"/>
                          <a:cs typeface="Arial" panose="020B0604020202020204" pitchFamily="34" charset="0"/>
                        </a:rPr>
                        <a:t>(95% CI)</a:t>
                      </a:r>
                      <a:endParaRPr sz="900" i="1">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GB" sz="900" dirty="0">
                          <a:latin typeface="Arial" panose="020B0604020202020204" pitchFamily="34" charset="0"/>
                          <a:cs typeface="Arial" panose="020B0604020202020204" pitchFamily="34" charset="0"/>
                        </a:rPr>
                        <a:t>0.5 </a:t>
                      </a:r>
                      <a:endParaRPr sz="900" dirty="0">
                        <a:latin typeface="Arial" panose="020B0604020202020204" pitchFamily="34" charset="0"/>
                        <a:cs typeface="Arial" panose="020B0604020202020204" pitchFamily="34" charset="0"/>
                      </a:endParaRPr>
                    </a:p>
                    <a:p>
                      <a:pPr marL="0" lvl="0" indent="0" algn="ctr" rtl="0">
                        <a:lnSpc>
                          <a:spcPct val="115000"/>
                        </a:lnSpc>
                        <a:spcBef>
                          <a:spcPts val="0"/>
                        </a:spcBef>
                        <a:spcAft>
                          <a:spcPts val="0"/>
                        </a:spcAft>
                        <a:buNone/>
                      </a:pPr>
                      <a:r>
                        <a:rPr lang="en-GB" sz="900" dirty="0">
                          <a:latin typeface="Arial" panose="020B0604020202020204" pitchFamily="34" charset="0"/>
                          <a:cs typeface="Arial" panose="020B0604020202020204" pitchFamily="34" charset="0"/>
                        </a:rPr>
                        <a:t>(0.3–0.6)</a:t>
                      </a:r>
                      <a:endParaRPr sz="900" dirty="0">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GB" sz="900" dirty="0">
                          <a:latin typeface="Arial" panose="020B0604020202020204" pitchFamily="34" charset="0"/>
                          <a:cs typeface="Arial" panose="020B0604020202020204" pitchFamily="34" charset="0"/>
                        </a:rPr>
                        <a:t>0.6 </a:t>
                      </a:r>
                      <a:endParaRPr sz="900" dirty="0">
                        <a:latin typeface="Arial" panose="020B0604020202020204" pitchFamily="34" charset="0"/>
                        <a:cs typeface="Arial" panose="020B0604020202020204" pitchFamily="34" charset="0"/>
                      </a:endParaRPr>
                    </a:p>
                    <a:p>
                      <a:pPr marL="0" lvl="0" indent="0" algn="ctr" rtl="0">
                        <a:lnSpc>
                          <a:spcPct val="115000"/>
                        </a:lnSpc>
                        <a:spcBef>
                          <a:spcPts val="0"/>
                        </a:spcBef>
                        <a:spcAft>
                          <a:spcPts val="0"/>
                        </a:spcAft>
                        <a:buNone/>
                      </a:pPr>
                      <a:r>
                        <a:rPr lang="en-GB" sz="900" dirty="0">
                          <a:latin typeface="Arial" panose="020B0604020202020204" pitchFamily="34" charset="0"/>
                          <a:cs typeface="Arial" panose="020B0604020202020204" pitchFamily="34" charset="0"/>
                        </a:rPr>
                        <a:t>(0.2–1.4)</a:t>
                      </a:r>
                      <a:endParaRPr sz="900" dirty="0">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EFEFEF"/>
                    </a:solidFill>
                  </a:tcPr>
                </a:tc>
                <a:extLst>
                  <a:ext uri="{0D108BD9-81ED-4DB2-BD59-A6C34878D82A}">
                    <a16:rowId xmlns:a16="http://schemas.microsoft.com/office/drawing/2014/main" val="10001"/>
                  </a:ext>
                </a:extLst>
              </a:tr>
              <a:tr h="536000">
                <a:tc>
                  <a:txBody>
                    <a:bodyPr/>
                    <a:lstStyle/>
                    <a:p>
                      <a:pPr marL="63500" marR="63500" lvl="0" indent="0" algn="r" rtl="0">
                        <a:lnSpc>
                          <a:spcPct val="115000"/>
                        </a:lnSpc>
                        <a:spcBef>
                          <a:spcPts val="0"/>
                        </a:spcBef>
                        <a:spcAft>
                          <a:spcPts val="0"/>
                        </a:spcAft>
                        <a:buNone/>
                      </a:pPr>
                      <a:r>
                        <a:rPr lang="en-GB" sz="900" b="1">
                          <a:latin typeface="Arial" panose="020B0604020202020204" pitchFamily="34" charset="0"/>
                          <a:cs typeface="Arial" panose="020B0604020202020204" pitchFamily="34" charset="0"/>
                        </a:rPr>
                        <a:t>p</a:t>
                      </a:r>
                      <a:r>
                        <a:rPr lang="en-GB" sz="900" b="1">
                          <a:solidFill>
                            <a:srgbClr val="111111"/>
                          </a:solidFill>
                          <a:latin typeface="Arial" panose="020B0604020202020204" pitchFamily="34" charset="0"/>
                          <a:cs typeface="Arial" panose="020B0604020202020204" pitchFamily="34" charset="0"/>
                        </a:rPr>
                        <a:t>-value</a:t>
                      </a:r>
                      <a:endParaRPr sz="900">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GB" sz="900" dirty="0">
                          <a:latin typeface="Arial" panose="020B0604020202020204" pitchFamily="34" charset="0"/>
                          <a:cs typeface="Arial" panose="020B0604020202020204" pitchFamily="34" charset="0"/>
                        </a:rPr>
                        <a:t>7.120 </a:t>
                      </a:r>
                      <a:br>
                        <a:rPr lang="en-GB" sz="900" dirty="0">
                          <a:latin typeface="Arial" panose="020B0604020202020204" pitchFamily="34" charset="0"/>
                          <a:cs typeface="Arial" panose="020B0604020202020204" pitchFamily="34" charset="0"/>
                        </a:rPr>
                      </a:br>
                      <a:r>
                        <a:rPr lang="en-GB" sz="900" dirty="0">
                          <a:latin typeface="Arial" panose="020B0604020202020204" pitchFamily="34" charset="0"/>
                          <a:cs typeface="Arial" panose="020B0604020202020204" pitchFamily="34" charset="0"/>
                        </a:rPr>
                        <a:t>× 10</a:t>
                      </a:r>
                      <a:r>
                        <a:rPr lang="en-GB" sz="900" baseline="30000" dirty="0">
                          <a:latin typeface="Arial" panose="020B0604020202020204" pitchFamily="34" charset="0"/>
                          <a:cs typeface="Arial" panose="020B0604020202020204" pitchFamily="34" charset="0"/>
                        </a:rPr>
                        <a:t>–6</a:t>
                      </a:r>
                      <a:r>
                        <a:rPr lang="en-GB" sz="900" dirty="0">
                          <a:latin typeface="Arial" panose="020B0604020202020204" pitchFamily="34" charset="0"/>
                          <a:cs typeface="Arial" panose="020B0604020202020204" pitchFamily="34" charset="0"/>
                        </a:rPr>
                        <a:t>***</a:t>
                      </a:r>
                      <a:endParaRPr sz="900" dirty="0">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GB" sz="900" dirty="0">
                          <a:latin typeface="Arial" panose="020B0604020202020204" pitchFamily="34" charset="0"/>
                          <a:cs typeface="Arial" panose="020B0604020202020204" pitchFamily="34" charset="0"/>
                        </a:rPr>
                        <a:t>0.215</a:t>
                      </a:r>
                      <a:endParaRPr sz="900" dirty="0">
                        <a:latin typeface="Arial" panose="020B0604020202020204" pitchFamily="34" charset="0"/>
                        <a:cs typeface="Arial" panose="020B0604020202020204" pitchFamily="34" charset="0"/>
                      </a:endParaRPr>
                    </a:p>
                  </a:txBody>
                  <a:tcPr marL="12700" marR="12700" marT="12700" marB="14400" anchor="ctr">
                    <a:lnL w="10575" cap="flat" cmpd="sng">
                      <a:solidFill>
                        <a:srgbClr val="FFFFFF"/>
                      </a:solidFill>
                      <a:prstDash val="solid"/>
                      <a:round/>
                      <a:headEnd type="none" w="sm" len="sm"/>
                      <a:tailEnd type="none" w="sm" len="sm"/>
                    </a:lnL>
                    <a:lnR w="10575" cap="flat" cmpd="sng">
                      <a:solidFill>
                        <a:srgbClr val="FFFFFF"/>
                      </a:solidFill>
                      <a:prstDash val="solid"/>
                      <a:round/>
                      <a:headEnd type="none" w="sm" len="sm"/>
                      <a:tailEnd type="none" w="sm" len="sm"/>
                    </a:lnR>
                    <a:lnT w="10575" cap="flat" cmpd="sng">
                      <a:solidFill>
                        <a:srgbClr val="FFFFFF"/>
                      </a:solidFill>
                      <a:prstDash val="solid"/>
                      <a:round/>
                      <a:headEnd type="none" w="sm" len="sm"/>
                      <a:tailEnd type="none" w="sm" len="sm"/>
                    </a:lnT>
                    <a:lnB w="10575" cap="flat" cmpd="sng">
                      <a:solidFill>
                        <a:srgbClr val="FFFFFF"/>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bl>
          </a:graphicData>
        </a:graphic>
      </p:graphicFrame>
      <p:sp>
        <p:nvSpPr>
          <p:cNvPr id="2" name="TextBox 1">
            <a:extLst>
              <a:ext uri="{FF2B5EF4-FFF2-40B4-BE49-F238E27FC236}">
                <a16:creationId xmlns:a16="http://schemas.microsoft.com/office/drawing/2014/main" id="{9B48555C-18EB-5786-B543-51CF6F173C9F}"/>
              </a:ext>
            </a:extLst>
          </p:cNvPr>
          <p:cNvSpPr txBox="1"/>
          <p:nvPr/>
        </p:nvSpPr>
        <p:spPr>
          <a:xfrm>
            <a:off x="9231079" y="6598027"/>
            <a:ext cx="296092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Turner SABCS 2025;Abstract PD5-09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31730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F44B4C-5C43-D658-C86F-277BD9BB7165}"/>
              </a:ext>
            </a:extLst>
          </p:cNvPr>
          <p:cNvSpPr>
            <a:spLocks noGrp="1"/>
          </p:cNvSpPr>
          <p:nvPr>
            <p:ph type="title"/>
          </p:nvPr>
        </p:nvSpPr>
        <p:spPr>
          <a:xfrm>
            <a:off x="587347" y="271998"/>
            <a:ext cx="10515600" cy="806889"/>
          </a:xfrm>
        </p:spPr>
        <p:txBody>
          <a:bodyPr>
            <a:noAutofit/>
          </a:bodyPr>
          <a:lstStyle/>
          <a:p>
            <a:r>
              <a:rPr lang="en-US" sz="2000" dirty="0">
                <a:solidFill>
                  <a:schemeClr val="tx2"/>
                </a:solidFill>
              </a:rPr>
              <a:t>Efficacy of </a:t>
            </a:r>
            <a:r>
              <a:rPr lang="en-US" sz="2000" dirty="0" err="1">
                <a:solidFill>
                  <a:schemeClr val="tx2"/>
                </a:solidFill>
              </a:rPr>
              <a:t>inavolisib</a:t>
            </a:r>
            <a:r>
              <a:rPr lang="en-US" sz="2000" dirty="0">
                <a:solidFill>
                  <a:schemeClr val="tx2"/>
                </a:solidFill>
              </a:rPr>
              <a:t> (INAVO) + palbociclib (PALBO) + fulvestrant (FULV) in patients (pts) with PIK3CA-mutated, hormone receptor-positive, HER2-negative (HER2-), endocrine-resistant advanced breast cancer (</a:t>
            </a:r>
            <a:r>
              <a:rPr lang="en-US" sz="2000" dirty="0" err="1">
                <a:solidFill>
                  <a:schemeClr val="tx2"/>
                </a:solidFill>
              </a:rPr>
              <a:t>aBC</a:t>
            </a:r>
            <a:r>
              <a:rPr lang="en-US" sz="2000" dirty="0">
                <a:solidFill>
                  <a:schemeClr val="tx2"/>
                </a:solidFill>
              </a:rPr>
              <a:t>) with and without </a:t>
            </a:r>
            <a:r>
              <a:rPr lang="en-US" sz="2000" dirty="0" err="1">
                <a:solidFill>
                  <a:schemeClr val="tx2"/>
                </a:solidFill>
              </a:rPr>
              <a:t>hyperglycaemia</a:t>
            </a:r>
            <a:r>
              <a:rPr lang="en-US" sz="2000" dirty="0">
                <a:solidFill>
                  <a:schemeClr val="tx2"/>
                </a:solidFill>
              </a:rPr>
              <a:t> (HG) in the phase III INAVO120 trial</a:t>
            </a:r>
          </a:p>
        </p:txBody>
      </p:sp>
      <p:pic>
        <p:nvPicPr>
          <p:cNvPr id="6" name="Picture 5">
            <a:extLst>
              <a:ext uri="{FF2B5EF4-FFF2-40B4-BE49-F238E27FC236}">
                <a16:creationId xmlns:a16="http://schemas.microsoft.com/office/drawing/2014/main" id="{292E24F9-B15A-8D8A-BC43-33740396CC4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70938" y="1256691"/>
            <a:ext cx="6344889" cy="3132060"/>
          </a:xfrm>
          <a:prstGeom prst="rect">
            <a:avLst/>
          </a:prstGeom>
        </p:spPr>
      </p:pic>
      <p:pic>
        <p:nvPicPr>
          <p:cNvPr id="8" name="Picture 7">
            <a:extLst>
              <a:ext uri="{FF2B5EF4-FFF2-40B4-BE49-F238E27FC236}">
                <a16:creationId xmlns:a16="http://schemas.microsoft.com/office/drawing/2014/main" id="{BE4940F5-9630-8D15-14BD-2672446A2C3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49684" y="4388751"/>
            <a:ext cx="8430191" cy="2286153"/>
          </a:xfrm>
          <a:prstGeom prst="rect">
            <a:avLst/>
          </a:prstGeom>
        </p:spPr>
      </p:pic>
      <p:sp>
        <p:nvSpPr>
          <p:cNvPr id="9" name="TextBox 8">
            <a:extLst>
              <a:ext uri="{FF2B5EF4-FFF2-40B4-BE49-F238E27FC236}">
                <a16:creationId xmlns:a16="http://schemas.microsoft.com/office/drawing/2014/main" id="{BD5691E9-F134-D248-2436-0AE415405C2D}"/>
              </a:ext>
            </a:extLst>
          </p:cNvPr>
          <p:cNvSpPr txBox="1"/>
          <p:nvPr/>
        </p:nvSpPr>
        <p:spPr>
          <a:xfrm>
            <a:off x="9012175" y="1941726"/>
            <a:ext cx="2389238" cy="1938992"/>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oudy Old Style"/>
                <a:ea typeface="+mn-ea"/>
                <a:cs typeface="+mn-cs"/>
              </a:rPr>
              <a:t>On target Hyperglycemia is associated with improved efficacy of </a:t>
            </a:r>
            <a:r>
              <a:rPr kumimoji="0" lang="en-US" sz="2400" b="1" i="0" u="none" strike="noStrike" kern="1200" cap="none" spc="0" normalizeH="0" baseline="0" noProof="0" dirty="0" err="1">
                <a:ln>
                  <a:noFill/>
                </a:ln>
                <a:solidFill>
                  <a:srgbClr val="000000"/>
                </a:solidFill>
                <a:effectLst/>
                <a:uLnTx/>
                <a:uFillTx/>
                <a:latin typeface="Goudy Old Style"/>
                <a:ea typeface="+mn-ea"/>
                <a:cs typeface="+mn-cs"/>
              </a:rPr>
              <a:t>inavolisib</a:t>
            </a:r>
            <a:endParaRPr kumimoji="0" lang="en-US" sz="2400" b="1" i="0" u="none" strike="noStrike" kern="1200" cap="none" spc="0" normalizeH="0" baseline="0" noProof="0" dirty="0">
              <a:ln>
                <a:noFill/>
              </a:ln>
              <a:solidFill>
                <a:srgbClr val="000000"/>
              </a:solidFill>
              <a:effectLst/>
              <a:uLnTx/>
              <a:uFillTx/>
              <a:latin typeface="Goudy Old Style"/>
              <a:ea typeface="+mn-ea"/>
              <a:cs typeface="+mn-cs"/>
            </a:endParaRPr>
          </a:p>
        </p:txBody>
      </p:sp>
      <p:sp>
        <p:nvSpPr>
          <p:cNvPr id="2" name="TextBox 1">
            <a:extLst>
              <a:ext uri="{FF2B5EF4-FFF2-40B4-BE49-F238E27FC236}">
                <a16:creationId xmlns:a16="http://schemas.microsoft.com/office/drawing/2014/main" id="{D145F9C7-AFF5-78A8-5F99-569E71DCBCDF}"/>
              </a:ext>
            </a:extLst>
          </p:cNvPr>
          <p:cNvSpPr txBox="1"/>
          <p:nvPr/>
        </p:nvSpPr>
        <p:spPr>
          <a:xfrm>
            <a:off x="481263" y="3713747"/>
            <a:ext cx="2630905" cy="48928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BC4800"/>
              </a:solidFill>
              <a:effectLst/>
              <a:uLnTx/>
              <a:uFillTx/>
              <a:latin typeface="Goudy Old Style"/>
              <a:ea typeface="+mn-ea"/>
              <a:cs typeface="+mn-cs"/>
            </a:endParaRPr>
          </a:p>
        </p:txBody>
      </p:sp>
      <p:sp>
        <p:nvSpPr>
          <p:cNvPr id="5" name="TextBox 4">
            <a:extLst>
              <a:ext uri="{FF2B5EF4-FFF2-40B4-BE49-F238E27FC236}">
                <a16:creationId xmlns:a16="http://schemas.microsoft.com/office/drawing/2014/main" id="{23C82942-BCE1-1D41-2AD9-F1985843B49C}"/>
              </a:ext>
            </a:extLst>
          </p:cNvPr>
          <p:cNvSpPr txBox="1"/>
          <p:nvPr/>
        </p:nvSpPr>
        <p:spPr>
          <a:xfrm>
            <a:off x="8871285" y="6598027"/>
            <a:ext cx="332071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Loibl ESMO Breast 2026;Abstract 420RO </a:t>
            </a:r>
            <a:endParaRPr kumimoji="0" lang="en-US" sz="1200" b="0" i="0" u="none" strike="noStrike" kern="1200" cap="none" spc="0" normalizeH="0" baseline="0" noProof="0" dirty="0">
              <a:ln>
                <a:noFill/>
              </a:ln>
              <a:solidFill>
                <a:srgbClr val="BC4800"/>
              </a:solidFill>
              <a:effectLst/>
              <a:uLnTx/>
              <a:uFillTx/>
              <a:latin typeface="Goudy Old Style"/>
              <a:ea typeface="+mn-ea"/>
              <a:cs typeface="+mn-cs"/>
            </a:endParaRPr>
          </a:p>
        </p:txBody>
      </p:sp>
    </p:spTree>
    <p:extLst>
      <p:ext uri="{BB962C8B-B14F-4D97-AF65-F5344CB8AC3E}">
        <p14:creationId xmlns:p14="http://schemas.microsoft.com/office/powerpoint/2010/main" val="27046858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0CFFB4-1DCB-4B9A-71B8-C2E7930FB517}"/>
              </a:ext>
            </a:extLst>
          </p:cNvPr>
          <p:cNvPicPr>
            <a:picLocks noChangeAspect="1"/>
          </p:cNvPicPr>
          <p:nvPr/>
        </p:nvPicPr>
        <p:blipFill>
          <a:blip r:embed="rId3"/>
          <a:stretch>
            <a:fillRect/>
          </a:stretch>
        </p:blipFill>
        <p:spPr>
          <a:xfrm>
            <a:off x="180009" y="210310"/>
            <a:ext cx="9900007" cy="667416"/>
          </a:xfrm>
          <a:prstGeom prst="rect">
            <a:avLst/>
          </a:prstGeom>
        </p:spPr>
      </p:pic>
      <p:sp>
        <p:nvSpPr>
          <p:cNvPr id="2" name="TextBox 1">
            <a:extLst>
              <a:ext uri="{FF2B5EF4-FFF2-40B4-BE49-F238E27FC236}">
                <a16:creationId xmlns:a16="http://schemas.microsoft.com/office/drawing/2014/main" id="{CED8457C-A75E-3BEC-8E8B-A3DA9FA8F173}"/>
              </a:ext>
            </a:extLst>
          </p:cNvPr>
          <p:cNvSpPr txBox="1"/>
          <p:nvPr/>
        </p:nvSpPr>
        <p:spPr>
          <a:xfrm>
            <a:off x="9036472" y="6581001"/>
            <a:ext cx="328863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Basho SABCS 2025; Abstract PS5-07-27.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descr="A screenshot of a computer screen&#10;&#10;AI-generated content may be incorrect.">
            <a:extLst>
              <a:ext uri="{FF2B5EF4-FFF2-40B4-BE49-F238E27FC236}">
                <a16:creationId xmlns:a16="http://schemas.microsoft.com/office/drawing/2014/main" id="{B48B260E-7ECF-9CFE-46FB-58E1269D4B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028" y="1294258"/>
            <a:ext cx="10066020" cy="5282549"/>
          </a:xfrm>
          <a:prstGeom prst="rect">
            <a:avLst/>
          </a:prstGeom>
        </p:spPr>
      </p:pic>
    </p:spTree>
    <p:extLst>
      <p:ext uri="{BB962C8B-B14F-4D97-AF65-F5344CB8AC3E}">
        <p14:creationId xmlns:p14="http://schemas.microsoft.com/office/powerpoint/2010/main" val="30539925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8687F-CCC4-4D79-6762-305D213259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DA2F12-D025-49CB-5AE4-1E29E62C1C51}"/>
              </a:ext>
            </a:extLst>
          </p:cNvPr>
          <p:cNvSpPr>
            <a:spLocks noGrp="1"/>
          </p:cNvSpPr>
          <p:nvPr>
            <p:ph type="title"/>
          </p:nvPr>
        </p:nvSpPr>
        <p:spPr>
          <a:xfrm>
            <a:off x="912286" y="53752"/>
            <a:ext cx="10358967" cy="1143000"/>
          </a:xfrm>
        </p:spPr>
        <p:txBody>
          <a:bodyPr/>
          <a:lstStyle/>
          <a:p>
            <a:r>
              <a:rPr lang="en-US" dirty="0"/>
              <a:t>Key Datasets</a:t>
            </a:r>
          </a:p>
        </p:txBody>
      </p:sp>
      <p:sp>
        <p:nvSpPr>
          <p:cNvPr id="3" name="Content Placeholder 2">
            <a:extLst>
              <a:ext uri="{FF2B5EF4-FFF2-40B4-BE49-F238E27FC236}">
                <a16:creationId xmlns:a16="http://schemas.microsoft.com/office/drawing/2014/main" id="{B38E724B-706C-0D65-10DF-4D77D4559172}"/>
              </a:ext>
            </a:extLst>
          </p:cNvPr>
          <p:cNvSpPr>
            <a:spLocks noGrp="1"/>
          </p:cNvSpPr>
          <p:nvPr>
            <p:ph idx="1"/>
          </p:nvPr>
        </p:nvSpPr>
        <p:spPr>
          <a:xfrm>
            <a:off x="623392" y="908720"/>
            <a:ext cx="10358967" cy="4677243"/>
          </a:xfrm>
        </p:spPr>
        <p:txBody>
          <a:bodyPr/>
          <a:lstStyle/>
          <a:p>
            <a:pPr>
              <a:lnSpc>
                <a:spcPct val="100000"/>
              </a:lnSpc>
              <a:spcBef>
                <a:spcPts val="0"/>
              </a:spcBef>
              <a:spcAft>
                <a:spcPts val="600"/>
              </a:spcAft>
            </a:pPr>
            <a:r>
              <a:rPr lang="en-US" sz="1900" b="0" dirty="0" err="1"/>
              <a:t>Kalinsky</a:t>
            </a:r>
            <a:r>
              <a:rPr lang="en-US" sz="1900" b="0" dirty="0"/>
              <a:t> K et al. Comparative analysis of blood- and tissue-based PIK3CA mutation detection methods in the pivotal phase 3 INAVO120 trial of palbociclib + fulvestrant ± inavolisib in hormone receptor-positive, HER2-negative advanced breast cancer. San Antonio Breast Cancer Symposium 2025;Abstract PS1-10-26.</a:t>
            </a:r>
          </a:p>
          <a:p>
            <a:pPr>
              <a:lnSpc>
                <a:spcPct val="100000"/>
              </a:lnSpc>
              <a:spcBef>
                <a:spcPts val="0"/>
              </a:spcBef>
              <a:spcAft>
                <a:spcPts val="600"/>
              </a:spcAft>
            </a:pPr>
            <a:r>
              <a:rPr lang="en-US" sz="1900" b="0" dirty="0"/>
              <a:t>Jhaveri KL et al. Overall survival with </a:t>
            </a:r>
            <a:r>
              <a:rPr lang="en-US" sz="1900" b="0" dirty="0" err="1"/>
              <a:t>inavolisib</a:t>
            </a:r>
            <a:r>
              <a:rPr lang="en-US" sz="1900" b="0" dirty="0"/>
              <a:t> in PIK3CA-mutated advanced breast cancer. </a:t>
            </a:r>
            <a:r>
              <a:rPr lang="en-US" sz="1900" b="0" i="1" dirty="0"/>
              <a:t>N Engl J Med </a:t>
            </a:r>
            <a:r>
              <a:rPr lang="en-US" sz="1900" b="0" dirty="0"/>
              <a:t>2025;393(2):151-61.</a:t>
            </a:r>
          </a:p>
          <a:p>
            <a:pPr>
              <a:lnSpc>
                <a:spcPct val="100000"/>
              </a:lnSpc>
              <a:spcBef>
                <a:spcPts val="0"/>
              </a:spcBef>
              <a:spcAft>
                <a:spcPts val="600"/>
              </a:spcAft>
            </a:pPr>
            <a:r>
              <a:rPr lang="en-US" sz="1900" b="0" dirty="0"/>
              <a:t>Turner N et al. Molecular features of response to palbociclib + fulvestrant ± inavolisib in hormone receptor-positive, HER2-negative, PIK3CA-mutated advanced breast cancer as assessed from baseline circulating tumor DNA in the pivotal phase 3 INAVO120 trial. San Antonio Breast Cancer Symposium 2025;Abstract PD5-09.</a:t>
            </a:r>
          </a:p>
          <a:p>
            <a:pPr>
              <a:lnSpc>
                <a:spcPct val="100000"/>
              </a:lnSpc>
              <a:spcBef>
                <a:spcPts val="0"/>
              </a:spcBef>
              <a:spcAft>
                <a:spcPts val="600"/>
              </a:spcAft>
            </a:pPr>
            <a:r>
              <a:rPr lang="en-US" sz="1900" b="0" dirty="0" err="1"/>
              <a:t>Loibl</a:t>
            </a:r>
            <a:r>
              <a:rPr lang="en-US" sz="1900" b="0" dirty="0"/>
              <a:t> S et al. Efficacy of inavolisib (INAVO) + palbociclib (PALBO) + fulvestrant (FULV) in patients (pts) with PIK3CA-mutated, hormone receptor-positive, HER2-negative (HER2-), endocrine-resistant advanced breast cancer (</a:t>
            </a:r>
            <a:r>
              <a:rPr lang="en-US" sz="1900" b="0" dirty="0" err="1"/>
              <a:t>aBC</a:t>
            </a:r>
            <a:r>
              <a:rPr lang="en-US" sz="1900" b="0" dirty="0"/>
              <a:t>) with and without </a:t>
            </a:r>
            <a:r>
              <a:rPr lang="en-US" sz="1900" b="0" dirty="0" err="1"/>
              <a:t>hyperglycaemia</a:t>
            </a:r>
            <a:r>
              <a:rPr lang="en-US" sz="1900" b="0" dirty="0"/>
              <a:t> (HG) in the phase III INAVO120 trial. ESMO Breast Cancer 2026;Abstract 420RO. </a:t>
            </a:r>
          </a:p>
          <a:p>
            <a:pPr>
              <a:lnSpc>
                <a:spcPct val="100000"/>
              </a:lnSpc>
              <a:spcBef>
                <a:spcPts val="0"/>
              </a:spcBef>
              <a:spcAft>
                <a:spcPts val="600"/>
              </a:spcAft>
            </a:pPr>
            <a:r>
              <a:rPr lang="en-US" sz="1900" b="0" dirty="0"/>
              <a:t>Basho R et al. INAVO123: Phase 3 study of first-line inavolisib / placebo + a cyclin-dependent kinase 4/6 inhibitor + letrozole in participants with PIK3CA-mutated, hormone receptor-positive, HER2-negative, endocrine-sensitive advanced breast cancer. San Antonio Breast Cancer Symposium 2025;Abstract PS5-07-27.</a:t>
            </a:r>
          </a:p>
          <a:p>
            <a:pPr>
              <a:lnSpc>
                <a:spcPct val="100000"/>
              </a:lnSpc>
              <a:spcBef>
                <a:spcPts val="0"/>
              </a:spcBef>
              <a:spcAft>
                <a:spcPts val="600"/>
              </a:spcAft>
            </a:pPr>
            <a:endParaRPr lang="en-US" sz="1900" b="0" dirty="0"/>
          </a:p>
          <a:p>
            <a:pPr marL="98425" indent="0">
              <a:lnSpc>
                <a:spcPct val="100000"/>
              </a:lnSpc>
              <a:spcBef>
                <a:spcPts val="0"/>
              </a:spcBef>
              <a:spcAft>
                <a:spcPts val="600"/>
              </a:spcAft>
              <a:buNone/>
            </a:pPr>
            <a:endParaRPr lang="en-US" sz="1900" b="0" dirty="0"/>
          </a:p>
          <a:p>
            <a:pPr marL="98425" indent="0">
              <a:lnSpc>
                <a:spcPct val="100000"/>
              </a:lnSpc>
              <a:spcBef>
                <a:spcPts val="0"/>
              </a:spcBef>
              <a:spcAft>
                <a:spcPts val="600"/>
              </a:spcAft>
              <a:buNone/>
            </a:pPr>
            <a:r>
              <a:rPr lang="en-US" sz="1900" b="0" dirty="0"/>
              <a:t> </a:t>
            </a:r>
          </a:p>
          <a:p>
            <a:pPr>
              <a:lnSpc>
                <a:spcPct val="100000"/>
              </a:lnSpc>
              <a:spcBef>
                <a:spcPts val="0"/>
              </a:spcBef>
              <a:spcAft>
                <a:spcPts val="600"/>
              </a:spcAft>
            </a:pPr>
            <a:endParaRPr lang="en-US" sz="1900" b="0" dirty="0"/>
          </a:p>
          <a:p>
            <a:pPr marL="98425" indent="0">
              <a:lnSpc>
                <a:spcPct val="100000"/>
              </a:lnSpc>
              <a:spcBef>
                <a:spcPts val="0"/>
              </a:spcBef>
              <a:spcAft>
                <a:spcPts val="600"/>
              </a:spcAft>
              <a:buNone/>
            </a:pPr>
            <a:r>
              <a:rPr lang="en-US" sz="1900" b="0" dirty="0"/>
              <a:t> </a:t>
            </a:r>
          </a:p>
        </p:txBody>
      </p:sp>
    </p:spTree>
    <p:extLst>
      <p:ext uri="{BB962C8B-B14F-4D97-AF65-F5344CB8AC3E}">
        <p14:creationId xmlns:p14="http://schemas.microsoft.com/office/powerpoint/2010/main" val="3714501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7DAD5-F504-99CF-54A0-36BA9B14EC9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AEF254F-1C41-4F43-9D7E-1E603668B0FF}"/>
              </a:ext>
            </a:extLst>
          </p:cNvPr>
          <p:cNvSpPr/>
          <p:nvPr/>
        </p:nvSpPr>
        <p:spPr bwMode="auto">
          <a:xfrm>
            <a:off x="371364" y="5157192"/>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5D72494-9E7D-E15D-9A8F-F4957ABE61FF}"/>
              </a:ext>
            </a:extLst>
          </p:cNvPr>
          <p:cNvSpPr>
            <a:spLocks noGrp="1"/>
          </p:cNvSpPr>
          <p:nvPr>
            <p:ph type="title"/>
          </p:nvPr>
        </p:nvSpPr>
        <p:spPr>
          <a:xfrm>
            <a:off x="1019651" y="332656"/>
            <a:ext cx="10152697" cy="1143000"/>
          </a:xfrm>
        </p:spPr>
        <p:txBody>
          <a:bodyPr/>
          <a:lstStyle/>
          <a:p>
            <a:pPr>
              <a:spcBef>
                <a:spcPts val="1200"/>
              </a:spcBef>
            </a:pPr>
            <a:r>
              <a:rPr lang="en-US" dirty="0"/>
              <a:t>Year in Review: </a:t>
            </a:r>
            <a:br>
              <a:rPr lang="en-US" dirty="0"/>
            </a:br>
            <a:r>
              <a:rPr lang="en-US" dirty="0"/>
              <a:t>PI3K/AKT/mTOR Pathway in </a:t>
            </a:r>
            <a:br>
              <a:rPr lang="en-US" dirty="0"/>
            </a:br>
            <a:r>
              <a:rPr lang="en-US" dirty="0"/>
              <a:t>HR-Positive Metastatic Breast Cancer</a:t>
            </a:r>
            <a:endParaRPr lang="en-US" sz="2400" dirty="0"/>
          </a:p>
        </p:txBody>
      </p:sp>
      <p:sp>
        <p:nvSpPr>
          <p:cNvPr id="6" name="Content Placeholder 2">
            <a:extLst>
              <a:ext uri="{FF2B5EF4-FFF2-40B4-BE49-F238E27FC236}">
                <a16:creationId xmlns:a16="http://schemas.microsoft.com/office/drawing/2014/main" id="{F6F805EB-A8A0-2DBA-D0A7-0C74C6D5390B}"/>
              </a:ext>
            </a:extLst>
          </p:cNvPr>
          <p:cNvSpPr>
            <a:spLocks noGrp="1"/>
          </p:cNvSpPr>
          <p:nvPr>
            <p:ph idx="1"/>
          </p:nvPr>
        </p:nvSpPr>
        <p:spPr>
          <a:xfrm>
            <a:off x="1559496" y="1955158"/>
            <a:ext cx="9145016" cy="4536504"/>
          </a:xfrm>
        </p:spPr>
        <p:txBody>
          <a:bodyPr/>
          <a:lstStyle/>
          <a:p>
            <a:pPr marL="9525" indent="0">
              <a:lnSpc>
                <a:spcPts val="2600"/>
              </a:lnSpc>
              <a:spcBef>
                <a:spcPts val="0"/>
              </a:spcBef>
              <a:spcAft>
                <a:spcPts val="2400"/>
              </a:spcAft>
              <a:buNone/>
            </a:pPr>
            <a:r>
              <a:rPr lang="en-US" sz="2400" dirty="0">
                <a:solidFill>
                  <a:srgbClr val="3233FF"/>
                </a:solidFill>
              </a:rPr>
              <a:t>INTRODUCTION: </a:t>
            </a:r>
            <a:r>
              <a:rPr lang="en-US" sz="2400" dirty="0">
                <a:solidFill>
                  <a:schemeClr val="tx1"/>
                </a:solidFill>
              </a:rPr>
              <a:t>San Antonio Memories</a:t>
            </a:r>
          </a:p>
          <a:p>
            <a:pPr marL="9525" indent="0">
              <a:lnSpc>
                <a:spcPts val="2600"/>
              </a:lnSpc>
              <a:spcBef>
                <a:spcPts val="0"/>
              </a:spcBef>
              <a:spcAft>
                <a:spcPts val="2400"/>
              </a:spcAft>
              <a:buNone/>
            </a:pPr>
            <a:r>
              <a:rPr lang="en-US" sz="2400" dirty="0">
                <a:solidFill>
                  <a:srgbClr val="3233FF"/>
                </a:solidFill>
              </a:rPr>
              <a:t>MODULE 1: </a:t>
            </a:r>
            <a:r>
              <a:rPr lang="en-US" sz="2400" dirty="0"/>
              <a:t>PI3K/AKT/PTEN Alterations and Therapies</a:t>
            </a:r>
            <a:endParaRPr lang="en-US" sz="2400" dirty="0">
              <a:solidFill>
                <a:schemeClr val="tx1"/>
              </a:solidFill>
            </a:endParaRPr>
          </a:p>
          <a:p>
            <a:pPr marL="11113" indent="0">
              <a:lnSpc>
                <a:spcPts val="2600"/>
              </a:lnSpc>
              <a:spcBef>
                <a:spcPts val="0"/>
              </a:spcBef>
              <a:spcAft>
                <a:spcPts val="2400"/>
              </a:spcAft>
              <a:buNone/>
            </a:pPr>
            <a:r>
              <a:rPr lang="en-US" sz="2400" dirty="0">
                <a:solidFill>
                  <a:srgbClr val="3233FF"/>
                </a:solidFill>
              </a:rPr>
              <a:t>MODULE 2: </a:t>
            </a:r>
            <a:r>
              <a:rPr lang="en-US" sz="2400" dirty="0" err="1">
                <a:solidFill>
                  <a:schemeClr val="tx1"/>
                </a:solidFill>
                <a:latin typeface="Calibri" panose="020F0502020204030204" pitchFamily="34" charset="0"/>
                <a:cs typeface="Calibri" panose="020F0502020204030204" pitchFamily="34" charset="0"/>
              </a:rPr>
              <a:t>Capivasertib</a:t>
            </a:r>
            <a:endParaRPr lang="en-US" sz="2400" dirty="0">
              <a:solidFill>
                <a:schemeClr val="tx1"/>
              </a:solidFill>
              <a:latin typeface="Calibri" panose="020F0502020204030204" pitchFamily="34" charset="0"/>
              <a:cs typeface="Calibri" panose="020F0502020204030204" pitchFamily="34" charset="0"/>
            </a:endParaRPr>
          </a:p>
          <a:p>
            <a:pPr marL="11113" indent="0">
              <a:lnSpc>
                <a:spcPct val="100000"/>
              </a:lnSpc>
              <a:spcBef>
                <a:spcPts val="0"/>
              </a:spcBef>
              <a:spcAft>
                <a:spcPts val="2400"/>
              </a:spcAft>
              <a:buNone/>
            </a:pPr>
            <a:r>
              <a:rPr lang="en-US" sz="2400" dirty="0">
                <a:solidFill>
                  <a:srgbClr val="3233FF"/>
                </a:solidFill>
              </a:rPr>
              <a:t>MODULE 3: </a:t>
            </a:r>
            <a:r>
              <a:rPr lang="en-US" sz="2400" dirty="0" err="1">
                <a:solidFill>
                  <a:srgbClr val="212121"/>
                </a:solidFill>
                <a:ea typeface="Times New Roman" panose="02020603050405020304" pitchFamily="18" charset="0"/>
                <a:cs typeface="Times New Roman" panose="02020603050405020304" pitchFamily="18" charset="0"/>
              </a:rPr>
              <a:t>Gedatolisib</a:t>
            </a:r>
            <a:endParaRPr lang="en-US" sz="2400" dirty="0">
              <a:solidFill>
                <a:srgbClr val="212121"/>
              </a:solidFill>
              <a:ea typeface="Times New Roman" panose="02020603050405020304" pitchFamily="18" charset="0"/>
              <a:cs typeface="Times New Roman" panose="02020603050405020304" pitchFamily="18" charset="0"/>
            </a:endParaRPr>
          </a:p>
          <a:p>
            <a:pPr marL="11113" indent="0">
              <a:lnSpc>
                <a:spcPct val="100000"/>
              </a:lnSpc>
              <a:spcBef>
                <a:spcPts val="0"/>
              </a:spcBef>
              <a:spcAft>
                <a:spcPts val="2400"/>
              </a:spcAft>
              <a:buNone/>
            </a:pPr>
            <a:r>
              <a:rPr lang="en-US" sz="2400" dirty="0">
                <a:solidFill>
                  <a:srgbClr val="3233FF"/>
                </a:solidFill>
              </a:rPr>
              <a:t>MODULE 4: </a:t>
            </a:r>
            <a:r>
              <a:rPr lang="en-US" sz="2400" dirty="0" err="1">
                <a:solidFill>
                  <a:srgbClr val="212121"/>
                </a:solidFill>
                <a:cs typeface="Times New Roman" panose="02020603050405020304" pitchFamily="18" charset="0"/>
              </a:rPr>
              <a:t>I</a:t>
            </a:r>
            <a:r>
              <a:rPr lang="en-US" sz="2400" dirty="0" err="1">
                <a:solidFill>
                  <a:srgbClr val="212121"/>
                </a:solidFill>
                <a:ea typeface="Times New Roman" panose="02020603050405020304" pitchFamily="18" charset="0"/>
                <a:cs typeface="Times New Roman" panose="02020603050405020304" pitchFamily="18" charset="0"/>
              </a:rPr>
              <a:t>navolisib</a:t>
            </a:r>
            <a:endParaRPr lang="en-US" sz="2400" dirty="0">
              <a:solidFill>
                <a:srgbClr val="212121"/>
              </a:solidFill>
              <a:ea typeface="Times New Roman" panose="02020603050405020304" pitchFamily="18" charset="0"/>
              <a:cs typeface="Times New Roman" panose="02020603050405020304" pitchFamily="18" charset="0"/>
            </a:endParaRPr>
          </a:p>
          <a:p>
            <a:pPr marL="11113" indent="0">
              <a:lnSpc>
                <a:spcPct val="100000"/>
              </a:lnSpc>
              <a:spcBef>
                <a:spcPts val="0"/>
              </a:spcBef>
              <a:spcAft>
                <a:spcPts val="2400"/>
              </a:spcAft>
              <a:buNone/>
            </a:pPr>
            <a:r>
              <a:rPr lang="en-US" sz="2400" dirty="0">
                <a:solidFill>
                  <a:schemeClr val="bg1"/>
                </a:solidFill>
              </a:rPr>
              <a:t>MODULE 5: </a:t>
            </a:r>
            <a:r>
              <a:rPr lang="en-US" sz="2400" dirty="0">
                <a:solidFill>
                  <a:schemeClr val="bg1"/>
                </a:solidFill>
                <a:ea typeface="Times New Roman" panose="02020603050405020304" pitchFamily="18" charset="0"/>
                <a:cs typeface="Times New Roman" panose="02020603050405020304" pitchFamily="18" charset="0"/>
              </a:rPr>
              <a:t>New Agents and Ongoing Trials</a:t>
            </a:r>
          </a:p>
        </p:txBody>
      </p:sp>
    </p:spTree>
    <p:extLst>
      <p:ext uri="{BB962C8B-B14F-4D97-AF65-F5344CB8AC3E}">
        <p14:creationId xmlns:p14="http://schemas.microsoft.com/office/powerpoint/2010/main" val="3671131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504EE-0766-C5A0-0B64-776ED0DEB79C}"/>
              </a:ext>
            </a:extLst>
          </p:cNvPr>
          <p:cNvSpPr>
            <a:spLocks noGrp="1"/>
          </p:cNvSpPr>
          <p:nvPr>
            <p:ph type="title"/>
          </p:nvPr>
        </p:nvSpPr>
        <p:spPr>
          <a:xfrm>
            <a:off x="687888" y="66743"/>
            <a:ext cx="10515600" cy="1003951"/>
          </a:xfrm>
        </p:spPr>
        <p:txBody>
          <a:bodyPr>
            <a:normAutofit fontScale="90000"/>
          </a:bodyPr>
          <a:lstStyle/>
          <a:p>
            <a:pPr algn="ctr"/>
            <a:br>
              <a:rPr lang="en-US" dirty="0"/>
            </a:br>
            <a:br>
              <a:rPr lang="en-US" dirty="0"/>
            </a:br>
            <a:r>
              <a:rPr lang="en-US" dirty="0"/>
              <a:t> A Phase 1/2 trial of LY4064809 (STX-478, </a:t>
            </a:r>
            <a:r>
              <a:rPr lang="en-US" dirty="0" err="1"/>
              <a:t>Tersolisib</a:t>
            </a:r>
            <a:r>
              <a:rPr lang="en-US" dirty="0"/>
              <a:t>), a Pan-Mutant-Selective PI3Kα Inhibitor in HR+, HER2- MBC: Updated Results from PIKALO-1 </a:t>
            </a:r>
          </a:p>
        </p:txBody>
      </p:sp>
      <p:sp>
        <p:nvSpPr>
          <p:cNvPr id="5" name="TextBox 4">
            <a:extLst>
              <a:ext uri="{FF2B5EF4-FFF2-40B4-BE49-F238E27FC236}">
                <a16:creationId xmlns:a16="http://schemas.microsoft.com/office/drawing/2014/main" id="{21CB3CCD-6816-2E41-C08D-2B74287CC40D}"/>
              </a:ext>
            </a:extLst>
          </p:cNvPr>
          <p:cNvSpPr txBox="1"/>
          <p:nvPr/>
        </p:nvSpPr>
        <p:spPr>
          <a:xfrm>
            <a:off x="0" y="6574731"/>
            <a:ext cx="297664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S PGothic" charset="0"/>
                <a:cs typeface="+mn-cs"/>
              </a:rPr>
              <a:t>Jhaveri et al, SABCS 2025;Abstract PS1-08-24</a:t>
            </a:r>
          </a:p>
        </p:txBody>
      </p:sp>
      <p:pic>
        <p:nvPicPr>
          <p:cNvPr id="6" name="Picture 5">
            <a:extLst>
              <a:ext uri="{FF2B5EF4-FFF2-40B4-BE49-F238E27FC236}">
                <a16:creationId xmlns:a16="http://schemas.microsoft.com/office/drawing/2014/main" id="{4B259D26-8823-C5AC-FFCD-EA11AC24D848}"/>
              </a:ext>
            </a:extLst>
          </p:cNvPr>
          <p:cNvPicPr>
            <a:picLocks noChangeAspect="1"/>
          </p:cNvPicPr>
          <p:nvPr/>
        </p:nvPicPr>
        <p:blipFill>
          <a:blip r:embed="rId2"/>
          <a:stretch>
            <a:fillRect/>
          </a:stretch>
        </p:blipFill>
        <p:spPr>
          <a:xfrm>
            <a:off x="94221" y="1903957"/>
            <a:ext cx="7772400" cy="2558701"/>
          </a:xfrm>
          <a:prstGeom prst="rect">
            <a:avLst/>
          </a:prstGeom>
        </p:spPr>
      </p:pic>
      <p:sp>
        <p:nvSpPr>
          <p:cNvPr id="9" name="TextBox 8">
            <a:extLst>
              <a:ext uri="{FF2B5EF4-FFF2-40B4-BE49-F238E27FC236}">
                <a16:creationId xmlns:a16="http://schemas.microsoft.com/office/drawing/2014/main" id="{DD3CAB11-7527-578C-17CC-E01E8C86CDC8}"/>
              </a:ext>
            </a:extLst>
          </p:cNvPr>
          <p:cNvSpPr txBox="1"/>
          <p:nvPr/>
        </p:nvSpPr>
        <p:spPr>
          <a:xfrm>
            <a:off x="450937" y="4540098"/>
            <a:ext cx="7415684" cy="2031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charset="0"/>
                <a:cs typeface="+mn-cs"/>
              </a:rPr>
              <a:t>Demographics, N=154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S PGothic" charset="0"/>
                <a:cs typeface="+mn-cs"/>
              </a:rPr>
              <a:t>17-18% pre-diabetic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S PGothic" charset="0"/>
                <a:cs typeface="+mn-cs"/>
              </a:rPr>
              <a:t>52% prior oral SERDs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S PGothic" charset="0"/>
                <a:cs typeface="+mn-cs"/>
              </a:rPr>
              <a:t>Prior PI3Ki: 18% monotherapy arm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S PGothic" charset="0"/>
                <a:cs typeface="+mn-cs"/>
              </a:rPr>
              <a:t>Prior chemo/ADC: 62%/24% monotherapy arm;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S PGothic" charset="0"/>
                <a:cs typeface="+mn-cs"/>
              </a:rPr>
              <a:t>Palbociclib (49/63; 78%); </a:t>
            </a:r>
            <a:r>
              <a:rPr kumimoji="0" lang="en-US" sz="1800" b="0" i="0" u="none" strike="noStrike" kern="1200" cap="none" spc="0" normalizeH="0" baseline="0" noProof="0" dirty="0" err="1">
                <a:ln>
                  <a:noFill/>
                </a:ln>
                <a:solidFill>
                  <a:prstClr val="black"/>
                </a:solidFill>
                <a:effectLst/>
                <a:uLnTx/>
                <a:uFillTx/>
                <a:latin typeface="Calibri"/>
                <a:ea typeface="MS PGothic" charset="0"/>
                <a:cs typeface="+mn-cs"/>
              </a:rPr>
              <a:t>Ribociclib</a:t>
            </a:r>
            <a:r>
              <a:rPr kumimoji="0" lang="en-US" sz="1800" b="0" i="0" u="none" strike="noStrike" kern="1200" cap="none" spc="0" normalizeH="0" baseline="0" noProof="0" dirty="0">
                <a:ln>
                  <a:noFill/>
                </a:ln>
                <a:solidFill>
                  <a:prstClr val="black"/>
                </a:solidFill>
                <a:effectLst/>
                <a:uLnTx/>
                <a:uFillTx/>
                <a:latin typeface="Calibri"/>
                <a:ea typeface="MS PGothic" charset="0"/>
                <a:cs typeface="+mn-cs"/>
              </a:rPr>
              <a:t> (13/63; 21%); </a:t>
            </a:r>
            <a:r>
              <a:rPr kumimoji="0" lang="en-US" sz="1800" b="0" i="0" u="none" strike="noStrike" kern="1200" cap="none" spc="0" normalizeH="0" baseline="0" noProof="0" dirty="0" err="1">
                <a:ln>
                  <a:noFill/>
                </a:ln>
                <a:solidFill>
                  <a:prstClr val="black"/>
                </a:solidFill>
                <a:effectLst/>
                <a:uLnTx/>
                <a:uFillTx/>
                <a:latin typeface="Calibri"/>
                <a:ea typeface="MS PGothic" charset="0"/>
                <a:cs typeface="+mn-cs"/>
              </a:rPr>
              <a:t>Abemaciclib</a:t>
            </a:r>
            <a:r>
              <a:rPr kumimoji="0" lang="en-US" sz="1800" b="0" i="0" u="none" strike="noStrike" kern="1200" cap="none" spc="0" normalizeH="0" baseline="0" noProof="0" dirty="0">
                <a:ln>
                  <a:noFill/>
                </a:ln>
                <a:solidFill>
                  <a:prstClr val="black"/>
                </a:solidFill>
                <a:effectLst/>
                <a:uLnTx/>
                <a:uFillTx/>
                <a:latin typeface="Calibri"/>
                <a:ea typeface="MS PGothic" charset="0"/>
                <a:cs typeface="+mn-cs"/>
              </a:rPr>
              <a:t> (1/63; 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S PGothic" charset="0"/>
              <a:cs typeface="+mn-cs"/>
            </a:endParaRPr>
          </a:p>
        </p:txBody>
      </p:sp>
      <p:sp>
        <p:nvSpPr>
          <p:cNvPr id="10" name="TextBox 9">
            <a:extLst>
              <a:ext uri="{FF2B5EF4-FFF2-40B4-BE49-F238E27FC236}">
                <a16:creationId xmlns:a16="http://schemas.microsoft.com/office/drawing/2014/main" id="{E3C29EE6-39D2-09D0-348F-B245E68FFCB3}"/>
              </a:ext>
            </a:extLst>
          </p:cNvPr>
          <p:cNvSpPr txBox="1"/>
          <p:nvPr/>
        </p:nvSpPr>
        <p:spPr>
          <a:xfrm>
            <a:off x="4481534" y="1903957"/>
            <a:ext cx="6832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S PGothic" charset="0"/>
                <a:cs typeface="+mn-cs"/>
              </a:rPr>
              <a:t>N=50</a:t>
            </a:r>
            <a:endParaRPr kumimoji="0" lang="en-US" sz="1800" b="0" i="0" u="none" strike="noStrike" kern="1200" cap="none" spc="0" normalizeH="0" baseline="0" noProof="0" dirty="0">
              <a:ln>
                <a:noFill/>
              </a:ln>
              <a:solidFill>
                <a:prstClr val="white"/>
              </a:solidFill>
              <a:effectLst/>
              <a:uLnTx/>
              <a:uFillTx/>
              <a:latin typeface="Calibri"/>
              <a:ea typeface="MS PGothic" charset="0"/>
              <a:cs typeface="+mn-cs"/>
            </a:endParaRPr>
          </a:p>
        </p:txBody>
      </p:sp>
      <p:sp>
        <p:nvSpPr>
          <p:cNvPr id="11" name="TextBox 10">
            <a:extLst>
              <a:ext uri="{FF2B5EF4-FFF2-40B4-BE49-F238E27FC236}">
                <a16:creationId xmlns:a16="http://schemas.microsoft.com/office/drawing/2014/main" id="{C40CE5E5-C25C-745A-122A-0B84EF15CC1E}"/>
              </a:ext>
            </a:extLst>
          </p:cNvPr>
          <p:cNvSpPr txBox="1"/>
          <p:nvPr/>
        </p:nvSpPr>
        <p:spPr>
          <a:xfrm>
            <a:off x="4481534" y="2585674"/>
            <a:ext cx="6832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S PGothic" charset="0"/>
                <a:cs typeface="+mn-cs"/>
              </a:rPr>
              <a:t>N=41</a:t>
            </a:r>
          </a:p>
        </p:txBody>
      </p:sp>
      <p:sp>
        <p:nvSpPr>
          <p:cNvPr id="12" name="TextBox 11">
            <a:extLst>
              <a:ext uri="{FF2B5EF4-FFF2-40B4-BE49-F238E27FC236}">
                <a16:creationId xmlns:a16="http://schemas.microsoft.com/office/drawing/2014/main" id="{C13651AD-2D41-C750-9337-D8C32FD2A8F5}"/>
              </a:ext>
            </a:extLst>
          </p:cNvPr>
          <p:cNvSpPr txBox="1"/>
          <p:nvPr/>
        </p:nvSpPr>
        <p:spPr>
          <a:xfrm>
            <a:off x="4531638" y="3536516"/>
            <a:ext cx="6832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S PGothic" charset="0"/>
                <a:cs typeface="+mn-cs"/>
              </a:rPr>
              <a:t>N=63</a:t>
            </a:r>
          </a:p>
        </p:txBody>
      </p:sp>
      <p:sp>
        <p:nvSpPr>
          <p:cNvPr id="14" name="TextBox 13">
            <a:extLst>
              <a:ext uri="{FF2B5EF4-FFF2-40B4-BE49-F238E27FC236}">
                <a16:creationId xmlns:a16="http://schemas.microsoft.com/office/drawing/2014/main" id="{CA77E643-4F0F-BF5F-7F47-C316FF985A7C}"/>
              </a:ext>
            </a:extLst>
          </p:cNvPr>
          <p:cNvSpPr txBox="1"/>
          <p:nvPr/>
        </p:nvSpPr>
        <p:spPr>
          <a:xfrm>
            <a:off x="7961865" y="1793406"/>
            <a:ext cx="4093372" cy="46576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48"/>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mn-cs"/>
              </a:rPr>
              <a:t>Safety</a:t>
            </a:r>
          </a:p>
          <a:p>
            <a:pPr marL="285750" marR="0" lvl="0" indent="-285750" algn="l" defTabSz="914400" rtl="0" eaLnBrk="1" fontAlgn="auto" latinLnBrk="0" hangingPunct="1">
              <a:lnSpc>
                <a:spcPct val="100000"/>
              </a:lnSpc>
              <a:spcBef>
                <a:spcPts val="0"/>
              </a:spcBef>
              <a:spcAft>
                <a:spcPts val="848"/>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mn-cs"/>
              </a:rPr>
              <a:t>Most common LY4064809 related AEs (TRAEs) were fatigue (27%), nausea (23%), hyperglycemia (23%; 33%/12% in pts with/without pre-DM/DM), and diarrhea (21%) </a:t>
            </a:r>
          </a:p>
          <a:p>
            <a:pPr marL="285750" marR="0" lvl="0" indent="-285750" algn="l" defTabSz="914400" rtl="0" eaLnBrk="1" fontAlgn="auto" latinLnBrk="0" hangingPunct="1">
              <a:lnSpc>
                <a:spcPct val="100000"/>
              </a:lnSpc>
              <a:spcBef>
                <a:spcPts val="0"/>
              </a:spcBef>
              <a:spcAft>
                <a:spcPts val="848"/>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mn-cs"/>
              </a:rPr>
              <a:t>Grade ≥3 TRAEs occurred in 20% of patients, most commonly ALT/AST increased (7%), fatigue (4%), and neutropenia (4%)</a:t>
            </a:r>
          </a:p>
          <a:p>
            <a:pPr marL="285750" marR="0" lvl="0" indent="-285750" algn="l" defTabSz="914400" rtl="0" eaLnBrk="1" fontAlgn="auto" latinLnBrk="0" hangingPunct="1">
              <a:lnSpc>
                <a:spcPct val="100000"/>
              </a:lnSpc>
              <a:spcBef>
                <a:spcPts val="0"/>
              </a:spcBef>
              <a:spcAft>
                <a:spcPts val="848"/>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mn-cs"/>
              </a:rPr>
              <a:t>1 patient discontinued due to a TRAE (AST increased in 100 mg LY4064809 + fulvestrant) </a:t>
            </a:r>
          </a:p>
          <a:p>
            <a:pPr marL="285750" marR="0" lvl="0" indent="-285750" algn="l" defTabSz="914400" rtl="0" eaLnBrk="1" fontAlgn="auto" latinLnBrk="0" hangingPunct="1">
              <a:lnSpc>
                <a:spcPct val="100000"/>
              </a:lnSpc>
              <a:spcBef>
                <a:spcPts val="0"/>
              </a:spcBef>
              <a:spcAft>
                <a:spcPts val="848"/>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mn-cs"/>
              </a:rPr>
              <a:t>Minimal impact on glucose metabolism</a:t>
            </a:r>
          </a:p>
        </p:txBody>
      </p:sp>
    </p:spTree>
    <p:extLst>
      <p:ext uri="{BB962C8B-B14F-4D97-AF65-F5344CB8AC3E}">
        <p14:creationId xmlns:p14="http://schemas.microsoft.com/office/powerpoint/2010/main" val="25628255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E651919-5249-78A0-20B9-33DD72C8A8B6}"/>
              </a:ext>
            </a:extLst>
          </p:cNvPr>
          <p:cNvGrpSpPr/>
          <p:nvPr/>
        </p:nvGrpSpPr>
        <p:grpSpPr>
          <a:xfrm>
            <a:off x="45156" y="250192"/>
            <a:ext cx="7772400" cy="3626143"/>
            <a:chOff x="213214" y="701527"/>
            <a:chExt cx="7772400" cy="3626143"/>
          </a:xfrm>
        </p:grpSpPr>
        <p:pic>
          <p:nvPicPr>
            <p:cNvPr id="5" name="Picture 4">
              <a:extLst>
                <a:ext uri="{FF2B5EF4-FFF2-40B4-BE49-F238E27FC236}">
                  <a16:creationId xmlns:a16="http://schemas.microsoft.com/office/drawing/2014/main" id="{4B70318B-D3A4-0F73-0208-9EB2C851DAAE}"/>
                </a:ext>
              </a:extLst>
            </p:cNvPr>
            <p:cNvPicPr>
              <a:picLocks noChangeAspect="1"/>
            </p:cNvPicPr>
            <p:nvPr/>
          </p:nvPicPr>
          <p:blipFill>
            <a:blip r:embed="rId2"/>
            <a:stretch>
              <a:fillRect/>
            </a:stretch>
          </p:blipFill>
          <p:spPr>
            <a:xfrm>
              <a:off x="213214" y="701527"/>
              <a:ext cx="7772400" cy="3626143"/>
            </a:xfrm>
            <a:prstGeom prst="rect">
              <a:avLst/>
            </a:prstGeom>
          </p:spPr>
        </p:pic>
        <p:sp>
          <p:nvSpPr>
            <p:cNvPr id="8" name="Rectangle 7">
              <a:extLst>
                <a:ext uri="{FF2B5EF4-FFF2-40B4-BE49-F238E27FC236}">
                  <a16:creationId xmlns:a16="http://schemas.microsoft.com/office/drawing/2014/main" id="{A8B0EDDE-C0BB-812D-F185-DC29A640C92E}"/>
                </a:ext>
              </a:extLst>
            </p:cNvPr>
            <p:cNvSpPr/>
            <p:nvPr/>
          </p:nvSpPr>
          <p:spPr>
            <a:xfrm>
              <a:off x="288099" y="939452"/>
              <a:ext cx="250520" cy="2254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2264435A-5972-DAF6-FB00-E89D4B9CD085}"/>
                </a:ext>
              </a:extLst>
            </p:cNvPr>
            <p:cNvSpPr/>
            <p:nvPr/>
          </p:nvSpPr>
          <p:spPr>
            <a:xfrm>
              <a:off x="5845480" y="958124"/>
              <a:ext cx="250520" cy="2254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1" name="Picture 10">
            <a:extLst>
              <a:ext uri="{FF2B5EF4-FFF2-40B4-BE49-F238E27FC236}">
                <a16:creationId xmlns:a16="http://schemas.microsoft.com/office/drawing/2014/main" id="{E28AB536-929F-227F-04FA-6B9BFEAB9827}"/>
              </a:ext>
            </a:extLst>
          </p:cNvPr>
          <p:cNvPicPr>
            <a:picLocks noChangeAspect="1"/>
          </p:cNvPicPr>
          <p:nvPr/>
        </p:nvPicPr>
        <p:blipFill>
          <a:blip r:embed="rId3"/>
          <a:srcRect t="2866"/>
          <a:stretch>
            <a:fillRect/>
          </a:stretch>
        </p:blipFill>
        <p:spPr>
          <a:xfrm>
            <a:off x="4854222" y="3714044"/>
            <a:ext cx="7237453" cy="3092989"/>
          </a:xfrm>
          <a:prstGeom prst="rect">
            <a:avLst/>
          </a:prstGeom>
        </p:spPr>
      </p:pic>
      <p:sp>
        <p:nvSpPr>
          <p:cNvPr id="7" name="TextBox 6">
            <a:extLst>
              <a:ext uri="{FF2B5EF4-FFF2-40B4-BE49-F238E27FC236}">
                <a16:creationId xmlns:a16="http://schemas.microsoft.com/office/drawing/2014/main" id="{E505E0BF-D32C-09CF-788D-30513B5D44C8}"/>
              </a:ext>
            </a:extLst>
          </p:cNvPr>
          <p:cNvSpPr txBox="1"/>
          <p:nvPr/>
        </p:nvSpPr>
        <p:spPr>
          <a:xfrm>
            <a:off x="370561" y="150734"/>
            <a:ext cx="610017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pitchFamily="2" charset="0"/>
                <a:ea typeface="MS PGothic" charset="0"/>
                <a:cs typeface="+mn-cs"/>
              </a:rPr>
              <a:t>PIK3CAm ctDNA VAF Dynamics</a:t>
            </a:r>
          </a:p>
        </p:txBody>
      </p:sp>
      <p:sp>
        <p:nvSpPr>
          <p:cNvPr id="13" name="TextBox 12">
            <a:extLst>
              <a:ext uri="{FF2B5EF4-FFF2-40B4-BE49-F238E27FC236}">
                <a16:creationId xmlns:a16="http://schemas.microsoft.com/office/drawing/2014/main" id="{FA339F96-0A82-9A80-636A-5F5011457AF1}"/>
              </a:ext>
            </a:extLst>
          </p:cNvPr>
          <p:cNvSpPr txBox="1"/>
          <p:nvPr/>
        </p:nvSpPr>
        <p:spPr>
          <a:xfrm>
            <a:off x="7571983" y="2880365"/>
            <a:ext cx="425154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pitchFamily="2" charset="0"/>
                <a:ea typeface="MS PGothic" charset="0"/>
                <a:cs typeface="+mn-cs"/>
              </a:rPr>
              <a:t>Tumor Response in ABC Patients with Measurable Disease </a:t>
            </a:r>
          </a:p>
        </p:txBody>
      </p:sp>
      <p:grpSp>
        <p:nvGrpSpPr>
          <p:cNvPr id="16" name="Group 15">
            <a:extLst>
              <a:ext uri="{FF2B5EF4-FFF2-40B4-BE49-F238E27FC236}">
                <a16:creationId xmlns:a16="http://schemas.microsoft.com/office/drawing/2014/main" id="{58CA99F9-3A7B-461A-B196-ADDFE11EBF43}"/>
              </a:ext>
            </a:extLst>
          </p:cNvPr>
          <p:cNvGrpSpPr/>
          <p:nvPr/>
        </p:nvGrpSpPr>
        <p:grpSpPr>
          <a:xfrm>
            <a:off x="1058232" y="3898913"/>
            <a:ext cx="2362416" cy="2908120"/>
            <a:chOff x="944563" y="3898913"/>
            <a:chExt cx="2362416" cy="2908120"/>
          </a:xfrm>
        </p:grpSpPr>
        <p:pic>
          <p:nvPicPr>
            <p:cNvPr id="14" name="Picture 13">
              <a:extLst>
                <a:ext uri="{FF2B5EF4-FFF2-40B4-BE49-F238E27FC236}">
                  <a16:creationId xmlns:a16="http://schemas.microsoft.com/office/drawing/2014/main" id="{953732D4-3DC1-7C05-85DB-9B80638EA5B9}"/>
                </a:ext>
              </a:extLst>
            </p:cNvPr>
            <p:cNvPicPr>
              <a:picLocks noChangeAspect="1"/>
            </p:cNvPicPr>
            <p:nvPr/>
          </p:nvPicPr>
          <p:blipFill>
            <a:blip r:embed="rId4"/>
            <a:stretch>
              <a:fillRect/>
            </a:stretch>
          </p:blipFill>
          <p:spPr>
            <a:xfrm>
              <a:off x="944563" y="3898913"/>
              <a:ext cx="2362416" cy="2908120"/>
            </a:xfrm>
            <a:prstGeom prst="rect">
              <a:avLst/>
            </a:prstGeom>
          </p:spPr>
        </p:pic>
        <p:sp>
          <p:nvSpPr>
            <p:cNvPr id="15" name="Rectangle 14">
              <a:extLst>
                <a:ext uri="{FF2B5EF4-FFF2-40B4-BE49-F238E27FC236}">
                  <a16:creationId xmlns:a16="http://schemas.microsoft.com/office/drawing/2014/main" id="{7FC22270-BD70-DD65-9232-01DFFA884DC7}"/>
                </a:ext>
              </a:extLst>
            </p:cNvPr>
            <p:cNvSpPr/>
            <p:nvPr/>
          </p:nvSpPr>
          <p:spPr>
            <a:xfrm>
              <a:off x="944564" y="3923965"/>
              <a:ext cx="308040" cy="2472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 name="TextBox 2">
            <a:extLst>
              <a:ext uri="{FF2B5EF4-FFF2-40B4-BE49-F238E27FC236}">
                <a16:creationId xmlns:a16="http://schemas.microsoft.com/office/drawing/2014/main" id="{7882A3E7-E790-9A5E-A766-38D7A26D8F6A}"/>
              </a:ext>
            </a:extLst>
          </p:cNvPr>
          <p:cNvSpPr txBox="1"/>
          <p:nvPr/>
        </p:nvSpPr>
        <p:spPr>
          <a:xfrm>
            <a:off x="0" y="6410832"/>
            <a:ext cx="17848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S PGothic" charset="0"/>
                <a:cs typeface="+mn-cs"/>
              </a:rPr>
              <a:t>Jhaveri et al, SABCS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S PGothic" charset="0"/>
                <a:cs typeface="+mn-cs"/>
              </a:rPr>
              <a:t>Abstract PS1-08-24</a:t>
            </a:r>
          </a:p>
        </p:txBody>
      </p:sp>
      <p:grpSp>
        <p:nvGrpSpPr>
          <p:cNvPr id="6" name="Group 5">
            <a:extLst>
              <a:ext uri="{FF2B5EF4-FFF2-40B4-BE49-F238E27FC236}">
                <a16:creationId xmlns:a16="http://schemas.microsoft.com/office/drawing/2014/main" id="{5D1254AA-6379-C41D-B6D1-668BD2186D6F}"/>
              </a:ext>
            </a:extLst>
          </p:cNvPr>
          <p:cNvGrpSpPr/>
          <p:nvPr/>
        </p:nvGrpSpPr>
        <p:grpSpPr>
          <a:xfrm>
            <a:off x="8646496" y="150734"/>
            <a:ext cx="2348089" cy="2635957"/>
            <a:chOff x="8646496" y="150734"/>
            <a:chExt cx="2348089" cy="2635957"/>
          </a:xfrm>
        </p:grpSpPr>
        <p:pic>
          <p:nvPicPr>
            <p:cNvPr id="2" name="Picture 1" descr="A graph of glucose&#10;&#10;AI-generated content may be incorrect.">
              <a:extLst>
                <a:ext uri="{FF2B5EF4-FFF2-40B4-BE49-F238E27FC236}">
                  <a16:creationId xmlns:a16="http://schemas.microsoft.com/office/drawing/2014/main" id="{AC63F75A-456B-BA4E-D573-8A453BBFBE5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8646496" y="159339"/>
              <a:ext cx="2348089" cy="2627352"/>
            </a:xfrm>
            <a:prstGeom prst="rect">
              <a:avLst/>
            </a:prstGeom>
          </p:spPr>
        </p:pic>
        <p:sp>
          <p:nvSpPr>
            <p:cNvPr id="4" name="Rectangle 3">
              <a:extLst>
                <a:ext uri="{FF2B5EF4-FFF2-40B4-BE49-F238E27FC236}">
                  <a16:creationId xmlns:a16="http://schemas.microsoft.com/office/drawing/2014/main" id="{989CED3F-5A24-18E7-50D9-CAF3D82AC933}"/>
                </a:ext>
              </a:extLst>
            </p:cNvPr>
            <p:cNvSpPr/>
            <p:nvPr/>
          </p:nvSpPr>
          <p:spPr>
            <a:xfrm>
              <a:off x="8918222" y="150734"/>
              <a:ext cx="293511" cy="1846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8951818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A318E-3049-B24F-CDC5-4187306B1FA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1BCFEEA-3240-BA82-D642-89C124507B2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F09D503-532B-A7AE-BBB8-285405967EB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3AD9C5A-FF48-B956-B2C3-227B64921357}"/>
              </a:ext>
            </a:extLst>
          </p:cNvPr>
          <p:cNvSpPr/>
          <p:nvPr/>
        </p:nvSpPr>
        <p:spPr>
          <a:xfrm>
            <a:off x="5546361" y="2718003"/>
            <a:ext cx="359764" cy="184666"/>
          </a:xfrm>
          <a:prstGeom prst="rect">
            <a:avLst/>
          </a:prstGeom>
          <a:solidFill>
            <a:srgbClr val="025D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32890318-9683-50E5-1CE3-591CE8036EE0}"/>
              </a:ext>
            </a:extLst>
          </p:cNvPr>
          <p:cNvSpPr txBox="1"/>
          <p:nvPr/>
        </p:nvSpPr>
        <p:spPr>
          <a:xfrm>
            <a:off x="5458381" y="2625670"/>
            <a:ext cx="5357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S PGothic" charset="0"/>
                <a:cs typeface="+mn-cs"/>
              </a:rPr>
              <a:t>800</a:t>
            </a:r>
          </a:p>
        </p:txBody>
      </p:sp>
      <p:sp>
        <p:nvSpPr>
          <p:cNvPr id="10" name="TextBox 9">
            <a:extLst>
              <a:ext uri="{FF2B5EF4-FFF2-40B4-BE49-F238E27FC236}">
                <a16:creationId xmlns:a16="http://schemas.microsoft.com/office/drawing/2014/main" id="{FF7866C1-3BD1-69F2-9082-244351D68A51}"/>
              </a:ext>
            </a:extLst>
          </p:cNvPr>
          <p:cNvSpPr txBox="1"/>
          <p:nvPr/>
        </p:nvSpPr>
        <p:spPr>
          <a:xfrm>
            <a:off x="6929204" y="330758"/>
            <a:ext cx="610099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S PGothic" charset="0"/>
                <a:cs typeface="+mn-cs"/>
              </a:rPr>
              <a:t>NCT07174336</a:t>
            </a:r>
          </a:p>
        </p:txBody>
      </p:sp>
      <p:sp>
        <p:nvSpPr>
          <p:cNvPr id="11" name="TextBox 10">
            <a:extLst>
              <a:ext uri="{FF2B5EF4-FFF2-40B4-BE49-F238E27FC236}">
                <a16:creationId xmlns:a16="http://schemas.microsoft.com/office/drawing/2014/main" id="{8A6150D1-AFDC-33C5-103C-CE516CA185E5}"/>
              </a:ext>
            </a:extLst>
          </p:cNvPr>
          <p:cNvSpPr txBox="1"/>
          <p:nvPr/>
        </p:nvSpPr>
        <p:spPr>
          <a:xfrm>
            <a:off x="6651321" y="932863"/>
            <a:ext cx="10498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S PGothic" charset="0"/>
                <a:cs typeface="+mn-cs"/>
              </a:rPr>
              <a:t>Tersolisib</a:t>
            </a:r>
            <a:endParaRPr kumimoji="0" lang="en-US" sz="1800" b="0" i="0" u="none" strike="noStrike" kern="1200" cap="none" spc="0" normalizeH="0" baseline="0" noProof="0" dirty="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30473858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88AF5-8C43-16AD-2234-A24421A7169A}"/>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7E47158E-C643-58D9-3E35-476121BE061C}"/>
              </a:ext>
            </a:extLst>
          </p:cNvPr>
          <p:cNvSpPr>
            <a:spLocks noGrp="1"/>
          </p:cNvSpPr>
          <p:nvPr>
            <p:ph idx="1"/>
          </p:nvPr>
        </p:nvSpPr>
        <p:spPr/>
        <p:txBody>
          <a:bodyPr>
            <a:normAutofit/>
          </a:bodyPr>
          <a:lstStyle/>
          <a:p>
            <a:r>
              <a:rPr lang="en-US" dirty="0" err="1"/>
              <a:t>Tersolisib</a:t>
            </a:r>
            <a:r>
              <a:rPr lang="en-US" dirty="0"/>
              <a:t> (LY4064809) alone or in combination with fulvestrant or fulvestrant/CDK4/6i was well-tolerated</a:t>
            </a:r>
          </a:p>
          <a:p>
            <a:pPr lvl="1"/>
            <a:r>
              <a:rPr lang="en-US" dirty="0"/>
              <a:t>Low incidence of PI3K inhibitor (PI3Ki)-class toxicities </a:t>
            </a:r>
          </a:p>
          <a:p>
            <a:r>
              <a:rPr lang="en-US" dirty="0"/>
              <a:t>Promising antitumor activity observed in heavily pre-treated patients with </a:t>
            </a:r>
            <a:r>
              <a:rPr lang="en-US" i="1" dirty="0"/>
              <a:t>PIK3CA</a:t>
            </a:r>
            <a:r>
              <a:rPr lang="en-US" dirty="0"/>
              <a:t>m HR+, HER2- ABC</a:t>
            </a:r>
          </a:p>
          <a:p>
            <a:pPr lvl="1"/>
            <a:r>
              <a:rPr lang="en-US" dirty="0"/>
              <a:t>Follow-up is short as many remain on therapy</a:t>
            </a:r>
          </a:p>
          <a:p>
            <a:r>
              <a:rPr lang="en-US" dirty="0"/>
              <a:t>PIKALO-2, a phase 3 global registrational trial investigating </a:t>
            </a:r>
            <a:r>
              <a:rPr lang="en-US" dirty="0" err="1"/>
              <a:t>tersolisib</a:t>
            </a:r>
            <a:r>
              <a:rPr lang="en-US" dirty="0"/>
              <a:t> in combination with ET and CDK4/6i is actively enrolling a dose optimization lead-in with phase III to open mid 2026 </a:t>
            </a:r>
            <a:r>
              <a:rPr lang="en-US" sz="2400" dirty="0"/>
              <a:t>(NCT07174336) </a:t>
            </a:r>
            <a:endParaRPr lang="en-US" dirty="0"/>
          </a:p>
          <a:p>
            <a:endParaRPr lang="en-US" dirty="0"/>
          </a:p>
        </p:txBody>
      </p:sp>
    </p:spTree>
    <p:extLst>
      <p:ext uri="{BB962C8B-B14F-4D97-AF65-F5344CB8AC3E}">
        <p14:creationId xmlns:p14="http://schemas.microsoft.com/office/powerpoint/2010/main" val="23164609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2E0CD-FB7A-F8BB-F4E5-061D4B2EA882}"/>
              </a:ext>
            </a:extLst>
          </p:cNvPr>
          <p:cNvSpPr>
            <a:spLocks noGrp="1"/>
          </p:cNvSpPr>
          <p:nvPr>
            <p:ph type="title"/>
          </p:nvPr>
        </p:nvSpPr>
        <p:spPr>
          <a:xfrm>
            <a:off x="755582" y="55900"/>
            <a:ext cx="10515600" cy="1226513"/>
          </a:xfrm>
        </p:spPr>
        <p:txBody>
          <a:bodyPr>
            <a:noAutofit/>
          </a:bodyPr>
          <a:lstStyle/>
          <a:p>
            <a:pPr algn="ctr"/>
            <a:br>
              <a:rPr lang="en-US" sz="3200" dirty="0"/>
            </a:br>
            <a:r>
              <a:rPr lang="en-US" sz="3200" dirty="0" err="1"/>
              <a:t>ReDiscover</a:t>
            </a:r>
            <a:r>
              <a:rPr lang="en-US" sz="3200" dirty="0"/>
              <a:t> Trial: </a:t>
            </a:r>
            <a:r>
              <a:rPr lang="en-US" sz="3200" dirty="0" err="1"/>
              <a:t>Zovegalisib</a:t>
            </a:r>
            <a:r>
              <a:rPr lang="en-US" sz="3200" dirty="0"/>
              <a:t> (RLY-2608), a mutant‑selective PI3Kα inhibitor, plus fulvestrant in patient subsets, including pts with </a:t>
            </a:r>
            <a:r>
              <a:rPr lang="en-US" sz="3200" i="1" dirty="0"/>
              <a:t>PIK3CA</a:t>
            </a:r>
            <a:r>
              <a:rPr lang="en-US" sz="3200" dirty="0"/>
              <a:t>‑mutant HR+/ HER2‑ MBC</a:t>
            </a:r>
          </a:p>
        </p:txBody>
      </p:sp>
      <p:sp>
        <p:nvSpPr>
          <p:cNvPr id="3" name="Content Placeholder 2">
            <a:extLst>
              <a:ext uri="{FF2B5EF4-FFF2-40B4-BE49-F238E27FC236}">
                <a16:creationId xmlns:a16="http://schemas.microsoft.com/office/drawing/2014/main" id="{72F9FE5E-B864-C136-5A2D-79847C472C5A}"/>
              </a:ext>
            </a:extLst>
          </p:cNvPr>
          <p:cNvSpPr>
            <a:spLocks noGrp="1"/>
          </p:cNvSpPr>
          <p:nvPr>
            <p:ph idx="1"/>
          </p:nvPr>
        </p:nvSpPr>
        <p:spPr>
          <a:xfrm>
            <a:off x="433939" y="3543989"/>
            <a:ext cx="5981700" cy="3044812"/>
          </a:xfrm>
        </p:spPr>
        <p:txBody>
          <a:bodyPr>
            <a:normAutofit lnSpcReduction="10000"/>
          </a:bodyPr>
          <a:lstStyle/>
          <a:p>
            <a:r>
              <a:rPr lang="en-US" sz="2400" dirty="0"/>
              <a:t>64 pts treated, all with mPIK3CA</a:t>
            </a:r>
          </a:p>
          <a:p>
            <a:pPr lvl="1"/>
            <a:r>
              <a:rPr lang="en-US" sz="2200" dirty="0" err="1"/>
              <a:t>Zovegalisib</a:t>
            </a:r>
            <a:r>
              <a:rPr lang="en-US" sz="2200" dirty="0"/>
              <a:t> 600 mg BID</a:t>
            </a:r>
          </a:p>
          <a:p>
            <a:r>
              <a:rPr lang="en-US" sz="2400" dirty="0"/>
              <a:t>Demographics</a:t>
            </a:r>
          </a:p>
          <a:p>
            <a:pPr lvl="1"/>
            <a:r>
              <a:rPr lang="en-US" sz="2200" dirty="0"/>
              <a:t>34% BMI </a:t>
            </a:r>
            <a:r>
              <a:rPr lang="en-US" sz="2200" u="sng" dirty="0"/>
              <a:t>&gt;</a:t>
            </a:r>
            <a:r>
              <a:rPr lang="en-US" sz="2200" dirty="0"/>
              <a:t>30 or HgbA1c &gt;5.7%</a:t>
            </a:r>
          </a:p>
          <a:p>
            <a:pPr lvl="1"/>
            <a:r>
              <a:rPr lang="en-US" sz="2200" dirty="0"/>
              <a:t>55% one line, 44% 2+ lines Rx</a:t>
            </a:r>
          </a:p>
          <a:p>
            <a:pPr lvl="1"/>
            <a:r>
              <a:rPr lang="en-US" sz="2200" dirty="0"/>
              <a:t>52% prior fulvestrant</a:t>
            </a:r>
          </a:p>
          <a:p>
            <a:pPr lvl="1"/>
            <a:r>
              <a:rPr lang="en-US" sz="2200" dirty="0"/>
              <a:t>27% prior ADC/chemo</a:t>
            </a:r>
          </a:p>
          <a:p>
            <a:pPr lvl="1"/>
            <a:r>
              <a:rPr lang="en-US" sz="2200" dirty="0"/>
              <a:t>29% ESR1m</a:t>
            </a:r>
          </a:p>
        </p:txBody>
      </p:sp>
      <p:sp>
        <p:nvSpPr>
          <p:cNvPr id="5" name="TextBox 4">
            <a:extLst>
              <a:ext uri="{FF2B5EF4-FFF2-40B4-BE49-F238E27FC236}">
                <a16:creationId xmlns:a16="http://schemas.microsoft.com/office/drawing/2014/main" id="{E74A4DA3-D55A-F521-1EF0-D6E22ED27ECD}"/>
              </a:ext>
            </a:extLst>
          </p:cNvPr>
          <p:cNvSpPr txBox="1"/>
          <p:nvPr/>
        </p:nvSpPr>
        <p:spPr>
          <a:xfrm>
            <a:off x="0" y="6488668"/>
            <a:ext cx="326275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S PGothic" charset="0"/>
                <a:cs typeface="+mn-cs"/>
              </a:rPr>
              <a:t>Saura et al, SABCS 2025:</a:t>
            </a:r>
            <a:r>
              <a:rPr kumimoji="0" lang="en-US" sz="1400" b="0" i="0" u="none" strike="noStrike" kern="1200" cap="none" spc="0" normalizeH="0" baseline="0" noProof="0">
                <a:ln>
                  <a:noFill/>
                </a:ln>
                <a:solidFill>
                  <a:prstClr val="black"/>
                </a:solidFill>
                <a:effectLst/>
                <a:uLnTx/>
                <a:uFillTx/>
                <a:latin typeface="Calibri"/>
                <a:ea typeface="MS PGothic" charset="0"/>
                <a:cs typeface="+mn-cs"/>
              </a:rPr>
              <a:t>Abstract PD10-07 </a:t>
            </a:r>
            <a:endParaRPr kumimoji="0" lang="en-US" sz="1400" b="0" i="0" u="none" strike="noStrike" kern="1200" cap="none" spc="0" normalizeH="0" baseline="0" noProof="0" dirty="0">
              <a:ln>
                <a:noFill/>
              </a:ln>
              <a:solidFill>
                <a:prstClr val="black"/>
              </a:solidFill>
              <a:effectLst/>
              <a:uLnTx/>
              <a:uFillTx/>
              <a:latin typeface="Calibri"/>
              <a:ea typeface="MS PGothic" charset="0"/>
              <a:cs typeface="+mn-cs"/>
            </a:endParaRPr>
          </a:p>
        </p:txBody>
      </p:sp>
      <p:pic>
        <p:nvPicPr>
          <p:cNvPr id="6" name="Picture 5">
            <a:extLst>
              <a:ext uri="{FF2B5EF4-FFF2-40B4-BE49-F238E27FC236}">
                <a16:creationId xmlns:a16="http://schemas.microsoft.com/office/drawing/2014/main" id="{138DBDFA-A841-55B1-ACED-3E6EBF996FB0}"/>
              </a:ext>
            </a:extLst>
          </p:cNvPr>
          <p:cNvPicPr>
            <a:picLocks noChangeAspect="1"/>
          </p:cNvPicPr>
          <p:nvPr/>
        </p:nvPicPr>
        <p:blipFill>
          <a:blip r:embed="rId2"/>
          <a:stretch>
            <a:fillRect/>
          </a:stretch>
        </p:blipFill>
        <p:spPr>
          <a:xfrm>
            <a:off x="191303" y="1754755"/>
            <a:ext cx="5981700" cy="1689100"/>
          </a:xfrm>
          <a:prstGeom prst="rect">
            <a:avLst/>
          </a:prstGeom>
        </p:spPr>
      </p:pic>
      <p:pic>
        <p:nvPicPr>
          <p:cNvPr id="8" name="Picture 7">
            <a:extLst>
              <a:ext uri="{FF2B5EF4-FFF2-40B4-BE49-F238E27FC236}">
                <a16:creationId xmlns:a16="http://schemas.microsoft.com/office/drawing/2014/main" id="{D29C7E16-21D2-2B31-87E2-561FEE8B83AD}"/>
              </a:ext>
            </a:extLst>
          </p:cNvPr>
          <p:cNvPicPr>
            <a:picLocks noChangeAspect="1"/>
          </p:cNvPicPr>
          <p:nvPr/>
        </p:nvPicPr>
        <p:blipFill>
          <a:blip r:embed="rId3"/>
          <a:stretch>
            <a:fillRect/>
          </a:stretch>
        </p:blipFill>
        <p:spPr>
          <a:xfrm>
            <a:off x="6173003" y="1606939"/>
            <a:ext cx="5619490" cy="3126974"/>
          </a:xfrm>
          <a:prstGeom prst="rect">
            <a:avLst/>
          </a:prstGeom>
        </p:spPr>
      </p:pic>
      <p:sp>
        <p:nvSpPr>
          <p:cNvPr id="9" name="TextBox 8">
            <a:extLst>
              <a:ext uri="{FF2B5EF4-FFF2-40B4-BE49-F238E27FC236}">
                <a16:creationId xmlns:a16="http://schemas.microsoft.com/office/drawing/2014/main" id="{F439CD43-C32B-8CC3-98F5-12BF2B14CC4C}"/>
              </a:ext>
            </a:extLst>
          </p:cNvPr>
          <p:cNvSpPr txBox="1"/>
          <p:nvPr/>
        </p:nvSpPr>
        <p:spPr>
          <a:xfrm>
            <a:off x="7879976" y="1807698"/>
            <a:ext cx="28162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charset="0"/>
                <a:cs typeface="+mn-cs"/>
              </a:rPr>
              <a:t>ctDNA at baseline and C2D1</a:t>
            </a:r>
          </a:p>
        </p:txBody>
      </p:sp>
      <p:sp>
        <p:nvSpPr>
          <p:cNvPr id="10" name="TextBox 9">
            <a:extLst>
              <a:ext uri="{FF2B5EF4-FFF2-40B4-BE49-F238E27FC236}">
                <a16:creationId xmlns:a16="http://schemas.microsoft.com/office/drawing/2014/main" id="{752E9CBA-85B4-CF13-7126-E1E09811A7E1}"/>
              </a:ext>
            </a:extLst>
          </p:cNvPr>
          <p:cNvSpPr txBox="1"/>
          <p:nvPr/>
        </p:nvSpPr>
        <p:spPr>
          <a:xfrm>
            <a:off x="7879976" y="3319122"/>
            <a:ext cx="31816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charset="0"/>
                <a:cs typeface="+mn-cs"/>
              </a:rPr>
              <a:t>Rapid decline across mutations</a:t>
            </a:r>
          </a:p>
        </p:txBody>
      </p:sp>
      <p:sp>
        <p:nvSpPr>
          <p:cNvPr id="12" name="TextBox 11">
            <a:extLst>
              <a:ext uri="{FF2B5EF4-FFF2-40B4-BE49-F238E27FC236}">
                <a16:creationId xmlns:a16="http://schemas.microsoft.com/office/drawing/2014/main" id="{E4A67FC2-6E96-29F3-8BC0-8EE4788E5361}"/>
              </a:ext>
            </a:extLst>
          </p:cNvPr>
          <p:cNvSpPr txBox="1"/>
          <p:nvPr/>
        </p:nvSpPr>
        <p:spPr>
          <a:xfrm>
            <a:off x="7360737" y="4750006"/>
            <a:ext cx="46399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charset="0"/>
                <a:cs typeface="+mn-cs"/>
              </a:rPr>
              <a:t>Only 2 pts discontinued Rx due to AEs</a:t>
            </a:r>
          </a:p>
        </p:txBody>
      </p:sp>
      <p:pic>
        <p:nvPicPr>
          <p:cNvPr id="13" name="Picture 12">
            <a:extLst>
              <a:ext uri="{FF2B5EF4-FFF2-40B4-BE49-F238E27FC236}">
                <a16:creationId xmlns:a16="http://schemas.microsoft.com/office/drawing/2014/main" id="{9464E84E-B440-B935-D1B5-40C29AC32501}"/>
              </a:ext>
            </a:extLst>
          </p:cNvPr>
          <p:cNvPicPr>
            <a:picLocks noChangeAspect="1"/>
          </p:cNvPicPr>
          <p:nvPr/>
        </p:nvPicPr>
        <p:blipFill>
          <a:blip r:embed="rId4"/>
          <a:stretch>
            <a:fillRect/>
          </a:stretch>
        </p:blipFill>
        <p:spPr>
          <a:xfrm>
            <a:off x="6699264" y="5156188"/>
            <a:ext cx="4820274" cy="1617763"/>
          </a:xfrm>
          <a:prstGeom prst="rect">
            <a:avLst/>
          </a:prstGeom>
        </p:spPr>
      </p:pic>
      <p:sp>
        <p:nvSpPr>
          <p:cNvPr id="14" name="TextBox 13">
            <a:extLst>
              <a:ext uri="{FF2B5EF4-FFF2-40B4-BE49-F238E27FC236}">
                <a16:creationId xmlns:a16="http://schemas.microsoft.com/office/drawing/2014/main" id="{09FD835D-509A-4500-3CEF-F610BEFF1502}"/>
              </a:ext>
            </a:extLst>
          </p:cNvPr>
          <p:cNvSpPr txBox="1"/>
          <p:nvPr/>
        </p:nvSpPr>
        <p:spPr>
          <a:xfrm>
            <a:off x="9935570" y="6643393"/>
            <a:ext cx="160948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S PGothic" charset="0"/>
                <a:cs typeface="+mn-cs"/>
              </a:rPr>
              <a:t>Rugo et al, MBCC 2026</a:t>
            </a:r>
          </a:p>
        </p:txBody>
      </p:sp>
    </p:spTree>
    <p:extLst>
      <p:ext uri="{BB962C8B-B14F-4D97-AF65-F5344CB8AC3E}">
        <p14:creationId xmlns:p14="http://schemas.microsoft.com/office/powerpoint/2010/main" val="595691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C92AED-2CAE-2FF0-4CD4-CAA5C10F1EA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678712" y="89406"/>
            <a:ext cx="3805075" cy="4107244"/>
          </a:xfrm>
          <a:prstGeom prst="rect">
            <a:avLst/>
          </a:prstGeom>
        </p:spPr>
      </p:pic>
      <p:pic>
        <p:nvPicPr>
          <p:cNvPr id="5" name="Picture 4">
            <a:extLst>
              <a:ext uri="{FF2B5EF4-FFF2-40B4-BE49-F238E27FC236}">
                <a16:creationId xmlns:a16="http://schemas.microsoft.com/office/drawing/2014/main" id="{6FD5BADD-C0D9-28CC-338F-BA59FAB6EC7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22158" y="89406"/>
            <a:ext cx="3901408" cy="4095874"/>
          </a:xfrm>
          <a:prstGeom prst="rect">
            <a:avLst/>
          </a:prstGeom>
        </p:spPr>
      </p:pic>
      <p:pic>
        <p:nvPicPr>
          <p:cNvPr id="7" name="Picture 6">
            <a:extLst>
              <a:ext uri="{FF2B5EF4-FFF2-40B4-BE49-F238E27FC236}">
                <a16:creationId xmlns:a16="http://schemas.microsoft.com/office/drawing/2014/main" id="{CFD00525-ACAD-B180-85CE-87676C1FE84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3653021" y="4245539"/>
            <a:ext cx="4668527" cy="2556016"/>
          </a:xfrm>
          <a:prstGeom prst="rect">
            <a:avLst/>
          </a:prstGeom>
        </p:spPr>
      </p:pic>
      <p:sp>
        <p:nvSpPr>
          <p:cNvPr id="9" name="TextBox 8">
            <a:extLst>
              <a:ext uri="{FF2B5EF4-FFF2-40B4-BE49-F238E27FC236}">
                <a16:creationId xmlns:a16="http://schemas.microsoft.com/office/drawing/2014/main" id="{519C1B87-6E69-C5E0-16DA-8A12BE075B4B}"/>
              </a:ext>
            </a:extLst>
          </p:cNvPr>
          <p:cNvSpPr txBox="1"/>
          <p:nvPr/>
        </p:nvSpPr>
        <p:spPr>
          <a:xfrm>
            <a:off x="836167" y="4600217"/>
            <a:ext cx="2504514"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pitchFamily="2" charset="0"/>
                <a:ea typeface="MS PGothic" charset="0"/>
                <a:cs typeface="+mn-cs"/>
              </a:rPr>
              <a:t>Progression‑Free Survival by Line of Therapy (N=52) </a:t>
            </a:r>
          </a:p>
        </p:txBody>
      </p:sp>
      <p:sp>
        <p:nvSpPr>
          <p:cNvPr id="11" name="TextBox 10">
            <a:extLst>
              <a:ext uri="{FF2B5EF4-FFF2-40B4-BE49-F238E27FC236}">
                <a16:creationId xmlns:a16="http://schemas.microsoft.com/office/drawing/2014/main" id="{31627384-B4B9-B9FC-D3BF-EF5B4F2FB1F2}"/>
              </a:ext>
            </a:extLst>
          </p:cNvPr>
          <p:cNvSpPr txBox="1"/>
          <p:nvPr/>
        </p:nvSpPr>
        <p:spPr>
          <a:xfrm>
            <a:off x="5728128" y="311827"/>
            <a:ext cx="210734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charset="0"/>
                <a:cs typeface="+mn-cs"/>
              </a:rPr>
              <a:t>PFS by ESR1m and Prior SERD (N=52) </a:t>
            </a:r>
          </a:p>
        </p:txBody>
      </p:sp>
      <p:sp>
        <p:nvSpPr>
          <p:cNvPr id="15" name="TextBox 14">
            <a:extLst>
              <a:ext uri="{FF2B5EF4-FFF2-40B4-BE49-F238E27FC236}">
                <a16:creationId xmlns:a16="http://schemas.microsoft.com/office/drawing/2014/main" id="{68C4677A-A7AA-C300-6D82-05B2D20488EA}"/>
              </a:ext>
            </a:extLst>
          </p:cNvPr>
          <p:cNvSpPr txBox="1"/>
          <p:nvPr/>
        </p:nvSpPr>
        <p:spPr>
          <a:xfrm>
            <a:off x="4597314" y="3115842"/>
            <a:ext cx="138997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charset="0"/>
                <a:cs typeface="+mn-cs"/>
              </a:rPr>
              <a:t>ORR per RECIST v1.1 (N=31) </a:t>
            </a:r>
          </a:p>
        </p:txBody>
      </p:sp>
      <p:sp>
        <p:nvSpPr>
          <p:cNvPr id="2" name="TextBox 1">
            <a:extLst>
              <a:ext uri="{FF2B5EF4-FFF2-40B4-BE49-F238E27FC236}">
                <a16:creationId xmlns:a16="http://schemas.microsoft.com/office/drawing/2014/main" id="{CBE859C6-59B2-36EA-C2F4-610391D8EDAE}"/>
              </a:ext>
            </a:extLst>
          </p:cNvPr>
          <p:cNvSpPr txBox="1"/>
          <p:nvPr/>
        </p:nvSpPr>
        <p:spPr>
          <a:xfrm>
            <a:off x="8361626" y="6538934"/>
            <a:ext cx="39118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S PGothic" charset="0"/>
                <a:cs typeface="+mn-cs"/>
              </a:rPr>
              <a:t>Saura et al, SABCS 2025:Abstract Abstract PD10-07 </a:t>
            </a:r>
          </a:p>
        </p:txBody>
      </p:sp>
    </p:spTree>
    <p:extLst>
      <p:ext uri="{BB962C8B-B14F-4D97-AF65-F5344CB8AC3E}">
        <p14:creationId xmlns:p14="http://schemas.microsoft.com/office/powerpoint/2010/main" val="37696664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6050A6-D953-D790-EA44-0928E9F089B1}"/>
              </a:ext>
            </a:extLst>
          </p:cNvPr>
          <p:cNvSpPr>
            <a:spLocks noGrp="1"/>
          </p:cNvSpPr>
          <p:nvPr>
            <p:ph type="title"/>
          </p:nvPr>
        </p:nvSpPr>
        <p:spPr>
          <a:xfrm>
            <a:off x="838200" y="357243"/>
            <a:ext cx="10515600" cy="1003951"/>
          </a:xfrm>
        </p:spPr>
        <p:txBody>
          <a:bodyPr/>
          <a:lstStyle/>
          <a:p>
            <a:r>
              <a:rPr lang="en-US" dirty="0"/>
              <a:t>Conclusions</a:t>
            </a:r>
          </a:p>
        </p:txBody>
      </p:sp>
      <p:sp>
        <p:nvSpPr>
          <p:cNvPr id="4" name="Content Placeholder 3">
            <a:extLst>
              <a:ext uri="{FF2B5EF4-FFF2-40B4-BE49-F238E27FC236}">
                <a16:creationId xmlns:a16="http://schemas.microsoft.com/office/drawing/2014/main" id="{F19FA64C-20E9-F770-41C9-439B0127ACAB}"/>
              </a:ext>
            </a:extLst>
          </p:cNvPr>
          <p:cNvSpPr>
            <a:spLocks noGrp="1"/>
          </p:cNvSpPr>
          <p:nvPr>
            <p:ph idx="1"/>
          </p:nvPr>
        </p:nvSpPr>
        <p:spPr>
          <a:xfrm>
            <a:off x="838200" y="1658970"/>
            <a:ext cx="10515600" cy="4679576"/>
          </a:xfrm>
        </p:spPr>
        <p:txBody>
          <a:bodyPr>
            <a:normAutofit/>
          </a:bodyPr>
          <a:lstStyle/>
          <a:p>
            <a:r>
              <a:rPr lang="en-US" dirty="0" err="1"/>
              <a:t>Zovegalisib</a:t>
            </a:r>
            <a:r>
              <a:rPr lang="en-US" dirty="0"/>
              <a:t> in combination with fulvestrant showed promising efficacy in patients with PIK3CA mutated HR+/HER2 negative MBC with disease progression on CDK4/6i </a:t>
            </a:r>
          </a:p>
          <a:p>
            <a:pPr lvl="1"/>
            <a:r>
              <a:rPr lang="en-US" dirty="0"/>
              <a:t>Including those with co-mutations in ESR1</a:t>
            </a:r>
          </a:p>
          <a:p>
            <a:pPr lvl="1"/>
            <a:r>
              <a:rPr lang="en-US" dirty="0"/>
              <a:t>Including those with prior exposure to SERDs</a:t>
            </a:r>
          </a:p>
          <a:p>
            <a:r>
              <a:rPr lang="en-US" dirty="0"/>
              <a:t>Discontinuation due to AEs is rare despite a high risk population</a:t>
            </a:r>
          </a:p>
          <a:p>
            <a:r>
              <a:rPr lang="en-US" dirty="0"/>
              <a:t>Encouraging PFS regardless of line of therapy</a:t>
            </a:r>
          </a:p>
          <a:p>
            <a:r>
              <a:rPr lang="en-US" dirty="0"/>
              <a:t>These findings support the ongoing </a:t>
            </a:r>
            <a:r>
              <a:rPr lang="en-US" dirty="0" err="1"/>
              <a:t>ReDiscover</a:t>
            </a:r>
            <a:r>
              <a:rPr lang="en-US" dirty="0"/>
              <a:t> 2 phase III global registration trial</a:t>
            </a:r>
          </a:p>
          <a:p>
            <a:pPr lvl="1"/>
            <a:endParaRPr lang="en-US" dirty="0"/>
          </a:p>
          <a:p>
            <a:pPr marL="457200" lvl="1" indent="0">
              <a:buNone/>
            </a:pPr>
            <a:endParaRPr lang="en-US" dirty="0"/>
          </a:p>
          <a:p>
            <a:endParaRPr lang="en-US" dirty="0"/>
          </a:p>
        </p:txBody>
      </p:sp>
    </p:spTree>
    <p:extLst>
      <p:ext uri="{BB962C8B-B14F-4D97-AF65-F5344CB8AC3E}">
        <p14:creationId xmlns:p14="http://schemas.microsoft.com/office/powerpoint/2010/main" val="22758236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DC04E-E2A0-E330-5FA2-7DEF62C317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8DBF29-5301-53F3-1F16-4C16D6695544}"/>
              </a:ext>
            </a:extLst>
          </p:cNvPr>
          <p:cNvSpPr>
            <a:spLocks noGrp="1"/>
          </p:cNvSpPr>
          <p:nvPr>
            <p:ph type="title"/>
          </p:nvPr>
        </p:nvSpPr>
        <p:spPr>
          <a:xfrm>
            <a:off x="912286" y="53752"/>
            <a:ext cx="10358967" cy="1143000"/>
          </a:xfrm>
        </p:spPr>
        <p:txBody>
          <a:bodyPr/>
          <a:lstStyle/>
          <a:p>
            <a:r>
              <a:rPr lang="en-US" dirty="0"/>
              <a:t>Key Datasets</a:t>
            </a:r>
          </a:p>
        </p:txBody>
      </p:sp>
      <p:sp>
        <p:nvSpPr>
          <p:cNvPr id="3" name="Content Placeholder 2">
            <a:extLst>
              <a:ext uri="{FF2B5EF4-FFF2-40B4-BE49-F238E27FC236}">
                <a16:creationId xmlns:a16="http://schemas.microsoft.com/office/drawing/2014/main" id="{A33ACAAC-B10A-1345-1CAA-DBEBC87745EE}"/>
              </a:ext>
            </a:extLst>
          </p:cNvPr>
          <p:cNvSpPr>
            <a:spLocks noGrp="1"/>
          </p:cNvSpPr>
          <p:nvPr>
            <p:ph idx="1"/>
          </p:nvPr>
        </p:nvSpPr>
        <p:spPr>
          <a:xfrm>
            <a:off x="623392" y="908720"/>
            <a:ext cx="10358967" cy="4677243"/>
          </a:xfrm>
        </p:spPr>
        <p:txBody>
          <a:bodyPr/>
          <a:lstStyle/>
          <a:p>
            <a:pPr>
              <a:lnSpc>
                <a:spcPct val="100000"/>
              </a:lnSpc>
              <a:spcBef>
                <a:spcPts val="0"/>
              </a:spcBef>
              <a:spcAft>
                <a:spcPts val="600"/>
              </a:spcAft>
            </a:pPr>
            <a:r>
              <a:rPr lang="en-US" sz="2000" b="0" dirty="0"/>
              <a:t>Jhaveri K et al. A phase 1/2 trial of </a:t>
            </a:r>
            <a:r>
              <a:rPr lang="en-US" sz="2000" b="0" dirty="0" err="1"/>
              <a:t>tersolisib</a:t>
            </a:r>
            <a:r>
              <a:rPr lang="en-US" sz="2000" b="0" dirty="0"/>
              <a:t> (LY4064809/STX-478), a pan-mutant-selective PI3K</a:t>
            </a:r>
            <a:r>
              <a:rPr lang="el-GR" sz="2000" b="0" dirty="0"/>
              <a:t>α </a:t>
            </a:r>
            <a:r>
              <a:rPr lang="en-US" sz="2000" b="0" dirty="0"/>
              <a:t>inhibitor (PI3K</a:t>
            </a:r>
            <a:r>
              <a:rPr lang="el-GR" sz="2000" b="0" dirty="0"/>
              <a:t>α</a:t>
            </a:r>
            <a:r>
              <a:rPr lang="en-US" sz="2000" b="0" dirty="0" err="1"/>
              <a:t>i</a:t>
            </a:r>
            <a:r>
              <a:rPr lang="en-US" sz="2000" b="0" dirty="0"/>
              <a:t>), in PIK3CA-mutant advanced solid tumors: Updated results from PIKALO-1. ASCO 2026;Abstract 1072. </a:t>
            </a:r>
          </a:p>
          <a:p>
            <a:pPr>
              <a:lnSpc>
                <a:spcPct val="100000"/>
              </a:lnSpc>
              <a:spcBef>
                <a:spcPts val="0"/>
              </a:spcBef>
              <a:spcAft>
                <a:spcPts val="600"/>
              </a:spcAft>
            </a:pPr>
            <a:r>
              <a:rPr lang="en-US" sz="2000" b="0" dirty="0"/>
              <a:t>A phase 3, randomized, double-blind, placebo-controlled study of LY4064809 combined with a CDK4/6 inhibitor and endocrine therapy in adults with HR+, HER2-advanced breast cancer with a PIK3CA mutation who received no prior treatment for advanced breast cancer (PIKALO-2). NCT07174336. </a:t>
            </a:r>
          </a:p>
          <a:p>
            <a:pPr>
              <a:lnSpc>
                <a:spcPct val="100000"/>
              </a:lnSpc>
              <a:spcBef>
                <a:spcPts val="0"/>
              </a:spcBef>
              <a:spcAft>
                <a:spcPts val="600"/>
              </a:spcAft>
            </a:pPr>
            <a:r>
              <a:rPr lang="en-US" sz="2000" b="0" dirty="0" err="1"/>
              <a:t>Saura</a:t>
            </a:r>
            <a:r>
              <a:rPr lang="en-US" sz="2000" b="0" dirty="0"/>
              <a:t> C et al. Efficacy of mutant-selective PI3K</a:t>
            </a:r>
            <a:r>
              <a:rPr lang="el-GR" sz="2000" b="0" dirty="0"/>
              <a:t>α </a:t>
            </a:r>
            <a:r>
              <a:rPr lang="en-US" sz="2000" b="0" dirty="0"/>
              <a:t>inhibitor RLY-2608 in combination with fulvestrant in patient (pt) subset populations, including pts with PIK3CA-mutant HR+/HER2- advanced breast cancer (BC) pre-treated with fulvestrant or other SERD. San Antonio Breast Cancer Symposium 2025;Abstract PD10-07.</a:t>
            </a:r>
          </a:p>
          <a:p>
            <a:pPr>
              <a:lnSpc>
                <a:spcPct val="100000"/>
              </a:lnSpc>
              <a:spcBef>
                <a:spcPts val="0"/>
              </a:spcBef>
              <a:spcAft>
                <a:spcPts val="600"/>
              </a:spcAft>
            </a:pPr>
            <a:r>
              <a:rPr lang="en-US" sz="2000" b="0" dirty="0"/>
              <a:t>Rugo H et al. ReDiscover-2, a phase 3 study of </a:t>
            </a:r>
            <a:r>
              <a:rPr lang="en-US" sz="2000" b="0" dirty="0" err="1"/>
              <a:t>zovegalisib</a:t>
            </a:r>
            <a:r>
              <a:rPr lang="en-US" sz="2000" b="0" dirty="0"/>
              <a:t> (</a:t>
            </a:r>
            <a:r>
              <a:rPr lang="en-US" sz="2000" b="0" dirty="0" err="1"/>
              <a:t>zovega</a:t>
            </a:r>
            <a:r>
              <a:rPr lang="en-US" sz="2000" b="0" dirty="0"/>
              <a:t>, RLY-2608) + fulvestrant (</a:t>
            </a:r>
            <a:r>
              <a:rPr lang="en-US" sz="2000" b="0" dirty="0" err="1"/>
              <a:t>fulv</a:t>
            </a:r>
            <a:r>
              <a:rPr lang="en-US" sz="2000" b="0" dirty="0"/>
              <a:t>) versus capivasertib (</a:t>
            </a:r>
            <a:r>
              <a:rPr lang="en-US" sz="2000" b="0" dirty="0" err="1"/>
              <a:t>capi</a:t>
            </a:r>
            <a:r>
              <a:rPr lang="en-US" sz="2000" b="0" dirty="0"/>
              <a:t>) + </a:t>
            </a:r>
            <a:r>
              <a:rPr lang="en-US" sz="2000" b="0" dirty="0" err="1"/>
              <a:t>fulv</a:t>
            </a:r>
            <a:r>
              <a:rPr lang="en-US" sz="2000" b="0" dirty="0"/>
              <a:t> as treatment for locally advanced or metastatic PIK3CA-mutant HR+/ HER2- breast cancer following recurrence or progression on or after treatment with a CDK4/6 inhibitor. ASCO 2026;Abstract TPS1148. </a:t>
            </a:r>
          </a:p>
          <a:p>
            <a:pPr marL="98425" indent="0">
              <a:lnSpc>
                <a:spcPct val="100000"/>
              </a:lnSpc>
              <a:spcBef>
                <a:spcPts val="0"/>
              </a:spcBef>
              <a:spcAft>
                <a:spcPts val="600"/>
              </a:spcAft>
              <a:buNone/>
            </a:pPr>
            <a:endParaRPr lang="en-US" sz="2000" b="0" dirty="0"/>
          </a:p>
          <a:p>
            <a:pPr marL="98425" indent="0">
              <a:lnSpc>
                <a:spcPct val="100000"/>
              </a:lnSpc>
              <a:spcBef>
                <a:spcPts val="0"/>
              </a:spcBef>
              <a:spcAft>
                <a:spcPts val="600"/>
              </a:spcAft>
              <a:buNone/>
            </a:pPr>
            <a:endParaRPr lang="en-US" sz="2000" b="0" dirty="0"/>
          </a:p>
          <a:p>
            <a:pPr marL="98425" indent="0">
              <a:lnSpc>
                <a:spcPct val="100000"/>
              </a:lnSpc>
              <a:spcBef>
                <a:spcPts val="0"/>
              </a:spcBef>
              <a:spcAft>
                <a:spcPts val="600"/>
              </a:spcAft>
              <a:buNone/>
            </a:pPr>
            <a:r>
              <a:rPr lang="en-US" sz="2000" b="0" dirty="0"/>
              <a:t> </a:t>
            </a:r>
          </a:p>
          <a:p>
            <a:pPr>
              <a:lnSpc>
                <a:spcPct val="100000"/>
              </a:lnSpc>
              <a:spcBef>
                <a:spcPts val="0"/>
              </a:spcBef>
              <a:spcAft>
                <a:spcPts val="600"/>
              </a:spcAft>
            </a:pPr>
            <a:endParaRPr lang="en-US" sz="2000" b="0" dirty="0"/>
          </a:p>
          <a:p>
            <a:pPr marL="98425" indent="0">
              <a:lnSpc>
                <a:spcPct val="100000"/>
              </a:lnSpc>
              <a:spcBef>
                <a:spcPts val="0"/>
              </a:spcBef>
              <a:spcAft>
                <a:spcPts val="600"/>
              </a:spcAft>
              <a:buNone/>
            </a:pPr>
            <a:r>
              <a:rPr lang="en-US" sz="2000" b="0" dirty="0"/>
              <a:t> </a:t>
            </a:r>
          </a:p>
        </p:txBody>
      </p:sp>
    </p:spTree>
    <p:extLst>
      <p:ext uri="{BB962C8B-B14F-4D97-AF65-F5344CB8AC3E}">
        <p14:creationId xmlns:p14="http://schemas.microsoft.com/office/powerpoint/2010/main" val="2914099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423455"/>
            <a:ext cx="12192000" cy="1143000"/>
          </a:xfrm>
        </p:spPr>
        <p:txBody>
          <a:bodyPr wrap="square" anchor="ctr">
            <a:noAutofit/>
          </a:bodyPr>
          <a:lstStyle/>
          <a:p>
            <a:r>
              <a:rPr lang="en-US" sz="4200" dirty="0"/>
              <a:t>The Implications of Recent Datasets </a:t>
            </a:r>
            <a:br>
              <a:rPr lang="en-US" sz="4200" dirty="0"/>
            </a:br>
            <a:r>
              <a:rPr lang="en-US" sz="4200" dirty="0"/>
              <a:t>for the Current and Future Management of Genitourinary Cancers — An ASCO 2026 Review</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630781"/>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July 16,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a:t>
            </a: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6:30 </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746337"/>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365643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21094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Rahul Aggarwal, MD</a:t>
            </a:r>
            <a:b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Galsky</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Tian Zhang, MD, MHS, FASCO</a:t>
            </a: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87462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2658134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708920"/>
            <a:ext cx="10358967" cy="1143000"/>
          </a:xfrm>
        </p:spPr>
        <p:txBody>
          <a:bodyPr/>
          <a:lstStyle/>
          <a:p>
            <a:r>
              <a:rPr lang="en-US" sz="3600" i="1" dirty="0"/>
              <a:t>Thank you for joining us! </a:t>
            </a:r>
            <a:br>
              <a:rPr lang="en-US" sz="3600" i="1" dirty="0"/>
            </a:br>
            <a:r>
              <a:rPr lang="en-US" sz="3600" i="1" dirty="0"/>
              <a:t> </a:t>
            </a:r>
            <a:br>
              <a:rPr lang="en-US" sz="3600" i="1" dirty="0"/>
            </a:br>
            <a:r>
              <a:rPr lang="en-US" sz="3600" i="1" dirty="0"/>
              <a:t>Please take a moment to complete the survey currently up on Zoom. Your feedback is </a:t>
            </a:r>
            <a:br>
              <a:rPr lang="en-US" sz="3600" i="1" dirty="0"/>
            </a:br>
            <a:r>
              <a:rPr lang="en-US" sz="3600" i="1" dirty="0"/>
              <a:t>very important to us. The survey will remain open</a:t>
            </a:r>
            <a:br>
              <a:rPr lang="en-US" sz="3600" i="1" dirty="0"/>
            </a:br>
            <a:r>
              <a:rPr lang="en-US" sz="3600" i="1" dirty="0"/>
              <a:t> for 5 minutes after the meeting ends.</a:t>
            </a:r>
            <a:br>
              <a:rPr lang="en-US" sz="3600" i="1" dirty="0"/>
            </a:br>
            <a:br>
              <a:rPr lang="en-US" sz="3600" i="1" dirty="0"/>
            </a:br>
            <a:r>
              <a:rPr lang="en-US" sz="3600" i="1" dirty="0"/>
              <a:t>Information on how to obtain CME, ABIM MOC and ABS credit is provided in the Zoom chat room. Attendees will also receive an email in </a:t>
            </a:r>
            <a:br>
              <a:rPr lang="en-US" sz="3600" i="1" dirty="0"/>
            </a:br>
            <a:r>
              <a:rPr lang="en-US" sz="3600" i="1" dirty="0"/>
              <a:t>1 to 3 business days with these instructions.</a:t>
            </a:r>
          </a:p>
        </p:txBody>
      </p:sp>
    </p:spTree>
    <p:extLst>
      <p:ext uri="{BB962C8B-B14F-4D97-AF65-F5344CB8AC3E}">
        <p14:creationId xmlns:p14="http://schemas.microsoft.com/office/powerpoint/2010/main" val="2039851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S_UNIQUEID" val="3172"/>
</p:tagLst>
</file>

<file path=ppt/tags/tag11.xml><?xml version="1.0" encoding="utf-8"?>
<p:tagLst xmlns:a="http://schemas.openxmlformats.org/drawingml/2006/main" xmlns:r="http://schemas.openxmlformats.org/officeDocument/2006/relationships" xmlns:p="http://schemas.openxmlformats.org/presentationml/2006/main">
  <p:tag name="AS_UNIQUEID" val="3173"/>
</p:tagLst>
</file>

<file path=ppt/tags/tag12.xml><?xml version="1.0" encoding="utf-8"?>
<p:tagLst xmlns:a="http://schemas.openxmlformats.org/drawingml/2006/main" xmlns:r="http://schemas.openxmlformats.org/officeDocument/2006/relationships" xmlns:p="http://schemas.openxmlformats.org/presentationml/2006/main">
  <p:tag name="AS_UNIQUEID" val="3174"/>
</p:tagLst>
</file>

<file path=ppt/tags/tag1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9.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S_UNIQUEID" val="3182"/>
</p:tagLst>
</file>

<file path=ppt/tags/tag8.xml><?xml version="1.0" encoding="utf-8"?>
<p:tagLst xmlns:a="http://schemas.openxmlformats.org/drawingml/2006/main" xmlns:r="http://schemas.openxmlformats.org/officeDocument/2006/relationships" xmlns:p="http://schemas.openxmlformats.org/presentationml/2006/main">
  <p:tag name="AS_UNIQUEID" val="3170"/>
</p:tagLst>
</file>

<file path=ppt/tags/tag9.xml><?xml version="1.0" encoding="utf-8"?>
<p:tagLst xmlns:a="http://schemas.openxmlformats.org/drawingml/2006/main" xmlns:r="http://schemas.openxmlformats.org/officeDocument/2006/relationships" xmlns:p="http://schemas.openxmlformats.org/presentationml/2006/main">
  <p:tag name="AS_UNIQUEID" val="3171"/>
</p:tagLst>
</file>

<file path=ppt/theme/theme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MI No Product">
  <a:themeElements>
    <a:clrScheme name="AZ MA Color Set">
      <a:dk1>
        <a:srgbClr val="000000"/>
      </a:dk1>
      <a:lt1>
        <a:srgbClr val="FFFFFF"/>
      </a:lt1>
      <a:dk2>
        <a:srgbClr val="3F4444"/>
      </a:dk2>
      <a:lt2>
        <a:srgbClr val="9DB0AC"/>
      </a:lt2>
      <a:accent1>
        <a:srgbClr val="7F134C"/>
      </a:accent1>
      <a:accent2>
        <a:srgbClr val="0D3759"/>
      </a:accent2>
      <a:accent3>
        <a:srgbClr val="65D2DF"/>
      </a:accent3>
      <a:accent4>
        <a:srgbClr val="3C1053"/>
      </a:accent4>
      <a:accent5>
        <a:srgbClr val="B5D820"/>
      </a:accent5>
      <a:accent6>
        <a:srgbClr val="F0AB00"/>
      </a:accent6>
      <a:hlink>
        <a:srgbClr val="7F134C"/>
      </a:hlink>
      <a:folHlink>
        <a:srgbClr val="9DB0A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marL="230188" indent="-230188">
          <a:buClr>
            <a:schemeClr val="accent1"/>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Mays_Cancer_Center_Template">
  <a:themeElements>
    <a:clrScheme name="UTHSA-White">
      <a:dk1>
        <a:srgbClr val="BC4800"/>
      </a:dk1>
      <a:lt1>
        <a:srgbClr val="FFFFFF"/>
      </a:lt1>
      <a:dk2>
        <a:srgbClr val="000000"/>
      </a:dk2>
      <a:lt2>
        <a:srgbClr val="FFFFFF"/>
      </a:lt2>
      <a:accent1>
        <a:srgbClr val="007298"/>
      </a:accent1>
      <a:accent2>
        <a:srgbClr val="4E7F71"/>
      </a:accent2>
      <a:accent3>
        <a:srgbClr val="624C79"/>
      </a:accent3>
      <a:accent4>
        <a:srgbClr val="D65F00"/>
      </a:accent4>
      <a:accent5>
        <a:srgbClr val="BA7828"/>
      </a:accent5>
      <a:accent6>
        <a:srgbClr val="AA999D"/>
      </a:accent6>
      <a:hlink>
        <a:srgbClr val="BC4800"/>
      </a:hlink>
      <a:folHlink>
        <a:srgbClr val="9E2A00"/>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SHA PowerPoint Template_4x3_100716" id="{BD6FA644-250E-4540-988F-651F10CEEC50}" vid="{41A70BD3-DB1E-EF42-9792-D3C80850D985}"/>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DACC Moonshot">
  <a:themeElements>
    <a:clrScheme name="Custom 3">
      <a:dk1>
        <a:srgbClr val="413C38"/>
      </a:dk1>
      <a:lt1>
        <a:srgbClr val="FFFFFF"/>
      </a:lt1>
      <a:dk2>
        <a:srgbClr val="EE3124"/>
      </a:dk2>
      <a:lt2>
        <a:srgbClr val="FFFFFF"/>
      </a:lt2>
      <a:accent1>
        <a:srgbClr val="1C2631"/>
      </a:accent1>
      <a:accent2>
        <a:srgbClr val="333333"/>
      </a:accent2>
      <a:accent3>
        <a:srgbClr val="969696"/>
      </a:accent3>
      <a:accent4>
        <a:srgbClr val="C0C0C0"/>
      </a:accent4>
      <a:accent5>
        <a:srgbClr val="4A4C4F"/>
      </a:accent5>
      <a:accent6>
        <a:srgbClr val="080808"/>
      </a:accent6>
      <a:hlink>
        <a:srgbClr val="407EC9"/>
      </a:hlink>
      <a:folHlink>
        <a:srgbClr val="6366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ACC Moonshot" id="{D2E7F35E-36BF-4E8F-A1F3-CCCB61848CC5}" vid="{E7811949-D56E-4ACC-BAF8-EA6B7EA14953}"/>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Genmab PowerPoint template_format 16_9_vs.1.1">
  <a:themeElements>
    <a:clrScheme name="Genmab 2017">
      <a:dk1>
        <a:sysClr val="windowText" lastClr="000000"/>
      </a:dk1>
      <a:lt1>
        <a:sysClr val="window" lastClr="FFFFFF"/>
      </a:lt1>
      <a:dk2>
        <a:srgbClr val="FACCDA"/>
      </a:dk2>
      <a:lt2>
        <a:srgbClr val="7BD1EB"/>
      </a:lt2>
      <a:accent1>
        <a:srgbClr val="009D94"/>
      </a:accent1>
      <a:accent2>
        <a:srgbClr val="BDE8F5"/>
      </a:accent2>
      <a:accent3>
        <a:srgbClr val="B3B4B6"/>
      </a:accent3>
      <a:accent4>
        <a:srgbClr val="E40046"/>
      </a:accent4>
      <a:accent5>
        <a:srgbClr val="B3E2DF"/>
      </a:accent5>
      <a:accent6>
        <a:srgbClr val="818285"/>
      </a:accent6>
      <a:hlink>
        <a:srgbClr val="009890"/>
      </a:hlink>
      <a:folHlink>
        <a:srgbClr val="000000"/>
      </a:folHlink>
    </a:clrScheme>
    <a:fontScheme name="Genmab 201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DRAFT revised template.potx" id="{A7F79291-72E9-48A7-B1DC-C8381F020B0E}" vid="{5D8E6B87-9AEB-45B4-A6B3-E9CB0D3FCE5A}"/>
    </a:ext>
  </a:ext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24750</TotalTime>
  <Words>9753</Words>
  <Application>Microsoft Macintosh PowerPoint</Application>
  <PresentationFormat>Widescreen</PresentationFormat>
  <Paragraphs>893</Paragraphs>
  <Slides>94</Slides>
  <Notes>55</Notes>
  <HiddenSlides>0</HiddenSlides>
  <MMClips>0</MMClips>
  <ScaleCrop>false</ScaleCrop>
  <HeadingPairs>
    <vt:vector size="8" baseType="variant">
      <vt:variant>
        <vt:lpstr>Fonts Used</vt:lpstr>
      </vt:variant>
      <vt:variant>
        <vt:i4>15</vt:i4>
      </vt:variant>
      <vt:variant>
        <vt:lpstr>Theme</vt:lpstr>
      </vt:variant>
      <vt:variant>
        <vt:i4>19</vt:i4>
      </vt:variant>
      <vt:variant>
        <vt:lpstr>Embedded OLE Servers</vt:lpstr>
      </vt:variant>
      <vt:variant>
        <vt:i4>1</vt:i4>
      </vt:variant>
      <vt:variant>
        <vt:lpstr>Slide Titles</vt:lpstr>
      </vt:variant>
      <vt:variant>
        <vt:i4>94</vt:i4>
      </vt:variant>
    </vt:vector>
  </HeadingPairs>
  <TitlesOfParts>
    <vt:vector size="129" baseType="lpstr">
      <vt:lpstr>ＭＳ Ｐゴシック</vt:lpstr>
      <vt:lpstr>Aptos</vt:lpstr>
      <vt:lpstr>Aptos Display</vt:lpstr>
      <vt:lpstr>Arial</vt:lpstr>
      <vt:lpstr>Calibri</vt:lpstr>
      <vt:lpstr>Courier New</vt:lpstr>
      <vt:lpstr>Goudy Old Style</vt:lpstr>
      <vt:lpstr>Goudy Oldstyle Std Regular</vt:lpstr>
      <vt:lpstr>Helvetica</vt:lpstr>
      <vt:lpstr>Lucida Grande</vt:lpstr>
      <vt:lpstr>Roche Sans Light Light</vt:lpstr>
      <vt:lpstr>StarSymbol</vt:lpstr>
      <vt:lpstr>Symbol</vt:lpstr>
      <vt:lpstr>Times New Roman</vt:lpstr>
      <vt:lpstr>Wingdings</vt:lpstr>
      <vt:lpstr>2_Default Design</vt:lpstr>
      <vt:lpstr>6_Default Design</vt:lpstr>
      <vt:lpstr>4_Default Design</vt:lpstr>
      <vt:lpstr>MDACC Moonshot</vt:lpstr>
      <vt:lpstr>2_Office Theme</vt:lpstr>
      <vt:lpstr>4_Office Theme</vt:lpstr>
      <vt:lpstr>1_Genmab PowerPoint template_format 16_9_vs.1.1</vt:lpstr>
      <vt:lpstr>7_Default Design</vt:lpstr>
      <vt:lpstr>5_Default Design</vt:lpstr>
      <vt:lpstr>3_Default Design</vt:lpstr>
      <vt:lpstr>MI No Product</vt:lpstr>
      <vt:lpstr>8_Default Design</vt:lpstr>
      <vt:lpstr>Mays_Cancer_Center_Template</vt:lpstr>
      <vt:lpstr>Office Theme</vt:lpstr>
      <vt:lpstr>Default Design</vt:lpstr>
      <vt:lpstr>1_Office Theme</vt:lpstr>
      <vt:lpstr>3_Office Theme</vt:lpstr>
      <vt:lpstr>5_Office Theme</vt:lpstr>
      <vt:lpstr>1_Default Design</vt:lpstr>
      <vt:lpstr>Prism 10</vt:lpstr>
      <vt:lpstr>Year in Review: Clinical Investigator Perspectives on the  Most Relevant New Datasets and Advances in Oncology</vt:lpstr>
      <vt:lpstr>Faculty</vt:lpstr>
      <vt:lpstr>Commercial Support</vt:lpstr>
      <vt:lpstr>Dr Love — Disclosures</vt:lpstr>
      <vt:lpstr>Dr Kaklamani — Disclosures</vt:lpstr>
      <vt:lpstr>Dr Rugo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The Implications of Recent Datasets  for the Current and Future Management of Genitourinary Cancers — An ASCO 2026 Review</vt:lpstr>
      <vt:lpstr>Patterns of Care: Exploring How  Community Oncologists Manage  Metastatic Triple-Negative Breast Cancer</vt:lpstr>
      <vt:lpstr>Bringing the Investigator into the Equation  — Optimal Use of Hormonal Therapy in the  Care of Patients with Prostate Cancer</vt:lpstr>
      <vt:lpstr>The Implications of Recent Datasets  for the Current and Future Management  of Breast Cancer — An ASCO 2026 Review</vt:lpstr>
      <vt:lpstr>Integrating New Advances into  the Care of Patients with Cancer  A Multitumor Symposium in Partnership with the American Oncology Network</vt:lpstr>
      <vt:lpstr>Grand Rounds</vt:lpstr>
      <vt:lpstr>Year in Review:  PI3K/AKT/mTOR Pathway in  HR-Positive Metastatic Breast Cancer</vt:lpstr>
      <vt:lpstr>Thank you for joining us!   Please take a moment to complete the  survey currently up on Zoom.  Your feedback is very important to us.  Information on how to obtain CME, ABIM MOC and ABS credit will be provided in the Zoom chat room. Attendees will also receive an email in  1 to 3 business days with these instructions.</vt:lpstr>
      <vt:lpstr>Year in Review: Clinical Investigator Perspectives on the  Most Relevant New Datasets and Advances in Oncology</vt:lpstr>
      <vt:lpstr>Faculty</vt:lpstr>
      <vt:lpstr>PowerPoint Presentation</vt:lpstr>
      <vt:lpstr>Clinicians in the Audience, Please Complete  the Pre- and Postmeeting Surveys</vt:lpstr>
      <vt:lpstr>PowerPoint Presentation</vt:lpstr>
      <vt:lpstr>The Implications of Recent Datasets  for the Current and Future Management of Genitourinary Cancers — An ASCO 2026 Review</vt:lpstr>
      <vt:lpstr>Patterns of Care: Exploring How  Community Oncologists Manage  Metastatic Triple-Negative Breast Cancer</vt:lpstr>
      <vt:lpstr>Bringing the Investigator into the Equation  — Optimal Use of Hormonal Therapy in the  Care of Patients with Prostate Cancer</vt:lpstr>
      <vt:lpstr>The Implications of Recent Datasets  for the Current and Future Management  of Breast Cancer — An ASCO 2026 Review</vt:lpstr>
      <vt:lpstr>Integrating New Advances into  the Care of Patients with Cancer  A Multitumor Symposium in Partnership with the American Oncology Network</vt:lpstr>
      <vt:lpstr>Grand Rounds</vt:lpstr>
      <vt:lpstr>Year in Review: Clinical Investigator Perspectives on the  Most Relevant New Datasets and Advances in Oncology</vt:lpstr>
      <vt:lpstr>Commercial Support</vt:lpstr>
      <vt:lpstr>Dr Kaklamani — Disclosures</vt:lpstr>
      <vt:lpstr>Dr Rugo — Disclosures</vt:lpstr>
      <vt:lpstr>Dr Love — Disclosures</vt:lpstr>
      <vt:lpstr>PowerPoint Presentation</vt:lpstr>
      <vt:lpstr>PowerPoint Presentation</vt:lpstr>
      <vt:lpstr>Key Datasets</vt:lpstr>
      <vt:lpstr>Key Datasets</vt:lpstr>
      <vt:lpstr>Key Datasets</vt:lpstr>
      <vt:lpstr>Key Datasets</vt:lpstr>
      <vt:lpstr>Year in Review:  PI3K/AKT/mTOR Pathway in  HR-Positive Metastatic Breast Cancer</vt:lpstr>
      <vt:lpstr>Year in Review:  PI3K/AKT/mTOR Pathway in  HR-Positive Metastatic Breast Cancer</vt:lpstr>
      <vt:lpstr>Year in Review:  PI3K/AKT/mTOR Pathway in  HR-Positive Metastatic Breast Cancer</vt:lpstr>
      <vt:lpstr>Gedatolisib Mechanism of Action</vt:lpstr>
      <vt:lpstr>PIK3R1 (p85α) alterations define a targetable subset of breast cancer with broad sensitivity to PI3K and AKT inhibitors</vt:lpstr>
      <vt:lpstr>Next Steps in Targeting the PI3K/AKT/mTOR Pathway</vt:lpstr>
      <vt:lpstr>Year in Review:  PI3K/AKT/mTOR Pathway in  HR-Positive Metastatic Breast Cancer</vt:lpstr>
      <vt:lpstr>Capivasertib and Fulvestrant for HR+/HER2− MBC: Final OS Results from the Phase 3 CAPItello-291 Trial  </vt:lpstr>
      <vt:lpstr>Results: Altered Population</vt:lpstr>
      <vt:lpstr>Capi/Fulv as 1st and 2nd Line ET in PIK3CA/AKT1/PTEN-altered HR+ MBC: Subgroup analysis from the CAPItello-291  </vt:lpstr>
      <vt:lpstr>Conclusions and Take-Home Message</vt:lpstr>
      <vt:lpstr>Capivasertib/Fulvestrant in HR+ PIK3CA/AKT1/PTEN-altered ABC: Exploratory ctDNA analyses from CAPItello-291 </vt:lpstr>
      <vt:lpstr>PFS by ctDNA alteration status</vt:lpstr>
      <vt:lpstr>Conclusions</vt:lpstr>
      <vt:lpstr>Capivasertib (C) + ribociclib (R) + fulvestrant (F) in patients (pts) with HR-positive/HER2-negative advanced breast cancer (ABC): CAPItello-292 Phase 1b</vt:lpstr>
      <vt:lpstr>CAPItello-292 Phase Ib/III Study Design</vt:lpstr>
      <vt:lpstr>SERENA-1: Phase I Study of Camizestrant and Capivasertib</vt:lpstr>
      <vt:lpstr>Clinical Efficacy</vt:lpstr>
      <vt:lpstr>Conclusions</vt:lpstr>
      <vt:lpstr>Key Datasets</vt:lpstr>
      <vt:lpstr>Year in Review:  PI3K/AKT/mTOR Pathway in  HR-Positive Metastatic Breast Cancer</vt:lpstr>
      <vt:lpstr>Gedatolisib Combined with Palbociclib and Letrozole in Patients with No Prior Systemic Therapy for Hormone Receptor–Positive, HER2-Negative Advanced Breast Cancer</vt:lpstr>
      <vt:lpstr>PowerPoint Presentation</vt:lpstr>
      <vt:lpstr>PowerPoint Presentation</vt:lpstr>
      <vt:lpstr>Updated Data: Study 1</vt:lpstr>
      <vt:lpstr>PowerPoint Presentation</vt:lpstr>
      <vt:lpstr>FDA Approves Gedatolisib with Fulvestrant, with or without Palbociclib, for HR-Positive, HER2-Negative Locally Advanced or Metastatic Breast Cancer Press Release: July 14, 2026</vt:lpstr>
      <vt:lpstr>VIKTORIA-1: Study 2</vt:lpstr>
      <vt:lpstr>PowerPoint Presentation</vt:lpstr>
      <vt:lpstr>Safety and Tolerability Safety Population in VIKTORIA-1 Study 2</vt:lpstr>
      <vt:lpstr>PowerPoint Presentation</vt:lpstr>
      <vt:lpstr>Conclusions</vt:lpstr>
      <vt:lpstr>Key Datasets</vt:lpstr>
      <vt:lpstr>Year in Review:  PI3K/AKT/mTOR Pathway in  HR-Positive Metastatic Breast Cancer</vt:lpstr>
      <vt:lpstr>Comparative analysis of blood- and tissue-based PIK3CA mutation detection methods in the pivotal Phase 3 INAVO120 trial of palbociclib + fulvestrant ± inavolisib in hormone receptor-positive, HER2-negative advanced breast cancer</vt:lpstr>
      <vt:lpstr>PowerPoint Presentation</vt:lpstr>
      <vt:lpstr>Molecular features of response to palbociclib + fulvestrant ± inavolisib in hormone receptor-positive, HER2-negative,  PIK3CA-mutated advanced breast cancer as assessed from  baseline circulating tumor DNA in the pivotal Phase 3 INAVO120 trial</vt:lpstr>
      <vt:lpstr>The efficacy of INAVO + PALBO + FULV was consistent across a variety of genomic subgroups and the ITT populationa</vt:lpstr>
      <vt:lpstr>Efficacy of inavolisib (INAVO) + palbociclib (PALBO) + fulvestrant (FULV) in patients (pts) with PIK3CA-mutated, hormone receptor-positive, HER2-negative (HER2-), endocrine-resistant advanced breast cancer (aBC) with and without hyperglycaemia (HG) in the phase III INAVO120 trial</vt:lpstr>
      <vt:lpstr>PowerPoint Presentation</vt:lpstr>
      <vt:lpstr>Key Datasets</vt:lpstr>
      <vt:lpstr>Year in Review:  PI3K/AKT/mTOR Pathway in  HR-Positive Metastatic Breast Cancer</vt:lpstr>
      <vt:lpstr>   A Phase 1/2 trial of LY4064809 (STX-478, Tersolisib), a Pan-Mutant-Selective PI3Kα Inhibitor in HR+, HER2- MBC: Updated Results from PIKALO-1 </vt:lpstr>
      <vt:lpstr>PowerPoint Presentation</vt:lpstr>
      <vt:lpstr>PowerPoint Presentation</vt:lpstr>
      <vt:lpstr>Conclusions</vt:lpstr>
      <vt:lpstr> ReDiscover Trial: Zovegalisib (RLY-2608), a mutant‑selective PI3Kα inhibitor, plus fulvestrant in patient subsets, including pts with PIK3CA‑mutant HR+/ HER2‑ MBC</vt:lpstr>
      <vt:lpstr>PowerPoint Presentation</vt:lpstr>
      <vt:lpstr>Conclusions</vt:lpstr>
      <vt:lpstr>Key Datasets</vt:lpstr>
      <vt:lpstr>The Implications of Recent Datasets  for the Current and Future Management of Genitourinary Cancers — An ASCO 2026 Review</vt:lpstr>
      <vt:lpstr>Thank you for joining us!    Please take a moment to complete the survey currently up on Zoom. Your feedback is  very important to us. The survey will remain open  for 5 minutes after the meeting ends.  Information on how to obtain CME, ABIM MOC and ABS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2089</cp:revision>
  <cp:lastPrinted>2020-12-08T02:40:56Z</cp:lastPrinted>
  <dcterms:created xsi:type="dcterms:W3CDTF">2020-11-13T19:02:13Z</dcterms:created>
  <dcterms:modified xsi:type="dcterms:W3CDTF">2026-07-15T20:05:33Z</dcterms:modified>
</cp:coreProperties>
</file>