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7.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8.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9.xml" ContentType="application/vnd.openxmlformats-officedocument.theme+xml"/>
  <Override PartName="/ppt/tags/tag15.xml" ContentType="application/vnd.openxmlformats-officedocument.presentationml.tags+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0.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1.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2.xml" ContentType="application/vnd.openxmlformats-officedocument.theme+xml"/>
  <Override PartName="/ppt/tags/tag16.xml" ContentType="application/vnd.openxmlformats-officedocument.presentationml.tags+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3.xml" ContentType="application/vnd.openxmlformats-officedocument.theme+xml"/>
  <Override PartName="/ppt/tags/tag17.xml" ContentType="application/vnd.openxmlformats-officedocument.presentationml.tags+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14.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heme/theme15.xml" ContentType="application/vnd.openxmlformats-officedocument.theme+xml"/>
  <Override PartName="/ppt/theme/theme16.xml" ContentType="application/vnd.openxmlformats-officedocument.theme+xml"/>
  <Override PartName="/ppt/tags/tag2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3.xml" ContentType="application/vnd.openxmlformats-officedocument.presentationml.tags+xml"/>
  <Override PartName="/ppt/notesSlides/notesSlide6.xml" ContentType="application/vnd.openxmlformats-officedocument.presentationml.notesSlide+xml"/>
  <Override PartName="/ppt/tags/tag24.xml" ContentType="application/vnd.openxmlformats-officedocument.presentationml.tags+xml"/>
  <Override PartName="/ppt/notesSlides/notesSlide7.xml" ContentType="application/vnd.openxmlformats-officedocument.presentationml.notesSlide+xml"/>
  <Override PartName="/ppt/tags/tag2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6.xml" ContentType="application/vnd.openxmlformats-officedocument.presentationml.tags+xml"/>
  <Override PartName="/ppt/notesSlides/notesSlide10.xml" ContentType="application/vnd.openxmlformats-officedocument.presentationml.notesSlide+xml"/>
  <Override PartName="/ppt/tags/tag27.xml" ContentType="application/vnd.openxmlformats-officedocument.presentationml.tags+xml"/>
  <Override PartName="/ppt/notesSlides/notesSlide11.xml" ContentType="application/vnd.openxmlformats-officedocument.presentationml.notesSlide+xml"/>
  <Override PartName="/ppt/tags/tag28.xml" ContentType="application/vnd.openxmlformats-officedocument.presentationml.tags+xml"/>
  <Override PartName="/ppt/notesSlides/notesSlide12.xml" ContentType="application/vnd.openxmlformats-officedocument.presentationml.notesSlide+xml"/>
  <Override PartName="/ppt/tags/tag29.xml" ContentType="application/vnd.openxmlformats-officedocument.presentationml.tags+xml"/>
  <Override PartName="/ppt/notesSlides/notesSlide13.xml" ContentType="application/vnd.openxmlformats-officedocument.presentationml.notesSlide+xml"/>
  <Override PartName="/ppt/tags/tag30.xml" ContentType="application/vnd.openxmlformats-officedocument.presentationml.tags+xml"/>
  <Override PartName="/ppt/notesSlides/notesSlide14.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4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3.xml" ContentType="application/vnd.openxmlformats-officedocument.presentationml.tags+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5" r:id="rId1"/>
    <p:sldMasterId id="2147485907" r:id="rId2"/>
    <p:sldMasterId id="2147486003" r:id="rId3"/>
    <p:sldMasterId id="2147486022" r:id="rId4"/>
    <p:sldMasterId id="2147486117" r:id="rId5"/>
    <p:sldMasterId id="2147486134" r:id="rId6"/>
    <p:sldMasterId id="2147486212" r:id="rId7"/>
    <p:sldMasterId id="2147486498" r:id="rId8"/>
    <p:sldMasterId id="2147486772" r:id="rId9"/>
    <p:sldMasterId id="2147486792" r:id="rId10"/>
    <p:sldMasterId id="2147486813" r:id="rId11"/>
    <p:sldMasterId id="2147486826" r:id="rId12"/>
    <p:sldMasterId id="2147486845" r:id="rId13"/>
    <p:sldMasterId id="2147486863" r:id="rId14"/>
  </p:sldMasterIdLst>
  <p:notesMasterIdLst>
    <p:notesMasterId r:id="rId168"/>
  </p:notesMasterIdLst>
  <p:handoutMasterIdLst>
    <p:handoutMasterId r:id="rId169"/>
  </p:handoutMasterIdLst>
  <p:sldIdLst>
    <p:sldId id="268" r:id="rId15"/>
    <p:sldId id="278" r:id="rId16"/>
    <p:sldId id="335" r:id="rId17"/>
    <p:sldId id="336" r:id="rId18"/>
    <p:sldId id="337" r:id="rId19"/>
    <p:sldId id="338" r:id="rId20"/>
    <p:sldId id="339" r:id="rId21"/>
    <p:sldId id="340" r:id="rId22"/>
    <p:sldId id="2147470659" r:id="rId23"/>
    <p:sldId id="13108" r:id="rId24"/>
    <p:sldId id="341" r:id="rId25"/>
    <p:sldId id="342" r:id="rId26"/>
    <p:sldId id="343" r:id="rId27"/>
    <p:sldId id="344" r:id="rId28"/>
    <p:sldId id="345" r:id="rId29"/>
    <p:sldId id="346" r:id="rId30"/>
    <p:sldId id="347" r:id="rId31"/>
    <p:sldId id="2147483647" r:id="rId32"/>
    <p:sldId id="257" r:id="rId33"/>
    <p:sldId id="13106" r:id="rId34"/>
    <p:sldId id="3335" r:id="rId35"/>
    <p:sldId id="286" r:id="rId36"/>
    <p:sldId id="293" r:id="rId37"/>
    <p:sldId id="2147480705" r:id="rId38"/>
    <p:sldId id="284" r:id="rId39"/>
    <p:sldId id="256" r:id="rId40"/>
    <p:sldId id="2147472026" r:id="rId41"/>
    <p:sldId id="279" r:id="rId42"/>
    <p:sldId id="319" r:id="rId43"/>
    <p:sldId id="2147480151" r:id="rId44"/>
    <p:sldId id="2147480704" r:id="rId45"/>
    <p:sldId id="263" r:id="rId46"/>
    <p:sldId id="264" r:id="rId47"/>
    <p:sldId id="265" r:id="rId48"/>
    <p:sldId id="266" r:id="rId49"/>
    <p:sldId id="262" r:id="rId50"/>
    <p:sldId id="281" r:id="rId51"/>
    <p:sldId id="295" r:id="rId52"/>
    <p:sldId id="258" r:id="rId53"/>
    <p:sldId id="1390" r:id="rId54"/>
    <p:sldId id="328" r:id="rId55"/>
    <p:sldId id="1434" r:id="rId56"/>
    <p:sldId id="298" r:id="rId57"/>
    <p:sldId id="299" r:id="rId58"/>
    <p:sldId id="1458" r:id="rId59"/>
    <p:sldId id="329" r:id="rId60"/>
    <p:sldId id="301" r:id="rId61"/>
    <p:sldId id="1473" r:id="rId62"/>
    <p:sldId id="302" r:id="rId63"/>
    <p:sldId id="1474" r:id="rId64"/>
    <p:sldId id="1457" r:id="rId65"/>
    <p:sldId id="1459" r:id="rId66"/>
    <p:sldId id="303" r:id="rId67"/>
    <p:sldId id="330" r:id="rId68"/>
    <p:sldId id="1460" r:id="rId69"/>
    <p:sldId id="304" r:id="rId70"/>
    <p:sldId id="1463" r:id="rId71"/>
    <p:sldId id="305" r:id="rId72"/>
    <p:sldId id="1455" r:id="rId73"/>
    <p:sldId id="306" r:id="rId74"/>
    <p:sldId id="1454" r:id="rId75"/>
    <p:sldId id="1464" r:id="rId76"/>
    <p:sldId id="307" r:id="rId77"/>
    <p:sldId id="1475" r:id="rId78"/>
    <p:sldId id="308" r:id="rId79"/>
    <p:sldId id="331" r:id="rId80"/>
    <p:sldId id="1453" r:id="rId81"/>
    <p:sldId id="309" r:id="rId82"/>
    <p:sldId id="1452" r:id="rId83"/>
    <p:sldId id="310" r:id="rId84"/>
    <p:sldId id="311" r:id="rId85"/>
    <p:sldId id="332" r:id="rId86"/>
    <p:sldId id="1465" r:id="rId87"/>
    <p:sldId id="312" r:id="rId88"/>
    <p:sldId id="314" r:id="rId89"/>
    <p:sldId id="1466" r:id="rId90"/>
    <p:sldId id="333" r:id="rId91"/>
    <p:sldId id="1467" r:id="rId92"/>
    <p:sldId id="1468" r:id="rId93"/>
    <p:sldId id="315" r:id="rId94"/>
    <p:sldId id="316" r:id="rId95"/>
    <p:sldId id="1469" r:id="rId96"/>
    <p:sldId id="289" r:id="rId97"/>
    <p:sldId id="334" r:id="rId98"/>
    <p:sldId id="1471" r:id="rId99"/>
    <p:sldId id="317" r:id="rId100"/>
    <p:sldId id="1472" r:id="rId101"/>
    <p:sldId id="318" r:id="rId102"/>
    <p:sldId id="2147482893" r:id="rId103"/>
    <p:sldId id="296" r:id="rId104"/>
    <p:sldId id="267" r:id="rId105"/>
    <p:sldId id="327" r:id="rId106"/>
    <p:sldId id="320" r:id="rId107"/>
    <p:sldId id="2147483345" r:id="rId108"/>
    <p:sldId id="2147483346" r:id="rId109"/>
    <p:sldId id="2147483347" r:id="rId110"/>
    <p:sldId id="321" r:id="rId111"/>
    <p:sldId id="269" r:id="rId112"/>
    <p:sldId id="270" r:id="rId113"/>
    <p:sldId id="275" r:id="rId114"/>
    <p:sldId id="2147483608" r:id="rId115"/>
    <p:sldId id="322" r:id="rId116"/>
    <p:sldId id="2147483357" r:id="rId117"/>
    <p:sldId id="2147483391" r:id="rId118"/>
    <p:sldId id="2147483392" r:id="rId119"/>
    <p:sldId id="2147483405" r:id="rId120"/>
    <p:sldId id="326" r:id="rId121"/>
    <p:sldId id="2147483628" r:id="rId122"/>
    <p:sldId id="2147483629" r:id="rId123"/>
    <p:sldId id="2147483607" r:id="rId124"/>
    <p:sldId id="502" r:id="rId125"/>
    <p:sldId id="477" r:id="rId126"/>
    <p:sldId id="2147474538" r:id="rId127"/>
    <p:sldId id="324" r:id="rId128"/>
    <p:sldId id="563" r:id="rId129"/>
    <p:sldId id="574" r:id="rId130"/>
    <p:sldId id="2147483606" r:id="rId131"/>
    <p:sldId id="287" r:id="rId132"/>
    <p:sldId id="2147483610" r:id="rId133"/>
    <p:sldId id="323" r:id="rId134"/>
    <p:sldId id="2147483609" r:id="rId135"/>
    <p:sldId id="2147471852" r:id="rId136"/>
    <p:sldId id="2147483632" r:id="rId137"/>
    <p:sldId id="2147471843" r:id="rId138"/>
    <p:sldId id="300" r:id="rId139"/>
    <p:sldId id="2147483631" r:id="rId140"/>
    <p:sldId id="2147483626" r:id="rId141"/>
    <p:sldId id="297" r:id="rId142"/>
    <p:sldId id="271" r:id="rId143"/>
    <p:sldId id="291" r:id="rId144"/>
    <p:sldId id="292" r:id="rId145"/>
    <p:sldId id="294" r:id="rId146"/>
    <p:sldId id="290" r:id="rId147"/>
    <p:sldId id="273" r:id="rId148"/>
    <p:sldId id="272" r:id="rId149"/>
    <p:sldId id="288" r:id="rId150"/>
    <p:sldId id="274" r:id="rId151"/>
    <p:sldId id="325" r:id="rId152"/>
    <p:sldId id="2147483604" r:id="rId153"/>
    <p:sldId id="471" r:id="rId154"/>
    <p:sldId id="2147483579" r:id="rId155"/>
    <p:sldId id="2147483625" r:id="rId156"/>
    <p:sldId id="2147483614" r:id="rId157"/>
    <p:sldId id="276" r:id="rId158"/>
    <p:sldId id="277" r:id="rId159"/>
    <p:sldId id="285" r:id="rId160"/>
    <p:sldId id="260" r:id="rId161"/>
    <p:sldId id="280" r:id="rId162"/>
    <p:sldId id="261" r:id="rId163"/>
    <p:sldId id="282" r:id="rId164"/>
    <p:sldId id="283" r:id="rId165"/>
    <p:sldId id="259" r:id="rId166"/>
    <p:sldId id="313" r:id="rId167"/>
  </p:sldIdLst>
  <p:sldSz cx="12192000" cy="6858000"/>
  <p:notesSz cx="7772400" cy="10058400"/>
  <p:custDataLst>
    <p:tags r:id="rId170"/>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F15522"/>
    <a:srgbClr val="092F3D"/>
    <a:srgbClr val="A11E62"/>
    <a:srgbClr val="FFFFFF"/>
    <a:srgbClr val="092F3B"/>
    <a:srgbClr val="145227"/>
    <a:srgbClr val="0C3253"/>
    <a:srgbClr val="0D30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07" autoAdjust="0"/>
    <p:restoredTop sz="94225" autoAdjust="0"/>
  </p:normalViewPr>
  <p:slideViewPr>
    <p:cSldViewPr>
      <p:cViewPr varScale="1">
        <p:scale>
          <a:sx n="169" d="100"/>
          <a:sy n="169" d="100"/>
        </p:scale>
        <p:origin x="712" y="184"/>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41" d="100"/>
        <a:sy n="141"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59" Type="http://schemas.openxmlformats.org/officeDocument/2006/relationships/slide" Target="slides/slide145.xml"/><Relationship Id="rId170" Type="http://schemas.openxmlformats.org/officeDocument/2006/relationships/tags" Target="tags/tag1.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slide" Target="slides/slide135.xml"/><Relationship Id="rId5" Type="http://schemas.openxmlformats.org/officeDocument/2006/relationships/slideMaster" Target="slideMasters/slideMaster5.xml"/><Relationship Id="rId95" Type="http://schemas.openxmlformats.org/officeDocument/2006/relationships/slide" Target="slides/slide81.xml"/><Relationship Id="rId160" Type="http://schemas.openxmlformats.org/officeDocument/2006/relationships/slide" Target="slides/slide146.xml"/><Relationship Id="rId22" Type="http://schemas.openxmlformats.org/officeDocument/2006/relationships/slide" Target="slides/slide8.xml"/><Relationship Id="rId43" Type="http://schemas.openxmlformats.org/officeDocument/2006/relationships/slide" Target="slides/slide29.xml"/><Relationship Id="rId64" Type="http://schemas.openxmlformats.org/officeDocument/2006/relationships/slide" Target="slides/slide50.xml"/><Relationship Id="rId118" Type="http://schemas.openxmlformats.org/officeDocument/2006/relationships/slide" Target="slides/slide104.xml"/><Relationship Id="rId139" Type="http://schemas.openxmlformats.org/officeDocument/2006/relationships/slide" Target="slides/slide125.xml"/><Relationship Id="rId85" Type="http://schemas.openxmlformats.org/officeDocument/2006/relationships/slide" Target="slides/slide71.xml"/><Relationship Id="rId150" Type="http://schemas.openxmlformats.org/officeDocument/2006/relationships/slide" Target="slides/slide136.xml"/><Relationship Id="rId171" Type="http://schemas.openxmlformats.org/officeDocument/2006/relationships/commentAuthors" Target="commentAuthors.xml"/><Relationship Id="rId12" Type="http://schemas.openxmlformats.org/officeDocument/2006/relationships/slideMaster" Target="slideMasters/slideMaster12.xml"/><Relationship Id="rId33" Type="http://schemas.openxmlformats.org/officeDocument/2006/relationships/slide" Target="slides/slide19.xml"/><Relationship Id="rId108" Type="http://schemas.openxmlformats.org/officeDocument/2006/relationships/slide" Target="slides/slide94.xml"/><Relationship Id="rId129" Type="http://schemas.openxmlformats.org/officeDocument/2006/relationships/slide" Target="slides/slide115.xml"/><Relationship Id="rId54" Type="http://schemas.openxmlformats.org/officeDocument/2006/relationships/slide" Target="slides/slide40.xml"/><Relationship Id="rId75" Type="http://schemas.openxmlformats.org/officeDocument/2006/relationships/slide" Target="slides/slide61.xml"/><Relationship Id="rId96" Type="http://schemas.openxmlformats.org/officeDocument/2006/relationships/slide" Target="slides/slide82.xml"/><Relationship Id="rId140" Type="http://schemas.openxmlformats.org/officeDocument/2006/relationships/slide" Target="slides/slide126.xml"/><Relationship Id="rId161" Type="http://schemas.openxmlformats.org/officeDocument/2006/relationships/slide" Target="slides/slide14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slide" Target="slides/slide116.xml"/><Relationship Id="rId135" Type="http://schemas.openxmlformats.org/officeDocument/2006/relationships/slide" Target="slides/slide121.xml"/><Relationship Id="rId151" Type="http://schemas.openxmlformats.org/officeDocument/2006/relationships/slide" Target="slides/slide137.xml"/><Relationship Id="rId156" Type="http://schemas.openxmlformats.org/officeDocument/2006/relationships/slide" Target="slides/slide142.xml"/><Relationship Id="rId172"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slide" Target="slides/slide132.xml"/><Relationship Id="rId167" Type="http://schemas.openxmlformats.org/officeDocument/2006/relationships/slide" Target="slides/slide153.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162" Type="http://schemas.openxmlformats.org/officeDocument/2006/relationships/slide" Target="slides/slide14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157" Type="http://schemas.openxmlformats.org/officeDocument/2006/relationships/slide" Target="slides/slide143.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slide" Target="slides/slide138.xml"/><Relationship Id="rId173" Type="http://schemas.openxmlformats.org/officeDocument/2006/relationships/viewProps" Target="viewProps.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theme" Target="theme/theme1.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slide" Target="slides/slide134.xml"/><Relationship Id="rId164" Type="http://schemas.openxmlformats.org/officeDocument/2006/relationships/slide" Target="slides/slide150.xml"/><Relationship Id="rId16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2.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75" Type="http://schemas.openxmlformats.org/officeDocument/2006/relationships/tableStyles" Target="tableStyles.xml"/><Relationship Id="rId16" Type="http://schemas.openxmlformats.org/officeDocument/2006/relationships/slide" Target="slides/slide2.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 Id="rId165" Type="http://schemas.openxmlformats.org/officeDocument/2006/relationships/slide" Target="slides/slide151.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 Id="rId80" Type="http://schemas.openxmlformats.org/officeDocument/2006/relationships/slide" Target="slides/slide66.xml"/><Relationship Id="rId155" Type="http://schemas.openxmlformats.org/officeDocument/2006/relationships/slide" Target="slides/slide141.xml"/><Relationship Id="rId17" Type="http://schemas.openxmlformats.org/officeDocument/2006/relationships/slide" Target="slides/slide3.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24" Type="http://schemas.openxmlformats.org/officeDocument/2006/relationships/slide" Target="slides/slide110.xml"/><Relationship Id="rId70" Type="http://schemas.openxmlformats.org/officeDocument/2006/relationships/slide" Target="slides/slide56.xml"/><Relationship Id="rId91" Type="http://schemas.openxmlformats.org/officeDocument/2006/relationships/slide" Target="slides/slide77.xml"/><Relationship Id="rId145" Type="http://schemas.openxmlformats.org/officeDocument/2006/relationships/slide" Target="slides/slide131.xml"/><Relationship Id="rId166" Type="http://schemas.openxmlformats.org/officeDocument/2006/relationships/slide" Target="slides/slide15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37476352911383"/>
          <c:y val="0.11524365355109718"/>
          <c:w val="0.73762895026561925"/>
          <c:h val="0.57599785737279874"/>
        </c:manualLayout>
      </c:layout>
      <c:scatterChart>
        <c:scatterStyle val="lineMarker"/>
        <c:varyColors val="0"/>
        <c:ser>
          <c:idx val="0"/>
          <c:order val="0"/>
          <c:tx>
            <c:strRef>
              <c:f>Sheet1!$B$1</c:f>
              <c:strCache>
                <c:ptCount val="1"/>
                <c:pt idx="0">
                  <c:v>Y-Values</c:v>
                </c:pt>
              </c:strCache>
            </c:strRef>
          </c:tx>
          <c:spPr>
            <a:ln w="25400" cap="rnd">
              <a:noFill/>
              <a:round/>
            </a:ln>
            <a:effectLst/>
          </c:spPr>
          <c:marker>
            <c:symbol val="circle"/>
            <c:size val="5"/>
            <c:spPr>
              <a:solidFill>
                <a:schemeClr val="accent1"/>
              </a:solidFill>
              <a:ln w="9525">
                <a:solidFill>
                  <a:schemeClr val="accent1"/>
                </a:solidFill>
              </a:ln>
              <a:effectLst/>
            </c:spPr>
          </c:marker>
          <c:xVal>
            <c:numRef>
              <c:f>Sheet1!$A$2:$A$4</c:f>
              <c:numCache>
                <c:formatCode>General</c:formatCode>
                <c:ptCount val="3"/>
                <c:pt idx="0">
                  <c:v>10</c:v>
                </c:pt>
                <c:pt idx="1">
                  <c:v>90</c:v>
                </c:pt>
                <c:pt idx="2">
                  <c:v>50</c:v>
                </c:pt>
              </c:numCache>
            </c:numRef>
          </c:xVal>
          <c:yVal>
            <c:numRef>
              <c:f>Sheet1!$B$2:$B$4</c:f>
              <c:numCache>
                <c:formatCode>General</c:formatCode>
                <c:ptCount val="3"/>
              </c:numCache>
            </c:numRef>
          </c:yVal>
          <c:smooth val="0"/>
          <c:extLst>
            <c:ext xmlns:c16="http://schemas.microsoft.com/office/drawing/2014/chart" uri="{C3380CC4-5D6E-409C-BE32-E72D297353CC}">
              <c16:uniqueId val="{00000000-F99B-481C-ADBA-D5691FB35E37}"/>
            </c:ext>
          </c:extLst>
        </c:ser>
        <c:dLbls>
          <c:showLegendKey val="0"/>
          <c:showVal val="0"/>
          <c:showCatName val="0"/>
          <c:showSerName val="0"/>
          <c:showPercent val="0"/>
          <c:showBubbleSize val="0"/>
        </c:dLbls>
        <c:axId val="1325133056"/>
        <c:axId val="1315677840"/>
      </c:scatterChart>
      <c:valAx>
        <c:axId val="1325133056"/>
        <c:scaling>
          <c:orientation val="minMax"/>
          <c:max val="30"/>
        </c:scaling>
        <c:delete val="0"/>
        <c:axPos val="b"/>
        <c:title>
          <c:tx>
            <c:rich>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n-US" sz="1200" b="1" noProof="0" dirty="0">
                    <a:solidFill>
                      <a:schemeClr val="tx1"/>
                    </a:solidFill>
                  </a:rPr>
                  <a:t>Months</a:t>
                </a:r>
              </a:p>
            </c:rich>
          </c:tx>
          <c:layout>
            <c:manualLayout>
              <c:xMode val="edge"/>
              <c:yMode val="edge"/>
              <c:x val="0.49414789569687312"/>
              <c:y val="0.74924756660980474"/>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12700" cap="sq" cmpd="sng" algn="ctr">
            <a:solidFill>
              <a:schemeClr val="tx1"/>
            </a:solidFill>
            <a:miter lim="800000"/>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315677840"/>
        <c:crosses val="autoZero"/>
        <c:crossBetween val="midCat"/>
        <c:majorUnit val="3"/>
        <c:minorUnit val="1"/>
      </c:valAx>
      <c:valAx>
        <c:axId val="1315677840"/>
        <c:scaling>
          <c:orientation val="minMax"/>
          <c:max val="100"/>
          <c:min val="0"/>
        </c:scaling>
        <c:delete val="0"/>
        <c:axPos val="l"/>
        <c:title>
          <c:tx>
            <c:rich>
              <a:bodyPr rot="-5400000" spcFirstLastPara="1" vertOverflow="ellipsis" vert="horz" wrap="square" anchor="ctr" anchorCtr="1"/>
              <a:lstStyle/>
              <a:p>
                <a:pPr>
                  <a:defRPr sz="1050" b="0" i="0" u="none" strike="noStrike" kern="1200" baseline="0">
                    <a:solidFill>
                      <a:schemeClr val="bg1"/>
                    </a:solidFill>
                    <a:latin typeface="+mj-lt"/>
                    <a:ea typeface="+mn-ea"/>
                    <a:cs typeface="+mn-cs"/>
                  </a:defRPr>
                </a:pPr>
                <a:r>
                  <a:rPr lang="en-US" sz="1200" b="1" noProof="0" dirty="0">
                    <a:solidFill>
                      <a:schemeClr val="bg1"/>
                    </a:solidFill>
                    <a:latin typeface="+mj-lt"/>
                  </a:rPr>
                  <a:t>Patients who are progression-free</a:t>
                </a:r>
                <a:r>
                  <a:rPr lang="en-US" sz="1200" b="1" baseline="0" noProof="0" dirty="0">
                    <a:solidFill>
                      <a:schemeClr val="bg1"/>
                    </a:solidFill>
                    <a:latin typeface="+mj-lt"/>
                  </a:rPr>
                  <a:t> (%)</a:t>
                </a:r>
                <a:endParaRPr lang="en-US" sz="1200" b="1" noProof="0" dirty="0">
                  <a:solidFill>
                    <a:schemeClr val="bg1"/>
                  </a:solidFill>
                  <a:latin typeface="+mj-lt"/>
                </a:endParaRPr>
              </a:p>
            </c:rich>
          </c:tx>
          <c:layout>
            <c:manualLayout>
              <c:xMode val="edge"/>
              <c:yMode val="edge"/>
              <c:x val="7.7373883322522596E-2"/>
              <c:y val="7.6910151572333593E-2"/>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chemeClr val="bg1"/>
                  </a:solidFill>
                  <a:latin typeface="+mj-lt"/>
                  <a:ea typeface="+mn-ea"/>
                  <a:cs typeface="+mn-cs"/>
                </a:defRPr>
              </a:pPr>
              <a:endParaRPr lang="en-US"/>
            </a:p>
          </c:txPr>
        </c:title>
        <c:numFmt formatCode="General" sourceLinked="1"/>
        <c:majorTickMark val="out"/>
        <c:minorTickMark val="none"/>
        <c:tickLblPos val="nextTo"/>
        <c:spPr>
          <a:noFill/>
          <a:ln w="12700" cap="sq" cmpd="sng" algn="ctr">
            <a:solidFill>
              <a:schemeClr val="tx1"/>
            </a:solidFill>
            <a:miter lim="800000"/>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325133056"/>
        <c:crosses val="autoZero"/>
        <c:crossBetween val="midCat"/>
        <c:majorUnit val="20"/>
        <c:minorUnit val="1"/>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12700">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1971307201112809E-2"/>
          <c:y val="0.18082647659816389"/>
          <c:w val="0.86306242487581908"/>
          <c:h val="0.69695161454276455"/>
        </c:manualLayout>
      </c:layout>
      <c:barChart>
        <c:barDir val="col"/>
        <c:grouping val="stacked"/>
        <c:varyColors val="0"/>
        <c:ser>
          <c:idx val="0"/>
          <c:order val="0"/>
          <c:tx>
            <c:strRef>
              <c:f>Sheet1!$B$1</c:f>
              <c:strCache>
                <c:ptCount val="1"/>
                <c:pt idx="0">
                  <c:v>VGPR</c:v>
                </c:pt>
              </c:strCache>
            </c:strRef>
          </c:tx>
          <c:spPr>
            <a:solidFill>
              <a:srgbClr val="40B4E5"/>
            </a:solidFill>
            <a:ln>
              <a:noFill/>
            </a:ln>
            <a:effectLst/>
          </c:spPr>
          <c:invertIfNegative val="0"/>
          <c:dPt>
            <c:idx val="2"/>
            <c:invertIfNegative val="0"/>
            <c:bubble3D val="0"/>
            <c:spPr>
              <a:solidFill>
                <a:srgbClr val="40B4E5"/>
              </a:solidFill>
              <a:ln>
                <a:noFill/>
              </a:ln>
              <a:effectLst/>
            </c:spPr>
            <c:extLst>
              <c:ext xmlns:c16="http://schemas.microsoft.com/office/drawing/2014/chart" uri="{C3380CC4-5D6E-409C-BE32-E72D297353CC}">
                <c16:uniqueId val="{00000004-B40F-4276-80D7-155E66E278D6}"/>
              </c:ext>
            </c:extLst>
          </c:dPt>
          <c:dLbls>
            <c:dLbl>
              <c:idx val="0"/>
              <c:tx>
                <c:rich>
                  <a:bodyPr/>
                  <a:lstStyle/>
                  <a:p>
                    <a:r>
                      <a:rPr lang="en-US"/>
                      <a:t>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B40F-4276-80D7-155E66E278D6}"/>
                </c:ext>
              </c:extLst>
            </c:dLbl>
            <c:dLbl>
              <c:idx val="1"/>
              <c:delete val="1"/>
              <c:extLst>
                <c:ext xmlns:c15="http://schemas.microsoft.com/office/drawing/2012/chart" uri="{CE6537A1-D6FC-4f65-9D91-7224C49458BB}"/>
                <c:ext xmlns:c16="http://schemas.microsoft.com/office/drawing/2014/chart" uri="{C3380CC4-5D6E-409C-BE32-E72D297353CC}">
                  <c16:uniqueId val="{00000003-B40F-4276-80D7-155E66E278D6}"/>
                </c:ext>
              </c:extLst>
            </c:dLbl>
            <c:dLbl>
              <c:idx val="2"/>
              <c:tx>
                <c:rich>
                  <a:bodyPr/>
                  <a:lstStyle/>
                  <a:p>
                    <a:fld id="{C4817CF1-E9CE-47FE-B774-563C850B923B}"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B40F-4276-80D7-155E66E278D6}"/>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80 mg
(n=7)</c:v>
                </c:pt>
                <c:pt idx="1">
                  <c:v>240 mg
(n=13)</c:v>
                </c:pt>
                <c:pt idx="2">
                  <c:v>Total 
(N=20)</c:v>
                </c:pt>
              </c:strCache>
            </c:strRef>
          </c:cat>
          <c:val>
            <c:numRef>
              <c:f>Sheet1!$B$2:$B$4</c:f>
              <c:numCache>
                <c:formatCode>General</c:formatCode>
                <c:ptCount val="3"/>
                <c:pt idx="0">
                  <c:v>28.6</c:v>
                </c:pt>
                <c:pt idx="1">
                  <c:v>0</c:v>
                </c:pt>
                <c:pt idx="2">
                  <c:v>10</c:v>
                </c:pt>
              </c:numCache>
            </c:numRef>
          </c:val>
          <c:extLst>
            <c:ext xmlns:c16="http://schemas.microsoft.com/office/drawing/2014/chart" uri="{C3380CC4-5D6E-409C-BE32-E72D297353CC}">
              <c16:uniqueId val="{00000005-B40F-4276-80D7-155E66E278D6}"/>
            </c:ext>
          </c:extLst>
        </c:ser>
        <c:ser>
          <c:idx val="1"/>
          <c:order val="1"/>
          <c:tx>
            <c:strRef>
              <c:f>Sheet1!$C$1</c:f>
              <c:strCache>
                <c:ptCount val="1"/>
                <c:pt idx="0">
                  <c:v>CR</c:v>
                </c:pt>
              </c:strCache>
            </c:strRef>
          </c:tx>
          <c:spPr>
            <a:solidFill>
              <a:srgbClr val="002273"/>
            </a:solidFill>
            <a:ln>
              <a:noFill/>
            </a:ln>
            <a:effectLst/>
          </c:spPr>
          <c:invertIfNegative val="0"/>
          <c:dPt>
            <c:idx val="2"/>
            <c:invertIfNegative val="0"/>
            <c:bubble3D val="0"/>
            <c:spPr>
              <a:solidFill>
                <a:srgbClr val="002273"/>
              </a:solidFill>
              <a:ln>
                <a:noFill/>
              </a:ln>
              <a:effectLst/>
            </c:spPr>
            <c:extLst>
              <c:ext xmlns:c16="http://schemas.microsoft.com/office/drawing/2014/chart" uri="{C3380CC4-5D6E-409C-BE32-E72D297353CC}">
                <c16:uniqueId val="{0000000A-B40F-4276-80D7-155E66E278D6}"/>
              </c:ext>
            </c:extLst>
          </c:dPt>
          <c:dLbls>
            <c:dLbl>
              <c:idx val="0"/>
              <c:tx>
                <c:rich>
                  <a:bodyPr/>
                  <a:lstStyle/>
                  <a:p>
                    <a:r>
                      <a:rPr lang="en-US"/>
                      <a:t>CR</a:t>
                    </a:r>
                  </a:p>
                  <a:p>
                    <a:r>
                      <a:rPr lang="en-US"/>
                      <a:t>71%</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8-B40F-4276-80D7-155E66E278D6}"/>
                </c:ext>
              </c:extLst>
            </c:dLbl>
            <c:dLbl>
              <c:idx val="1"/>
              <c:tx>
                <c:rich>
                  <a:bodyPr/>
                  <a:lstStyle/>
                  <a:p>
                    <a:r>
                      <a:rPr lang="en-US"/>
                      <a:t>CR</a:t>
                    </a:r>
                  </a:p>
                  <a:p>
                    <a:fld id="{063AD0FE-47B1-4A09-80E4-CDEF205DCF0E}" type="VALUE">
                      <a:rPr lang="en-US" smtClean="0"/>
                      <a:pPr/>
                      <a:t>[VALUE]</a:t>
                    </a:fld>
                    <a:r>
                      <a:rPr lang="en-US"/>
                      <a:t>%</a:t>
                    </a: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B40F-4276-80D7-155E66E278D6}"/>
                </c:ext>
              </c:extLst>
            </c:dLbl>
            <c:dLbl>
              <c:idx val="2"/>
              <c:tx>
                <c:rich>
                  <a:bodyPr/>
                  <a:lstStyle/>
                  <a:p>
                    <a:r>
                      <a:rPr lang="en-US"/>
                      <a:t>CR</a:t>
                    </a:r>
                  </a:p>
                  <a:p>
                    <a:r>
                      <a:rPr lang="en-US"/>
                      <a:t>90%</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A-B40F-4276-80D7-155E66E278D6}"/>
                </c:ext>
              </c:extLst>
            </c:dLbl>
            <c:spPr>
              <a:solidFill>
                <a:srgbClr val="002273"/>
              </a:solid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80 mg
(n=7)</c:v>
                </c:pt>
                <c:pt idx="1">
                  <c:v>240 mg
(n=13)</c:v>
                </c:pt>
                <c:pt idx="2">
                  <c:v>Total 
(N=20)</c:v>
                </c:pt>
              </c:strCache>
            </c:strRef>
          </c:cat>
          <c:val>
            <c:numRef>
              <c:f>Sheet1!$C$2:$C$4</c:f>
              <c:numCache>
                <c:formatCode>General</c:formatCode>
                <c:ptCount val="3"/>
                <c:pt idx="0">
                  <c:v>71.400000000000006</c:v>
                </c:pt>
                <c:pt idx="1">
                  <c:v>100</c:v>
                </c:pt>
                <c:pt idx="2">
                  <c:v>90</c:v>
                </c:pt>
              </c:numCache>
            </c:numRef>
          </c:val>
          <c:extLst>
            <c:ext xmlns:c15="http://schemas.microsoft.com/office/drawing/2012/chart" uri="{02D57815-91ED-43cb-92C2-25804820EDAC}">
              <c15:datalabelsRange>
                <c15:f>Sheet1!$C$1:$C$4</c15:f>
                <c15:dlblRangeCache>
                  <c:ptCount val="4"/>
                  <c:pt idx="0">
                    <c:v>CR</c:v>
                  </c:pt>
                  <c:pt idx="1">
                    <c:v>71.4</c:v>
                  </c:pt>
                  <c:pt idx="2">
                    <c:v>100</c:v>
                  </c:pt>
                  <c:pt idx="3">
                    <c:v>90</c:v>
                  </c:pt>
                </c15:dlblRangeCache>
              </c15:datalabelsRange>
            </c:ext>
            <c:ext xmlns:c16="http://schemas.microsoft.com/office/drawing/2014/chart" uri="{C3380CC4-5D6E-409C-BE32-E72D297353CC}">
              <c16:uniqueId val="{0000000B-B40F-4276-80D7-155E66E278D6}"/>
            </c:ext>
          </c:extLst>
        </c:ser>
        <c:dLbls>
          <c:showLegendKey val="0"/>
          <c:showVal val="0"/>
          <c:showCatName val="0"/>
          <c:showSerName val="0"/>
          <c:showPercent val="0"/>
          <c:showBubbleSize val="0"/>
        </c:dLbls>
        <c:gapWidth val="200"/>
        <c:overlap val="100"/>
        <c:axId val="199893007"/>
        <c:axId val="199890127"/>
      </c:barChart>
      <c:catAx>
        <c:axId val="199893007"/>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99890127"/>
        <c:crosses val="autoZero"/>
        <c:auto val="1"/>
        <c:lblAlgn val="ctr"/>
        <c:lblOffset val="100"/>
        <c:noMultiLvlLbl val="0"/>
      </c:catAx>
      <c:valAx>
        <c:axId val="199890127"/>
        <c:scaling>
          <c:orientation val="minMax"/>
          <c:max val="100"/>
        </c:scaling>
        <c:delete val="0"/>
        <c:axPos val="l"/>
        <c:title>
          <c:tx>
            <c:rich>
              <a:bodyPr rot="-5400000" spcFirstLastPara="1" vertOverflow="ellipsis" vert="horz" wrap="square" anchor="ctr" anchorCtr="1"/>
              <a:lstStyle/>
              <a:p>
                <a:pPr>
                  <a:defRPr lang="en-US" sz="1800" b="1" i="0" u="none" strike="noStrike" kern="1200" baseline="0">
                    <a:solidFill>
                      <a:schemeClr val="tx1"/>
                    </a:solidFill>
                    <a:latin typeface="+mn-lt"/>
                    <a:ea typeface="+mn-ea"/>
                    <a:cs typeface="+mn-cs"/>
                  </a:defRPr>
                </a:pPr>
                <a:r>
                  <a:rPr lang="en-US" sz="1800" b="1" dirty="0"/>
                  <a:t>Patients (%)</a:t>
                </a:r>
              </a:p>
            </c:rich>
          </c:tx>
          <c:overlay val="0"/>
          <c:spPr>
            <a:noFill/>
            <a:ln>
              <a:noFill/>
            </a:ln>
            <a:effectLst/>
          </c:spPr>
          <c:txPr>
            <a:bodyPr rot="-5400000" spcFirstLastPara="1" vertOverflow="ellipsis" vert="horz" wrap="square" anchor="ctr" anchorCtr="1"/>
            <a:lstStyle/>
            <a:p>
              <a:pPr>
                <a:defRPr lang="en-US" sz="18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99893007"/>
        <c:crosses val="autoZero"/>
        <c:crossBetween val="between"/>
        <c:majorUnit val="20"/>
      </c:valAx>
      <c:spPr>
        <a:noFill/>
        <a:ln>
          <a:noFill/>
        </a:ln>
        <a:effectLst/>
      </c:spPr>
    </c:plotArea>
    <c:legend>
      <c:legendPos val="b"/>
      <c:legendEntry>
        <c:idx val="0"/>
        <c:txPr>
          <a:bodyPr rot="0" spcFirstLastPara="1" vertOverflow="ellipsis" vert="horz" wrap="square" anchor="ctr" anchorCtr="1"/>
          <a:lstStyle/>
          <a:p>
            <a:pPr>
              <a:defRPr lang="en-US" sz="20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lang="en-US" sz="2000" b="0" i="0" u="none" strike="noStrike" kern="1200" baseline="0">
                <a:solidFill>
                  <a:schemeClr val="tx1"/>
                </a:solidFill>
                <a:latin typeface="+mn-lt"/>
                <a:ea typeface="+mn-ea"/>
                <a:cs typeface="+mn-cs"/>
              </a:defRPr>
            </a:pPr>
            <a:endParaRPr lang="en-US"/>
          </a:p>
        </c:txPr>
      </c:legendEntry>
      <c:layout>
        <c:manualLayout>
          <c:xMode val="edge"/>
          <c:yMode val="edge"/>
          <c:x val="0.72385472112791116"/>
          <c:y val="3.3886902629231816E-2"/>
          <c:w val="0.18527368265248112"/>
          <c:h val="7.1885416089427889E-2"/>
        </c:manualLayout>
      </c:layout>
      <c:overlay val="0"/>
      <c:spPr>
        <a:noFill/>
        <a:ln>
          <a:noFill/>
        </a:ln>
        <a:effectLst/>
      </c:spPr>
      <c:txPr>
        <a:bodyPr rot="0" spcFirstLastPara="1" vertOverflow="ellipsis" vert="horz" wrap="square" anchor="ctr" anchorCtr="1"/>
        <a:lstStyle/>
        <a:p>
          <a:pPr>
            <a:defRPr lang="en-US" sz="2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0323982939632549E-2"/>
          <c:y val="0.18781470260453559"/>
          <c:w val="0.90967596527384165"/>
          <c:h val="0.58874495811842531"/>
        </c:manualLayout>
      </c:layout>
      <c:barChart>
        <c:barDir val="col"/>
        <c:grouping val="stacked"/>
        <c:varyColors val="0"/>
        <c:ser>
          <c:idx val="0"/>
          <c:order val="0"/>
          <c:tx>
            <c:strRef>
              <c:f>Sheet1!$B$1</c:f>
              <c:strCache>
                <c:ptCount val="1"/>
                <c:pt idx="0">
                  <c:v>NE</c:v>
                </c:pt>
              </c:strCache>
            </c:strRef>
          </c:tx>
          <c:spPr>
            <a:solidFill>
              <a:schemeClr val="bg1">
                <a:lumMod val="65000"/>
              </a:schemeClr>
            </a:solidFill>
            <a:ln>
              <a:noFill/>
            </a:ln>
            <a:effectLst/>
          </c:spPr>
          <c:invertIfNegative val="0"/>
          <c:dLbls>
            <c:delete val="1"/>
          </c:dLbls>
          <c:cat>
            <c:strRef>
              <c:f>Sheet1!$A$2:$A$3</c:f>
              <c:strCache>
                <c:ptCount val="2"/>
                <c:pt idx="0">
                  <c:v>Renal</c:v>
                </c:pt>
                <c:pt idx="1">
                  <c:v>Cardiac</c:v>
                </c:pt>
              </c:strCache>
            </c:strRef>
          </c:cat>
          <c:val>
            <c:numRef>
              <c:f>Sheet1!$B$2:$B$3</c:f>
              <c:numCache>
                <c:formatCode>General</c:formatCode>
                <c:ptCount val="2"/>
                <c:pt idx="0">
                  <c:v>0</c:v>
                </c:pt>
                <c:pt idx="1">
                  <c:v>0</c:v>
                </c:pt>
              </c:numCache>
            </c:numRef>
          </c:val>
          <c:extLst>
            <c:ext xmlns:c16="http://schemas.microsoft.com/office/drawing/2014/chart" uri="{C3380CC4-5D6E-409C-BE32-E72D297353CC}">
              <c16:uniqueId val="{00000003-23CC-4FD3-911C-1D6C16FECD94}"/>
            </c:ext>
          </c:extLst>
        </c:ser>
        <c:ser>
          <c:idx val="1"/>
          <c:order val="1"/>
          <c:tx>
            <c:strRef>
              <c:f>Sheet1!$C$1</c:f>
              <c:strCache>
                <c:ptCount val="1"/>
                <c:pt idx="0">
                  <c:v>No response</c:v>
                </c:pt>
              </c:strCache>
            </c:strRef>
          </c:tx>
          <c:spPr>
            <a:solidFill>
              <a:schemeClr val="bg2"/>
            </a:solidFill>
            <a:ln>
              <a:noFill/>
            </a:ln>
            <a:effectLst/>
          </c:spPr>
          <c:invertIfNegative val="0"/>
          <c:dLbls>
            <c:delete val="1"/>
          </c:dLbls>
          <c:cat>
            <c:strRef>
              <c:f>Sheet1!$A$2:$A$3</c:f>
              <c:strCache>
                <c:ptCount val="2"/>
                <c:pt idx="0">
                  <c:v>Renal</c:v>
                </c:pt>
                <c:pt idx="1">
                  <c:v>Cardiac</c:v>
                </c:pt>
              </c:strCache>
            </c:strRef>
          </c:cat>
          <c:val>
            <c:numRef>
              <c:f>Sheet1!$C$2:$C$3</c:f>
              <c:numCache>
                <c:formatCode>General</c:formatCode>
                <c:ptCount val="2"/>
                <c:pt idx="0">
                  <c:v>0</c:v>
                </c:pt>
                <c:pt idx="1">
                  <c:v>0</c:v>
                </c:pt>
              </c:numCache>
            </c:numRef>
          </c:val>
          <c:extLst>
            <c:ext xmlns:c16="http://schemas.microsoft.com/office/drawing/2014/chart" uri="{C3380CC4-5D6E-409C-BE32-E72D297353CC}">
              <c16:uniqueId val="{00000007-23CC-4FD3-911C-1D6C16FECD94}"/>
            </c:ext>
          </c:extLst>
        </c:ser>
        <c:ser>
          <c:idx val="2"/>
          <c:order val="2"/>
          <c:tx>
            <c:strRef>
              <c:f>Sheet1!$D$1</c:f>
              <c:strCache>
                <c:ptCount val="1"/>
                <c:pt idx="0">
                  <c:v>Response</c:v>
                </c:pt>
              </c:strCache>
            </c:strRef>
          </c:tx>
          <c:spPr>
            <a:solidFill>
              <a:srgbClr val="40B4E5">
                <a:lumMod val="50000"/>
              </a:srgbClr>
            </a:solidFill>
            <a:ln>
              <a:noFill/>
            </a:ln>
            <a:effectLst/>
          </c:spPr>
          <c:invertIfNegative val="0"/>
          <c:dLbls>
            <c:dLbl>
              <c:idx val="0"/>
              <c:tx>
                <c:rich>
                  <a:bodyPr/>
                  <a:lstStyle/>
                  <a:p>
                    <a:r>
                      <a:rPr lang="en-US"/>
                      <a:t>73%</a:t>
                    </a:r>
                    <a:r>
                      <a:rPr lang="en-US" baseline="0"/>
                      <a:t> (8/11)</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285-4134-BE9B-575CD7CB5D3E}"/>
                </c:ext>
              </c:extLst>
            </c:dLbl>
            <c:dLbl>
              <c:idx val="1"/>
              <c:tx>
                <c:rich>
                  <a:bodyPr/>
                  <a:lstStyle/>
                  <a:p>
                    <a:r>
                      <a:rPr lang="en-US"/>
                      <a:t>38%</a:t>
                    </a:r>
                    <a:r>
                      <a:rPr lang="en-US" baseline="0"/>
                      <a:t> </a:t>
                    </a:r>
                  </a:p>
                  <a:p>
                    <a:r>
                      <a:rPr lang="en-US" baseline="0"/>
                      <a:t>(3/8)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285-4134-BE9B-575CD7CB5D3E}"/>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Renal</c:v>
                </c:pt>
                <c:pt idx="1">
                  <c:v>Cardiac</c:v>
                </c:pt>
              </c:strCache>
            </c:strRef>
          </c:cat>
          <c:val>
            <c:numRef>
              <c:f>Sheet1!$D$2:$D$3</c:f>
              <c:numCache>
                <c:formatCode>General</c:formatCode>
                <c:ptCount val="2"/>
                <c:pt idx="0">
                  <c:v>72.7</c:v>
                </c:pt>
                <c:pt idx="1">
                  <c:v>37.5</c:v>
                </c:pt>
              </c:numCache>
            </c:numRef>
          </c:val>
          <c:extLst>
            <c:ext xmlns:c16="http://schemas.microsoft.com/office/drawing/2014/chart" uri="{C3380CC4-5D6E-409C-BE32-E72D297353CC}">
              <c16:uniqueId val="{00000000-7181-4DE3-90B3-1921A1E9A9B4}"/>
            </c:ext>
          </c:extLst>
        </c:ser>
        <c:dLbls>
          <c:dLblPos val="ctr"/>
          <c:showLegendKey val="0"/>
          <c:showVal val="1"/>
          <c:showCatName val="0"/>
          <c:showSerName val="0"/>
          <c:showPercent val="0"/>
          <c:showBubbleSize val="0"/>
        </c:dLbls>
        <c:gapWidth val="154"/>
        <c:overlap val="100"/>
        <c:axId val="1212706288"/>
        <c:axId val="1212710448"/>
      </c:barChart>
      <c:catAx>
        <c:axId val="1212706288"/>
        <c:scaling>
          <c:orientation val="minMax"/>
        </c:scaling>
        <c:delete val="0"/>
        <c:axPos val="b"/>
        <c:numFmt formatCode="General" sourceLinked="1"/>
        <c:majorTickMark val="out"/>
        <c:minorTickMark val="none"/>
        <c:tickLblPos val="nextTo"/>
        <c:spPr>
          <a:noFill/>
          <a:ln w="9525" cap="sq" cmpd="sng" algn="ctr">
            <a:solidFill>
              <a:srgbClr val="000000"/>
            </a:solidFill>
            <a:round/>
          </a:ln>
          <a:effectLst/>
        </c:spPr>
        <c:txPr>
          <a:bodyPr rot="-60000000" spcFirstLastPara="1" vertOverflow="ellipsis" vert="horz" wrap="square" anchor="ctr" anchorCtr="1"/>
          <a:lstStyle/>
          <a:p>
            <a:pPr>
              <a:defRPr sz="2800" b="0" i="0" u="none" strike="noStrike" kern="1200" baseline="0">
                <a:solidFill>
                  <a:srgbClr val="000000"/>
                </a:solidFill>
                <a:latin typeface="+mn-lt"/>
                <a:ea typeface="+mn-ea"/>
                <a:cs typeface="+mn-cs"/>
              </a:defRPr>
            </a:pPr>
            <a:endParaRPr lang="en-US"/>
          </a:p>
        </c:txPr>
        <c:crossAx val="1212710448"/>
        <c:crosses val="autoZero"/>
        <c:auto val="1"/>
        <c:lblAlgn val="ctr"/>
        <c:lblOffset val="100"/>
        <c:noMultiLvlLbl val="0"/>
      </c:catAx>
      <c:valAx>
        <c:axId val="1212710448"/>
        <c:scaling>
          <c:orientation val="minMax"/>
          <c:max val="100"/>
        </c:scaling>
        <c:delete val="0"/>
        <c:axPos val="l"/>
        <c:numFmt formatCode="General" sourceLinked="1"/>
        <c:majorTickMark val="out"/>
        <c:minorTickMark val="none"/>
        <c:tickLblPos val="nextTo"/>
        <c:spPr>
          <a:noFill/>
          <a:ln cap="sq">
            <a:solidFill>
              <a:srgbClr val="000000"/>
            </a:solidFill>
          </a:ln>
          <a:effectLst/>
        </c:spPr>
        <c:txPr>
          <a:bodyPr rot="-60000000" spcFirstLastPara="1" vertOverflow="ellipsis" vert="horz" wrap="square" anchor="ctr" anchorCtr="1"/>
          <a:lstStyle/>
          <a:p>
            <a:pPr>
              <a:defRPr sz="1800" b="0" i="0" u="none" strike="noStrike" kern="1200" baseline="0">
                <a:solidFill>
                  <a:srgbClr val="000000"/>
                </a:solidFill>
                <a:latin typeface="+mn-lt"/>
                <a:ea typeface="+mn-ea"/>
                <a:cs typeface="+mn-cs"/>
              </a:defRPr>
            </a:pPr>
            <a:endParaRPr lang="en-US"/>
          </a:p>
        </c:txPr>
        <c:crossAx val="1212706288"/>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91389718195311"/>
          <c:y val="8.921715452370467E-2"/>
          <c:w val="0.74125267360537672"/>
          <c:h val="0.70751195132601885"/>
        </c:manualLayout>
      </c:layout>
      <c:barChart>
        <c:barDir val="col"/>
        <c:grouping val="stacked"/>
        <c:varyColors val="0"/>
        <c:ser>
          <c:idx val="0"/>
          <c:order val="0"/>
          <c:tx>
            <c:strRef>
              <c:f>Sheet1!$B$1</c:f>
              <c:strCache>
                <c:ptCount val="1"/>
                <c:pt idx="0">
                  <c:v>PR</c:v>
                </c:pt>
              </c:strCache>
            </c:strRef>
          </c:tx>
          <c:spPr>
            <a:solidFill>
              <a:schemeClr val="accent1"/>
            </a:solidFill>
            <a:ln>
              <a:solidFill>
                <a:schemeClr val="bg1"/>
              </a:solidFill>
            </a:ln>
            <a:effectLst/>
          </c:spPr>
          <c:invertIfNegative val="0"/>
          <c:dLbls>
            <c:dLbl>
              <c:idx val="0"/>
              <c:tx>
                <c:rich>
                  <a:bodyPr/>
                  <a:lstStyle/>
                  <a:p>
                    <a:r>
                      <a:rPr lang="en-US" dirty="0"/>
                      <a:t>14.7%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A305-40B6-B18A-A1EAD99DBFCE}"/>
                </c:ext>
              </c:extLst>
            </c:dLbl>
            <c:dLbl>
              <c:idx val="1"/>
              <c:tx>
                <c:rich>
                  <a:bodyPr/>
                  <a:lstStyle/>
                  <a:p>
                    <a:r>
                      <a:rPr lang="en-US" dirty="0"/>
                      <a:t>15.9%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A305-40B6-B18A-A1EAD99DBFCE}"/>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Sheet1!$B$2:$B$3</c:f>
              <c:numCache>
                <c:formatCode>General</c:formatCode>
                <c:ptCount val="2"/>
                <c:pt idx="0">
                  <c:v>14.7</c:v>
                </c:pt>
                <c:pt idx="1">
                  <c:v>15.9</c:v>
                </c:pt>
              </c:numCache>
            </c:numRef>
          </c:val>
          <c:extLst>
            <c:ext xmlns:c16="http://schemas.microsoft.com/office/drawing/2014/chart" uri="{C3380CC4-5D6E-409C-BE32-E72D297353CC}">
              <c16:uniqueId val="{00000000-A305-40B6-B18A-A1EAD99DBFCE}"/>
            </c:ext>
          </c:extLst>
        </c:ser>
        <c:ser>
          <c:idx val="1"/>
          <c:order val="1"/>
          <c:tx>
            <c:strRef>
              <c:f>Sheet1!$C$1</c:f>
              <c:strCache>
                <c:ptCount val="1"/>
                <c:pt idx="0">
                  <c:v>VGPR</c:v>
                </c:pt>
              </c:strCache>
            </c:strRef>
          </c:tx>
          <c:spPr>
            <a:solidFill>
              <a:schemeClr val="accent3"/>
            </a:solidFill>
            <a:ln>
              <a:solidFill>
                <a:schemeClr val="bg1"/>
              </a:solidFill>
            </a:ln>
            <a:effectLst/>
          </c:spPr>
          <c:invertIfNegative val="0"/>
          <c:dLbls>
            <c:dLbl>
              <c:idx val="0"/>
              <c:tx>
                <c:rich>
                  <a:bodyPr/>
                  <a:lstStyle/>
                  <a:p>
                    <a:r>
                      <a:rPr lang="en-US" dirty="0"/>
                      <a:t>25.9%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A305-40B6-B18A-A1EAD99DBFCE}"/>
                </c:ext>
              </c:extLst>
            </c:dLbl>
            <c:dLbl>
              <c:idx val="1"/>
              <c:tx>
                <c:rich>
                  <a:bodyPr/>
                  <a:lstStyle/>
                  <a:p>
                    <a:r>
                      <a:rPr lang="en-US" dirty="0"/>
                      <a:t>24.8%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A305-40B6-B18A-A1EAD99DBFCE}"/>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Sheet1!$C$2:$C$3</c:f>
              <c:numCache>
                <c:formatCode>General</c:formatCode>
                <c:ptCount val="2"/>
                <c:pt idx="0">
                  <c:v>25.9</c:v>
                </c:pt>
                <c:pt idx="1">
                  <c:v>24.8</c:v>
                </c:pt>
              </c:numCache>
            </c:numRef>
          </c:val>
          <c:extLst>
            <c:ext xmlns:c16="http://schemas.microsoft.com/office/drawing/2014/chart" uri="{C3380CC4-5D6E-409C-BE32-E72D297353CC}">
              <c16:uniqueId val="{00000001-A305-40B6-B18A-A1EAD99DBFCE}"/>
            </c:ext>
          </c:extLst>
        </c:ser>
        <c:ser>
          <c:idx val="2"/>
          <c:order val="2"/>
          <c:tx>
            <c:strRef>
              <c:f>Sheet1!$D$1</c:f>
              <c:strCache>
                <c:ptCount val="1"/>
                <c:pt idx="0">
                  <c:v>CR</c:v>
                </c:pt>
              </c:strCache>
            </c:strRef>
          </c:tx>
          <c:spPr>
            <a:solidFill>
              <a:schemeClr val="accent4"/>
            </a:solidFill>
            <a:ln>
              <a:solidFill>
                <a:schemeClr val="bg1"/>
              </a:solidFill>
            </a:ln>
            <a:effectLst/>
          </c:spPr>
          <c:invertIfNegative val="0"/>
          <c:dLbls>
            <c:dLbl>
              <c:idx val="0"/>
              <c:tx>
                <c:rich>
                  <a:bodyPr/>
                  <a:lstStyle/>
                  <a:p>
                    <a:r>
                      <a:rPr lang="en-US" dirty="0"/>
                      <a:t>9.8%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A305-40B6-B18A-A1EAD99DBFCE}"/>
                </c:ext>
              </c:extLst>
            </c:dLbl>
            <c:dLbl>
              <c:idx val="1"/>
              <c:tx>
                <c:rich>
                  <a:bodyPr/>
                  <a:lstStyle/>
                  <a:p>
                    <a:r>
                      <a:rPr lang="en-US" dirty="0"/>
                      <a:t>12.4%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A305-40B6-B18A-A1EAD99DBFCE}"/>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Sheet1!$D$2:$D$3</c:f>
              <c:numCache>
                <c:formatCode>General</c:formatCode>
                <c:ptCount val="2"/>
                <c:pt idx="0">
                  <c:v>9.8000000000000007</c:v>
                </c:pt>
                <c:pt idx="1">
                  <c:v>12.4</c:v>
                </c:pt>
              </c:numCache>
            </c:numRef>
          </c:val>
          <c:extLst>
            <c:ext xmlns:c16="http://schemas.microsoft.com/office/drawing/2014/chart" uri="{C3380CC4-5D6E-409C-BE32-E72D297353CC}">
              <c16:uniqueId val="{00000002-A305-40B6-B18A-A1EAD99DBFCE}"/>
            </c:ext>
          </c:extLst>
        </c:ser>
        <c:ser>
          <c:idx val="3"/>
          <c:order val="3"/>
          <c:tx>
            <c:strRef>
              <c:f>Sheet1!$E$1</c:f>
              <c:strCache>
                <c:ptCount val="1"/>
                <c:pt idx="0">
                  <c:v>sCR</c:v>
                </c:pt>
              </c:strCache>
            </c:strRef>
          </c:tx>
          <c:spPr>
            <a:solidFill>
              <a:schemeClr val="accent6"/>
            </a:solidFill>
            <a:ln>
              <a:solidFill>
                <a:schemeClr val="bg1"/>
              </a:solidFill>
            </a:ln>
            <a:effectLst/>
          </c:spPr>
          <c:invertIfNegative val="0"/>
          <c:dLbls>
            <c:dLbl>
              <c:idx val="0"/>
              <c:tx>
                <c:rich>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r>
                      <a:rPr lang="en-US" dirty="0"/>
                      <a:t>23.8%</a:t>
                    </a:r>
                  </a:p>
                </c:rich>
              </c:tx>
              <c:numFmt formatCode="#,##0.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A305-40B6-B18A-A1EAD99DBFCE}"/>
                </c:ext>
              </c:extLst>
            </c:dLbl>
            <c:dLbl>
              <c:idx val="1"/>
              <c:tx>
                <c:rich>
                  <a:bodyPr/>
                  <a:lstStyle/>
                  <a:p>
                    <a:r>
                      <a:rPr lang="en-US" dirty="0"/>
                      <a:t>20.0%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A305-40B6-B18A-A1EAD99DBFCE}"/>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Sheet1!$E$2:$E$3</c:f>
              <c:numCache>
                <c:formatCode>General</c:formatCode>
                <c:ptCount val="2"/>
                <c:pt idx="0">
                  <c:v>23.8</c:v>
                </c:pt>
                <c:pt idx="1">
                  <c:v>20</c:v>
                </c:pt>
              </c:numCache>
            </c:numRef>
          </c:val>
          <c:extLst>
            <c:ext xmlns:c16="http://schemas.microsoft.com/office/drawing/2014/chart" uri="{C3380CC4-5D6E-409C-BE32-E72D297353CC}">
              <c16:uniqueId val="{00000003-A305-40B6-B18A-A1EAD99DBFCE}"/>
            </c:ext>
          </c:extLst>
        </c:ser>
        <c:dLbls>
          <c:showLegendKey val="0"/>
          <c:showVal val="0"/>
          <c:showCatName val="0"/>
          <c:showSerName val="0"/>
          <c:showPercent val="0"/>
          <c:showBubbleSize val="0"/>
        </c:dLbls>
        <c:gapWidth val="95"/>
        <c:overlap val="100"/>
        <c:axId val="812784784"/>
        <c:axId val="812792688"/>
      </c:barChart>
      <c:catAx>
        <c:axId val="812784784"/>
        <c:scaling>
          <c:orientation val="minMax"/>
        </c:scaling>
        <c:delete val="0"/>
        <c:axPos val="b"/>
        <c:numFmt formatCode="General" sourceLinked="0"/>
        <c:majorTickMark val="out"/>
        <c:minorTickMark val="none"/>
        <c:tickLblPos val="nextTo"/>
        <c:spPr>
          <a:noFill/>
          <a:ln w="28575" cap="flat" cmpd="sng" algn="ctr">
            <a:solidFill>
              <a:schemeClr val="accent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12792688"/>
        <c:crosses val="autoZero"/>
        <c:auto val="1"/>
        <c:lblAlgn val="ctr"/>
        <c:lblOffset val="100"/>
        <c:noMultiLvlLbl val="0"/>
      </c:catAx>
      <c:valAx>
        <c:axId val="812792688"/>
        <c:scaling>
          <c:orientation val="minMax"/>
          <c:max val="100"/>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600" b="1" dirty="0">
                    <a:solidFill>
                      <a:schemeClr val="bg1"/>
                    </a:solidFill>
                  </a:rPr>
                  <a:t>Patients (%)</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w="28575">
            <a:solidFill>
              <a:schemeClr val="accent1"/>
            </a:solidFill>
          </a:ln>
          <a:effectLst/>
        </c:spPr>
        <c:txPr>
          <a:bodyPr rot="-60000000" spcFirstLastPara="1" vertOverflow="ellipsis" vert="horz" wrap="square" anchor="ctr" anchorCtr="1"/>
          <a:lstStyle/>
          <a:p>
            <a:pPr>
              <a:defRPr sz="14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crossAx val="812784784"/>
        <c:crosses val="autoZero"/>
        <c:crossBetween val="between"/>
        <c:majorUnit val="20"/>
        <c:dispUnits>
          <c:builtInUnit val="hundreds"/>
        </c:dispUnits>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366743675603543E-2"/>
          <c:y val="4.4111080543955551E-2"/>
          <c:w val="0.91163325632439651"/>
          <c:h val="0.88883053665260536"/>
        </c:manualLayout>
      </c:layout>
      <c:barChart>
        <c:barDir val="col"/>
        <c:grouping val="stacked"/>
        <c:varyColors val="0"/>
        <c:ser>
          <c:idx val="0"/>
          <c:order val="0"/>
          <c:tx>
            <c:strRef>
              <c:f>Sheet1!$B$1</c:f>
              <c:strCache>
                <c:ptCount val="1"/>
                <c:pt idx="0">
                  <c:v>Grade 1</c:v>
                </c:pt>
              </c:strCache>
            </c:strRef>
          </c:tx>
          <c:spPr>
            <a:solidFill>
              <a:srgbClr val="002060"/>
            </a:solidFill>
            <a:ln w="19050">
              <a:noFill/>
            </a:ln>
            <a:effectLst/>
          </c:spPr>
          <c:invertIfNegative val="0"/>
          <c:dPt>
            <c:idx val="0"/>
            <c:invertIfNegative val="0"/>
            <c:bubble3D val="0"/>
            <c:spPr>
              <a:solidFill>
                <a:srgbClr val="002060"/>
              </a:solidFill>
              <a:ln w="19050">
                <a:noFill/>
              </a:ln>
              <a:effectLst/>
            </c:spPr>
            <c:extLst>
              <c:ext xmlns:c16="http://schemas.microsoft.com/office/drawing/2014/chart" uri="{C3380CC4-5D6E-409C-BE32-E72D297353CC}">
                <c16:uniqueId val="{00000000-2A35-45DC-B6EC-D69E28C7BF52}"/>
              </c:ext>
            </c:extLst>
          </c:dPt>
          <c:dLbls>
            <c:dLbl>
              <c:idx val="3"/>
              <c:delete val="1"/>
              <c:extLst>
                <c:ext xmlns:c15="http://schemas.microsoft.com/office/drawing/2012/chart" uri="{CE6537A1-D6FC-4f65-9D91-7224C49458BB}"/>
                <c:ext xmlns:c16="http://schemas.microsoft.com/office/drawing/2014/chart" uri="{C3380CC4-5D6E-409C-BE32-E72D297353CC}">
                  <c16:uniqueId val="{00000003-0ADC-411F-B918-A0AF9F740B2F}"/>
                </c:ext>
              </c:extLst>
            </c:dLbl>
            <c:dLbl>
              <c:idx val="5"/>
              <c:delete val="1"/>
              <c:extLst>
                <c:ext xmlns:c15="http://schemas.microsoft.com/office/drawing/2012/chart" uri="{CE6537A1-D6FC-4f65-9D91-7224C49458BB}"/>
                <c:ext xmlns:c16="http://schemas.microsoft.com/office/drawing/2014/chart" uri="{C3380CC4-5D6E-409C-BE32-E72D297353CC}">
                  <c16:uniqueId val="{00000003-C617-41AE-ADEC-92C3822DC932}"/>
                </c:ext>
              </c:extLst>
            </c:dLbl>
            <c:dLbl>
              <c:idx val="6"/>
              <c:delete val="1"/>
              <c:extLst>
                <c:ext xmlns:c15="http://schemas.microsoft.com/office/drawing/2012/chart" uri="{CE6537A1-D6FC-4f65-9D91-7224C49458BB}"/>
                <c:ext xmlns:c16="http://schemas.microsoft.com/office/drawing/2014/chart" uri="{C3380CC4-5D6E-409C-BE32-E72D297353CC}">
                  <c16:uniqueId val="{00000001-C35D-4B26-877F-70203F174BD4}"/>
                </c:ext>
              </c:extLst>
            </c:dLbl>
            <c:spPr>
              <a:noFill/>
              <a:ln>
                <a:noFill/>
              </a:ln>
              <a:effectLst/>
            </c:spPr>
            <c:txPr>
              <a:bodyPr rot="0" spcFirstLastPara="1" vertOverflow="ellipsis" vert="horz" wrap="square" anchor="ctr" anchorCtr="1"/>
              <a:lstStyle/>
              <a:p>
                <a:pPr>
                  <a:defRPr sz="1800" b="1" i="0" u="none" strike="noStrike" kern="1200" baseline="0">
                    <a:solidFill>
                      <a:schemeClr val="bg1"/>
                    </a:solidFill>
                    <a:effectLst>
                      <a:outerShdw blurRad="50800" dist="38100" dir="2700000" sx="109000" sy="109000" algn="tl" rotWithShape="0">
                        <a:prstClr val="black">
                          <a:alpha val="40000"/>
                        </a:prst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Arm B 60 mg Q4W</c:v>
                </c:pt>
                <c:pt idx="1">
                  <c:v>Arm A 2 mg/60 mg (+36 mg dex)</c:v>
                </c:pt>
                <c:pt idx="2">
                  <c:v>Arm C 2 mg/60 mg </c:v>
                </c:pt>
                <c:pt idx="3">
                  <c:v>Arm C 2 mg/60 mg (+prophi toci) </c:v>
                </c:pt>
              </c:strCache>
            </c:strRef>
          </c:cat>
          <c:val>
            <c:numRef>
              <c:f>Sheet1!$B$2:$B$5</c:f>
              <c:numCache>
                <c:formatCode>General</c:formatCode>
                <c:ptCount val="4"/>
                <c:pt idx="0">
                  <c:v>45</c:v>
                </c:pt>
                <c:pt idx="1">
                  <c:v>26</c:v>
                </c:pt>
                <c:pt idx="2">
                  <c:v>23</c:v>
                </c:pt>
                <c:pt idx="3">
                  <c:v>0</c:v>
                </c:pt>
              </c:numCache>
            </c:numRef>
          </c:val>
          <c:extLst>
            <c:ext xmlns:c16="http://schemas.microsoft.com/office/drawing/2014/chart" uri="{C3380CC4-5D6E-409C-BE32-E72D297353CC}">
              <c16:uniqueId val="{00000000-CFA4-4853-9FA5-E534D1AF0B5D}"/>
            </c:ext>
          </c:extLst>
        </c:ser>
        <c:ser>
          <c:idx val="1"/>
          <c:order val="1"/>
          <c:tx>
            <c:strRef>
              <c:f>Sheet1!$C$1</c:f>
              <c:strCache>
                <c:ptCount val="1"/>
                <c:pt idx="0">
                  <c:v>Grade 2</c:v>
                </c:pt>
              </c:strCache>
            </c:strRef>
          </c:tx>
          <c:spPr>
            <a:solidFill>
              <a:srgbClr val="8FAADC"/>
            </a:solidFill>
            <a:ln w="19050">
              <a:noFill/>
            </a:ln>
            <a:effectLst/>
          </c:spPr>
          <c:invertIfNegative val="0"/>
          <c:dLbls>
            <c:dLbl>
              <c:idx val="1"/>
              <c:layout>
                <c:manualLayout>
                  <c:x val="7.2987667940539614E-5"/>
                  <c:y val="-1.1023660944942261E-3"/>
                </c:manualLayout>
              </c:layout>
              <c:tx>
                <c:rich>
                  <a:bodyPr/>
                  <a:lstStyle/>
                  <a:p>
                    <a:fld id="{C4F9EBAA-A083-4696-BFA4-DAB48CE3AEFA}" type="VALUE">
                      <a:rPr lang="en-US">
                        <a:solidFill>
                          <a:schemeClr val="bg1"/>
                        </a:solidFill>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ACD-4A0A-BC86-6E72751E0274}"/>
                </c:ext>
              </c:extLst>
            </c:dLbl>
            <c:dLbl>
              <c:idx val="3"/>
              <c:delete val="1"/>
              <c:extLst>
                <c:ext xmlns:c15="http://schemas.microsoft.com/office/drawing/2012/chart" uri="{CE6537A1-D6FC-4f65-9D91-7224C49458BB}"/>
                <c:ext xmlns:c16="http://schemas.microsoft.com/office/drawing/2014/chart" uri="{C3380CC4-5D6E-409C-BE32-E72D297353CC}">
                  <c16:uniqueId val="{00000002-0ADC-411F-B918-A0AF9F740B2F}"/>
                </c:ext>
              </c:extLst>
            </c:dLbl>
            <c:dLbl>
              <c:idx val="5"/>
              <c:delete val="1"/>
              <c:extLst>
                <c:ext xmlns:c15="http://schemas.microsoft.com/office/drawing/2012/chart" uri="{CE6537A1-D6FC-4f65-9D91-7224C49458BB}"/>
                <c:ext xmlns:c16="http://schemas.microsoft.com/office/drawing/2014/chart" uri="{C3380CC4-5D6E-409C-BE32-E72D297353CC}">
                  <c16:uniqueId val="{00000002-C617-41AE-ADEC-92C3822DC932}"/>
                </c:ext>
              </c:extLst>
            </c:dLbl>
            <c:dLbl>
              <c:idx val="6"/>
              <c:delete val="1"/>
              <c:extLst>
                <c:ext xmlns:c15="http://schemas.microsoft.com/office/drawing/2012/chart" uri="{CE6537A1-D6FC-4f65-9D91-7224C49458BB}"/>
                <c:ext xmlns:c16="http://schemas.microsoft.com/office/drawing/2014/chart" uri="{C3380CC4-5D6E-409C-BE32-E72D297353CC}">
                  <c16:uniqueId val="{00000000-C35D-4B26-877F-70203F174BD4}"/>
                </c:ext>
              </c:extLst>
            </c:dLbl>
            <c:spPr>
              <a:noFill/>
              <a:ln>
                <a:noFill/>
              </a:ln>
              <a:effectLst/>
            </c:spPr>
            <c:txPr>
              <a:bodyPr rot="0" spcFirstLastPara="1" vertOverflow="ellipsis" vert="horz" wrap="square" anchor="ctr" anchorCtr="1"/>
              <a:lstStyle/>
              <a:p>
                <a:pPr>
                  <a:defRPr sz="1800" b="1" i="0" u="none" strike="noStrike" kern="1200" baseline="0">
                    <a:solidFill>
                      <a:schemeClr val="bg1"/>
                    </a:solidFill>
                    <a:effectLst>
                      <a:outerShdw blurRad="50800" dist="38100" dir="2700000" sx="102000" sy="102000" algn="tl" rotWithShape="0">
                        <a:prstClr val="black">
                          <a:alpha val="40000"/>
                        </a:prst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Arm B 60 mg Q4W</c:v>
                </c:pt>
                <c:pt idx="1">
                  <c:v>Arm A 2 mg/60 mg (+36 mg dex)</c:v>
                </c:pt>
                <c:pt idx="2">
                  <c:v>Arm C 2 mg/60 mg </c:v>
                </c:pt>
                <c:pt idx="3">
                  <c:v>Arm C 2 mg/60 mg (+prophi toci) </c:v>
                </c:pt>
              </c:strCache>
            </c:strRef>
          </c:cat>
          <c:val>
            <c:numRef>
              <c:f>Sheet1!$C$2:$C$5</c:f>
              <c:numCache>
                <c:formatCode>General</c:formatCode>
                <c:ptCount val="4"/>
                <c:pt idx="0">
                  <c:v>12</c:v>
                </c:pt>
                <c:pt idx="1">
                  <c:v>4</c:v>
                </c:pt>
                <c:pt idx="2">
                  <c:v>3</c:v>
                </c:pt>
                <c:pt idx="3">
                  <c:v>0</c:v>
                </c:pt>
              </c:numCache>
            </c:numRef>
          </c:val>
          <c:extLst>
            <c:ext xmlns:c16="http://schemas.microsoft.com/office/drawing/2014/chart" uri="{C3380CC4-5D6E-409C-BE32-E72D297353CC}">
              <c16:uniqueId val="{00000001-CFA4-4853-9FA5-E534D1AF0B5D}"/>
            </c:ext>
          </c:extLst>
        </c:ser>
        <c:ser>
          <c:idx val="2"/>
          <c:order val="2"/>
          <c:tx>
            <c:strRef>
              <c:f>Sheet1!$D$1</c:f>
              <c:strCache>
                <c:ptCount val="1"/>
                <c:pt idx="0">
                  <c:v>Grade 3</c:v>
                </c:pt>
              </c:strCache>
            </c:strRef>
          </c:tx>
          <c:spPr>
            <a:solidFill>
              <a:schemeClr val="accent3"/>
            </a:solidFill>
            <a:ln>
              <a:noFill/>
            </a:ln>
            <a:effectLst/>
          </c:spPr>
          <c:invertIfNegative val="0"/>
          <c:dLbls>
            <c:delete val="1"/>
          </c:dLbls>
          <c:cat>
            <c:strRef>
              <c:f>Sheet1!$A$2:$A$5</c:f>
              <c:strCache>
                <c:ptCount val="4"/>
                <c:pt idx="0">
                  <c:v>Arm B 60 mg Q4W</c:v>
                </c:pt>
                <c:pt idx="1">
                  <c:v>Arm A 2 mg/60 mg (+36 mg dex)</c:v>
                </c:pt>
                <c:pt idx="2">
                  <c:v>Arm C 2 mg/60 mg </c:v>
                </c:pt>
                <c:pt idx="3">
                  <c:v>Arm C 2 mg/60 mg (+prophi toci) </c:v>
                </c:pt>
              </c:strCache>
            </c:strRef>
          </c:cat>
          <c:val>
            <c:numRef>
              <c:f>Sheet1!$D$2:$D$5</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2-CFA4-4853-9FA5-E534D1AF0B5D}"/>
            </c:ext>
          </c:extLst>
        </c:ser>
        <c:dLbls>
          <c:dLblPos val="ctr"/>
          <c:showLegendKey val="0"/>
          <c:showVal val="1"/>
          <c:showCatName val="0"/>
          <c:showSerName val="0"/>
          <c:showPercent val="0"/>
          <c:showBubbleSize val="0"/>
        </c:dLbls>
        <c:gapWidth val="88"/>
        <c:overlap val="100"/>
        <c:axId val="1794027056"/>
        <c:axId val="1794028496"/>
      </c:barChart>
      <c:catAx>
        <c:axId val="1794027056"/>
        <c:scaling>
          <c:orientation val="minMax"/>
        </c:scaling>
        <c:delete val="0"/>
        <c:axPos val="b"/>
        <c:numFmt formatCode="General" sourceLinked="1"/>
        <c:majorTickMark val="out"/>
        <c:minorTickMark val="none"/>
        <c:tickLblPos val="none"/>
        <c:spPr>
          <a:noFill/>
          <a:ln w="12700"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794028496"/>
        <c:crosses val="autoZero"/>
        <c:auto val="1"/>
        <c:lblAlgn val="ctr"/>
        <c:lblOffset val="100"/>
        <c:noMultiLvlLbl val="0"/>
      </c:catAx>
      <c:valAx>
        <c:axId val="1794028496"/>
        <c:scaling>
          <c:orientation val="minMax"/>
          <c:max val="100"/>
        </c:scaling>
        <c:delete val="0"/>
        <c:axPos val="l"/>
        <c:numFmt formatCode="General" sourceLinked="1"/>
        <c:majorTickMark val="none"/>
        <c:minorTickMark val="out"/>
        <c:tickLblPos val="nextTo"/>
        <c:spPr>
          <a:noFill/>
          <a:ln w="1270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794027056"/>
        <c:crosses val="autoZero"/>
        <c:crossBetween val="between"/>
        <c:majorUnit val="20"/>
        <c:min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0.892</cdr:x>
      <cdr:y>0.8722</cdr:y>
    </cdr:from>
    <cdr:to>
      <cdr:x>0.90823</cdr:x>
      <cdr:y>0.9032</cdr:y>
    </cdr:to>
    <cdr:sp macro="" textlink="">
      <cdr:nvSpPr>
        <cdr:cNvPr id="2" name="TextBox 4715">
          <a:extLst xmlns:a="http://schemas.openxmlformats.org/drawingml/2006/main">
            <a:ext uri="{FF2B5EF4-FFF2-40B4-BE49-F238E27FC236}">
              <a16:creationId xmlns:a16="http://schemas.microsoft.com/office/drawing/2014/main" id="{5EB4D18F-2D2B-3CA9-6838-BEEAD47C95B5}"/>
            </a:ext>
          </a:extLst>
        </cdr:cNvPr>
        <cdr:cNvSpPr txBox="1"/>
      </cdr:nvSpPr>
      <cdr:spPr>
        <a:xfrm xmlns:a="http://schemas.openxmlformats.org/drawingml/2006/main">
          <a:off x="10980183" y="4771586"/>
          <a:ext cx="199785" cy="169598"/>
        </a:xfrm>
        <a:prstGeom xmlns:a="http://schemas.openxmlformats.org/drawingml/2006/main" prst="rect">
          <a:avLst/>
        </a:prstGeom>
        <a:noFill xmlns:a="http://schemas.openxmlformats.org/drawingml/2006/main"/>
        <a:ln xmlns:a="http://schemas.openxmlformats.org/drawingml/2006/main" w="28575">
          <a:noFill/>
        </a:ln>
      </cdr:spPr>
      <cdr:txBody>
        <a:bodyPr xmlns:a="http://schemas.openxmlformats.org/drawingml/2006/main" wrap="square" lIns="0" tIns="0" rIns="0" bIns="0" rtlCol="0">
          <a:spAutoFit/>
        </a:bodyPr>
        <a:lstStyle xmlns:a="http://schemas.openxmlformats.org/drawingml/2006/main">
          <a:defPPr>
            <a:defRPr lang="en-US"/>
          </a:defPPr>
          <a:lvl1pPr marL="0" algn="l" defTabSz="1641590" rtl="0" eaLnBrk="1" latinLnBrk="0" hangingPunct="1">
            <a:defRPr sz="3233" kern="1200">
              <a:solidFill>
                <a:schemeClr val="tx1"/>
              </a:solidFill>
              <a:latin typeface="+mn-lt"/>
              <a:ea typeface="+mn-ea"/>
              <a:cs typeface="+mn-cs"/>
            </a:defRPr>
          </a:lvl1pPr>
          <a:lvl2pPr marL="820794" algn="l" defTabSz="1641590" rtl="0" eaLnBrk="1" latinLnBrk="0" hangingPunct="1">
            <a:defRPr sz="3233" kern="1200">
              <a:solidFill>
                <a:schemeClr val="tx1"/>
              </a:solidFill>
              <a:latin typeface="+mn-lt"/>
              <a:ea typeface="+mn-ea"/>
              <a:cs typeface="+mn-cs"/>
            </a:defRPr>
          </a:lvl2pPr>
          <a:lvl3pPr marL="1641590" algn="l" defTabSz="1641590" rtl="0" eaLnBrk="1" latinLnBrk="0" hangingPunct="1">
            <a:defRPr sz="3233" kern="1200">
              <a:solidFill>
                <a:schemeClr val="tx1"/>
              </a:solidFill>
              <a:latin typeface="+mn-lt"/>
              <a:ea typeface="+mn-ea"/>
              <a:cs typeface="+mn-cs"/>
            </a:defRPr>
          </a:lvl3pPr>
          <a:lvl4pPr marL="2462384" algn="l" defTabSz="1641590" rtl="0" eaLnBrk="1" latinLnBrk="0" hangingPunct="1">
            <a:defRPr sz="3233" kern="1200">
              <a:solidFill>
                <a:schemeClr val="tx1"/>
              </a:solidFill>
              <a:latin typeface="+mn-lt"/>
              <a:ea typeface="+mn-ea"/>
              <a:cs typeface="+mn-cs"/>
            </a:defRPr>
          </a:lvl4pPr>
          <a:lvl5pPr marL="3283179" algn="l" defTabSz="1641590" rtl="0" eaLnBrk="1" latinLnBrk="0" hangingPunct="1">
            <a:defRPr sz="3233" kern="1200">
              <a:solidFill>
                <a:schemeClr val="tx1"/>
              </a:solidFill>
              <a:latin typeface="+mn-lt"/>
              <a:ea typeface="+mn-ea"/>
              <a:cs typeface="+mn-cs"/>
            </a:defRPr>
          </a:lvl5pPr>
          <a:lvl6pPr marL="4103973" algn="l" defTabSz="1641590" rtl="0" eaLnBrk="1" latinLnBrk="0" hangingPunct="1">
            <a:defRPr sz="3233" kern="1200">
              <a:solidFill>
                <a:schemeClr val="tx1"/>
              </a:solidFill>
              <a:latin typeface="+mn-lt"/>
              <a:ea typeface="+mn-ea"/>
              <a:cs typeface="+mn-cs"/>
            </a:defRPr>
          </a:lvl6pPr>
          <a:lvl7pPr marL="4924770" algn="l" defTabSz="1641590" rtl="0" eaLnBrk="1" latinLnBrk="0" hangingPunct="1">
            <a:defRPr sz="3233" kern="1200">
              <a:solidFill>
                <a:schemeClr val="tx1"/>
              </a:solidFill>
              <a:latin typeface="+mn-lt"/>
              <a:ea typeface="+mn-ea"/>
              <a:cs typeface="+mn-cs"/>
            </a:defRPr>
          </a:lvl7pPr>
          <a:lvl8pPr marL="5745563" algn="l" defTabSz="1641590" rtl="0" eaLnBrk="1" latinLnBrk="0" hangingPunct="1">
            <a:defRPr sz="3233" kern="1200">
              <a:solidFill>
                <a:schemeClr val="tx1"/>
              </a:solidFill>
              <a:latin typeface="+mn-lt"/>
              <a:ea typeface="+mn-ea"/>
              <a:cs typeface="+mn-cs"/>
            </a:defRPr>
          </a:lvl8pPr>
          <a:lvl9pPr marL="6566360" algn="l" defTabSz="1641590" rtl="0" eaLnBrk="1" latinLnBrk="0" hangingPunct="1">
            <a:defRPr sz="3233" kern="1200">
              <a:solidFill>
                <a:schemeClr val="tx1"/>
              </a:solidFill>
              <a:latin typeface="+mn-lt"/>
              <a:ea typeface="+mn-ea"/>
              <a:cs typeface="+mn-cs"/>
            </a:defRPr>
          </a:lvl9pPr>
        </a:lstStyle>
        <a:p xmlns:a="http://schemas.openxmlformats.org/drawingml/2006/main">
          <a:pPr defTabSz="914400">
            <a:lnSpc>
              <a:spcPct val="110000"/>
            </a:lnSpc>
            <a:spcAft>
              <a:spcPts val="600"/>
            </a:spcAft>
            <a:buClr>
              <a:srgbClr val="0870D0"/>
            </a:buClr>
          </a:pPr>
          <a:endParaRPr kumimoji="0" lang="en-US" sz="1600" b="1" i="0" u="none" strike="noStrike" kern="0" cap="none" spc="0" normalizeH="0" baseline="30000" noProof="0" dirty="0" err="1">
            <a:ln>
              <a:noFill/>
            </a:ln>
            <a:effectLst/>
            <a:uLnTx/>
            <a:uFillTx/>
            <a:latin typeface="Roboto" panose="02000000000000000000" pitchFamily="2" charset="0"/>
            <a:ea typeface="Roboto Cn" panose="02000000000000000000" pitchFamily="2" charset="0"/>
            <a:cs typeface="Roboto"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0.19628</cdr:x>
      <cdr:y>0.86417</cdr:y>
    </cdr:from>
    <cdr:to>
      <cdr:x>0.34194</cdr:x>
      <cdr:y>1</cdr:y>
    </cdr:to>
    <cdr:sp macro="" textlink="">
      <cdr:nvSpPr>
        <cdr:cNvPr id="2" name="TextBox 1">
          <a:extLst xmlns:a="http://schemas.openxmlformats.org/drawingml/2006/main">
            <a:ext uri="{FF2B5EF4-FFF2-40B4-BE49-F238E27FC236}">
              <a16:creationId xmlns:a16="http://schemas.microsoft.com/office/drawing/2014/main" id="{78D3771F-A930-C878-DFE1-1F0AC35572F7}"/>
            </a:ext>
          </a:extLst>
        </cdr:cNvPr>
        <cdr:cNvSpPr txBox="1"/>
      </cdr:nvSpPr>
      <cdr:spPr>
        <a:xfrm xmlns:a="http://schemas.openxmlformats.org/drawingml/2006/main">
          <a:off x="1679225" y="2326666"/>
          <a:ext cx="1246094" cy="33169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kern="1200" dirty="0"/>
        </a:p>
      </cdr:txBody>
    </cdr:sp>
  </cdr:relSizeAnchor>
</c:userShapes>
</file>

<file path=ppt/drawings/drawing3.xml><?xml version="1.0" encoding="utf-8"?>
<c:userShapes xmlns:c="http://schemas.openxmlformats.org/drawingml/2006/chart">
  <cdr:relSizeAnchor xmlns:cdr="http://schemas.openxmlformats.org/drawingml/2006/chartDrawing">
    <cdr:from>
      <cdr:x>0.20764</cdr:x>
      <cdr:y>0.79706</cdr:y>
    </cdr:from>
    <cdr:to>
      <cdr:x>0.45378</cdr:x>
      <cdr:y>0.93384</cdr:y>
    </cdr:to>
    <cdr:sp macro="" textlink="">
      <cdr:nvSpPr>
        <cdr:cNvPr id="2" name="TextBox 1">
          <a:extLst xmlns:a="http://schemas.openxmlformats.org/drawingml/2006/main">
            <a:ext uri="{FF2B5EF4-FFF2-40B4-BE49-F238E27FC236}">
              <a16:creationId xmlns:a16="http://schemas.microsoft.com/office/drawing/2014/main" id="{9E6E2DED-5695-CACD-0168-795793E5A081}"/>
            </a:ext>
          </a:extLst>
        </cdr:cNvPr>
        <cdr:cNvSpPr txBox="1"/>
      </cdr:nvSpPr>
      <cdr:spPr bwMode="auto">
        <a:xfrm xmlns:a="http://schemas.openxmlformats.org/drawingml/2006/main">
          <a:off x="1028478" y="3407815"/>
          <a:ext cx="1219200" cy="58477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cdr:spPr>
      <cdr:txBody>
        <a:bodyPr xmlns:a="http://schemas.openxmlformats.org/drawingml/2006/main" vertOverflow="clip" wrap="square" rtlCol="0">
          <a:spAutoFit/>
        </a:bodyPr>
        <a:lstStyle xmlns:a="http://schemas.openxmlformats.org/drawingml/2006/main"/>
        <a:p xmlns:a="http://schemas.openxmlformats.org/drawingml/2006/main">
          <a:pPr algn="ctr">
            <a:lnSpc>
              <a:spcPct val="100000"/>
            </a:lnSpc>
            <a:spcBef>
              <a:spcPct val="50000"/>
            </a:spcBef>
            <a:spcAft>
              <a:spcPct val="0"/>
            </a:spcAft>
            <a:buClrTx/>
            <a:buFontTx/>
            <a:buNone/>
          </a:pPr>
          <a:r>
            <a:rPr lang="en-US" sz="1600" b="1" dirty="0">
              <a:solidFill>
                <a:schemeClr val="tx1"/>
              </a:solidFill>
              <a:latin typeface="Calibri" panose="020F0502020204030204" pitchFamily="34" charset="0"/>
            </a:rPr>
            <a:t>0.04 mg/kg</a:t>
          </a:r>
          <a:br>
            <a:rPr lang="en-US" sz="1600" b="1" dirty="0">
              <a:solidFill>
                <a:schemeClr val="tx1"/>
              </a:solidFill>
              <a:latin typeface="Calibri" panose="020F0502020204030204" pitchFamily="34" charset="0"/>
            </a:rPr>
          </a:br>
          <a:r>
            <a:rPr lang="en-US" sz="1600" b="1" dirty="0">
              <a:solidFill>
                <a:schemeClr val="tx1"/>
              </a:solidFill>
              <a:latin typeface="Calibri" panose="020F0502020204030204" pitchFamily="34" charset="0"/>
            </a:rPr>
            <a:t>SC QW</a:t>
          </a:r>
        </a:p>
      </cdr:txBody>
    </cdr:sp>
  </cdr:relSizeAnchor>
  <cdr:relSizeAnchor xmlns:cdr="http://schemas.openxmlformats.org/drawingml/2006/chartDrawing">
    <cdr:from>
      <cdr:x>0.5832</cdr:x>
      <cdr:y>0.79587</cdr:y>
    </cdr:from>
    <cdr:to>
      <cdr:x>0.82935</cdr:x>
      <cdr:y>0.93264</cdr:y>
    </cdr:to>
    <cdr:sp macro="" textlink="">
      <cdr:nvSpPr>
        <cdr:cNvPr id="3" name="TextBox 2">
          <a:extLst xmlns:a="http://schemas.openxmlformats.org/drawingml/2006/main">
            <a:ext uri="{FF2B5EF4-FFF2-40B4-BE49-F238E27FC236}">
              <a16:creationId xmlns:a16="http://schemas.microsoft.com/office/drawing/2014/main" id="{DA7D5241-72F3-4993-E461-5E873370894B}"/>
            </a:ext>
          </a:extLst>
        </cdr:cNvPr>
        <cdr:cNvSpPr txBox="1"/>
      </cdr:nvSpPr>
      <cdr:spPr bwMode="auto">
        <a:xfrm xmlns:a="http://schemas.openxmlformats.org/drawingml/2006/main">
          <a:off x="3185299" y="3402695"/>
          <a:ext cx="1344359" cy="58477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cdr:spPr>
      <cdr:txBody>
        <a:bodyPr xmlns:a="http://schemas.openxmlformats.org/drawingml/2006/main" vertOverflow="clip" wrap="square" rtlCol="0">
          <a:spAutoFit/>
        </a:bodyPr>
        <a:lstStyle xmlns:a="http://schemas.openxmlformats.org/drawingml/2006/main"/>
        <a:p xmlns:a="http://schemas.openxmlformats.org/drawingml/2006/main">
          <a:pPr algn="ctr">
            <a:lnSpc>
              <a:spcPct val="100000"/>
            </a:lnSpc>
            <a:spcBef>
              <a:spcPct val="50000"/>
            </a:spcBef>
            <a:spcAft>
              <a:spcPct val="0"/>
            </a:spcAft>
            <a:buClrTx/>
            <a:buFontTx/>
            <a:buNone/>
          </a:pPr>
          <a:r>
            <a:rPr lang="en-US" sz="1600" b="1" dirty="0">
              <a:solidFill>
                <a:schemeClr val="tx1"/>
              </a:solidFill>
              <a:latin typeface="Calibri" panose="020F0502020204030204" pitchFamily="34" charset="0"/>
            </a:rPr>
            <a:t>0.08 mg/kg</a:t>
          </a:r>
          <a:br>
            <a:rPr lang="en-US" sz="1600" b="1" dirty="0">
              <a:solidFill>
                <a:schemeClr val="tx1"/>
              </a:solidFill>
              <a:latin typeface="Calibri" panose="020F0502020204030204" pitchFamily="34" charset="0"/>
            </a:rPr>
          </a:br>
          <a:r>
            <a:rPr lang="en-US" sz="1600" b="1" dirty="0">
              <a:solidFill>
                <a:schemeClr val="tx1"/>
              </a:solidFill>
              <a:latin typeface="Calibri" panose="020F0502020204030204" pitchFamily="34" charset="0"/>
            </a:rPr>
            <a:t>SC Q2W</a:t>
          </a:r>
        </a:p>
      </cdr:txBody>
    </cdr:sp>
  </cdr:relSizeAnchor>
  <cdr:relSizeAnchor xmlns:cdr="http://schemas.openxmlformats.org/drawingml/2006/chartDrawing">
    <cdr:from>
      <cdr:x>0.20065</cdr:x>
      <cdr:y>0.16247</cdr:y>
    </cdr:from>
    <cdr:to>
      <cdr:x>0.44679</cdr:x>
      <cdr:y>0.28071</cdr:y>
    </cdr:to>
    <cdr:sp macro="" textlink="">
      <cdr:nvSpPr>
        <cdr:cNvPr id="4" name="TextBox 3">
          <a:extLst xmlns:a="http://schemas.openxmlformats.org/drawingml/2006/main">
            <a:ext uri="{FF2B5EF4-FFF2-40B4-BE49-F238E27FC236}">
              <a16:creationId xmlns:a16="http://schemas.microsoft.com/office/drawing/2014/main" id="{19FB2614-A551-F8BE-A1F2-1E32949FEE29}"/>
            </a:ext>
          </a:extLst>
        </cdr:cNvPr>
        <cdr:cNvSpPr txBox="1"/>
      </cdr:nvSpPr>
      <cdr:spPr bwMode="auto">
        <a:xfrm xmlns:a="http://schemas.openxmlformats.org/drawingml/2006/main">
          <a:off x="1095895" y="694634"/>
          <a:ext cx="1344359" cy="50552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cdr:spPr>
      <cdr:txBody>
        <a:bodyPr xmlns:a="http://schemas.openxmlformats.org/drawingml/2006/main" vertOverflow="clip" wrap="square" rtlCol="0">
          <a:spAutoFit/>
        </a:bodyPr>
        <a:lstStyle xmlns:a="http://schemas.openxmlformats.org/drawingml/2006/main"/>
        <a:p xmlns:a="http://schemas.openxmlformats.org/drawingml/2006/main">
          <a:pPr algn="ctr">
            <a:lnSpc>
              <a:spcPts val="1600"/>
            </a:lnSpc>
            <a:spcBef>
              <a:spcPct val="50000"/>
            </a:spcBef>
            <a:spcAft>
              <a:spcPct val="0"/>
            </a:spcAft>
            <a:buClrTx/>
            <a:buFontTx/>
            <a:buNone/>
          </a:pPr>
          <a:r>
            <a:rPr lang="en-US" sz="1600" b="1" dirty="0">
              <a:solidFill>
                <a:schemeClr val="tx1"/>
              </a:solidFill>
              <a:latin typeface="Calibri" panose="020F0502020204030204" pitchFamily="34" charset="0"/>
            </a:rPr>
            <a:t>74.1%</a:t>
          </a:r>
          <a:br>
            <a:rPr lang="en-US" sz="1600" b="1" dirty="0">
              <a:solidFill>
                <a:schemeClr val="tx1"/>
              </a:solidFill>
              <a:latin typeface="Calibri" panose="020F0502020204030204" pitchFamily="34" charset="0"/>
            </a:rPr>
          </a:br>
          <a:r>
            <a:rPr lang="en-US" sz="1600" dirty="0">
              <a:solidFill>
                <a:schemeClr val="tx1"/>
              </a:solidFill>
              <a:latin typeface="Calibri" panose="020F0502020204030204" pitchFamily="34" charset="0"/>
            </a:rPr>
            <a:t>(106/143)</a:t>
          </a:r>
        </a:p>
      </cdr:txBody>
    </cdr:sp>
  </cdr:relSizeAnchor>
  <cdr:relSizeAnchor xmlns:cdr="http://schemas.openxmlformats.org/drawingml/2006/chartDrawing">
    <cdr:from>
      <cdr:x>0.57768</cdr:x>
      <cdr:y>0.16247</cdr:y>
    </cdr:from>
    <cdr:to>
      <cdr:x>0.82382</cdr:x>
      <cdr:y>0.28071</cdr:y>
    </cdr:to>
    <cdr:sp macro="" textlink="">
      <cdr:nvSpPr>
        <cdr:cNvPr id="5" name="TextBox 4">
          <a:extLst xmlns:a="http://schemas.openxmlformats.org/drawingml/2006/main">
            <a:ext uri="{FF2B5EF4-FFF2-40B4-BE49-F238E27FC236}">
              <a16:creationId xmlns:a16="http://schemas.microsoft.com/office/drawing/2014/main" id="{019127EB-0229-3F27-064B-C134DD0A6F65}"/>
            </a:ext>
          </a:extLst>
        </cdr:cNvPr>
        <cdr:cNvSpPr txBox="1"/>
      </cdr:nvSpPr>
      <cdr:spPr bwMode="auto">
        <a:xfrm xmlns:a="http://schemas.openxmlformats.org/drawingml/2006/main">
          <a:off x="3155119" y="694634"/>
          <a:ext cx="1344359" cy="50552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cdr:spPr>
      <cdr:txBody>
        <a:bodyPr xmlns:a="http://schemas.openxmlformats.org/drawingml/2006/main" vertOverflow="clip" wrap="square" rtlCol="0">
          <a:spAutoFit/>
        </a:bodyPr>
        <a:lstStyle xmlns:a="http://schemas.openxmlformats.org/drawingml/2006/main"/>
        <a:p xmlns:a="http://schemas.openxmlformats.org/drawingml/2006/main">
          <a:pPr algn="ctr">
            <a:lnSpc>
              <a:spcPts val="1600"/>
            </a:lnSpc>
            <a:spcBef>
              <a:spcPct val="50000"/>
            </a:spcBef>
            <a:spcAft>
              <a:spcPct val="0"/>
            </a:spcAft>
            <a:buClrTx/>
            <a:buFontTx/>
            <a:buNone/>
          </a:pPr>
          <a:r>
            <a:rPr lang="en-US" sz="1600" b="1" dirty="0">
              <a:solidFill>
                <a:schemeClr val="tx1"/>
              </a:solidFill>
              <a:latin typeface="Calibri" panose="020F0502020204030204" pitchFamily="34" charset="0"/>
            </a:rPr>
            <a:t>73.1%</a:t>
          </a:r>
          <a:br>
            <a:rPr lang="en-US" sz="1600" b="1" dirty="0">
              <a:solidFill>
                <a:schemeClr val="tx1"/>
              </a:solidFill>
              <a:latin typeface="Calibri" panose="020F0502020204030204" pitchFamily="34" charset="0"/>
            </a:rPr>
          </a:br>
          <a:r>
            <a:rPr lang="en-US" sz="1600" dirty="0">
              <a:solidFill>
                <a:schemeClr val="tx1"/>
              </a:solidFill>
              <a:latin typeface="Calibri" panose="020F0502020204030204" pitchFamily="34" charset="0"/>
            </a:rPr>
            <a:t>(106/145)</a:t>
          </a:r>
        </a:p>
      </cdr:txBody>
    </cdr:sp>
  </cdr:relSizeAnchor>
  <cdr:relSizeAnchor xmlns:cdr="http://schemas.openxmlformats.org/drawingml/2006/chartDrawing">
    <cdr:from>
      <cdr:x>0.46038</cdr:x>
      <cdr:y>0.46531</cdr:y>
    </cdr:from>
    <cdr:to>
      <cdr:x>0.63689</cdr:x>
      <cdr:y>0.58354</cdr:y>
    </cdr:to>
    <cdr:sp macro="" textlink="">
      <cdr:nvSpPr>
        <cdr:cNvPr id="6" name="TextBox 5">
          <a:extLst xmlns:a="http://schemas.openxmlformats.org/drawingml/2006/main">
            <a:ext uri="{FF2B5EF4-FFF2-40B4-BE49-F238E27FC236}">
              <a16:creationId xmlns:a16="http://schemas.microsoft.com/office/drawing/2014/main" id="{3B5E6002-80D4-746E-ADC4-DE8F1FF74AD8}"/>
            </a:ext>
          </a:extLst>
        </cdr:cNvPr>
        <cdr:cNvSpPr txBox="1"/>
      </cdr:nvSpPr>
      <cdr:spPr bwMode="auto">
        <a:xfrm xmlns:a="http://schemas.openxmlformats.org/drawingml/2006/main">
          <a:off x="2514483" y="1989403"/>
          <a:ext cx="964034" cy="50552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cdr:spPr>
      <cdr:txBody>
        <a:bodyPr xmlns:a="http://schemas.openxmlformats.org/drawingml/2006/main" vertOverflow="clip" wrap="square" rtlCol="0">
          <a:spAutoFit/>
        </a:bodyPr>
        <a:lstStyle xmlns:a="http://schemas.openxmlformats.org/drawingml/2006/main"/>
        <a:p xmlns:a="http://schemas.openxmlformats.org/drawingml/2006/main">
          <a:pPr algn="l">
            <a:lnSpc>
              <a:spcPts val="1600"/>
            </a:lnSpc>
            <a:spcBef>
              <a:spcPct val="50000"/>
            </a:spcBef>
            <a:spcAft>
              <a:spcPct val="0"/>
            </a:spcAft>
            <a:buClrTx/>
            <a:buFontTx/>
            <a:buNone/>
          </a:pPr>
          <a:r>
            <a:rPr lang="en-US" sz="1600" b="1" dirty="0">
              <a:solidFill>
                <a:schemeClr val="tx1"/>
              </a:solidFill>
              <a:latin typeface="Calibri" panose="020F0502020204030204" pitchFamily="34" charset="0"/>
            </a:rPr>
            <a:t>≥VGPR</a:t>
          </a:r>
          <a:br>
            <a:rPr lang="en-US" sz="1600" b="1" dirty="0">
              <a:solidFill>
                <a:schemeClr val="tx1"/>
              </a:solidFill>
              <a:latin typeface="Calibri" panose="020F0502020204030204" pitchFamily="34" charset="0"/>
            </a:rPr>
          </a:br>
          <a:r>
            <a:rPr lang="en-US" sz="1600" b="1" dirty="0">
              <a:solidFill>
                <a:schemeClr val="tx1"/>
              </a:solidFill>
              <a:latin typeface="Calibri" panose="020F0502020204030204" pitchFamily="34" charset="0"/>
            </a:rPr>
            <a:t>59.4%</a:t>
          </a:r>
          <a:endParaRPr lang="en-US" sz="1600" dirty="0">
            <a:solidFill>
              <a:schemeClr val="tx1"/>
            </a:solidFill>
            <a:latin typeface="Calibri" panose="020F0502020204030204" pitchFamily="34" charset="0"/>
          </a:endParaRPr>
        </a:p>
      </cdr:txBody>
    </cdr:sp>
  </cdr:relSizeAnchor>
  <cdr:relSizeAnchor xmlns:cdr="http://schemas.openxmlformats.org/drawingml/2006/chartDrawing">
    <cdr:from>
      <cdr:x>0.4282</cdr:x>
      <cdr:y>0.29505</cdr:y>
    </cdr:from>
    <cdr:to>
      <cdr:x>0.46512</cdr:x>
      <cdr:y>0.70348</cdr:y>
    </cdr:to>
    <cdr:sp macro="" textlink="">
      <cdr:nvSpPr>
        <cdr:cNvPr id="7" name="Right Brace 6">
          <a:extLst xmlns:a="http://schemas.openxmlformats.org/drawingml/2006/main">
            <a:ext uri="{FF2B5EF4-FFF2-40B4-BE49-F238E27FC236}">
              <a16:creationId xmlns:a16="http://schemas.microsoft.com/office/drawing/2014/main" id="{1EE31D88-5477-40A9-AF9B-07102B7FA90F}"/>
            </a:ext>
          </a:extLst>
        </cdr:cNvPr>
        <cdr:cNvSpPr/>
      </cdr:nvSpPr>
      <cdr:spPr bwMode="auto">
        <a:xfrm xmlns:a="http://schemas.openxmlformats.org/drawingml/2006/main">
          <a:off x="2338717" y="1261460"/>
          <a:ext cx="201654" cy="1746246"/>
        </a:xfrm>
        <a:prstGeom xmlns:a="http://schemas.openxmlformats.org/drawingml/2006/main" prst="rightBrace">
          <a:avLst>
            <a:gd name="adj1" fmla="val 8333"/>
            <a:gd name="adj2" fmla="val 54364"/>
          </a:avLst>
        </a:prstGeom>
        <a:noFill xmlns:a="http://schemas.openxmlformats.org/drawingml/2006/main"/>
        <a:ln xmlns:a="http://schemas.openxmlformats.org/drawingml/2006/main" w="28575" cap="flat" cmpd="sng" algn="ctr">
          <a:solidFill>
            <a:schemeClr val="accent1"/>
          </a:solidFill>
          <a:prstDash val="solid"/>
          <a:round/>
          <a:headEnd type="none" w="med" len="med"/>
          <a:tailEnd type="none" w="med" len="med"/>
        </a:ln>
        <a:effectLst xmlns:a="http://schemas.openxmlformats.org/drawingml/2006/main"/>
      </cdr:spPr>
      <cdr:txBody>
        <a:bodyPr xmlns:a="http://schemas.openxmlformats.org/drawingml/2006/main" vertOverflow="clip" anchor="b"/>
        <a:lstStyle xmlns:a="http://schemas.openxmlformats.org/drawingml/2006/main"/>
        <a:p xmlns:a="http://schemas.openxmlformats.org/drawingml/2006/main">
          <a:endParaRPr lang="en-US"/>
        </a:p>
      </cdr:txBody>
    </cdr:sp>
  </cdr:relSizeAnchor>
  <cdr:relSizeAnchor xmlns:cdr="http://schemas.openxmlformats.org/drawingml/2006/chartDrawing">
    <cdr:from>
      <cdr:x>0.82349</cdr:x>
      <cdr:y>0.46531</cdr:y>
    </cdr:from>
    <cdr:to>
      <cdr:x>1</cdr:x>
      <cdr:y>0.58354</cdr:y>
    </cdr:to>
    <cdr:sp macro="" textlink="">
      <cdr:nvSpPr>
        <cdr:cNvPr id="8" name="TextBox 7">
          <a:extLst xmlns:a="http://schemas.openxmlformats.org/drawingml/2006/main">
            <a:ext uri="{FF2B5EF4-FFF2-40B4-BE49-F238E27FC236}">
              <a16:creationId xmlns:a16="http://schemas.microsoft.com/office/drawing/2014/main" id="{FF90C579-9DB4-3E11-D902-3E1977F0146F}"/>
            </a:ext>
          </a:extLst>
        </cdr:cNvPr>
        <cdr:cNvSpPr txBox="1"/>
      </cdr:nvSpPr>
      <cdr:spPr bwMode="auto">
        <a:xfrm xmlns:a="http://schemas.openxmlformats.org/drawingml/2006/main">
          <a:off x="4497692" y="1989403"/>
          <a:ext cx="964034" cy="50552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cdr:spPr>
      <cdr:txBody>
        <a:bodyPr xmlns:a="http://schemas.openxmlformats.org/drawingml/2006/main" vertOverflow="clip" wrap="square" rtlCol="0">
          <a:spAutoFit/>
        </a:bodyPr>
        <a:lstStyle xmlns:a="http://schemas.openxmlformats.org/drawingml/2006/main"/>
        <a:p xmlns:a="http://schemas.openxmlformats.org/drawingml/2006/main">
          <a:pPr algn="l">
            <a:lnSpc>
              <a:spcPts val="1600"/>
            </a:lnSpc>
            <a:spcBef>
              <a:spcPct val="50000"/>
            </a:spcBef>
            <a:spcAft>
              <a:spcPct val="0"/>
            </a:spcAft>
            <a:buClrTx/>
            <a:buFontTx/>
            <a:buNone/>
          </a:pPr>
          <a:r>
            <a:rPr lang="en-US" sz="1600" b="1" dirty="0">
              <a:solidFill>
                <a:schemeClr val="tx1"/>
              </a:solidFill>
              <a:latin typeface="Calibri" panose="020F0502020204030204" pitchFamily="34" charset="0"/>
            </a:rPr>
            <a:t>≥VGPR</a:t>
          </a:r>
          <a:br>
            <a:rPr lang="en-US" sz="1600" b="1" dirty="0">
              <a:solidFill>
                <a:schemeClr val="tx1"/>
              </a:solidFill>
              <a:latin typeface="Calibri" panose="020F0502020204030204" pitchFamily="34" charset="0"/>
            </a:rPr>
          </a:br>
          <a:r>
            <a:rPr lang="en-US" sz="1600" b="1" dirty="0">
              <a:solidFill>
                <a:schemeClr val="tx1"/>
              </a:solidFill>
              <a:latin typeface="Calibri" panose="020F0502020204030204" pitchFamily="34" charset="0"/>
            </a:rPr>
            <a:t>57.2%</a:t>
          </a:r>
          <a:endParaRPr lang="en-US" sz="1600" dirty="0">
            <a:solidFill>
              <a:schemeClr val="tx1"/>
            </a:solidFill>
            <a:latin typeface="Calibri" panose="020F0502020204030204" pitchFamily="34" charset="0"/>
          </a:endParaRPr>
        </a:p>
      </cdr:txBody>
    </cdr:sp>
  </cdr:relSizeAnchor>
  <cdr:relSizeAnchor xmlns:cdr="http://schemas.openxmlformats.org/drawingml/2006/chartDrawing">
    <cdr:from>
      <cdr:x>0.80177</cdr:x>
      <cdr:y>0.29505</cdr:y>
    </cdr:from>
    <cdr:to>
      <cdr:x>0.83869</cdr:x>
      <cdr:y>0.70348</cdr:y>
    </cdr:to>
    <cdr:sp macro="" textlink="">
      <cdr:nvSpPr>
        <cdr:cNvPr id="9" name="Right Brace 8">
          <a:extLst xmlns:a="http://schemas.openxmlformats.org/drawingml/2006/main">
            <a:ext uri="{FF2B5EF4-FFF2-40B4-BE49-F238E27FC236}">
              <a16:creationId xmlns:a16="http://schemas.microsoft.com/office/drawing/2014/main" id="{6AA3D875-98B3-555F-C09E-F4FFD4C5D048}"/>
            </a:ext>
          </a:extLst>
        </cdr:cNvPr>
        <cdr:cNvSpPr/>
      </cdr:nvSpPr>
      <cdr:spPr bwMode="auto">
        <a:xfrm xmlns:a="http://schemas.openxmlformats.org/drawingml/2006/main">
          <a:off x="4379034" y="1261460"/>
          <a:ext cx="201653" cy="1746246"/>
        </a:xfrm>
        <a:prstGeom xmlns:a="http://schemas.openxmlformats.org/drawingml/2006/main" prst="rightBrace">
          <a:avLst>
            <a:gd name="adj1" fmla="val 8333"/>
            <a:gd name="adj2" fmla="val 54364"/>
          </a:avLst>
        </a:prstGeom>
        <a:noFill xmlns:a="http://schemas.openxmlformats.org/drawingml/2006/main"/>
        <a:ln xmlns:a="http://schemas.openxmlformats.org/drawingml/2006/main" w="28575" cap="flat" cmpd="sng" algn="ctr">
          <a:solidFill>
            <a:schemeClr val="accent1"/>
          </a:solidFill>
          <a:prstDash val="solid"/>
          <a:round/>
          <a:headEnd type="none" w="med" len="med"/>
          <a:tailEnd type="none" w="med" len="med"/>
        </a:ln>
        <a:effectLst xmlns:a="http://schemas.openxmlformats.org/drawingml/2006/main"/>
      </cdr:spPr>
      <cdr:txBody>
        <a:bodyPr xmlns:a="http://schemas.openxmlformats.org/drawingml/2006/main" vertOverflow="clip" anchor="b"/>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6/25/26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918832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918832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42333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85469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82649-9D97-CA64-AC26-0F6F26351794}"/>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4AF47053-560E-0909-B09D-CC1DC9714017}"/>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7545D5-4F97-7482-4DC8-2B9FCF63F5D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9092E316-2AA0-D2AD-D2D7-50A852510FE1}"/>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159271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C3E3F-28D6-BD9D-9058-EAAEC7A6A1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1F4ED0-6914-871F-20B2-961C343190B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FB602AF-BB4A-BBD1-1112-ED1CEF7FA8F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4310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B611F-863A-BCDD-D153-8C5A5C7A7A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AB45F9-F400-30A4-598F-655B4E91E79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6BC0D30-58EF-0EA8-E9A8-A95F6A26865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2724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48A13-C0C3-8829-3080-1BF371232A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980067-9076-95EE-FF62-B2F278A9836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0F7F6AD-BA32-EA83-8FB4-D9FE13D40D8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8652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D7BD2-9B10-20ED-0530-32A21FEBD3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5A72D8-C6A9-30CB-7A00-81E667183B9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DBDF29B-FC62-0AE4-E7CE-41312BB758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08091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583A4-7AAE-C135-772B-70AEDB101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4FFAD-54C8-1DD9-6D8E-433486DC382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AFAAF2-A4D9-8468-4B3E-F353C901FFF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9464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BAAB0-35CA-4E8B-A716-51CABC759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D3B46-686A-A5C2-6FD3-174BF9960E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8A509-EC76-2FE1-0801-4A9B37F20C8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5588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86D82-13F9-CEEC-460A-9462FB6F9E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82E327-5777-6404-F362-292D9BB293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72A537-915F-2786-0A03-B54F742A22B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5698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25931-9D3D-CF06-28C2-55FC051B09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C4E953-E124-D05F-2A9D-60A0C1C6E9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DFD967-610A-C024-B717-A1039FBC725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65655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0746847C-1E33-1C01-2C40-2CD1FFFE1CF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84" charset="0"/>
                <a:ea typeface="ＭＳ Ｐゴシック" panose="020B0600070205080204" pitchFamily="34" charset="-128"/>
              </a:defRPr>
            </a:lvl1pPr>
            <a:lvl2pPr marL="742950" indent="-285750">
              <a:defRPr sz="2400" b="1">
                <a:solidFill>
                  <a:schemeClr val="tx1"/>
                </a:solidFill>
                <a:latin typeface="Times" pitchFamily="-84" charset="0"/>
                <a:ea typeface="ＭＳ Ｐゴシック" panose="020B0600070205080204" pitchFamily="34" charset="-128"/>
              </a:defRPr>
            </a:lvl2pPr>
            <a:lvl3pPr marL="1143000" indent="-228600">
              <a:defRPr sz="2400" b="1">
                <a:solidFill>
                  <a:schemeClr val="tx1"/>
                </a:solidFill>
                <a:latin typeface="Times" pitchFamily="-84" charset="0"/>
                <a:ea typeface="ＭＳ Ｐゴシック" panose="020B0600070205080204" pitchFamily="34" charset="-128"/>
              </a:defRPr>
            </a:lvl3pPr>
            <a:lvl4pPr marL="1600200" indent="-228600">
              <a:defRPr sz="2400" b="1">
                <a:solidFill>
                  <a:schemeClr val="tx1"/>
                </a:solidFill>
                <a:latin typeface="Times" pitchFamily="-84" charset="0"/>
                <a:ea typeface="ＭＳ Ｐゴシック" panose="020B0600070205080204" pitchFamily="34" charset="-128"/>
              </a:defRPr>
            </a:lvl4pPr>
            <a:lvl5pPr marL="2057400" indent="-228600">
              <a:defRPr sz="2400" b="1">
                <a:solidFill>
                  <a:schemeClr val="tx1"/>
                </a:solidFill>
                <a:latin typeface="Times" pitchFamily="-8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8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8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8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8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44E7F6-CD44-1D49-BC72-3F69B7AB0CE4}" type="slidenum">
              <a:rPr kumimoji="0" lang="en-US" altLang="en-US" sz="1200" b="1" i="0" u="none" strike="noStrike" kern="1200" cap="none" spc="0" normalizeH="0" baseline="0" noProof="0">
                <a:ln>
                  <a:noFill/>
                </a:ln>
                <a:solidFill>
                  <a:srgbClr val="000000"/>
                </a:solidFill>
                <a:effectLst/>
                <a:uLnTx/>
                <a:uFillTx/>
                <a:latin typeface="Times" pitchFamily="-8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en-US" sz="12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endParaRPr>
          </a:p>
        </p:txBody>
      </p:sp>
      <p:sp>
        <p:nvSpPr>
          <p:cNvPr id="18434" name="Rectangle 2">
            <a:extLst>
              <a:ext uri="{FF2B5EF4-FFF2-40B4-BE49-F238E27FC236}">
                <a16:creationId xmlns:a16="http://schemas.microsoft.com/office/drawing/2014/main" id="{FCCBFE8F-F4FA-3603-8F3B-AD5D50C873B0}"/>
              </a:ext>
            </a:extLst>
          </p:cNvPr>
          <p:cNvSpPr>
            <a:spLocks noGrp="1" noRot="1" noChangeAspect="1" noChangeArrowheads="1" noTextEdit="1"/>
          </p:cNvSpPr>
          <p:nvPr>
            <p:ph type="sldImg"/>
          </p:nvPr>
        </p:nvSpPr>
        <p:spPr>
          <a:xfrm>
            <a:off x="382588" y="685800"/>
            <a:ext cx="6096000" cy="3429000"/>
          </a:xfrm>
          <a:solidFill>
            <a:srgbClr val="FFFFFF"/>
          </a:solidFill>
          <a:ln/>
        </p:spPr>
        <p:txBody>
          <a:bodyPr/>
          <a:lstStyle/>
          <a:p>
            <a:endParaRPr lang="en-US" dirty="0"/>
          </a:p>
        </p:txBody>
      </p:sp>
      <p:sp>
        <p:nvSpPr>
          <p:cNvPr id="407555" name="Rectangle 3">
            <a:extLst>
              <a:ext uri="{FF2B5EF4-FFF2-40B4-BE49-F238E27FC236}">
                <a16:creationId xmlns:a16="http://schemas.microsoft.com/office/drawing/2014/main" id="{D9385075-1FF5-6B51-6FF3-F54B59719D7B}"/>
              </a:ext>
            </a:extLst>
          </p:cNvPr>
          <p:cNvSpPr>
            <a:spLocks noGrp="1" noChangeArrowheads="1"/>
          </p:cNvSpPr>
          <p:nvPr>
            <p:ph type="body" idx="1"/>
          </p:nvPr>
        </p:nvSpPr>
        <p:spPr>
          <a:solidFill>
            <a:srgbClr val="FFFFFF"/>
          </a:solidFill>
          <a:ln>
            <a:solidFill>
              <a:srgbClr val="000000"/>
            </a:solidFill>
            <a:miter lim="800000"/>
            <a:headEnd/>
            <a:tailEnd/>
          </a:ln>
        </p:spPr>
        <p:txBody>
          <a:bodyPr lIns="86493" tIns="43247" rIns="86493" bIns="43247"/>
          <a:lstStyle/>
          <a:p>
            <a:pPr>
              <a:defRPr/>
            </a:pPr>
            <a:endParaRPr lang="en-US" dirty="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D74AD-B8E3-7823-1F8F-0E2E05C720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E34344-14D7-3AD7-C073-CF1C4E6531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5689BB-E471-FB98-0673-3980AC4606F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79638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9B5AA-C533-13E7-F736-FF9757B442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D35540-0330-000E-1BAC-5ECD1FF304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716B1D-47D9-4365-2E47-C7BFF741133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20363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FF742-E772-679E-9DE7-CEAB447C4C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780A76-B038-FACA-4C6A-2B9030A459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BC2CC3-ADE2-1780-001D-A20C497155B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46664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B66F4-C8BA-3ABE-2D3D-4063BDD451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3296EC-ACA5-1FAD-4860-3F80C5BE3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66D355-04B6-459E-82FF-A9423E66CA1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7504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F4500-6E2A-AE63-4C3A-BCDA49CC3B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1D15FD-4782-379F-C6DC-C5D3E1A87D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3CECE5-5BCD-3693-2363-D7D69961FBB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59321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523F9-7E7E-769A-5B9F-28A12A8514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E65A48-194E-C2B3-3CA0-169C847A50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317ADD-6828-5C94-8C11-B7E07DF53A6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1077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4285-0BD6-0940-3D81-0B56622EA2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027BE0-4D46-BF31-9412-FEE3986135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67CD41-D777-BC20-1AEA-546159A782B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38458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8F5E8-12B1-78CB-38D3-4917973149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CC5CDE-C05C-68EE-3985-71E6333B0F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854314-C812-19EF-2093-0695BD1C9E8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47598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1EAC6-B867-34E0-D2E3-81043306CD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447190-E0F7-585D-7D3A-F3908AB1E5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93D032-7F0B-C3D8-F842-BFE98FE143B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46507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SG"/>
          </a:p>
        </p:txBody>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75E32-16E6-7142-A8F4-8DDF15CB7EA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8203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8AF6F-D38F-CF31-E835-C7A93EBAD8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E109B3-DE80-680B-1DC5-0DA64D3DD8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9263E1-61E2-BE28-571A-EE2400B284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18806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739F0-D8E9-0DB1-CB9E-7A8D2F0487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7E0F0C-A94C-552D-B32C-72F3662721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972F79-7965-508F-7126-6F26C1857BC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53050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84E37-705C-8111-996B-7806587CE2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2EDE37-14F8-154F-B9E5-BCD07B348A40}"/>
              </a:ext>
            </a:extLst>
          </p:cNvPr>
          <p:cNvSpPr>
            <a:spLocks noGrp="1" noRot="1" noChangeAspect="1"/>
          </p:cNvSpPr>
          <p:nvPr>
            <p:ph type="sldImg"/>
          </p:nvPr>
        </p:nvSpPr>
        <p:spPr>
          <a:xfrm>
            <a:off x="452438" y="368300"/>
            <a:ext cx="5953125" cy="3348038"/>
          </a:xfrm>
        </p:spPr>
        <p:txBody>
          <a:bodyPr/>
          <a:lstStyle/>
          <a:p>
            <a:endParaRPr lang="en-US" dirty="0"/>
          </a:p>
        </p:txBody>
      </p:sp>
      <p:sp>
        <p:nvSpPr>
          <p:cNvPr id="3" name="Notes Placeholder 2">
            <a:extLst>
              <a:ext uri="{FF2B5EF4-FFF2-40B4-BE49-F238E27FC236}">
                <a16:creationId xmlns:a16="http://schemas.microsoft.com/office/drawing/2014/main" id="{6F41C128-0749-020E-F956-C02DF7B276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298405-E751-335A-9F69-929F247DAD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32236-04C1-194D-9422-81657BE958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414634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8E28C-599C-134B-3303-ED5E9E47C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1C9ADA-16A6-21B1-EC09-F998BD0CFFC6}"/>
              </a:ext>
            </a:extLst>
          </p:cNvPr>
          <p:cNvSpPr>
            <a:spLocks noGrp="1" noRot="1" noChangeAspect="1"/>
          </p:cNvSpPr>
          <p:nvPr>
            <p:ph type="sldImg"/>
          </p:nvPr>
        </p:nvSpPr>
        <p:spPr>
          <a:xfrm>
            <a:off x="452438" y="368300"/>
            <a:ext cx="5953125" cy="3348038"/>
          </a:xfrm>
        </p:spPr>
        <p:txBody>
          <a:bodyPr/>
          <a:lstStyle/>
          <a:p>
            <a:endParaRPr lang="en-US" dirty="0"/>
          </a:p>
        </p:txBody>
      </p:sp>
      <p:sp>
        <p:nvSpPr>
          <p:cNvPr id="3" name="Notes Placeholder 2">
            <a:extLst>
              <a:ext uri="{FF2B5EF4-FFF2-40B4-BE49-F238E27FC236}">
                <a16:creationId xmlns:a16="http://schemas.microsoft.com/office/drawing/2014/main" id="{046B5695-04A9-A2B0-4C48-1A96BDF846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CB66EA-2C5A-94A0-C507-81D80204DB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32236-04C1-194D-9422-81657BE958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6047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AB956-0D64-EC36-5352-AF64F003D0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087325-9B52-FEF3-02E6-6D439029BBE2}"/>
              </a:ext>
            </a:extLst>
          </p:cNvPr>
          <p:cNvSpPr>
            <a:spLocks noGrp="1" noRot="1" noChangeAspect="1"/>
          </p:cNvSpPr>
          <p:nvPr>
            <p:ph type="sldImg"/>
          </p:nvPr>
        </p:nvSpPr>
        <p:spPr>
          <a:xfrm>
            <a:off x="452438" y="368300"/>
            <a:ext cx="5953125" cy="3348038"/>
          </a:xfrm>
        </p:spPr>
        <p:txBody>
          <a:bodyPr/>
          <a:lstStyle/>
          <a:p>
            <a:endParaRPr lang="en-US" dirty="0"/>
          </a:p>
        </p:txBody>
      </p:sp>
      <p:sp>
        <p:nvSpPr>
          <p:cNvPr id="3" name="Notes Placeholder 2">
            <a:extLst>
              <a:ext uri="{FF2B5EF4-FFF2-40B4-BE49-F238E27FC236}">
                <a16:creationId xmlns:a16="http://schemas.microsoft.com/office/drawing/2014/main" id="{7F1534B8-3065-0BDD-6A7E-B1FD1F4858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A278A0-45C0-1B89-4531-18407142E6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32236-04C1-194D-9422-81657BE958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69801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D75EB-F5BB-114D-CF48-2F58050E02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D4CFA1-C94D-FB16-5D07-7CA8CCD27F9D}"/>
              </a:ext>
            </a:extLst>
          </p:cNvPr>
          <p:cNvSpPr>
            <a:spLocks noGrp="1" noRot="1" noChangeAspect="1"/>
          </p:cNvSpPr>
          <p:nvPr>
            <p:ph type="sldImg"/>
          </p:nvPr>
        </p:nvSpPr>
        <p:spPr>
          <a:xfrm>
            <a:off x="452438" y="368300"/>
            <a:ext cx="5953125" cy="3348038"/>
          </a:xfrm>
        </p:spPr>
        <p:txBody>
          <a:bodyPr/>
          <a:lstStyle/>
          <a:p>
            <a:endParaRPr lang="en-US" dirty="0"/>
          </a:p>
        </p:txBody>
      </p:sp>
      <p:sp>
        <p:nvSpPr>
          <p:cNvPr id="3" name="Notes Placeholder 2">
            <a:extLst>
              <a:ext uri="{FF2B5EF4-FFF2-40B4-BE49-F238E27FC236}">
                <a16:creationId xmlns:a16="http://schemas.microsoft.com/office/drawing/2014/main" id="{8896DB4D-A7B2-9387-CEE3-72DD179313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B669AD-204D-81BB-24DF-51D2591492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32236-04C1-194D-9422-81657BE958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28915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41F04-604D-18E4-C75B-C95C07DEFC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12F484-C5CE-3421-DF54-69E6C8E14C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143987-3E35-A1A9-8960-7A55F625D05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96814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BF1FA-8E36-6346-9913-A15D9223FC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25781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C7B21-EE42-44AF-AA81-B3189A1F27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002ADB-12C3-E890-BEF7-0FB4CBAD727A}"/>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E9DA28CE-98C4-938B-FCB4-496683D1BA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B981BD-C112-2321-1AA5-8B6B1F61724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9BF1FA-8E36-6346-9913-A15D9223FC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20381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90016-A517-35DA-7341-9CBEFE7167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2EC6B2-58A6-C10C-1B2A-583FD534CDC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FEB0D92-10AA-3001-D17E-5420F821245C}"/>
              </a:ext>
            </a:extLst>
          </p:cNvPr>
          <p:cNvSpPr>
            <a:spLocks noGrp="1"/>
          </p:cNvSpPr>
          <p:nvPr>
            <p:ph type="body" idx="1"/>
          </p:nvPr>
        </p:nvSpPr>
        <p:spPr/>
        <p:txBody>
          <a:bodyPr/>
          <a:lstStyle/>
          <a:p>
            <a:pPr marL="0" marR="0" lvl="0" indent="0" algn="l" defTabSz="1315933"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8FD3D5D-9081-8457-5CC3-1613611198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BF1FA-8E36-6346-9913-A15D9223FC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91145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FFED2-7751-894E-F44C-5D449344F6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2BF5C-8B8F-D4CC-53C4-0AFEED038A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CBF92-D604-773A-B08E-672059D9498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27945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260898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alt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38165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2614C-A4A1-827B-13BF-606A8FA48F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402EE0-2908-A752-9BA8-88CDBBDFFD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6D21FF-02AF-9599-48EB-3BF90B4CFC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1EC53B-BF1C-FEFF-2283-757F9ED6BA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1D95E-69F9-40CE-AD62-7F71E8901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285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C7F7F-2C38-1699-9355-E66F443A35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060F47-FE97-D021-3306-2D79C6231D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1041F3-5898-C3BC-0D55-01B812E76F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05820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70B2C-3AE0-E89C-FB1E-7D0F7A012A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44BB9-7396-006F-807D-179E673A7E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B6D4BB-B649-038F-D31A-D1955016003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91547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3308A-A814-D64F-1538-6528A851D4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54D361-9F9E-A71E-A170-BD9594A736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2592AF-6DA7-059E-6DC9-5CF639BEF03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93753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8E91B-D89B-B2E3-7A66-F9FFDF9762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15DD20-1853-069E-18E4-896D9BB0C445}"/>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C2A78C3-4D92-7B9D-D222-7D73F782E09A}"/>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91E178D-DF98-D97E-D062-63A7709330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B84AA8-5E51-41DE-BB87-3567F7433A0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816366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9D168-A43D-A1D3-B328-017A4DA410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5CEFB1-A19F-3934-1F8E-F456DB85B35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C91D432-62CA-9B1F-31C4-57E1A35D58F8}"/>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398454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A0914-DBFB-AEE7-08BB-2415B2A3E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48E981-97B5-F223-6EB4-A6DB2A538845}"/>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55873E9-6A75-AC3A-E5A5-64D70B6E2A12}"/>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2967067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18CF6-252E-B0D8-ADC2-8A62CA604E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BFFE6A-DC4D-21E6-2D79-31FA43D2102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FBA0EC9-E3FA-C4D1-2734-3B0E1E6544CF}"/>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0B1ABE1-EC44-C3B3-414B-AD6966637A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B84AA8-5E51-41DE-BB87-3567F7433A0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928248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BBC2F-259D-DF2D-F949-3C00EFA9B0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F80B33-55BF-E4A1-E6EC-DE67278B525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DC9C827-004C-E745-BAAD-BA4950C90347}"/>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5916823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14931-E75C-1778-88A2-F003B95CA109}"/>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E1E1CDA8-7AC1-ACE9-D14B-FE574CC9B0D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B1DCA7DD-CA6C-9929-4040-3202D382677E}"/>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8AB9C7C4-9FF2-D500-32AB-9C97029C799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799744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42333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85469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BAAB0-35CA-4E8B-A716-51CABC759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D3B46-686A-A5C2-6FD3-174BF9960E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8A509-EC76-2FE1-0801-4A9B37F20C8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5588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6.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6.xml"/><Relationship Id="rId4" Type="http://schemas.openxmlformats.org/officeDocument/2006/relationships/image" Target="../media/image10.emf"/></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tags" Target="../tags/tag8.xml"/><Relationship Id="rId7" Type="http://schemas.openxmlformats.org/officeDocument/2006/relationships/image" Target="../media/image13.emf"/><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6.xml"/><Relationship Id="rId5" Type="http://schemas.openxmlformats.org/officeDocument/2006/relationships/tags" Target="../tags/tag10.xml"/><Relationship Id="rId4"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836896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7327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157480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91829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414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2694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8908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966435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17504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302215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5571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7559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9805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6/25/26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290554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929893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346043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765666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87082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673968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56249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90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432395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767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2844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385220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8101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663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981394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540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69290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68530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2822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1941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585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993033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018622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946508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3461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535035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52106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6/25/26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068356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484953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99086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4261202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58021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847780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2789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960705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412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0222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177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0820779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82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0209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9980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94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20770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669476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72579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0709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9790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8823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369585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85182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868352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028173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0730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927708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097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160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D0B0F-A2AB-CD63-6176-B5F4D20644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32D626-5EF6-3040-1AF3-5BD1B85620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AF7E09-E1D0-FA63-D903-2B87AE22FD26}"/>
              </a:ext>
            </a:extLst>
          </p:cNvPr>
          <p:cNvSpPr>
            <a:spLocks noGrp="1"/>
          </p:cNvSpPr>
          <p:nvPr>
            <p:ph type="dt" sz="half" idx="10"/>
          </p:nvPr>
        </p:nvSpPr>
        <p:spPr/>
        <p:txBody>
          <a:bodyPr/>
          <a:lstStyle/>
          <a:p>
            <a:fld id="{2A7D5C2F-680D-144D-948B-7D4E5C7F46DC}" type="datetimeFigureOut">
              <a:rPr lang="en-US" smtClean="0"/>
              <a:t>6/25/26</a:t>
            </a:fld>
            <a:endParaRPr lang="en-US"/>
          </a:p>
        </p:txBody>
      </p:sp>
      <p:sp>
        <p:nvSpPr>
          <p:cNvPr id="5" name="Footer Placeholder 4">
            <a:extLst>
              <a:ext uri="{FF2B5EF4-FFF2-40B4-BE49-F238E27FC236}">
                <a16:creationId xmlns:a16="http://schemas.microsoft.com/office/drawing/2014/main" id="{A7FADED2-F271-2E4A-5084-084144612D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788846-1B78-A996-67B9-D784DC3C8E80}"/>
              </a:ext>
            </a:extLst>
          </p:cNvPr>
          <p:cNvSpPr>
            <a:spLocks noGrp="1"/>
          </p:cNvSpPr>
          <p:nvPr>
            <p:ph type="sldNum" sz="quarter" idx="12"/>
          </p:nvPr>
        </p:nvSpPr>
        <p:spPr/>
        <p:txBody>
          <a:bodyPr/>
          <a:lstStyle/>
          <a:p>
            <a:fld id="{AE5C8ED7-993A-D54B-ACD9-892EA6D8BBCC}" type="slidenum">
              <a:rPr lang="en-US" smtClean="0"/>
              <a:t>‹#›</a:t>
            </a:fld>
            <a:endParaRPr lang="en-US"/>
          </a:p>
        </p:txBody>
      </p:sp>
    </p:spTree>
    <p:extLst>
      <p:ext uri="{BB962C8B-B14F-4D97-AF65-F5344CB8AC3E}">
        <p14:creationId xmlns:p14="http://schemas.microsoft.com/office/powerpoint/2010/main" val="90926061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0E113-47D9-B02A-A459-11F2637BAA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0F73F5-DAC8-4A97-A48D-80620CE1F1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1F9F42-6D3E-7EEB-6AD9-0F346EC5EF24}"/>
              </a:ext>
            </a:extLst>
          </p:cNvPr>
          <p:cNvSpPr>
            <a:spLocks noGrp="1"/>
          </p:cNvSpPr>
          <p:nvPr>
            <p:ph type="dt" sz="half" idx="10"/>
          </p:nvPr>
        </p:nvSpPr>
        <p:spPr/>
        <p:txBody>
          <a:bodyPr/>
          <a:lstStyle/>
          <a:p>
            <a:fld id="{2A7D5C2F-680D-144D-948B-7D4E5C7F46DC}" type="datetimeFigureOut">
              <a:rPr lang="en-US" smtClean="0"/>
              <a:t>6/25/26</a:t>
            </a:fld>
            <a:endParaRPr lang="en-US"/>
          </a:p>
        </p:txBody>
      </p:sp>
      <p:sp>
        <p:nvSpPr>
          <p:cNvPr id="5" name="Footer Placeholder 4">
            <a:extLst>
              <a:ext uri="{FF2B5EF4-FFF2-40B4-BE49-F238E27FC236}">
                <a16:creationId xmlns:a16="http://schemas.microsoft.com/office/drawing/2014/main" id="{DE0B55A5-0156-AF39-DBF8-A3C1A163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5EBEE-428B-B653-1425-CFCC7FD8A988}"/>
              </a:ext>
            </a:extLst>
          </p:cNvPr>
          <p:cNvSpPr>
            <a:spLocks noGrp="1"/>
          </p:cNvSpPr>
          <p:nvPr>
            <p:ph type="sldNum" sz="quarter" idx="12"/>
          </p:nvPr>
        </p:nvSpPr>
        <p:spPr/>
        <p:txBody>
          <a:bodyPr/>
          <a:lstStyle/>
          <a:p>
            <a:fld id="{AE5C8ED7-993A-D54B-ACD9-892EA6D8BBCC}" type="slidenum">
              <a:rPr lang="en-US" smtClean="0"/>
              <a:t>‹#›</a:t>
            </a:fld>
            <a:endParaRPr lang="en-US"/>
          </a:p>
        </p:txBody>
      </p:sp>
    </p:spTree>
    <p:extLst>
      <p:ext uri="{BB962C8B-B14F-4D97-AF65-F5344CB8AC3E}">
        <p14:creationId xmlns:p14="http://schemas.microsoft.com/office/powerpoint/2010/main" val="320070467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28B3D-9C54-DB84-1F59-65E6B49C2C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83DE04-A43D-64D4-25E4-B66D3BD8320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3E674A-94B0-AD32-6F06-DCB0939203D1}"/>
              </a:ext>
            </a:extLst>
          </p:cNvPr>
          <p:cNvSpPr>
            <a:spLocks noGrp="1"/>
          </p:cNvSpPr>
          <p:nvPr>
            <p:ph type="dt" sz="half" idx="10"/>
          </p:nvPr>
        </p:nvSpPr>
        <p:spPr/>
        <p:txBody>
          <a:bodyPr/>
          <a:lstStyle/>
          <a:p>
            <a:fld id="{2A7D5C2F-680D-144D-948B-7D4E5C7F46DC}" type="datetimeFigureOut">
              <a:rPr lang="en-US" smtClean="0"/>
              <a:t>6/25/26</a:t>
            </a:fld>
            <a:endParaRPr lang="en-US"/>
          </a:p>
        </p:txBody>
      </p:sp>
      <p:sp>
        <p:nvSpPr>
          <p:cNvPr id="5" name="Footer Placeholder 4">
            <a:extLst>
              <a:ext uri="{FF2B5EF4-FFF2-40B4-BE49-F238E27FC236}">
                <a16:creationId xmlns:a16="http://schemas.microsoft.com/office/drawing/2014/main" id="{23FF71DC-2082-E80D-7C36-425519C37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B470E9-0C3A-1031-0985-D5380C52E0C3}"/>
              </a:ext>
            </a:extLst>
          </p:cNvPr>
          <p:cNvSpPr>
            <a:spLocks noGrp="1"/>
          </p:cNvSpPr>
          <p:nvPr>
            <p:ph type="sldNum" sz="quarter" idx="12"/>
          </p:nvPr>
        </p:nvSpPr>
        <p:spPr/>
        <p:txBody>
          <a:bodyPr/>
          <a:lstStyle/>
          <a:p>
            <a:fld id="{AE5C8ED7-993A-D54B-ACD9-892EA6D8BBCC}" type="slidenum">
              <a:rPr lang="en-US" smtClean="0"/>
              <a:t>‹#›</a:t>
            </a:fld>
            <a:endParaRPr lang="en-US"/>
          </a:p>
        </p:txBody>
      </p:sp>
    </p:spTree>
    <p:extLst>
      <p:ext uri="{BB962C8B-B14F-4D97-AF65-F5344CB8AC3E}">
        <p14:creationId xmlns:p14="http://schemas.microsoft.com/office/powerpoint/2010/main" val="386559757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E3537-3D99-C1FC-7423-D5B82380DC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52DA72-BC43-F531-FCC9-A40167DA36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D2E6B3-E874-EA97-E9A1-B66382B7CB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0DD6C1-314F-8D7E-CCA6-6E0C785A2152}"/>
              </a:ext>
            </a:extLst>
          </p:cNvPr>
          <p:cNvSpPr>
            <a:spLocks noGrp="1"/>
          </p:cNvSpPr>
          <p:nvPr>
            <p:ph type="dt" sz="half" idx="10"/>
          </p:nvPr>
        </p:nvSpPr>
        <p:spPr/>
        <p:txBody>
          <a:bodyPr/>
          <a:lstStyle/>
          <a:p>
            <a:fld id="{2A7D5C2F-680D-144D-948B-7D4E5C7F46DC}" type="datetimeFigureOut">
              <a:rPr lang="en-US" smtClean="0"/>
              <a:t>6/25/26</a:t>
            </a:fld>
            <a:endParaRPr lang="en-US"/>
          </a:p>
        </p:txBody>
      </p:sp>
      <p:sp>
        <p:nvSpPr>
          <p:cNvPr id="6" name="Footer Placeholder 5">
            <a:extLst>
              <a:ext uri="{FF2B5EF4-FFF2-40B4-BE49-F238E27FC236}">
                <a16:creationId xmlns:a16="http://schemas.microsoft.com/office/drawing/2014/main" id="{BBB0B098-6395-8B17-B77A-05E1DB8628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CAD51-0B3D-D1F1-A8F1-43A39095CEDA}"/>
              </a:ext>
            </a:extLst>
          </p:cNvPr>
          <p:cNvSpPr>
            <a:spLocks noGrp="1"/>
          </p:cNvSpPr>
          <p:nvPr>
            <p:ph type="sldNum" sz="quarter" idx="12"/>
          </p:nvPr>
        </p:nvSpPr>
        <p:spPr/>
        <p:txBody>
          <a:bodyPr/>
          <a:lstStyle/>
          <a:p>
            <a:fld id="{AE5C8ED7-993A-D54B-ACD9-892EA6D8BBCC}" type="slidenum">
              <a:rPr lang="en-US" smtClean="0"/>
              <a:t>‹#›</a:t>
            </a:fld>
            <a:endParaRPr lang="en-US"/>
          </a:p>
        </p:txBody>
      </p:sp>
    </p:spTree>
    <p:extLst>
      <p:ext uri="{BB962C8B-B14F-4D97-AF65-F5344CB8AC3E}">
        <p14:creationId xmlns:p14="http://schemas.microsoft.com/office/powerpoint/2010/main" val="182378023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39DD2-C39E-787D-4642-882F27F0C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AF0139-4ECC-2782-E7CC-8A97554C47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66F626-5A10-EF22-34A4-96485AD0AA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3DD6D3-57B3-C1E6-E6A8-604D08612A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4CDA5B-3B96-DE33-5146-CD887D119E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85ED79-380B-EA53-44A1-93DF633BFFC0}"/>
              </a:ext>
            </a:extLst>
          </p:cNvPr>
          <p:cNvSpPr>
            <a:spLocks noGrp="1"/>
          </p:cNvSpPr>
          <p:nvPr>
            <p:ph type="dt" sz="half" idx="10"/>
          </p:nvPr>
        </p:nvSpPr>
        <p:spPr/>
        <p:txBody>
          <a:bodyPr/>
          <a:lstStyle/>
          <a:p>
            <a:fld id="{2A7D5C2F-680D-144D-948B-7D4E5C7F46DC}" type="datetimeFigureOut">
              <a:rPr lang="en-US" smtClean="0"/>
              <a:t>6/25/26</a:t>
            </a:fld>
            <a:endParaRPr lang="en-US"/>
          </a:p>
        </p:txBody>
      </p:sp>
      <p:sp>
        <p:nvSpPr>
          <p:cNvPr id="8" name="Footer Placeholder 7">
            <a:extLst>
              <a:ext uri="{FF2B5EF4-FFF2-40B4-BE49-F238E27FC236}">
                <a16:creationId xmlns:a16="http://schemas.microsoft.com/office/drawing/2014/main" id="{BFEDC72F-5B45-4341-C933-3E8D2510D3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838FA4-E704-FFF3-1850-2B4240863353}"/>
              </a:ext>
            </a:extLst>
          </p:cNvPr>
          <p:cNvSpPr>
            <a:spLocks noGrp="1"/>
          </p:cNvSpPr>
          <p:nvPr>
            <p:ph type="sldNum" sz="quarter" idx="12"/>
          </p:nvPr>
        </p:nvSpPr>
        <p:spPr/>
        <p:txBody>
          <a:bodyPr/>
          <a:lstStyle/>
          <a:p>
            <a:fld id="{AE5C8ED7-993A-D54B-ACD9-892EA6D8BBCC}" type="slidenum">
              <a:rPr lang="en-US" smtClean="0"/>
              <a:t>‹#›</a:t>
            </a:fld>
            <a:endParaRPr lang="en-US"/>
          </a:p>
        </p:txBody>
      </p:sp>
    </p:spTree>
    <p:extLst>
      <p:ext uri="{BB962C8B-B14F-4D97-AF65-F5344CB8AC3E}">
        <p14:creationId xmlns:p14="http://schemas.microsoft.com/office/powerpoint/2010/main" val="253451211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486B8-2874-530A-3170-D9D9590EED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0FA3D0-F442-0DB8-97A3-8F2605029454}"/>
              </a:ext>
            </a:extLst>
          </p:cNvPr>
          <p:cNvSpPr>
            <a:spLocks noGrp="1"/>
          </p:cNvSpPr>
          <p:nvPr>
            <p:ph type="dt" sz="half" idx="10"/>
          </p:nvPr>
        </p:nvSpPr>
        <p:spPr/>
        <p:txBody>
          <a:bodyPr/>
          <a:lstStyle/>
          <a:p>
            <a:fld id="{2A7D5C2F-680D-144D-948B-7D4E5C7F46DC}" type="datetimeFigureOut">
              <a:rPr lang="en-US" smtClean="0"/>
              <a:t>6/25/26</a:t>
            </a:fld>
            <a:endParaRPr lang="en-US"/>
          </a:p>
        </p:txBody>
      </p:sp>
      <p:sp>
        <p:nvSpPr>
          <p:cNvPr id="4" name="Footer Placeholder 3">
            <a:extLst>
              <a:ext uri="{FF2B5EF4-FFF2-40B4-BE49-F238E27FC236}">
                <a16:creationId xmlns:a16="http://schemas.microsoft.com/office/drawing/2014/main" id="{9AB05942-F63C-1463-D1A5-158A851721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D75E70-0CC4-42FB-45DF-EA6E01F37CB9}"/>
              </a:ext>
            </a:extLst>
          </p:cNvPr>
          <p:cNvSpPr>
            <a:spLocks noGrp="1"/>
          </p:cNvSpPr>
          <p:nvPr>
            <p:ph type="sldNum" sz="quarter" idx="12"/>
          </p:nvPr>
        </p:nvSpPr>
        <p:spPr/>
        <p:txBody>
          <a:bodyPr/>
          <a:lstStyle/>
          <a:p>
            <a:fld id="{AE5C8ED7-993A-D54B-ACD9-892EA6D8BBCC}" type="slidenum">
              <a:rPr lang="en-US" smtClean="0"/>
              <a:t>‹#›</a:t>
            </a:fld>
            <a:endParaRPr lang="en-US"/>
          </a:p>
        </p:txBody>
      </p:sp>
    </p:spTree>
    <p:extLst>
      <p:ext uri="{BB962C8B-B14F-4D97-AF65-F5344CB8AC3E}">
        <p14:creationId xmlns:p14="http://schemas.microsoft.com/office/powerpoint/2010/main" val="153143130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82084D-50E5-727E-B0B7-99E2CA73722B}"/>
              </a:ext>
            </a:extLst>
          </p:cNvPr>
          <p:cNvSpPr>
            <a:spLocks noGrp="1"/>
          </p:cNvSpPr>
          <p:nvPr>
            <p:ph type="dt" sz="half" idx="10"/>
          </p:nvPr>
        </p:nvSpPr>
        <p:spPr/>
        <p:txBody>
          <a:bodyPr/>
          <a:lstStyle/>
          <a:p>
            <a:fld id="{2A7D5C2F-680D-144D-948B-7D4E5C7F46DC}" type="datetimeFigureOut">
              <a:rPr lang="en-US" smtClean="0"/>
              <a:t>6/25/26</a:t>
            </a:fld>
            <a:endParaRPr lang="en-US"/>
          </a:p>
        </p:txBody>
      </p:sp>
      <p:sp>
        <p:nvSpPr>
          <p:cNvPr id="3" name="Footer Placeholder 2">
            <a:extLst>
              <a:ext uri="{FF2B5EF4-FFF2-40B4-BE49-F238E27FC236}">
                <a16:creationId xmlns:a16="http://schemas.microsoft.com/office/drawing/2014/main" id="{0F2E4E6C-34E6-F10E-9549-C7162B80ED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E56F3C-8172-9C51-8C56-E9A05701DBB9}"/>
              </a:ext>
            </a:extLst>
          </p:cNvPr>
          <p:cNvSpPr>
            <a:spLocks noGrp="1"/>
          </p:cNvSpPr>
          <p:nvPr>
            <p:ph type="sldNum" sz="quarter" idx="12"/>
          </p:nvPr>
        </p:nvSpPr>
        <p:spPr/>
        <p:txBody>
          <a:bodyPr/>
          <a:lstStyle/>
          <a:p>
            <a:fld id="{AE5C8ED7-993A-D54B-ACD9-892EA6D8BBCC}" type="slidenum">
              <a:rPr lang="en-US" smtClean="0"/>
              <a:t>‹#›</a:t>
            </a:fld>
            <a:endParaRPr lang="en-US"/>
          </a:p>
        </p:txBody>
      </p:sp>
    </p:spTree>
    <p:extLst>
      <p:ext uri="{BB962C8B-B14F-4D97-AF65-F5344CB8AC3E}">
        <p14:creationId xmlns:p14="http://schemas.microsoft.com/office/powerpoint/2010/main" val="170754924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67025-C64E-95BD-156E-85A44FB336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723713-2BFA-3CFB-3D59-236D7CF62D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7D62BF-FD9F-7A0C-145A-506A8C0AA0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921325-8415-41DE-6D88-083474B00132}"/>
              </a:ext>
            </a:extLst>
          </p:cNvPr>
          <p:cNvSpPr>
            <a:spLocks noGrp="1"/>
          </p:cNvSpPr>
          <p:nvPr>
            <p:ph type="dt" sz="half" idx="10"/>
          </p:nvPr>
        </p:nvSpPr>
        <p:spPr/>
        <p:txBody>
          <a:bodyPr/>
          <a:lstStyle/>
          <a:p>
            <a:fld id="{2A7D5C2F-680D-144D-948B-7D4E5C7F46DC}" type="datetimeFigureOut">
              <a:rPr lang="en-US" smtClean="0"/>
              <a:t>6/25/26</a:t>
            </a:fld>
            <a:endParaRPr lang="en-US"/>
          </a:p>
        </p:txBody>
      </p:sp>
      <p:sp>
        <p:nvSpPr>
          <p:cNvPr id="6" name="Footer Placeholder 5">
            <a:extLst>
              <a:ext uri="{FF2B5EF4-FFF2-40B4-BE49-F238E27FC236}">
                <a16:creationId xmlns:a16="http://schemas.microsoft.com/office/drawing/2014/main" id="{554CFBE0-0421-941E-234C-73E6CA10B3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B662FF-84CC-DB50-02AE-4EC50BBAEE5A}"/>
              </a:ext>
            </a:extLst>
          </p:cNvPr>
          <p:cNvSpPr>
            <a:spLocks noGrp="1"/>
          </p:cNvSpPr>
          <p:nvPr>
            <p:ph type="sldNum" sz="quarter" idx="12"/>
          </p:nvPr>
        </p:nvSpPr>
        <p:spPr/>
        <p:txBody>
          <a:bodyPr/>
          <a:lstStyle/>
          <a:p>
            <a:fld id="{AE5C8ED7-993A-D54B-ACD9-892EA6D8BBCC}" type="slidenum">
              <a:rPr lang="en-US" smtClean="0"/>
              <a:t>‹#›</a:t>
            </a:fld>
            <a:endParaRPr lang="en-US"/>
          </a:p>
        </p:txBody>
      </p:sp>
    </p:spTree>
    <p:extLst>
      <p:ext uri="{BB962C8B-B14F-4D97-AF65-F5344CB8AC3E}">
        <p14:creationId xmlns:p14="http://schemas.microsoft.com/office/powerpoint/2010/main" val="1535455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221034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7EED-46F5-23EB-CAF2-0B714DDCA1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915C0B-18CF-E7E2-5D5D-B6B7CDC409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B2D5E6-3C20-13E2-6ADD-283AAE959B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12BC96-1432-F31A-F9D3-2B52009F1AE4}"/>
              </a:ext>
            </a:extLst>
          </p:cNvPr>
          <p:cNvSpPr>
            <a:spLocks noGrp="1"/>
          </p:cNvSpPr>
          <p:nvPr>
            <p:ph type="dt" sz="half" idx="10"/>
          </p:nvPr>
        </p:nvSpPr>
        <p:spPr/>
        <p:txBody>
          <a:bodyPr/>
          <a:lstStyle/>
          <a:p>
            <a:fld id="{2A7D5C2F-680D-144D-948B-7D4E5C7F46DC}" type="datetimeFigureOut">
              <a:rPr lang="en-US" smtClean="0"/>
              <a:t>6/25/26</a:t>
            </a:fld>
            <a:endParaRPr lang="en-US"/>
          </a:p>
        </p:txBody>
      </p:sp>
      <p:sp>
        <p:nvSpPr>
          <p:cNvPr id="6" name="Footer Placeholder 5">
            <a:extLst>
              <a:ext uri="{FF2B5EF4-FFF2-40B4-BE49-F238E27FC236}">
                <a16:creationId xmlns:a16="http://schemas.microsoft.com/office/drawing/2014/main" id="{924A9D0E-7CF6-2B2B-B09F-4F24325A93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CE32BA-0813-E65D-3B7D-A74D38383E39}"/>
              </a:ext>
            </a:extLst>
          </p:cNvPr>
          <p:cNvSpPr>
            <a:spLocks noGrp="1"/>
          </p:cNvSpPr>
          <p:nvPr>
            <p:ph type="sldNum" sz="quarter" idx="12"/>
          </p:nvPr>
        </p:nvSpPr>
        <p:spPr/>
        <p:txBody>
          <a:bodyPr/>
          <a:lstStyle/>
          <a:p>
            <a:fld id="{AE5C8ED7-993A-D54B-ACD9-892EA6D8BBCC}" type="slidenum">
              <a:rPr lang="en-US" smtClean="0"/>
              <a:t>‹#›</a:t>
            </a:fld>
            <a:endParaRPr lang="en-US"/>
          </a:p>
        </p:txBody>
      </p:sp>
    </p:spTree>
    <p:extLst>
      <p:ext uri="{BB962C8B-B14F-4D97-AF65-F5344CB8AC3E}">
        <p14:creationId xmlns:p14="http://schemas.microsoft.com/office/powerpoint/2010/main" val="389330331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A1A6F-32DA-ACBC-F61F-643AD6491D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71BDCC-021D-57FF-2EB3-0DB674FAF7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46A659-7DBF-F620-2A00-EEB02CDB24B1}"/>
              </a:ext>
            </a:extLst>
          </p:cNvPr>
          <p:cNvSpPr>
            <a:spLocks noGrp="1"/>
          </p:cNvSpPr>
          <p:nvPr>
            <p:ph type="dt" sz="half" idx="10"/>
          </p:nvPr>
        </p:nvSpPr>
        <p:spPr/>
        <p:txBody>
          <a:bodyPr/>
          <a:lstStyle/>
          <a:p>
            <a:fld id="{2A7D5C2F-680D-144D-948B-7D4E5C7F46DC}" type="datetimeFigureOut">
              <a:rPr lang="en-US" smtClean="0"/>
              <a:t>6/25/26</a:t>
            </a:fld>
            <a:endParaRPr lang="en-US"/>
          </a:p>
        </p:txBody>
      </p:sp>
      <p:sp>
        <p:nvSpPr>
          <p:cNvPr id="5" name="Footer Placeholder 4">
            <a:extLst>
              <a:ext uri="{FF2B5EF4-FFF2-40B4-BE49-F238E27FC236}">
                <a16:creationId xmlns:a16="http://schemas.microsoft.com/office/drawing/2014/main" id="{50722934-0900-9B89-F04D-47E4A92731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2AFC50-8DA2-40A0-7680-29DA596048A9}"/>
              </a:ext>
            </a:extLst>
          </p:cNvPr>
          <p:cNvSpPr>
            <a:spLocks noGrp="1"/>
          </p:cNvSpPr>
          <p:nvPr>
            <p:ph type="sldNum" sz="quarter" idx="12"/>
          </p:nvPr>
        </p:nvSpPr>
        <p:spPr/>
        <p:txBody>
          <a:bodyPr/>
          <a:lstStyle/>
          <a:p>
            <a:fld id="{AE5C8ED7-993A-D54B-ACD9-892EA6D8BBCC}" type="slidenum">
              <a:rPr lang="en-US" smtClean="0"/>
              <a:t>‹#›</a:t>
            </a:fld>
            <a:endParaRPr lang="en-US"/>
          </a:p>
        </p:txBody>
      </p:sp>
    </p:spTree>
    <p:extLst>
      <p:ext uri="{BB962C8B-B14F-4D97-AF65-F5344CB8AC3E}">
        <p14:creationId xmlns:p14="http://schemas.microsoft.com/office/powerpoint/2010/main" val="12532649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5DDB58-D5D4-4539-0861-0EB3D5BC8D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5FC988-F6CB-4D75-9BF5-1ADF9F19FE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D7365-DF37-976B-7D1F-A62EC3B5C64D}"/>
              </a:ext>
            </a:extLst>
          </p:cNvPr>
          <p:cNvSpPr>
            <a:spLocks noGrp="1"/>
          </p:cNvSpPr>
          <p:nvPr>
            <p:ph type="dt" sz="half" idx="10"/>
          </p:nvPr>
        </p:nvSpPr>
        <p:spPr/>
        <p:txBody>
          <a:bodyPr/>
          <a:lstStyle/>
          <a:p>
            <a:fld id="{2A7D5C2F-680D-144D-948B-7D4E5C7F46DC}" type="datetimeFigureOut">
              <a:rPr lang="en-US" smtClean="0"/>
              <a:t>6/25/26</a:t>
            </a:fld>
            <a:endParaRPr lang="en-US"/>
          </a:p>
        </p:txBody>
      </p:sp>
      <p:sp>
        <p:nvSpPr>
          <p:cNvPr id="5" name="Footer Placeholder 4">
            <a:extLst>
              <a:ext uri="{FF2B5EF4-FFF2-40B4-BE49-F238E27FC236}">
                <a16:creationId xmlns:a16="http://schemas.microsoft.com/office/drawing/2014/main" id="{44B50474-89CD-DABD-A198-8C1ECC4DBB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1EBD5-2CC9-13DA-AB6E-8539B764B614}"/>
              </a:ext>
            </a:extLst>
          </p:cNvPr>
          <p:cNvSpPr>
            <a:spLocks noGrp="1"/>
          </p:cNvSpPr>
          <p:nvPr>
            <p:ph type="sldNum" sz="quarter" idx="12"/>
          </p:nvPr>
        </p:nvSpPr>
        <p:spPr/>
        <p:txBody>
          <a:bodyPr/>
          <a:lstStyle/>
          <a:p>
            <a:fld id="{AE5C8ED7-993A-D54B-ACD9-892EA6D8BBCC}" type="slidenum">
              <a:rPr lang="en-US" smtClean="0"/>
              <a:t>‹#›</a:t>
            </a:fld>
            <a:endParaRPr lang="en-US"/>
          </a:p>
        </p:txBody>
      </p:sp>
    </p:spTree>
    <p:extLst>
      <p:ext uri="{BB962C8B-B14F-4D97-AF65-F5344CB8AC3E}">
        <p14:creationId xmlns:p14="http://schemas.microsoft.com/office/powerpoint/2010/main" val="140197405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Title Body + Copy">
    <p:spTree>
      <p:nvGrpSpPr>
        <p:cNvPr id="1" name=""/>
        <p:cNvGrpSpPr/>
        <p:nvPr/>
      </p:nvGrpSpPr>
      <p:grpSpPr>
        <a:xfrm>
          <a:off x="0" y="0"/>
          <a:ext cx="0" cy="0"/>
          <a:chOff x="0" y="0"/>
          <a:chExt cx="0" cy="0"/>
        </a:xfrm>
      </p:grpSpPr>
      <p:sp>
        <p:nvSpPr>
          <p:cNvPr id="11" name="Straight Connector 32">
            <a:extLst>
              <a:ext uri="{FF2B5EF4-FFF2-40B4-BE49-F238E27FC236}">
                <a16:creationId xmlns:a16="http://schemas.microsoft.com/office/drawing/2014/main" id="{7BA1F993-0D7C-834D-AD63-0A3E2B7520F0}"/>
              </a:ext>
            </a:extLst>
          </p:cNvPr>
          <p:cNvSpPr/>
          <p:nvPr userDrawn="1"/>
        </p:nvSpPr>
        <p:spPr>
          <a:xfrm>
            <a:off x="-2" y="6328334"/>
            <a:ext cx="12192004" cy="1"/>
          </a:xfrm>
          <a:prstGeom prst="line">
            <a:avLst/>
          </a:prstGeom>
          <a:ln w="6350">
            <a:solidFill>
              <a:srgbClr val="8C837B">
                <a:alpha val="47000"/>
              </a:srgbClr>
            </a:solidFill>
            <a:miter/>
          </a:ln>
        </p:spPr>
        <p:txBody>
          <a:bodyPr lIns="45719" rIns="45719"/>
          <a:lstStyle/>
          <a:p>
            <a:endParaRPr sz="1351"/>
          </a:p>
        </p:txBody>
      </p:sp>
      <p:sp>
        <p:nvSpPr>
          <p:cNvPr id="15" name="Text Placeholder 2">
            <a:extLst>
              <a:ext uri="{FF2B5EF4-FFF2-40B4-BE49-F238E27FC236}">
                <a16:creationId xmlns:a16="http://schemas.microsoft.com/office/drawing/2014/main" id="{09C86262-AA91-134C-ABAA-F4D94414932D}"/>
              </a:ext>
            </a:extLst>
          </p:cNvPr>
          <p:cNvSpPr>
            <a:spLocks noGrp="1"/>
          </p:cNvSpPr>
          <p:nvPr>
            <p:ph type="body" sz="quarter" idx="25" hasCustomPrompt="1"/>
          </p:nvPr>
        </p:nvSpPr>
        <p:spPr>
          <a:xfrm>
            <a:off x="534998" y="642633"/>
            <a:ext cx="11054039" cy="607327"/>
          </a:xfrm>
        </p:spPr>
        <p:txBody>
          <a:bodyPr>
            <a:normAutofit/>
          </a:bodyPr>
          <a:lstStyle>
            <a:lvl1pPr marL="0" indent="0">
              <a:buNone/>
              <a:defRPr sz="3600" b="0" i="0">
                <a:solidFill>
                  <a:srgbClr val="377DB0"/>
                </a:solidFill>
                <a:latin typeface="+mn-lt"/>
                <a:cs typeface="Lora" pitchFamily="2" charset="77"/>
              </a:defRPr>
            </a:lvl1pPr>
            <a:lvl2pPr>
              <a:defRPr b="0" i="0">
                <a:latin typeface="Tisa Offc Serif Pro Thin" panose="020F0302020204030204" pitchFamily="34" charset="0"/>
                <a:cs typeface="Tisa Offc Serif Pro Thin" panose="020F0302020204030204" pitchFamily="34" charset="0"/>
              </a:defRPr>
            </a:lvl2pPr>
            <a:lvl3pPr>
              <a:defRPr b="0" i="0">
                <a:latin typeface="Tisa Offc Serif Pro Thin" panose="020F0302020204030204" pitchFamily="34" charset="0"/>
                <a:cs typeface="Tisa Offc Serif Pro Thin" panose="020F0302020204030204" pitchFamily="34" charset="0"/>
              </a:defRPr>
            </a:lvl3pPr>
            <a:lvl4pPr>
              <a:defRPr b="0" i="0">
                <a:latin typeface="Tisa Offc Serif Pro Thin" panose="020F0302020204030204" pitchFamily="34" charset="0"/>
                <a:cs typeface="Tisa Offc Serif Pro Thin" panose="020F0302020204030204" pitchFamily="34" charset="0"/>
              </a:defRPr>
            </a:lvl4pPr>
            <a:lvl5pPr>
              <a:defRPr b="0" i="0">
                <a:latin typeface="Tisa Offc Serif Pro Thin" panose="020F0302020204030204" pitchFamily="34" charset="0"/>
                <a:cs typeface="Tisa Offc Serif Pro Thin" panose="020F0302020204030204" pitchFamily="34" charset="0"/>
              </a:defRPr>
            </a:lvl5pPr>
          </a:lstStyle>
          <a:p>
            <a:pPr lvl="0"/>
            <a:r>
              <a:rPr lang="en-US"/>
              <a:t>Title + Body Copy</a:t>
            </a:r>
          </a:p>
        </p:txBody>
      </p:sp>
      <p:sp>
        <p:nvSpPr>
          <p:cNvPr id="18" name="Rectangle 34">
            <a:extLst>
              <a:ext uri="{FF2B5EF4-FFF2-40B4-BE49-F238E27FC236}">
                <a16:creationId xmlns:a16="http://schemas.microsoft.com/office/drawing/2014/main" id="{9AE1ABB7-7949-B042-9871-9739E07855B4}"/>
              </a:ext>
            </a:extLst>
          </p:cNvPr>
          <p:cNvSpPr txBox="1"/>
          <p:nvPr userDrawn="1"/>
        </p:nvSpPr>
        <p:spPr>
          <a:xfrm>
            <a:off x="572637" y="6459606"/>
            <a:ext cx="813682" cy="2462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a:defRPr sz="1000">
                <a:solidFill>
                  <a:srgbClr val="8C837B"/>
                </a:solidFill>
                <a:latin typeface="Whitney-Light"/>
                <a:ea typeface="Whitney-Light"/>
                <a:cs typeface="Whitney-Light"/>
                <a:sym typeface="Whitney-Light"/>
              </a:defRPr>
            </a:lvl1pPr>
          </a:lstStyle>
          <a:p>
            <a:r>
              <a:rPr sz="1000">
                <a:solidFill>
                  <a:srgbClr val="595959"/>
                </a:solidFill>
                <a:latin typeface="Calibri" panose="020F0502020204030204" pitchFamily="34" charset="0"/>
                <a:cs typeface="Calibri" panose="020F0502020204030204" pitchFamily="34" charset="0"/>
              </a:rPr>
              <a:t>CITY OF HOPE</a:t>
            </a:r>
          </a:p>
        </p:txBody>
      </p:sp>
      <p:sp>
        <p:nvSpPr>
          <p:cNvPr id="20" name="Text Placeholder 8">
            <a:extLst>
              <a:ext uri="{FF2B5EF4-FFF2-40B4-BE49-F238E27FC236}">
                <a16:creationId xmlns:a16="http://schemas.microsoft.com/office/drawing/2014/main" id="{AEDCE554-0178-4348-B28E-867F087C905C}"/>
              </a:ext>
            </a:extLst>
          </p:cNvPr>
          <p:cNvSpPr>
            <a:spLocks noGrp="1"/>
          </p:cNvSpPr>
          <p:nvPr>
            <p:ph type="body" sz="quarter" idx="14" hasCustomPrompt="1"/>
          </p:nvPr>
        </p:nvSpPr>
        <p:spPr>
          <a:xfrm>
            <a:off x="534998" y="1412737"/>
            <a:ext cx="11054039" cy="4915597"/>
          </a:xfrm>
          <a:prstGeom prst="rect">
            <a:avLst/>
          </a:prstGeom>
        </p:spPr>
        <p:txBody>
          <a:bodyPr>
            <a:normAutofit/>
          </a:bodyPr>
          <a:lstStyle>
            <a:lvl1pPr marL="344488" marR="0" indent="-344488" algn="l" defTabSz="914377" rtl="0" eaLnBrk="1" fontAlgn="auto" latinLnBrk="0" hangingPunct="1">
              <a:lnSpc>
                <a:spcPct val="100000"/>
              </a:lnSpc>
              <a:spcBef>
                <a:spcPts val="1200"/>
              </a:spcBef>
              <a:spcAft>
                <a:spcPts val="0"/>
              </a:spcAft>
              <a:buClr>
                <a:srgbClr val="377DB0"/>
              </a:buClr>
              <a:buSzTx/>
              <a:buFont typeface="Wingdings" charset="2"/>
              <a:buChar char="§"/>
              <a:tabLst/>
              <a:defRPr sz="2400" b="0" i="0" baseline="0">
                <a:solidFill>
                  <a:srgbClr val="595959"/>
                </a:solidFill>
                <a:latin typeface="Calibri" panose="020F0502020204030204" pitchFamily="34" charset="0"/>
                <a:ea typeface="Calibri" panose="020F0502020204030204" pitchFamily="34" charset="0"/>
                <a:cs typeface="Calibri" panose="020F0502020204030204" pitchFamily="34" charset="0"/>
              </a:defRPr>
            </a:lvl1pPr>
            <a:lvl2pPr marL="569913" indent="-227013">
              <a:lnSpc>
                <a:spcPct val="100000"/>
              </a:lnSpc>
              <a:spcBef>
                <a:spcPts val="1000"/>
              </a:spcBef>
              <a:spcAft>
                <a:spcPts val="0"/>
              </a:spcAft>
              <a:buSzPct val="125000"/>
              <a:buFont typeface="Arial" panose="020B0604020202020204" pitchFamily="34" charset="0"/>
              <a:buChar char="•"/>
              <a:defRPr sz="2000">
                <a:solidFill>
                  <a:srgbClr val="595959"/>
                </a:solidFill>
                <a:latin typeface="Calibri" panose="020F0502020204030204" pitchFamily="34" charset="0"/>
                <a:cs typeface="Calibri" panose="020F0502020204030204" pitchFamily="34" charset="0"/>
              </a:defRPr>
            </a:lvl2pPr>
            <a:lvl3pPr marL="914400" indent="-285750">
              <a:lnSpc>
                <a:spcPct val="100000"/>
              </a:lnSpc>
              <a:spcBef>
                <a:spcPts val="600"/>
              </a:spcBef>
              <a:spcAft>
                <a:spcPts val="0"/>
              </a:spcAft>
              <a:buSzPct val="125000"/>
              <a:buFont typeface="Calibri" panose="020F0502020204030204" pitchFamily="34" charset="0"/>
              <a:buChar char="‒"/>
              <a:defRPr sz="1800" baseline="0">
                <a:solidFill>
                  <a:srgbClr val="595959"/>
                </a:solidFill>
                <a:latin typeface="Calibri" panose="020F0502020204030204" pitchFamily="34" charset="0"/>
                <a:cs typeface="Calibri" panose="020F0502020204030204" pitchFamily="34" charset="0"/>
              </a:defRPr>
            </a:lvl3pPr>
          </a:lstStyle>
          <a:p>
            <a:pPr lvl="0"/>
            <a:r>
              <a:rPr lang="en-US"/>
              <a:t>Text starts here. Maybe a section title or introduction. Press TAB for the next sublevel, to insert a bigger paragraph or further description of your topic. A second TAB will show another sublevel for smaller notes. To go back a hierarchy level (or decrease an indent), select the paragraph or line of text, and press SHIFT+TAB.</a:t>
            </a:r>
          </a:p>
          <a:p>
            <a:pPr lvl="1"/>
            <a:r>
              <a:rPr lang="en-US"/>
              <a:t>Body copy or paragraph</a:t>
            </a:r>
          </a:p>
          <a:p>
            <a:pPr lvl="2"/>
            <a:r>
              <a:rPr lang="en-US"/>
              <a:t>Notations</a:t>
            </a:r>
          </a:p>
        </p:txBody>
      </p:sp>
      <p:sp>
        <p:nvSpPr>
          <p:cNvPr id="8" name="Rectangle 7">
            <a:extLst>
              <a:ext uri="{FF2B5EF4-FFF2-40B4-BE49-F238E27FC236}">
                <a16:creationId xmlns:a16="http://schemas.microsoft.com/office/drawing/2014/main" id="{10E158EE-D3E4-2D44-8AE5-68139F02C93E}"/>
              </a:ext>
            </a:extLst>
          </p:cNvPr>
          <p:cNvSpPr/>
          <p:nvPr userDrawn="1"/>
        </p:nvSpPr>
        <p:spPr>
          <a:xfrm>
            <a:off x="-1" y="0"/>
            <a:ext cx="12191999" cy="199556"/>
          </a:xfrm>
          <a:prstGeom prst="rect">
            <a:avLst/>
          </a:prstGeom>
          <a:gradFill>
            <a:gsLst>
              <a:gs pos="0">
                <a:srgbClr val="2567A6"/>
              </a:gs>
              <a:gs pos="75000">
                <a:srgbClr val="6AC6E7"/>
              </a:gs>
              <a:gs pos="100000">
                <a:srgbClr val="F6F7C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a:extLst>
              <a:ext uri="{FF2B5EF4-FFF2-40B4-BE49-F238E27FC236}">
                <a16:creationId xmlns:a16="http://schemas.microsoft.com/office/drawing/2014/main" id="{47B72E65-6FD6-2240-92CD-D9BBF93B9D60}"/>
              </a:ext>
            </a:extLst>
          </p:cNvPr>
          <p:cNvSpPr txBox="1">
            <a:spLocks noGrp="1"/>
          </p:cNvSpPr>
          <p:nvPr>
            <p:ph type="sldNum" sz="quarter" idx="4"/>
          </p:nvPr>
        </p:nvSpPr>
        <p:spPr>
          <a:xfrm>
            <a:off x="11460095" y="6472652"/>
            <a:ext cx="517076" cy="231141"/>
          </a:xfrm>
          <a:prstGeom prst="rect">
            <a:avLst/>
          </a:prstGeom>
        </p:spPr>
        <p:txBody>
          <a:bodyPr/>
          <a:lstStyle>
            <a:lvl1pPr>
              <a:defRPr lang="en-US" sz="1000" b="0" i="0" smtClean="0">
                <a:solidFill>
                  <a:srgbClr val="7F7F7F"/>
                </a:solidFill>
                <a:latin typeface="Calibri" panose="020F0502020204030204" pitchFamily="34" charset="0"/>
                <a:cs typeface="Calibri" panose="020F0502020204030204" pitchFamily="34" charset="0"/>
              </a:defRPr>
            </a:lvl1pPr>
          </a:lstStyle>
          <a:p>
            <a:fld id="{86CB4B4D-7CA3-9044-876B-883B54F8677D}" type="slidenum">
              <a:rPr lang="en-US" smtClean="0"/>
              <a:pPr/>
              <a:t>‹#›</a:t>
            </a:fld>
            <a:endParaRPr lang="en-US"/>
          </a:p>
        </p:txBody>
      </p:sp>
      <p:sp>
        <p:nvSpPr>
          <p:cNvPr id="2" name="Straight Connector 32">
            <a:extLst>
              <a:ext uri="{FF2B5EF4-FFF2-40B4-BE49-F238E27FC236}">
                <a16:creationId xmlns:a16="http://schemas.microsoft.com/office/drawing/2014/main" id="{B6BD6134-7646-8FF2-6CBE-787EC8DB67EA}"/>
              </a:ext>
            </a:extLst>
          </p:cNvPr>
          <p:cNvSpPr/>
          <p:nvPr userDrawn="1"/>
        </p:nvSpPr>
        <p:spPr>
          <a:xfrm>
            <a:off x="0" y="1268419"/>
            <a:ext cx="12192004" cy="1"/>
          </a:xfrm>
          <a:prstGeom prst="line">
            <a:avLst/>
          </a:prstGeom>
          <a:ln w="6350">
            <a:solidFill>
              <a:srgbClr val="8C837B">
                <a:alpha val="47000"/>
              </a:srgbClr>
            </a:solidFill>
            <a:miter/>
          </a:ln>
        </p:spPr>
        <p:txBody>
          <a:bodyPr lIns="45719" rIns="45719"/>
          <a:lstStyle/>
          <a:p>
            <a:endParaRPr b="1"/>
          </a:p>
        </p:txBody>
      </p:sp>
    </p:spTree>
    <p:extLst>
      <p:ext uri="{BB962C8B-B14F-4D97-AF65-F5344CB8AC3E}">
        <p14:creationId xmlns:p14="http://schemas.microsoft.com/office/powerpoint/2010/main" val="187527475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Background Slide">
    <p:spTree>
      <p:nvGrpSpPr>
        <p:cNvPr id="1" name=""/>
        <p:cNvGrpSpPr/>
        <p:nvPr/>
      </p:nvGrpSpPr>
      <p:grpSpPr>
        <a:xfrm>
          <a:off x="0" y="0"/>
          <a:ext cx="0" cy="0"/>
          <a:chOff x="0" y="0"/>
          <a:chExt cx="0" cy="0"/>
        </a:xfrm>
      </p:grpSpPr>
      <p:sp>
        <p:nvSpPr>
          <p:cNvPr id="12" name="Content Placeholder 2"/>
          <p:cNvSpPr>
            <a:spLocks noGrp="1"/>
          </p:cNvSpPr>
          <p:nvPr>
            <p:ph idx="1"/>
          </p:nvPr>
        </p:nvSpPr>
        <p:spPr>
          <a:xfrm>
            <a:off x="838200" y="292231"/>
            <a:ext cx="10515600" cy="5884732"/>
          </a:xfrm>
        </p:spPr>
        <p:txBody>
          <a:bodyPr>
            <a:normAutofit/>
          </a:bodyPr>
          <a:lstStyle>
            <a:lvl1pPr marL="0" indent="0">
              <a:buNone/>
              <a:defRPr sz="2400" b="1">
                <a:solidFill>
                  <a:srgbClr val="071D49"/>
                </a:solidFill>
                <a:latin typeface="Arial" panose="020B0604020202020204" pitchFamily="34" charset="0"/>
                <a:cs typeface="Arial" panose="020B0604020202020204" pitchFamily="34" charset="0"/>
              </a:defRPr>
            </a:lvl1pPr>
            <a:lvl2pPr marL="168275" indent="-168275">
              <a:buClr>
                <a:srgbClr val="071D49"/>
              </a:buClr>
              <a:defRPr sz="2000">
                <a:latin typeface="Arial" panose="020B0604020202020204" pitchFamily="34" charset="0"/>
                <a:cs typeface="Arial" panose="020B0604020202020204" pitchFamily="34" charset="0"/>
              </a:defRPr>
            </a:lvl2pPr>
            <a:lvl3pPr marL="514350" indent="-168275">
              <a:buClr>
                <a:srgbClr val="081538"/>
              </a:buClr>
              <a:buFont typeface="Arial" panose="020B0604020202020204" pitchFamily="34" charset="0"/>
              <a:buChar char="−"/>
              <a:defRPr sz="2000">
                <a:latin typeface="Arial" panose="020B0604020202020204" pitchFamily="34" charset="0"/>
                <a:cs typeface="Arial" panose="020B0604020202020204" pitchFamily="34" charset="0"/>
              </a:defRPr>
            </a:lvl3pPr>
            <a:lvl4pPr marL="860425" indent="-177800">
              <a:buClr>
                <a:srgbClr val="081538"/>
              </a:buClr>
              <a:buFont typeface="Arial" panose="020B0604020202020204" pitchFamily="34" charset="0"/>
              <a:buChar char="−"/>
              <a:defRPr sz="2000">
                <a:latin typeface="Arial" panose="020B0604020202020204" pitchFamily="34" charset="0"/>
                <a:cs typeface="Arial" panose="020B0604020202020204" pitchFamily="34" charset="0"/>
              </a:defRPr>
            </a:lvl4pPr>
            <a:lvl5pPr marL="1144588" indent="-176213">
              <a:buClr>
                <a:srgbClr val="081538"/>
              </a:buClr>
              <a:buFont typeface="Arial" panose="020B0604020202020204" pitchFamily="34" charset="0"/>
              <a:buChar char="−"/>
              <a:defRPr sz="2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29681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Title Slide Oncology">
    <p:spTree>
      <p:nvGrpSpPr>
        <p:cNvPr id="1" name=""/>
        <p:cNvGrpSpPr/>
        <p:nvPr/>
      </p:nvGrpSpPr>
      <p:grpSpPr>
        <a:xfrm>
          <a:off x="0" y="0"/>
          <a:ext cx="0" cy="0"/>
          <a:chOff x="0" y="0"/>
          <a:chExt cx="0" cy="0"/>
        </a:xfrm>
      </p:grpSpPr>
      <p:sp>
        <p:nvSpPr>
          <p:cNvPr id="5" name="Rectangle: Diagonal Corners Rounded 4">
            <a:extLst>
              <a:ext uri="{FF2B5EF4-FFF2-40B4-BE49-F238E27FC236}">
                <a16:creationId xmlns:a16="http://schemas.microsoft.com/office/drawing/2014/main" id="{AE7CD240-97C1-0425-70CE-108120CE65F6}"/>
              </a:ext>
            </a:extLst>
          </p:cNvPr>
          <p:cNvSpPr/>
          <p:nvPr userDrawn="1"/>
        </p:nvSpPr>
        <p:spPr>
          <a:xfrm rot="16200000" flipH="1" flipV="1">
            <a:off x="5585297" y="-5238839"/>
            <a:ext cx="1026166" cy="11868728"/>
          </a:xfrm>
          <a:prstGeom prst="round2DiagRect">
            <a:avLst/>
          </a:prstGeom>
          <a:solidFill>
            <a:srgbClr val="065BAA"/>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25"/>
          </a:p>
        </p:txBody>
      </p:sp>
      <p:pic>
        <p:nvPicPr>
          <p:cNvPr id="23" name="Picture 22">
            <a:extLst>
              <a:ext uri="{FF2B5EF4-FFF2-40B4-BE49-F238E27FC236}">
                <a16:creationId xmlns:a16="http://schemas.microsoft.com/office/drawing/2014/main" id="{41E9454B-AE1E-C987-17F4-8110B7D50B17}"/>
              </a:ext>
            </a:extLst>
          </p:cNvPr>
          <p:cNvPicPr>
            <a:picLocks noChangeAspect="1"/>
          </p:cNvPicPr>
          <p:nvPr/>
        </p:nvPicPr>
        <p:blipFill>
          <a:blip r:embed="rId2"/>
          <a:stretch>
            <a:fillRect/>
          </a:stretch>
        </p:blipFill>
        <p:spPr>
          <a:xfrm>
            <a:off x="10780615" y="182442"/>
            <a:ext cx="1252128" cy="1092742"/>
          </a:xfrm>
          <a:prstGeom prst="round1Rect">
            <a:avLst>
              <a:gd name="adj" fmla="val 16912"/>
            </a:avLst>
          </a:prstGeom>
        </p:spPr>
      </p:pic>
      <p:sp>
        <p:nvSpPr>
          <p:cNvPr id="8" name="Title 7">
            <a:extLst>
              <a:ext uri="{FF2B5EF4-FFF2-40B4-BE49-F238E27FC236}">
                <a16:creationId xmlns:a16="http://schemas.microsoft.com/office/drawing/2014/main" id="{9B6B41A1-1B20-09D0-38EF-521FA3056C80}"/>
              </a:ext>
            </a:extLst>
          </p:cNvPr>
          <p:cNvSpPr>
            <a:spLocks noGrp="1"/>
          </p:cNvSpPr>
          <p:nvPr>
            <p:ph type="title"/>
          </p:nvPr>
        </p:nvSpPr>
        <p:spPr>
          <a:xfrm>
            <a:off x="278191" y="369621"/>
            <a:ext cx="10220860" cy="757335"/>
          </a:xfrm>
        </p:spPr>
        <p:txBody>
          <a:bodyPr anchor="b">
            <a:normAutofit/>
          </a:bodyPr>
          <a:lstStyle>
            <a:lvl1pPr>
              <a:defRPr sz="2177">
                <a:solidFill>
                  <a:schemeClr val="bg1"/>
                </a:solidFill>
              </a:defRPr>
            </a:lvl1pPr>
          </a:lstStyle>
          <a:p>
            <a:r>
              <a:rPr lang="en-US"/>
              <a:t>Click to edit Master title style</a:t>
            </a:r>
            <a:endParaRPr lang="en-GB"/>
          </a:p>
        </p:txBody>
      </p:sp>
      <p:sp>
        <p:nvSpPr>
          <p:cNvPr id="10" name="Text Placeholder 9">
            <a:extLst>
              <a:ext uri="{FF2B5EF4-FFF2-40B4-BE49-F238E27FC236}">
                <a16:creationId xmlns:a16="http://schemas.microsoft.com/office/drawing/2014/main" id="{0F748385-12BE-8E3C-62D1-F00EB7B2D06C}"/>
              </a:ext>
            </a:extLst>
          </p:cNvPr>
          <p:cNvSpPr>
            <a:spLocks noGrp="1"/>
          </p:cNvSpPr>
          <p:nvPr>
            <p:ph type="body" sz="quarter" idx="19"/>
          </p:nvPr>
        </p:nvSpPr>
        <p:spPr>
          <a:xfrm>
            <a:off x="511915" y="1492561"/>
            <a:ext cx="11144410" cy="4671561"/>
          </a:xfrm>
        </p:spPr>
        <p:txBody>
          <a:bodyPr>
            <a:normAutofit/>
          </a:bodyPr>
          <a:lstStyle>
            <a:lvl1pPr>
              <a:defRPr sz="1361"/>
            </a:lvl1pPr>
            <a:lvl2pPr>
              <a:defRPr sz="1361"/>
            </a:lvl2pPr>
            <a:lvl3pPr>
              <a:defRPr sz="1361"/>
            </a:lvl3pPr>
          </a:lstStyle>
          <a:p>
            <a:pPr lvl="0"/>
            <a:r>
              <a:rPr lang="en-US"/>
              <a:t>Click to edit Master text styles</a:t>
            </a:r>
          </a:p>
          <a:p>
            <a:pPr lvl="1"/>
            <a:r>
              <a:rPr lang="en-US"/>
              <a:t>Second level</a:t>
            </a:r>
          </a:p>
          <a:p>
            <a:pPr lvl="2"/>
            <a:r>
              <a:rPr lang="en-US"/>
              <a:t>Third level</a:t>
            </a:r>
          </a:p>
        </p:txBody>
      </p:sp>
      <p:sp>
        <p:nvSpPr>
          <p:cNvPr id="2" name="Footer Placeholder 1">
            <a:extLst>
              <a:ext uri="{FF2B5EF4-FFF2-40B4-BE49-F238E27FC236}">
                <a16:creationId xmlns:a16="http://schemas.microsoft.com/office/drawing/2014/main" id="{F6251690-4D85-C029-6D12-CDF09E185344}"/>
              </a:ext>
            </a:extLst>
          </p:cNvPr>
          <p:cNvSpPr>
            <a:spLocks noGrp="1"/>
          </p:cNvSpPr>
          <p:nvPr>
            <p:ph type="ftr" sz="quarter" idx="20"/>
          </p:nvPr>
        </p:nvSpPr>
        <p:spPr>
          <a:xfrm>
            <a:off x="278191" y="6164121"/>
            <a:ext cx="11269156" cy="365040"/>
          </a:xfrm>
        </p:spPr>
        <p:txBody>
          <a:bodyPr/>
          <a:lstStyle>
            <a:lvl1pPr>
              <a:defRPr>
                <a:solidFill>
                  <a:srgbClr val="9EADBB"/>
                </a:solidFill>
              </a:defRPr>
            </a:lvl1pPr>
          </a:lstStyle>
          <a:p>
            <a:endParaRPr lang="en-GB"/>
          </a:p>
        </p:txBody>
      </p:sp>
      <p:sp>
        <p:nvSpPr>
          <p:cNvPr id="3" name="Slide Number Placeholder 2">
            <a:extLst>
              <a:ext uri="{FF2B5EF4-FFF2-40B4-BE49-F238E27FC236}">
                <a16:creationId xmlns:a16="http://schemas.microsoft.com/office/drawing/2014/main" id="{F4F7E29C-1915-DB62-EC9F-2CE19E6ECF6E}"/>
              </a:ext>
            </a:extLst>
          </p:cNvPr>
          <p:cNvSpPr>
            <a:spLocks noGrp="1"/>
          </p:cNvSpPr>
          <p:nvPr>
            <p:ph type="sldNum" sz="quarter" idx="4"/>
          </p:nvPr>
        </p:nvSpPr>
        <p:spPr>
          <a:xfrm>
            <a:off x="11547794" y="6164121"/>
            <a:ext cx="365568" cy="365040"/>
          </a:xfrm>
          <a:prstGeom prst="rect">
            <a:avLst/>
          </a:prstGeom>
        </p:spPr>
        <p:txBody>
          <a:bodyPr vert="horz" lIns="91440" tIns="45720" rIns="91440" bIns="45720" rtlCol="0" anchor="ctr"/>
          <a:lstStyle>
            <a:lvl1pPr algn="r">
              <a:defRPr sz="816">
                <a:solidFill>
                  <a:schemeClr val="tx1">
                    <a:tint val="82000"/>
                  </a:schemeClr>
                </a:solidFill>
              </a:defRPr>
            </a:lvl1pPr>
          </a:lstStyle>
          <a:p>
            <a:fld id="{3AA22ADB-F3FE-46AD-A594-AE7C6C1CA2EA}" type="slidenum">
              <a:rPr lang="en-GB" smtClean="0"/>
              <a:t>‹#›</a:t>
            </a:fld>
            <a:endParaRPr lang="en-GB"/>
          </a:p>
        </p:txBody>
      </p:sp>
    </p:spTree>
    <p:extLst>
      <p:ext uri="{BB962C8B-B14F-4D97-AF65-F5344CB8AC3E}">
        <p14:creationId xmlns:p14="http://schemas.microsoft.com/office/powerpoint/2010/main" val="393938975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125538"/>
            <a:ext cx="10972800" cy="47266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64DD77F0-297C-2C44-A012-B741AF397B45}"/>
              </a:ext>
            </a:extLst>
          </p:cNvPr>
          <p:cNvSpPr>
            <a:spLocks noGrp="1"/>
          </p:cNvSpPr>
          <p:nvPr>
            <p:ph type="body" sz="quarter" idx="15" hasCustomPrompt="1"/>
          </p:nvPr>
        </p:nvSpPr>
        <p:spPr>
          <a:xfrm>
            <a:off x="4979503" y="6271847"/>
            <a:ext cx="4832327"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
        <p:nvSpPr>
          <p:cNvPr id="4" name="Title 3">
            <a:extLst>
              <a:ext uri="{FF2B5EF4-FFF2-40B4-BE49-F238E27FC236}">
                <a16:creationId xmlns:a16="http://schemas.microsoft.com/office/drawing/2014/main" id="{60BC8359-242A-FD06-23F9-B25B9E001722}"/>
              </a:ext>
            </a:extLst>
          </p:cNvPr>
          <p:cNvSpPr>
            <a:spLocks noGrp="1"/>
          </p:cNvSpPr>
          <p:nvPr>
            <p:ph type="title"/>
          </p:nvPr>
        </p:nvSpPr>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1278A9-D901-7439-0323-B16C13631444}"/>
              </a:ext>
            </a:extLst>
          </p:cNvPr>
          <p:cNvSpPr>
            <a:spLocks noGrp="1"/>
          </p:cNvSpPr>
          <p:nvPr>
            <p:ph type="body" sz="quarter" idx="16" hasCustomPrompt="1"/>
          </p:nvPr>
        </p:nvSpPr>
        <p:spPr>
          <a:xfrm>
            <a:off x="642938" y="6007700"/>
            <a:ext cx="10969625" cy="123111"/>
          </a:xfrm>
        </p:spPr>
        <p:txBody>
          <a:bodyPr lIns="0" tIns="0" rIns="0" bIns="0" anchor="b">
            <a:spAutoFit/>
          </a:bodyPr>
          <a:lstStyle>
            <a:lvl1pPr marL="0" indent="0">
              <a:spcBef>
                <a:spcPts val="0"/>
              </a:spcBef>
              <a:buNone/>
              <a:defRPr sz="800"/>
            </a:lvl1pPr>
          </a:lstStyle>
          <a:p>
            <a:pPr lvl="0"/>
            <a:r>
              <a:rPr lang="en-GB"/>
              <a:t>Footnotes</a:t>
            </a:r>
          </a:p>
        </p:txBody>
      </p:sp>
    </p:spTree>
    <p:extLst>
      <p:ext uri="{BB962C8B-B14F-4D97-AF65-F5344CB8AC3E}">
        <p14:creationId xmlns:p14="http://schemas.microsoft.com/office/powerpoint/2010/main" val="381358781"/>
      </p:ext>
    </p:extLst>
  </p:cSld>
  <p:clrMapOvr>
    <a:masterClrMapping/>
  </p:clrMapOvr>
  <p:extLst>
    <p:ext uri="{DCECCB84-F9BA-43D5-87BE-67443E8EF086}">
      <p15:sldGuideLst xmlns:p15="http://schemas.microsoft.com/office/powerpoint/2012/main"/>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64670362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125538"/>
            <a:ext cx="10972800" cy="47266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64DD77F0-297C-2C44-A012-B741AF397B45}"/>
              </a:ext>
            </a:extLst>
          </p:cNvPr>
          <p:cNvSpPr>
            <a:spLocks noGrp="1"/>
          </p:cNvSpPr>
          <p:nvPr>
            <p:ph type="body" sz="quarter" idx="15" hasCustomPrompt="1"/>
          </p:nvPr>
        </p:nvSpPr>
        <p:spPr>
          <a:xfrm>
            <a:off x="4979503" y="6271847"/>
            <a:ext cx="4832327"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
        <p:nvSpPr>
          <p:cNvPr id="4" name="Title 3">
            <a:extLst>
              <a:ext uri="{FF2B5EF4-FFF2-40B4-BE49-F238E27FC236}">
                <a16:creationId xmlns:a16="http://schemas.microsoft.com/office/drawing/2014/main" id="{60BC8359-242A-FD06-23F9-B25B9E001722}"/>
              </a:ext>
            </a:extLst>
          </p:cNvPr>
          <p:cNvSpPr>
            <a:spLocks noGrp="1"/>
          </p:cNvSpPr>
          <p:nvPr>
            <p:ph type="title"/>
          </p:nvPr>
        </p:nvSpPr>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1278A9-D901-7439-0323-B16C13631444}"/>
              </a:ext>
            </a:extLst>
          </p:cNvPr>
          <p:cNvSpPr>
            <a:spLocks noGrp="1"/>
          </p:cNvSpPr>
          <p:nvPr>
            <p:ph type="body" sz="quarter" idx="16" hasCustomPrompt="1"/>
          </p:nvPr>
        </p:nvSpPr>
        <p:spPr>
          <a:xfrm>
            <a:off x="642938" y="6007700"/>
            <a:ext cx="10969625" cy="123111"/>
          </a:xfrm>
        </p:spPr>
        <p:txBody>
          <a:bodyPr lIns="0" tIns="0" rIns="0" bIns="0" anchor="b">
            <a:spAutoFit/>
          </a:bodyPr>
          <a:lstStyle>
            <a:lvl1pPr marL="0" indent="0">
              <a:spcBef>
                <a:spcPts val="0"/>
              </a:spcBef>
              <a:buNone/>
              <a:defRPr sz="800"/>
            </a:lvl1pPr>
          </a:lstStyle>
          <a:p>
            <a:pPr lvl="0"/>
            <a:r>
              <a:rPr lang="en-GB"/>
              <a:t>Footnotes</a:t>
            </a:r>
          </a:p>
        </p:txBody>
      </p:sp>
    </p:spTree>
    <p:extLst>
      <p:ext uri="{BB962C8B-B14F-4D97-AF65-F5344CB8AC3E}">
        <p14:creationId xmlns:p14="http://schemas.microsoft.com/office/powerpoint/2010/main" val="745233859"/>
      </p:ext>
    </p:extLst>
  </p:cSld>
  <p:clrMapOvr>
    <a:masterClrMapping/>
  </p:clrMapOvr>
  <p:extLst>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125538"/>
            <a:ext cx="10972800" cy="47266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64DD77F0-297C-2C44-A012-B741AF397B45}"/>
              </a:ext>
            </a:extLst>
          </p:cNvPr>
          <p:cNvSpPr>
            <a:spLocks noGrp="1"/>
          </p:cNvSpPr>
          <p:nvPr>
            <p:ph type="body" sz="quarter" idx="15" hasCustomPrompt="1"/>
          </p:nvPr>
        </p:nvSpPr>
        <p:spPr>
          <a:xfrm>
            <a:off x="4979503" y="6271847"/>
            <a:ext cx="4832327"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
        <p:nvSpPr>
          <p:cNvPr id="4" name="Title 3">
            <a:extLst>
              <a:ext uri="{FF2B5EF4-FFF2-40B4-BE49-F238E27FC236}">
                <a16:creationId xmlns:a16="http://schemas.microsoft.com/office/drawing/2014/main" id="{60BC8359-242A-FD06-23F9-B25B9E001722}"/>
              </a:ext>
            </a:extLst>
          </p:cNvPr>
          <p:cNvSpPr>
            <a:spLocks noGrp="1"/>
          </p:cNvSpPr>
          <p:nvPr>
            <p:ph type="title"/>
          </p:nvPr>
        </p:nvSpPr>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1278A9-D901-7439-0323-B16C13631444}"/>
              </a:ext>
            </a:extLst>
          </p:cNvPr>
          <p:cNvSpPr>
            <a:spLocks noGrp="1"/>
          </p:cNvSpPr>
          <p:nvPr>
            <p:ph type="body" sz="quarter" idx="16" hasCustomPrompt="1"/>
          </p:nvPr>
        </p:nvSpPr>
        <p:spPr>
          <a:xfrm>
            <a:off x="642938" y="6007700"/>
            <a:ext cx="10969625" cy="123111"/>
          </a:xfrm>
        </p:spPr>
        <p:txBody>
          <a:bodyPr lIns="0" tIns="0" rIns="0" bIns="0" anchor="b">
            <a:spAutoFit/>
          </a:bodyPr>
          <a:lstStyle>
            <a:lvl1pPr marL="0" indent="0">
              <a:spcBef>
                <a:spcPts val="0"/>
              </a:spcBef>
              <a:buNone/>
              <a:defRPr sz="800"/>
            </a:lvl1pPr>
          </a:lstStyle>
          <a:p>
            <a:pPr lvl="0"/>
            <a:r>
              <a:rPr lang="en-GB"/>
              <a:t>Footnotes</a:t>
            </a:r>
          </a:p>
        </p:txBody>
      </p:sp>
      <p:grpSp>
        <p:nvGrpSpPr>
          <p:cNvPr id="2" name="Group 1">
            <a:extLst>
              <a:ext uri="{FF2B5EF4-FFF2-40B4-BE49-F238E27FC236}">
                <a16:creationId xmlns:a16="http://schemas.microsoft.com/office/drawing/2014/main" id="{17EA727E-5689-8358-EFBF-4B48A476F518}"/>
              </a:ext>
            </a:extLst>
          </p:cNvPr>
          <p:cNvGrpSpPr/>
          <p:nvPr userDrawn="1"/>
        </p:nvGrpSpPr>
        <p:grpSpPr>
          <a:xfrm>
            <a:off x="10848528" y="111870"/>
            <a:ext cx="1214467" cy="516101"/>
            <a:chOff x="11037375" y="111870"/>
            <a:chExt cx="1025620" cy="516101"/>
          </a:xfrm>
        </p:grpSpPr>
        <p:sp>
          <p:nvSpPr>
            <p:cNvPr id="5" name="TextBox 4">
              <a:extLst>
                <a:ext uri="{FF2B5EF4-FFF2-40B4-BE49-F238E27FC236}">
                  <a16:creationId xmlns:a16="http://schemas.microsoft.com/office/drawing/2014/main" id="{7AE180BB-335A-AE73-F695-DB5D2EEE37AD}"/>
                </a:ext>
              </a:extLst>
            </p:cNvPr>
            <p:cNvSpPr txBox="1"/>
            <p:nvPr/>
          </p:nvSpPr>
          <p:spPr>
            <a:xfrm>
              <a:off x="11037375" y="111870"/>
              <a:ext cx="961053" cy="246221"/>
            </a:xfrm>
            <a:prstGeom prst="rect">
              <a:avLst/>
            </a:prstGeom>
            <a:noFill/>
          </p:spPr>
          <p:txBody>
            <a:bodyPr wrap="square" rtlCol="0">
              <a:spAutoFit/>
            </a:bodyPr>
            <a:lstStyle/>
            <a:p>
              <a:pPr algn="ctr"/>
              <a:r>
                <a:rPr lang="en-US" sz="1000" b="1">
                  <a:solidFill>
                    <a:srgbClr val="71FFDA"/>
                  </a:solidFill>
                </a:rPr>
                <a:t>DREAMM-8</a:t>
              </a:r>
            </a:p>
          </p:txBody>
        </p:sp>
        <p:cxnSp>
          <p:nvCxnSpPr>
            <p:cNvPr id="9" name="Straight Connector 8">
              <a:extLst>
                <a:ext uri="{FF2B5EF4-FFF2-40B4-BE49-F238E27FC236}">
                  <a16:creationId xmlns:a16="http://schemas.microsoft.com/office/drawing/2014/main" id="{6C62BB6C-18FC-BFDA-AAE4-26FD2063E3E6}"/>
                </a:ext>
              </a:extLst>
            </p:cNvPr>
            <p:cNvCxnSpPr>
              <a:cxnSpLocks/>
            </p:cNvCxnSpPr>
            <p:nvPr/>
          </p:nvCxnSpPr>
          <p:spPr>
            <a:xfrm>
              <a:off x="11152142" y="330661"/>
              <a:ext cx="731520" cy="0"/>
            </a:xfrm>
            <a:prstGeom prst="line">
              <a:avLst/>
            </a:prstGeom>
            <a:ln>
              <a:solidFill>
                <a:srgbClr val="D6F6EE"/>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4C67386-68DF-88E5-C595-EC5A0D2DBEDB}"/>
                </a:ext>
              </a:extLst>
            </p:cNvPr>
            <p:cNvSpPr txBox="1"/>
            <p:nvPr/>
          </p:nvSpPr>
          <p:spPr>
            <a:xfrm>
              <a:off x="11037375" y="320194"/>
              <a:ext cx="656255" cy="307777"/>
            </a:xfrm>
            <a:prstGeom prst="rect">
              <a:avLst/>
            </a:prstGeom>
            <a:noFill/>
          </p:spPr>
          <p:txBody>
            <a:bodyPr wrap="square" rtlCol="0">
              <a:spAutoFit/>
            </a:bodyPr>
            <a:lstStyle/>
            <a:p>
              <a:pPr algn="ctr"/>
              <a:r>
                <a:rPr lang="en-US" sz="700" dirty="0" err="1">
                  <a:solidFill>
                    <a:schemeClr val="bg1"/>
                  </a:solidFill>
                </a:rPr>
                <a:t>Belantamab</a:t>
              </a:r>
              <a:r>
                <a:rPr lang="en-US" sz="700" dirty="0">
                  <a:solidFill>
                    <a:schemeClr val="bg1"/>
                  </a:solidFill>
                </a:rPr>
                <a:t> </a:t>
              </a:r>
              <a:r>
                <a:rPr lang="en-US" sz="700" dirty="0" err="1">
                  <a:solidFill>
                    <a:schemeClr val="bg1"/>
                  </a:solidFill>
                </a:rPr>
                <a:t>Mafodotin</a:t>
              </a:r>
              <a:endParaRPr lang="en-US" sz="700" dirty="0">
                <a:solidFill>
                  <a:schemeClr val="bg1"/>
                </a:solidFill>
              </a:endParaRPr>
            </a:p>
          </p:txBody>
        </p:sp>
        <p:sp>
          <p:nvSpPr>
            <p:cNvPr id="11" name="TextBox 10">
              <a:extLst>
                <a:ext uri="{FF2B5EF4-FFF2-40B4-BE49-F238E27FC236}">
                  <a16:creationId xmlns:a16="http://schemas.microsoft.com/office/drawing/2014/main" id="{49763FA9-F38A-7A22-722C-83B4A99B5B99}"/>
                </a:ext>
              </a:extLst>
            </p:cNvPr>
            <p:cNvSpPr txBox="1"/>
            <p:nvPr/>
          </p:nvSpPr>
          <p:spPr>
            <a:xfrm>
              <a:off x="11443470" y="383298"/>
              <a:ext cx="619525" cy="200055"/>
            </a:xfrm>
            <a:prstGeom prst="rect">
              <a:avLst/>
            </a:prstGeom>
            <a:noFill/>
          </p:spPr>
          <p:txBody>
            <a:bodyPr wrap="square" rtlCol="0">
              <a:spAutoFit/>
            </a:bodyPr>
            <a:lstStyle/>
            <a:p>
              <a:pPr algn="ctr"/>
              <a:r>
                <a:rPr lang="en-US" sz="700">
                  <a:solidFill>
                    <a:schemeClr val="bg1"/>
                  </a:solidFill>
                </a:rPr>
                <a:t>+ Pd</a:t>
              </a:r>
            </a:p>
          </p:txBody>
        </p:sp>
      </p:grpSp>
    </p:spTree>
    <p:extLst>
      <p:ext uri="{BB962C8B-B14F-4D97-AF65-F5344CB8AC3E}">
        <p14:creationId xmlns:p14="http://schemas.microsoft.com/office/powerpoint/2010/main" val="3527006993"/>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32840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125538"/>
            <a:ext cx="10972800" cy="47266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64DD77F0-297C-2C44-A012-B741AF397B45}"/>
              </a:ext>
            </a:extLst>
          </p:cNvPr>
          <p:cNvSpPr>
            <a:spLocks noGrp="1"/>
          </p:cNvSpPr>
          <p:nvPr>
            <p:ph type="body" sz="quarter" idx="15" hasCustomPrompt="1"/>
          </p:nvPr>
        </p:nvSpPr>
        <p:spPr>
          <a:xfrm>
            <a:off x="4979503" y="6271847"/>
            <a:ext cx="4832327"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
        <p:nvSpPr>
          <p:cNvPr id="4" name="Title 3">
            <a:extLst>
              <a:ext uri="{FF2B5EF4-FFF2-40B4-BE49-F238E27FC236}">
                <a16:creationId xmlns:a16="http://schemas.microsoft.com/office/drawing/2014/main" id="{60BC8359-242A-FD06-23F9-B25B9E001722}"/>
              </a:ext>
            </a:extLst>
          </p:cNvPr>
          <p:cNvSpPr>
            <a:spLocks noGrp="1"/>
          </p:cNvSpPr>
          <p:nvPr>
            <p:ph type="title"/>
          </p:nvPr>
        </p:nvSpPr>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1278A9-D901-7439-0323-B16C13631444}"/>
              </a:ext>
            </a:extLst>
          </p:cNvPr>
          <p:cNvSpPr>
            <a:spLocks noGrp="1"/>
          </p:cNvSpPr>
          <p:nvPr>
            <p:ph type="body" sz="quarter" idx="16" hasCustomPrompt="1"/>
          </p:nvPr>
        </p:nvSpPr>
        <p:spPr>
          <a:xfrm>
            <a:off x="642938" y="6007700"/>
            <a:ext cx="10969625" cy="123111"/>
          </a:xfrm>
        </p:spPr>
        <p:txBody>
          <a:bodyPr lIns="0" tIns="0" rIns="0" bIns="0" anchor="b">
            <a:spAutoFit/>
          </a:bodyPr>
          <a:lstStyle>
            <a:lvl1pPr marL="0" indent="0">
              <a:spcBef>
                <a:spcPts val="0"/>
              </a:spcBef>
              <a:buNone/>
              <a:defRPr sz="800"/>
            </a:lvl1pPr>
          </a:lstStyle>
          <a:p>
            <a:pPr lvl="0"/>
            <a:r>
              <a:rPr lang="en-GB"/>
              <a:t>Footnotes</a:t>
            </a:r>
          </a:p>
        </p:txBody>
      </p:sp>
    </p:spTree>
    <p:extLst>
      <p:ext uri="{BB962C8B-B14F-4D97-AF65-F5344CB8AC3E}">
        <p14:creationId xmlns:p14="http://schemas.microsoft.com/office/powerpoint/2010/main" val="3939915535"/>
      </p:ext>
    </p:extLst>
  </p:cSld>
  <p:clrMapOvr>
    <a:masterClrMapping/>
  </p:clrMapOvr>
  <p:extLst>
    <p:ext uri="{DCECCB84-F9BA-43D5-87BE-67443E8EF086}">
      <p15:sldGuideLst xmlns:p15="http://schemas.microsoft.com/office/powerpoint/2012/main"/>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70FB4-7B04-7294-591B-8BB8969FD665}"/>
              </a:ext>
            </a:extLst>
          </p:cNvPr>
          <p:cNvSpPr>
            <a:spLocks noGrp="1"/>
          </p:cNvSpPr>
          <p:nvPr>
            <p:ph type="title"/>
          </p:nvPr>
        </p:nvSpPr>
        <p:spPr/>
        <p:txBody>
          <a:bodyPr/>
          <a:lstStyle/>
          <a:p>
            <a:r>
              <a:rPr lang="en-US"/>
              <a:t>Click to edit Master title style</a:t>
            </a:r>
            <a:endParaRPr lang="en-IN"/>
          </a:p>
        </p:txBody>
      </p:sp>
      <p:sp>
        <p:nvSpPr>
          <p:cNvPr id="3" name="Text Placeholder 4">
            <a:extLst>
              <a:ext uri="{FF2B5EF4-FFF2-40B4-BE49-F238E27FC236}">
                <a16:creationId xmlns:a16="http://schemas.microsoft.com/office/drawing/2014/main" id="{0E2F48B2-8790-560A-3D31-42418CD31930}"/>
              </a:ext>
            </a:extLst>
          </p:cNvPr>
          <p:cNvSpPr>
            <a:spLocks noGrp="1"/>
          </p:cNvSpPr>
          <p:nvPr>
            <p:ph type="body" sz="quarter" idx="10"/>
          </p:nvPr>
        </p:nvSpPr>
        <p:spPr>
          <a:xfrm>
            <a:off x="3997843" y="6503009"/>
            <a:ext cx="6613008" cy="247968"/>
          </a:xfrm>
        </p:spPr>
        <p:txBody>
          <a:bodyPr>
            <a:normAutofit/>
          </a:bodyPr>
          <a:lstStyle>
            <a:lvl1pPr marL="0" indent="0" algn="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14556926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959F577-91FC-1E02-B313-60F10DC628E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A8574C87-D8A7-A83F-90CD-138354F3AD57}"/>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ADAB5FBB-910B-E3AB-3A7A-1FC5760E432C}"/>
              </a:ext>
            </a:extLst>
          </p:cNvPr>
          <p:cNvSpPr>
            <a:spLocks noGrp="1" noChangeArrowheads="1"/>
          </p:cNvSpPr>
          <p:nvPr>
            <p:ph type="sldNum" sz="quarter" idx="12"/>
          </p:nvPr>
        </p:nvSpPr>
        <p:spPr>
          <a:ln/>
        </p:spPr>
        <p:txBody>
          <a:bodyPr/>
          <a:lstStyle>
            <a:lvl1pPr>
              <a:defRPr/>
            </a:lvl1pPr>
          </a:lstStyle>
          <a:p>
            <a:pPr>
              <a:defRPr/>
            </a:pPr>
            <a:fld id="{48330FC4-69FC-B148-A8AF-E2D87049B876}" type="slidenum">
              <a:rPr lang="en-US" altLang="en-US"/>
              <a:pPr>
                <a:defRPr/>
              </a:pPr>
              <a:t>‹#›</a:t>
            </a:fld>
            <a:endParaRPr lang="en-US" altLang="en-US" dirty="0"/>
          </a:p>
        </p:txBody>
      </p:sp>
    </p:spTree>
    <p:extLst>
      <p:ext uri="{BB962C8B-B14F-4D97-AF65-F5344CB8AC3E}">
        <p14:creationId xmlns:p14="http://schemas.microsoft.com/office/powerpoint/2010/main" val="140096560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D136D2A-699A-AAD2-A8B6-A407D5C421C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1459A965-67BC-8E2C-C8B0-E6939F4B6BD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F386531A-AA10-42F4-878A-F8D91204A856}"/>
              </a:ext>
            </a:extLst>
          </p:cNvPr>
          <p:cNvSpPr>
            <a:spLocks noGrp="1" noChangeArrowheads="1"/>
          </p:cNvSpPr>
          <p:nvPr>
            <p:ph type="sldNum" sz="quarter" idx="12"/>
          </p:nvPr>
        </p:nvSpPr>
        <p:spPr>
          <a:ln/>
        </p:spPr>
        <p:txBody>
          <a:bodyPr/>
          <a:lstStyle>
            <a:lvl1pPr>
              <a:defRPr/>
            </a:lvl1pPr>
          </a:lstStyle>
          <a:p>
            <a:pPr>
              <a:defRPr/>
            </a:pPr>
            <a:fld id="{04665DD7-C861-FC48-B545-10CB1459D619}" type="slidenum">
              <a:rPr lang="en-US" altLang="en-US"/>
              <a:pPr>
                <a:defRPr/>
              </a:pPr>
              <a:t>‹#›</a:t>
            </a:fld>
            <a:endParaRPr lang="en-US" altLang="en-US" dirty="0"/>
          </a:p>
        </p:txBody>
      </p:sp>
    </p:spTree>
    <p:extLst>
      <p:ext uri="{BB962C8B-B14F-4D97-AF65-F5344CB8AC3E}">
        <p14:creationId xmlns:p14="http://schemas.microsoft.com/office/powerpoint/2010/main" val="165398525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B1744E7-79DF-8C77-5060-5B1E31996D7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45DE2114-424F-A3B4-8C85-C85D4221BE40}"/>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36491AC1-B7FB-1608-DAF8-97F380981286}"/>
              </a:ext>
            </a:extLst>
          </p:cNvPr>
          <p:cNvSpPr>
            <a:spLocks noGrp="1" noChangeArrowheads="1"/>
          </p:cNvSpPr>
          <p:nvPr>
            <p:ph type="sldNum" sz="quarter" idx="12"/>
          </p:nvPr>
        </p:nvSpPr>
        <p:spPr>
          <a:ln/>
        </p:spPr>
        <p:txBody>
          <a:bodyPr/>
          <a:lstStyle>
            <a:lvl1pPr>
              <a:defRPr/>
            </a:lvl1pPr>
          </a:lstStyle>
          <a:p>
            <a:pPr>
              <a:defRPr/>
            </a:pPr>
            <a:fld id="{27A66B34-4C53-4142-B6D1-4513503CE516}" type="slidenum">
              <a:rPr lang="en-US" altLang="en-US"/>
              <a:pPr>
                <a:defRPr/>
              </a:pPr>
              <a:t>‹#›</a:t>
            </a:fld>
            <a:endParaRPr lang="en-US" altLang="en-US" dirty="0"/>
          </a:p>
        </p:txBody>
      </p:sp>
    </p:spTree>
    <p:extLst>
      <p:ext uri="{BB962C8B-B14F-4D97-AF65-F5344CB8AC3E}">
        <p14:creationId xmlns:p14="http://schemas.microsoft.com/office/powerpoint/2010/main" val="112503571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E67CAD4-F048-C210-A676-B6BFC25050EF}"/>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B0755531-F1DD-B9F6-AD16-E4B4E585F0EA}"/>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C1EA870B-30FB-3AF7-1292-C351174C87D7}"/>
              </a:ext>
            </a:extLst>
          </p:cNvPr>
          <p:cNvSpPr>
            <a:spLocks noGrp="1" noChangeArrowheads="1"/>
          </p:cNvSpPr>
          <p:nvPr>
            <p:ph type="sldNum" sz="quarter" idx="12"/>
          </p:nvPr>
        </p:nvSpPr>
        <p:spPr>
          <a:ln/>
        </p:spPr>
        <p:txBody>
          <a:bodyPr/>
          <a:lstStyle>
            <a:lvl1pPr>
              <a:defRPr/>
            </a:lvl1pPr>
          </a:lstStyle>
          <a:p>
            <a:pPr>
              <a:defRPr/>
            </a:pPr>
            <a:fld id="{ECFE501D-F1C0-A140-B2FC-190CFECE3BA6}" type="slidenum">
              <a:rPr lang="en-US" altLang="en-US"/>
              <a:pPr>
                <a:defRPr/>
              </a:pPr>
              <a:t>‹#›</a:t>
            </a:fld>
            <a:endParaRPr lang="en-US" altLang="en-US" dirty="0"/>
          </a:p>
        </p:txBody>
      </p:sp>
    </p:spTree>
    <p:extLst>
      <p:ext uri="{BB962C8B-B14F-4D97-AF65-F5344CB8AC3E}">
        <p14:creationId xmlns:p14="http://schemas.microsoft.com/office/powerpoint/2010/main" val="325974869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1CB3C65-BC83-28C8-BA56-1B107F31EC89}"/>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3040AF03-2C9F-D9B4-18D1-58C5E6FE6071}"/>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2A018599-BD54-2A2F-22BE-6332A81DE811}"/>
              </a:ext>
            </a:extLst>
          </p:cNvPr>
          <p:cNvSpPr>
            <a:spLocks noGrp="1" noChangeArrowheads="1"/>
          </p:cNvSpPr>
          <p:nvPr>
            <p:ph type="sldNum" sz="quarter" idx="12"/>
          </p:nvPr>
        </p:nvSpPr>
        <p:spPr>
          <a:ln/>
        </p:spPr>
        <p:txBody>
          <a:bodyPr/>
          <a:lstStyle>
            <a:lvl1pPr>
              <a:defRPr/>
            </a:lvl1pPr>
          </a:lstStyle>
          <a:p>
            <a:pPr>
              <a:defRPr/>
            </a:pPr>
            <a:fld id="{7C36CB32-E51E-984E-9168-9077E107CD62}" type="slidenum">
              <a:rPr lang="en-US" altLang="en-US"/>
              <a:pPr>
                <a:defRPr/>
              </a:pPr>
              <a:t>‹#›</a:t>
            </a:fld>
            <a:endParaRPr lang="en-US" altLang="en-US" dirty="0"/>
          </a:p>
        </p:txBody>
      </p:sp>
    </p:spTree>
    <p:extLst>
      <p:ext uri="{BB962C8B-B14F-4D97-AF65-F5344CB8AC3E}">
        <p14:creationId xmlns:p14="http://schemas.microsoft.com/office/powerpoint/2010/main" val="318476070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F5B557B-C7A5-F315-1A90-292D35306EAA}"/>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CFA083C9-3F96-BCCF-759C-B408CBE8464E}"/>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42183FDB-A848-AA1E-7876-C3B28B384FF8}"/>
              </a:ext>
            </a:extLst>
          </p:cNvPr>
          <p:cNvSpPr>
            <a:spLocks noGrp="1" noChangeArrowheads="1"/>
          </p:cNvSpPr>
          <p:nvPr>
            <p:ph type="sldNum" sz="quarter" idx="12"/>
          </p:nvPr>
        </p:nvSpPr>
        <p:spPr>
          <a:ln/>
        </p:spPr>
        <p:txBody>
          <a:bodyPr/>
          <a:lstStyle>
            <a:lvl1pPr>
              <a:defRPr/>
            </a:lvl1pPr>
          </a:lstStyle>
          <a:p>
            <a:pPr>
              <a:defRPr/>
            </a:pPr>
            <a:fld id="{BC7956FE-1D6E-6C43-BD58-CD9983D6E8D6}" type="slidenum">
              <a:rPr lang="en-US" altLang="en-US"/>
              <a:pPr>
                <a:defRPr/>
              </a:pPr>
              <a:t>‹#›</a:t>
            </a:fld>
            <a:endParaRPr lang="en-US" altLang="en-US" dirty="0"/>
          </a:p>
        </p:txBody>
      </p:sp>
    </p:spTree>
    <p:extLst>
      <p:ext uri="{BB962C8B-B14F-4D97-AF65-F5344CB8AC3E}">
        <p14:creationId xmlns:p14="http://schemas.microsoft.com/office/powerpoint/2010/main" val="241562796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D7487D1-6A27-D2AF-174C-9C2453F2E91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F410FBC0-F351-A5DA-D91A-BDB6BE653AE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2EBFC3D9-D935-B7BD-7840-E2DBBE2925A6}"/>
              </a:ext>
            </a:extLst>
          </p:cNvPr>
          <p:cNvSpPr>
            <a:spLocks noGrp="1" noChangeArrowheads="1"/>
          </p:cNvSpPr>
          <p:nvPr>
            <p:ph type="sldNum" sz="quarter" idx="12"/>
          </p:nvPr>
        </p:nvSpPr>
        <p:spPr>
          <a:ln/>
        </p:spPr>
        <p:txBody>
          <a:bodyPr/>
          <a:lstStyle>
            <a:lvl1pPr>
              <a:defRPr/>
            </a:lvl1pPr>
          </a:lstStyle>
          <a:p>
            <a:pPr>
              <a:defRPr/>
            </a:pPr>
            <a:fld id="{1E189AE1-72EE-0C4F-9B09-547758AF44F4}" type="slidenum">
              <a:rPr lang="en-US" altLang="en-US"/>
              <a:pPr>
                <a:defRPr/>
              </a:pPr>
              <a:t>‹#›</a:t>
            </a:fld>
            <a:endParaRPr lang="en-US" altLang="en-US" dirty="0"/>
          </a:p>
        </p:txBody>
      </p:sp>
    </p:spTree>
    <p:extLst>
      <p:ext uri="{BB962C8B-B14F-4D97-AF65-F5344CB8AC3E}">
        <p14:creationId xmlns:p14="http://schemas.microsoft.com/office/powerpoint/2010/main" val="292699739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C012CE3-E9C5-5807-1B59-CFF3B13C806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962AFF71-0B1A-6499-8467-0CB7B4EEBD6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D4C9900F-1727-89EB-BF45-8EB068517CA2}"/>
              </a:ext>
            </a:extLst>
          </p:cNvPr>
          <p:cNvSpPr>
            <a:spLocks noGrp="1" noChangeArrowheads="1"/>
          </p:cNvSpPr>
          <p:nvPr>
            <p:ph type="sldNum" sz="quarter" idx="12"/>
          </p:nvPr>
        </p:nvSpPr>
        <p:spPr>
          <a:ln/>
        </p:spPr>
        <p:txBody>
          <a:bodyPr/>
          <a:lstStyle>
            <a:lvl1pPr>
              <a:defRPr/>
            </a:lvl1pPr>
          </a:lstStyle>
          <a:p>
            <a:pPr>
              <a:defRPr/>
            </a:pPr>
            <a:fld id="{8803FF2F-5F2A-5449-B13E-C3BBE07F297F}" type="slidenum">
              <a:rPr lang="en-US" altLang="en-US"/>
              <a:pPr>
                <a:defRPr/>
              </a:pPr>
              <a:t>‹#›</a:t>
            </a:fld>
            <a:endParaRPr lang="en-US" altLang="en-US" dirty="0"/>
          </a:p>
        </p:txBody>
      </p:sp>
    </p:spTree>
    <p:extLst>
      <p:ext uri="{BB962C8B-B14F-4D97-AF65-F5344CB8AC3E}">
        <p14:creationId xmlns:p14="http://schemas.microsoft.com/office/powerpoint/2010/main" val="1995089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067151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C830994-E86D-93D2-4D2C-49B1BFFF5579}"/>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FF0B4D4F-0A0F-C6C3-988C-76CEE48AF315}"/>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F0D4B6DD-E7B2-2516-B22B-564A15319B68}"/>
              </a:ext>
            </a:extLst>
          </p:cNvPr>
          <p:cNvSpPr>
            <a:spLocks noGrp="1" noChangeArrowheads="1"/>
          </p:cNvSpPr>
          <p:nvPr>
            <p:ph type="sldNum" sz="quarter" idx="12"/>
          </p:nvPr>
        </p:nvSpPr>
        <p:spPr>
          <a:ln/>
        </p:spPr>
        <p:txBody>
          <a:bodyPr/>
          <a:lstStyle>
            <a:lvl1pPr>
              <a:defRPr/>
            </a:lvl1pPr>
          </a:lstStyle>
          <a:p>
            <a:pPr>
              <a:defRPr/>
            </a:pPr>
            <a:fld id="{850D0BE2-DAC0-D240-8DAF-84E6CD4F51B5}" type="slidenum">
              <a:rPr lang="en-US" altLang="en-US"/>
              <a:pPr>
                <a:defRPr/>
              </a:pPr>
              <a:t>‹#›</a:t>
            </a:fld>
            <a:endParaRPr lang="en-US" altLang="en-US" dirty="0"/>
          </a:p>
        </p:txBody>
      </p:sp>
    </p:spTree>
    <p:extLst>
      <p:ext uri="{BB962C8B-B14F-4D97-AF65-F5344CB8AC3E}">
        <p14:creationId xmlns:p14="http://schemas.microsoft.com/office/powerpoint/2010/main" val="209134387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36DA63-D919-8F02-ABF8-35A1B592BE7F}"/>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83519CAA-8352-2055-97F2-503C53BB3D2C}"/>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390B96BE-D6C6-185C-D8D3-126CA31790EA}"/>
              </a:ext>
            </a:extLst>
          </p:cNvPr>
          <p:cNvSpPr>
            <a:spLocks noGrp="1" noChangeArrowheads="1"/>
          </p:cNvSpPr>
          <p:nvPr>
            <p:ph type="sldNum" sz="quarter" idx="12"/>
          </p:nvPr>
        </p:nvSpPr>
        <p:spPr>
          <a:ln/>
        </p:spPr>
        <p:txBody>
          <a:bodyPr/>
          <a:lstStyle>
            <a:lvl1pPr>
              <a:defRPr/>
            </a:lvl1pPr>
          </a:lstStyle>
          <a:p>
            <a:pPr>
              <a:defRPr/>
            </a:pPr>
            <a:fld id="{D0C8066B-F343-5140-AE4E-C09417C6AD01}" type="slidenum">
              <a:rPr lang="en-US" altLang="en-US"/>
              <a:pPr>
                <a:defRPr/>
              </a:pPr>
              <a:t>‹#›</a:t>
            </a:fld>
            <a:endParaRPr lang="en-US" altLang="en-US" dirty="0"/>
          </a:p>
        </p:txBody>
      </p:sp>
    </p:spTree>
    <p:extLst>
      <p:ext uri="{BB962C8B-B14F-4D97-AF65-F5344CB8AC3E}">
        <p14:creationId xmlns:p14="http://schemas.microsoft.com/office/powerpoint/2010/main" val="414729858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3048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048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AB8E47-9FC7-7635-C77B-1892C7A28BCA}"/>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B99751B8-CB45-7091-DC12-CECB473EC0E1}"/>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610682D2-1D74-534B-AA4D-883A8DDCB7FC}"/>
              </a:ext>
            </a:extLst>
          </p:cNvPr>
          <p:cNvSpPr>
            <a:spLocks noGrp="1" noChangeArrowheads="1"/>
          </p:cNvSpPr>
          <p:nvPr>
            <p:ph type="sldNum" sz="quarter" idx="12"/>
          </p:nvPr>
        </p:nvSpPr>
        <p:spPr>
          <a:ln/>
        </p:spPr>
        <p:txBody>
          <a:bodyPr/>
          <a:lstStyle>
            <a:lvl1pPr>
              <a:defRPr/>
            </a:lvl1pPr>
          </a:lstStyle>
          <a:p>
            <a:pPr>
              <a:defRPr/>
            </a:pPr>
            <a:fld id="{0BD03893-88B6-4246-85DA-7A93CC334C0B}" type="slidenum">
              <a:rPr lang="en-US" altLang="en-US"/>
              <a:pPr>
                <a:defRPr/>
              </a:pPr>
              <a:t>‹#›</a:t>
            </a:fld>
            <a:endParaRPr lang="en-US" altLang="en-US" dirty="0"/>
          </a:p>
        </p:txBody>
      </p:sp>
    </p:spTree>
    <p:extLst>
      <p:ext uri="{BB962C8B-B14F-4D97-AF65-F5344CB8AC3E}">
        <p14:creationId xmlns:p14="http://schemas.microsoft.com/office/powerpoint/2010/main" val="382615549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6764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55CC8317-138D-4EEC-FCB2-44EEBD42154E}"/>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54696AAC-9218-9B05-397E-3B5A64E5AFEC}"/>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D1A1A6B5-4986-E140-D641-BDD42796D996}"/>
              </a:ext>
            </a:extLst>
          </p:cNvPr>
          <p:cNvSpPr>
            <a:spLocks noGrp="1" noChangeArrowheads="1"/>
          </p:cNvSpPr>
          <p:nvPr>
            <p:ph type="sldNum" sz="quarter" idx="12"/>
          </p:nvPr>
        </p:nvSpPr>
        <p:spPr>
          <a:ln/>
        </p:spPr>
        <p:txBody>
          <a:bodyPr/>
          <a:lstStyle>
            <a:lvl1pPr>
              <a:defRPr/>
            </a:lvl1pPr>
          </a:lstStyle>
          <a:p>
            <a:pPr>
              <a:defRPr/>
            </a:pPr>
            <a:fld id="{A319CA26-549D-C941-9CB9-6D6DAB0E667B}" type="slidenum">
              <a:rPr lang="en-US" altLang="en-US"/>
              <a:pPr>
                <a:defRPr/>
              </a:pPr>
              <a:t>‹#›</a:t>
            </a:fld>
            <a:endParaRPr lang="en-US" altLang="en-US" dirty="0"/>
          </a:p>
        </p:txBody>
      </p:sp>
    </p:spTree>
    <p:extLst>
      <p:ext uri="{BB962C8B-B14F-4D97-AF65-F5344CB8AC3E}">
        <p14:creationId xmlns:p14="http://schemas.microsoft.com/office/powerpoint/2010/main" val="108160831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2"/>
          <p:cNvSpPr>
            <a:spLocks noGrp="1" noChangeArrowheads="1"/>
          </p:cNvSpPr>
          <p:nvPr>
            <p:ph type="ctrTitle"/>
          </p:nvPr>
        </p:nvSpPr>
        <p:spPr>
          <a:xfrm>
            <a:off x="914400" y="1885951"/>
            <a:ext cx="10363200" cy="1600200"/>
          </a:xfrm>
        </p:spPr>
        <p:txBody>
          <a:bodyPr anchor="ctr"/>
          <a:lstStyle>
            <a:lvl1pPr>
              <a:defRPr sz="3375"/>
            </a:lvl1pPr>
          </a:lstStyle>
          <a:p>
            <a:r>
              <a:rPr lang="en-US"/>
              <a:t>Click to edit Master title style</a:t>
            </a:r>
          </a:p>
        </p:txBody>
      </p:sp>
      <p:sp>
        <p:nvSpPr>
          <p:cNvPr id="922627" name="Rectangle 3"/>
          <p:cNvSpPr>
            <a:spLocks noGrp="1" noChangeArrowheads="1"/>
          </p:cNvSpPr>
          <p:nvPr>
            <p:ph type="subTitle" idx="1"/>
          </p:nvPr>
        </p:nvSpPr>
        <p:spPr>
          <a:xfrm>
            <a:off x="1828800" y="4905375"/>
            <a:ext cx="8534400" cy="914400"/>
          </a:xfrm>
        </p:spPr>
        <p:txBody>
          <a:bodyPr anchor="b"/>
          <a:lstStyle>
            <a:lvl1pPr marL="0" indent="0" algn="ctr">
              <a:buFont typeface="Wingdings 3" pitchFamily="18" charset="2"/>
              <a:buNone/>
              <a:defRPr sz="2625"/>
            </a:lvl1pPr>
          </a:lstStyle>
          <a:p>
            <a:r>
              <a:rPr lang="en-US" dirty="0"/>
              <a:t>Click to edit Master subtitle style</a:t>
            </a:r>
          </a:p>
        </p:txBody>
      </p:sp>
    </p:spTree>
    <p:extLst>
      <p:ext uri="{BB962C8B-B14F-4D97-AF65-F5344CB8AC3E}">
        <p14:creationId xmlns:p14="http://schemas.microsoft.com/office/powerpoint/2010/main" val="1379756002"/>
      </p:ext>
    </p:extLst>
  </p:cSld>
  <p:clrMapOvr>
    <a:masterClrMapping/>
  </p:clrMapOvr>
  <p:transition spd="slow"/>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222E7691-E06A-46A8-A8B0-5A808B432FDF}"/>
              </a:ext>
            </a:extLst>
          </p:cNvPr>
          <p:cNvSpPr>
            <a:spLocks noGrp="1"/>
          </p:cNvSpPr>
          <p:nvPr>
            <p:ph type="body" sz="quarter" idx="10"/>
          </p:nvPr>
        </p:nvSpPr>
        <p:spPr>
          <a:xfrm>
            <a:off x="609600" y="6419854"/>
            <a:ext cx="5486400" cy="371644"/>
          </a:xfrm>
        </p:spPr>
        <p:txBody>
          <a:bodyPr anchor="b" anchorCtr="0"/>
          <a:lstStyle>
            <a:lvl1pPr marL="0" indent="0">
              <a:buNone/>
              <a:defRPr sz="750">
                <a:solidFill>
                  <a:srgbClr val="FFFF00"/>
                </a:solidFill>
              </a:defRPr>
            </a:lvl1pPr>
          </a:lstStyle>
          <a:p>
            <a:pPr lvl="0"/>
            <a:r>
              <a:rPr lang="en-US" dirty="0"/>
              <a:t>Click to edit Master text styles</a:t>
            </a:r>
          </a:p>
        </p:txBody>
      </p:sp>
      <p:sp>
        <p:nvSpPr>
          <p:cNvPr id="7" name="Text Placeholder 4">
            <a:extLst>
              <a:ext uri="{FF2B5EF4-FFF2-40B4-BE49-F238E27FC236}">
                <a16:creationId xmlns:a16="http://schemas.microsoft.com/office/drawing/2014/main" id="{9065F880-2547-493E-AE78-BA77C6668DF7}"/>
              </a:ext>
            </a:extLst>
          </p:cNvPr>
          <p:cNvSpPr>
            <a:spLocks noGrp="1"/>
          </p:cNvSpPr>
          <p:nvPr>
            <p:ph type="body" sz="quarter" idx="11"/>
          </p:nvPr>
        </p:nvSpPr>
        <p:spPr>
          <a:xfrm>
            <a:off x="6096000" y="6419854"/>
            <a:ext cx="5486400" cy="371644"/>
          </a:xfrm>
        </p:spPr>
        <p:txBody>
          <a:bodyPr anchor="b" anchorCtr="0"/>
          <a:lstStyle>
            <a:lvl1pPr marL="0" indent="0" algn="r">
              <a:buNone/>
              <a:defRPr sz="750"/>
            </a:lvl1pPr>
          </a:lstStyle>
          <a:p>
            <a:pPr lvl="0"/>
            <a:r>
              <a:rPr lang="en-US" dirty="0"/>
              <a:t>Click to edit Master text styles</a:t>
            </a:r>
          </a:p>
        </p:txBody>
      </p:sp>
    </p:spTree>
    <p:extLst>
      <p:ext uri="{BB962C8B-B14F-4D97-AF65-F5344CB8AC3E}">
        <p14:creationId xmlns:p14="http://schemas.microsoft.com/office/powerpoint/2010/main" val="1622595826"/>
      </p:ext>
    </p:extLst>
  </p:cSld>
  <p:clrMapOvr>
    <a:masterClrMapping/>
  </p:clrMapOvr>
  <p:transition spd="slow"/>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A695850C-FAE3-4949-8895-E707BA58F8D7}"/>
              </a:ext>
            </a:extLst>
          </p:cNvPr>
          <p:cNvSpPr>
            <a:spLocks noGrp="1"/>
          </p:cNvSpPr>
          <p:nvPr>
            <p:ph type="body" sz="quarter" idx="10"/>
          </p:nvPr>
        </p:nvSpPr>
        <p:spPr>
          <a:xfrm>
            <a:off x="609600" y="6419854"/>
            <a:ext cx="5486400" cy="371644"/>
          </a:xfrm>
        </p:spPr>
        <p:txBody>
          <a:bodyPr anchor="b" anchorCtr="0"/>
          <a:lstStyle>
            <a:lvl1pPr marL="0" indent="0">
              <a:buNone/>
              <a:defRPr sz="750">
                <a:solidFill>
                  <a:srgbClr val="FFFF00"/>
                </a:solidFill>
              </a:defRPr>
            </a:lvl1pPr>
          </a:lstStyle>
          <a:p>
            <a:pPr lvl="0"/>
            <a:r>
              <a:rPr lang="en-US" dirty="0"/>
              <a:t>Click to edit Master text styles</a:t>
            </a:r>
          </a:p>
        </p:txBody>
      </p:sp>
      <p:sp>
        <p:nvSpPr>
          <p:cNvPr id="7" name="Text Placeholder 4">
            <a:extLst>
              <a:ext uri="{FF2B5EF4-FFF2-40B4-BE49-F238E27FC236}">
                <a16:creationId xmlns:a16="http://schemas.microsoft.com/office/drawing/2014/main" id="{D30AD76E-E255-4EA4-9A1E-6D409E7741FB}"/>
              </a:ext>
            </a:extLst>
          </p:cNvPr>
          <p:cNvSpPr>
            <a:spLocks noGrp="1"/>
          </p:cNvSpPr>
          <p:nvPr>
            <p:ph type="body" sz="quarter" idx="11"/>
          </p:nvPr>
        </p:nvSpPr>
        <p:spPr>
          <a:xfrm>
            <a:off x="6096000" y="6419854"/>
            <a:ext cx="5486400" cy="371644"/>
          </a:xfrm>
        </p:spPr>
        <p:txBody>
          <a:bodyPr anchor="b" anchorCtr="0"/>
          <a:lstStyle>
            <a:lvl1pPr marL="0" indent="0" algn="r">
              <a:buNone/>
              <a:defRPr sz="750"/>
            </a:lvl1pPr>
          </a:lstStyle>
          <a:p>
            <a:pPr lvl="0"/>
            <a:r>
              <a:rPr lang="en-US" dirty="0"/>
              <a:t>Click to edit Master text styles</a:t>
            </a:r>
          </a:p>
        </p:txBody>
      </p:sp>
    </p:spTree>
    <p:extLst>
      <p:ext uri="{BB962C8B-B14F-4D97-AF65-F5344CB8AC3E}">
        <p14:creationId xmlns:p14="http://schemas.microsoft.com/office/powerpoint/2010/main" val="3465031527"/>
      </p:ext>
    </p:extLst>
  </p:cSld>
  <p:clrMapOvr>
    <a:masterClrMapping/>
  </p:clrMapOvr>
  <p:transition spd="slow"/>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C16984-6DE2-EC6B-2405-F7860D786A18}"/>
              </a:ext>
            </a:extLst>
          </p:cNvPr>
          <p:cNvSpPr/>
          <p:nvPr userDrawn="1"/>
        </p:nvSpPr>
        <p:spPr bwMode="auto">
          <a:xfrm>
            <a:off x="0" y="1709740"/>
            <a:ext cx="11347451" cy="2281237"/>
          </a:xfrm>
          <a:prstGeom prst="rect">
            <a:avLst/>
          </a:prstGeom>
          <a:solidFill>
            <a:srgbClr val="8D8DC5">
              <a:alpha val="30196"/>
            </a:srgb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9" name="Rectangle 8">
            <a:extLst>
              <a:ext uri="{FF2B5EF4-FFF2-40B4-BE49-F238E27FC236}">
                <a16:creationId xmlns:a16="http://schemas.microsoft.com/office/drawing/2014/main" id="{6C656C38-DF88-8624-8A7A-E4566980F445}"/>
              </a:ext>
            </a:extLst>
          </p:cNvPr>
          <p:cNvSpPr/>
          <p:nvPr userDrawn="1"/>
        </p:nvSpPr>
        <p:spPr bwMode="auto">
          <a:xfrm>
            <a:off x="831849" y="4257676"/>
            <a:ext cx="11347451" cy="1841500"/>
          </a:xfrm>
          <a:prstGeom prst="rect">
            <a:avLst/>
          </a:prstGeom>
          <a:solidFill>
            <a:srgbClr val="8D8DC5">
              <a:alpha val="30196"/>
            </a:srgb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2" name="Title 1">
            <a:extLst>
              <a:ext uri="{FF2B5EF4-FFF2-40B4-BE49-F238E27FC236}">
                <a16:creationId xmlns:a16="http://schemas.microsoft.com/office/drawing/2014/main" id="{E7EE4BEE-F9EE-AD57-7A57-DA503C5395DC}"/>
              </a:ext>
            </a:extLst>
          </p:cNvPr>
          <p:cNvSpPr>
            <a:spLocks noGrp="1"/>
          </p:cNvSpPr>
          <p:nvPr>
            <p:ph type="title"/>
          </p:nvPr>
        </p:nvSpPr>
        <p:spPr>
          <a:xfrm>
            <a:off x="831849" y="1709740"/>
            <a:ext cx="10515600" cy="2281237"/>
          </a:xfrm>
        </p:spPr>
        <p:txBody>
          <a:bodyPr anchor="b"/>
          <a:lstStyle>
            <a:lvl1pPr algn="l">
              <a:defRPr sz="3600"/>
            </a:lvl1pPr>
          </a:lstStyle>
          <a:p>
            <a:r>
              <a:rPr lang="en-US" dirty="0"/>
              <a:t>Click to edit Master title style</a:t>
            </a:r>
          </a:p>
        </p:txBody>
      </p:sp>
      <p:sp>
        <p:nvSpPr>
          <p:cNvPr id="3" name="Text Placeholder 2">
            <a:extLst>
              <a:ext uri="{FF2B5EF4-FFF2-40B4-BE49-F238E27FC236}">
                <a16:creationId xmlns:a16="http://schemas.microsoft.com/office/drawing/2014/main" id="{B7216040-5433-B0D3-ABB7-E2C9CE92F2BA}"/>
              </a:ext>
            </a:extLst>
          </p:cNvPr>
          <p:cNvSpPr>
            <a:spLocks noGrp="1"/>
          </p:cNvSpPr>
          <p:nvPr>
            <p:ph type="body" idx="1"/>
          </p:nvPr>
        </p:nvSpPr>
        <p:spPr>
          <a:xfrm>
            <a:off x="831849" y="4248151"/>
            <a:ext cx="10515600" cy="1841500"/>
          </a:xfrm>
        </p:spPr>
        <p:txBody>
          <a:bodyPr/>
          <a:lstStyle>
            <a:lvl1pPr marL="0" indent="0">
              <a:buNone/>
              <a:defRPr sz="1800">
                <a:solidFill>
                  <a:schemeClr val="bg2">
                    <a:lumMod val="40000"/>
                    <a:lumOff val="6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88D2155-38E9-95E6-3212-0413FE189938}"/>
              </a:ext>
            </a:extLst>
          </p:cNvPr>
          <p:cNvSpPr>
            <a:spLocks noGrp="1"/>
          </p:cNvSpPr>
          <p:nvPr>
            <p:ph type="dt" sz="half" idx="10"/>
          </p:nvPr>
        </p:nvSpPr>
        <p:spPr>
          <a:xfrm>
            <a:off x="838200" y="6356352"/>
            <a:ext cx="2743200" cy="365125"/>
          </a:xfrm>
          <a:prstGeom prst="rect">
            <a:avLst/>
          </a:prstGeom>
        </p:spPr>
        <p:txBody>
          <a:bodyPr vert="horz" lIns="91440" tIns="45720" rIns="91440" bIns="45720" rtlCol="0" anchor="ctr"/>
          <a:lstStyle>
            <a:defPPr>
              <a:defRPr lang="en-US"/>
            </a:defPPr>
            <a:lvl1pPr marL="0" algn="l"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81E08E0E-86DA-493C-B057-11311D588C7F}" type="datetimeFigureOut">
              <a:rPr lang="en-US" smtClean="0"/>
              <a:pPr/>
              <a:t>6/25/26</a:t>
            </a:fld>
            <a:endParaRPr lang="en-US"/>
          </a:p>
        </p:txBody>
      </p:sp>
      <p:sp>
        <p:nvSpPr>
          <p:cNvPr id="5" name="Footer Placeholder 4">
            <a:extLst>
              <a:ext uri="{FF2B5EF4-FFF2-40B4-BE49-F238E27FC236}">
                <a16:creationId xmlns:a16="http://schemas.microsoft.com/office/drawing/2014/main" id="{8375DFD2-938C-E207-B4C8-BB4FADBE0976}"/>
              </a:ext>
            </a:extLst>
          </p:cNvPr>
          <p:cNvSpPr>
            <a:spLocks noGrp="1"/>
          </p:cNvSpPr>
          <p:nvPr>
            <p:ph type="ftr" sz="quarter" idx="11"/>
          </p:nvPr>
        </p:nvSpPr>
        <p:spPr>
          <a:xfrm>
            <a:off x="4038600" y="6356352"/>
            <a:ext cx="4114800" cy="365125"/>
          </a:xfrm>
          <a:prstGeom prst="rect">
            <a:avLst/>
          </a:prstGeom>
        </p:spPr>
        <p:txBody>
          <a:bodyPr vert="horz" lIns="91440" tIns="45720" rIns="91440" bIns="45720" rtlCol="0" anchor="ctr"/>
          <a:lstStyle>
            <a:defPPr>
              <a:defRPr lang="en-US"/>
            </a:defPPr>
            <a:lvl1pPr marL="0" algn="ct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445F18F8-F047-728D-D096-F3B63A692DAA}"/>
              </a:ext>
            </a:extLst>
          </p:cNvPr>
          <p:cNvSpPr>
            <a:spLocks noGrp="1"/>
          </p:cNvSpPr>
          <p:nvPr>
            <p:ph type="sldNum" sz="quarter" idx="12"/>
          </p:nvPr>
        </p:nvSpPr>
        <p:spPr>
          <a:xfrm>
            <a:off x="8610600" y="6356352"/>
            <a:ext cx="2743200" cy="365125"/>
          </a:xfrm>
          <a:prstGeom prst="rect">
            <a:avLst/>
          </a:prstGeom>
        </p:spPr>
        <p:txBody>
          <a:bodyPr vert="horz" lIns="91440" tIns="45720" rIns="91440" bIns="45720"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682D8A8-7FF1-48DD-9682-157570AF362F}" type="slidenum">
              <a:rPr lang="en-US" smtClean="0"/>
              <a:pPr/>
              <a:t>‹#›</a:t>
            </a:fld>
            <a:endParaRPr lang="en-US"/>
          </a:p>
        </p:txBody>
      </p:sp>
    </p:spTree>
    <p:extLst>
      <p:ext uri="{BB962C8B-B14F-4D97-AF65-F5344CB8AC3E}">
        <p14:creationId xmlns:p14="http://schemas.microsoft.com/office/powerpoint/2010/main" val="104139145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4">
            <a:extLst>
              <a:ext uri="{FF2B5EF4-FFF2-40B4-BE49-F238E27FC236}">
                <a16:creationId xmlns:a16="http://schemas.microsoft.com/office/drawing/2014/main" id="{0E666BDF-94BF-43B7-89EB-C964A7C1F70F}"/>
              </a:ext>
            </a:extLst>
          </p:cNvPr>
          <p:cNvSpPr>
            <a:spLocks noGrp="1"/>
          </p:cNvSpPr>
          <p:nvPr>
            <p:ph type="body" sz="quarter" idx="10"/>
          </p:nvPr>
        </p:nvSpPr>
        <p:spPr>
          <a:xfrm>
            <a:off x="609600" y="6419854"/>
            <a:ext cx="5486400" cy="371644"/>
          </a:xfrm>
        </p:spPr>
        <p:txBody>
          <a:bodyPr anchor="b" anchorCtr="0"/>
          <a:lstStyle>
            <a:lvl1pPr marL="0" indent="0">
              <a:buNone/>
              <a:defRPr sz="750">
                <a:solidFill>
                  <a:srgbClr val="FFFF00"/>
                </a:solidFill>
              </a:defRPr>
            </a:lvl1pPr>
          </a:lstStyle>
          <a:p>
            <a:pPr lvl="0"/>
            <a:r>
              <a:rPr lang="en-US" dirty="0"/>
              <a:t>Click to edit Master text styles</a:t>
            </a:r>
          </a:p>
        </p:txBody>
      </p:sp>
      <p:sp>
        <p:nvSpPr>
          <p:cNvPr id="5" name="Text Placeholder 4">
            <a:extLst>
              <a:ext uri="{FF2B5EF4-FFF2-40B4-BE49-F238E27FC236}">
                <a16:creationId xmlns:a16="http://schemas.microsoft.com/office/drawing/2014/main" id="{7EDCF449-EEE9-4E94-9772-E9A32283387A}"/>
              </a:ext>
            </a:extLst>
          </p:cNvPr>
          <p:cNvSpPr>
            <a:spLocks noGrp="1"/>
          </p:cNvSpPr>
          <p:nvPr>
            <p:ph type="body" sz="quarter" idx="11"/>
          </p:nvPr>
        </p:nvSpPr>
        <p:spPr>
          <a:xfrm>
            <a:off x="6096000" y="6419854"/>
            <a:ext cx="5486400" cy="371644"/>
          </a:xfrm>
        </p:spPr>
        <p:txBody>
          <a:bodyPr anchor="b" anchorCtr="0"/>
          <a:lstStyle>
            <a:lvl1pPr marL="0" indent="0" algn="r">
              <a:buNone/>
              <a:defRPr sz="750"/>
            </a:lvl1pPr>
          </a:lstStyle>
          <a:p>
            <a:pPr lvl="0"/>
            <a:r>
              <a:rPr lang="en-US" dirty="0"/>
              <a:t>Click to edit Master text styles</a:t>
            </a:r>
          </a:p>
        </p:txBody>
      </p:sp>
    </p:spTree>
    <p:extLst>
      <p:ext uri="{BB962C8B-B14F-4D97-AF65-F5344CB8AC3E}">
        <p14:creationId xmlns:p14="http://schemas.microsoft.com/office/powerpoint/2010/main" val="1663104325"/>
      </p:ext>
    </p:extLst>
  </p:cSld>
  <p:clrMapOvr>
    <a:masterClrMapping/>
  </p:clrMapOvr>
  <p:transition spd="slow"/>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43C2D379-56DE-4994-9208-F97AA8E3FAB4}"/>
              </a:ext>
            </a:extLst>
          </p:cNvPr>
          <p:cNvSpPr>
            <a:spLocks noGrp="1"/>
          </p:cNvSpPr>
          <p:nvPr>
            <p:ph type="body" sz="quarter" idx="10"/>
          </p:nvPr>
        </p:nvSpPr>
        <p:spPr>
          <a:xfrm>
            <a:off x="609600" y="6419854"/>
            <a:ext cx="5486400" cy="371644"/>
          </a:xfrm>
        </p:spPr>
        <p:txBody>
          <a:bodyPr anchor="b" anchorCtr="0"/>
          <a:lstStyle>
            <a:lvl1pPr marL="0" indent="0">
              <a:buNone/>
              <a:defRPr sz="750">
                <a:solidFill>
                  <a:srgbClr val="FFFF00"/>
                </a:solidFill>
              </a:defRPr>
            </a:lvl1pPr>
          </a:lstStyle>
          <a:p>
            <a:pPr lvl="0"/>
            <a:r>
              <a:rPr lang="en-US" dirty="0"/>
              <a:t>Click to edit Master text styles</a:t>
            </a:r>
          </a:p>
        </p:txBody>
      </p:sp>
      <p:sp>
        <p:nvSpPr>
          <p:cNvPr id="3" name="Text Placeholder 4">
            <a:extLst>
              <a:ext uri="{FF2B5EF4-FFF2-40B4-BE49-F238E27FC236}">
                <a16:creationId xmlns:a16="http://schemas.microsoft.com/office/drawing/2014/main" id="{AAA58406-E7C7-4E3C-A994-565ED2B170AF}"/>
              </a:ext>
            </a:extLst>
          </p:cNvPr>
          <p:cNvSpPr>
            <a:spLocks noGrp="1"/>
          </p:cNvSpPr>
          <p:nvPr>
            <p:ph type="body" sz="quarter" idx="11"/>
          </p:nvPr>
        </p:nvSpPr>
        <p:spPr>
          <a:xfrm>
            <a:off x="6096000" y="6419854"/>
            <a:ext cx="5486400" cy="371644"/>
          </a:xfrm>
        </p:spPr>
        <p:txBody>
          <a:bodyPr anchor="b" anchorCtr="0"/>
          <a:lstStyle>
            <a:lvl1pPr marL="0" indent="0" algn="r">
              <a:buNone/>
              <a:defRPr sz="750"/>
            </a:lvl1pPr>
          </a:lstStyle>
          <a:p>
            <a:pPr lvl="0"/>
            <a:r>
              <a:rPr lang="en-US" dirty="0"/>
              <a:t>Click to edit Master text styles</a:t>
            </a:r>
          </a:p>
        </p:txBody>
      </p:sp>
    </p:spTree>
    <p:extLst>
      <p:ext uri="{BB962C8B-B14F-4D97-AF65-F5344CB8AC3E}">
        <p14:creationId xmlns:p14="http://schemas.microsoft.com/office/powerpoint/2010/main" val="4147507186"/>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4163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347090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13429" y="1388503"/>
            <a:ext cx="10796400" cy="5086800"/>
          </a:xfrm>
        </p:spPr>
        <p:txBody>
          <a:bodyPr/>
          <a:lstStyle>
            <a:lvl1pPr marL="198830" indent="-198830">
              <a:buClr>
                <a:srgbClr val="E67225"/>
              </a:buClr>
              <a:buFont typeface="Calibri" panose="020F0502020204030204" pitchFamily="34" charset="0"/>
              <a:buChar char="•"/>
              <a:defRPr>
                <a:solidFill>
                  <a:srgbClr val="223341"/>
                </a:solidFill>
              </a:defRPr>
            </a:lvl1pPr>
            <a:lvl2pPr marL="469094" indent="-198830">
              <a:buClr>
                <a:srgbClr val="E67225"/>
              </a:buClr>
              <a:tabLst/>
              <a:defRPr>
                <a:solidFill>
                  <a:srgbClr val="223341"/>
                </a:solidFill>
              </a:defRPr>
            </a:lvl2pPr>
            <a:lvl3pPr marL="673877" indent="-138110">
              <a:buClr>
                <a:srgbClr val="E67225"/>
              </a:buClr>
              <a:defRPr>
                <a:solidFill>
                  <a:srgbClr val="223341"/>
                </a:solidFill>
              </a:defRPr>
            </a:lvl3pPr>
            <a:lvl4pPr>
              <a:buClr>
                <a:srgbClr val="E67225"/>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448121"/>
            <a:ext cx="11176168" cy="185756"/>
          </a:xfrm>
        </p:spPr>
        <p:txBody>
          <a:bodyPr wrap="square" lIns="0" tIns="46800" rIns="90000" bIns="0" anchor="b">
            <a:spAutoFit/>
          </a:bodyPr>
          <a:lstStyle>
            <a:lvl1pPr marL="0" indent="0">
              <a:buFontTx/>
              <a:buNone/>
              <a:defRPr sz="900"/>
            </a:lvl1pPr>
            <a:lvl2pPr marL="136919" indent="0">
              <a:buFontTx/>
              <a:buNone/>
              <a:defRPr sz="1050"/>
            </a:lvl2pPr>
            <a:lvl3pPr marL="267884" indent="0">
              <a:buFontTx/>
              <a:buNone/>
              <a:defRPr sz="1050"/>
            </a:lvl3pPr>
            <a:lvl4pPr marL="402421" indent="0">
              <a:buFontTx/>
              <a:buNone/>
              <a:defRPr sz="1050"/>
            </a:lvl4pPr>
            <a:lvl5pPr marL="534578" indent="0">
              <a:buFontTx/>
              <a:buNone/>
              <a:defRPr sz="1050"/>
            </a:lvl5pPr>
          </a:lstStyle>
          <a:p>
            <a:pPr lvl="0"/>
            <a:r>
              <a:rPr lang="en-US" dirty="0"/>
              <a:t>[reference]</a:t>
            </a:r>
          </a:p>
        </p:txBody>
      </p:sp>
    </p:spTree>
    <p:extLst>
      <p:ext uri="{BB962C8B-B14F-4D97-AF65-F5344CB8AC3E}">
        <p14:creationId xmlns:p14="http://schemas.microsoft.com/office/powerpoint/2010/main" val="3557902776"/>
      </p:ext>
    </p:extLst>
  </p:cSld>
  <p:clrMapOvr>
    <a:masterClrMapping/>
  </p:clrMapOvr>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6" y="6527258"/>
            <a:ext cx="4058675" cy="330743"/>
          </a:xfrm>
        </p:spPr>
        <p:txBody>
          <a:bodyPr lIns="0" tIns="0" rIns="0" bIns="0" anchor="t" anchorCtr="0">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dirty="0"/>
              <a:t>Insert Speaker Name and Title</a:t>
            </a:r>
          </a:p>
        </p:txBody>
      </p:sp>
      <p:sp>
        <p:nvSpPr>
          <p:cNvPr id="4" name="Content Placeholder 3">
            <a:extLst>
              <a:ext uri="{FF2B5EF4-FFF2-40B4-BE49-F238E27FC236}">
                <a16:creationId xmlns:a16="http://schemas.microsoft.com/office/drawing/2014/main" id="{B3BE3739-CB85-4E03-A5A3-1C01AEAF7772}"/>
              </a:ext>
            </a:extLst>
          </p:cNvPr>
          <p:cNvSpPr>
            <a:spLocks noGrp="1"/>
          </p:cNvSpPr>
          <p:nvPr>
            <p:ph sz="quarter" idx="16"/>
          </p:nvPr>
        </p:nvSpPr>
        <p:spPr>
          <a:xfrm>
            <a:off x="639763" y="5943600"/>
            <a:ext cx="5270268" cy="215900"/>
          </a:xfrm>
        </p:spPr>
        <p:txBody>
          <a:bodyPr anchor="b" anchorCtr="0">
            <a:noAutofit/>
          </a:bodyPr>
          <a:lstStyle>
            <a:lvl1pPr marL="0" indent="0" algn="l">
              <a:spcBef>
                <a:spcPts val="0"/>
              </a:spcBef>
              <a:buNone/>
              <a:defRPr sz="825"/>
            </a:lvl1pPr>
            <a:lvl2pPr marL="342900" indent="0" algn="l">
              <a:buNone/>
              <a:defRPr sz="825"/>
            </a:lvl2pPr>
            <a:lvl3pPr marL="685800" indent="0" algn="l">
              <a:buNone/>
              <a:defRPr sz="825"/>
            </a:lvl3pPr>
            <a:lvl4pPr marL="1028700" indent="0" algn="l">
              <a:buNone/>
              <a:defRPr sz="825"/>
            </a:lvl4pPr>
            <a:lvl5pPr marL="1371600" indent="0" algn="l">
              <a:buNone/>
              <a:defRPr sz="825"/>
            </a:lvl5pPr>
          </a:lstStyle>
          <a:p>
            <a:pPr lvl="0"/>
            <a:r>
              <a:rPr lang="en-US" dirty="0"/>
              <a:t>Click to edit Master text styles</a:t>
            </a:r>
          </a:p>
        </p:txBody>
      </p:sp>
      <p:sp>
        <p:nvSpPr>
          <p:cNvPr id="9" name="Content Placeholder 3">
            <a:extLst>
              <a:ext uri="{FF2B5EF4-FFF2-40B4-BE49-F238E27FC236}">
                <a16:creationId xmlns:a16="http://schemas.microsoft.com/office/drawing/2014/main" id="{C5E0824B-5821-4284-9212-0232736F9393}"/>
              </a:ext>
            </a:extLst>
          </p:cNvPr>
          <p:cNvSpPr>
            <a:spLocks noGrp="1"/>
          </p:cNvSpPr>
          <p:nvPr>
            <p:ph sz="quarter" idx="17"/>
          </p:nvPr>
        </p:nvSpPr>
        <p:spPr>
          <a:xfrm>
            <a:off x="5994400" y="5943600"/>
            <a:ext cx="5618480" cy="215900"/>
          </a:xfrm>
        </p:spPr>
        <p:txBody>
          <a:bodyPr anchor="b" anchorCtr="0">
            <a:noAutofit/>
          </a:bodyPr>
          <a:lstStyle>
            <a:lvl1pPr marL="0" indent="0" algn="r">
              <a:spcBef>
                <a:spcPts val="0"/>
              </a:spcBef>
              <a:buNone/>
              <a:defRPr sz="825"/>
            </a:lvl1pPr>
            <a:lvl2pPr marL="342900" indent="0" algn="l">
              <a:buNone/>
              <a:defRPr sz="825"/>
            </a:lvl2pPr>
            <a:lvl3pPr marL="685800" indent="0" algn="l">
              <a:buNone/>
              <a:defRPr sz="825"/>
            </a:lvl3pPr>
            <a:lvl4pPr marL="1028700" indent="0" algn="l">
              <a:buNone/>
              <a:defRPr sz="825"/>
            </a:lvl4pPr>
            <a:lvl5pPr marL="1371600" indent="0" algn="l">
              <a:buNone/>
              <a:defRPr sz="825"/>
            </a:lvl5pPr>
          </a:lstStyle>
          <a:p>
            <a:pPr lvl="0"/>
            <a:r>
              <a:rPr lang="en-US" dirty="0"/>
              <a:t>Click to edit Master text styles</a:t>
            </a:r>
          </a:p>
        </p:txBody>
      </p:sp>
    </p:spTree>
    <p:extLst>
      <p:ext uri="{BB962C8B-B14F-4D97-AF65-F5344CB8AC3E}">
        <p14:creationId xmlns:p14="http://schemas.microsoft.com/office/powerpoint/2010/main" val="188048827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65760" y="1337206"/>
            <a:ext cx="11460480" cy="4572000"/>
          </a:xfrm>
          <a:prstGeom prst="rect">
            <a:avLst/>
          </a:prstGeom>
        </p:spPr>
        <p:txBody>
          <a:bodyPr/>
          <a:lstStyle>
            <a:lvl2pPr>
              <a:defRPr sz="1350"/>
            </a:lvl2pPr>
            <a:lvl3pPr marL="514350" indent="-171450">
              <a:buFont typeface="Wingdings" pitchFamily="2" charset="2"/>
              <a:buChar char="§"/>
              <a:defRPr sz="1275"/>
            </a:lvl3pPr>
            <a:lvl4pPr marL="685800" indent="-171450">
              <a:buFont typeface="Courier New" panose="02070309020205020404" pitchFamily="49" charset="0"/>
              <a:buChar char="o"/>
              <a:defRPr sz="1200"/>
            </a:lvl4pPr>
            <a:lvl5pP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9E3728E4-004B-CD4D-842C-B0C31A25CC2C}"/>
              </a:ext>
            </a:extLst>
          </p:cNvPr>
          <p:cNvSpPr>
            <a:spLocks noGrp="1"/>
          </p:cNvSpPr>
          <p:nvPr>
            <p:ph type="body" sz="quarter" idx="13" hasCustomPrompt="1"/>
          </p:nvPr>
        </p:nvSpPr>
        <p:spPr>
          <a:xfrm>
            <a:off x="365760" y="5909206"/>
            <a:ext cx="11461115" cy="457200"/>
          </a:xfrm>
          <a:prstGeom prst="rect">
            <a:avLst/>
          </a:prstGeom>
        </p:spPr>
        <p:txBody>
          <a:bodyPr anchor="b"/>
          <a:lstStyle>
            <a:lvl1pPr marL="0" indent="0">
              <a:spcBef>
                <a:spcPts val="0"/>
              </a:spcBef>
              <a:buNone/>
              <a:defRPr sz="750"/>
            </a:lvl1pPr>
            <a:lvl2pPr marL="171450" indent="0">
              <a:buNone/>
              <a:defRPr/>
            </a:lvl2pPr>
            <a:lvl3pPr marL="342900" indent="0">
              <a:buNone/>
              <a:defRPr/>
            </a:lvl3pPr>
            <a:lvl4pPr marL="514350" indent="0">
              <a:buNone/>
              <a:defRPr/>
            </a:lvl4pPr>
            <a:lvl5pPr marL="685800" indent="0">
              <a:buNone/>
              <a:defRPr/>
            </a:lvl5pPr>
          </a:lstStyle>
          <a:p>
            <a:pPr lvl="0"/>
            <a:r>
              <a:rPr lang="en-US"/>
              <a:t>Footnotes/references</a:t>
            </a:r>
          </a:p>
        </p:txBody>
      </p:sp>
    </p:spTree>
    <p:extLst>
      <p:ext uri="{BB962C8B-B14F-4D97-AF65-F5344CB8AC3E}">
        <p14:creationId xmlns:p14="http://schemas.microsoft.com/office/powerpoint/2010/main" val="324891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8483640"/>
      </p:ext>
    </p:extLst>
  </p:cSld>
  <p:clrMapOvr>
    <a:masterClrMapping/>
  </p:clrMapOvr>
  <p:transition spd="slow"/>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Title and Content no subhea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E7B8AC-56E7-9742-86BE-868B2A7ADEDE}"/>
              </a:ext>
            </a:extLst>
          </p:cNvPr>
          <p:cNvSpPr>
            <a:spLocks noGrp="1"/>
          </p:cNvSpPr>
          <p:nvPr>
            <p:ph idx="1"/>
          </p:nvPr>
        </p:nvSpPr>
        <p:spPr>
          <a:xfrm>
            <a:off x="649224" y="1828800"/>
            <a:ext cx="10881360" cy="3429000"/>
          </a:xfrm>
          <a:prstGeom prst="rect">
            <a:avLst/>
          </a:prstGeom>
        </p:spPr>
        <p:txBody>
          <a:bodyPr/>
          <a:lstStyle>
            <a:lvl1pPr>
              <a:spcBef>
                <a:spcPts val="450"/>
              </a:spcBef>
              <a:defRPr/>
            </a:lvl1pPr>
            <a:lvl2pPr>
              <a:spcBef>
                <a:spcPts val="450"/>
              </a:spcBef>
              <a:defRPr/>
            </a:lvl2pPr>
            <a:lvl3pPr>
              <a:spcBef>
                <a:spcPts val="450"/>
              </a:spcBef>
              <a:defRPr/>
            </a:lvl3pPr>
            <a:lvl4pPr>
              <a:spcBef>
                <a:spcPts val="450"/>
              </a:spcBef>
              <a:defRPr/>
            </a:lvl4pPr>
            <a:lvl5pPr>
              <a:spcBef>
                <a:spcPts val="45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447AA74-1021-F84F-BBC7-1BB2C69FD85D}"/>
              </a:ext>
            </a:extLst>
          </p:cNvPr>
          <p:cNvSpPr>
            <a:spLocks noGrp="1"/>
          </p:cNvSpPr>
          <p:nvPr>
            <p:ph type="sldNum" sz="quarter" idx="12"/>
          </p:nvPr>
        </p:nvSpPr>
        <p:spPr/>
        <p:txBody>
          <a:bodyPr/>
          <a:lstStyle/>
          <a:p>
            <a:fld id="{C27B9E87-5378-6E4C-A312-CF42548BB99A}" type="slidenum">
              <a:rPr lang="en-US" smtClean="0"/>
              <a:t>‹#›</a:t>
            </a:fld>
            <a:endParaRPr lang="en-US" dirty="0"/>
          </a:p>
        </p:txBody>
      </p:sp>
      <p:sp>
        <p:nvSpPr>
          <p:cNvPr id="5" name="Text Placeholder 5">
            <a:extLst>
              <a:ext uri="{FF2B5EF4-FFF2-40B4-BE49-F238E27FC236}">
                <a16:creationId xmlns:a16="http://schemas.microsoft.com/office/drawing/2014/main" id="{54BB5540-5ABD-7344-BB4F-C903D96EB998}"/>
              </a:ext>
            </a:extLst>
          </p:cNvPr>
          <p:cNvSpPr>
            <a:spLocks noGrp="1"/>
          </p:cNvSpPr>
          <p:nvPr>
            <p:ph type="body" sz="quarter" idx="11"/>
          </p:nvPr>
        </p:nvSpPr>
        <p:spPr>
          <a:xfrm>
            <a:off x="647701" y="5893930"/>
            <a:ext cx="10881360" cy="283237"/>
          </a:xfrm>
          <a:prstGeom prst="rect">
            <a:avLst/>
          </a:prstGeom>
        </p:spPr>
        <p:txBody>
          <a:bodyPr anchor="b">
            <a:noAutofit/>
          </a:bodyPr>
          <a:lstStyle>
            <a:lvl1pPr marL="0" indent="0">
              <a:spcBef>
                <a:spcPts val="450"/>
              </a:spcBef>
              <a:buNone/>
              <a:defRPr sz="788"/>
            </a:lvl1pPr>
          </a:lstStyle>
          <a:p>
            <a:pPr lvl="0"/>
            <a:r>
              <a:rPr lang="en-US" dirty="0"/>
              <a:t>Click to edit Master text styles</a:t>
            </a:r>
          </a:p>
        </p:txBody>
      </p:sp>
      <p:sp>
        <p:nvSpPr>
          <p:cNvPr id="8" name="Title 7">
            <a:extLst>
              <a:ext uri="{FF2B5EF4-FFF2-40B4-BE49-F238E27FC236}">
                <a16:creationId xmlns:a16="http://schemas.microsoft.com/office/drawing/2014/main" id="{77D63E74-BB8D-A243-B5C8-B766F7EA8C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9259898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365760" y="1554480"/>
            <a:ext cx="8524240" cy="457200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280731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467">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6/25/26</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dirty="0"/>
              <a:t>Click to edit Master title style</a:t>
            </a:r>
          </a:p>
        </p:txBody>
      </p:sp>
      <p:sp>
        <p:nvSpPr>
          <p:cNvPr id="8" name="Content Placeholder 2"/>
          <p:cNvSpPr>
            <a:spLocks noGrp="1"/>
          </p:cNvSpPr>
          <p:nvPr>
            <p:ph idx="1"/>
          </p:nvPr>
        </p:nvSpPr>
        <p:spPr>
          <a:xfrm>
            <a:off x="609600" y="1368924"/>
            <a:ext cx="10972800" cy="4947903"/>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461500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_USE THIS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78368" y="1261980"/>
            <a:ext cx="11226800" cy="4454716"/>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3C474B-B3C8-4D2B-9A58-47D3CEA19AC6}" type="datetimeFigureOut">
              <a:rPr lang="en-US" smtClean="0"/>
              <a:t>6/25/26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9" name="Text Placeholder 4">
            <a:extLst>
              <a:ext uri="{FF2B5EF4-FFF2-40B4-BE49-F238E27FC236}">
                <a16:creationId xmlns:a16="http://schemas.microsoft.com/office/drawing/2014/main" id="{5516C82D-C8B8-4460-8209-D794987ECC14}"/>
              </a:ext>
            </a:extLst>
          </p:cNvPr>
          <p:cNvSpPr>
            <a:spLocks noGrp="1"/>
          </p:cNvSpPr>
          <p:nvPr>
            <p:ph type="body" sz="quarter" idx="13"/>
          </p:nvPr>
        </p:nvSpPr>
        <p:spPr>
          <a:xfrm>
            <a:off x="609600" y="6419855"/>
            <a:ext cx="5486400" cy="371644"/>
          </a:xfrm>
        </p:spPr>
        <p:txBody>
          <a:bodyPr anchor="b" anchorCtr="0"/>
          <a:lstStyle>
            <a:lvl1pPr marL="0" indent="0">
              <a:buNone/>
              <a:defRPr sz="750">
                <a:solidFill>
                  <a:srgbClr val="FFFF00"/>
                </a:solidFill>
              </a:defRPr>
            </a:lvl1pPr>
          </a:lstStyle>
          <a:p>
            <a:pPr lvl="0"/>
            <a:r>
              <a:rPr lang="en-US"/>
              <a:t>Click to edit Master text styles</a:t>
            </a:r>
          </a:p>
        </p:txBody>
      </p:sp>
      <p:sp>
        <p:nvSpPr>
          <p:cNvPr id="10" name="Text Placeholder 4">
            <a:extLst>
              <a:ext uri="{FF2B5EF4-FFF2-40B4-BE49-F238E27FC236}">
                <a16:creationId xmlns:a16="http://schemas.microsoft.com/office/drawing/2014/main" id="{9F7744EB-9CFA-4548-A1DF-E1EF8122E1E8}"/>
              </a:ext>
            </a:extLst>
          </p:cNvPr>
          <p:cNvSpPr>
            <a:spLocks noGrp="1"/>
          </p:cNvSpPr>
          <p:nvPr>
            <p:ph type="body" sz="quarter" idx="14"/>
          </p:nvPr>
        </p:nvSpPr>
        <p:spPr>
          <a:xfrm>
            <a:off x="6096000" y="6419855"/>
            <a:ext cx="5486400" cy="371644"/>
          </a:xfrm>
        </p:spPr>
        <p:txBody>
          <a:bodyPr anchor="b" anchorCtr="0"/>
          <a:lstStyle>
            <a:lvl1pPr marL="0" indent="0" algn="r">
              <a:buNone/>
              <a:defRPr sz="750"/>
            </a:lvl1pPr>
          </a:lstStyle>
          <a:p>
            <a:pPr lvl="0"/>
            <a:r>
              <a:rPr lang="en-US"/>
              <a:t>Click to edit Master text styles</a:t>
            </a:r>
          </a:p>
        </p:txBody>
      </p:sp>
    </p:spTree>
    <p:custDataLst>
      <p:tags r:id="rId1"/>
    </p:custDataLst>
    <p:extLst>
      <p:ext uri="{BB962C8B-B14F-4D97-AF65-F5344CB8AC3E}">
        <p14:creationId xmlns:p14="http://schemas.microsoft.com/office/powerpoint/2010/main" val="284867952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blue one column">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606AB9CC-D7C0-5146-B1DE-6ED99B44408A}"/>
              </a:ext>
            </a:extLst>
          </p:cNvPr>
          <p:cNvSpPr>
            <a:spLocks noGrp="1"/>
          </p:cNvSpPr>
          <p:nvPr>
            <p:ph type="title" hasCustomPrompt="1"/>
          </p:nvPr>
        </p:nvSpPr>
        <p:spPr>
          <a:xfrm>
            <a:off x="838200" y="365125"/>
            <a:ext cx="10515600" cy="1126691"/>
          </a:xfrm>
          <a:prstGeom prst="rect">
            <a:avLst/>
          </a:prstGeom>
        </p:spPr>
        <p:txBody>
          <a:bodyPr vert="horz" lIns="91440" tIns="45720" rIns="91440" bIns="45720" rtlCol="0" anchor="b">
            <a:normAutofit/>
          </a:bodyPr>
          <a:lstStyle>
            <a:lvl1pPr>
              <a:defRPr b="1" u="none">
                <a:solidFill>
                  <a:schemeClr val="bg1"/>
                </a:solidFill>
              </a:defRPr>
            </a:lvl1pPr>
          </a:lstStyle>
          <a:p>
            <a:r>
              <a:rPr lang="en-GB" noProof="0"/>
              <a:t>Click to add </a:t>
            </a:r>
            <a:br>
              <a:rPr lang="en-GB" noProof="0"/>
            </a:br>
            <a:r>
              <a:rPr lang="en-GB" noProof="0"/>
              <a:t>single or double line title</a:t>
            </a:r>
          </a:p>
        </p:txBody>
      </p:sp>
      <p:cxnSp>
        <p:nvCxnSpPr>
          <p:cNvPr id="12" name="Conector recto 11">
            <a:extLst>
              <a:ext uri="{FF2B5EF4-FFF2-40B4-BE49-F238E27FC236}">
                <a16:creationId xmlns:a16="http://schemas.microsoft.com/office/drawing/2014/main" id="{15C2F7A6-9AE4-1447-AFE1-EDA8FA4AD091}"/>
              </a:ext>
            </a:extLst>
          </p:cNvPr>
          <p:cNvCxnSpPr>
            <a:cxnSpLocks/>
          </p:cNvCxnSpPr>
          <p:nvPr userDrawn="1"/>
        </p:nvCxnSpPr>
        <p:spPr>
          <a:xfrm>
            <a:off x="838200" y="1491816"/>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0AD64B59-607F-F844-BB48-BE1E98639702}"/>
              </a:ext>
            </a:extLst>
          </p:cNvPr>
          <p:cNvSpPr>
            <a:spLocks noGrp="1"/>
          </p:cNvSpPr>
          <p:nvPr>
            <p:ph idx="1" hasCustomPrompt="1"/>
          </p:nvPr>
        </p:nvSpPr>
        <p:spPr>
          <a:xfrm>
            <a:off x="838200" y="1825625"/>
            <a:ext cx="10515600" cy="4351339"/>
          </a:xfrm>
          <a:prstGeom prst="rect">
            <a:avLst/>
          </a:prstGeom>
        </p:spPr>
        <p:txBody>
          <a:bodyPr vert="horz" lIns="91440" tIns="45720" rIns="91440" bIns="45720" rtlCol="0">
            <a:normAutofit/>
          </a:bodyPr>
          <a:lstStyle>
            <a:lvl1pPr>
              <a:lnSpc>
                <a:spcPct val="100000"/>
              </a:lnSpc>
              <a:defRPr>
                <a:solidFill>
                  <a:schemeClr val="bg1"/>
                </a:solidFill>
                <a:latin typeface="Arial" panose="020B0604020202020204" pitchFamily="34" charset="0"/>
                <a:cs typeface="Arial" panose="020B0604020202020204" pitchFamily="34" charset="0"/>
              </a:defRPr>
            </a:lvl1pPr>
            <a:lvl2pPr>
              <a:lnSpc>
                <a:spcPct val="100000"/>
              </a:lnSpc>
              <a:defRPr>
                <a:solidFill>
                  <a:schemeClr val="bg1"/>
                </a:solidFill>
                <a:latin typeface="Arial" panose="020B0604020202020204" pitchFamily="34" charset="0"/>
                <a:cs typeface="Arial" panose="020B0604020202020204" pitchFamily="34" charset="0"/>
              </a:defRPr>
            </a:lvl2pPr>
            <a:lvl3pPr>
              <a:lnSpc>
                <a:spcPct val="100000"/>
              </a:lnSpc>
              <a:defRPr>
                <a:solidFill>
                  <a:schemeClr val="bg1"/>
                </a:solidFill>
                <a:latin typeface="Arial" panose="020B0604020202020204" pitchFamily="34" charset="0"/>
                <a:cs typeface="Arial" panose="020B0604020202020204" pitchFamily="34" charset="0"/>
              </a:defRPr>
            </a:lvl3pPr>
            <a:lvl4pPr>
              <a:lnSpc>
                <a:spcPct val="100000"/>
              </a:lnSpc>
              <a:defRPr>
                <a:solidFill>
                  <a:schemeClr val="bg1"/>
                </a:solidFill>
                <a:latin typeface="Arial" panose="020B0604020202020204" pitchFamily="34" charset="0"/>
                <a:cs typeface="Arial" panose="020B0604020202020204" pitchFamily="34" charset="0"/>
              </a:defRPr>
            </a:lvl4pPr>
            <a:lvl5pPr>
              <a:lnSpc>
                <a:spcPct val="100000"/>
              </a:lnSpc>
              <a:defRPr>
                <a:solidFill>
                  <a:schemeClr val="bg1"/>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135520423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91601" y="1600206"/>
            <a:ext cx="116205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64ED3960-D8C6-4C22-BD84-139D80EF3A34}"/>
              </a:ext>
            </a:extLst>
          </p:cNvPr>
          <p:cNvSpPr>
            <a:spLocks noGrp="1"/>
          </p:cNvSpPr>
          <p:nvPr>
            <p:ph sz="quarter" idx="16"/>
          </p:nvPr>
        </p:nvSpPr>
        <p:spPr>
          <a:xfrm>
            <a:off x="292101" y="6572242"/>
            <a:ext cx="5702300" cy="233598"/>
          </a:xfrm>
        </p:spPr>
        <p:txBody>
          <a:bodyPr anchor="b" anchorCtr="0">
            <a:noAutofit/>
          </a:bodyPr>
          <a:lstStyle>
            <a:lvl1pPr marL="0" indent="0" algn="l">
              <a:spcBef>
                <a:spcPts val="0"/>
              </a:spcBef>
              <a:buNone/>
              <a:defRPr sz="825"/>
            </a:lvl1pPr>
            <a:lvl2pPr marL="342900" indent="0" algn="l">
              <a:buNone/>
              <a:defRPr sz="825"/>
            </a:lvl2pPr>
            <a:lvl3pPr marL="685800" indent="0" algn="l">
              <a:buNone/>
              <a:defRPr sz="825"/>
            </a:lvl3pPr>
            <a:lvl4pPr marL="1028700" indent="0" algn="l">
              <a:buNone/>
              <a:defRPr sz="825"/>
            </a:lvl4pPr>
            <a:lvl5pPr marL="1371600" indent="0" algn="l">
              <a:buNone/>
              <a:defRPr sz="825"/>
            </a:lvl5pPr>
          </a:lstStyle>
          <a:p>
            <a:pPr lvl="0"/>
            <a:r>
              <a:rPr lang="en-US" dirty="0"/>
              <a:t>Click to edit Master text styles</a:t>
            </a:r>
          </a:p>
        </p:txBody>
      </p:sp>
      <p:sp>
        <p:nvSpPr>
          <p:cNvPr id="7" name="Content Placeholder 3">
            <a:extLst>
              <a:ext uri="{FF2B5EF4-FFF2-40B4-BE49-F238E27FC236}">
                <a16:creationId xmlns:a16="http://schemas.microsoft.com/office/drawing/2014/main" id="{DDE66D7F-8633-4B0B-A87B-424CF7815A34}"/>
              </a:ext>
            </a:extLst>
          </p:cNvPr>
          <p:cNvSpPr>
            <a:spLocks noGrp="1"/>
          </p:cNvSpPr>
          <p:nvPr>
            <p:ph sz="quarter" idx="17"/>
          </p:nvPr>
        </p:nvSpPr>
        <p:spPr>
          <a:xfrm>
            <a:off x="6203950" y="6572242"/>
            <a:ext cx="5695951" cy="233598"/>
          </a:xfrm>
        </p:spPr>
        <p:txBody>
          <a:bodyPr anchor="b" anchorCtr="0">
            <a:noAutofit/>
          </a:bodyPr>
          <a:lstStyle>
            <a:lvl1pPr marL="0" indent="0" algn="r">
              <a:spcBef>
                <a:spcPts val="0"/>
              </a:spcBef>
              <a:buNone/>
              <a:defRPr sz="825"/>
            </a:lvl1pPr>
            <a:lvl2pPr marL="342900" indent="0" algn="l">
              <a:buNone/>
              <a:defRPr sz="825"/>
            </a:lvl2pPr>
            <a:lvl3pPr marL="685800" indent="0" algn="l">
              <a:buNone/>
              <a:defRPr sz="825"/>
            </a:lvl3pPr>
            <a:lvl4pPr marL="1028700" indent="0" algn="l">
              <a:buNone/>
              <a:defRPr sz="825"/>
            </a:lvl4pPr>
            <a:lvl5pPr marL="1371600" indent="0" algn="l">
              <a:buNone/>
              <a:defRPr sz="825"/>
            </a:lvl5pPr>
          </a:lstStyle>
          <a:p>
            <a:pPr lvl="0"/>
            <a:r>
              <a:rPr lang="en-US" dirty="0"/>
              <a:t>Click to edit Master text styles</a:t>
            </a:r>
          </a:p>
        </p:txBody>
      </p:sp>
    </p:spTree>
    <p:extLst>
      <p:ext uri="{BB962C8B-B14F-4D97-AF65-F5344CB8AC3E}">
        <p14:creationId xmlns:p14="http://schemas.microsoft.com/office/powerpoint/2010/main" val="707676630"/>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071013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3">
            <a:extLst>
              <a:ext uri="{FF2B5EF4-FFF2-40B4-BE49-F238E27FC236}">
                <a16:creationId xmlns:a16="http://schemas.microsoft.com/office/drawing/2014/main" id="{D65E000A-7EDB-42A1-81D0-C1FDBA0393A7}"/>
              </a:ext>
            </a:extLst>
          </p:cNvPr>
          <p:cNvSpPr>
            <a:spLocks noGrp="1"/>
          </p:cNvSpPr>
          <p:nvPr>
            <p:ph sz="quarter" idx="16"/>
          </p:nvPr>
        </p:nvSpPr>
        <p:spPr>
          <a:xfrm>
            <a:off x="292101" y="6572242"/>
            <a:ext cx="5702300" cy="233598"/>
          </a:xfrm>
        </p:spPr>
        <p:txBody>
          <a:bodyPr anchor="b" anchorCtr="0">
            <a:noAutofit/>
          </a:bodyPr>
          <a:lstStyle>
            <a:lvl1pPr marL="0" indent="0" algn="l">
              <a:spcBef>
                <a:spcPts val="0"/>
              </a:spcBef>
              <a:buNone/>
              <a:defRPr sz="825"/>
            </a:lvl1pPr>
            <a:lvl2pPr marL="342900" indent="0" algn="l">
              <a:buNone/>
              <a:defRPr sz="825"/>
            </a:lvl2pPr>
            <a:lvl3pPr marL="685800" indent="0" algn="l">
              <a:buNone/>
              <a:defRPr sz="825"/>
            </a:lvl3pPr>
            <a:lvl4pPr marL="1028700" indent="0" algn="l">
              <a:buNone/>
              <a:defRPr sz="825"/>
            </a:lvl4pPr>
            <a:lvl5pPr marL="1371600" indent="0" algn="l">
              <a:buNone/>
              <a:defRPr sz="825"/>
            </a:lvl5pPr>
          </a:lstStyle>
          <a:p>
            <a:pPr lvl="0"/>
            <a:r>
              <a:rPr lang="en-US" dirty="0"/>
              <a:t>Click to edit Master text styles</a:t>
            </a:r>
          </a:p>
        </p:txBody>
      </p:sp>
      <p:sp>
        <p:nvSpPr>
          <p:cNvPr id="4" name="Content Placeholder 3">
            <a:extLst>
              <a:ext uri="{FF2B5EF4-FFF2-40B4-BE49-F238E27FC236}">
                <a16:creationId xmlns:a16="http://schemas.microsoft.com/office/drawing/2014/main" id="{C327112F-0583-4AE9-8757-27B9AD74CFEF}"/>
              </a:ext>
            </a:extLst>
          </p:cNvPr>
          <p:cNvSpPr>
            <a:spLocks noGrp="1"/>
          </p:cNvSpPr>
          <p:nvPr>
            <p:ph sz="quarter" idx="17"/>
          </p:nvPr>
        </p:nvSpPr>
        <p:spPr>
          <a:xfrm>
            <a:off x="6203950" y="6572242"/>
            <a:ext cx="5695951" cy="233598"/>
          </a:xfrm>
        </p:spPr>
        <p:txBody>
          <a:bodyPr anchor="b" anchorCtr="0">
            <a:noAutofit/>
          </a:bodyPr>
          <a:lstStyle>
            <a:lvl1pPr marL="0" indent="0" algn="r">
              <a:spcBef>
                <a:spcPts val="0"/>
              </a:spcBef>
              <a:buNone/>
              <a:defRPr sz="825"/>
            </a:lvl1pPr>
            <a:lvl2pPr marL="342900" indent="0" algn="l">
              <a:buNone/>
              <a:defRPr sz="825"/>
            </a:lvl2pPr>
            <a:lvl3pPr marL="685800" indent="0" algn="l">
              <a:buNone/>
              <a:defRPr sz="825"/>
            </a:lvl3pPr>
            <a:lvl4pPr marL="1028700" indent="0" algn="l">
              <a:buNone/>
              <a:defRPr sz="825"/>
            </a:lvl4pPr>
            <a:lvl5pPr marL="1371600" indent="0" algn="l">
              <a:buNone/>
              <a:defRPr sz="825"/>
            </a:lvl5pPr>
          </a:lstStyle>
          <a:p>
            <a:pPr lvl="0"/>
            <a:r>
              <a:rPr lang="en-US" dirty="0"/>
              <a:t>Click to edit Master text styles</a:t>
            </a:r>
          </a:p>
        </p:txBody>
      </p:sp>
    </p:spTree>
    <p:extLst>
      <p:ext uri="{BB962C8B-B14F-4D97-AF65-F5344CB8AC3E}">
        <p14:creationId xmlns:p14="http://schemas.microsoft.com/office/powerpoint/2010/main" val="3315513153"/>
      </p:ext>
    </p:extLst>
  </p:cSld>
  <p:clrMapOvr>
    <a:masterClrMapping/>
  </p:clrMapOvr>
  <p:transition spd="slow"/>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2101" y="1600206"/>
            <a:ext cx="57023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6"/>
            <a:ext cx="57023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D431F8FA-ED32-4562-9320-1BEFBF938AE5}"/>
              </a:ext>
            </a:extLst>
          </p:cNvPr>
          <p:cNvSpPr>
            <a:spLocks noGrp="1"/>
          </p:cNvSpPr>
          <p:nvPr>
            <p:ph sz="quarter" idx="16"/>
          </p:nvPr>
        </p:nvSpPr>
        <p:spPr>
          <a:xfrm>
            <a:off x="292101" y="6572242"/>
            <a:ext cx="5702300" cy="233598"/>
          </a:xfrm>
        </p:spPr>
        <p:txBody>
          <a:bodyPr anchor="b" anchorCtr="0">
            <a:noAutofit/>
          </a:bodyPr>
          <a:lstStyle>
            <a:lvl1pPr marL="0" indent="0" algn="l">
              <a:spcBef>
                <a:spcPts val="0"/>
              </a:spcBef>
              <a:buNone/>
              <a:defRPr sz="825"/>
            </a:lvl1pPr>
            <a:lvl2pPr marL="342900" indent="0" algn="l">
              <a:buNone/>
              <a:defRPr sz="825"/>
            </a:lvl2pPr>
            <a:lvl3pPr marL="685800" indent="0" algn="l">
              <a:buNone/>
              <a:defRPr sz="825"/>
            </a:lvl3pPr>
            <a:lvl4pPr marL="1028700" indent="0" algn="l">
              <a:buNone/>
              <a:defRPr sz="825"/>
            </a:lvl4pPr>
            <a:lvl5pPr marL="1371600" indent="0" algn="l">
              <a:buNone/>
              <a:defRPr sz="825"/>
            </a:lvl5pPr>
          </a:lstStyle>
          <a:p>
            <a:pPr lvl="0"/>
            <a:r>
              <a:rPr lang="en-US" dirty="0"/>
              <a:t>Click to edit Master text styles</a:t>
            </a:r>
          </a:p>
        </p:txBody>
      </p:sp>
      <p:sp>
        <p:nvSpPr>
          <p:cNvPr id="6" name="Content Placeholder 3">
            <a:extLst>
              <a:ext uri="{FF2B5EF4-FFF2-40B4-BE49-F238E27FC236}">
                <a16:creationId xmlns:a16="http://schemas.microsoft.com/office/drawing/2014/main" id="{1562EA68-8099-449E-B455-C06181949E14}"/>
              </a:ext>
            </a:extLst>
          </p:cNvPr>
          <p:cNvSpPr>
            <a:spLocks noGrp="1"/>
          </p:cNvSpPr>
          <p:nvPr>
            <p:ph sz="quarter" idx="17"/>
          </p:nvPr>
        </p:nvSpPr>
        <p:spPr>
          <a:xfrm>
            <a:off x="6203950" y="6572242"/>
            <a:ext cx="5695951" cy="233598"/>
          </a:xfrm>
        </p:spPr>
        <p:txBody>
          <a:bodyPr anchor="b" anchorCtr="0">
            <a:noAutofit/>
          </a:bodyPr>
          <a:lstStyle>
            <a:lvl1pPr marL="0" indent="0" algn="r">
              <a:spcBef>
                <a:spcPts val="0"/>
              </a:spcBef>
              <a:buNone/>
              <a:defRPr sz="825"/>
            </a:lvl1pPr>
            <a:lvl2pPr marL="342900" indent="0" algn="l">
              <a:buNone/>
              <a:defRPr sz="825"/>
            </a:lvl2pPr>
            <a:lvl3pPr marL="685800" indent="0" algn="l">
              <a:buNone/>
              <a:defRPr sz="825"/>
            </a:lvl3pPr>
            <a:lvl4pPr marL="1028700" indent="0" algn="l">
              <a:buNone/>
              <a:defRPr sz="825"/>
            </a:lvl4pPr>
            <a:lvl5pPr marL="1371600" indent="0" algn="l">
              <a:buNone/>
              <a:defRPr sz="825"/>
            </a:lvl5pPr>
          </a:lstStyle>
          <a:p>
            <a:pPr lvl="0"/>
            <a:r>
              <a:rPr lang="en-US" dirty="0"/>
              <a:t>Click to edit Master text styles</a:t>
            </a:r>
          </a:p>
        </p:txBody>
      </p:sp>
    </p:spTree>
    <p:extLst>
      <p:ext uri="{BB962C8B-B14F-4D97-AF65-F5344CB8AC3E}">
        <p14:creationId xmlns:p14="http://schemas.microsoft.com/office/powerpoint/2010/main" val="2860094010"/>
      </p:ext>
    </p:extLst>
  </p:cSld>
  <p:clrMapOvr>
    <a:masterClrMapping/>
  </p:clrMapOvr>
  <p:transition spd="slow"/>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175039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1456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042955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6423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1720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4531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267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346747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374304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939204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2517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2672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0253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249897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56053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166624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443406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067572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923172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867822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5418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26638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3864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966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88577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176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072915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37976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6451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8451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337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2271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097292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940570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122557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301484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42152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6/25/26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912871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8247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9977090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32744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062807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754843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9272325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978803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301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99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44051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446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682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230437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892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068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18563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56414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360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799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204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7611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087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95454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5613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12871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40651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6/25/26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039354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24453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203527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028245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53858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181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19882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02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1680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itle Slid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930484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itle Slide with Imag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Picture Placeholder 4"/>
          <p:cNvSpPr>
            <a:spLocks noGrp="1"/>
          </p:cNvSpPr>
          <p:nvPr>
            <p:ph type="pic" sz="quarter" idx="11" hasCustomPrompt="1"/>
          </p:nvPr>
        </p:nvSpPr>
        <p:spPr>
          <a:xfrm>
            <a:off x="0" y="0"/>
            <a:ext cx="12192000" cy="3761317"/>
          </a:xfrm>
        </p:spPr>
        <p:txBody>
          <a:bodyPr/>
          <a:lstStyle/>
          <a:p>
            <a:r>
              <a:rPr lang="en-US"/>
              <a:t>Click icon to place image</a:t>
            </a:r>
          </a:p>
        </p:txBody>
      </p:sp>
    </p:spTree>
    <p:extLst>
      <p:ext uri="{BB962C8B-B14F-4D97-AF65-F5344CB8AC3E}">
        <p14:creationId xmlns:p14="http://schemas.microsoft.com/office/powerpoint/2010/main" val="34609174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3" y="975360"/>
            <a:ext cx="11094271" cy="853440"/>
          </a:xfrm>
        </p:spPr>
        <p:txBody>
          <a:bodyPr anchor="b" anchorCtr="0"/>
          <a:lstStyle>
            <a:lvl1pPr>
              <a:defRPr sz="2600"/>
            </a:lvl1pPr>
          </a:lstStyle>
          <a:p>
            <a:r>
              <a:rPr lang="en-US"/>
              <a:t>Click to edit Master title style</a:t>
            </a:r>
          </a:p>
        </p:txBody>
      </p:sp>
      <p:sp>
        <p:nvSpPr>
          <p:cNvPr id="3" name="Footer Placeholder 2"/>
          <p:cNvSpPr>
            <a:spLocks noGrp="1"/>
          </p:cNvSpPr>
          <p:nvPr>
            <p:ph type="ftr" sz="quarter" idx="10"/>
          </p:nvPr>
        </p:nvSpPr>
        <p:spPr bwMode="gray"/>
        <p:txBody>
          <a:bodyPr/>
          <a:lstStyle/>
          <a:p>
            <a:endParaRPr lang="en-US"/>
          </a:p>
        </p:txBody>
      </p:sp>
      <p:sp>
        <p:nvSpPr>
          <p:cNvPr id="4" name="Slide Number Placeholder 3"/>
          <p:cNvSpPr>
            <a:spLocks noGrp="1"/>
          </p:cNvSpPr>
          <p:nvPr>
            <p:ph type="sldNum" sz="quarter" idx="11"/>
          </p:nvPr>
        </p:nvSpPr>
        <p:spPr bwMode="gray"/>
        <p:txBody>
          <a:bodyPr/>
          <a:lstStyle/>
          <a:p>
            <a:fld id="{25E50375-54B9-4391-8450-768398012C2B}" type="slidenum">
              <a:rPr lang="en-US" smtClean="0"/>
              <a:t>‹#›</a:t>
            </a:fld>
            <a:endParaRPr lang="en-US"/>
          </a:p>
        </p:txBody>
      </p:sp>
      <p:sp>
        <p:nvSpPr>
          <p:cNvPr id="6" name="Text Placeholder 5"/>
          <p:cNvSpPr>
            <a:spLocks noGrp="1"/>
          </p:cNvSpPr>
          <p:nvPr>
            <p:ph type="body" sz="quarter" idx="12"/>
          </p:nvPr>
        </p:nvSpPr>
        <p:spPr>
          <a:xfrm>
            <a:off x="548639"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9" name="Text Placeholder 8"/>
          <p:cNvSpPr>
            <a:spLocks noGrp="1"/>
          </p:cNvSpPr>
          <p:nvPr>
            <p:ph type="body" sz="quarter" idx="13"/>
          </p:nvPr>
        </p:nvSpPr>
        <p:spPr>
          <a:xfrm>
            <a:off x="4363536"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11" name="Text Placeholder 10"/>
          <p:cNvSpPr>
            <a:spLocks noGrp="1"/>
          </p:cNvSpPr>
          <p:nvPr>
            <p:ph type="body" sz="quarter" idx="14"/>
          </p:nvPr>
        </p:nvSpPr>
        <p:spPr>
          <a:xfrm>
            <a:off x="8178433"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baseline="0">
                <a:solidFill>
                  <a:srgbClr val="63666A"/>
                </a:solidFill>
              </a:defRPr>
            </a:lvl2pPr>
            <a:lvl5pPr marL="1828709"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067350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3"/>
          </p:nvPr>
        </p:nvSpPr>
        <p:spPr>
          <a:xfrm>
            <a:off x="548640" y="1950720"/>
            <a:ext cx="11094720" cy="4511040"/>
          </a:xfrm>
        </p:spPr>
        <p:txBody>
          <a:bodyPr/>
          <a:lstStyle>
            <a:lvl2pPr>
              <a:defRPr sz="2400"/>
            </a:lvl2pPr>
            <a:lvl3pPr>
              <a:defRPr sz="2133"/>
            </a:lvl3pPr>
            <a:lvl4pPr>
              <a:defRPr sz="1867" baseline="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877368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750933"/>
            <a:ext cx="11094720" cy="853440"/>
          </a:xfrm>
        </p:spPr>
        <p:txBody>
          <a:bodyPr/>
          <a:lstStyle/>
          <a:p>
            <a:r>
              <a:rPr lang="en-US"/>
              <a:t>Click to edit Master title style</a:t>
            </a:r>
          </a:p>
        </p:txBody>
      </p:sp>
      <p:sp>
        <p:nvSpPr>
          <p:cNvPr id="9" name="Slide Number Placeholder 8"/>
          <p:cNvSpPr>
            <a:spLocks noGrp="1"/>
          </p:cNvSpPr>
          <p:nvPr>
            <p:ph type="sldNum" sz="quarter" idx="10"/>
          </p:nvPr>
        </p:nvSpPr>
        <p:spPr/>
        <p:txBody>
          <a:bodyPr/>
          <a:lstStyle/>
          <a:p>
            <a:fld id="{25E50375-54B9-4391-8450-768398012C2B}" type="slidenum">
              <a:rPr lang="en-US" smtClean="0"/>
              <a:t>‹#›</a:t>
            </a:fld>
            <a:endParaRPr lang="en-US"/>
          </a:p>
        </p:txBody>
      </p:sp>
      <p:sp>
        <p:nvSpPr>
          <p:cNvPr id="10" name="Footer Placeholder 9"/>
          <p:cNvSpPr>
            <a:spLocks noGrp="1"/>
          </p:cNvSpPr>
          <p:nvPr>
            <p:ph type="ftr" sz="quarter" idx="11"/>
          </p:nvPr>
        </p:nvSpPr>
        <p:spPr/>
        <p:txBody>
          <a:bodyPr/>
          <a:lstStyle/>
          <a:p>
            <a:endParaRPr lang="en-US"/>
          </a:p>
        </p:txBody>
      </p:sp>
      <p:sp>
        <p:nvSpPr>
          <p:cNvPr id="6" name="Content Placeholder 5"/>
          <p:cNvSpPr>
            <a:spLocks noGrp="1"/>
          </p:cNvSpPr>
          <p:nvPr>
            <p:ph sz="quarter" idx="12"/>
          </p:nvPr>
        </p:nvSpPr>
        <p:spPr>
          <a:xfrm>
            <a:off x="54864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80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886887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5"/>
          </p:nvPr>
        </p:nvSpPr>
        <p:spPr>
          <a:xfrm>
            <a:off x="54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4"/>
          <p:cNvSpPr>
            <a:spLocks noGrp="1"/>
          </p:cNvSpPr>
          <p:nvPr>
            <p:ph sz="quarter" idx="16"/>
          </p:nvPr>
        </p:nvSpPr>
        <p:spPr>
          <a:xfrm>
            <a:off x="435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7"/>
          </p:nvPr>
        </p:nvSpPr>
        <p:spPr>
          <a:xfrm>
            <a:off x="816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943445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25E50375-54B9-4391-8450-768398012C2B}" type="slidenum">
              <a:rPr lang="en-US" smtClean="0"/>
              <a:t>‹#›</a:t>
            </a:fld>
            <a:endParaRPr lang="en-US"/>
          </a:p>
        </p:txBody>
      </p:sp>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605790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25E50375-54B9-4391-8450-768398012C2B}" type="slidenum">
              <a:rPr lang="en-US" smtClean="0"/>
              <a:t>‹#›</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505810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ingle Bio">
    <p:spTree>
      <p:nvGrpSpPr>
        <p:cNvPr id="1" name=""/>
        <p:cNvGrpSpPr/>
        <p:nvPr/>
      </p:nvGrpSpPr>
      <p:grpSpPr>
        <a:xfrm>
          <a:off x="0" y="0"/>
          <a:ext cx="0" cy="0"/>
          <a:chOff x="0" y="0"/>
          <a:chExt cx="0" cy="0"/>
        </a:xfrm>
      </p:grpSpPr>
      <p:sp>
        <p:nvSpPr>
          <p:cNvPr id="13" name="Slide Number Placeholder 12"/>
          <p:cNvSpPr>
            <a:spLocks noGrp="1"/>
          </p:cNvSpPr>
          <p:nvPr>
            <p:ph type="sldNum" sz="quarter" idx="11"/>
          </p:nvPr>
        </p:nvSpPr>
        <p:spPr>
          <a:xfrm>
            <a:off x="11248253" y="307153"/>
            <a:ext cx="395111" cy="215444"/>
          </a:xfrm>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23" name="Picture Placeholder 22"/>
          <p:cNvSpPr>
            <a:spLocks noGrp="1"/>
          </p:cNvSpPr>
          <p:nvPr>
            <p:ph type="pic" sz="quarter" idx="15"/>
          </p:nvPr>
        </p:nvSpPr>
        <p:spPr>
          <a:xfrm>
            <a:off x="548640" y="1950720"/>
            <a:ext cx="2999232" cy="4511040"/>
          </a:xfrm>
        </p:spPr>
        <p:txBody>
          <a:bodyPr anchor="ctr" anchorCtr="1">
            <a:noAutofit/>
          </a:bodyPr>
          <a:lstStyle/>
          <a:p>
            <a:r>
              <a:rPr lang="en-US"/>
              <a:t>Click icon to add picture</a:t>
            </a:r>
          </a:p>
        </p:txBody>
      </p:sp>
      <p:sp>
        <p:nvSpPr>
          <p:cNvPr id="16" name="Text Placeholder 15"/>
          <p:cNvSpPr>
            <a:spLocks noGrp="1"/>
          </p:cNvSpPr>
          <p:nvPr>
            <p:ph type="body" sz="quarter" idx="16"/>
          </p:nvPr>
        </p:nvSpPr>
        <p:spPr>
          <a:xfrm>
            <a:off x="4360335" y="1950720"/>
            <a:ext cx="7283029" cy="4511040"/>
          </a:xfrm>
        </p:spPr>
        <p:txBody>
          <a:bodyPr/>
          <a:lstStyle>
            <a:lvl1pPr>
              <a:spcBef>
                <a:spcPts val="1800"/>
              </a:spcBef>
              <a:spcAft>
                <a:spcPts val="0"/>
              </a:spcAft>
              <a:defRPr sz="2400" b="1">
                <a:latin typeface="+mj-lt"/>
                <a:cs typeface="Arial" pitchFamily="34" charset="0"/>
              </a:defRPr>
            </a:lvl1pPr>
            <a:lvl2pPr marL="0" indent="0">
              <a:spcBef>
                <a:spcPts val="600"/>
              </a:spcBef>
              <a:spcAft>
                <a:spcPts val="0"/>
              </a:spcAft>
              <a:buNone/>
              <a:defRPr sz="2400"/>
            </a:lvl2pPr>
            <a:lvl3pPr marL="0" indent="0">
              <a:spcBef>
                <a:spcPts val="3000"/>
              </a:spcBef>
              <a:spcAft>
                <a:spcPts val="0"/>
              </a:spcAft>
              <a:buNone/>
              <a:defRPr sz="2133"/>
            </a:lvl3pPr>
            <a:lvl4pPr marL="0" indent="0">
              <a:spcBef>
                <a:spcPts val="1200"/>
              </a:spcBef>
              <a:spcAft>
                <a:spcPts val="0"/>
              </a:spcAft>
              <a:buNone/>
              <a:defRPr sz="1500"/>
            </a:lvl4pPr>
            <a:lvl5pPr marL="1828709"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443686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Multi Bio">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3" name="Picture Placeholder 22"/>
          <p:cNvSpPr>
            <a:spLocks noGrp="1"/>
          </p:cNvSpPr>
          <p:nvPr>
            <p:ph type="pic" sz="quarter" idx="15"/>
          </p:nvPr>
        </p:nvSpPr>
        <p:spPr>
          <a:xfrm>
            <a:off x="548640" y="1950720"/>
            <a:ext cx="2438400" cy="2743200"/>
          </a:xfrm>
        </p:spPr>
        <p:txBody>
          <a:bodyPr anchor="ctr" anchorCtr="1">
            <a:noAutofit/>
          </a:bodyPr>
          <a:lstStyle/>
          <a:p>
            <a:r>
              <a:rPr lang="en-US"/>
              <a:t>Click icon to add picture</a:t>
            </a:r>
          </a:p>
        </p:txBody>
      </p:sp>
      <p:sp>
        <p:nvSpPr>
          <p:cNvPr id="24" name="Picture Placeholder 22"/>
          <p:cNvSpPr>
            <a:spLocks noGrp="1"/>
          </p:cNvSpPr>
          <p:nvPr>
            <p:ph type="pic" sz="quarter" idx="16"/>
          </p:nvPr>
        </p:nvSpPr>
        <p:spPr>
          <a:xfrm>
            <a:off x="3434080" y="1950720"/>
            <a:ext cx="2438400" cy="2743200"/>
          </a:xfrm>
        </p:spPr>
        <p:txBody>
          <a:bodyPr anchor="ctr" anchorCtr="1">
            <a:noAutofit/>
          </a:bodyPr>
          <a:lstStyle/>
          <a:p>
            <a:r>
              <a:rPr lang="en-US"/>
              <a:t>Click icon to add picture</a:t>
            </a:r>
          </a:p>
        </p:txBody>
      </p:sp>
      <p:sp>
        <p:nvSpPr>
          <p:cNvPr id="25" name="Picture Placeholder 22"/>
          <p:cNvSpPr>
            <a:spLocks noGrp="1"/>
          </p:cNvSpPr>
          <p:nvPr>
            <p:ph type="pic" sz="quarter" idx="17"/>
          </p:nvPr>
        </p:nvSpPr>
        <p:spPr>
          <a:xfrm>
            <a:off x="6319520" y="1950720"/>
            <a:ext cx="2438400" cy="2743200"/>
          </a:xfrm>
        </p:spPr>
        <p:txBody>
          <a:bodyPr anchor="ctr" anchorCtr="1">
            <a:noAutofit/>
          </a:bodyPr>
          <a:lstStyle/>
          <a:p>
            <a:r>
              <a:rPr lang="en-US"/>
              <a:t>Click icon to add picture</a:t>
            </a:r>
          </a:p>
        </p:txBody>
      </p:sp>
      <p:sp>
        <p:nvSpPr>
          <p:cNvPr id="26" name="Picture Placeholder 22"/>
          <p:cNvSpPr>
            <a:spLocks noGrp="1"/>
          </p:cNvSpPr>
          <p:nvPr>
            <p:ph type="pic" sz="quarter" idx="18"/>
          </p:nvPr>
        </p:nvSpPr>
        <p:spPr>
          <a:xfrm>
            <a:off x="9204960" y="1950720"/>
            <a:ext cx="2438400" cy="2743200"/>
          </a:xfrm>
        </p:spPr>
        <p:txBody>
          <a:bodyPr anchor="ctr" anchorCtr="1">
            <a:noAutofit/>
          </a:bodyPr>
          <a:lstStyle/>
          <a:p>
            <a:r>
              <a:rPr lang="en-US"/>
              <a:t>Click icon to add picture</a:t>
            </a:r>
          </a:p>
        </p:txBody>
      </p:sp>
      <p:sp>
        <p:nvSpPr>
          <p:cNvPr id="27" name="Text Placeholder 8"/>
          <p:cNvSpPr>
            <a:spLocks noGrp="1"/>
          </p:cNvSpPr>
          <p:nvPr>
            <p:ph type="body" sz="quarter" idx="19" hasCustomPrompt="1"/>
          </p:nvPr>
        </p:nvSpPr>
        <p:spPr>
          <a:xfrm>
            <a:off x="343408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8" name="Text Placeholder 8"/>
          <p:cNvSpPr>
            <a:spLocks noGrp="1"/>
          </p:cNvSpPr>
          <p:nvPr>
            <p:ph type="body" sz="quarter" idx="20" hasCustomPrompt="1"/>
          </p:nvPr>
        </p:nvSpPr>
        <p:spPr>
          <a:xfrm>
            <a:off x="631952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9" name="Text Placeholder 8"/>
          <p:cNvSpPr>
            <a:spLocks noGrp="1"/>
          </p:cNvSpPr>
          <p:nvPr>
            <p:ph type="body" sz="quarter" idx="21" hasCustomPrompt="1"/>
          </p:nvPr>
        </p:nvSpPr>
        <p:spPr>
          <a:xfrm>
            <a:off x="920496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77606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1651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ntent and Caption">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5242560"/>
            <a:ext cx="11094720" cy="1219200"/>
          </a:xfrm>
        </p:spPr>
        <p:txBody>
          <a:bodyPr/>
          <a:lstStyle>
            <a:lvl1pPr>
              <a:defRPr sz="1867" b="1" cap="all">
                <a:latin typeface="+mj-lt"/>
                <a:cs typeface="Arial" pitchFamily="34" charset="0"/>
              </a:defRPr>
            </a:lvl1pPr>
            <a:lvl2pPr marL="0" indent="0">
              <a:buNone/>
              <a:defRPr sz="1867">
                <a:latin typeface="+mn-lt"/>
                <a:cs typeface="Times New Roman"/>
              </a:defRPr>
            </a:lvl2pPr>
          </a:lstStyle>
          <a:p>
            <a:pPr lvl="0"/>
            <a:r>
              <a:rPr lang="en-US"/>
              <a:t>Click to edit master text styles</a:t>
            </a:r>
          </a:p>
          <a:p>
            <a:pPr lvl="1"/>
            <a:r>
              <a:rPr lang="en-US"/>
              <a:t>Second level</a:t>
            </a:r>
          </a:p>
        </p:txBody>
      </p:sp>
      <p:sp>
        <p:nvSpPr>
          <p:cNvPr id="16" name="Content Placeholder 15"/>
          <p:cNvSpPr>
            <a:spLocks noGrp="1"/>
          </p:cNvSpPr>
          <p:nvPr>
            <p:ph sz="quarter" idx="15"/>
          </p:nvPr>
        </p:nvSpPr>
        <p:spPr>
          <a:xfrm>
            <a:off x="548643" y="1950720"/>
            <a:ext cx="11095567"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620812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Section Header">
    <p:bg bwMode="auto">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94720" cy="1097280"/>
          </a:xfrm>
        </p:spPr>
        <p:txBody>
          <a:bodyPr anchor="t"/>
          <a:lstStyle>
            <a:lvl1pPr algn="l">
              <a:defRPr sz="3467" b="1" cap="none">
                <a:solidFill>
                  <a:schemeClr val="bg1"/>
                </a:solidFill>
              </a:defRPr>
            </a:lvl1pPr>
          </a:lstStyle>
          <a:p>
            <a:r>
              <a:rPr lang="en-US"/>
              <a:t>Click to Edit Master Title Style</a:t>
            </a:r>
          </a:p>
        </p:txBody>
      </p:sp>
      <p:sp>
        <p:nvSpPr>
          <p:cNvPr id="11" name="Slide Number Placeholder 10"/>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15" name="Text Placeholder 14"/>
          <p:cNvSpPr>
            <a:spLocks noGrp="1"/>
          </p:cNvSpPr>
          <p:nvPr>
            <p:ph type="body" sz="quarter" idx="12"/>
          </p:nvPr>
        </p:nvSpPr>
        <p:spPr bwMode="gray">
          <a:xfrm>
            <a:off x="548640" y="3048000"/>
            <a:ext cx="6096000" cy="1645920"/>
          </a:xfrm>
        </p:spPr>
        <p:txBody>
          <a:bodyPr/>
          <a:lstStyle>
            <a:lvl1pPr>
              <a:lnSpc>
                <a:spcPct val="100000"/>
              </a:lnSpc>
              <a:spcBef>
                <a:spcPts val="1600"/>
              </a:spcBef>
              <a:spcAft>
                <a:spcPts val="600"/>
              </a:spcAft>
              <a:defRPr sz="2667" b="1">
                <a:solidFill>
                  <a:schemeClr val="bg1"/>
                </a:solidFill>
                <a:latin typeface="+mj-lt"/>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styles</a:t>
            </a:r>
          </a:p>
          <a:p>
            <a:pPr lvl="1"/>
            <a:r>
              <a:rPr lang="en-US"/>
              <a:t>Second level</a:t>
            </a:r>
          </a:p>
        </p:txBody>
      </p:sp>
      <p:cxnSp>
        <p:nvCxnSpPr>
          <p:cNvPr id="17" name="Straight Connector 16"/>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2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Tree>
    <p:extLst>
      <p:ext uri="{BB962C8B-B14F-4D97-AF65-F5344CB8AC3E}">
        <p14:creationId xmlns:p14="http://schemas.microsoft.com/office/powerpoint/2010/main" val="41047670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Bold Statement">
    <p:bg bwMode="auto">
      <p:bgPr>
        <a:solidFill>
          <a:schemeClr val="accent1"/>
        </a:solidFill>
        <a:effectLst/>
      </p:bgPr>
    </p:bg>
    <p:spTree>
      <p:nvGrpSpPr>
        <p:cNvPr id="1" name=""/>
        <p:cNvGrpSpPr/>
        <p:nvPr/>
      </p:nvGrpSpPr>
      <p:grpSpPr>
        <a:xfrm>
          <a:off x="0" y="0"/>
          <a:ext cx="0" cy="0"/>
          <a:chOff x="0" y="0"/>
          <a:chExt cx="0" cy="0"/>
        </a:xfrm>
      </p:grpSpPr>
      <p:sp>
        <p:nvSpPr>
          <p:cNvPr id="13" name="Slide Number Placeholder 12"/>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4" name="Text Placeholder 3"/>
          <p:cNvSpPr>
            <a:spLocks noGrp="1"/>
          </p:cNvSpPr>
          <p:nvPr>
            <p:ph type="body" sz="quarter" idx="12"/>
          </p:nvPr>
        </p:nvSpPr>
        <p:spPr bwMode="gray">
          <a:xfrm>
            <a:off x="548640" y="1621536"/>
            <a:ext cx="11094720" cy="3535680"/>
          </a:xfrm>
        </p:spPr>
        <p:txBody>
          <a:bodyPr>
            <a:noAutofit/>
          </a:bodyPr>
          <a:lstStyle>
            <a:lvl1pPr>
              <a:lnSpc>
                <a:spcPct val="120000"/>
              </a:lnSpc>
              <a:spcBef>
                <a:spcPts val="1600"/>
              </a:spcBef>
              <a:defRPr sz="3467" b="1">
                <a:solidFill>
                  <a:schemeClr val="bg1"/>
                </a:solidFill>
                <a:latin typeface="+mj-lt"/>
                <a:cs typeface="Arial"/>
              </a:defRPr>
            </a:lvl1pPr>
            <a:lvl2pPr>
              <a:spcBef>
                <a:spcPts val="800"/>
              </a:spcBef>
              <a:defRPr sz="2400">
                <a:solidFill>
                  <a:schemeClr val="bg1"/>
                </a:solidFill>
              </a:defRPr>
            </a:lvl2pPr>
          </a:lstStyle>
          <a:p>
            <a:pPr lvl="0"/>
            <a:r>
              <a:rPr lang="en-US"/>
              <a:t>Click to edit Master text styles</a:t>
            </a:r>
          </a:p>
          <a:p>
            <a:pPr lvl="1"/>
            <a:r>
              <a:rPr lang="en-US"/>
              <a:t>Second level</a:t>
            </a:r>
          </a:p>
        </p:txBody>
      </p:sp>
      <p:cxnSp>
        <p:nvCxnSpPr>
          <p:cNvPr id="15" name="Straight Connector 14"/>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8"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rgbClr val="080808"/>
                </a:solidFill>
                <a:latin typeface="+mj-lt"/>
                <a:cs typeface="Arial" pitchFamily="34" charset="0"/>
              </a:defRPr>
            </a:lvl1pPr>
          </a:lstStyle>
          <a:p>
            <a:endParaRPr lang="en-US"/>
          </a:p>
        </p:txBody>
      </p:sp>
    </p:spTree>
    <p:extLst>
      <p:ext uri="{BB962C8B-B14F-4D97-AF65-F5344CB8AC3E}">
        <p14:creationId xmlns:p14="http://schemas.microsoft.com/office/powerpoint/2010/main" val="14272694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itle Slide Alt">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5151120"/>
            <a:ext cx="7620000" cy="36576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sp>
        <p:nvSpPr>
          <p:cNvPr id="15" name="Text Placeholder 14"/>
          <p:cNvSpPr>
            <a:spLocks noGrp="1"/>
          </p:cNvSpPr>
          <p:nvPr>
            <p:ph type="body" sz="quarter" idx="10"/>
          </p:nvPr>
        </p:nvSpPr>
        <p:spPr>
          <a:xfrm>
            <a:off x="4023360" y="5608320"/>
            <a:ext cx="7620000" cy="792480"/>
          </a:xfrm>
        </p:spPr>
        <p:txBody>
          <a:bodyPr lIns="0" tIns="0" rIns="0" bIns="0">
            <a:noAutofit/>
          </a:bodyPr>
          <a:lstStyle>
            <a:lvl1pPr marL="0" indent="0">
              <a:lnSpc>
                <a:spcPct val="100000"/>
              </a:lnSpc>
              <a:spcBef>
                <a:spcPts val="0"/>
              </a:spcBef>
              <a:spcAft>
                <a:spcPts val="267"/>
              </a:spcAft>
              <a:buNone/>
              <a:defRPr sz="1733" b="1">
                <a:solidFill>
                  <a:srgbClr val="413C38"/>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1036320"/>
          </a:xfrm>
        </p:spPr>
        <p:txBody>
          <a:bodyPr lIns="0" tIns="0" rIns="0" bIns="0" anchor="t" anchorCtr="0">
            <a:noAutofit/>
          </a:bodyPr>
          <a:lstStyle>
            <a:lvl1pPr algn="l">
              <a:lnSpc>
                <a:spcPct val="90000"/>
              </a:lnSpc>
              <a:defRPr sz="2400" b="1">
                <a:latin typeface="+mj-lt"/>
                <a:cs typeface="Arial" pitchFamily="34" charset="0"/>
              </a:defRPr>
            </a:lvl1pPr>
          </a:lstStyle>
          <a:p>
            <a:r>
              <a:rPr lang="en-US"/>
              <a:t>Click to edit Master title style</a:t>
            </a:r>
          </a:p>
        </p:txBody>
      </p:sp>
      <p:cxnSp>
        <p:nvCxnSpPr>
          <p:cNvPr id="11" name="Straight Connector 10"/>
          <p:cNvCxnSpPr/>
          <p:nvPr/>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019084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0" hasCustomPrompt="1"/>
          </p:nvPr>
        </p:nvSpPr>
        <p:spPr>
          <a:xfrm>
            <a:off x="838204" y="6340302"/>
            <a:ext cx="5116033" cy="327025"/>
          </a:xfrm>
        </p:spPr>
        <p:txBody>
          <a:bodyPr bIns="0" anchor="b">
            <a:noAutofit/>
          </a:bodyPr>
          <a:lstStyle>
            <a:lvl1pPr marL="0" indent="0">
              <a:buNone/>
              <a:defRPr sz="1200">
                <a:solidFill>
                  <a:schemeClr val="tx1"/>
                </a:solidFill>
              </a:defRPr>
            </a:lvl1pPr>
          </a:lstStyle>
          <a:p>
            <a:pPr lvl="0"/>
            <a:r>
              <a:rPr lang="en-GB"/>
              <a:t>Footnotes</a:t>
            </a:r>
          </a:p>
        </p:txBody>
      </p:sp>
      <p:sp>
        <p:nvSpPr>
          <p:cNvPr id="8" name="Text Placeholder 8"/>
          <p:cNvSpPr>
            <a:spLocks noGrp="1"/>
          </p:cNvSpPr>
          <p:nvPr>
            <p:ph type="body" sz="quarter" idx="11" hasCustomPrompt="1"/>
          </p:nvPr>
        </p:nvSpPr>
        <p:spPr>
          <a:xfrm>
            <a:off x="6188149" y="6340302"/>
            <a:ext cx="5165651" cy="327025"/>
          </a:xfrm>
        </p:spPr>
        <p:txBody>
          <a:bodyPr bIns="0" anchor="b">
            <a:noAutofit/>
          </a:bodyPr>
          <a:lstStyle>
            <a:lvl1pPr marL="0" indent="0" algn="r">
              <a:buNone/>
              <a:defRPr sz="1200">
                <a:solidFill>
                  <a:schemeClr val="tx1"/>
                </a:solidFill>
              </a:defRPr>
            </a:lvl1pPr>
          </a:lstStyle>
          <a:p>
            <a:pPr lvl="0"/>
            <a:r>
              <a:rPr lang="en-GB"/>
              <a:t>References</a:t>
            </a:r>
          </a:p>
        </p:txBody>
      </p:sp>
    </p:spTree>
    <p:extLst>
      <p:ext uri="{BB962C8B-B14F-4D97-AF65-F5344CB8AC3E}">
        <p14:creationId xmlns:p14="http://schemas.microsoft.com/office/powerpoint/2010/main" val="31009793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3ADEFA-1150-4368-B743-76F64A1C7395}" type="datetimeFigureOut">
              <a:rPr kumimoji="0" lang="en-US" sz="1800" b="0" i="0" u="none" strike="noStrike" kern="1200" cap="none" spc="0" normalizeH="0" baseline="0" noProof="0" smtClean="0">
                <a:ln>
                  <a:noFill/>
                </a:ln>
                <a:solidFill>
                  <a:srgbClr val="413C3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6/25/26</a:t>
            </a:fld>
            <a:endParaRPr kumimoji="0" lang="en-US" sz="1800" b="0" i="0" u="none" strike="noStrike" kern="1200" cap="none" spc="0" normalizeH="0" baseline="0" noProof="0">
              <a:ln>
                <a:noFill/>
              </a:ln>
              <a:solidFill>
                <a:srgbClr val="413C38"/>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FAE26-EC3E-4584-ADD0-3CD03C6F9E00}" type="slidenum">
              <a:rPr kumimoji="0" lang="en-US" sz="1400" b="0" i="0" u="none" strike="noStrike" kern="1200" cap="none" spc="0" normalizeH="0" baseline="0" noProof="0" smtClean="0">
                <a:ln>
                  <a:noFill/>
                </a:ln>
                <a:solidFill>
                  <a:srgbClr val="080808"/>
                </a:solidFill>
                <a:effectLst/>
                <a:uLnTx/>
                <a:uFillTx/>
                <a:latin typeface="Arial"/>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Tree>
    <p:extLst>
      <p:ext uri="{BB962C8B-B14F-4D97-AF65-F5344CB8AC3E}">
        <p14:creationId xmlns:p14="http://schemas.microsoft.com/office/powerpoint/2010/main" val="41440119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lvl1pPr>
              <a:defRPr sz="4000">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
        <p:nvSpPr>
          <p:cNvPr id="8"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D0F7C0-323A-4AE6-AECC-0B407A2604A7}" type="slidenum">
              <a:rPr kumimoji="0" lang="en-US" sz="1400" b="0" i="0" u="none" strike="noStrike" kern="1200" cap="none" spc="0" normalizeH="0" baseline="0" noProof="0" smtClean="0">
                <a:ln>
                  <a:noFill/>
                </a:ln>
                <a:solidFill>
                  <a:srgbClr val="77777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03326174"/>
      </p:ext>
    </p:extLst>
  </p:cSld>
  <p:clrMapOvr>
    <a:masterClrMapping/>
  </p:clrMapOvr>
  <p:transition>
    <p:wipe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4" name="Picture 3">
            <a:extLst>
              <a:ext uri="{FF2B5EF4-FFF2-40B4-BE49-F238E27FC236}">
                <a16:creationId xmlns:a16="http://schemas.microsoft.com/office/drawing/2014/main" id="{D0050F27-B806-D22C-63EE-AC8E0B4573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484195"/>
            <a:ext cx="3001282" cy="646429"/>
          </a:xfrm>
          <a:prstGeom prst="rect">
            <a:avLst/>
          </a:prstGeom>
        </p:spPr>
      </p:pic>
    </p:spTree>
    <p:extLst>
      <p:ext uri="{BB962C8B-B14F-4D97-AF65-F5344CB8AC3E}">
        <p14:creationId xmlns:p14="http://schemas.microsoft.com/office/powerpoint/2010/main" val="299071835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2250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38415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723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Tree>
    <p:extLst>
      <p:ext uri="{BB962C8B-B14F-4D97-AF65-F5344CB8AC3E}">
        <p14:creationId xmlns:p14="http://schemas.microsoft.com/office/powerpoint/2010/main" val="8837488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683915533"/>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640080" y="365124"/>
            <a:ext cx="10972800" cy="63672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435261"/>
            <a:ext cx="10972800" cy="441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2786282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8087952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7276998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4"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6/25/26</a:t>
            </a:fld>
            <a:endParaRPr lang="en-US"/>
          </a:p>
        </p:txBody>
      </p:sp>
      <p:sp>
        <p:nvSpPr>
          <p:cNvPr id="5"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337" y="5385431"/>
            <a:ext cx="2592000" cy="754204"/>
          </a:xfrm>
          <a:prstGeom prst="rect">
            <a:avLst/>
          </a:prstGeom>
        </p:spPr>
      </p:pic>
      <p:pic>
        <p:nvPicPr>
          <p:cNvPr id="13" name="Picture 12">
            <a:extLst>
              <a:ext uri="{FF2B5EF4-FFF2-40B4-BE49-F238E27FC236}">
                <a16:creationId xmlns:a16="http://schemas.microsoft.com/office/drawing/2014/main" id="{2399F6A3-37A9-4137-A69B-BEFD87FF3DF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34536" y="5711367"/>
            <a:ext cx="2766127" cy="482588"/>
          </a:xfrm>
          <a:prstGeom prst="rect">
            <a:avLst/>
          </a:prstGeom>
        </p:spPr>
      </p:pic>
      <p:sp>
        <p:nvSpPr>
          <p:cNvPr id="12" name="TextBox 11">
            <a:extLst>
              <a:ext uri="{FF2B5EF4-FFF2-40B4-BE49-F238E27FC236}">
                <a16:creationId xmlns:a16="http://schemas.microsoft.com/office/drawing/2014/main" id="{EC737117-6487-4BA8-80B1-5B9ABDEF3A4A}"/>
              </a:ext>
            </a:extLst>
          </p:cNvPr>
          <p:cNvSpPr txBox="1"/>
          <p:nvPr userDrawn="1"/>
        </p:nvSpPr>
        <p:spPr>
          <a:xfrm>
            <a:off x="0" y="6539458"/>
            <a:ext cx="12192000" cy="341632"/>
          </a:xfrm>
          <a:prstGeom prst="rect">
            <a:avLst/>
          </a:prstGeom>
          <a:noFill/>
        </p:spPr>
        <p:txBody>
          <a:bodyPr wrap="square">
            <a:spAutoFit/>
          </a:body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spTree>
    <p:extLst>
      <p:ext uri="{BB962C8B-B14F-4D97-AF65-F5344CB8AC3E}">
        <p14:creationId xmlns:p14="http://schemas.microsoft.com/office/powerpoint/2010/main" val="3893224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7" y="1806575"/>
            <a:ext cx="11036566"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95007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63528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4327474"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5"/>
          <p:cNvSpPr>
            <a:spLocks noGrp="1"/>
          </p:cNvSpPr>
          <p:nvPr>
            <p:ph idx="15"/>
          </p:nvPr>
        </p:nvSpPr>
        <p:spPr>
          <a:xfrm>
            <a:off x="8078950"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822897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592">
          <p15:clr>
            <a:srgbClr val="F26B43"/>
          </p15:clr>
        </p15:guide>
        <p15:guide id="2" pos="2725">
          <p15:clr>
            <a:srgbClr val="F26B43"/>
          </p15:clr>
        </p15:guide>
        <p15:guide id="3" pos="4954">
          <p15:clr>
            <a:srgbClr val="F26B43"/>
          </p15:clr>
        </p15:guide>
        <p15:guide id="4" pos="5086">
          <p15:clr>
            <a:srgbClr val="F26B43"/>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575997" y="576000"/>
            <a:ext cx="5412053" cy="505668"/>
          </a:xfrm>
        </p:spPr>
        <p:txBody>
          <a:bodyPr/>
          <a:lstStyle/>
          <a:p>
            <a:r>
              <a:rPr lang="en-US"/>
              <a:t>Click to edit Master title style</a:t>
            </a:r>
          </a:p>
        </p:txBody>
      </p:sp>
      <p:sp>
        <p:nvSpPr>
          <p:cNvPr id="9" name="Subtitle 2"/>
          <p:cNvSpPr>
            <a:spLocks noGrp="1"/>
          </p:cNvSpPr>
          <p:nvPr>
            <p:ph type="subTitle" idx="14"/>
          </p:nvPr>
        </p:nvSpPr>
        <p:spPr>
          <a:xfrm>
            <a:off x="575998" y="1062421"/>
            <a:ext cx="5412053"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10" name="Text Placeholder 3"/>
          <p:cNvSpPr>
            <a:spLocks noGrp="1"/>
          </p:cNvSpPr>
          <p:nvPr>
            <p:ph type="body" sz="quarter" idx="13"/>
          </p:nvPr>
        </p:nvSpPr>
        <p:spPr>
          <a:xfrm>
            <a:off x="576263" y="1806575"/>
            <a:ext cx="5410200" cy="4473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4"/>
          <p:cNvSpPr>
            <a:spLocks noGrp="1"/>
          </p:cNvSpPr>
          <p:nvPr>
            <p:ph type="pic" idx="1"/>
          </p:nvPr>
        </p:nvSpPr>
        <p:spPr>
          <a:xfrm>
            <a:off x="6203950" y="684000"/>
            <a:ext cx="5411536" cy="5596150"/>
          </a:xfrm>
        </p:spPr>
        <p:txBody>
          <a:bodyPr tIns="648000" anchor="ctr" anchorCtr="0"/>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276395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2">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9910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Title 1"/>
          <p:cNvSpPr>
            <a:spLocks noGrp="1"/>
          </p:cNvSpPr>
          <p:nvPr>
            <p:ph type="title"/>
          </p:nvPr>
        </p:nvSpPr>
        <p:spPr>
          <a:xfrm>
            <a:off x="575998" y="576000"/>
            <a:ext cx="5416816" cy="505668"/>
          </a:xfrm>
        </p:spPr>
        <p:txBody>
          <a:bodyPr/>
          <a:lstStyle/>
          <a:p>
            <a:r>
              <a:rPr lang="en-US"/>
              <a:t>Click to edit Master title style</a:t>
            </a:r>
          </a:p>
        </p:txBody>
      </p:sp>
      <p:sp>
        <p:nvSpPr>
          <p:cNvPr id="9" name="Subtitle 2"/>
          <p:cNvSpPr>
            <a:spLocks noGrp="1"/>
          </p:cNvSpPr>
          <p:nvPr>
            <p:ph type="subTitle" idx="13"/>
          </p:nvPr>
        </p:nvSpPr>
        <p:spPr>
          <a:xfrm>
            <a:off x="575998" y="1062421"/>
            <a:ext cx="5416815"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684000"/>
            <a:ext cx="5410800" cy="55961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56381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998" y="970157"/>
            <a:ext cx="11039488" cy="2571340"/>
          </a:xfrm>
        </p:spPr>
        <p:txBody>
          <a:bodyPr anchor="ctr" anchorCtr="0"/>
          <a:lstStyle>
            <a:lvl1pPr algn="ctr">
              <a:lnSpc>
                <a:spcPct val="94000"/>
              </a:lnSpc>
              <a:defRPr sz="3000" b="0">
                <a:solidFill>
                  <a:schemeClr val="accent4"/>
                </a:solidFill>
              </a:defRPr>
            </a:lvl1pPr>
          </a:lstStyle>
          <a:p>
            <a:r>
              <a:rPr lang="en-US"/>
              <a:t>Click to edit Master title style </a:t>
            </a:r>
          </a:p>
        </p:txBody>
      </p:sp>
      <p:sp>
        <p:nvSpPr>
          <p:cNvPr id="8" name="Text Placeholder 2"/>
          <p:cNvSpPr>
            <a:spLocks noGrp="1"/>
          </p:cNvSpPr>
          <p:nvPr>
            <p:ph type="body" sz="quarter" idx="13"/>
          </p:nvPr>
        </p:nvSpPr>
        <p:spPr>
          <a:xfrm>
            <a:off x="575997"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8" name="Text Placeholder 3"/>
          <p:cNvSpPr>
            <a:spLocks noGrp="1"/>
          </p:cNvSpPr>
          <p:nvPr userDrawn="1">
            <p:ph type="body" sz="quarter" idx="15"/>
          </p:nvPr>
        </p:nvSpPr>
        <p:spPr>
          <a:xfrm>
            <a:off x="33912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7" name="Text Placeholder 4"/>
          <p:cNvSpPr>
            <a:spLocks noGrp="1"/>
          </p:cNvSpPr>
          <p:nvPr>
            <p:ph type="body" sz="quarter" idx="16"/>
          </p:nvPr>
        </p:nvSpPr>
        <p:spPr>
          <a:xfrm>
            <a:off x="62064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8" name="Text Placeholder 5"/>
          <p:cNvSpPr>
            <a:spLocks noGrp="1"/>
          </p:cNvSpPr>
          <p:nvPr>
            <p:ph type="body" sz="quarter" idx="17"/>
          </p:nvPr>
        </p:nvSpPr>
        <p:spPr>
          <a:xfrm>
            <a:off x="90216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6" name="Picture Placeholder 6"/>
          <p:cNvSpPr>
            <a:spLocks noGrp="1"/>
          </p:cNvSpPr>
          <p:nvPr userDrawn="1">
            <p:ph type="pic" sz="quarter" idx="14" hasCustomPrompt="1"/>
          </p:nvPr>
        </p:nvSpPr>
        <p:spPr>
          <a:xfrm>
            <a:off x="1263597"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29" name="Picture Placeholder 7"/>
          <p:cNvSpPr>
            <a:spLocks noGrp="1"/>
          </p:cNvSpPr>
          <p:nvPr>
            <p:ph type="pic" sz="quarter" idx="18" hasCustomPrompt="1"/>
          </p:nvPr>
        </p:nvSpPr>
        <p:spPr>
          <a:xfrm>
            <a:off x="4078800" y="3649497"/>
            <a:ext cx="1224000" cy="1224000"/>
          </a:xfrm>
          <a:prstGeom prst="ellipse">
            <a:avLst/>
          </a:prstGeom>
        </p:spPr>
        <p:txBody>
          <a:bodyPr tIns="108000" bIns="0" anchor="b" anchorCtr="0">
            <a:normAutofit/>
          </a:bodyPr>
          <a:lstStyle>
            <a:lvl1pPr marL="0" indent="0" algn="ctr">
              <a:buNone/>
              <a:defRPr sz="900"/>
            </a:lvl1pPr>
          </a:lstStyle>
          <a:p>
            <a:r>
              <a:rPr lang="en-US"/>
              <a:t>Click icon to add picture or icon</a:t>
            </a:r>
          </a:p>
        </p:txBody>
      </p:sp>
      <p:sp>
        <p:nvSpPr>
          <p:cNvPr id="30" name="Picture Placeholder 8"/>
          <p:cNvSpPr>
            <a:spLocks noGrp="1"/>
          </p:cNvSpPr>
          <p:nvPr>
            <p:ph type="pic" sz="quarter" idx="19" hasCustomPrompt="1"/>
          </p:nvPr>
        </p:nvSpPr>
        <p:spPr>
          <a:xfrm>
            <a:off x="68940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31" name="Picture Placeholder 9"/>
          <p:cNvSpPr>
            <a:spLocks noGrp="1"/>
          </p:cNvSpPr>
          <p:nvPr>
            <p:ph type="pic" sz="quarter" idx="20" hasCustomPrompt="1"/>
          </p:nvPr>
        </p:nvSpPr>
        <p:spPr>
          <a:xfrm>
            <a:off x="97092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14" name="Text Placeholder 2"/>
          <p:cNvSpPr>
            <a:spLocks noGrp="1"/>
          </p:cNvSpPr>
          <p:nvPr>
            <p:ph type="body" sz="quarter" idx="21"/>
          </p:nvPr>
        </p:nvSpPr>
        <p:spPr>
          <a:xfrm>
            <a:off x="575997"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5" name="Text Placeholder 3"/>
          <p:cNvSpPr>
            <a:spLocks noGrp="1"/>
          </p:cNvSpPr>
          <p:nvPr>
            <p:ph type="body" sz="quarter" idx="22"/>
          </p:nvPr>
        </p:nvSpPr>
        <p:spPr>
          <a:xfrm>
            <a:off x="33912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7" name="Text Placeholder 4"/>
          <p:cNvSpPr>
            <a:spLocks noGrp="1"/>
          </p:cNvSpPr>
          <p:nvPr>
            <p:ph type="body" sz="quarter" idx="23"/>
          </p:nvPr>
        </p:nvSpPr>
        <p:spPr>
          <a:xfrm>
            <a:off x="62064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9" name="Text Placeholder 5"/>
          <p:cNvSpPr>
            <a:spLocks noGrp="1"/>
          </p:cNvSpPr>
          <p:nvPr>
            <p:ph type="body" sz="quarter" idx="24"/>
          </p:nvPr>
        </p:nvSpPr>
        <p:spPr>
          <a:xfrm>
            <a:off x="90216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405844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2">
          <p15:clr>
            <a:srgbClr val="F26B43"/>
          </p15:clr>
        </p15:guide>
        <p15:guide id="2" pos="2000">
          <p15:clr>
            <a:srgbClr val="F26B43"/>
          </p15:clr>
        </p15:guide>
        <p15:guide id="3" pos="2136">
          <p15:clr>
            <a:srgbClr val="F26B43"/>
          </p15:clr>
        </p15:guide>
        <p15:guide id="4" pos="3773">
          <p15:clr>
            <a:srgbClr val="F26B43"/>
          </p15:clr>
        </p15:guide>
        <p15:guide id="5" pos="3909">
          <p15:clr>
            <a:srgbClr val="F26B43"/>
          </p15:clr>
        </p15:guide>
        <p15:guide id="6" pos="5546">
          <p15:clr>
            <a:srgbClr val="F26B43"/>
          </p15:clr>
        </p15:guide>
        <p15:guide id="7" pos="5682">
          <p15:clr>
            <a:srgbClr val="F26B43"/>
          </p15:clr>
        </p15:guide>
        <p15:guide id="8" pos="7315">
          <p15:clr>
            <a:srgbClr val="F26B43"/>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Tree>
    <p:extLst>
      <p:ext uri="{BB962C8B-B14F-4D97-AF65-F5344CB8AC3E}">
        <p14:creationId xmlns:p14="http://schemas.microsoft.com/office/powerpoint/2010/main" val="1291342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96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5"/>
        </a:solidFill>
        <a:effectLst/>
      </p:bgPr>
    </p:bg>
    <p:spTree>
      <p:nvGrpSpPr>
        <p:cNvPr id="1" name=""/>
        <p:cNvGrpSpPr/>
        <p:nvPr/>
      </p:nvGrpSpPr>
      <p:grpSpPr>
        <a:xfrm>
          <a:off x="0" y="0"/>
          <a:ext cx="0" cy="0"/>
          <a:chOff x="0" y="0"/>
          <a:chExt cx="0" cy="0"/>
        </a:xfrm>
      </p:grpSpPr>
      <p:sp>
        <p:nvSpPr>
          <p:cNvPr id="6"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6/25/26</a:t>
            </a:fld>
            <a:endParaRPr lang="en-US"/>
          </a:p>
        </p:txBody>
      </p:sp>
      <p:sp>
        <p:nvSpPr>
          <p:cNvPr id="7"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8"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spTree>
    <p:extLst>
      <p:ext uri="{BB962C8B-B14F-4D97-AF65-F5344CB8AC3E}">
        <p14:creationId xmlns:p14="http://schemas.microsoft.com/office/powerpoint/2010/main" val="3985963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4" name="Title Placeholder 1"/>
          <p:cNvSpPr>
            <a:spLocks noGrp="1"/>
          </p:cNvSpPr>
          <p:nvPr>
            <p:ph type="title"/>
          </p:nvPr>
        </p:nvSpPr>
        <p:spPr>
          <a:xfrm>
            <a:off x="457199" y="255585"/>
            <a:ext cx="11291889" cy="984251"/>
          </a:xfrm>
          <a:prstGeom prst="rect">
            <a:avLst/>
          </a:prstGeom>
        </p:spPr>
        <p:txBody>
          <a:bodyPr vert="horz" lIns="0" tIns="0" rIns="0" bIns="0" rtlCol="0" anchor="t">
            <a:normAutofit/>
          </a:bodyPr>
          <a:lstStyle/>
          <a:p>
            <a:r>
              <a:rPr lang="en-US"/>
              <a:t>Click to edit Master title style</a:t>
            </a:r>
            <a:endParaRPr lang="en-GB"/>
          </a:p>
        </p:txBody>
      </p:sp>
      <p:sp>
        <p:nvSpPr>
          <p:cNvPr id="26" name="Content Placeholder 7"/>
          <p:cNvSpPr>
            <a:spLocks noGrp="1"/>
          </p:cNvSpPr>
          <p:nvPr>
            <p:ph sz="quarter" idx="10"/>
          </p:nvPr>
        </p:nvSpPr>
        <p:spPr>
          <a:xfrm>
            <a:off x="457200" y="1404938"/>
            <a:ext cx="7620001" cy="469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9053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8217"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484"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620741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8640" y="1143000"/>
            <a:ext cx="5386917"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4" name="Content Placeholder 3"/>
          <p:cNvSpPr>
            <a:spLocks noGrp="1"/>
          </p:cNvSpPr>
          <p:nvPr>
            <p:ph sz="half" idx="2"/>
          </p:nvPr>
        </p:nvSpPr>
        <p:spPr>
          <a:xfrm>
            <a:off x="548640" y="1823984"/>
            <a:ext cx="5386917"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2" y="1143000"/>
            <a:ext cx="5389033"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2" y="1823984"/>
            <a:ext cx="5389033"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072036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776030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3" name="Subtitle"/>
          <p:cNvSpPr>
            <a:spLocks noGrp="1"/>
          </p:cNvSpPr>
          <p:nvPr userDrawn="1">
            <p:ph type="subTitle" idx="1" hasCustomPrompt="1"/>
            <p:custDataLst>
              <p:tags r:id="rId1"/>
            </p:custDataLst>
          </p:nvPr>
        </p:nvSpPr>
        <p:spPr>
          <a:xfrm>
            <a:off x="548640" y="3703320"/>
            <a:ext cx="4873752" cy="274320"/>
          </a:xfrm>
        </p:spPr>
        <p:txBody>
          <a:bodyPr/>
          <a:lstStyle>
            <a:lvl1pPr marL="0" indent="0" algn="l">
              <a:lnSpc>
                <a:spcPct val="75000"/>
              </a:lnSpc>
              <a:spcBef>
                <a:spcPts val="1344"/>
              </a:spcBef>
              <a:buNone/>
              <a:defRPr sz="1400" baseline="0">
                <a:solidFill>
                  <a:srgbClr val="002060"/>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add subtitle/contacts/date</a:t>
            </a:r>
          </a:p>
        </p:txBody>
      </p:sp>
      <p:sp>
        <p:nvSpPr>
          <p:cNvPr id="2" name="Title"/>
          <p:cNvSpPr>
            <a:spLocks noGrp="1"/>
          </p:cNvSpPr>
          <p:nvPr userDrawn="1">
            <p:ph type="ctrTitle" hasCustomPrompt="1"/>
            <p:custDataLst>
              <p:tags r:id="rId2"/>
            </p:custDataLst>
          </p:nvPr>
        </p:nvSpPr>
        <p:spPr>
          <a:xfrm>
            <a:off x="548640" y="2194560"/>
            <a:ext cx="5916168" cy="1463040"/>
          </a:xfrm>
        </p:spPr>
        <p:txBody>
          <a:bodyPr anchor="b"/>
          <a:lstStyle>
            <a:lvl1pPr algn="l">
              <a:lnSpc>
                <a:spcPct val="85000"/>
              </a:lnSpc>
              <a:spcBef>
                <a:spcPct val="0"/>
              </a:spcBef>
              <a:defRPr sz="3200" b="0">
                <a:solidFill>
                  <a:srgbClr val="002060"/>
                </a:solidFill>
              </a:defRPr>
            </a:lvl1pPr>
          </a:lstStyle>
          <a:p>
            <a:r>
              <a:rPr lang="en-US"/>
              <a:t>Click to add title</a:t>
            </a:r>
          </a:p>
        </p:txBody>
      </p:sp>
      <p:sp>
        <p:nvSpPr>
          <p:cNvPr id="6" name="btfpLayoutConfig" hidden="1"/>
          <p:cNvSpPr txBox="1"/>
          <p:nvPr userDrawn="1">
            <p:custDataLst>
              <p:tags r:id="rId3"/>
            </p:custDataLst>
          </p:nvPr>
        </p:nvSpPr>
        <p:spPr>
          <a:xfrm>
            <a:off x="12700" y="12700"/>
            <a:ext cx="611312" cy="88092"/>
          </a:xfrm>
          <a:prstGeom prst="rect">
            <a:avLst/>
          </a:prstGeom>
          <a:noFill/>
        </p:spPr>
        <p:txBody>
          <a:bodyPr vert="horz" wrap="none" lIns="36000" tIns="36000" rIns="36000" bIns="36000" rtlCol="0">
            <a:spAutoFit/>
          </a:bodyPr>
          <a:lstStyle/>
          <a:p>
            <a:r>
              <a:rPr lang="en-US" sz="100">
                <a:solidFill>
                  <a:srgbClr val="FFFFFF">
                    <a:alpha val="0"/>
                  </a:srgbClr>
                </a:solidFill>
              </a:rPr>
              <a:t>overall_0_131468226384557565 columns_1_131468226384557565 </a:t>
            </a:r>
          </a:p>
        </p:txBody>
      </p:sp>
      <p:pic>
        <p:nvPicPr>
          <p:cNvPr id="10" name="Picture 12" descr="AbbVieLogo_Standard_RGB.eps"/>
          <p:cNvPicPr>
            <a:picLocks noChangeAspect="1"/>
          </p:cNvPicPr>
          <p:nvPr userDrawn="1">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bwMode="auto">
          <a:xfrm>
            <a:off x="700617" y="453957"/>
            <a:ext cx="182880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3"/>
          <p:cNvSpPr/>
          <p:nvPr userDrawn="1">
            <p:custDataLst>
              <p:tags r:id="rId5"/>
            </p:custDataLst>
          </p:nvPr>
        </p:nvSpPr>
        <p:spPr bwMode="gray">
          <a:xfrm>
            <a:off x="6602394" y="1530350"/>
            <a:ext cx="167216" cy="3797300"/>
          </a:xfrm>
          <a:custGeom>
            <a:avLst/>
            <a:gdLst>
              <a:gd name="T0" fmla="*/ 0 w 94692"/>
              <a:gd name="T1" fmla="*/ 0 h 3865545"/>
              <a:gd name="T2" fmla="*/ 0 w 94692"/>
              <a:gd name="T3" fmla="*/ 0 h 3865545"/>
              <a:gd name="T4" fmla="*/ 79925763 w 94692"/>
              <a:gd name="T5" fmla="*/ 0 h 3865545"/>
              <a:gd name="T6" fmla="*/ 79925763 w 94692"/>
              <a:gd name="T7" fmla="*/ 2520680 h 3865545"/>
              <a:gd name="T8" fmla="*/ 0 w 94692"/>
              <a:gd name="T9" fmla="*/ 2520680 h 3865545"/>
              <a:gd name="T10" fmla="*/ 0 w 94692"/>
              <a:gd name="T11" fmla="*/ 2520680 h 38655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692" h="3865545">
                <a:moveTo>
                  <a:pt x="0" y="0"/>
                </a:moveTo>
                <a:lnTo>
                  <a:pt x="0" y="0"/>
                </a:lnTo>
                <a:lnTo>
                  <a:pt x="94692" y="0"/>
                </a:lnTo>
                <a:lnTo>
                  <a:pt x="94692" y="3865545"/>
                </a:lnTo>
                <a:lnTo>
                  <a:pt x="0" y="3865545"/>
                </a:lnTo>
              </a:path>
            </a:pathLst>
          </a:custGeom>
          <a:noFill/>
          <a:ln w="25400" cap="flat" cmpd="sng" algn="ctr">
            <a:solidFill>
              <a:schemeClr val="accent2">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marL="0" marR="0" lvl="0" indent="0" defTabSz="45720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00000"/>
              </a:solidFill>
              <a:effectLst/>
              <a:uLnTx/>
              <a:uFillTx/>
              <a:cs typeface="Arial"/>
              <a:sym typeface="Calibri" pitchFamily="34" charset="0"/>
            </a:endParaRPr>
          </a:p>
        </p:txBody>
      </p:sp>
      <p:pic>
        <p:nvPicPr>
          <p:cNvPr id="8" name="Logo">
            <a:extLst>
              <a:ext uri="{FF2B5EF4-FFF2-40B4-BE49-F238E27FC236}">
                <a16:creationId xmlns:a16="http://schemas.microsoft.com/office/drawing/2014/main" id="{2014B993-5450-4435-8592-D214EC8DF9A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66744" y="228599"/>
            <a:ext cx="1683743" cy="489205"/>
          </a:xfrm>
          <a:prstGeom prst="rect">
            <a:avLst/>
          </a:prstGeom>
        </p:spPr>
      </p:pic>
    </p:spTree>
    <p:extLst>
      <p:ext uri="{BB962C8B-B14F-4D97-AF65-F5344CB8AC3E}">
        <p14:creationId xmlns:p14="http://schemas.microsoft.com/office/powerpoint/2010/main" val="2560110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36">
          <p15:clr>
            <a:srgbClr val="CCCCCC"/>
          </p15:clr>
        </p15:guide>
        <p15:guide id="2" pos="7344">
          <p15:clr>
            <a:srgbClr val="CCCCCC"/>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43075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cSld name="1_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3" name="Subtitle 2"/>
          <p:cNvSpPr>
            <a:spLocks noGrp="1"/>
          </p:cNvSpPr>
          <p:nvPr>
            <p:ph type="subTitle" idx="1"/>
          </p:nvPr>
        </p:nvSpPr>
        <p:spPr>
          <a:xfrm>
            <a:off x="576000" y="4896000"/>
            <a:ext cx="8228275" cy="1462823"/>
          </a:xfrm>
        </p:spPr>
        <p:txBody>
          <a:bodyPr anchor="b" anchorCtr="0"/>
          <a:lstStyle>
            <a:lvl1pPr marL="0" indent="0" algn="l">
              <a:spcBef>
                <a:spcPts val="0"/>
              </a:spcBef>
              <a:buFont typeface="Arial" panose="020B0604020202020204" pitchFamily="34" charset="0"/>
              <a:buChar char="​"/>
              <a:defRPr sz="2000">
                <a:solidFill>
                  <a:schemeClr val="bg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4" name="Date_DateCustomA" hidden="1"/>
          <p:cNvSpPr>
            <a:spLocks noGrp="1"/>
          </p:cNvSpPr>
          <p:nvPr>
            <p:ph type="dt" sz="half" idx="10"/>
          </p:nvPr>
        </p:nvSpPr>
        <p:spPr>
          <a:xfrm>
            <a:off x="0" y="7020000"/>
            <a:ext cx="0" cy="0"/>
          </a:xfrm>
        </p:spPr>
        <p:txBody>
          <a:bodyPr/>
          <a:lstStyle>
            <a:lvl1pPr>
              <a:defRPr sz="100">
                <a:noFill/>
              </a:defRPr>
            </a:lvl1pPr>
          </a:lstStyle>
          <a:p>
            <a:fld id="{E2FECF34-1952-41E3-9D80-AE3F242E2DEC}" type="datetime1">
              <a:rPr lang="en-US" smtClean="0"/>
              <a:pPr/>
              <a:t>6/25/26</a:t>
            </a:fld>
            <a:endParaRPr lang="en-US"/>
          </a:p>
        </p:txBody>
      </p:sp>
      <p:sp>
        <p:nvSpPr>
          <p:cNvPr id="5" name="FLD_PresentationTitle" hidden="1"/>
          <p:cNvSpPr>
            <a:spLocks noGrp="1"/>
          </p:cNvSpPr>
          <p:nvPr>
            <p:ph type="ftr" sz="quarter" idx="11"/>
          </p:nvPr>
        </p:nvSpPr>
        <p:spPr>
          <a:xfrm>
            <a:off x="0" y="7020000"/>
            <a:ext cx="0" cy="0"/>
          </a:xfr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21600" y="5522400"/>
            <a:ext cx="2592000" cy="754204"/>
          </a:xfrm>
          <a:prstGeom prst="rect">
            <a:avLst/>
          </a:prstGeom>
        </p:spPr>
      </p:pic>
    </p:spTree>
    <p:extLst>
      <p:ext uri="{BB962C8B-B14F-4D97-AF65-F5344CB8AC3E}">
        <p14:creationId xmlns:p14="http://schemas.microsoft.com/office/powerpoint/2010/main" val="2144967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itle and Content 18p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0"/>
          </p:nvPr>
        </p:nvSpPr>
        <p:spPr>
          <a:xfrm>
            <a:off x="2328672" y="6591300"/>
            <a:ext cx="5645149" cy="158960"/>
          </a:xfrm>
        </p:spPr>
        <p:txBody>
          <a:bodyPr/>
          <a:lstStyle>
            <a:lvl1pPr>
              <a:defRPr sz="1000"/>
            </a:lvl1pPr>
          </a:lstStyle>
          <a:p>
            <a:endParaRPr lang="en-US">
              <a:solidFill>
                <a:prstClr val="white">
                  <a:lumMod val="50000"/>
                </a:prstClr>
              </a:solidFill>
            </a:endParaRPr>
          </a:p>
        </p:txBody>
      </p:sp>
      <p:sp>
        <p:nvSpPr>
          <p:cNvPr id="7" name="Slide Number Placeholder 6"/>
          <p:cNvSpPr>
            <a:spLocks noGrp="1"/>
          </p:cNvSpPr>
          <p:nvPr>
            <p:ph type="sldNum" sz="quarter" idx="11"/>
          </p:nvPr>
        </p:nvSpPr>
        <p:spPr/>
        <p:txBody>
          <a:bodyPr/>
          <a:lstStyle/>
          <a:p>
            <a:fld id="{604EFD81-96A7-4A01-B0C9-0C27DE28A232}" type="slidenum">
              <a:rPr lang="en-US" smtClean="0">
                <a:solidFill>
                  <a:srgbClr val="3D505A"/>
                </a:solidFill>
              </a:rPr>
              <a:pPr/>
              <a:t>‹#›</a:t>
            </a:fld>
            <a:endParaRPr lang="en-US">
              <a:solidFill>
                <a:srgbClr val="3D505A"/>
              </a:solidFill>
            </a:endParaRPr>
          </a:p>
        </p:txBody>
      </p:sp>
      <p:sp>
        <p:nvSpPr>
          <p:cNvPr id="9" name="Content Placeholder 2"/>
          <p:cNvSpPr>
            <a:spLocks noGrp="1"/>
          </p:cNvSpPr>
          <p:nvPr>
            <p:ph idx="1"/>
          </p:nvPr>
        </p:nvSpPr>
        <p:spPr>
          <a:xfrm>
            <a:off x="609600" y="1600200"/>
            <a:ext cx="11125200" cy="4648200"/>
          </a:xfrm>
          <a:prstGeom prst="rect">
            <a:avLst/>
          </a:prstGeom>
        </p:spPr>
        <p:txBody>
          <a:bodyPr lIns="0" tIns="0" rIns="0" bIns="0"/>
          <a:lstStyle>
            <a:lvl1pPr marL="261938" indent="-261938">
              <a:spcBef>
                <a:spcPts val="1200"/>
              </a:spcBef>
              <a:buClr>
                <a:srgbClr val="AD1140"/>
              </a:buClr>
              <a:defRPr sz="1800"/>
            </a:lvl1pPr>
            <a:lvl2pPr marL="487363" indent="-225425">
              <a:spcBef>
                <a:spcPts val="150"/>
              </a:spcBef>
              <a:defRPr sz="1600"/>
            </a:lvl2pPr>
            <a:lvl3pPr marL="687388" indent="-190500">
              <a:spcBef>
                <a:spcPts val="150"/>
              </a:spcBef>
              <a:spcAft>
                <a:spcPts val="250"/>
              </a:spcAft>
              <a:buClr>
                <a:schemeClr val="bg2">
                  <a:lumMod val="75000"/>
                </a:schemeClr>
              </a:buClr>
              <a:defRPr sz="1400"/>
            </a:lvl3pPr>
            <a:lvl4pPr marL="854075" indent="-165100">
              <a:spcBef>
                <a:spcPts val="150"/>
              </a:spcBef>
              <a:buClr>
                <a:schemeClr val="bg2">
                  <a:lumMod val="75000"/>
                </a:schemeClr>
              </a:buClr>
              <a:buFont typeface="Wingdings" panose="05000000000000000000" pitchFamily="2" charset="2"/>
              <a:buChar cha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65949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Overall Slide sing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60502"/>
            <a:ext cx="11057467" cy="4691063"/>
          </a:xfrm>
        </p:spPr>
        <p:txBody>
          <a:bodyPr/>
          <a:lstStyle>
            <a:lvl3pPr marL="838179" indent="-228594">
              <a:defRPr/>
            </a:lvl3pPr>
            <a:lvl4pPr marL="1066773" indent="-228594">
              <a:defRPr/>
            </a:lvl4pPr>
            <a:lvl5pPr marL="1295368" indent="-22859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0"/>
          <p:cNvSpPr>
            <a:spLocks noGrp="1"/>
          </p:cNvSpPr>
          <p:nvPr>
            <p:ph type="sldNum" sz="quarter" idx="4"/>
          </p:nvPr>
        </p:nvSpPr>
        <p:spPr>
          <a:xfrm>
            <a:off x="11030400" y="6356351"/>
            <a:ext cx="552000" cy="366183"/>
          </a:xfrm>
          <a:prstGeom prst="rect">
            <a:avLst/>
          </a:prstGeom>
        </p:spPr>
        <p:txBody>
          <a:bodyPr vert="horz" lIns="91440" tIns="45720" rIns="91440" bIns="45720" rtlCol="0" anchor="ctr"/>
          <a:lstStyle>
            <a:lvl1pPr algn="r">
              <a:defRPr sz="1600" b="1">
                <a:solidFill>
                  <a:schemeClr val="tx1">
                    <a:tint val="75000"/>
                  </a:schemeClr>
                </a:solidFill>
              </a:defRPr>
            </a:lvl1pPr>
          </a:lstStyle>
          <a:p>
            <a:fld id="{6CAF9950-2BF5-4714-BA6C-96C7135089D3}" type="slidenum">
              <a:rPr lang="en-US" smtClean="0"/>
              <a:pPr/>
              <a:t>‹#›</a:t>
            </a:fld>
            <a:endParaRPr lang="en-US"/>
          </a:p>
        </p:txBody>
      </p:sp>
      <p:sp>
        <p:nvSpPr>
          <p:cNvPr id="20" name="Title 1">
            <a:extLst>
              <a:ext uri="{FF2B5EF4-FFF2-40B4-BE49-F238E27FC236}">
                <a16:creationId xmlns:a16="http://schemas.microsoft.com/office/drawing/2014/main" id="{D7EE4579-8D14-44BC-A0C1-AEB26396B99E}"/>
              </a:ext>
            </a:extLst>
          </p:cNvPr>
          <p:cNvSpPr>
            <a:spLocks noGrp="1"/>
          </p:cNvSpPr>
          <p:nvPr>
            <p:ph type="title"/>
          </p:nvPr>
        </p:nvSpPr>
        <p:spPr>
          <a:xfrm>
            <a:off x="457201" y="390144"/>
            <a:ext cx="7382319" cy="984251"/>
          </a:xfrm>
          <a:prstGeom prst="rect">
            <a:avLst/>
          </a:prstGeom>
        </p:spPr>
        <p:txBody>
          <a:bodyPr/>
          <a:lstStyle/>
          <a:p>
            <a:r>
              <a:rPr lang="en-US"/>
              <a:t>Click to edit Master title style</a:t>
            </a:r>
            <a:endParaRPr lang="en-GB"/>
          </a:p>
        </p:txBody>
      </p:sp>
      <p:pic>
        <p:nvPicPr>
          <p:cNvPr id="6" name="Picture 5">
            <a:hlinkClick r:id="" action="ppaction://noaction"/>
            <a:extLst>
              <a:ext uri="{FF2B5EF4-FFF2-40B4-BE49-F238E27FC236}">
                <a16:creationId xmlns:a16="http://schemas.microsoft.com/office/drawing/2014/main" id="{6ECCE101-3D15-4C88-A559-2B4782465AFA}"/>
              </a:ext>
            </a:extLst>
          </p:cNvPr>
          <p:cNvPicPr>
            <a:picLocks noChangeAspect="1"/>
          </p:cNvPicPr>
          <p:nvPr userDrawn="1"/>
        </p:nvPicPr>
        <p:blipFill rotWithShape="1">
          <a:blip r:embed="rId2"/>
          <a:srcRect l="53684" b="9452"/>
          <a:stretch/>
        </p:blipFill>
        <p:spPr>
          <a:xfrm>
            <a:off x="11291696" y="142676"/>
            <a:ext cx="520567" cy="465733"/>
          </a:xfrm>
          <a:prstGeom prst="rect">
            <a:avLst/>
          </a:prstGeom>
        </p:spPr>
      </p:pic>
    </p:spTree>
    <p:extLst>
      <p:ext uri="{BB962C8B-B14F-4D97-AF65-F5344CB8AC3E}">
        <p14:creationId xmlns:p14="http://schemas.microsoft.com/office/powerpoint/2010/main" val="1353636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250082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1086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443582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583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7081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7331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231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3" Type="http://schemas.openxmlformats.org/officeDocument/2006/relationships/slideLayout" Target="../slideLayouts/slideLayout164.xml"/><Relationship Id="rId21" Type="http://schemas.openxmlformats.org/officeDocument/2006/relationships/theme" Target="../theme/theme10.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0" Type="http://schemas.openxmlformats.org/officeDocument/2006/relationships/slideLayout" Target="../slideLayouts/slideLayout181.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10" Type="http://schemas.openxmlformats.org/officeDocument/2006/relationships/slideLayout" Target="../slideLayouts/slideLayout171.xml"/><Relationship Id="rId19" Type="http://schemas.openxmlformats.org/officeDocument/2006/relationships/slideLayout" Target="../slideLayouts/slideLayout180.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theme" Target="../theme/theme11.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 Type="http://schemas.openxmlformats.org/officeDocument/2006/relationships/slideLayout" Target="../slideLayouts/slideLayout195.xml"/><Relationship Id="rId16" Type="http://schemas.openxmlformats.org/officeDocument/2006/relationships/slideLayout" Target="../slideLayouts/slideLayout209.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10" Type="http://schemas.openxmlformats.org/officeDocument/2006/relationships/slideLayout" Target="../slideLayouts/slideLayout203.xml"/><Relationship Id="rId19" Type="http://schemas.openxmlformats.org/officeDocument/2006/relationships/theme" Target="../theme/theme12.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18" Type="http://schemas.openxmlformats.org/officeDocument/2006/relationships/theme" Target="../theme/theme13.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17" Type="http://schemas.openxmlformats.org/officeDocument/2006/relationships/slideLayout" Target="../slideLayouts/slideLayout228.xml"/><Relationship Id="rId2" Type="http://schemas.openxmlformats.org/officeDocument/2006/relationships/slideLayout" Target="../slideLayouts/slideLayout213.xml"/><Relationship Id="rId16" Type="http://schemas.openxmlformats.org/officeDocument/2006/relationships/slideLayout" Target="../slideLayouts/slideLayout227.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slideLayout" Target="../slideLayouts/slideLayout226.xml"/><Relationship Id="rId10" Type="http://schemas.openxmlformats.org/officeDocument/2006/relationships/slideLayout" Target="../slideLayouts/slideLayout221.xml"/><Relationship Id="rId19" Type="http://schemas.openxmlformats.org/officeDocument/2006/relationships/image" Target="../media/image19.jpeg"/><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18" Type="http://schemas.openxmlformats.org/officeDocument/2006/relationships/slideLayout" Target="../slideLayouts/slideLayout246.xml"/><Relationship Id="rId26" Type="http://schemas.openxmlformats.org/officeDocument/2006/relationships/theme" Target="../theme/theme14.xml"/><Relationship Id="rId3" Type="http://schemas.openxmlformats.org/officeDocument/2006/relationships/slideLayout" Target="../slideLayouts/slideLayout231.xml"/><Relationship Id="rId21" Type="http://schemas.openxmlformats.org/officeDocument/2006/relationships/slideLayout" Target="../slideLayouts/slideLayout249.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17" Type="http://schemas.openxmlformats.org/officeDocument/2006/relationships/slideLayout" Target="../slideLayouts/slideLayout245.xml"/><Relationship Id="rId25" Type="http://schemas.openxmlformats.org/officeDocument/2006/relationships/slideLayout" Target="../slideLayouts/slideLayout253.xml"/><Relationship Id="rId2" Type="http://schemas.openxmlformats.org/officeDocument/2006/relationships/slideLayout" Target="../slideLayouts/slideLayout230.xml"/><Relationship Id="rId16" Type="http://schemas.openxmlformats.org/officeDocument/2006/relationships/slideLayout" Target="../slideLayouts/slideLayout244.xml"/><Relationship Id="rId20" Type="http://schemas.openxmlformats.org/officeDocument/2006/relationships/slideLayout" Target="../slideLayouts/slideLayout248.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24" Type="http://schemas.openxmlformats.org/officeDocument/2006/relationships/slideLayout" Target="../slideLayouts/slideLayout252.xml"/><Relationship Id="rId5" Type="http://schemas.openxmlformats.org/officeDocument/2006/relationships/slideLayout" Target="../slideLayouts/slideLayout233.xml"/><Relationship Id="rId15" Type="http://schemas.openxmlformats.org/officeDocument/2006/relationships/slideLayout" Target="../slideLayouts/slideLayout243.xml"/><Relationship Id="rId23" Type="http://schemas.openxmlformats.org/officeDocument/2006/relationships/slideLayout" Target="../slideLayouts/slideLayout251.xml"/><Relationship Id="rId10" Type="http://schemas.openxmlformats.org/officeDocument/2006/relationships/slideLayout" Target="../slideLayouts/slideLayout238.xml"/><Relationship Id="rId19" Type="http://schemas.openxmlformats.org/officeDocument/2006/relationships/slideLayout" Target="../slideLayouts/slideLayout247.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 Id="rId22" Type="http://schemas.openxmlformats.org/officeDocument/2006/relationships/slideLayout" Target="../slideLayouts/slideLayout250.xml"/><Relationship Id="rId27" Type="http://schemas.openxmlformats.org/officeDocument/2006/relationships/image" Target="../media/image20.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image" Target="../media/image5.jpeg"/><Relationship Id="rId5" Type="http://schemas.openxmlformats.org/officeDocument/2006/relationships/theme" Target="../theme/theme4.xml"/><Relationship Id="rId4"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image" Target="../media/image7.png"/><Relationship Id="rId5" Type="http://schemas.openxmlformats.org/officeDocument/2006/relationships/theme" Target="../theme/theme5.xml"/><Relationship Id="rId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21" Type="http://schemas.openxmlformats.org/officeDocument/2006/relationships/image" Target="../media/image9.emf"/><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tags" Target="../tags/tag5.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theme" Target="../theme/theme6.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image" Target="../media/image10.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theme" Target="../theme/theme7.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theme" Target="../theme/theme8.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3" Type="http://schemas.openxmlformats.org/officeDocument/2006/relationships/slideLayout" Target="../slideLayouts/slideLayout145.xml"/><Relationship Id="rId21" Type="http://schemas.openxmlformats.org/officeDocument/2006/relationships/image" Target="../media/image1.png"/><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theme" Target="../theme/theme9.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F893BAB3-0A67-E449-9E97-D8C77B6D4DB8}"/>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06866331"/>
      </p:ext>
    </p:extLst>
  </p:cSld>
  <p:clrMap bg1="lt1" tx1="dk1" bg2="lt2" tx2="dk2" accent1="accent1" accent2="accent2" accent3="accent3" accent4="accent4" accent5="accent5" accent6="accent6" hlink="hlink" folHlink="folHlink"/>
  <p:sldLayoutIdLst>
    <p:sldLayoutId id="2147485146" r:id="rId1"/>
    <p:sldLayoutId id="2147485147" r:id="rId2"/>
    <p:sldLayoutId id="2147485148" r:id="rId3"/>
    <p:sldLayoutId id="2147485149" r:id="rId4"/>
    <p:sldLayoutId id="2147485150" r:id="rId5"/>
    <p:sldLayoutId id="2147485151" r:id="rId6"/>
    <p:sldLayoutId id="2147485152" r:id="rId7"/>
    <p:sldLayoutId id="2147485153" r:id="rId8"/>
    <p:sldLayoutId id="2147485154" r:id="rId9"/>
    <p:sldLayoutId id="2147485155" r:id="rId10"/>
    <p:sldLayoutId id="2147485156" r:id="rId11"/>
    <p:sldLayoutId id="2147485157" r:id="rId12"/>
    <p:sldLayoutId id="2147485158" r:id="rId13"/>
    <p:sldLayoutId id="2147485159" r:id="rId14"/>
    <p:sldLayoutId id="2147485160" r:id="rId15"/>
    <p:sldLayoutId id="2147485161" r:id="rId16"/>
    <p:sldLayoutId id="2147485162" r:id="rId17"/>
    <p:sldLayoutId id="2147485163" r:id="rId18"/>
    <p:sldLayoutId id="2147485164" r:id="rId19"/>
    <p:sldLayoutId id="2147485165" r:id="rId20"/>
    <p:sldLayoutId id="2147485166" r:id="rId21"/>
    <p:sldLayoutId id="2147485167" r:id="rId22"/>
    <p:sldLayoutId id="2147485168" r:id="rId23"/>
    <p:sldLayoutId id="2147485169"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5C4540-6457-6857-4999-DBAD51F07E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9AB5B3-1B96-22DA-7994-55F400DF09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AA547A-10C3-50DA-FCB2-984F72ED4B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A7D5C2F-680D-144D-948B-7D4E5C7F46DC}" type="datetimeFigureOut">
              <a:rPr lang="en-US" smtClean="0"/>
              <a:t>6/25/26</a:t>
            </a:fld>
            <a:endParaRPr lang="en-US"/>
          </a:p>
        </p:txBody>
      </p:sp>
      <p:sp>
        <p:nvSpPr>
          <p:cNvPr id="5" name="Footer Placeholder 4">
            <a:extLst>
              <a:ext uri="{FF2B5EF4-FFF2-40B4-BE49-F238E27FC236}">
                <a16:creationId xmlns:a16="http://schemas.microsoft.com/office/drawing/2014/main" id="{4A902256-83F3-23F3-EC3F-83DECD467E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D593582-154C-A6F5-9C64-AFB3212878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E5C8ED7-993A-D54B-ACD9-892EA6D8BBCC}" type="slidenum">
              <a:rPr lang="en-US" smtClean="0"/>
              <a:t>‹#›</a:t>
            </a:fld>
            <a:endParaRPr lang="en-US"/>
          </a:p>
        </p:txBody>
      </p:sp>
    </p:spTree>
    <p:extLst>
      <p:ext uri="{BB962C8B-B14F-4D97-AF65-F5344CB8AC3E}">
        <p14:creationId xmlns:p14="http://schemas.microsoft.com/office/powerpoint/2010/main" val="2120054701"/>
      </p:ext>
    </p:extLst>
  </p:cSld>
  <p:clrMap bg1="lt1" tx1="dk1" bg2="lt2" tx2="dk2" accent1="accent1" accent2="accent2" accent3="accent3" accent4="accent4" accent5="accent5" accent6="accent6" hlink="hlink" folHlink="folHlink"/>
  <p:sldLayoutIdLst>
    <p:sldLayoutId id="2147486793" r:id="rId1"/>
    <p:sldLayoutId id="2147486794" r:id="rId2"/>
    <p:sldLayoutId id="2147486795" r:id="rId3"/>
    <p:sldLayoutId id="2147486796" r:id="rId4"/>
    <p:sldLayoutId id="2147486797" r:id="rId5"/>
    <p:sldLayoutId id="2147486798" r:id="rId6"/>
    <p:sldLayoutId id="2147486799" r:id="rId7"/>
    <p:sldLayoutId id="2147486800" r:id="rId8"/>
    <p:sldLayoutId id="2147486801" r:id="rId9"/>
    <p:sldLayoutId id="2147486802" r:id="rId10"/>
    <p:sldLayoutId id="2147486803" r:id="rId11"/>
    <p:sldLayoutId id="2147486804" r:id="rId12"/>
    <p:sldLayoutId id="2147486805" r:id="rId13"/>
    <p:sldLayoutId id="2147486806" r:id="rId14"/>
    <p:sldLayoutId id="2147486807" r:id="rId15"/>
    <p:sldLayoutId id="2147486808" r:id="rId16"/>
    <p:sldLayoutId id="2147486809" r:id="rId17"/>
    <p:sldLayoutId id="2147486810" r:id="rId18"/>
    <p:sldLayoutId id="2147486811" r:id="rId19"/>
    <p:sldLayoutId id="2147486812"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4B"/>
            </a:gs>
            <a:gs pos="100000">
              <a:srgbClr val="000000"/>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716F6E9-FCFC-5B18-CFB3-8FC50E64F1F9}"/>
              </a:ext>
            </a:extLst>
          </p:cNvPr>
          <p:cNvSpPr>
            <a:spLocks noGrp="1" noChangeArrowheads="1"/>
          </p:cNvSpPr>
          <p:nvPr>
            <p:ph type="title"/>
          </p:nvPr>
        </p:nvSpPr>
        <p:spPr bwMode="auto">
          <a:xfrm>
            <a:off x="914400" y="3048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663D267-B446-DF42-CB3E-168E5BB9FA3F}"/>
              </a:ext>
            </a:extLst>
          </p:cNvPr>
          <p:cNvSpPr>
            <a:spLocks noGrp="1" noChangeArrowheads="1"/>
          </p:cNvSpPr>
          <p:nvPr>
            <p:ph type="body" idx="1"/>
          </p:nvPr>
        </p:nvSpPr>
        <p:spPr bwMode="auto">
          <a:xfrm>
            <a:off x="914400" y="16764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FD6D45F-EB03-14CF-E003-DEB7FF102CE8}"/>
              </a:ext>
            </a:extLst>
          </p:cNvPr>
          <p:cNvSpPr>
            <a:spLocks noGrp="1" noChangeArrowheads="1"/>
          </p:cNvSpPr>
          <p:nvPr>
            <p:ph type="dt" sz="half" idx="2"/>
          </p:nvPr>
        </p:nvSpPr>
        <p:spPr bwMode="auto">
          <a:xfrm>
            <a:off x="9144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0" dirty="0">
                <a:latin typeface="Times" charset="0"/>
                <a:ea typeface="ＭＳ Ｐゴシック" charset="0"/>
                <a:cs typeface="+mn-cs"/>
              </a:defRPr>
            </a:lvl1pPr>
          </a:lstStyle>
          <a:p>
            <a:pPr>
              <a:defRPr/>
            </a:pPr>
            <a:endParaRPr lang="en-US" dirty="0"/>
          </a:p>
        </p:txBody>
      </p:sp>
      <p:sp>
        <p:nvSpPr>
          <p:cNvPr id="1029" name="Rectangle 5">
            <a:extLst>
              <a:ext uri="{FF2B5EF4-FFF2-40B4-BE49-F238E27FC236}">
                <a16:creationId xmlns:a16="http://schemas.microsoft.com/office/drawing/2014/main" id="{1E06C569-7E7C-47F3-13F2-C605FF2C88C4}"/>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dirty="0">
                <a:latin typeface="Times" charset="0"/>
                <a:ea typeface="ＭＳ Ｐゴシック" charset="0"/>
                <a:cs typeface="+mn-cs"/>
              </a:defRPr>
            </a:lvl1pPr>
          </a:lstStyle>
          <a:p>
            <a:pPr>
              <a:defRPr/>
            </a:pPr>
            <a:endParaRPr lang="en-US" dirty="0"/>
          </a:p>
        </p:txBody>
      </p:sp>
      <p:sp>
        <p:nvSpPr>
          <p:cNvPr id="1030" name="Rectangle 6">
            <a:extLst>
              <a:ext uri="{FF2B5EF4-FFF2-40B4-BE49-F238E27FC236}">
                <a16:creationId xmlns:a16="http://schemas.microsoft.com/office/drawing/2014/main" id="{70645D20-E199-751A-2CCE-5A256548DB41}"/>
              </a:ext>
            </a:extLst>
          </p:cNvPr>
          <p:cNvSpPr>
            <a:spLocks noGrp="1" noChangeArrowheads="1"/>
          </p:cNvSpPr>
          <p:nvPr>
            <p:ph type="sldNum" sz="quarter" idx="4"/>
          </p:nvPr>
        </p:nvSpPr>
        <p:spPr bwMode="auto">
          <a:xfrm>
            <a:off x="87376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0" smtClean="0">
                <a:latin typeface="Times" pitchFamily="2" charset="0"/>
              </a:defRPr>
            </a:lvl1pPr>
          </a:lstStyle>
          <a:p>
            <a:pPr>
              <a:defRPr/>
            </a:pPr>
            <a:fld id="{A5D63D49-DEFF-EE4C-8DC3-A8CABDBE71EC}" type="slidenum">
              <a:rPr lang="en-US" altLang="en-US"/>
              <a:pPr>
                <a:defRPr/>
              </a:pPr>
              <a:t>‹#›</a:t>
            </a:fld>
            <a:endParaRPr lang="en-US" altLang="en-US" dirty="0"/>
          </a:p>
        </p:txBody>
      </p:sp>
    </p:spTree>
    <p:extLst>
      <p:ext uri="{BB962C8B-B14F-4D97-AF65-F5344CB8AC3E}">
        <p14:creationId xmlns:p14="http://schemas.microsoft.com/office/powerpoint/2010/main" val="2971075451"/>
      </p:ext>
    </p:extLst>
  </p:cSld>
  <p:clrMap bg1="dk2" tx1="lt1" bg2="dk1" tx2="lt2" accent1="accent1" accent2="accent2" accent3="accent3" accent4="accent4" accent5="accent5" accent6="accent6" hlink="hlink" folHlink="folHlink"/>
  <p:sldLayoutIdLst>
    <p:sldLayoutId id="2147486814" r:id="rId1"/>
    <p:sldLayoutId id="2147486815" r:id="rId2"/>
    <p:sldLayoutId id="2147486816" r:id="rId3"/>
    <p:sldLayoutId id="2147486817" r:id="rId4"/>
    <p:sldLayoutId id="2147486818" r:id="rId5"/>
    <p:sldLayoutId id="2147486819" r:id="rId6"/>
    <p:sldLayoutId id="2147486820" r:id="rId7"/>
    <p:sldLayoutId id="2147486821" r:id="rId8"/>
    <p:sldLayoutId id="2147486822" r:id="rId9"/>
    <p:sldLayoutId id="2147486823" r:id="rId10"/>
    <p:sldLayoutId id="2147486824" r:id="rId11"/>
    <p:sldLayoutId id="2147486825" r:id="rId12"/>
  </p:sldLayoutIdLst>
  <p:txStyles>
    <p:titleStyle>
      <a:lvl1pPr algn="ctr" rtl="0" eaLnBrk="0" fontAlgn="base" hangingPunct="0">
        <a:spcBef>
          <a:spcPct val="0"/>
        </a:spcBef>
        <a:spcAft>
          <a:spcPct val="0"/>
        </a:spcAft>
        <a:defRPr sz="3600">
          <a:solidFill>
            <a:schemeClr val="tx2"/>
          </a:solidFill>
          <a:latin typeface="+mj-lt"/>
          <a:ea typeface="+mj-ea"/>
          <a:cs typeface="ＭＳ Ｐゴシック" charset="0"/>
        </a:defRPr>
      </a:lvl1pPr>
      <a:lvl2pPr algn="ctr" rtl="0" eaLnBrk="0" fontAlgn="base" hangingPunct="0">
        <a:spcBef>
          <a:spcPct val="0"/>
        </a:spcBef>
        <a:spcAft>
          <a:spcPct val="0"/>
        </a:spcAft>
        <a:defRPr sz="36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36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36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3600">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3600">
          <a:solidFill>
            <a:schemeClr val="tx2"/>
          </a:solidFill>
          <a:latin typeface="Times" charset="0"/>
          <a:ea typeface="ＭＳ Ｐゴシック" charset="0"/>
        </a:defRPr>
      </a:lvl6pPr>
      <a:lvl7pPr marL="914400" algn="ctr" rtl="0" eaLnBrk="0" fontAlgn="base" hangingPunct="0">
        <a:spcBef>
          <a:spcPct val="0"/>
        </a:spcBef>
        <a:spcAft>
          <a:spcPct val="0"/>
        </a:spcAft>
        <a:defRPr sz="3600">
          <a:solidFill>
            <a:schemeClr val="tx2"/>
          </a:solidFill>
          <a:latin typeface="Times" charset="0"/>
          <a:ea typeface="ＭＳ Ｐゴシック" charset="0"/>
        </a:defRPr>
      </a:lvl7pPr>
      <a:lvl8pPr marL="1371600" algn="ctr" rtl="0" eaLnBrk="0" fontAlgn="base" hangingPunct="0">
        <a:spcBef>
          <a:spcPct val="0"/>
        </a:spcBef>
        <a:spcAft>
          <a:spcPct val="0"/>
        </a:spcAft>
        <a:defRPr sz="3600">
          <a:solidFill>
            <a:schemeClr val="tx2"/>
          </a:solidFill>
          <a:latin typeface="Times" charset="0"/>
          <a:ea typeface="ＭＳ Ｐゴシック" charset="0"/>
        </a:defRPr>
      </a:lvl8pPr>
      <a:lvl9pPr marL="1828800" algn="ctr" rtl="0" eaLnBrk="0" fontAlgn="base" hangingPunct="0">
        <a:spcBef>
          <a:spcPct val="0"/>
        </a:spcBef>
        <a:spcAft>
          <a:spcPct val="0"/>
        </a:spcAft>
        <a:defRPr sz="36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47"/>
            </a:gs>
            <a:gs pos="100000">
              <a:srgbClr val="000099"/>
            </a:gs>
          </a:gsLst>
          <a:lin ang="5400000" scaled="1"/>
          <a:tileRect/>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85760"/>
            <a:ext cx="12192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1625407400"/>
      </p:ext>
    </p:extLst>
  </p:cSld>
  <p:clrMap bg1="lt1" tx1="dk1" bg2="lt2" tx2="dk2" accent1="accent1" accent2="accent2" accent3="accent3" accent4="accent4" accent5="accent5" accent6="accent6" hlink="hlink" folHlink="folHlink"/>
  <p:sldLayoutIdLst>
    <p:sldLayoutId id="2147486827" r:id="rId1"/>
    <p:sldLayoutId id="2147486828" r:id="rId2"/>
    <p:sldLayoutId id="2147486829" r:id="rId3"/>
    <p:sldLayoutId id="2147486830" r:id="rId4"/>
    <p:sldLayoutId id="2147486831" r:id="rId5"/>
    <p:sldLayoutId id="2147486832" r:id="rId6"/>
    <p:sldLayoutId id="2147486833" r:id="rId7"/>
    <p:sldLayoutId id="2147486834" r:id="rId8"/>
    <p:sldLayoutId id="2147486835" r:id="rId9"/>
    <p:sldLayoutId id="2147486836" r:id="rId10"/>
    <p:sldLayoutId id="2147486837" r:id="rId11"/>
    <p:sldLayoutId id="2147486838" r:id="rId12"/>
    <p:sldLayoutId id="2147486839" r:id="rId13"/>
    <p:sldLayoutId id="2147486840" r:id="rId14"/>
    <p:sldLayoutId id="2147486841" r:id="rId15"/>
    <p:sldLayoutId id="2147486842" r:id="rId16"/>
    <p:sldLayoutId id="2147486843" r:id="rId17"/>
    <p:sldLayoutId id="2147486844" r:id="rId18"/>
  </p:sldLayoutIdLst>
  <p:transition spd="slow"/>
  <p:txStyles>
    <p:titleStyle>
      <a:lvl1pPr algn="ctr" rtl="0" eaLnBrk="0" fontAlgn="base" hangingPunct="0">
        <a:spcBef>
          <a:spcPct val="0"/>
        </a:spcBef>
        <a:spcAft>
          <a:spcPct val="0"/>
        </a:spcAft>
        <a:defRPr sz="2625" b="1">
          <a:solidFill>
            <a:srgbClr val="FFFF00"/>
          </a:solidFill>
          <a:latin typeface="+mj-lt"/>
          <a:ea typeface="+mj-ea"/>
          <a:cs typeface="+mj-cs"/>
        </a:defRPr>
      </a:lvl1pPr>
      <a:lvl2pPr algn="ctr" rtl="0" eaLnBrk="0" fontAlgn="base" hangingPunct="0">
        <a:spcBef>
          <a:spcPct val="0"/>
        </a:spcBef>
        <a:spcAft>
          <a:spcPct val="0"/>
        </a:spcAft>
        <a:defRPr sz="2625" b="1">
          <a:solidFill>
            <a:srgbClr val="FFFF00"/>
          </a:solidFill>
          <a:latin typeface="Arial" pitchFamily="34" charset="0"/>
        </a:defRPr>
      </a:lvl2pPr>
      <a:lvl3pPr algn="ctr" rtl="0" eaLnBrk="0" fontAlgn="base" hangingPunct="0">
        <a:spcBef>
          <a:spcPct val="0"/>
        </a:spcBef>
        <a:spcAft>
          <a:spcPct val="0"/>
        </a:spcAft>
        <a:defRPr sz="2625" b="1">
          <a:solidFill>
            <a:srgbClr val="FFFF00"/>
          </a:solidFill>
          <a:latin typeface="Arial" pitchFamily="34" charset="0"/>
        </a:defRPr>
      </a:lvl3pPr>
      <a:lvl4pPr algn="ctr" rtl="0" eaLnBrk="0" fontAlgn="base" hangingPunct="0">
        <a:spcBef>
          <a:spcPct val="0"/>
        </a:spcBef>
        <a:spcAft>
          <a:spcPct val="0"/>
        </a:spcAft>
        <a:defRPr sz="2625" b="1">
          <a:solidFill>
            <a:srgbClr val="FFFF00"/>
          </a:solidFill>
          <a:latin typeface="Arial" pitchFamily="34" charset="0"/>
        </a:defRPr>
      </a:lvl4pPr>
      <a:lvl5pPr algn="ctr" rtl="0" eaLnBrk="0" fontAlgn="base" hangingPunct="0">
        <a:spcBef>
          <a:spcPct val="0"/>
        </a:spcBef>
        <a:spcAft>
          <a:spcPct val="0"/>
        </a:spcAft>
        <a:defRPr sz="2625" b="1">
          <a:solidFill>
            <a:srgbClr val="FFFF00"/>
          </a:solidFill>
          <a:latin typeface="Arial" pitchFamily="34" charset="0"/>
        </a:defRPr>
      </a:lvl5pPr>
      <a:lvl6pPr marL="342900" algn="ctr" rtl="0" fontAlgn="base">
        <a:spcBef>
          <a:spcPct val="0"/>
        </a:spcBef>
        <a:spcAft>
          <a:spcPct val="0"/>
        </a:spcAft>
        <a:defRPr sz="2625" b="1">
          <a:solidFill>
            <a:srgbClr val="FFFF00"/>
          </a:solidFill>
          <a:latin typeface="Arial" pitchFamily="34" charset="0"/>
        </a:defRPr>
      </a:lvl6pPr>
      <a:lvl7pPr marL="685800" algn="ctr" rtl="0" fontAlgn="base">
        <a:spcBef>
          <a:spcPct val="0"/>
        </a:spcBef>
        <a:spcAft>
          <a:spcPct val="0"/>
        </a:spcAft>
        <a:defRPr sz="2625" b="1">
          <a:solidFill>
            <a:srgbClr val="FFFF00"/>
          </a:solidFill>
          <a:latin typeface="Arial" pitchFamily="34" charset="0"/>
        </a:defRPr>
      </a:lvl7pPr>
      <a:lvl8pPr marL="1028700" algn="ctr" rtl="0" fontAlgn="base">
        <a:spcBef>
          <a:spcPct val="0"/>
        </a:spcBef>
        <a:spcAft>
          <a:spcPct val="0"/>
        </a:spcAft>
        <a:defRPr sz="2625" b="1">
          <a:solidFill>
            <a:srgbClr val="FFFF00"/>
          </a:solidFill>
          <a:latin typeface="Arial" pitchFamily="34" charset="0"/>
        </a:defRPr>
      </a:lvl8pPr>
      <a:lvl9pPr marL="1371600" algn="ctr" rtl="0" fontAlgn="base">
        <a:spcBef>
          <a:spcPct val="0"/>
        </a:spcBef>
        <a:spcAft>
          <a:spcPct val="0"/>
        </a:spcAft>
        <a:defRPr sz="2625" b="1">
          <a:solidFill>
            <a:srgbClr val="FFFF00"/>
          </a:solidFill>
          <a:latin typeface="Arial" pitchFamily="34" charset="0"/>
        </a:defRPr>
      </a:lvl9pPr>
    </p:titleStyle>
    <p:bodyStyle>
      <a:lvl1pPr marL="257175" indent="-257175" algn="l" rtl="0" eaLnBrk="0" fontAlgn="base" hangingPunct="0">
        <a:spcBef>
          <a:spcPct val="20000"/>
        </a:spcBef>
        <a:spcAft>
          <a:spcPct val="0"/>
        </a:spcAft>
        <a:buClr>
          <a:schemeClr val="bg1"/>
        </a:buClr>
        <a:buSzPct val="110000"/>
        <a:buFont typeface="Arial" pitchFamily="34" charset="0"/>
        <a:buChar char="•"/>
        <a:defRPr sz="2250" b="1">
          <a:solidFill>
            <a:schemeClr val="bg1"/>
          </a:solidFill>
          <a:latin typeface="+mn-lt"/>
          <a:ea typeface="+mn-ea"/>
          <a:cs typeface="+mn-cs"/>
        </a:defRPr>
      </a:lvl1pPr>
      <a:lvl2pPr marL="557213" indent="-214313" algn="l" rtl="0" eaLnBrk="0" fontAlgn="base" hangingPunct="0">
        <a:spcBef>
          <a:spcPct val="20000"/>
        </a:spcBef>
        <a:spcAft>
          <a:spcPct val="0"/>
        </a:spcAft>
        <a:buClr>
          <a:schemeClr val="bg1"/>
        </a:buClr>
        <a:buFont typeface="Arial" pitchFamily="34" charset="0"/>
        <a:buChar char="•"/>
        <a:defRPr sz="2100" b="1">
          <a:solidFill>
            <a:schemeClr val="bg1"/>
          </a:solidFill>
          <a:latin typeface="+mn-lt"/>
        </a:defRPr>
      </a:lvl2pPr>
      <a:lvl3pPr marL="857250" indent="-171450" algn="l" rtl="0" eaLnBrk="0" fontAlgn="base" hangingPunct="0">
        <a:spcBef>
          <a:spcPct val="20000"/>
        </a:spcBef>
        <a:spcAft>
          <a:spcPct val="0"/>
        </a:spcAft>
        <a:buClr>
          <a:schemeClr val="bg1"/>
        </a:buClr>
        <a:buFont typeface="Arial" pitchFamily="34" charset="0"/>
        <a:buChar char="•"/>
        <a:defRPr sz="1800" b="1">
          <a:solidFill>
            <a:schemeClr val="bg1"/>
          </a:solidFill>
          <a:latin typeface="+mn-lt"/>
        </a:defRPr>
      </a:lvl3pPr>
      <a:lvl4pPr marL="1200150" indent="-171450" algn="l" rtl="0" eaLnBrk="0" fontAlgn="base" hangingPunct="0">
        <a:spcBef>
          <a:spcPct val="20000"/>
        </a:spcBef>
        <a:spcAft>
          <a:spcPct val="0"/>
        </a:spcAft>
        <a:buClr>
          <a:schemeClr val="bg1"/>
        </a:buClr>
        <a:buFont typeface="Arial" pitchFamily="34" charset="0"/>
        <a:buChar char="•"/>
        <a:defRPr sz="1500" b="1">
          <a:solidFill>
            <a:schemeClr val="bg1"/>
          </a:solidFill>
          <a:latin typeface="+mn-lt"/>
        </a:defRPr>
      </a:lvl4pPr>
      <a:lvl5pPr marL="1543050" indent="-171450" algn="l" rtl="0" eaLnBrk="0" fontAlgn="base" hangingPunct="0">
        <a:spcBef>
          <a:spcPct val="20000"/>
        </a:spcBef>
        <a:spcAft>
          <a:spcPct val="0"/>
        </a:spcAft>
        <a:buClr>
          <a:schemeClr val="bg1"/>
        </a:buClr>
        <a:buFont typeface="Arial" pitchFamily="34" charset="0"/>
        <a:buChar char="•"/>
        <a:defRPr sz="1500" b="1">
          <a:solidFill>
            <a:schemeClr val="bg1"/>
          </a:solidFill>
          <a:latin typeface="+mn-lt"/>
        </a:defRPr>
      </a:lvl5pPr>
      <a:lvl6pPr marL="1885950" indent="-171450" algn="l" rtl="0" fontAlgn="base">
        <a:spcBef>
          <a:spcPct val="20000"/>
        </a:spcBef>
        <a:spcAft>
          <a:spcPct val="0"/>
        </a:spcAft>
        <a:buChar char="»"/>
        <a:defRPr sz="1500">
          <a:solidFill>
            <a:schemeClr val="bg1"/>
          </a:solidFill>
          <a:latin typeface="+mn-lt"/>
        </a:defRPr>
      </a:lvl6pPr>
      <a:lvl7pPr marL="2228850" indent="-171450" algn="l" rtl="0" fontAlgn="base">
        <a:spcBef>
          <a:spcPct val="20000"/>
        </a:spcBef>
        <a:spcAft>
          <a:spcPct val="0"/>
        </a:spcAft>
        <a:buChar char="»"/>
        <a:defRPr sz="1500">
          <a:solidFill>
            <a:schemeClr val="bg1"/>
          </a:solidFill>
          <a:latin typeface="+mn-lt"/>
        </a:defRPr>
      </a:lvl7pPr>
      <a:lvl8pPr marL="2571750" indent="-171450" algn="l" rtl="0" fontAlgn="base">
        <a:spcBef>
          <a:spcPct val="20000"/>
        </a:spcBef>
        <a:spcAft>
          <a:spcPct val="0"/>
        </a:spcAft>
        <a:buChar char="»"/>
        <a:defRPr sz="1500">
          <a:solidFill>
            <a:schemeClr val="bg1"/>
          </a:solidFill>
          <a:latin typeface="+mn-lt"/>
        </a:defRPr>
      </a:lvl8pPr>
      <a:lvl9pPr marL="2914650" indent="-171450" algn="l" rtl="0" fontAlgn="base">
        <a:spcBef>
          <a:spcPct val="20000"/>
        </a:spcBef>
        <a:spcAft>
          <a:spcPct val="0"/>
        </a:spcAft>
        <a:buChar char="»"/>
        <a:defRPr sz="1500">
          <a:solidFill>
            <a:schemeClr val="bg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126626355"/>
      </p:ext>
    </p:extLst>
  </p:cSld>
  <p:clrMap bg1="lt1" tx1="dk1" bg2="lt2" tx2="dk2" accent1="accent1" accent2="accent2" accent3="accent3" accent4="accent4" accent5="accent5" accent6="accent6" hlink="hlink" folHlink="folHlink"/>
  <p:sldLayoutIdLst>
    <p:sldLayoutId id="2147486846" r:id="rId1"/>
    <p:sldLayoutId id="2147486847" r:id="rId2"/>
    <p:sldLayoutId id="2147486848" r:id="rId3"/>
    <p:sldLayoutId id="2147486849" r:id="rId4"/>
    <p:sldLayoutId id="2147486850" r:id="rId5"/>
    <p:sldLayoutId id="2147486851" r:id="rId6"/>
    <p:sldLayoutId id="2147486852" r:id="rId7"/>
    <p:sldLayoutId id="2147486853" r:id="rId8"/>
    <p:sldLayoutId id="2147486854" r:id="rId9"/>
    <p:sldLayoutId id="2147486855" r:id="rId10"/>
    <p:sldLayoutId id="2147486856" r:id="rId11"/>
    <p:sldLayoutId id="2147486857" r:id="rId12"/>
    <p:sldLayoutId id="2147486858" r:id="rId13"/>
    <p:sldLayoutId id="2147486859" r:id="rId14"/>
    <p:sldLayoutId id="2147486860" r:id="rId15"/>
    <p:sldLayoutId id="2147486861" r:id="rId16"/>
    <p:sldLayoutId id="2147486862"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7486"/>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4288081388"/>
      </p:ext>
    </p:extLst>
  </p:cSld>
  <p:clrMap bg1="lt1" tx1="dk1" bg2="lt2" tx2="dk2" accent1="accent1" accent2="accent2" accent3="accent3" accent4="accent4" accent5="accent5" accent6="accent6" hlink="hlink" folHlink="folHlink"/>
  <p:sldLayoutIdLst>
    <p:sldLayoutId id="2147486864" r:id="rId1"/>
    <p:sldLayoutId id="2147486865" r:id="rId2"/>
    <p:sldLayoutId id="2147486866" r:id="rId3"/>
    <p:sldLayoutId id="2147486867" r:id="rId4"/>
    <p:sldLayoutId id="2147486868" r:id="rId5"/>
    <p:sldLayoutId id="2147486869" r:id="rId6"/>
    <p:sldLayoutId id="2147486870" r:id="rId7"/>
    <p:sldLayoutId id="2147486871" r:id="rId8"/>
    <p:sldLayoutId id="2147486872" r:id="rId9"/>
    <p:sldLayoutId id="2147486873" r:id="rId10"/>
    <p:sldLayoutId id="2147486874" r:id="rId11"/>
    <p:sldLayoutId id="2147486875" r:id="rId12"/>
    <p:sldLayoutId id="2147486876" r:id="rId13"/>
    <p:sldLayoutId id="2147486877" r:id="rId14"/>
    <p:sldLayoutId id="2147486878" r:id="rId15"/>
    <p:sldLayoutId id="2147486879" r:id="rId16"/>
    <p:sldLayoutId id="2147486880" r:id="rId17"/>
    <p:sldLayoutId id="2147486881" r:id="rId18"/>
    <p:sldLayoutId id="2147486882" r:id="rId19"/>
    <p:sldLayoutId id="2147486883" r:id="rId20"/>
    <p:sldLayoutId id="2147486884" r:id="rId21"/>
    <p:sldLayoutId id="2147486885" r:id="rId22"/>
    <p:sldLayoutId id="2147486886" r:id="rId23"/>
    <p:sldLayoutId id="2147486887" r:id="rId24"/>
    <p:sldLayoutId id="2147486888"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1">
            <a:extLst>
              <a:ext uri="{FF2B5EF4-FFF2-40B4-BE49-F238E27FC236}">
                <a16:creationId xmlns:a16="http://schemas.microsoft.com/office/drawing/2014/main" id="{45D2B07B-90A3-0AEA-48C4-3C51F64B0A0E}"/>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80441036"/>
      </p:ext>
    </p:extLst>
  </p:cSld>
  <p:clrMap bg1="lt1" tx1="dk1" bg2="lt2" tx2="dk2" accent1="accent1" accent2="accent2" accent3="accent3" accent4="accent4" accent5="accent5" accent6="accent6" hlink="hlink" folHlink="folHlink"/>
  <p:sldLayoutIdLst>
    <p:sldLayoutId id="2147485908" r:id="rId1"/>
    <p:sldLayoutId id="2147485909" r:id="rId2"/>
    <p:sldLayoutId id="2147485910" r:id="rId3"/>
    <p:sldLayoutId id="2147485911" r:id="rId4"/>
    <p:sldLayoutId id="2147485912" r:id="rId5"/>
    <p:sldLayoutId id="2147485913" r:id="rId6"/>
    <p:sldLayoutId id="2147485914" r:id="rId7"/>
    <p:sldLayoutId id="2147485915" r:id="rId8"/>
    <p:sldLayoutId id="2147485916" r:id="rId9"/>
    <p:sldLayoutId id="2147485917" r:id="rId10"/>
    <p:sldLayoutId id="2147485918" r:id="rId11"/>
    <p:sldLayoutId id="2147485919" r:id="rId12"/>
    <p:sldLayoutId id="2147485920" r:id="rId13"/>
    <p:sldLayoutId id="2147485921" r:id="rId14"/>
    <p:sldLayoutId id="2147485922" r:id="rId15"/>
    <p:sldLayoutId id="2147485923" r:id="rId16"/>
    <p:sldLayoutId id="2147485924" r:id="rId17"/>
    <p:sldLayoutId id="2147485925" r:id="rId18"/>
    <p:sldLayoutId id="2147485926" r:id="rId19"/>
    <p:sldLayoutId id="2147485927" r:id="rId20"/>
    <p:sldLayoutId id="2147485928" r:id="rId21"/>
    <p:sldLayoutId id="2147485929" r:id="rId22"/>
    <p:sldLayoutId id="2147485930" r:id="rId23"/>
    <p:sldLayoutId id="2147485931" r:id="rId24"/>
    <p:sldLayoutId id="2147485932"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548640" y="750933"/>
            <a:ext cx="11094720" cy="853440"/>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548640" y="1950720"/>
            <a:ext cx="11094720" cy="451104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
        <p:nvSpPr>
          <p:cNvPr id="15" name="Slide Number Placeholder 14"/>
          <p:cNvSpPr>
            <a:spLocks noGrp="1"/>
          </p:cNvSpPr>
          <p:nvPr>
            <p:ph type="sldNum" sz="quarter" idx="4"/>
          </p:nvPr>
        </p:nvSpPr>
        <p:spPr bwMode="gray">
          <a:xfrm>
            <a:off x="11248253" y="289267"/>
            <a:ext cx="395111" cy="215444"/>
          </a:xfrm>
          <a:prstGeom prst="rect">
            <a:avLst/>
          </a:prstGeom>
        </p:spPr>
        <p:txBody>
          <a:bodyPr vert="horz" wrap="square" lIns="0" tIns="0" rIns="0" bIns="0" rtlCol="0" anchor="ctr">
            <a:spAutoFit/>
          </a:bodyPr>
          <a:lstStyle>
            <a:lvl1pPr algn="r">
              <a:defRPr sz="1400">
                <a:solidFill>
                  <a:schemeClr val="accent6"/>
                </a:solidFill>
                <a:latin typeface="+mj-lt"/>
                <a:cs typeface="Arial" pitchFamily="34" charset="0"/>
              </a:defRPr>
            </a:lvl1pPr>
          </a:lstStyle>
          <a:p>
            <a:fld id="{25E50375-54B9-4391-8450-768398012C2B}" type="slidenum">
              <a:rPr lang="en-US" smtClean="0"/>
              <a:t>‹#›</a:t>
            </a:fld>
            <a:endParaRPr lang="en-US"/>
          </a:p>
        </p:txBody>
      </p:sp>
    </p:spTree>
    <p:extLst>
      <p:ext uri="{BB962C8B-B14F-4D97-AF65-F5344CB8AC3E}">
        <p14:creationId xmlns:p14="http://schemas.microsoft.com/office/powerpoint/2010/main" val="3012580289"/>
      </p:ext>
    </p:extLst>
  </p:cSld>
  <p:clrMap bg1="lt1" tx1="dk1" bg2="lt2" tx2="dk2" accent1="accent1" accent2="accent2" accent3="accent3" accent4="accent4" accent5="accent5" accent6="accent6" hlink="hlink" folHlink="folHlink"/>
  <p:sldLayoutIdLst>
    <p:sldLayoutId id="2147486004" r:id="rId1"/>
    <p:sldLayoutId id="2147486005" r:id="rId2"/>
    <p:sldLayoutId id="2147486006" r:id="rId3"/>
    <p:sldLayoutId id="2147486007" r:id="rId4"/>
    <p:sldLayoutId id="2147486008" r:id="rId5"/>
    <p:sldLayoutId id="2147486009" r:id="rId6"/>
    <p:sldLayoutId id="2147486010" r:id="rId7"/>
    <p:sldLayoutId id="2147486011" r:id="rId8"/>
    <p:sldLayoutId id="2147486012" r:id="rId9"/>
    <p:sldLayoutId id="2147486013" r:id="rId10"/>
    <p:sldLayoutId id="2147486014" r:id="rId11"/>
    <p:sldLayoutId id="2147486015" r:id="rId12"/>
    <p:sldLayoutId id="2147486016" r:id="rId13"/>
    <p:sldLayoutId id="2147486017" r:id="rId14"/>
    <p:sldLayoutId id="2147486018" r:id="rId15"/>
    <p:sldLayoutId id="2147486019" r:id="rId16"/>
    <p:sldLayoutId id="2147486020" r:id="rId17"/>
  </p:sldLayoutIdLst>
  <p:txStyles>
    <p:titleStyle>
      <a:lvl1pPr algn="l" defTabSz="914354" rtl="0" eaLnBrk="1" latinLnBrk="0" hangingPunct="1">
        <a:lnSpc>
          <a:spcPct val="100000"/>
        </a:lnSpc>
        <a:spcBef>
          <a:spcPct val="0"/>
        </a:spcBef>
        <a:buNone/>
        <a:defRPr sz="2933" b="1" kern="1200">
          <a:solidFill>
            <a:schemeClr val="tx1"/>
          </a:solidFill>
          <a:latin typeface="+mj-lt"/>
          <a:ea typeface="+mj-ea"/>
          <a:cs typeface="Arial" pitchFamily="34" charset="0"/>
        </a:defRPr>
      </a:lvl1pPr>
    </p:titleStyle>
    <p:bodyStyle>
      <a:lvl1pPr marL="0" indent="0" algn="l" defTabSz="914354" rtl="0" eaLnBrk="1" latinLnBrk="0" hangingPunct="1">
        <a:lnSpc>
          <a:spcPct val="100000"/>
        </a:lnSpc>
        <a:spcBef>
          <a:spcPts val="1867"/>
        </a:spcBef>
        <a:spcAft>
          <a:spcPts val="0"/>
        </a:spcAft>
        <a:buFont typeface="Arial" pitchFamily="34" charset="0"/>
        <a:buNone/>
        <a:defRPr sz="2400" kern="1200">
          <a:solidFill>
            <a:schemeClr val="tx1"/>
          </a:solidFill>
          <a:latin typeface="+mn-lt"/>
          <a:ea typeface="+mn-ea"/>
          <a:cs typeface="Times New Roman" pitchFamily="18" charset="0"/>
        </a:defRPr>
      </a:lvl1pPr>
      <a:lvl2pPr marL="173030" indent="-173030" algn="l" defTabSz="914354" rtl="0" eaLnBrk="1" latinLnBrk="0" hangingPunct="1">
        <a:lnSpc>
          <a:spcPct val="100000"/>
        </a:lnSpc>
        <a:spcBef>
          <a:spcPts val="1200"/>
        </a:spcBef>
        <a:spcAft>
          <a:spcPts val="0"/>
        </a:spcAft>
        <a:buFont typeface="Arial" pitchFamily="34" charset="0"/>
        <a:buChar char="•"/>
        <a:defRPr sz="2400" kern="1200">
          <a:solidFill>
            <a:schemeClr val="tx1"/>
          </a:solidFill>
          <a:latin typeface="+mn-lt"/>
          <a:ea typeface="+mn-ea"/>
          <a:cs typeface="Times New Roman" pitchFamily="18" charset="0"/>
        </a:defRPr>
      </a:lvl2pPr>
      <a:lvl3pPr marL="347454" indent="-173030" algn="l" defTabSz="914354" rtl="0" eaLnBrk="1" latinLnBrk="0" hangingPunct="1">
        <a:lnSpc>
          <a:spcPct val="100000"/>
        </a:lnSpc>
        <a:spcBef>
          <a:spcPts val="800"/>
        </a:spcBef>
        <a:spcAft>
          <a:spcPts val="0"/>
        </a:spcAft>
        <a:buFont typeface="Arial" pitchFamily="34" charset="0"/>
        <a:buChar char="•"/>
        <a:defRPr sz="2133" kern="1200">
          <a:solidFill>
            <a:schemeClr val="tx1"/>
          </a:solidFill>
          <a:latin typeface="+mn-lt"/>
          <a:ea typeface="+mn-ea"/>
          <a:cs typeface="Times New Roman" pitchFamily="18" charset="0"/>
        </a:defRPr>
      </a:lvl3pPr>
      <a:lvl4pPr marL="521182" indent="-173030" algn="l" defTabSz="914354" rtl="0" eaLnBrk="1" latinLnBrk="0" hangingPunct="1">
        <a:lnSpc>
          <a:spcPct val="100000"/>
        </a:lnSpc>
        <a:spcBef>
          <a:spcPts val="800"/>
        </a:spcBef>
        <a:spcAft>
          <a:spcPts val="0"/>
        </a:spcAft>
        <a:buFont typeface="Arial" pitchFamily="34" charset="0"/>
        <a:buChar char="•"/>
        <a:defRPr sz="1867" kern="1200">
          <a:solidFill>
            <a:schemeClr val="tx1"/>
          </a:solidFill>
          <a:latin typeface="+mn-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ACB92F-CA01-4752-6B59-55368DC638A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6238050"/>
            <a:ext cx="12192000" cy="628650"/>
          </a:xfrm>
          <a:prstGeom prst="rect">
            <a:avLst/>
          </a:prstGeom>
        </p:spPr>
      </p:pic>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sp>
        <p:nvSpPr>
          <p:cNvPr id="11" name="Text Placeholder 4">
            <a:extLst>
              <a:ext uri="{FF2B5EF4-FFF2-40B4-BE49-F238E27FC236}">
                <a16:creationId xmlns:a16="http://schemas.microsoft.com/office/drawing/2014/main" id="{CF4238B1-436E-ABF8-08AB-E6364E1D7133}"/>
              </a:ext>
            </a:extLst>
          </p:cNvPr>
          <p:cNvSpPr txBox="1">
            <a:spLocks/>
          </p:cNvSpPr>
          <p:nvPr userDrawn="1"/>
        </p:nvSpPr>
        <p:spPr>
          <a:xfrm>
            <a:off x="3924300" y="6289603"/>
            <a:ext cx="5252264" cy="281354"/>
          </a:xfrm>
          <a:prstGeom prst="rect">
            <a:avLst/>
          </a:prstGeom>
        </p:spPr>
        <p:txBody>
          <a:bodyPr lIns="0" tIns="0" rIns="0" bIns="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a:t>Scott </a:t>
            </a:r>
            <a:r>
              <a:rPr lang="en-US" sz="1000" err="1"/>
              <a:t>Kopetz</a:t>
            </a:r>
            <a:r>
              <a:rPr lang="en-US" sz="1000"/>
              <a:t>, MD, PhD</a:t>
            </a:r>
            <a:endParaRPr lang="en-US"/>
          </a:p>
        </p:txBody>
      </p:sp>
    </p:spTree>
    <p:extLst>
      <p:ext uri="{BB962C8B-B14F-4D97-AF65-F5344CB8AC3E}">
        <p14:creationId xmlns:p14="http://schemas.microsoft.com/office/powerpoint/2010/main" val="3297592790"/>
      </p:ext>
    </p:extLst>
  </p:cSld>
  <p:clrMap bg1="lt1" tx1="dk1" bg2="lt2" tx2="dk2" accent1="accent1" accent2="accent2" accent3="accent3" accent4="accent4" accent5="accent5" accent6="accent6" hlink="hlink" folHlink="folHlink"/>
  <p:sldLayoutIdLst>
    <p:sldLayoutId id="2147486023" r:id="rId1"/>
    <p:sldLayoutId id="2147486024" r:id="rId2"/>
    <p:sldLayoutId id="2147486025" r:id="rId3"/>
    <p:sldLayoutId id="2147486026"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2674206347"/>
      </p:ext>
    </p:extLst>
  </p:cSld>
  <p:clrMap bg1="lt1" tx1="dk1" bg2="lt2" tx2="dk2" accent1="accent1" accent2="accent2" accent3="accent3" accent4="accent4" accent5="accent5" accent6="accent6" hlink="hlink" folHlink="folHlink"/>
  <p:sldLayoutIdLst>
    <p:sldLayoutId id="2147486118" r:id="rId1"/>
    <p:sldLayoutId id="2147486119" r:id="rId2"/>
    <p:sldLayoutId id="2147486120" r:id="rId3"/>
    <p:sldLayoutId id="2147486121"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997" y="576000"/>
            <a:ext cx="8228277" cy="505668"/>
          </a:xfrm>
          <a:prstGeom prst="rect">
            <a:avLst/>
          </a:prstGeom>
        </p:spPr>
        <p:txBody>
          <a:bodyPr vert="horz" lIns="0" tIns="0" rIns="0" bIns="0" rtlCol="0" anchor="t" anchorCtr="0">
            <a:normAutofit/>
          </a:bodyPr>
          <a:lstStyle/>
          <a:p>
            <a:r>
              <a:rPr lang="en-US"/>
              <a:t>Click to edit Master title style</a:t>
            </a:r>
            <a:endParaRPr lang="en-GB"/>
          </a:p>
        </p:txBody>
      </p:sp>
      <p:sp>
        <p:nvSpPr>
          <p:cNvPr id="3" name="Text Placeholder 2"/>
          <p:cNvSpPr>
            <a:spLocks noGrp="1"/>
          </p:cNvSpPr>
          <p:nvPr>
            <p:ph type="body" idx="1"/>
          </p:nvPr>
        </p:nvSpPr>
        <p:spPr>
          <a:xfrm>
            <a:off x="575997" y="1806575"/>
            <a:ext cx="8228277" cy="4473796"/>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grpSp>
        <p:nvGrpSpPr>
          <p:cNvPr id="17" name="Group 16" hidden="1"/>
          <p:cNvGrpSpPr/>
          <p:nvPr/>
        </p:nvGrpSpPr>
        <p:grpSpPr>
          <a:xfrm>
            <a:off x="574675" y="-301039"/>
            <a:ext cx="11042525" cy="7560000"/>
            <a:chOff x="574675" y="-301039"/>
            <a:chExt cx="11042525" cy="7560000"/>
          </a:xfrm>
        </p:grpSpPr>
        <p:sp>
          <p:nvSpPr>
            <p:cNvPr id="12" name="Rectangle 11"/>
            <p:cNvSpPr/>
            <p:nvPr userDrawn="1"/>
          </p:nvSpPr>
          <p:spPr>
            <a:xfrm>
              <a:off x="574675"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3" name="Rectangle 12"/>
            <p:cNvSpPr/>
            <p:nvPr userDrawn="1"/>
          </p:nvSpPr>
          <p:spPr>
            <a:xfrm>
              <a:off x="3281306"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4" name="Rectangle 13"/>
            <p:cNvSpPr/>
            <p:nvPr userDrawn="1"/>
          </p:nvSpPr>
          <p:spPr>
            <a:xfrm>
              <a:off x="5987937"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5" name="Rectangle 14"/>
            <p:cNvSpPr/>
            <p:nvPr userDrawn="1"/>
          </p:nvSpPr>
          <p:spPr>
            <a:xfrm>
              <a:off x="8694568"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6" name="Rectangle 15"/>
            <p:cNvSpPr/>
            <p:nvPr userDrawn="1"/>
          </p:nvSpPr>
          <p:spPr>
            <a:xfrm>
              <a:off x="11401200"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grpSp>
      <p:sp>
        <p:nvSpPr>
          <p:cNvPr id="4" name="Rectangle 7">
            <a:extLst>
              <a:ext uri="{FF2B5EF4-FFF2-40B4-BE49-F238E27FC236}">
                <a16:creationId xmlns:a16="http://schemas.microsoft.com/office/drawing/2014/main" id="{79837DBD-15F8-AF0C-32A6-686F90C58E0A}"/>
              </a:ext>
            </a:extLst>
          </p:cNvPr>
          <p:cNvSpPr>
            <a:spLocks noChangeArrowheads="1"/>
          </p:cNvSpPr>
          <p:nvPr userDrawn="1">
            <p:custDataLst>
              <p:tags r:id="rId20"/>
            </p:custDataLst>
          </p:nvPr>
        </p:nvSpPr>
        <p:spPr bwMode="auto">
          <a:xfrm>
            <a:off x="0" y="6533024"/>
            <a:ext cx="12192000" cy="355951"/>
          </a:xfrm>
          <a:prstGeom prst="rect">
            <a:avLst/>
          </a:prstGeom>
          <a:gradFill flip="none" rotWithShape="1">
            <a:gsLst>
              <a:gs pos="50000">
                <a:schemeClr val="accent5">
                  <a:lumMod val="50000"/>
                </a:schemeClr>
              </a:gs>
              <a:gs pos="10476">
                <a:srgbClr val="25336D"/>
              </a:gs>
              <a:gs pos="0">
                <a:srgbClr val="25336D"/>
              </a:gs>
              <a:gs pos="70000">
                <a:srgbClr val="B3E2DF"/>
              </a:gs>
              <a:gs pos="27000">
                <a:srgbClr val="324492"/>
              </a:gs>
              <a:gs pos="92000">
                <a:schemeClr val="accent6">
                  <a:lumMod val="40000"/>
                  <a:lumOff val="60000"/>
                </a:schemeClr>
              </a:gs>
            </a:gsLst>
            <a:lin ang="0" scaled="1"/>
            <a:tileRect/>
          </a:gradFill>
          <a:ln>
            <a:noFill/>
          </a:ln>
          <a:effectLst/>
        </p:spPr>
        <p:txBody>
          <a:bodyPr wrap="none" lIns="91430" tIns="45718" rIns="91430" bIns="45718"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algn="ctr" defTabSz="457200" eaLnBrk="0" fontAlgn="base" hangingPunct="0">
              <a:lnSpc>
                <a:spcPct val="90000"/>
              </a:lnSpc>
              <a:spcBef>
                <a:spcPct val="0"/>
              </a:spcBef>
              <a:spcAft>
                <a:spcPct val="0"/>
              </a:spcAft>
              <a:defRPr>
                <a:solidFill>
                  <a:schemeClr val="tx1"/>
                </a:solidFill>
                <a:latin typeface="Calibri" pitchFamily="34" charset="0"/>
              </a:defRPr>
            </a:lvl6pPr>
            <a:lvl7pPr marL="2971800" indent="-228600" algn="ctr" defTabSz="457200" eaLnBrk="0" fontAlgn="base" hangingPunct="0">
              <a:lnSpc>
                <a:spcPct val="90000"/>
              </a:lnSpc>
              <a:spcBef>
                <a:spcPct val="0"/>
              </a:spcBef>
              <a:spcAft>
                <a:spcPct val="0"/>
              </a:spcAft>
              <a:defRPr>
                <a:solidFill>
                  <a:schemeClr val="tx1"/>
                </a:solidFill>
                <a:latin typeface="Calibri" pitchFamily="34" charset="0"/>
              </a:defRPr>
            </a:lvl7pPr>
            <a:lvl8pPr marL="3429000" indent="-228600" algn="ctr" defTabSz="457200" eaLnBrk="0" fontAlgn="base" hangingPunct="0">
              <a:lnSpc>
                <a:spcPct val="90000"/>
              </a:lnSpc>
              <a:spcBef>
                <a:spcPct val="0"/>
              </a:spcBef>
              <a:spcAft>
                <a:spcPct val="0"/>
              </a:spcAft>
              <a:defRPr>
                <a:solidFill>
                  <a:schemeClr val="tx1"/>
                </a:solidFill>
                <a:latin typeface="Calibri" pitchFamily="34" charset="0"/>
              </a:defRPr>
            </a:lvl8pPr>
            <a:lvl9pPr marL="3886200" indent="-228600" algn="ctr" defTabSz="457200" eaLnBrk="0" fontAlgn="base" hangingPunct="0">
              <a:lnSpc>
                <a:spcPct val="90000"/>
              </a:lnSpc>
              <a:spcBef>
                <a:spcPct val="0"/>
              </a:spcBef>
              <a:spcAft>
                <a:spcPct val="0"/>
              </a:spcAft>
              <a:defRPr>
                <a:solidFill>
                  <a:schemeClr val="tx1"/>
                </a:solidFill>
                <a:latin typeface="Calibri" pitchFamily="34" charset="0"/>
              </a:defRPr>
            </a:lvl9p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pic>
        <p:nvPicPr>
          <p:cNvPr id="5" name="Logo">
            <a:extLst>
              <a:ext uri="{FF2B5EF4-FFF2-40B4-BE49-F238E27FC236}">
                <a16:creationId xmlns:a16="http://schemas.microsoft.com/office/drawing/2014/main" id="{4DBA8006-B30C-35F7-9AEE-5F68EC54D3C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60648" y="6598763"/>
            <a:ext cx="767080" cy="222250"/>
          </a:xfrm>
          <a:prstGeom prst="rect">
            <a:avLst/>
          </a:prstGeom>
        </p:spPr>
      </p:pic>
      <p:pic>
        <p:nvPicPr>
          <p:cNvPr id="6" name="Picture 5">
            <a:extLst>
              <a:ext uri="{FF2B5EF4-FFF2-40B4-BE49-F238E27FC236}">
                <a16:creationId xmlns:a16="http://schemas.microsoft.com/office/drawing/2014/main" id="{C6E21B10-AE6F-90E6-12C9-0F54AEE494A2}"/>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0911840" y="6640606"/>
            <a:ext cx="822960" cy="143577"/>
          </a:xfrm>
          <a:prstGeom prst="rect">
            <a:avLst/>
          </a:prstGeom>
        </p:spPr>
      </p:pic>
    </p:spTree>
    <p:extLst>
      <p:ext uri="{BB962C8B-B14F-4D97-AF65-F5344CB8AC3E}">
        <p14:creationId xmlns:p14="http://schemas.microsoft.com/office/powerpoint/2010/main" val="4290883637"/>
      </p:ext>
    </p:extLst>
  </p:cSld>
  <p:clrMap bg1="lt1" tx1="dk1" bg2="lt2" tx2="dk2" accent1="accent1" accent2="accent2" accent3="accent3" accent4="accent4" accent5="accent5" accent6="accent6" hlink="hlink" folHlink="folHlink"/>
  <p:sldLayoutIdLst>
    <p:sldLayoutId id="2147486135" r:id="rId1"/>
    <p:sldLayoutId id="2147486136" r:id="rId2"/>
    <p:sldLayoutId id="2147486137" r:id="rId3"/>
    <p:sldLayoutId id="2147486138" r:id="rId4"/>
    <p:sldLayoutId id="2147486139" r:id="rId5"/>
    <p:sldLayoutId id="2147486140" r:id="rId6"/>
    <p:sldLayoutId id="2147486141" r:id="rId7"/>
    <p:sldLayoutId id="2147486142" r:id="rId8"/>
    <p:sldLayoutId id="2147486143" r:id="rId9"/>
    <p:sldLayoutId id="2147486144" r:id="rId10"/>
    <p:sldLayoutId id="2147486145" r:id="rId11"/>
    <p:sldLayoutId id="2147486146" r:id="rId12"/>
    <p:sldLayoutId id="2147486147" r:id="rId13"/>
    <p:sldLayoutId id="2147486148" r:id="rId14"/>
    <p:sldLayoutId id="2147486149" r:id="rId15"/>
    <p:sldLayoutId id="2147486150" r:id="rId16"/>
    <p:sldLayoutId id="2147486151" r:id="rId17"/>
    <p:sldLayoutId id="2147486152"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5000"/>
        </a:lnSpc>
        <a:spcBef>
          <a:spcPct val="0"/>
        </a:spcBef>
        <a:buNone/>
        <a:defRPr sz="2800" b="1" kern="1200">
          <a:solidFill>
            <a:schemeClr val="accent1"/>
          </a:solidFill>
          <a:latin typeface="+mj-lt"/>
          <a:ea typeface="+mj-ea"/>
          <a:cs typeface="+mj-cs"/>
        </a:defRPr>
      </a:lvl1pPr>
    </p:titleStyle>
    <p:bodyStyle>
      <a:lvl1pPr marL="216000" indent="-2160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1pPr>
      <a:lvl2pPr marL="457200" indent="-215900" algn="l" defTabSz="914400" rtl="0" eaLnBrk="1" latinLnBrk="0" hangingPunct="1">
        <a:lnSpc>
          <a:spcPct val="101000"/>
        </a:lnSpc>
        <a:spcBef>
          <a:spcPts val="0"/>
        </a:spcBef>
        <a:buFont typeface="Arial" panose="020B0604020202020204" pitchFamily="34" charset="0"/>
        <a:buChar char="•"/>
        <a:defRPr sz="1800" b="0" kern="1200">
          <a:solidFill>
            <a:schemeClr val="tx1"/>
          </a:solidFill>
          <a:latin typeface="+mn-lt"/>
          <a:ea typeface="+mn-ea"/>
          <a:cs typeface="+mn-cs"/>
        </a:defRPr>
      </a:lvl2pPr>
      <a:lvl3pPr marL="6858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3pPr>
      <a:lvl4pPr marL="9144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4pPr>
      <a:lvl5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5pPr>
      <a:lvl6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6pPr>
      <a:lvl7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7pPr>
      <a:lvl8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8pPr>
      <a:lvl9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138">
          <p15:clr>
            <a:srgbClr val="F26B43"/>
          </p15:clr>
        </p15:guide>
        <p15:guide id="4" orient="horz" pos="3956">
          <p15:clr>
            <a:srgbClr val="F26B43"/>
          </p15:clr>
        </p15:guide>
        <p15:guide id="8" orient="horz" pos="362">
          <p15:clr>
            <a:srgbClr val="F26B43"/>
          </p15:clr>
        </p15:guide>
        <p15:guide id="9" orient="horz" pos="1036">
          <p15:clr>
            <a:srgbClr val="F26B43"/>
          </p15:clr>
        </p15:guide>
        <p15:guide id="10" pos="362">
          <p15:clr>
            <a:srgbClr val="F26B43"/>
          </p15:clr>
        </p15:guide>
        <p15:guide id="17" pos="731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742313701"/>
      </p:ext>
    </p:extLst>
  </p:cSld>
  <p:clrMap bg1="lt1" tx1="dk1" bg2="lt2" tx2="dk2" accent1="accent1" accent2="accent2" accent3="accent3" accent4="accent4" accent5="accent5" accent6="accent6" hlink="hlink" folHlink="folHlink"/>
  <p:sldLayoutIdLst>
    <p:sldLayoutId id="2147486213" r:id="rId1"/>
    <p:sldLayoutId id="2147486214" r:id="rId2"/>
    <p:sldLayoutId id="2147486215" r:id="rId3"/>
    <p:sldLayoutId id="2147486216" r:id="rId4"/>
    <p:sldLayoutId id="2147486217" r:id="rId5"/>
    <p:sldLayoutId id="2147486218" r:id="rId6"/>
    <p:sldLayoutId id="2147486219" r:id="rId7"/>
    <p:sldLayoutId id="2147486220" r:id="rId8"/>
    <p:sldLayoutId id="2147486221" r:id="rId9"/>
    <p:sldLayoutId id="2147486222" r:id="rId10"/>
    <p:sldLayoutId id="2147486223" r:id="rId11"/>
    <p:sldLayoutId id="2147486224" r:id="rId12"/>
    <p:sldLayoutId id="2147486225" r:id="rId13"/>
    <p:sldLayoutId id="2147486226" r:id="rId14"/>
    <p:sldLayoutId id="2147486227" r:id="rId15"/>
    <p:sldLayoutId id="2147486228" r:id="rId16"/>
    <p:sldLayoutId id="2147486229" r:id="rId17"/>
    <p:sldLayoutId id="2147486230" r:id="rId18"/>
    <p:sldLayoutId id="2147486231" r:id="rId19"/>
    <p:sldLayoutId id="2147486232" r:id="rId20"/>
    <p:sldLayoutId id="2147486233" r:id="rId21"/>
    <p:sldLayoutId id="2147486234" r:id="rId22"/>
    <p:sldLayoutId id="2147486235" r:id="rId23"/>
    <p:sldLayoutId id="2147486236" r:id="rId24"/>
    <p:sldLayoutId id="2147486237"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98979" y="6137486"/>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614490552"/>
      </p:ext>
    </p:extLst>
  </p:cSld>
  <p:clrMap bg1="lt1" tx1="dk1" bg2="lt2" tx2="dk2" accent1="accent1" accent2="accent2" accent3="accent3" accent4="accent4" accent5="accent5" accent6="accent6" hlink="hlink" folHlink="folHlink"/>
  <p:sldLayoutIdLst>
    <p:sldLayoutId id="2147486499" r:id="rId1"/>
    <p:sldLayoutId id="2147486500" r:id="rId2"/>
    <p:sldLayoutId id="2147486501" r:id="rId3"/>
    <p:sldLayoutId id="2147486502" r:id="rId4"/>
    <p:sldLayoutId id="2147486503" r:id="rId5"/>
    <p:sldLayoutId id="2147486504" r:id="rId6"/>
    <p:sldLayoutId id="2147486505" r:id="rId7"/>
    <p:sldLayoutId id="2147486506" r:id="rId8"/>
    <p:sldLayoutId id="2147486507" r:id="rId9"/>
    <p:sldLayoutId id="2147486508" r:id="rId10"/>
    <p:sldLayoutId id="2147486509" r:id="rId11"/>
    <p:sldLayoutId id="2147486510" r:id="rId12"/>
    <p:sldLayoutId id="2147486511" r:id="rId13"/>
    <p:sldLayoutId id="2147486512" r:id="rId14"/>
    <p:sldLayoutId id="2147486513" r:id="rId15"/>
    <p:sldLayoutId id="2147486514" r:id="rId16"/>
    <p:sldLayoutId id="2147486515" r:id="rId17"/>
    <p:sldLayoutId id="2147486516" r:id="rId18"/>
    <p:sldLayoutId id="2147486517" r:id="rId19"/>
    <p:sldLayoutId id="2147486518" r:id="rId20"/>
    <p:sldLayoutId id="2147486519" r:id="rId21"/>
    <p:sldLayoutId id="2147486520" r:id="rId22"/>
    <p:sldLayoutId id="2147486521" r:id="rId23"/>
    <p:sldLayoutId id="2147486522" r:id="rId24"/>
    <p:sldLayoutId id="214748652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85021036"/>
      </p:ext>
    </p:extLst>
  </p:cSld>
  <p:clrMap bg1="lt1" tx1="dk1" bg2="lt2" tx2="dk2" accent1="accent1" accent2="accent2" accent3="accent3" accent4="accent4" accent5="accent5" accent6="accent6" hlink="hlink" folHlink="folHlink"/>
  <p:sldLayoutIdLst>
    <p:sldLayoutId id="2147486773" r:id="rId1"/>
    <p:sldLayoutId id="2147486774" r:id="rId2"/>
    <p:sldLayoutId id="2147486775" r:id="rId3"/>
    <p:sldLayoutId id="2147486776" r:id="rId4"/>
    <p:sldLayoutId id="2147486777" r:id="rId5"/>
    <p:sldLayoutId id="2147486778" r:id="rId6"/>
    <p:sldLayoutId id="2147486779" r:id="rId7"/>
    <p:sldLayoutId id="2147486780" r:id="rId8"/>
    <p:sldLayoutId id="2147486781" r:id="rId9"/>
    <p:sldLayoutId id="2147486782" r:id="rId10"/>
    <p:sldLayoutId id="2147486783" r:id="rId11"/>
    <p:sldLayoutId id="2147486784" r:id="rId12"/>
    <p:sldLayoutId id="2147486785" r:id="rId13"/>
    <p:sldLayoutId id="2147486786" r:id="rId14"/>
    <p:sldLayoutId id="2147486787" r:id="rId15"/>
    <p:sldLayoutId id="2147486788" r:id="rId16"/>
    <p:sldLayoutId id="2147486789" r:id="rId17"/>
    <p:sldLayoutId id="2147486790" r:id="rId18"/>
    <p:sldLayoutId id="2147486791"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8.xml"/><Relationship Id="rId1" Type="http://schemas.openxmlformats.org/officeDocument/2006/relationships/tags" Target="../tags/tag20.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98.xml"/></Relationships>
</file>

<file path=ppt/slides/_rels/slide10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3.png"/><Relationship Id="rId1" Type="http://schemas.openxmlformats.org/officeDocument/2006/relationships/slideLayout" Target="../slideLayouts/slideLayout168.xml"/><Relationship Id="rId5" Type="http://schemas.openxmlformats.org/officeDocument/2006/relationships/image" Target="../media/image95.png"/><Relationship Id="rId4" Type="http://schemas.openxmlformats.org/officeDocument/2006/relationships/image" Target="../media/image94.em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7.xml"/></Relationships>
</file>

<file path=ppt/slides/_rels/slide10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1.xml"/><Relationship Id="rId1" Type="http://schemas.openxmlformats.org/officeDocument/2006/relationships/slideLayout" Target="../slideLayouts/slideLayout167.xml"/><Relationship Id="rId4" Type="http://schemas.openxmlformats.org/officeDocument/2006/relationships/image" Target="../media/image96.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8.xml"/></Relationships>
</file>

<file path=ppt/slides/_rels/slide1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7.png"/><Relationship Id="rId1" Type="http://schemas.openxmlformats.org/officeDocument/2006/relationships/slideLayout" Target="../slideLayouts/slideLayout18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5.xml"/></Relationships>
</file>

<file path=ppt/slides/_rels/slide1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4.xml"/><Relationship Id="rId1" Type="http://schemas.openxmlformats.org/officeDocument/2006/relationships/slideLayout" Target="../slideLayouts/slideLayout175.xml"/></Relationships>
</file>

<file path=ppt/slides/_rels/slide1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5.xml"/><Relationship Id="rId1" Type="http://schemas.openxmlformats.org/officeDocument/2006/relationships/slideLayout" Target="../slideLayouts/slideLayout17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9.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3.xml"/></Relationships>
</file>

<file path=ppt/slides/_rels/slide1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8.xml"/><Relationship Id="rId1" Type="http://schemas.openxmlformats.org/officeDocument/2006/relationships/slideLayout" Target="../slideLayouts/slideLayout173.xml"/></Relationships>
</file>

<file path=ppt/slides/_rels/slide1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8.png"/><Relationship Id="rId1" Type="http://schemas.openxmlformats.org/officeDocument/2006/relationships/slideLayout" Target="../slideLayouts/slideLayout17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3.xml"/></Relationships>
</file>

<file path=ppt/slides/_rels/slide1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9.png"/><Relationship Id="rId1" Type="http://schemas.openxmlformats.org/officeDocument/2006/relationships/slideLayout" Target="../slideLayouts/slideLayout173.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9.xml"/></Relationships>
</file>

<file path=ppt/slides/_rels/slide12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1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8.xml"/><Relationship Id="rId1" Type="http://schemas.openxmlformats.org/officeDocument/2006/relationships/tags" Target="../tags/tag23.xml"/></Relationships>
</file>

<file path=ppt/slides/_rels/slide13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19.xml"/></Relationships>
</file>

<file path=ppt/slides/_rels/slide13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19.xml"/></Relationships>
</file>

<file path=ppt/slides/_rels/slide13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19.xml"/></Relationships>
</file>

<file path=ppt/slides/_rels/slide13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19.xml"/></Relationships>
</file>

<file path=ppt/slides/_rels/slide13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19.xml"/></Relationships>
</file>

<file path=ppt/slides/_rels/slide13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1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3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19.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9.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17.xml"/><Relationship Id="rId1" Type="http://schemas.openxmlformats.org/officeDocument/2006/relationships/tags" Target="../tags/tag24.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74.xml"/></Relationships>
</file>

<file path=ppt/slides/_rels/slide141.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notesSlide" Target="../notesSlides/notesSlide55.xml"/><Relationship Id="rId1" Type="http://schemas.openxmlformats.org/officeDocument/2006/relationships/slideLayout" Target="../slideLayouts/slideLayout174.xml"/><Relationship Id="rId4" Type="http://schemas.openxmlformats.org/officeDocument/2006/relationships/image" Target="../media/image109.sv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74.xml"/></Relationships>
</file>

<file path=ppt/slides/_rels/slide14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7.xml"/><Relationship Id="rId1" Type="http://schemas.openxmlformats.org/officeDocument/2006/relationships/slideLayout" Target="../slideLayouts/slideLayout174.xml"/></Relationships>
</file>

<file path=ppt/slides/_rels/slide14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19.xml"/></Relationships>
</file>

<file path=ppt/slides/_rels/slide14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19.xml"/></Relationships>
</file>

<file path=ppt/slides/_rels/slide14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19.xml"/></Relationships>
</file>

<file path=ppt/slides/_rels/slide14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19.xml"/></Relationships>
</file>

<file path=ppt/slides/_rels/slide14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19.xml"/></Relationships>
</file>

<file path=ppt/slides/_rels/slide14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1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8.xml"/><Relationship Id="rId1" Type="http://schemas.openxmlformats.org/officeDocument/2006/relationships/tags" Target="../tags/tag25.xml"/></Relationships>
</file>

<file path=ppt/slides/_rels/slide15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19.xml"/></Relationships>
</file>

<file path=ppt/slides/_rels/slide15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19.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98.xml"/><Relationship Id="rId1" Type="http://schemas.openxmlformats.org/officeDocument/2006/relationships/tags" Target="../tags/tag3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8.xml"/><Relationship Id="rId1" Type="http://schemas.openxmlformats.org/officeDocument/2006/relationships/tags" Target="../tags/tag26.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98.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8.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8.xml"/><Relationship Id="rId1" Type="http://schemas.openxmlformats.org/officeDocument/2006/relationships/tags" Target="../tags/tag2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17.xml"/><Relationship Id="rId1" Type="http://schemas.openxmlformats.org/officeDocument/2006/relationships/tags" Target="../tags/tag2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8.xml"/><Relationship Id="rId1" Type="http://schemas.openxmlformats.org/officeDocument/2006/relationships/tags" Target="../tags/tag2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8.xml"/><Relationship Id="rId1" Type="http://schemas.openxmlformats.org/officeDocument/2006/relationships/tags" Target="../tags/tag3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94.xml"/><Relationship Id="rId1" Type="http://schemas.openxmlformats.org/officeDocument/2006/relationships/tags" Target="../tags/tag31.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94.xml"/><Relationship Id="rId1" Type="http://schemas.openxmlformats.org/officeDocument/2006/relationships/tags" Target="../tags/tag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9.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94.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4.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8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9.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183.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183.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183.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183.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9.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5.png"/><Relationship Id="rId1" Type="http://schemas.openxmlformats.org/officeDocument/2006/relationships/slideLayout" Target="../slideLayouts/slideLayout183.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5.png"/><Relationship Id="rId1" Type="http://schemas.openxmlformats.org/officeDocument/2006/relationships/slideLayout" Target="../slideLayouts/slideLayout183.xml"/><Relationship Id="rId5" Type="http://schemas.openxmlformats.org/officeDocument/2006/relationships/image" Target="../media/image43.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5.png"/><Relationship Id="rId1" Type="http://schemas.openxmlformats.org/officeDocument/2006/relationships/slideLayout" Target="../slideLayouts/slideLayout18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94.xml"/><Relationship Id="rId1" Type="http://schemas.openxmlformats.org/officeDocument/2006/relationships/tags" Target="../tags/tag21.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5.png"/><Relationship Id="rId1" Type="http://schemas.openxmlformats.org/officeDocument/2006/relationships/slideLayout" Target="../slideLayouts/slideLayout183.xml"/><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5.png"/><Relationship Id="rId1" Type="http://schemas.openxmlformats.org/officeDocument/2006/relationships/slideLayout" Target="../slideLayouts/slideLayout183.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5.png"/><Relationship Id="rId1" Type="http://schemas.openxmlformats.org/officeDocument/2006/relationships/slideLayout" Target="../slideLayouts/slideLayout183.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5.png"/><Relationship Id="rId1" Type="http://schemas.openxmlformats.org/officeDocument/2006/relationships/slideLayout" Target="../slideLayouts/slideLayout18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9.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5.png"/><Relationship Id="rId1" Type="http://schemas.openxmlformats.org/officeDocument/2006/relationships/slideLayout" Target="../slideLayouts/slideLayout183.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5.png"/><Relationship Id="rId1" Type="http://schemas.openxmlformats.org/officeDocument/2006/relationships/slideLayout" Target="../slideLayouts/slideLayout183.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5.png"/><Relationship Id="rId1" Type="http://schemas.openxmlformats.org/officeDocument/2006/relationships/slideLayout" Target="../slideLayouts/slideLayout183.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5.png"/><Relationship Id="rId1" Type="http://schemas.openxmlformats.org/officeDocument/2006/relationships/slideLayout" Target="../slideLayouts/slideLayout183.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5.png"/><Relationship Id="rId1" Type="http://schemas.openxmlformats.org/officeDocument/2006/relationships/slideLayout" Target="../slideLayouts/slideLayout183.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94.xml"/><Relationship Id="rId1" Type="http://schemas.openxmlformats.org/officeDocument/2006/relationships/tags" Target="../tags/tag22.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5.png"/><Relationship Id="rId1" Type="http://schemas.openxmlformats.org/officeDocument/2006/relationships/slideLayout" Target="../slideLayouts/slideLayout183.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5.png"/><Relationship Id="rId1" Type="http://schemas.openxmlformats.org/officeDocument/2006/relationships/slideLayout" Target="../slideLayouts/slideLayout183.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5.png"/><Relationship Id="rId1" Type="http://schemas.openxmlformats.org/officeDocument/2006/relationships/slideLayout" Target="../slideLayouts/slideLayout183.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5.png"/><Relationship Id="rId1" Type="http://schemas.openxmlformats.org/officeDocument/2006/relationships/slideLayout" Target="../slideLayouts/slideLayout183.xml"/><Relationship Id="rId4" Type="http://schemas.openxmlformats.org/officeDocument/2006/relationships/image" Target="../media/image57.png"/></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5.png"/><Relationship Id="rId1" Type="http://schemas.openxmlformats.org/officeDocument/2006/relationships/slideLayout" Target="../slideLayouts/slideLayout183.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5.png"/><Relationship Id="rId1" Type="http://schemas.openxmlformats.org/officeDocument/2006/relationships/slideLayout" Target="../slideLayouts/slideLayout183.xml"/><Relationship Id="rId4" Type="http://schemas.openxmlformats.org/officeDocument/2006/relationships/image" Target="../media/image59.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9.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5.png"/><Relationship Id="rId1" Type="http://schemas.openxmlformats.org/officeDocument/2006/relationships/slideLayout" Target="../slideLayouts/slideLayout183.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5.png"/><Relationship Id="rId1" Type="http://schemas.openxmlformats.org/officeDocument/2006/relationships/slideLayout" Target="../slideLayouts/slideLayout183.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5.png"/><Relationship Id="rId1" Type="http://schemas.openxmlformats.org/officeDocument/2006/relationships/slideLayout" Target="../slideLayouts/slideLayout18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4.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5.png"/><Relationship Id="rId1" Type="http://schemas.openxmlformats.org/officeDocument/2006/relationships/slideLayout" Target="../slideLayouts/slideLayout183.xml"/><Relationship Id="rId4" Type="http://schemas.openxmlformats.org/officeDocument/2006/relationships/image" Target="../media/image63.png"/></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5.png"/><Relationship Id="rId1" Type="http://schemas.openxmlformats.org/officeDocument/2006/relationships/slideLayout" Target="../slideLayouts/slideLayout183.xml"/><Relationship Id="rId5" Type="http://schemas.openxmlformats.org/officeDocument/2006/relationships/image" Target="../media/image64.png"/><Relationship Id="rId4" Type="http://schemas.openxmlformats.org/officeDocument/2006/relationships/image" Target="../media/image63.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9.xml"/></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5.png"/><Relationship Id="rId1" Type="http://schemas.openxmlformats.org/officeDocument/2006/relationships/slideLayout" Target="../slideLayouts/slideLayout183.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5.png"/><Relationship Id="rId1" Type="http://schemas.openxmlformats.org/officeDocument/2006/relationships/slideLayout" Target="../slideLayouts/slideLayout183.xml"/><Relationship Id="rId4" Type="http://schemas.openxmlformats.org/officeDocument/2006/relationships/image" Target="../media/image66.png"/></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5.png"/><Relationship Id="rId1" Type="http://schemas.openxmlformats.org/officeDocument/2006/relationships/slideLayout" Target="../slideLayouts/slideLayout183.xml"/></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5.png"/><Relationship Id="rId1" Type="http://schemas.openxmlformats.org/officeDocument/2006/relationships/slideLayout" Target="../slideLayouts/slideLayout18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9.xml"/></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5.png"/><Relationship Id="rId1" Type="http://schemas.openxmlformats.org/officeDocument/2006/relationships/slideLayout" Target="../slideLayouts/slideLayout183.xml"/></Relationships>
</file>

<file path=ppt/slides/_rels/slide7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5.png"/><Relationship Id="rId1" Type="http://schemas.openxmlformats.org/officeDocument/2006/relationships/slideLayout" Target="../slideLayouts/slideLayout18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8.xml"/></Relationships>
</file>

<file path=ppt/slides/_rels/slide8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5.png"/><Relationship Id="rId1" Type="http://schemas.openxmlformats.org/officeDocument/2006/relationships/slideLayout" Target="../slideLayouts/slideLayout183.xml"/></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5.png"/><Relationship Id="rId1" Type="http://schemas.openxmlformats.org/officeDocument/2006/relationships/slideLayout" Target="../slideLayouts/slideLayout183.xml"/></Relationships>
</file>

<file path=ppt/slides/_rels/slide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5.png"/><Relationship Id="rId1" Type="http://schemas.openxmlformats.org/officeDocument/2006/relationships/slideLayout" Target="../slideLayouts/slideLayout18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9.xml"/></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5.png"/><Relationship Id="rId1" Type="http://schemas.openxmlformats.org/officeDocument/2006/relationships/slideLayout" Target="../slideLayouts/slideLayout183.xml"/><Relationship Id="rId4" Type="http://schemas.openxmlformats.org/officeDocument/2006/relationships/image" Target="../media/image75.png"/></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5.png"/><Relationship Id="rId1" Type="http://schemas.openxmlformats.org/officeDocument/2006/relationships/slideLayout" Target="../slideLayouts/slideLayout183.xml"/><Relationship Id="rId5" Type="http://schemas.openxmlformats.org/officeDocument/2006/relationships/image" Target="../media/image76.png"/><Relationship Id="rId4" Type="http://schemas.openxmlformats.org/officeDocument/2006/relationships/image" Target="../media/image75.png"/></Relationships>
</file>

<file path=ppt/slides/_rels/slide8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5.png"/><Relationship Id="rId1" Type="http://schemas.openxmlformats.org/officeDocument/2006/relationships/slideLayout" Target="../slideLayouts/slideLayout183.xml"/><Relationship Id="rId5" Type="http://schemas.openxmlformats.org/officeDocument/2006/relationships/image" Target="../media/image79.png"/><Relationship Id="rId4" Type="http://schemas.openxmlformats.org/officeDocument/2006/relationships/image" Target="../media/image78.png"/></Relationships>
</file>

<file path=ppt/slides/_rels/slide8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35.png"/><Relationship Id="rId1" Type="http://schemas.openxmlformats.org/officeDocument/2006/relationships/slideLayout" Target="../slideLayouts/slideLayout18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8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06.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9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9.xml"/></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63.xml"/><Relationship Id="rId4" Type="http://schemas.openxmlformats.org/officeDocument/2006/relationships/image" Target="../media/image87.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9.xml"/></Relationships>
</file>

<file path=ppt/slides/_rels/slide9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8.png"/><Relationship Id="rId1" Type="http://schemas.openxmlformats.org/officeDocument/2006/relationships/slideLayout" Target="../slideLayouts/slideLayout173.xml"/></Relationships>
</file>

<file path=ppt/slides/_rels/slide9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168.xml"/></Relationships>
</file>

<file path=ppt/slides/_rels/slide9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0.png"/><Relationship Id="rId1" Type="http://schemas.openxmlformats.org/officeDocument/2006/relationships/slideLayout" Target="../slideLayouts/slideLayout16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9.xml"/></Relationships>
</file>

<file path=ppt/slides/_rels/slide9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6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Amrita Krishnan,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Robert Z Orlowski, MD, PhD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June 25,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Multiple Myeloma</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856581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555AB82-CD9F-D7AE-17FF-C8D2836FAD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D0B547-33B6-2261-D3D4-8581992D2F9E}"/>
              </a:ext>
            </a:extLst>
          </p:cNvPr>
          <p:cNvSpPr>
            <a:spLocks noGrp="1"/>
          </p:cNvSpPr>
          <p:nvPr>
            <p:ph type="title" idx="4294967295"/>
          </p:nvPr>
        </p:nvSpPr>
        <p:spPr>
          <a:xfrm>
            <a:off x="475689" y="194456"/>
            <a:ext cx="10753725" cy="906463"/>
          </a:xfrm>
        </p:spPr>
        <p:txBody>
          <a:bodyPr>
            <a:normAutofit fontScale="90000"/>
          </a:bodyPr>
          <a:lstStyle/>
          <a:p>
            <a:r>
              <a:rPr lang="en-US" sz="3200" dirty="0"/>
              <a:t>MajesTEC-3 suggests that </a:t>
            </a:r>
            <a:r>
              <a:rPr lang="en-US" sz="3200" dirty="0" err="1"/>
              <a:t>bsAb</a:t>
            </a:r>
            <a:r>
              <a:rPr lang="en-US" sz="3200" dirty="0"/>
              <a:t> and CAR T cells are similarly effective (comparing to CARTITUDE-4)</a:t>
            </a:r>
          </a:p>
        </p:txBody>
      </p:sp>
      <p:pic>
        <p:nvPicPr>
          <p:cNvPr id="5" name="Picture 4">
            <a:extLst>
              <a:ext uri="{FF2B5EF4-FFF2-40B4-BE49-F238E27FC236}">
                <a16:creationId xmlns:a16="http://schemas.microsoft.com/office/drawing/2014/main" id="{65909880-1101-A7EE-51FB-AB28DE6D21F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19956" t="2185" r="5749" b="77704"/>
          <a:stretch>
            <a:fillRect/>
          </a:stretch>
        </p:blipFill>
        <p:spPr>
          <a:xfrm>
            <a:off x="452780" y="1100920"/>
            <a:ext cx="8714369" cy="2765656"/>
          </a:xfrm>
          <a:prstGeom prst="rect">
            <a:avLst/>
          </a:prstGeom>
        </p:spPr>
      </p:pic>
      <p:pic>
        <p:nvPicPr>
          <p:cNvPr id="6" name="Picture 5">
            <a:extLst>
              <a:ext uri="{FF2B5EF4-FFF2-40B4-BE49-F238E27FC236}">
                <a16:creationId xmlns:a16="http://schemas.microsoft.com/office/drawing/2014/main" id="{049128E4-2DCE-709E-E764-CC71CB655D3D}"/>
              </a:ext>
            </a:extLst>
          </p:cNvPr>
          <p:cNvPicPr>
            <a:picLocks noChangeAspect="1"/>
          </p:cNvPicPr>
          <p:nvPr/>
        </p:nvPicPr>
        <p:blipFill>
          <a:blip r:embed="rId4"/>
          <a:stretch>
            <a:fillRect/>
          </a:stretch>
        </p:blipFill>
        <p:spPr>
          <a:xfrm>
            <a:off x="1037670" y="3973308"/>
            <a:ext cx="6824547" cy="2884692"/>
          </a:xfrm>
          <a:prstGeom prst="rect">
            <a:avLst/>
          </a:prstGeom>
        </p:spPr>
      </p:pic>
      <p:sp>
        <p:nvSpPr>
          <p:cNvPr id="8" name="TextBox 7">
            <a:extLst>
              <a:ext uri="{FF2B5EF4-FFF2-40B4-BE49-F238E27FC236}">
                <a16:creationId xmlns:a16="http://schemas.microsoft.com/office/drawing/2014/main" id="{DEF5B084-A298-0387-DC8D-6F934FCD9E9C}"/>
              </a:ext>
            </a:extLst>
          </p:cNvPr>
          <p:cNvSpPr txBox="1"/>
          <p:nvPr/>
        </p:nvSpPr>
        <p:spPr>
          <a:xfrm rot="16200000">
            <a:off x="643848" y="5049627"/>
            <a:ext cx="541423"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56082"/>
                </a:solidFill>
                <a:effectLst/>
                <a:uLnTx/>
                <a:uFillTx/>
                <a:latin typeface="Aptos Display" panose="02110004020202020204"/>
                <a:ea typeface="+mn-ea"/>
                <a:cs typeface="+mn-cs"/>
              </a:rPr>
              <a:t>PFS</a:t>
            </a:r>
          </a:p>
        </p:txBody>
      </p:sp>
      <p:pic>
        <p:nvPicPr>
          <p:cNvPr id="9" name="Picture 8">
            <a:extLst>
              <a:ext uri="{FF2B5EF4-FFF2-40B4-BE49-F238E27FC236}">
                <a16:creationId xmlns:a16="http://schemas.microsoft.com/office/drawing/2014/main" id="{5A56174F-3DC6-C051-9E11-887113E95037}"/>
              </a:ext>
            </a:extLst>
          </p:cNvPr>
          <p:cNvPicPr>
            <a:picLocks noChangeAspect="1"/>
          </p:cNvPicPr>
          <p:nvPr/>
        </p:nvPicPr>
        <p:blipFill>
          <a:blip r:embed="rId5"/>
          <a:stretch>
            <a:fillRect/>
          </a:stretch>
        </p:blipFill>
        <p:spPr>
          <a:xfrm>
            <a:off x="7956102" y="3973308"/>
            <a:ext cx="4089483" cy="1333075"/>
          </a:xfrm>
          <a:prstGeom prst="rect">
            <a:avLst/>
          </a:prstGeom>
        </p:spPr>
      </p:pic>
      <p:sp>
        <p:nvSpPr>
          <p:cNvPr id="10" name="TextBox 9">
            <a:extLst>
              <a:ext uri="{FF2B5EF4-FFF2-40B4-BE49-F238E27FC236}">
                <a16:creationId xmlns:a16="http://schemas.microsoft.com/office/drawing/2014/main" id="{D81D924C-AFF0-F0D2-7A91-0E6A715ED17F}"/>
              </a:ext>
            </a:extLst>
          </p:cNvPr>
          <p:cNvSpPr txBox="1"/>
          <p:nvPr/>
        </p:nvSpPr>
        <p:spPr>
          <a:xfrm>
            <a:off x="7956102" y="3727087"/>
            <a:ext cx="2382062"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56082"/>
                </a:solidFill>
                <a:effectLst/>
                <a:uLnTx/>
                <a:uFillTx/>
                <a:latin typeface="Aptos Display" panose="02110004020202020204"/>
                <a:ea typeface="+mn-ea"/>
                <a:cs typeface="+mn-cs"/>
              </a:rPr>
              <a:t>Earlier analysis at ODAC: </a:t>
            </a:r>
          </a:p>
        </p:txBody>
      </p:sp>
      <p:sp>
        <p:nvSpPr>
          <p:cNvPr id="11" name="TextBox 10">
            <a:extLst>
              <a:ext uri="{FF2B5EF4-FFF2-40B4-BE49-F238E27FC236}">
                <a16:creationId xmlns:a16="http://schemas.microsoft.com/office/drawing/2014/main" id="{731F3451-1CD2-798C-7011-B51E33CC7B4D}"/>
              </a:ext>
            </a:extLst>
          </p:cNvPr>
          <p:cNvSpPr txBox="1"/>
          <p:nvPr/>
        </p:nvSpPr>
        <p:spPr>
          <a:xfrm>
            <a:off x="8660582" y="5764398"/>
            <a:ext cx="4186286"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56082"/>
                </a:solidFill>
                <a:effectLst/>
                <a:uLnTx/>
                <a:uFillTx/>
                <a:latin typeface="Aptos Display" panose="02110004020202020204"/>
                <a:ea typeface="+mn-ea"/>
                <a:cs typeface="+mn-cs"/>
              </a:rPr>
              <a:t>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56082"/>
                </a:solidFill>
                <a:effectLst/>
                <a:uLnTx/>
                <a:uFillTx/>
                <a:latin typeface="Aptos Display" panose="02110004020202020204"/>
                <a:ea typeface="+mn-ea"/>
                <a:cs typeface="+mn-cs"/>
              </a:rPr>
              <a:t>Costa et al. NEJM 2025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56082"/>
                </a:solidFill>
                <a:effectLst/>
                <a:uLnTx/>
                <a:uFillTx/>
                <a:latin typeface="Aptos Display" panose="02110004020202020204"/>
                <a:ea typeface="+mn-ea"/>
                <a:cs typeface="+mn-cs"/>
              </a:rPr>
              <a:t>Mateos et al. IMS 2024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56082"/>
                </a:solidFill>
                <a:effectLst/>
                <a:uLnTx/>
                <a:uFillTx/>
                <a:latin typeface="Aptos Display" panose="02110004020202020204"/>
                <a:ea typeface="+mn-ea"/>
                <a:cs typeface="+mn-cs"/>
              </a:rPr>
              <a:t>FDA ODAC materials (https://</a:t>
            </a:r>
            <a:r>
              <a:rPr kumimoji="0" lang="en-US" sz="1200" b="0" i="0" u="none" strike="noStrike" kern="1200" cap="none" spc="0" normalizeH="0" baseline="0" noProof="0" dirty="0" err="1">
                <a:ln>
                  <a:noFill/>
                </a:ln>
                <a:solidFill>
                  <a:srgbClr val="156082"/>
                </a:solidFill>
                <a:effectLst/>
                <a:uLnTx/>
                <a:uFillTx/>
                <a:latin typeface="Aptos Display" panose="02110004020202020204"/>
                <a:ea typeface="+mn-ea"/>
                <a:cs typeface="+mn-cs"/>
              </a:rPr>
              <a:t>www.fda.gov</a:t>
            </a:r>
            <a:r>
              <a:rPr kumimoji="0" lang="en-US" sz="1200" b="0" i="0" u="none" strike="noStrike" kern="1200" cap="none" spc="0" normalizeH="0" baseline="0" noProof="0" dirty="0">
                <a:ln>
                  <a:noFill/>
                </a:ln>
                <a:solidFill>
                  <a:srgbClr val="156082"/>
                </a:solidFill>
                <a:effectLst/>
                <a:uLnTx/>
                <a:uFillTx/>
                <a:latin typeface="Aptos Display" panose="02110004020202020204"/>
                <a:ea typeface="+mn-ea"/>
                <a:cs typeface="+mn-cs"/>
              </a:rPr>
              <a:t>/media/176988/download)</a:t>
            </a:r>
          </a:p>
        </p:txBody>
      </p:sp>
      <p:sp>
        <p:nvSpPr>
          <p:cNvPr id="12" name="TextBox 11"/>
          <p:cNvSpPr txBox="1"/>
          <p:nvPr/>
        </p:nvSpPr>
        <p:spPr>
          <a:xfrm rot="10800000" flipH="1" flipV="1">
            <a:off x="8963038" y="1001057"/>
            <a:ext cx="3228962" cy="15360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Clinical implication: Treatment choice between CAR-T and </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bsAb</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may be guided by access, logistics, and patient factors.</a:t>
            </a:r>
          </a:p>
        </p:txBody>
      </p:sp>
    </p:spTree>
    <p:extLst>
      <p:ext uri="{BB962C8B-B14F-4D97-AF65-F5344CB8AC3E}">
        <p14:creationId xmlns:p14="http://schemas.microsoft.com/office/powerpoint/2010/main" val="1991661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2D30F7-C221-4E56-C7B5-9BD6B4DF53ED}"/>
              </a:ext>
            </a:extLst>
          </p:cNvPr>
          <p:cNvSpPr txBox="1"/>
          <p:nvPr/>
        </p:nvSpPr>
        <p:spPr>
          <a:xfrm>
            <a:off x="1099595" y="1253538"/>
            <a:ext cx="9410218" cy="3400931"/>
          </a:xfrm>
          <a:prstGeom prst="rect">
            <a:avLst/>
          </a:prstGeom>
          <a:noFill/>
        </p:spPr>
        <p:txBody>
          <a:bodyPr wrap="square">
            <a:spAutoFit/>
          </a:bodyPr>
          <a:lstStyle/>
          <a:p>
            <a:pPr marL="228600" marR="0" lvl="0" indent="-228600" algn="l" defTabSz="914400" rtl="0" eaLnBrk="1" fontAlgn="t"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Similar eligibility populations between MajesTEC-3 and CARTITUDE-4 CAR-T trials may reflect </a:t>
            </a:r>
            <a:r>
              <a:rPr kumimoji="0" lang="en-US" sz="2000" b="1"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selection bias and exclusion of non-infused patients</a:t>
            </a:r>
          </a:p>
          <a:p>
            <a:pPr marL="228600" marR="0" lvl="0" indent="-228600" algn="l" defTabSz="914400" rtl="0" eaLnBrk="1" fontAlgn="t"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Fixed-duration teclistamab strategies are emerging (e.g., </a:t>
            </a:r>
            <a:r>
              <a:rPr kumimoji="0" lang="en-US" sz="20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Limi</a:t>
            </a: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-Tec)</a:t>
            </a:r>
          </a:p>
          <a:p>
            <a:pPr marL="228600" marR="0" lvl="0" indent="-228600" algn="l" defTabSz="914400" rtl="0" eaLnBrk="1" fontAlgn="t"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Bispecifics: Easier to deliver</a:t>
            </a:r>
          </a:p>
          <a:p>
            <a:pPr marL="228600" marR="0" lvl="0" indent="-228600" algn="l" defTabSz="914400" rtl="0" eaLnBrk="1" fontAlgn="t"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No manufacturing delay</a:t>
            </a:r>
          </a:p>
          <a:p>
            <a:pPr marL="228600" marR="0" lvl="0" indent="-228600" algn="l" defTabSz="914400" rtl="0" eaLnBrk="1" fontAlgn="t"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Potential for outpatient initiation</a:t>
            </a:r>
          </a:p>
          <a:p>
            <a:pPr marL="228600" marR="0" lvl="0" indent="-228600" algn="l" defTabSz="914400" rtl="0" eaLnBrk="1" fontAlgn="t"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CAR-T: One-time therapy but </a:t>
            </a:r>
            <a:r>
              <a:rPr kumimoji="0" lang="en-US" sz="2000" b="1"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toxicity and access limitations remain</a:t>
            </a:r>
            <a:endPar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9993751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0E97A-BC94-E549-40FE-89BD5D001B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A12EE2-7245-ED17-40DE-DDD026739647}"/>
              </a:ext>
            </a:extLst>
          </p:cNvPr>
          <p:cNvSpPr>
            <a:spLocks noGrp="1"/>
          </p:cNvSpPr>
          <p:nvPr>
            <p:ph type="title"/>
          </p:nvPr>
        </p:nvSpPr>
        <p:spPr>
          <a:xfrm>
            <a:off x="1127448" y="2420888"/>
            <a:ext cx="10152697" cy="1143000"/>
          </a:xfrm>
        </p:spPr>
        <p:txBody>
          <a:bodyPr/>
          <a:lstStyle/>
          <a:p>
            <a:pPr>
              <a:spcBef>
                <a:spcPts val="1200"/>
              </a:spcBef>
            </a:pPr>
            <a:r>
              <a:rPr lang="en-US" dirty="0"/>
              <a:t>MajesTEC-9 Trial</a:t>
            </a:r>
            <a:endParaRPr lang="en-US" sz="2400" dirty="0"/>
          </a:p>
        </p:txBody>
      </p:sp>
    </p:spTree>
    <p:extLst>
      <p:ext uri="{BB962C8B-B14F-4D97-AF65-F5344CB8AC3E}">
        <p14:creationId xmlns:p14="http://schemas.microsoft.com/office/powerpoint/2010/main" val="1575591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DE0EE99A-CDFF-3CE1-2ED5-CBEFBC553512}"/>
            </a:ext>
          </a:extLst>
        </p:cNvPr>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EB1C329-C87D-6AC5-6D59-692EDAC17E9F}"/>
              </a:ext>
            </a:extLst>
          </p:cNvPr>
          <p:cNvCxnSpPr>
            <a:cxnSpLocks/>
          </p:cNvCxnSpPr>
          <p:nvPr/>
        </p:nvCxnSpPr>
        <p:spPr>
          <a:xfrm flipH="1">
            <a:off x="3828114" y="2604161"/>
            <a:ext cx="2075913"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2EBE7A1-5F81-18C5-146E-7917546E9AE4}"/>
              </a:ext>
            </a:extLst>
          </p:cNvPr>
          <p:cNvSpPr>
            <a:spLocks noGrp="1"/>
          </p:cNvSpPr>
          <p:nvPr>
            <p:ph type="title"/>
          </p:nvPr>
        </p:nvSpPr>
        <p:spPr/>
        <p:txBody>
          <a:bodyPr/>
          <a:lstStyle/>
          <a:p>
            <a:r>
              <a:rPr lang="en-US" noProof="0" dirty="0">
                <a:solidFill>
                  <a:schemeClr val="accent1"/>
                </a:solidFill>
              </a:rPr>
              <a:t>MajesTEC-9: Phase 3 Study Design</a:t>
            </a:r>
          </a:p>
        </p:txBody>
      </p:sp>
      <p:sp>
        <p:nvSpPr>
          <p:cNvPr id="9" name="Rectangle 28">
            <a:extLst>
              <a:ext uri="{FF2B5EF4-FFF2-40B4-BE49-F238E27FC236}">
                <a16:creationId xmlns:a16="http://schemas.microsoft.com/office/drawing/2014/main" id="{E37BF8D7-999D-3813-B5D0-F133D028D3B3}"/>
              </a:ext>
            </a:extLst>
          </p:cNvPr>
          <p:cNvSpPr/>
          <p:nvPr/>
        </p:nvSpPr>
        <p:spPr bwMode="auto">
          <a:xfrm>
            <a:off x="350977" y="1656875"/>
            <a:ext cx="3477137" cy="1702270"/>
          </a:xfrm>
          <a:prstGeom prst="rect">
            <a:avLst/>
          </a:prstGeom>
          <a:solidFill>
            <a:srgbClr val="E8E6E3"/>
          </a:solidFill>
          <a:ln>
            <a:noFill/>
            <a:headEnd type="none" w="med" len="med"/>
            <a:tailEnd type="none" w="med" len="med"/>
          </a:ln>
          <a:effectLst/>
        </p:spPr>
        <p:txBody>
          <a:bodyPr vert="horz" wrap="square" lIns="72000" tIns="72000" rIns="72000" bIns="72000" numCol="1" rtlCol="0" anchor="ctr" anchorCtr="0" compatLnSpc="1">
            <a:prstTxWarp prst="textNoShape">
              <a:avLst/>
            </a:prstTxWarp>
          </a:bodyPr>
          <a:lstStyle/>
          <a:p>
            <a:pPr marL="0" marR="0" lvl="0" indent="0" algn="l" defTabSz="685569" rtl="0" eaLnBrk="1" fontAlgn="base" latinLnBrk="0" hangingPunct="1">
              <a:lnSpc>
                <a:spcPct val="100000"/>
              </a:lnSpc>
              <a:spcBef>
                <a:spcPts val="0"/>
              </a:spcBef>
              <a:spcAft>
                <a:spcPts val="60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ptos" panose="02110004020202020204"/>
                <a:ea typeface="Johnson Text" panose="02020603050405020304" pitchFamily="18" charset="0"/>
                <a:cs typeface="+mn-cs"/>
              </a:rPr>
              <a:t>Key inclusion criteria</a:t>
            </a:r>
          </a:p>
          <a:p>
            <a:pPr marL="128240" marR="0" lvl="0" indent="-128240" algn="l" defTabSz="685569"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ptos" panose="02110004020202020204"/>
                <a:ea typeface="Johnson Text" panose="02020603050405020304" pitchFamily="18" charset="0"/>
                <a:cs typeface="+mn-cs"/>
              </a:rPr>
              <a:t>RRMM </a:t>
            </a:r>
          </a:p>
          <a:p>
            <a:pPr marL="128240" marR="0" lvl="0" indent="-128240" algn="l" defTabSz="685569"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ptos" panose="02110004020202020204"/>
                <a:ea typeface="Johnson Text" panose="02020603050405020304" pitchFamily="18" charset="0"/>
                <a:cs typeface="+mn-cs"/>
              </a:rPr>
              <a:t>1–3 prior LOTs including an anti-CD38 mAb and lenalidomide</a:t>
            </a:r>
            <a:endParaRPr kumimoji="0" lang="en-US" sz="1200" b="0" i="0" u="none" strike="noStrike" kern="0" cap="none" spc="0" normalizeH="0" baseline="30000" noProof="0" dirty="0">
              <a:ln>
                <a:noFill/>
              </a:ln>
              <a:solidFill>
                <a:srgbClr val="000000"/>
              </a:solidFill>
              <a:effectLst/>
              <a:uLnTx/>
              <a:uFillTx/>
              <a:latin typeface="Aptos" panose="02110004020202020204"/>
              <a:ea typeface="Johnson Text" panose="02020603050405020304" pitchFamily="18" charset="0"/>
              <a:cs typeface="+mn-cs"/>
            </a:endParaRPr>
          </a:p>
          <a:p>
            <a:pPr marL="128240" marR="0" lvl="0" indent="-128240" algn="l" defTabSz="685569"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ptos" panose="02110004020202020204"/>
                <a:ea typeface="Arial" charset="0"/>
                <a:cs typeface="Arial" panose="020B0604020202020204" pitchFamily="34" charset="0"/>
              </a:rPr>
              <a:t>ECOG PS score of 0–2</a:t>
            </a:r>
          </a:p>
          <a:p>
            <a:pPr marL="0" marR="0" lvl="0" indent="0" algn="l" defTabSz="685569" rtl="0" eaLnBrk="1" fontAlgn="base" latinLnBrk="0" hangingPunct="1">
              <a:lnSpc>
                <a:spcPct val="100000"/>
              </a:lnSpc>
              <a:spcBef>
                <a:spcPts val="0"/>
              </a:spcBef>
              <a:spcAft>
                <a:spcPts val="60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ptos" panose="02110004020202020204"/>
                <a:ea typeface="Arial" charset="0"/>
                <a:cs typeface="Arial" panose="020B0604020202020204" pitchFamily="34" charset="0"/>
              </a:rPr>
              <a:t>Key exclusion criteria</a:t>
            </a:r>
          </a:p>
          <a:p>
            <a:pPr marL="128240" marR="0" lvl="0" indent="-128240" algn="l" defTabSz="685569"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ptos" panose="02110004020202020204"/>
                <a:ea typeface="Arial" charset="0"/>
                <a:cs typeface="Arial" panose="020B0604020202020204" pitchFamily="34" charset="0"/>
              </a:rPr>
              <a:t>Prior BCMA-directed therapy</a:t>
            </a:r>
          </a:p>
        </p:txBody>
      </p:sp>
      <p:sp>
        <p:nvSpPr>
          <p:cNvPr id="10" name="Rectangle: Rounded Corners 9">
            <a:extLst>
              <a:ext uri="{FF2B5EF4-FFF2-40B4-BE49-F238E27FC236}">
                <a16:creationId xmlns:a16="http://schemas.microsoft.com/office/drawing/2014/main" id="{7A7DE824-BEF2-1791-E70F-72904F062540}"/>
              </a:ext>
            </a:extLst>
          </p:cNvPr>
          <p:cNvSpPr/>
          <p:nvPr/>
        </p:nvSpPr>
        <p:spPr>
          <a:xfrm>
            <a:off x="9237335" y="1946098"/>
            <a:ext cx="2602262" cy="1910952"/>
          </a:xfrm>
          <a:prstGeom prst="roundRect">
            <a:avLst>
              <a:gd name="adj" fmla="val 0"/>
            </a:avLst>
          </a:prstGeom>
          <a:solidFill>
            <a:srgbClr val="E8E6E3"/>
          </a:solidFill>
          <a:ln w="12700" cap="flat" cmpd="sng" algn="ctr">
            <a:noFill/>
            <a:prstDash val="solid"/>
            <a:miter lim="800000"/>
          </a:ln>
          <a:effectLst/>
        </p:spPr>
        <p:txBody>
          <a:bodyPr lIns="72000" tIns="72000" rIns="72000" bIns="7200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ptos" panose="02110004020202020204"/>
                <a:ea typeface="+mn-ea"/>
                <a:cs typeface="+mn-cs"/>
              </a:rPr>
              <a:t>Key secondary endpoints</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ptos" panose="02110004020202020204"/>
                <a:ea typeface="+mn-ea"/>
                <a:cs typeface="Johnson Text" panose="020F0502020204030204" pitchFamily="34" charset="0"/>
              </a:rPr>
              <a:t>≥CR</a:t>
            </a:r>
            <a:r>
              <a:rPr kumimoji="0" lang="en-US" sz="1200" b="0" i="0" u="none" strike="noStrike" kern="0" cap="none" spc="0" normalizeH="0" baseline="30000" noProof="0" dirty="0">
                <a:ln>
                  <a:noFill/>
                </a:ln>
                <a:solidFill>
                  <a:srgbClr val="000000"/>
                </a:solidFill>
                <a:effectLst/>
                <a:uLnTx/>
                <a:uFillTx/>
                <a:latin typeface="Aptos" panose="02110004020202020204"/>
                <a:ea typeface="+mn-ea"/>
                <a:cs typeface="Johnson Text" panose="020F0502020204030204" pitchFamily="34" charset="0"/>
              </a:rPr>
              <a:t>b </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ptos" panose="02110004020202020204"/>
                <a:ea typeface="+mn-ea"/>
                <a:cs typeface="Johnson Text" panose="020F0502020204030204" pitchFamily="34" charset="0"/>
              </a:rPr>
              <a:t>OS</a:t>
            </a:r>
          </a:p>
          <a:p>
            <a:pPr marL="174625" marR="0" lvl="0" indent="-174625"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ptos" panose="02110004020202020204"/>
                <a:ea typeface="+mn-ea"/>
                <a:cs typeface="Johnson Text" panose="020F0502020204030204" pitchFamily="34" charset="0"/>
              </a:rPr>
              <a:t>MySIm-Q Total Symptom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ptos" panose="02110004020202020204"/>
                <a:ea typeface="+mn-ea"/>
                <a:cs typeface="+mn-cs"/>
              </a:rPr>
              <a:t>Other secondary endpoints</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ptos" panose="02110004020202020204"/>
                <a:ea typeface="+mn-ea"/>
                <a:cs typeface="Johnson Text" panose="020F0502020204030204" pitchFamily="34" charset="0"/>
              </a:rPr>
              <a:t>ORR</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ptos" panose="02110004020202020204"/>
                <a:ea typeface="+mn-ea"/>
                <a:cs typeface="Johnson Text" panose="020F0502020204030204" pitchFamily="34" charset="0"/>
              </a:rPr>
              <a:t>Safety</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ptos" panose="02110004020202020204"/>
                <a:ea typeface="+mn-ea"/>
                <a:cs typeface="Johnson Text" panose="020F0502020204030204" pitchFamily="34" charset="0"/>
              </a:rPr>
              <a:t>PK and immunogenicity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ptos" panose="02110004020202020204"/>
                <a:ea typeface="+mn-ea"/>
                <a:cs typeface="+mn-cs"/>
              </a:rPr>
              <a:t>Exploratory endpoints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ptos" panose="02110004020202020204"/>
                <a:ea typeface="+mn-ea"/>
                <a:cs typeface="+mn-cs"/>
              </a:rPr>
              <a:t>MRD negativity</a:t>
            </a:r>
          </a:p>
        </p:txBody>
      </p:sp>
      <p:sp>
        <p:nvSpPr>
          <p:cNvPr id="18" name="Freeform: Shape 42">
            <a:extLst>
              <a:ext uri="{FF2B5EF4-FFF2-40B4-BE49-F238E27FC236}">
                <a16:creationId xmlns:a16="http://schemas.microsoft.com/office/drawing/2014/main" id="{62854D17-97CB-DA93-33B0-EB5311BBADB6}"/>
              </a:ext>
            </a:extLst>
          </p:cNvPr>
          <p:cNvSpPr/>
          <p:nvPr/>
        </p:nvSpPr>
        <p:spPr>
          <a:xfrm>
            <a:off x="6425748" y="2719917"/>
            <a:ext cx="2718493" cy="857137"/>
          </a:xfrm>
          <a:prstGeom prst="rect">
            <a:avLst/>
          </a:prstGeom>
          <a:solidFill>
            <a:srgbClr val="81766F"/>
          </a:solid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vert="horz" wrap="square" lIns="54864" tIns="25718" rIns="54864" bIns="25718" numCol="1" rtlCol="0" anchor="ctr" anchorCtr="0" compatLnSpc="1">
            <a:prstTxWarp prst="textNoShape">
              <a:avLst/>
            </a:prstTxWarp>
          </a:bodyPr>
          <a:lstStyle/>
          <a:p>
            <a:pPr marL="0" marR="0" lvl="0" indent="0" algn="ctr" defTabSz="514173" rtl="0" eaLnBrk="1" fontAlgn="base" latinLnBrk="0" hangingPunct="1">
              <a:lnSpc>
                <a:spcPct val="100000"/>
              </a:lnSpc>
              <a:spcBef>
                <a:spcPts val="0"/>
              </a:spcBef>
              <a:spcAft>
                <a:spcPct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ptos" panose="02110004020202020204"/>
                <a:ea typeface="Arial Unicode MS"/>
                <a:cs typeface="Arial Unicode MS"/>
              </a:rPr>
              <a:t>PVd/Kd</a:t>
            </a:r>
            <a:r>
              <a:rPr kumimoji="0" lang="en-US" sz="1400" b="1" i="0" u="none" strike="noStrike" kern="0" cap="none" spc="0" normalizeH="0" baseline="30000" noProof="0" dirty="0">
                <a:ln>
                  <a:noFill/>
                </a:ln>
                <a:solidFill>
                  <a:prstClr val="white"/>
                </a:solidFill>
                <a:effectLst/>
                <a:uLnTx/>
                <a:uFillTx/>
                <a:latin typeface="Aptos" panose="02110004020202020204"/>
                <a:ea typeface="ヒラギノ角ゴ ProN W3"/>
                <a:cs typeface="Arial Unicode MS"/>
              </a:rPr>
              <a:t>a</a:t>
            </a:r>
            <a:endParaRPr kumimoji="0" lang="en-US" sz="1400" b="1" i="0" u="none" strike="noStrike" kern="0" cap="none" spc="0" normalizeH="0" baseline="0" noProof="0" dirty="0">
              <a:ln>
                <a:noFill/>
              </a:ln>
              <a:solidFill>
                <a:prstClr val="white"/>
              </a:solidFill>
              <a:effectLst/>
              <a:uLnTx/>
              <a:uFillTx/>
              <a:latin typeface="Aptos" panose="02110004020202020204"/>
              <a:ea typeface="Arial Unicode MS"/>
              <a:cs typeface="Arial Unicode MS"/>
            </a:endParaRPr>
          </a:p>
          <a:p>
            <a:pPr marL="0" marR="0" lvl="0" indent="0" algn="ctr" defTabSz="514173" rtl="0" eaLnBrk="1" fontAlgn="base" latinLnBrk="0" hangingPunct="1">
              <a:lnSpc>
                <a:spcPct val="100000"/>
              </a:lnSpc>
              <a:spcBef>
                <a:spcPts val="0"/>
              </a:spcBef>
              <a:spcAft>
                <a:spcPct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ptos" panose="02110004020202020204"/>
                <a:ea typeface="ヒラギノ角ゴ ProN W3"/>
                <a:cs typeface="Arial Unicode MS"/>
              </a:rPr>
              <a:t>by investigator’s choice</a:t>
            </a:r>
            <a:endParaRPr kumimoji="0" lang="en-US" sz="1200" b="0" i="0" u="none" strike="noStrike" kern="0" cap="none" spc="0" normalizeH="0" baseline="0" noProof="0" dirty="0">
              <a:ln>
                <a:noFill/>
              </a:ln>
              <a:solidFill>
                <a:prstClr val="white"/>
              </a:solidFill>
              <a:effectLst/>
              <a:uLnTx/>
              <a:uFillTx/>
              <a:latin typeface="Aptos" panose="02110004020202020204"/>
              <a:ea typeface="ヒラギノ角ゴ ProN W3"/>
              <a:cs typeface="Arial Unicode MS"/>
            </a:endParaRPr>
          </a:p>
          <a:p>
            <a:pPr marL="0" marR="0" lvl="0" indent="0" algn="ctr" defTabSz="514173" rtl="0" eaLnBrk="1" fontAlgn="base" latinLnBrk="0" hangingPunct="1">
              <a:lnSpc>
                <a:spcPct val="100000"/>
              </a:lnSpc>
              <a:spcBef>
                <a:spcPts val="600"/>
              </a:spcBef>
              <a:spcAft>
                <a:spcPct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ptos" panose="02110004020202020204"/>
                <a:ea typeface="ヒラギノ角ゴ ProN W3"/>
                <a:cs typeface="Arial Unicode MS"/>
              </a:rPr>
              <a:t>n=297 (69% </a:t>
            </a:r>
            <a:r>
              <a:rPr kumimoji="0" lang="en-US" sz="1200" b="1" i="0" u="none" strike="noStrike" kern="0" cap="none" spc="0" normalizeH="0" baseline="0" noProof="0" dirty="0" err="1">
                <a:ln>
                  <a:noFill/>
                </a:ln>
                <a:solidFill>
                  <a:prstClr val="white"/>
                </a:solidFill>
                <a:effectLst/>
                <a:uLnTx/>
                <a:uFillTx/>
                <a:latin typeface="Aptos" panose="02110004020202020204"/>
                <a:ea typeface="ヒラギノ角ゴ ProN W3"/>
                <a:cs typeface="Arial Unicode MS"/>
              </a:rPr>
              <a:t>Kd</a:t>
            </a:r>
            <a:r>
              <a:rPr kumimoji="0" lang="en-US" sz="1200" b="1" i="0" u="none" strike="noStrike" kern="0" cap="none" spc="0" normalizeH="0" baseline="0" noProof="0" dirty="0">
                <a:ln>
                  <a:noFill/>
                </a:ln>
                <a:solidFill>
                  <a:prstClr val="white"/>
                </a:solidFill>
                <a:effectLst/>
                <a:uLnTx/>
                <a:uFillTx/>
                <a:latin typeface="Aptos" panose="02110004020202020204"/>
                <a:ea typeface="ヒラギノ角ゴ ProN W3"/>
                <a:cs typeface="Arial Unicode MS"/>
              </a:rPr>
              <a:t>)</a:t>
            </a:r>
          </a:p>
        </p:txBody>
      </p:sp>
      <p:sp>
        <p:nvSpPr>
          <p:cNvPr id="20" name="Freeform: Shape 42">
            <a:extLst>
              <a:ext uri="{FF2B5EF4-FFF2-40B4-BE49-F238E27FC236}">
                <a16:creationId xmlns:a16="http://schemas.microsoft.com/office/drawing/2014/main" id="{90927E64-0BD4-ECC3-85EB-C62D5C1BB581}"/>
              </a:ext>
            </a:extLst>
          </p:cNvPr>
          <p:cNvSpPr/>
          <p:nvPr/>
        </p:nvSpPr>
        <p:spPr>
          <a:xfrm>
            <a:off x="6425748" y="1525349"/>
            <a:ext cx="2718492" cy="859828"/>
          </a:xfrm>
          <a:prstGeom prst="rect">
            <a:avLst/>
          </a:prstGeom>
          <a:solidFill>
            <a:srgbClr val="EB1700"/>
          </a:solidFill>
          <a:ln w="19050">
            <a:noFill/>
            <a:prstDash val="lgDash"/>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vert="horz" wrap="square" lIns="51435" tIns="25718" rIns="51435" bIns="25718" numCol="1" rtlCol="0" anchor="ctr" anchorCtr="0" compatLnSpc="1">
            <a:prstTxWarp prst="textNoShape">
              <a:avLst/>
            </a:prstTxWarp>
          </a:bodyPr>
          <a:lstStyle/>
          <a:p>
            <a:pPr marL="0" marR="0" lvl="0" indent="0" algn="ctr" defTabSz="514173" rtl="0" eaLnBrk="1" fontAlgn="base" latinLnBrk="0" hangingPunct="1">
              <a:lnSpc>
                <a:spcPct val="100000"/>
              </a:lnSpc>
              <a:spcBef>
                <a:spcPts val="60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ptos" panose="02110004020202020204"/>
                <a:ea typeface="Arial Unicode MS"/>
                <a:cs typeface="Arial Unicode MS"/>
              </a:rPr>
              <a:t>Tec </a:t>
            </a:r>
          </a:p>
          <a:p>
            <a:pPr marL="0" marR="0" lvl="0" indent="0" algn="ctr" defTabSz="514173" rtl="0" eaLnBrk="1" fontAlgn="base" latinLnBrk="0" hangingPunct="1">
              <a:lnSpc>
                <a:spcPct val="100000"/>
              </a:lnSpc>
              <a:spcBef>
                <a:spcPts val="60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ptos" panose="02110004020202020204"/>
                <a:ea typeface="+mn-ea"/>
                <a:cs typeface="+mn-cs"/>
              </a:rPr>
              <a:t>n=296</a:t>
            </a:r>
          </a:p>
        </p:txBody>
      </p:sp>
      <p:sp>
        <p:nvSpPr>
          <p:cNvPr id="17" name="Left Bracket 16">
            <a:extLst>
              <a:ext uri="{FF2B5EF4-FFF2-40B4-BE49-F238E27FC236}">
                <a16:creationId xmlns:a16="http://schemas.microsoft.com/office/drawing/2014/main" id="{B959B901-820B-9CD9-CB4D-1547767243C6}"/>
              </a:ext>
            </a:extLst>
          </p:cNvPr>
          <p:cNvSpPr/>
          <p:nvPr/>
        </p:nvSpPr>
        <p:spPr>
          <a:xfrm>
            <a:off x="5904027" y="2005099"/>
            <a:ext cx="521972" cy="1200114"/>
          </a:xfrm>
          <a:prstGeom prst="leftBracket">
            <a:avLst>
              <a:gd name="adj" fmla="val 0"/>
            </a:avLst>
          </a:prstGeom>
          <a:ln w="57150">
            <a:solidFill>
              <a:schemeClr val="accent1">
                <a:lumMod val="20000"/>
                <a:lumOff val="8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 name="TextBox 29">
            <a:extLst>
              <a:ext uri="{FF2B5EF4-FFF2-40B4-BE49-F238E27FC236}">
                <a16:creationId xmlns:a16="http://schemas.microsoft.com/office/drawing/2014/main" id="{37C8EAB1-F976-2550-E471-D2BDA332483B}"/>
              </a:ext>
            </a:extLst>
          </p:cNvPr>
          <p:cNvSpPr txBox="1"/>
          <p:nvPr/>
        </p:nvSpPr>
        <p:spPr>
          <a:xfrm>
            <a:off x="4121074" y="2264770"/>
            <a:ext cx="1393985" cy="646331"/>
          </a:xfrm>
          <a:prstGeom prst="rect">
            <a:avLst/>
          </a:prstGeom>
          <a:solidFill>
            <a:schemeClr val="accent1">
              <a:lumMod val="20000"/>
              <a:lumOff val="80000"/>
            </a:schemeClr>
          </a:solidFill>
          <a:ln>
            <a:noFill/>
          </a:ln>
          <a:effectLst/>
        </p:spPr>
        <p:txBody>
          <a:bodyPr wrap="square" lIns="91440" tIns="45720" rIns="91440" bIns="45720" rtlCol="0" anchor="ctr">
            <a:spAutoFit/>
          </a:bodyPr>
          <a:lstStyle/>
          <a:p>
            <a:pPr marL="0" marR="0" lvl="0" indent="0" algn="ctr" defTabSz="514173" rtl="0" eaLnBrk="1" fontAlgn="base" latinLnBrk="0" hangingPunct="1">
              <a:lnSpc>
                <a:spcPct val="100000"/>
              </a:lnSpc>
              <a:spcBef>
                <a:spcPts val="0"/>
              </a:spcBef>
              <a:spcAft>
                <a:spcPct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ptos" panose="02110004020202020204"/>
                <a:ea typeface="Arial" charset="0"/>
                <a:cs typeface="Arial Unicode MS"/>
              </a:rPr>
              <a:t>1:1 </a:t>
            </a:r>
          </a:p>
          <a:p>
            <a:pPr marL="0" marR="0" lvl="0" indent="0" algn="ctr" defTabSz="514173" rtl="0" eaLnBrk="1" fontAlgn="base" latinLnBrk="0" hangingPunct="1">
              <a:lnSpc>
                <a:spcPct val="100000"/>
              </a:lnSpc>
              <a:spcBef>
                <a:spcPts val="0"/>
              </a:spcBef>
              <a:spcAft>
                <a:spcPct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ptos" panose="02110004020202020204"/>
                <a:ea typeface="Arial" charset="0"/>
                <a:cs typeface="Arial Unicode MS"/>
              </a:rPr>
              <a:t>randomization</a:t>
            </a:r>
          </a:p>
          <a:p>
            <a:pPr marL="0" marR="0" lvl="0" indent="0" algn="ctr" defTabSz="514173" rtl="0" eaLnBrk="1" fontAlgn="base" latinLnBrk="0" hangingPunct="1">
              <a:lnSpc>
                <a:spcPct val="100000"/>
              </a:lnSpc>
              <a:spcBef>
                <a:spcPts val="0"/>
              </a:spcBef>
              <a:spcAft>
                <a:spcPct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ptos" panose="02110004020202020204"/>
                <a:ea typeface="Arial" charset="0"/>
                <a:cs typeface="Arial Unicode MS"/>
              </a:rPr>
              <a:t>N=593</a:t>
            </a:r>
          </a:p>
        </p:txBody>
      </p:sp>
      <p:sp>
        <p:nvSpPr>
          <p:cNvPr id="4" name="Rectangle: Rounded Corners 3">
            <a:extLst>
              <a:ext uri="{FF2B5EF4-FFF2-40B4-BE49-F238E27FC236}">
                <a16:creationId xmlns:a16="http://schemas.microsoft.com/office/drawing/2014/main" id="{36661CFF-B513-CB9A-5911-4751B06B6478}"/>
              </a:ext>
            </a:extLst>
          </p:cNvPr>
          <p:cNvSpPr/>
          <p:nvPr/>
        </p:nvSpPr>
        <p:spPr>
          <a:xfrm>
            <a:off x="9237336" y="1422892"/>
            <a:ext cx="2602260" cy="467967"/>
          </a:xfrm>
          <a:prstGeom prst="roundRect">
            <a:avLst>
              <a:gd name="adj" fmla="val 0"/>
            </a:avLst>
          </a:prstGeom>
          <a:solidFill>
            <a:schemeClr val="tx2">
              <a:lumMod val="75000"/>
            </a:schemeClr>
          </a:solidFill>
          <a:ln w="12700" cap="flat" cmpd="sng" algn="ctr">
            <a:noFill/>
            <a:prstDash val="solid"/>
            <a:miter lim="800000"/>
          </a:ln>
          <a:effectLst/>
        </p:spPr>
        <p:txBody>
          <a:bodyPr lIns="72000" tIns="72000" rIns="72000" bIns="7200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ptos" panose="02110004020202020204"/>
                <a:ea typeface="+mn-ea"/>
                <a:cs typeface="+mn-cs"/>
              </a:rPr>
              <a:t>Primary endpoint</a:t>
            </a:r>
          </a:p>
          <a:p>
            <a:pPr marL="174625" marR="0" lvl="0" indent="-174625"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white"/>
                </a:solidFill>
                <a:effectLst/>
                <a:uLnTx/>
                <a:uFillTx/>
                <a:latin typeface="Aptos" panose="02110004020202020204"/>
                <a:ea typeface="+mn-ea"/>
                <a:cs typeface="+mn-cs"/>
              </a:rPr>
              <a:t>PFS per IRC</a:t>
            </a:r>
            <a:r>
              <a:rPr kumimoji="0" lang="en-US" sz="1200" b="0" i="0" u="none" strike="noStrike" kern="0" cap="none" spc="0" normalizeH="0" baseline="30000" noProof="0" dirty="0">
                <a:ln>
                  <a:noFill/>
                </a:ln>
                <a:solidFill>
                  <a:prstClr val="white"/>
                </a:solidFill>
                <a:effectLst/>
                <a:uLnTx/>
                <a:uFillTx/>
                <a:latin typeface="Aptos" panose="02110004020202020204"/>
                <a:ea typeface="+mn-ea"/>
                <a:cs typeface="+mn-cs"/>
              </a:rPr>
              <a:t>b</a:t>
            </a:r>
          </a:p>
        </p:txBody>
      </p:sp>
      <p:sp>
        <p:nvSpPr>
          <p:cNvPr id="196" name="TextBox 195">
            <a:extLst>
              <a:ext uri="{FF2B5EF4-FFF2-40B4-BE49-F238E27FC236}">
                <a16:creationId xmlns:a16="http://schemas.microsoft.com/office/drawing/2014/main" id="{103723DF-8BB3-97D9-649A-412A627305B0}"/>
              </a:ext>
            </a:extLst>
          </p:cNvPr>
          <p:cNvSpPr txBox="1"/>
          <p:nvPr/>
        </p:nvSpPr>
        <p:spPr>
          <a:xfrm>
            <a:off x="296548" y="5265475"/>
            <a:ext cx="11484864" cy="548640"/>
          </a:xfrm>
          <a:prstGeom prst="rect">
            <a:avLst/>
          </a:prstGeom>
          <a:solidFill>
            <a:srgbClr val="EB1700"/>
          </a:solidFill>
        </p:spPr>
        <p:txBody>
          <a:bodyPr wrap="square" tIns="18288" bIns="18288"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Monthly Tec dosing from C7 (earlier if ≥VGPR); steroid free after C1D5</a:t>
            </a:r>
          </a:p>
        </p:txBody>
      </p:sp>
      <p:grpSp>
        <p:nvGrpSpPr>
          <p:cNvPr id="13" name="Group 12">
            <a:extLst>
              <a:ext uri="{FF2B5EF4-FFF2-40B4-BE49-F238E27FC236}">
                <a16:creationId xmlns:a16="http://schemas.microsoft.com/office/drawing/2014/main" id="{1AB2A820-B0A9-98F0-2FE4-19EC94E3958B}"/>
              </a:ext>
            </a:extLst>
          </p:cNvPr>
          <p:cNvGrpSpPr/>
          <p:nvPr/>
        </p:nvGrpSpPr>
        <p:grpSpPr>
          <a:xfrm>
            <a:off x="89791" y="3784037"/>
            <a:ext cx="11750327" cy="1204507"/>
            <a:chOff x="89791" y="3629092"/>
            <a:chExt cx="11750327" cy="1204507"/>
          </a:xfrm>
        </p:grpSpPr>
        <p:sp>
          <p:nvSpPr>
            <p:cNvPr id="127" name="Rectangle 126">
              <a:extLst>
                <a:ext uri="{FF2B5EF4-FFF2-40B4-BE49-F238E27FC236}">
                  <a16:creationId xmlns:a16="http://schemas.microsoft.com/office/drawing/2014/main" id="{9679DC88-616C-D025-4E8B-CA2333E7142B}"/>
                </a:ext>
              </a:extLst>
            </p:cNvPr>
            <p:cNvSpPr/>
            <p:nvPr/>
          </p:nvSpPr>
          <p:spPr>
            <a:xfrm>
              <a:off x="1713482" y="4115119"/>
              <a:ext cx="548640" cy="1721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D1</a:t>
              </a:r>
            </a:p>
          </p:txBody>
        </p:sp>
        <p:sp>
          <p:nvSpPr>
            <p:cNvPr id="128" name="Rectangle 127">
              <a:extLst>
                <a:ext uri="{FF2B5EF4-FFF2-40B4-BE49-F238E27FC236}">
                  <a16:creationId xmlns:a16="http://schemas.microsoft.com/office/drawing/2014/main" id="{4BF0FA6C-84F8-5C8C-660B-187E540225C5}"/>
                </a:ext>
              </a:extLst>
            </p:cNvPr>
            <p:cNvSpPr/>
            <p:nvPr/>
          </p:nvSpPr>
          <p:spPr>
            <a:xfrm>
              <a:off x="2297297" y="4115119"/>
              <a:ext cx="548640" cy="1721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D3</a:t>
              </a:r>
            </a:p>
          </p:txBody>
        </p:sp>
        <p:sp>
          <p:nvSpPr>
            <p:cNvPr id="129" name="Rectangle 128">
              <a:extLst>
                <a:ext uri="{FF2B5EF4-FFF2-40B4-BE49-F238E27FC236}">
                  <a16:creationId xmlns:a16="http://schemas.microsoft.com/office/drawing/2014/main" id="{20988DCB-3F0C-6347-8211-0309C40191C8}"/>
                </a:ext>
              </a:extLst>
            </p:cNvPr>
            <p:cNvSpPr/>
            <p:nvPr/>
          </p:nvSpPr>
          <p:spPr>
            <a:xfrm>
              <a:off x="2881112" y="4115119"/>
              <a:ext cx="548640" cy="1721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D5</a:t>
              </a:r>
            </a:p>
          </p:txBody>
        </p:sp>
        <p:sp>
          <p:nvSpPr>
            <p:cNvPr id="130" name="Rectangle 129">
              <a:extLst>
                <a:ext uri="{FF2B5EF4-FFF2-40B4-BE49-F238E27FC236}">
                  <a16:creationId xmlns:a16="http://schemas.microsoft.com/office/drawing/2014/main" id="{65B317D9-6DFE-49DA-9646-44F5E47B95CE}"/>
                </a:ext>
              </a:extLst>
            </p:cNvPr>
            <p:cNvSpPr/>
            <p:nvPr/>
          </p:nvSpPr>
          <p:spPr>
            <a:xfrm>
              <a:off x="3464927" y="4115119"/>
              <a:ext cx="548640" cy="1721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D12</a:t>
              </a:r>
            </a:p>
          </p:txBody>
        </p:sp>
        <p:sp>
          <p:nvSpPr>
            <p:cNvPr id="131" name="Rectangle 130">
              <a:extLst>
                <a:ext uri="{FF2B5EF4-FFF2-40B4-BE49-F238E27FC236}">
                  <a16:creationId xmlns:a16="http://schemas.microsoft.com/office/drawing/2014/main" id="{E1CD29F1-DA4E-5EBE-7F2A-C5B121B04555}"/>
                </a:ext>
              </a:extLst>
            </p:cNvPr>
            <p:cNvSpPr/>
            <p:nvPr/>
          </p:nvSpPr>
          <p:spPr>
            <a:xfrm>
              <a:off x="1716137" y="3897756"/>
              <a:ext cx="2881246" cy="17373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C1 QW</a:t>
              </a:r>
            </a:p>
          </p:txBody>
        </p:sp>
        <p:sp>
          <p:nvSpPr>
            <p:cNvPr id="132" name="Rectangle 131">
              <a:extLst>
                <a:ext uri="{FF2B5EF4-FFF2-40B4-BE49-F238E27FC236}">
                  <a16:creationId xmlns:a16="http://schemas.microsoft.com/office/drawing/2014/main" id="{25F8681C-D134-58BD-CC7A-C38461042D05}"/>
                </a:ext>
              </a:extLst>
            </p:cNvPr>
            <p:cNvSpPr/>
            <p:nvPr/>
          </p:nvSpPr>
          <p:spPr>
            <a:xfrm>
              <a:off x="350976" y="4560239"/>
              <a:ext cx="11488620" cy="231497"/>
            </a:xfrm>
            <a:prstGeom prst="rect">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4" name="Rectangle 133">
              <a:extLst>
                <a:ext uri="{FF2B5EF4-FFF2-40B4-BE49-F238E27FC236}">
                  <a16:creationId xmlns:a16="http://schemas.microsoft.com/office/drawing/2014/main" id="{C49762B6-80FE-8D5F-B400-FA39EFD726C3}"/>
                </a:ext>
              </a:extLst>
            </p:cNvPr>
            <p:cNvSpPr/>
            <p:nvPr/>
          </p:nvSpPr>
          <p:spPr>
            <a:xfrm>
              <a:off x="350976" y="4317314"/>
              <a:ext cx="11488620" cy="228600"/>
            </a:xfrm>
            <a:prstGeom prst="rect">
              <a:avLst/>
            </a:prstGeom>
            <a:solidFill>
              <a:srgbClr val="FFE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5" name="Rectangle 134">
              <a:extLst>
                <a:ext uri="{FF2B5EF4-FFF2-40B4-BE49-F238E27FC236}">
                  <a16:creationId xmlns:a16="http://schemas.microsoft.com/office/drawing/2014/main" id="{BFBC854E-2946-0257-64D7-B50980774EA7}"/>
                </a:ext>
              </a:extLst>
            </p:cNvPr>
            <p:cNvSpPr/>
            <p:nvPr/>
          </p:nvSpPr>
          <p:spPr>
            <a:xfrm>
              <a:off x="656431" y="4262230"/>
              <a:ext cx="858418" cy="335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Tec SC</a:t>
              </a:r>
            </a:p>
          </p:txBody>
        </p:sp>
        <p:sp>
          <p:nvSpPr>
            <p:cNvPr id="136" name="Oval 135">
              <a:extLst>
                <a:ext uri="{FF2B5EF4-FFF2-40B4-BE49-F238E27FC236}">
                  <a16:creationId xmlns:a16="http://schemas.microsoft.com/office/drawing/2014/main" id="{8A82BB69-F9AE-E133-40ED-2201C75AB2E5}"/>
                </a:ext>
              </a:extLst>
            </p:cNvPr>
            <p:cNvSpPr/>
            <p:nvPr/>
          </p:nvSpPr>
          <p:spPr>
            <a:xfrm>
              <a:off x="1935953" y="4361944"/>
              <a:ext cx="137160" cy="137160"/>
            </a:xfrm>
            <a:prstGeom prst="ellipse">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7" name="Oval 136">
              <a:extLst>
                <a:ext uri="{FF2B5EF4-FFF2-40B4-BE49-F238E27FC236}">
                  <a16:creationId xmlns:a16="http://schemas.microsoft.com/office/drawing/2014/main" id="{06DE496F-C6E0-53EA-8C7E-A271B8584780}"/>
                </a:ext>
              </a:extLst>
            </p:cNvPr>
            <p:cNvSpPr/>
            <p:nvPr/>
          </p:nvSpPr>
          <p:spPr>
            <a:xfrm>
              <a:off x="2516714" y="4361944"/>
              <a:ext cx="137160" cy="137160"/>
            </a:xfrm>
            <a:prstGeom prst="ellipse">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8" name="Oval 137">
              <a:extLst>
                <a:ext uri="{FF2B5EF4-FFF2-40B4-BE49-F238E27FC236}">
                  <a16:creationId xmlns:a16="http://schemas.microsoft.com/office/drawing/2014/main" id="{5ECF47E5-BAE4-AB69-65C3-577EAB971185}"/>
                </a:ext>
              </a:extLst>
            </p:cNvPr>
            <p:cNvSpPr/>
            <p:nvPr/>
          </p:nvSpPr>
          <p:spPr>
            <a:xfrm>
              <a:off x="3106003" y="4363243"/>
              <a:ext cx="137160" cy="137160"/>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9" name="Oval 138">
              <a:extLst>
                <a:ext uri="{FF2B5EF4-FFF2-40B4-BE49-F238E27FC236}">
                  <a16:creationId xmlns:a16="http://schemas.microsoft.com/office/drawing/2014/main" id="{CF541002-82BE-A757-10D1-8F6A0DABF96A}"/>
                </a:ext>
              </a:extLst>
            </p:cNvPr>
            <p:cNvSpPr/>
            <p:nvPr/>
          </p:nvSpPr>
          <p:spPr>
            <a:xfrm>
              <a:off x="3694737" y="4361944"/>
              <a:ext cx="137160" cy="137160"/>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0" name="Oval 139">
              <a:extLst>
                <a:ext uri="{FF2B5EF4-FFF2-40B4-BE49-F238E27FC236}">
                  <a16:creationId xmlns:a16="http://schemas.microsoft.com/office/drawing/2014/main" id="{6987DB1A-5BA3-3016-6E7F-D88CD294C0E1}"/>
                </a:ext>
              </a:extLst>
            </p:cNvPr>
            <p:cNvSpPr/>
            <p:nvPr/>
          </p:nvSpPr>
          <p:spPr>
            <a:xfrm>
              <a:off x="4265023" y="4349894"/>
              <a:ext cx="137160" cy="137160"/>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2" name="Rectangle 141">
              <a:extLst>
                <a:ext uri="{FF2B5EF4-FFF2-40B4-BE49-F238E27FC236}">
                  <a16:creationId xmlns:a16="http://schemas.microsoft.com/office/drawing/2014/main" id="{305BC1BC-408F-1A2D-883C-5939336DD3CA}"/>
                </a:ext>
              </a:extLst>
            </p:cNvPr>
            <p:cNvSpPr/>
            <p:nvPr/>
          </p:nvSpPr>
          <p:spPr>
            <a:xfrm>
              <a:off x="89791" y="4497697"/>
              <a:ext cx="1548883" cy="335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Dex (pre-med)</a:t>
              </a:r>
              <a:r>
                <a:rPr kumimoji="0" lang="en-US" sz="1200" b="1" i="0" u="none" strike="noStrike" kern="1200" cap="none" spc="0" normalizeH="0" baseline="30000" noProof="0" dirty="0">
                  <a:ln>
                    <a:noFill/>
                  </a:ln>
                  <a:solidFill>
                    <a:srgbClr val="000000"/>
                  </a:solidFill>
                  <a:effectLst/>
                  <a:uLnTx/>
                  <a:uFillTx/>
                  <a:latin typeface="Arial" panose="020B0604020202020204"/>
                  <a:ea typeface="+mn-ea"/>
                  <a:cs typeface="+mn-cs"/>
                </a:rPr>
                <a:t>e</a:t>
              </a:r>
              <a:endPar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3" name="Oval 142">
              <a:extLst>
                <a:ext uri="{FF2B5EF4-FFF2-40B4-BE49-F238E27FC236}">
                  <a16:creationId xmlns:a16="http://schemas.microsoft.com/office/drawing/2014/main" id="{F89CBB92-3EC9-8D88-B4A5-6546C674CE3F}"/>
                </a:ext>
              </a:extLst>
            </p:cNvPr>
            <p:cNvSpPr/>
            <p:nvPr/>
          </p:nvSpPr>
          <p:spPr>
            <a:xfrm>
              <a:off x="1940488" y="4597068"/>
              <a:ext cx="137160" cy="137160"/>
            </a:xfrm>
            <a:prstGeom prst="ellips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4" name="Rectangle 143">
              <a:extLst>
                <a:ext uri="{FF2B5EF4-FFF2-40B4-BE49-F238E27FC236}">
                  <a16:creationId xmlns:a16="http://schemas.microsoft.com/office/drawing/2014/main" id="{BA626474-658B-6839-C4AA-F173611EB3D9}"/>
                </a:ext>
              </a:extLst>
            </p:cNvPr>
            <p:cNvSpPr/>
            <p:nvPr/>
          </p:nvSpPr>
          <p:spPr>
            <a:xfrm>
              <a:off x="4048743" y="4115119"/>
              <a:ext cx="548640" cy="1721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D19</a:t>
              </a:r>
            </a:p>
          </p:txBody>
        </p:sp>
        <p:sp>
          <p:nvSpPr>
            <p:cNvPr id="146" name="Rectangle 145">
              <a:extLst>
                <a:ext uri="{FF2B5EF4-FFF2-40B4-BE49-F238E27FC236}">
                  <a16:creationId xmlns:a16="http://schemas.microsoft.com/office/drawing/2014/main" id="{7D78AFD7-A15D-75B1-43D3-DCE8E1613B7F}"/>
                </a:ext>
              </a:extLst>
            </p:cNvPr>
            <p:cNvSpPr/>
            <p:nvPr/>
          </p:nvSpPr>
          <p:spPr>
            <a:xfrm>
              <a:off x="4679734" y="4115119"/>
              <a:ext cx="548640" cy="1721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D1</a:t>
              </a:r>
            </a:p>
          </p:txBody>
        </p:sp>
        <p:sp>
          <p:nvSpPr>
            <p:cNvPr id="147" name="Rectangle 146">
              <a:extLst>
                <a:ext uri="{FF2B5EF4-FFF2-40B4-BE49-F238E27FC236}">
                  <a16:creationId xmlns:a16="http://schemas.microsoft.com/office/drawing/2014/main" id="{477B138E-E6E8-BC3A-E0EB-4AB2BC41316E}"/>
                </a:ext>
              </a:extLst>
            </p:cNvPr>
            <p:cNvSpPr/>
            <p:nvPr/>
          </p:nvSpPr>
          <p:spPr>
            <a:xfrm>
              <a:off x="5273957" y="4115119"/>
              <a:ext cx="548640" cy="1721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D8</a:t>
              </a:r>
            </a:p>
          </p:txBody>
        </p:sp>
        <p:sp>
          <p:nvSpPr>
            <p:cNvPr id="148" name="Rectangle 147">
              <a:extLst>
                <a:ext uri="{FF2B5EF4-FFF2-40B4-BE49-F238E27FC236}">
                  <a16:creationId xmlns:a16="http://schemas.microsoft.com/office/drawing/2014/main" id="{FEAA88BA-E534-248D-04D4-0AD40E24EEA9}"/>
                </a:ext>
              </a:extLst>
            </p:cNvPr>
            <p:cNvSpPr/>
            <p:nvPr/>
          </p:nvSpPr>
          <p:spPr>
            <a:xfrm>
              <a:off x="5868180" y="4115119"/>
              <a:ext cx="548640" cy="1721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D15</a:t>
              </a:r>
            </a:p>
          </p:txBody>
        </p:sp>
        <p:sp>
          <p:nvSpPr>
            <p:cNvPr id="149" name="Rectangle 148">
              <a:extLst>
                <a:ext uri="{FF2B5EF4-FFF2-40B4-BE49-F238E27FC236}">
                  <a16:creationId xmlns:a16="http://schemas.microsoft.com/office/drawing/2014/main" id="{19EB04B3-88E2-3C8E-CF47-70AA9C68B777}"/>
                </a:ext>
              </a:extLst>
            </p:cNvPr>
            <p:cNvSpPr/>
            <p:nvPr/>
          </p:nvSpPr>
          <p:spPr>
            <a:xfrm>
              <a:off x="6462404" y="4115119"/>
              <a:ext cx="548640" cy="1721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D22</a:t>
              </a:r>
            </a:p>
          </p:txBody>
        </p:sp>
        <p:sp>
          <p:nvSpPr>
            <p:cNvPr id="150" name="Rectangle 149">
              <a:extLst>
                <a:ext uri="{FF2B5EF4-FFF2-40B4-BE49-F238E27FC236}">
                  <a16:creationId xmlns:a16="http://schemas.microsoft.com/office/drawing/2014/main" id="{9A1D273D-44D3-198F-987F-AD630E2D16DB}"/>
                </a:ext>
              </a:extLst>
            </p:cNvPr>
            <p:cNvSpPr/>
            <p:nvPr/>
          </p:nvSpPr>
          <p:spPr>
            <a:xfrm>
              <a:off x="7093805" y="4115119"/>
              <a:ext cx="548640" cy="1721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D1</a:t>
              </a:r>
            </a:p>
          </p:txBody>
        </p:sp>
        <p:sp>
          <p:nvSpPr>
            <p:cNvPr id="151" name="Rectangle 150">
              <a:extLst>
                <a:ext uri="{FF2B5EF4-FFF2-40B4-BE49-F238E27FC236}">
                  <a16:creationId xmlns:a16="http://schemas.microsoft.com/office/drawing/2014/main" id="{152068C3-0BBB-E91C-34CC-1ABBCF2E3CCC}"/>
                </a:ext>
              </a:extLst>
            </p:cNvPr>
            <p:cNvSpPr/>
            <p:nvPr/>
          </p:nvSpPr>
          <p:spPr>
            <a:xfrm>
              <a:off x="7688165" y="4115119"/>
              <a:ext cx="548640" cy="1721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D8</a:t>
              </a:r>
            </a:p>
          </p:txBody>
        </p:sp>
        <p:sp>
          <p:nvSpPr>
            <p:cNvPr id="152" name="Rectangle 151">
              <a:extLst>
                <a:ext uri="{FF2B5EF4-FFF2-40B4-BE49-F238E27FC236}">
                  <a16:creationId xmlns:a16="http://schemas.microsoft.com/office/drawing/2014/main" id="{709F86E5-F388-9EF3-403D-3FF8228BEBC8}"/>
                </a:ext>
              </a:extLst>
            </p:cNvPr>
            <p:cNvSpPr/>
            <p:nvPr/>
          </p:nvSpPr>
          <p:spPr>
            <a:xfrm>
              <a:off x="8282525" y="4115119"/>
              <a:ext cx="548640" cy="1721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D15</a:t>
              </a:r>
            </a:p>
          </p:txBody>
        </p:sp>
        <p:sp>
          <p:nvSpPr>
            <p:cNvPr id="153" name="Rectangle 152">
              <a:extLst>
                <a:ext uri="{FF2B5EF4-FFF2-40B4-BE49-F238E27FC236}">
                  <a16:creationId xmlns:a16="http://schemas.microsoft.com/office/drawing/2014/main" id="{74A88E20-0C2B-A340-F31A-A4DC99C514C5}"/>
                </a:ext>
              </a:extLst>
            </p:cNvPr>
            <p:cNvSpPr/>
            <p:nvPr/>
          </p:nvSpPr>
          <p:spPr>
            <a:xfrm>
              <a:off x="8876885" y="4115119"/>
              <a:ext cx="548640" cy="1721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D22</a:t>
              </a:r>
            </a:p>
          </p:txBody>
        </p:sp>
        <p:sp>
          <p:nvSpPr>
            <p:cNvPr id="154" name="Rectangle 153">
              <a:extLst>
                <a:ext uri="{FF2B5EF4-FFF2-40B4-BE49-F238E27FC236}">
                  <a16:creationId xmlns:a16="http://schemas.microsoft.com/office/drawing/2014/main" id="{B70F631F-20A2-8CF7-D2AD-193C7EE672DD}"/>
                </a:ext>
              </a:extLst>
            </p:cNvPr>
            <p:cNvSpPr/>
            <p:nvPr/>
          </p:nvSpPr>
          <p:spPr>
            <a:xfrm>
              <a:off x="9507140" y="4115119"/>
              <a:ext cx="548640" cy="1721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D1</a:t>
              </a:r>
            </a:p>
          </p:txBody>
        </p:sp>
        <p:sp>
          <p:nvSpPr>
            <p:cNvPr id="155" name="Rectangle 154">
              <a:extLst>
                <a:ext uri="{FF2B5EF4-FFF2-40B4-BE49-F238E27FC236}">
                  <a16:creationId xmlns:a16="http://schemas.microsoft.com/office/drawing/2014/main" id="{B715E82D-5DC4-E11C-11BD-E9B088381396}"/>
                </a:ext>
              </a:extLst>
            </p:cNvPr>
            <p:cNvSpPr/>
            <p:nvPr/>
          </p:nvSpPr>
          <p:spPr>
            <a:xfrm>
              <a:off x="10101919" y="4115119"/>
              <a:ext cx="548640" cy="1721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D8</a:t>
              </a:r>
            </a:p>
          </p:txBody>
        </p:sp>
        <p:sp>
          <p:nvSpPr>
            <p:cNvPr id="156" name="Rectangle 155">
              <a:extLst>
                <a:ext uri="{FF2B5EF4-FFF2-40B4-BE49-F238E27FC236}">
                  <a16:creationId xmlns:a16="http://schemas.microsoft.com/office/drawing/2014/main" id="{001D1ACC-4058-E637-DB60-1CCCE01F1512}"/>
                </a:ext>
              </a:extLst>
            </p:cNvPr>
            <p:cNvSpPr/>
            <p:nvPr/>
          </p:nvSpPr>
          <p:spPr>
            <a:xfrm>
              <a:off x="10696698" y="4115119"/>
              <a:ext cx="548640" cy="1721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D15</a:t>
              </a:r>
            </a:p>
          </p:txBody>
        </p:sp>
        <p:sp>
          <p:nvSpPr>
            <p:cNvPr id="157" name="Rectangle 156">
              <a:extLst>
                <a:ext uri="{FF2B5EF4-FFF2-40B4-BE49-F238E27FC236}">
                  <a16:creationId xmlns:a16="http://schemas.microsoft.com/office/drawing/2014/main" id="{CDB080D2-2BAE-5D49-9A5E-C537BE1A2398}"/>
                </a:ext>
              </a:extLst>
            </p:cNvPr>
            <p:cNvSpPr/>
            <p:nvPr/>
          </p:nvSpPr>
          <p:spPr>
            <a:xfrm>
              <a:off x="11291478" y="4115119"/>
              <a:ext cx="548640" cy="1721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D22</a:t>
              </a:r>
            </a:p>
          </p:txBody>
        </p:sp>
        <p:sp>
          <p:nvSpPr>
            <p:cNvPr id="158" name="Rectangle 157">
              <a:extLst>
                <a:ext uri="{FF2B5EF4-FFF2-40B4-BE49-F238E27FC236}">
                  <a16:creationId xmlns:a16="http://schemas.microsoft.com/office/drawing/2014/main" id="{DFFE5A18-9E9C-8213-EC1B-90F58415B0DF}"/>
                </a:ext>
              </a:extLst>
            </p:cNvPr>
            <p:cNvSpPr/>
            <p:nvPr/>
          </p:nvSpPr>
          <p:spPr>
            <a:xfrm>
              <a:off x="4679734" y="3897756"/>
              <a:ext cx="2331720" cy="17373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C2 QW</a:t>
              </a:r>
            </a:p>
          </p:txBody>
        </p:sp>
        <p:sp>
          <p:nvSpPr>
            <p:cNvPr id="159" name="Rectangle 158">
              <a:extLst>
                <a:ext uri="{FF2B5EF4-FFF2-40B4-BE49-F238E27FC236}">
                  <a16:creationId xmlns:a16="http://schemas.microsoft.com/office/drawing/2014/main" id="{1DF789FB-FEF2-C6B5-ADD6-E5BDB47560A2}"/>
                </a:ext>
              </a:extLst>
            </p:cNvPr>
            <p:cNvSpPr/>
            <p:nvPr/>
          </p:nvSpPr>
          <p:spPr>
            <a:xfrm>
              <a:off x="7093805" y="3897756"/>
              <a:ext cx="2331720" cy="17373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C3–C6 Q2W</a:t>
              </a:r>
              <a:r>
                <a:rPr kumimoji="0" lang="en-US" sz="1200" b="1" i="0" u="none" strike="noStrike" kern="1200" cap="none" spc="0" normalizeH="0" baseline="30000" noProof="0" dirty="0">
                  <a:ln>
                    <a:noFill/>
                  </a:ln>
                  <a:solidFill>
                    <a:srgbClr val="000000"/>
                  </a:solidFill>
                  <a:effectLst/>
                  <a:uLnTx/>
                  <a:uFillTx/>
                  <a:latin typeface="Aptos" panose="02110004020202020204"/>
                  <a:ea typeface="+mn-ea"/>
                  <a:cs typeface="+mn-cs"/>
                </a:rPr>
                <a:t>d</a:t>
              </a:r>
              <a:endParaRPr kumimoji="0" lang="en-US" sz="1200" b="1" i="0" u="none" strike="noStrike" kern="1200" cap="none" spc="0" normalizeH="0" baseline="30000" noProof="0" dirty="0">
                <a:ln>
                  <a:noFill/>
                </a:ln>
                <a:solidFill>
                  <a:srgbClr val="000000"/>
                </a:solidFill>
                <a:effectLst/>
                <a:uLnTx/>
                <a:uFillTx/>
                <a:latin typeface="Arial" panose="020B0604020202020204"/>
                <a:ea typeface="+mn-ea"/>
                <a:cs typeface="+mn-cs"/>
              </a:endParaRPr>
            </a:p>
          </p:txBody>
        </p:sp>
        <p:sp>
          <p:nvSpPr>
            <p:cNvPr id="160" name="Rectangle 159">
              <a:extLst>
                <a:ext uri="{FF2B5EF4-FFF2-40B4-BE49-F238E27FC236}">
                  <a16:creationId xmlns:a16="http://schemas.microsoft.com/office/drawing/2014/main" id="{AEDC3B01-74E4-9881-621A-4A6761398F42}"/>
                </a:ext>
              </a:extLst>
            </p:cNvPr>
            <p:cNvSpPr/>
            <p:nvPr/>
          </p:nvSpPr>
          <p:spPr>
            <a:xfrm>
              <a:off x="9507876" y="3897756"/>
              <a:ext cx="2331720" cy="17373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C7+ Q4W</a:t>
              </a:r>
            </a:p>
          </p:txBody>
        </p:sp>
        <p:sp>
          <p:nvSpPr>
            <p:cNvPr id="162" name="Oval 161">
              <a:extLst>
                <a:ext uri="{FF2B5EF4-FFF2-40B4-BE49-F238E27FC236}">
                  <a16:creationId xmlns:a16="http://schemas.microsoft.com/office/drawing/2014/main" id="{815CFB25-384B-6D82-F546-E53F4542A703}"/>
                </a:ext>
              </a:extLst>
            </p:cNvPr>
            <p:cNvSpPr/>
            <p:nvPr/>
          </p:nvSpPr>
          <p:spPr>
            <a:xfrm>
              <a:off x="4900541" y="4361944"/>
              <a:ext cx="137160" cy="137160"/>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3" name="Oval 162">
              <a:extLst>
                <a:ext uri="{FF2B5EF4-FFF2-40B4-BE49-F238E27FC236}">
                  <a16:creationId xmlns:a16="http://schemas.microsoft.com/office/drawing/2014/main" id="{BF6959E0-CF9D-A97A-DBBB-DAE435CCA5A8}"/>
                </a:ext>
              </a:extLst>
            </p:cNvPr>
            <p:cNvSpPr/>
            <p:nvPr/>
          </p:nvSpPr>
          <p:spPr>
            <a:xfrm>
              <a:off x="5499211" y="4361944"/>
              <a:ext cx="137160" cy="137160"/>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4" name="Oval 163">
              <a:extLst>
                <a:ext uri="{FF2B5EF4-FFF2-40B4-BE49-F238E27FC236}">
                  <a16:creationId xmlns:a16="http://schemas.microsoft.com/office/drawing/2014/main" id="{FB26DF9C-41F9-5C55-A3F5-9DB595E54592}"/>
                </a:ext>
              </a:extLst>
            </p:cNvPr>
            <p:cNvSpPr/>
            <p:nvPr/>
          </p:nvSpPr>
          <p:spPr>
            <a:xfrm>
              <a:off x="6129399" y="4361944"/>
              <a:ext cx="137160" cy="137160"/>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5" name="Oval 164">
              <a:extLst>
                <a:ext uri="{FF2B5EF4-FFF2-40B4-BE49-F238E27FC236}">
                  <a16:creationId xmlns:a16="http://schemas.microsoft.com/office/drawing/2014/main" id="{73FA1075-8500-E183-D328-DCE7C7748A8F}"/>
                </a:ext>
              </a:extLst>
            </p:cNvPr>
            <p:cNvSpPr/>
            <p:nvPr/>
          </p:nvSpPr>
          <p:spPr>
            <a:xfrm>
              <a:off x="6682587" y="4361944"/>
              <a:ext cx="137160" cy="137160"/>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6" name="Oval 165">
              <a:extLst>
                <a:ext uri="{FF2B5EF4-FFF2-40B4-BE49-F238E27FC236}">
                  <a16:creationId xmlns:a16="http://schemas.microsoft.com/office/drawing/2014/main" id="{F6921958-842C-D32E-4736-7E0B215214B8}"/>
                </a:ext>
              </a:extLst>
            </p:cNvPr>
            <p:cNvSpPr/>
            <p:nvPr/>
          </p:nvSpPr>
          <p:spPr>
            <a:xfrm>
              <a:off x="7314212" y="4361944"/>
              <a:ext cx="137160" cy="137160"/>
            </a:xfrm>
            <a:prstGeom prst="ellipse">
              <a:avLst/>
            </a:prstGeom>
            <a:solidFill>
              <a:srgbClr val="700B00"/>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7" name="Oval 166">
              <a:extLst>
                <a:ext uri="{FF2B5EF4-FFF2-40B4-BE49-F238E27FC236}">
                  <a16:creationId xmlns:a16="http://schemas.microsoft.com/office/drawing/2014/main" id="{90F7E98D-E3E0-949F-4411-2696104F656A}"/>
                </a:ext>
              </a:extLst>
            </p:cNvPr>
            <p:cNvSpPr/>
            <p:nvPr/>
          </p:nvSpPr>
          <p:spPr>
            <a:xfrm>
              <a:off x="8525859" y="4367741"/>
              <a:ext cx="137160" cy="137160"/>
            </a:xfrm>
            <a:prstGeom prst="ellipse">
              <a:avLst/>
            </a:prstGeom>
            <a:solidFill>
              <a:srgbClr val="700B00"/>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8" name="Oval 167">
              <a:extLst>
                <a:ext uri="{FF2B5EF4-FFF2-40B4-BE49-F238E27FC236}">
                  <a16:creationId xmlns:a16="http://schemas.microsoft.com/office/drawing/2014/main" id="{222D6986-9021-84F6-F569-995ED6B29B44}"/>
                </a:ext>
              </a:extLst>
            </p:cNvPr>
            <p:cNvSpPr/>
            <p:nvPr/>
          </p:nvSpPr>
          <p:spPr>
            <a:xfrm>
              <a:off x="9737508" y="4361944"/>
              <a:ext cx="137160" cy="137160"/>
            </a:xfrm>
            <a:prstGeom prst="ellipse">
              <a:avLst/>
            </a:prstGeom>
            <a:solidFill>
              <a:srgbClr val="700B00"/>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80" name="Oval 179">
              <a:extLst>
                <a:ext uri="{FF2B5EF4-FFF2-40B4-BE49-F238E27FC236}">
                  <a16:creationId xmlns:a16="http://schemas.microsoft.com/office/drawing/2014/main" id="{CFB7EECE-E030-BF46-E113-71CAF8354215}"/>
                </a:ext>
              </a:extLst>
            </p:cNvPr>
            <p:cNvSpPr/>
            <p:nvPr/>
          </p:nvSpPr>
          <p:spPr>
            <a:xfrm>
              <a:off x="2512812" y="4607407"/>
              <a:ext cx="137160" cy="137160"/>
            </a:xfrm>
            <a:prstGeom prst="ellips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81" name="Oval 180">
              <a:extLst>
                <a:ext uri="{FF2B5EF4-FFF2-40B4-BE49-F238E27FC236}">
                  <a16:creationId xmlns:a16="http://schemas.microsoft.com/office/drawing/2014/main" id="{83F2375B-A14E-C06C-9359-D831AC8BBF4B}"/>
                </a:ext>
              </a:extLst>
            </p:cNvPr>
            <p:cNvSpPr/>
            <p:nvPr/>
          </p:nvSpPr>
          <p:spPr>
            <a:xfrm>
              <a:off x="3106003" y="4607407"/>
              <a:ext cx="137160" cy="137160"/>
            </a:xfrm>
            <a:prstGeom prst="ellips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87" name="Rectangle 186">
              <a:extLst>
                <a:ext uri="{FF2B5EF4-FFF2-40B4-BE49-F238E27FC236}">
                  <a16:creationId xmlns:a16="http://schemas.microsoft.com/office/drawing/2014/main" id="{10992566-226A-EE84-41E0-98D7AE19A28E}"/>
                </a:ext>
              </a:extLst>
            </p:cNvPr>
            <p:cNvSpPr/>
            <p:nvPr/>
          </p:nvSpPr>
          <p:spPr>
            <a:xfrm>
              <a:off x="418193" y="3629092"/>
              <a:ext cx="1123248" cy="638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200"/>
                </a:spcBef>
                <a:spcAft>
                  <a:spcPts val="20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SUD</a:t>
              </a:r>
              <a:r>
                <a:rPr kumimoji="0" lang="en-US" sz="1100" b="1" i="0" u="none" strike="noStrike" kern="1200" cap="none" spc="0" normalizeH="0" baseline="30000" noProof="0" dirty="0">
                  <a:ln>
                    <a:noFill/>
                  </a:ln>
                  <a:solidFill>
                    <a:srgbClr val="000000"/>
                  </a:solidFill>
                  <a:effectLst/>
                  <a:uLnTx/>
                  <a:uFillTx/>
                  <a:latin typeface="Arial" panose="020B0604020202020204"/>
                  <a:ea typeface="+mn-ea"/>
                  <a:cs typeface="+mn-cs"/>
                </a:rPr>
                <a:t>c</a:t>
              </a:r>
            </a:p>
            <a:p>
              <a:pPr marL="0" marR="0" lvl="0" indent="0" algn="l" defTabSz="457200" rtl="0" eaLnBrk="1" fontAlgn="auto" latinLnBrk="0" hangingPunct="1">
                <a:lnSpc>
                  <a:spcPct val="100000"/>
                </a:lnSpc>
                <a:spcBef>
                  <a:spcPts val="200"/>
                </a:spcBef>
                <a:spcAft>
                  <a:spcPts val="20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Tec 1.5 mg/kg</a:t>
              </a:r>
            </a:p>
            <a:p>
              <a:pPr marL="0" marR="0" lvl="0" indent="0" algn="l" defTabSz="457200" rtl="0" eaLnBrk="1" fontAlgn="auto" latinLnBrk="0" hangingPunct="1">
                <a:lnSpc>
                  <a:spcPct val="100000"/>
                </a:lnSpc>
                <a:spcBef>
                  <a:spcPts val="200"/>
                </a:spcBef>
                <a:spcAft>
                  <a:spcPts val="20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Tec 3 mg/kg</a:t>
              </a:r>
            </a:p>
          </p:txBody>
        </p:sp>
        <p:sp>
          <p:nvSpPr>
            <p:cNvPr id="192" name="Oval 191">
              <a:extLst>
                <a:ext uri="{FF2B5EF4-FFF2-40B4-BE49-F238E27FC236}">
                  <a16:creationId xmlns:a16="http://schemas.microsoft.com/office/drawing/2014/main" id="{E572E03C-2313-EA66-C948-63BA010045C6}"/>
                </a:ext>
              </a:extLst>
            </p:cNvPr>
            <p:cNvSpPr/>
            <p:nvPr/>
          </p:nvSpPr>
          <p:spPr>
            <a:xfrm>
              <a:off x="296548" y="3874618"/>
              <a:ext cx="137160" cy="137160"/>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3" name="Oval 192">
              <a:extLst>
                <a:ext uri="{FF2B5EF4-FFF2-40B4-BE49-F238E27FC236}">
                  <a16:creationId xmlns:a16="http://schemas.microsoft.com/office/drawing/2014/main" id="{9548A6E0-897B-3F16-54EC-3315E0548CB0}"/>
                </a:ext>
              </a:extLst>
            </p:cNvPr>
            <p:cNvSpPr/>
            <p:nvPr/>
          </p:nvSpPr>
          <p:spPr>
            <a:xfrm>
              <a:off x="296548" y="4081653"/>
              <a:ext cx="137160" cy="137160"/>
            </a:xfrm>
            <a:prstGeom prst="ellipse">
              <a:avLst/>
            </a:prstGeom>
            <a:solidFill>
              <a:srgbClr val="700B00"/>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Oval 2">
              <a:extLst>
                <a:ext uri="{FF2B5EF4-FFF2-40B4-BE49-F238E27FC236}">
                  <a16:creationId xmlns:a16="http://schemas.microsoft.com/office/drawing/2014/main" id="{611B78B8-D9FA-5699-CD9A-CD019BE97D5F}"/>
                </a:ext>
              </a:extLst>
            </p:cNvPr>
            <p:cNvSpPr/>
            <p:nvPr/>
          </p:nvSpPr>
          <p:spPr>
            <a:xfrm>
              <a:off x="296548" y="3667582"/>
              <a:ext cx="137160" cy="137160"/>
            </a:xfrm>
            <a:prstGeom prst="ellipse">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12" name="Rectangle 11">
            <a:extLst>
              <a:ext uri="{FF2B5EF4-FFF2-40B4-BE49-F238E27FC236}">
                <a16:creationId xmlns:a16="http://schemas.microsoft.com/office/drawing/2014/main" id="{7F033DF8-34C2-49F1-02A1-AB58CE9CA306}"/>
              </a:ext>
            </a:extLst>
          </p:cNvPr>
          <p:cNvSpPr/>
          <p:nvPr/>
        </p:nvSpPr>
        <p:spPr>
          <a:xfrm>
            <a:off x="1663086" y="3678758"/>
            <a:ext cx="1182539" cy="447060"/>
          </a:xfrm>
          <a:prstGeom prst="rect">
            <a:avLst/>
          </a:prstGeom>
          <a:no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a:ln>
                  <a:noFill/>
                </a:ln>
                <a:solidFill>
                  <a:srgbClr val="000000"/>
                </a:solidFill>
                <a:effectLst/>
                <a:uLnTx/>
                <a:uFillTx/>
                <a:latin typeface="Arial" panose="020B0604020202020204"/>
                <a:ea typeface="+mn-ea"/>
                <a:cs typeface="+mn-cs"/>
              </a:rPr>
              <a:t>28-day cycles</a:t>
            </a:r>
          </a:p>
        </p:txBody>
      </p:sp>
      <p:sp>
        <p:nvSpPr>
          <p:cNvPr id="7" name="TextBox 6">
            <a:extLst>
              <a:ext uri="{FF2B5EF4-FFF2-40B4-BE49-F238E27FC236}">
                <a16:creationId xmlns:a16="http://schemas.microsoft.com/office/drawing/2014/main" id="{CF8F64B0-7E76-C782-7796-59235AC43378}"/>
              </a:ext>
            </a:extLst>
          </p:cNvPr>
          <p:cNvSpPr txBox="1"/>
          <p:nvPr/>
        </p:nvSpPr>
        <p:spPr>
          <a:xfrm>
            <a:off x="3915828" y="2897480"/>
            <a:ext cx="17937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April 28, 2023–</a:t>
            </a:r>
            <a:b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April 3, 2025</a:t>
            </a:r>
          </a:p>
        </p:txBody>
      </p:sp>
      <p:sp>
        <p:nvSpPr>
          <p:cNvPr id="5" name="TextBox 4">
            <a:extLst>
              <a:ext uri="{FF2B5EF4-FFF2-40B4-BE49-F238E27FC236}">
                <a16:creationId xmlns:a16="http://schemas.microsoft.com/office/drawing/2014/main" id="{A83BFBA5-97A1-F527-B7D5-FF38D159B7E2}"/>
              </a:ext>
            </a:extLst>
          </p:cNvPr>
          <p:cNvSpPr txBox="1"/>
          <p:nvPr/>
        </p:nvSpPr>
        <p:spPr>
          <a:xfrm>
            <a:off x="0" y="6611779"/>
            <a:ext cx="220605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Mina R et al. ASCO 2026;Abstract 7507</a:t>
            </a:r>
          </a:p>
        </p:txBody>
      </p:sp>
    </p:spTree>
    <p:extLst>
      <p:ext uri="{BB962C8B-B14F-4D97-AF65-F5344CB8AC3E}">
        <p14:creationId xmlns:p14="http://schemas.microsoft.com/office/powerpoint/2010/main" val="20712823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822825B5-96FA-BB2F-7404-AF9814A293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ECE5C8-4513-3781-BFCE-624BDBA97834}"/>
              </a:ext>
            </a:extLst>
          </p:cNvPr>
          <p:cNvSpPr>
            <a:spLocks noGrp="1"/>
          </p:cNvSpPr>
          <p:nvPr>
            <p:ph type="title"/>
          </p:nvPr>
        </p:nvSpPr>
        <p:spPr>
          <a:xfrm>
            <a:off x="838200" y="157692"/>
            <a:ext cx="10515600" cy="1325563"/>
          </a:xfrm>
        </p:spPr>
        <p:txBody>
          <a:bodyPr/>
          <a:lstStyle/>
          <a:p>
            <a:r>
              <a:rPr lang="en-US" noProof="0" dirty="0">
                <a:solidFill>
                  <a:schemeClr val="accent1"/>
                </a:solidFill>
              </a:rPr>
              <a:t>MajesTEC-9: Baseline Demographic and </a:t>
            </a:r>
            <a:br>
              <a:rPr lang="en-US" noProof="0" dirty="0">
                <a:solidFill>
                  <a:schemeClr val="accent1"/>
                </a:solidFill>
              </a:rPr>
            </a:br>
            <a:r>
              <a:rPr lang="en-US" noProof="0" dirty="0">
                <a:solidFill>
                  <a:schemeClr val="accent1"/>
                </a:solidFill>
              </a:rPr>
              <a:t>Disease Characteristics</a:t>
            </a:r>
          </a:p>
        </p:txBody>
      </p:sp>
      <p:graphicFrame>
        <p:nvGraphicFramePr>
          <p:cNvPr id="3" name="Table 2">
            <a:extLst>
              <a:ext uri="{FF2B5EF4-FFF2-40B4-BE49-F238E27FC236}">
                <a16:creationId xmlns:a16="http://schemas.microsoft.com/office/drawing/2014/main" id="{A9A68CC8-D209-489B-0968-2EB1208DE3A8}"/>
              </a:ext>
            </a:extLst>
          </p:cNvPr>
          <p:cNvGraphicFramePr>
            <a:graphicFrameLocks noGrp="1"/>
          </p:cNvGraphicFramePr>
          <p:nvPr/>
        </p:nvGraphicFramePr>
        <p:xfrm>
          <a:off x="566575" y="1483255"/>
          <a:ext cx="5367528" cy="3182927"/>
        </p:xfrm>
        <a:graphic>
          <a:graphicData uri="http://schemas.openxmlformats.org/drawingml/2006/table">
            <a:tbl>
              <a:tblPr firstRow="1" bandRow="1"/>
              <a:tblGrid>
                <a:gridCol w="2624328">
                  <a:extLst>
                    <a:ext uri="{9D8B030D-6E8A-4147-A177-3AD203B41FA5}">
                      <a16:colId xmlns:a16="http://schemas.microsoft.com/office/drawing/2014/main" val="1574279171"/>
                    </a:ext>
                  </a:extLst>
                </a:gridCol>
                <a:gridCol w="1371600">
                  <a:extLst>
                    <a:ext uri="{9D8B030D-6E8A-4147-A177-3AD203B41FA5}">
                      <a16:colId xmlns:a16="http://schemas.microsoft.com/office/drawing/2014/main" val="114173568"/>
                    </a:ext>
                  </a:extLst>
                </a:gridCol>
                <a:gridCol w="1371600">
                  <a:extLst>
                    <a:ext uri="{9D8B030D-6E8A-4147-A177-3AD203B41FA5}">
                      <a16:colId xmlns:a16="http://schemas.microsoft.com/office/drawing/2014/main" val="3825696926"/>
                    </a:ext>
                  </a:extLst>
                </a:gridCol>
              </a:tblGrid>
              <a:tr h="379274">
                <a:tc>
                  <a:txBody>
                    <a:bodyPr/>
                    <a:lstStyle>
                      <a:lvl1pPr marL="0" algn="l" defTabSz="914396" rtl="0" eaLnBrk="1" latinLnBrk="0" hangingPunct="1">
                        <a:defRPr sz="1800" b="1" kern="1200">
                          <a:solidFill>
                            <a:schemeClr val="lt1"/>
                          </a:solidFill>
                          <a:latin typeface="Johnson Text"/>
                        </a:defRPr>
                      </a:lvl1pPr>
                      <a:lvl2pPr marL="457198" algn="l" defTabSz="914396" rtl="0" eaLnBrk="1" latinLnBrk="0" hangingPunct="1">
                        <a:defRPr sz="1800" b="1" kern="1200">
                          <a:solidFill>
                            <a:schemeClr val="lt1"/>
                          </a:solidFill>
                          <a:latin typeface="Johnson Text"/>
                        </a:defRPr>
                      </a:lvl2pPr>
                      <a:lvl3pPr marL="914396" algn="l" defTabSz="914396" rtl="0" eaLnBrk="1" latinLnBrk="0" hangingPunct="1">
                        <a:defRPr sz="1800" b="1" kern="1200">
                          <a:solidFill>
                            <a:schemeClr val="lt1"/>
                          </a:solidFill>
                          <a:latin typeface="Johnson Text"/>
                        </a:defRPr>
                      </a:lvl3pPr>
                      <a:lvl4pPr marL="1371595" algn="l" defTabSz="914396" rtl="0" eaLnBrk="1" latinLnBrk="0" hangingPunct="1">
                        <a:defRPr sz="1800" b="1" kern="1200">
                          <a:solidFill>
                            <a:schemeClr val="lt1"/>
                          </a:solidFill>
                          <a:latin typeface="Johnson Text"/>
                        </a:defRPr>
                      </a:lvl4pPr>
                      <a:lvl5pPr marL="1828793" algn="l" defTabSz="914396" rtl="0" eaLnBrk="1" latinLnBrk="0" hangingPunct="1">
                        <a:defRPr sz="1800" b="1" kern="1200">
                          <a:solidFill>
                            <a:schemeClr val="lt1"/>
                          </a:solidFill>
                          <a:latin typeface="Johnson Text"/>
                        </a:defRPr>
                      </a:lvl5pPr>
                      <a:lvl6pPr marL="2285991" algn="l" defTabSz="914396" rtl="0" eaLnBrk="1" latinLnBrk="0" hangingPunct="1">
                        <a:defRPr sz="1800" b="1" kern="1200">
                          <a:solidFill>
                            <a:schemeClr val="lt1"/>
                          </a:solidFill>
                          <a:latin typeface="Johnson Text"/>
                        </a:defRPr>
                      </a:lvl6pPr>
                      <a:lvl7pPr marL="2743189" algn="l" defTabSz="914396" rtl="0" eaLnBrk="1" latinLnBrk="0" hangingPunct="1">
                        <a:defRPr sz="1800" b="1" kern="1200">
                          <a:solidFill>
                            <a:schemeClr val="lt1"/>
                          </a:solidFill>
                          <a:latin typeface="Johnson Text"/>
                        </a:defRPr>
                      </a:lvl7pPr>
                      <a:lvl8pPr marL="3200388" algn="l" defTabSz="914396" rtl="0" eaLnBrk="1" latinLnBrk="0" hangingPunct="1">
                        <a:defRPr sz="1800" b="1" kern="1200">
                          <a:solidFill>
                            <a:schemeClr val="lt1"/>
                          </a:solidFill>
                          <a:latin typeface="Johnson Text"/>
                        </a:defRPr>
                      </a:lvl8pPr>
                      <a:lvl9pPr marL="3657586" algn="l" defTabSz="914396" rtl="0" eaLnBrk="1" latinLnBrk="0" hangingPunct="1">
                        <a:defRPr sz="1800" b="1" kern="1200">
                          <a:solidFill>
                            <a:schemeClr val="lt1"/>
                          </a:solidFill>
                          <a:latin typeface="Johnson Text"/>
                        </a:defRPr>
                      </a:lvl9pPr>
                    </a:lstStyle>
                    <a:p>
                      <a:pPr algn="l">
                        <a:lnSpc>
                          <a:spcPct val="100000"/>
                        </a:lnSpc>
                        <a:spcBef>
                          <a:spcPts val="0"/>
                        </a:spcBef>
                        <a:spcAft>
                          <a:spcPts val="0"/>
                        </a:spcAft>
                        <a:buNone/>
                      </a:pPr>
                      <a:r>
                        <a:rPr lang="en-US" sz="1200" kern="1200" noProof="0" dirty="0">
                          <a:effectLst/>
                          <a:latin typeface="+mn-lt"/>
                        </a:rPr>
                        <a:t>Characteristic</a:t>
                      </a:r>
                      <a:endParaRPr lang="en-US" sz="1200" noProof="0" dirty="0">
                        <a:effectLst/>
                        <a:latin typeface="+mn-lt"/>
                        <a:ea typeface="Calibri" panose="020F0502020204030204" pitchFamily="34" charset="0"/>
                        <a:cs typeface="Arial" panose="020B0604020202020204" pitchFamily="34" charset="0"/>
                      </a:endParaRPr>
                    </a:p>
                  </a:txBody>
                  <a:tcPr marL="18288" marR="18288" marT="18288" marB="18288" anchor="ctr">
                    <a:lnL w="190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B1700"/>
                    </a:solidFill>
                  </a:tcPr>
                </a:tc>
                <a:tc>
                  <a:txBody>
                    <a:bodyPr/>
                    <a:lstStyle>
                      <a:lvl1pPr marL="0" algn="l" defTabSz="914396" rtl="0" eaLnBrk="1" latinLnBrk="0" hangingPunct="1">
                        <a:defRPr sz="1800" b="1" kern="1200">
                          <a:solidFill>
                            <a:schemeClr val="lt1"/>
                          </a:solidFill>
                          <a:latin typeface="Johnson Text"/>
                        </a:defRPr>
                      </a:lvl1pPr>
                      <a:lvl2pPr marL="457198" algn="l" defTabSz="914396" rtl="0" eaLnBrk="1" latinLnBrk="0" hangingPunct="1">
                        <a:defRPr sz="1800" b="1" kern="1200">
                          <a:solidFill>
                            <a:schemeClr val="lt1"/>
                          </a:solidFill>
                          <a:latin typeface="Johnson Text"/>
                        </a:defRPr>
                      </a:lvl2pPr>
                      <a:lvl3pPr marL="914396" algn="l" defTabSz="914396" rtl="0" eaLnBrk="1" latinLnBrk="0" hangingPunct="1">
                        <a:defRPr sz="1800" b="1" kern="1200">
                          <a:solidFill>
                            <a:schemeClr val="lt1"/>
                          </a:solidFill>
                          <a:latin typeface="Johnson Text"/>
                        </a:defRPr>
                      </a:lvl3pPr>
                      <a:lvl4pPr marL="1371595" algn="l" defTabSz="914396" rtl="0" eaLnBrk="1" latinLnBrk="0" hangingPunct="1">
                        <a:defRPr sz="1800" b="1" kern="1200">
                          <a:solidFill>
                            <a:schemeClr val="lt1"/>
                          </a:solidFill>
                          <a:latin typeface="Johnson Text"/>
                        </a:defRPr>
                      </a:lvl4pPr>
                      <a:lvl5pPr marL="1828793" algn="l" defTabSz="914396" rtl="0" eaLnBrk="1" latinLnBrk="0" hangingPunct="1">
                        <a:defRPr sz="1800" b="1" kern="1200">
                          <a:solidFill>
                            <a:schemeClr val="lt1"/>
                          </a:solidFill>
                          <a:latin typeface="Johnson Text"/>
                        </a:defRPr>
                      </a:lvl5pPr>
                      <a:lvl6pPr marL="2285991" algn="l" defTabSz="914396" rtl="0" eaLnBrk="1" latinLnBrk="0" hangingPunct="1">
                        <a:defRPr sz="1800" b="1" kern="1200">
                          <a:solidFill>
                            <a:schemeClr val="lt1"/>
                          </a:solidFill>
                          <a:latin typeface="Johnson Text"/>
                        </a:defRPr>
                      </a:lvl6pPr>
                      <a:lvl7pPr marL="2743189" algn="l" defTabSz="914396" rtl="0" eaLnBrk="1" latinLnBrk="0" hangingPunct="1">
                        <a:defRPr sz="1800" b="1" kern="1200">
                          <a:solidFill>
                            <a:schemeClr val="lt1"/>
                          </a:solidFill>
                          <a:latin typeface="Johnson Text"/>
                        </a:defRPr>
                      </a:lvl7pPr>
                      <a:lvl8pPr marL="3200388" algn="l" defTabSz="914396" rtl="0" eaLnBrk="1" latinLnBrk="0" hangingPunct="1">
                        <a:defRPr sz="1800" b="1" kern="1200">
                          <a:solidFill>
                            <a:schemeClr val="lt1"/>
                          </a:solidFill>
                          <a:latin typeface="Johnson Text"/>
                        </a:defRPr>
                      </a:lvl8pPr>
                      <a:lvl9pPr marL="3657586" algn="l" defTabSz="914396" rtl="0" eaLnBrk="1" latinLnBrk="0" hangingPunct="1">
                        <a:defRPr sz="1800" b="1" kern="1200">
                          <a:solidFill>
                            <a:schemeClr val="lt1"/>
                          </a:solidFill>
                          <a:latin typeface="Johnson Text"/>
                        </a:defRPr>
                      </a:lvl9pPr>
                    </a:lstStyle>
                    <a:p>
                      <a:pPr algn="ctr">
                        <a:lnSpc>
                          <a:spcPct val="100000"/>
                        </a:lnSpc>
                        <a:spcBef>
                          <a:spcPts val="0"/>
                        </a:spcBef>
                        <a:spcAft>
                          <a:spcPts val="0"/>
                        </a:spcAft>
                        <a:buNone/>
                      </a:pPr>
                      <a:r>
                        <a:rPr lang="en-US" sz="1200" kern="1200" noProof="0" dirty="0">
                          <a:effectLst/>
                          <a:latin typeface="+mn-lt"/>
                        </a:rPr>
                        <a:t>Tec</a:t>
                      </a:r>
                    </a:p>
                    <a:p>
                      <a:pPr algn="ctr">
                        <a:lnSpc>
                          <a:spcPct val="100000"/>
                        </a:lnSpc>
                        <a:spcBef>
                          <a:spcPts val="0"/>
                        </a:spcBef>
                        <a:spcAft>
                          <a:spcPts val="0"/>
                        </a:spcAft>
                        <a:buNone/>
                      </a:pPr>
                      <a:r>
                        <a:rPr lang="en-US" sz="1200" kern="1200" noProof="0" dirty="0">
                          <a:effectLst/>
                          <a:latin typeface="+mn-lt"/>
                        </a:rPr>
                        <a:t>(n=296)</a:t>
                      </a:r>
                      <a:endParaRPr lang="en-US" sz="1200" noProof="0" dirty="0">
                        <a:effectLst/>
                        <a:latin typeface="+mn-lt"/>
                        <a:ea typeface="Calibri" panose="020F0502020204030204" pitchFamily="34" charset="0"/>
                        <a:cs typeface="Arial" panose="020B0604020202020204" pitchFamily="34" charset="0"/>
                      </a:endParaRPr>
                    </a:p>
                  </a:txBody>
                  <a:tcPr marL="18288" marR="18288" marT="18288" marB="182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B1700"/>
                    </a:solidFill>
                  </a:tcPr>
                </a:tc>
                <a:tc>
                  <a:txBody>
                    <a:bodyPr/>
                    <a:lstStyle>
                      <a:lvl1pPr marL="0" algn="l" defTabSz="914396" rtl="0" eaLnBrk="1" latinLnBrk="0" hangingPunct="1">
                        <a:defRPr sz="1800" b="1" kern="1200">
                          <a:solidFill>
                            <a:schemeClr val="lt1"/>
                          </a:solidFill>
                          <a:latin typeface="Johnson Text"/>
                        </a:defRPr>
                      </a:lvl1pPr>
                      <a:lvl2pPr marL="457198" algn="l" defTabSz="914396" rtl="0" eaLnBrk="1" latinLnBrk="0" hangingPunct="1">
                        <a:defRPr sz="1800" b="1" kern="1200">
                          <a:solidFill>
                            <a:schemeClr val="lt1"/>
                          </a:solidFill>
                          <a:latin typeface="Johnson Text"/>
                        </a:defRPr>
                      </a:lvl2pPr>
                      <a:lvl3pPr marL="914396" algn="l" defTabSz="914396" rtl="0" eaLnBrk="1" latinLnBrk="0" hangingPunct="1">
                        <a:defRPr sz="1800" b="1" kern="1200">
                          <a:solidFill>
                            <a:schemeClr val="lt1"/>
                          </a:solidFill>
                          <a:latin typeface="Johnson Text"/>
                        </a:defRPr>
                      </a:lvl3pPr>
                      <a:lvl4pPr marL="1371595" algn="l" defTabSz="914396" rtl="0" eaLnBrk="1" latinLnBrk="0" hangingPunct="1">
                        <a:defRPr sz="1800" b="1" kern="1200">
                          <a:solidFill>
                            <a:schemeClr val="lt1"/>
                          </a:solidFill>
                          <a:latin typeface="Johnson Text"/>
                        </a:defRPr>
                      </a:lvl4pPr>
                      <a:lvl5pPr marL="1828793" algn="l" defTabSz="914396" rtl="0" eaLnBrk="1" latinLnBrk="0" hangingPunct="1">
                        <a:defRPr sz="1800" b="1" kern="1200">
                          <a:solidFill>
                            <a:schemeClr val="lt1"/>
                          </a:solidFill>
                          <a:latin typeface="Johnson Text"/>
                        </a:defRPr>
                      </a:lvl5pPr>
                      <a:lvl6pPr marL="2285991" algn="l" defTabSz="914396" rtl="0" eaLnBrk="1" latinLnBrk="0" hangingPunct="1">
                        <a:defRPr sz="1800" b="1" kern="1200">
                          <a:solidFill>
                            <a:schemeClr val="lt1"/>
                          </a:solidFill>
                          <a:latin typeface="Johnson Text"/>
                        </a:defRPr>
                      </a:lvl6pPr>
                      <a:lvl7pPr marL="2743189" algn="l" defTabSz="914396" rtl="0" eaLnBrk="1" latinLnBrk="0" hangingPunct="1">
                        <a:defRPr sz="1800" b="1" kern="1200">
                          <a:solidFill>
                            <a:schemeClr val="lt1"/>
                          </a:solidFill>
                          <a:latin typeface="Johnson Text"/>
                        </a:defRPr>
                      </a:lvl7pPr>
                      <a:lvl8pPr marL="3200388" algn="l" defTabSz="914396" rtl="0" eaLnBrk="1" latinLnBrk="0" hangingPunct="1">
                        <a:defRPr sz="1800" b="1" kern="1200">
                          <a:solidFill>
                            <a:schemeClr val="lt1"/>
                          </a:solidFill>
                          <a:latin typeface="Johnson Text"/>
                        </a:defRPr>
                      </a:lvl8pPr>
                      <a:lvl9pPr marL="3657586" algn="l" defTabSz="914396" rtl="0" eaLnBrk="1" latinLnBrk="0" hangingPunct="1">
                        <a:defRPr sz="1800" b="1" kern="1200">
                          <a:solidFill>
                            <a:schemeClr val="lt1"/>
                          </a:solidFill>
                          <a:latin typeface="Johnson Text"/>
                        </a:defRPr>
                      </a:lvl9pPr>
                    </a:lstStyle>
                    <a:p>
                      <a:pPr algn="ctr">
                        <a:lnSpc>
                          <a:spcPct val="100000"/>
                        </a:lnSpc>
                        <a:spcBef>
                          <a:spcPts val="0"/>
                        </a:spcBef>
                        <a:spcAft>
                          <a:spcPts val="0"/>
                        </a:spcAft>
                        <a:buNone/>
                      </a:pPr>
                      <a:r>
                        <a:rPr lang="en-US" sz="1200" kern="1200" noProof="0" dirty="0">
                          <a:effectLst/>
                          <a:latin typeface="+mn-lt"/>
                        </a:rPr>
                        <a:t>PVd/Kd</a:t>
                      </a:r>
                    </a:p>
                    <a:p>
                      <a:pPr algn="ctr">
                        <a:lnSpc>
                          <a:spcPct val="100000"/>
                        </a:lnSpc>
                        <a:spcBef>
                          <a:spcPts val="0"/>
                        </a:spcBef>
                        <a:spcAft>
                          <a:spcPts val="0"/>
                        </a:spcAft>
                        <a:buNone/>
                      </a:pPr>
                      <a:r>
                        <a:rPr lang="en-US" sz="1200" kern="1200" noProof="0" dirty="0">
                          <a:effectLst/>
                          <a:latin typeface="+mn-lt"/>
                        </a:rPr>
                        <a:t>(n=297)</a:t>
                      </a:r>
                    </a:p>
                  </a:txBody>
                  <a:tcPr marL="18288" marR="18288" marT="18288" marB="18288" anchor="ctr">
                    <a:lnL w="19050" cap="flat" cmpd="sng" algn="ctr">
                      <a:solidFill>
                        <a:srgbClr val="FFFFFF"/>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B1700"/>
                    </a:solidFill>
                  </a:tcPr>
                </a:tc>
                <a:extLst>
                  <a:ext uri="{0D108BD9-81ED-4DB2-BD59-A6C34878D82A}">
                    <a16:rowId xmlns:a16="http://schemas.microsoft.com/office/drawing/2014/main" val="1251281514"/>
                  </a:ext>
                </a:extLst>
              </a:tr>
              <a:tr h="252781">
                <a:tc gridSpan="3">
                  <a:txBody>
                    <a:bodyPr/>
                    <a:lstStyle/>
                    <a:p>
                      <a:pPr algn="l">
                        <a:lnSpc>
                          <a:spcPct val="107000"/>
                        </a:lnSpc>
                        <a:spcBef>
                          <a:spcPts val="0"/>
                        </a:spcBef>
                        <a:spcAft>
                          <a:spcPts val="0"/>
                        </a:spcAft>
                        <a:buNone/>
                      </a:pPr>
                      <a:r>
                        <a:rPr lang="en-US" sz="1200" noProof="0" dirty="0">
                          <a:effectLst/>
                          <a:latin typeface="+mn-lt"/>
                          <a:ea typeface="Calibri"/>
                          <a:cs typeface="Arial"/>
                        </a:rPr>
                        <a:t>Age</a:t>
                      </a:r>
                    </a:p>
                  </a:txBody>
                  <a:tcPr marL="18288" marR="18288" marT="18288" marB="18288"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marL="0" marR="0" algn="ctr">
                        <a:spcBef>
                          <a:spcPts val="0"/>
                        </a:spcBef>
                        <a:spcAft>
                          <a:spcPts val="0"/>
                        </a:spcAft>
                        <a:buNone/>
                      </a:pPr>
                      <a:endParaRPr lang="en-US" sz="1200" noProof="0">
                        <a:effectLst/>
                        <a:latin typeface="+mn-lt"/>
                        <a:ea typeface="Calibri"/>
                        <a:cs typeface="Times New Roman"/>
                      </a:endParaRPr>
                    </a:p>
                  </a:txBody>
                  <a:tcPr marL="18288"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marL="0" marR="0" algn="ctr">
                        <a:spcBef>
                          <a:spcPts val="0"/>
                        </a:spcBef>
                        <a:spcAft>
                          <a:spcPts val="0"/>
                        </a:spcAft>
                        <a:buNone/>
                      </a:pPr>
                      <a:endParaRPr lang="en-US" sz="1200" noProof="0">
                        <a:effectLst/>
                        <a:latin typeface="+mn-lt"/>
                        <a:ea typeface="Calibri"/>
                        <a:cs typeface="Times New Roman"/>
                      </a:endParaRPr>
                    </a:p>
                  </a:txBody>
                  <a:tcPr marL="18288" marR="18288" marT="18288" marB="18288"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87037928"/>
                  </a:ext>
                </a:extLst>
              </a:tr>
              <a:tr h="252781">
                <a:tc>
                  <a:txBody>
                    <a:bodyPr/>
                    <a:lstStyle>
                      <a:lvl1pPr marL="0" algn="l" defTabSz="914396" rtl="0" eaLnBrk="1" latinLnBrk="0" hangingPunct="1">
                        <a:defRPr sz="1800" kern="1200">
                          <a:solidFill>
                            <a:schemeClr val="dk1"/>
                          </a:solidFill>
                          <a:latin typeface="Johnson Text"/>
                        </a:defRPr>
                      </a:lvl1pPr>
                      <a:lvl2pPr marL="457198" algn="l" defTabSz="914396" rtl="0" eaLnBrk="1" latinLnBrk="0" hangingPunct="1">
                        <a:defRPr sz="1800" kern="1200">
                          <a:solidFill>
                            <a:schemeClr val="dk1"/>
                          </a:solidFill>
                          <a:latin typeface="Johnson Text"/>
                        </a:defRPr>
                      </a:lvl2pPr>
                      <a:lvl3pPr marL="914396" algn="l" defTabSz="914396" rtl="0" eaLnBrk="1" latinLnBrk="0" hangingPunct="1">
                        <a:defRPr sz="1800" kern="1200">
                          <a:solidFill>
                            <a:schemeClr val="dk1"/>
                          </a:solidFill>
                          <a:latin typeface="Johnson Text"/>
                        </a:defRPr>
                      </a:lvl3pPr>
                      <a:lvl4pPr marL="1371595" algn="l" defTabSz="914396" rtl="0" eaLnBrk="1" latinLnBrk="0" hangingPunct="1">
                        <a:defRPr sz="1800" kern="1200">
                          <a:solidFill>
                            <a:schemeClr val="dk1"/>
                          </a:solidFill>
                          <a:latin typeface="Johnson Text"/>
                        </a:defRPr>
                      </a:lvl4pPr>
                      <a:lvl5pPr marL="1828793" algn="l" defTabSz="914396" rtl="0" eaLnBrk="1" latinLnBrk="0" hangingPunct="1">
                        <a:defRPr sz="1800" kern="1200">
                          <a:solidFill>
                            <a:schemeClr val="dk1"/>
                          </a:solidFill>
                          <a:latin typeface="Johnson Text"/>
                        </a:defRPr>
                      </a:lvl5pPr>
                      <a:lvl6pPr marL="2285991" algn="l" defTabSz="914396" rtl="0" eaLnBrk="1" latinLnBrk="0" hangingPunct="1">
                        <a:defRPr sz="1800" kern="1200">
                          <a:solidFill>
                            <a:schemeClr val="dk1"/>
                          </a:solidFill>
                          <a:latin typeface="Johnson Text"/>
                        </a:defRPr>
                      </a:lvl6pPr>
                      <a:lvl7pPr marL="2743189" algn="l" defTabSz="914396" rtl="0" eaLnBrk="1" latinLnBrk="0" hangingPunct="1">
                        <a:defRPr sz="1800" kern="1200">
                          <a:solidFill>
                            <a:schemeClr val="dk1"/>
                          </a:solidFill>
                          <a:latin typeface="Johnson Text"/>
                        </a:defRPr>
                      </a:lvl7pPr>
                      <a:lvl8pPr marL="3200388" algn="l" defTabSz="914396" rtl="0" eaLnBrk="1" latinLnBrk="0" hangingPunct="1">
                        <a:defRPr sz="1800" kern="1200">
                          <a:solidFill>
                            <a:schemeClr val="dk1"/>
                          </a:solidFill>
                          <a:latin typeface="Johnson Text"/>
                        </a:defRPr>
                      </a:lvl8pPr>
                      <a:lvl9pPr marL="3657586" algn="l" defTabSz="914396" rtl="0" eaLnBrk="1" latinLnBrk="0" hangingPunct="1">
                        <a:defRPr sz="1800" kern="1200">
                          <a:solidFill>
                            <a:schemeClr val="dk1"/>
                          </a:solidFill>
                          <a:latin typeface="Johnson Text"/>
                        </a:defRPr>
                      </a:lvl9pPr>
                    </a:lstStyle>
                    <a:p>
                      <a:pPr marL="168275" indent="0" algn="l">
                        <a:lnSpc>
                          <a:spcPct val="107000"/>
                        </a:lnSpc>
                        <a:spcBef>
                          <a:spcPts val="0"/>
                        </a:spcBef>
                        <a:spcAft>
                          <a:spcPts val="0"/>
                        </a:spcAft>
                        <a:buNone/>
                      </a:pPr>
                      <a:r>
                        <a:rPr lang="en-US" sz="1200" kern="1200" noProof="0" dirty="0">
                          <a:effectLst/>
                          <a:latin typeface="+mn-lt"/>
                        </a:rPr>
                        <a:t>Median (range), years</a:t>
                      </a:r>
                      <a:endParaRPr lang="en-US" sz="1200" noProof="0" dirty="0">
                        <a:effectLst/>
                        <a:latin typeface="+mn-lt"/>
                        <a:ea typeface="Calibri"/>
                        <a:cs typeface="Arial"/>
                      </a:endParaRPr>
                    </a:p>
                  </a:txBody>
                  <a:tcPr marL="18288" marR="18288" marT="18288" marB="18288" anchor="ct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spcBef>
                          <a:spcPts val="0"/>
                        </a:spcBef>
                        <a:spcAft>
                          <a:spcPts val="0"/>
                        </a:spcAft>
                        <a:buNone/>
                      </a:pPr>
                      <a:r>
                        <a:rPr lang="en-US" sz="1200" noProof="0" dirty="0">
                          <a:effectLst/>
                          <a:latin typeface="+mn-lt"/>
                          <a:ea typeface="Calibri"/>
                          <a:cs typeface="Times New Roman"/>
                        </a:rPr>
                        <a:t>70 (34</a:t>
                      </a:r>
                      <a:r>
                        <a:rPr lang="en-US" sz="1200" kern="0" noProof="0" dirty="0">
                          <a:solidFill>
                            <a:srgbClr val="000000"/>
                          </a:solidFill>
                          <a:ea typeface="Johnson Text" panose="02020603050405020304" pitchFamily="18" charset="0"/>
                        </a:rPr>
                        <a:t>–</a:t>
                      </a:r>
                      <a:r>
                        <a:rPr lang="en-US" sz="1200" noProof="0" dirty="0">
                          <a:effectLst/>
                          <a:latin typeface="+mn-lt"/>
                          <a:ea typeface="Calibri"/>
                          <a:cs typeface="Times New Roman"/>
                        </a:rPr>
                        <a:t>85)</a:t>
                      </a:r>
                    </a:p>
                  </a:txBody>
                  <a:tcPr marL="18288"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spcBef>
                          <a:spcPts val="0"/>
                        </a:spcBef>
                        <a:spcAft>
                          <a:spcPts val="0"/>
                        </a:spcAft>
                        <a:buNone/>
                      </a:pPr>
                      <a:r>
                        <a:rPr lang="en-US" sz="1200" noProof="0" dirty="0">
                          <a:effectLst/>
                          <a:latin typeface="+mn-lt"/>
                          <a:ea typeface="Calibri"/>
                          <a:cs typeface="Times New Roman"/>
                        </a:rPr>
                        <a:t>70 (36</a:t>
                      </a:r>
                      <a:r>
                        <a:rPr lang="en-US" sz="1200" kern="0" noProof="0" dirty="0">
                          <a:solidFill>
                            <a:srgbClr val="000000"/>
                          </a:solidFill>
                          <a:ea typeface="Johnson Text" panose="02020603050405020304" pitchFamily="18" charset="0"/>
                        </a:rPr>
                        <a:t>–</a:t>
                      </a:r>
                      <a:r>
                        <a:rPr lang="en-US" sz="1200" noProof="0" dirty="0">
                          <a:effectLst/>
                          <a:latin typeface="+mn-lt"/>
                          <a:ea typeface="Calibri"/>
                          <a:cs typeface="Times New Roman"/>
                        </a:rPr>
                        <a:t>86)</a:t>
                      </a:r>
                    </a:p>
                  </a:txBody>
                  <a:tcPr marL="18288" marR="18288" marT="18288" marB="18288"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1117304"/>
                  </a:ext>
                </a:extLst>
              </a:tr>
              <a:tr h="252781">
                <a:tc>
                  <a:txBody>
                    <a:bodyPr/>
                    <a:lstStyle/>
                    <a:p>
                      <a:pPr marL="168275" indent="0" algn="l">
                        <a:lnSpc>
                          <a:spcPct val="107000"/>
                        </a:lnSpc>
                        <a:spcBef>
                          <a:spcPts val="0"/>
                        </a:spcBef>
                        <a:spcAft>
                          <a:spcPts val="0"/>
                        </a:spcAft>
                        <a:buNone/>
                      </a:pPr>
                      <a:r>
                        <a:rPr lang="en-US" sz="1200" noProof="0" dirty="0">
                          <a:effectLst/>
                          <a:latin typeface="+mn-lt"/>
                          <a:ea typeface="Calibri"/>
                          <a:cs typeface="Arial"/>
                        </a:rPr>
                        <a:t>≥75 years, n (%)</a:t>
                      </a:r>
                    </a:p>
                  </a:txBody>
                  <a:tcPr marL="18288" marR="18288" marT="18288" marB="18288" anchor="ctr">
                    <a:lnL w="28575" cap="flat" cmpd="sng" algn="ctr">
                      <a:solidFill>
                        <a:schemeClr val="accent4"/>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CDC8">
                        <a:alpha val="65098"/>
                      </a:srgbClr>
                    </a:solidFill>
                  </a:tcPr>
                </a:tc>
                <a:tc>
                  <a:txBody>
                    <a:bodyPr/>
                    <a:lstStyle/>
                    <a:p>
                      <a:pPr marL="0" marR="0" algn="ctr">
                        <a:spcBef>
                          <a:spcPts val="0"/>
                        </a:spcBef>
                        <a:spcAft>
                          <a:spcPts val="0"/>
                        </a:spcAft>
                        <a:buNone/>
                      </a:pPr>
                      <a:r>
                        <a:rPr lang="en-US" sz="1200" noProof="0" dirty="0">
                          <a:effectLst/>
                          <a:latin typeface="+mn-lt"/>
                          <a:ea typeface="Calibri"/>
                          <a:cs typeface="Times New Roman"/>
                        </a:rPr>
                        <a:t>84 (28.4)</a:t>
                      </a:r>
                    </a:p>
                  </a:txBody>
                  <a:tcPr marL="18288"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CDC8">
                        <a:alpha val="65098"/>
                      </a:srgbClr>
                    </a:solidFill>
                  </a:tcPr>
                </a:tc>
                <a:tc>
                  <a:txBody>
                    <a:bodyPr/>
                    <a:lstStyle/>
                    <a:p>
                      <a:pPr marL="0" marR="0" algn="ctr">
                        <a:spcBef>
                          <a:spcPts val="0"/>
                        </a:spcBef>
                        <a:spcAft>
                          <a:spcPts val="0"/>
                        </a:spcAft>
                        <a:buNone/>
                      </a:pPr>
                      <a:r>
                        <a:rPr lang="en-US" sz="1200" noProof="0" dirty="0">
                          <a:effectLst/>
                          <a:latin typeface="+mn-lt"/>
                          <a:ea typeface="Calibri"/>
                          <a:cs typeface="Times New Roman"/>
                        </a:rPr>
                        <a:t>89 (30.0)</a:t>
                      </a:r>
                    </a:p>
                  </a:txBody>
                  <a:tcPr marL="18288" marR="18288" marT="18288" marB="18288" anchor="ctr">
                    <a:lnL w="12700" cap="flat" cmpd="sng" algn="ctr">
                      <a:solidFill>
                        <a:schemeClr val="tx1"/>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CDC8">
                        <a:alpha val="65098"/>
                      </a:srgbClr>
                    </a:solidFill>
                  </a:tcPr>
                </a:tc>
                <a:extLst>
                  <a:ext uri="{0D108BD9-81ED-4DB2-BD59-A6C34878D82A}">
                    <a16:rowId xmlns:a16="http://schemas.microsoft.com/office/drawing/2014/main" val="1496771997"/>
                  </a:ext>
                </a:extLst>
              </a:tr>
              <a:tr h="252781">
                <a:tc gridSpan="3">
                  <a:txBody>
                    <a:bodyPr/>
                    <a:lstStyle/>
                    <a:p>
                      <a:pPr algn="l">
                        <a:lnSpc>
                          <a:spcPct val="107000"/>
                        </a:lnSpc>
                        <a:spcBef>
                          <a:spcPts val="0"/>
                        </a:spcBef>
                        <a:spcAft>
                          <a:spcPts val="0"/>
                        </a:spcAft>
                        <a:buNone/>
                      </a:pPr>
                      <a:r>
                        <a:rPr lang="en-US" sz="1200" noProof="0" dirty="0">
                          <a:effectLst/>
                          <a:latin typeface="+mn-lt"/>
                          <a:ea typeface="Calibri"/>
                          <a:cs typeface="Arial"/>
                        </a:rPr>
                        <a:t>Sex, n (%)</a:t>
                      </a:r>
                    </a:p>
                  </a:txBody>
                  <a:tcPr marL="18288" marR="18288" marT="18288" marB="18288"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marL="0" marR="0" algn="ctr">
                        <a:spcBef>
                          <a:spcPts val="0"/>
                        </a:spcBef>
                        <a:spcAft>
                          <a:spcPts val="0"/>
                        </a:spcAft>
                        <a:buNone/>
                      </a:pPr>
                      <a:endParaRPr lang="en-US" sz="1200" noProof="0">
                        <a:effectLst/>
                        <a:latin typeface="+mn-lt"/>
                        <a:ea typeface="Calibri"/>
                        <a:cs typeface="Times New Roman"/>
                      </a:endParaRPr>
                    </a:p>
                  </a:txBody>
                  <a:tcPr marL="18288"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marL="0" marR="0" algn="ctr">
                        <a:spcBef>
                          <a:spcPts val="0"/>
                        </a:spcBef>
                        <a:spcAft>
                          <a:spcPts val="0"/>
                        </a:spcAft>
                        <a:buNone/>
                      </a:pPr>
                      <a:endParaRPr lang="en-US" sz="1200" noProof="0">
                        <a:effectLst/>
                        <a:latin typeface="+mn-lt"/>
                        <a:ea typeface="Calibri"/>
                        <a:cs typeface="Times New Roman"/>
                      </a:endParaRPr>
                    </a:p>
                  </a:txBody>
                  <a:tcPr marL="18288" marR="18288" marT="18288" marB="18288"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43561698"/>
                  </a:ext>
                </a:extLst>
              </a:tr>
              <a:tr h="252781">
                <a:tc>
                  <a:txBody>
                    <a:bodyPr/>
                    <a:lstStyle>
                      <a:lvl1pPr marL="0" algn="l" defTabSz="914396" rtl="0" eaLnBrk="1" latinLnBrk="0" hangingPunct="1">
                        <a:defRPr sz="1800" kern="1200">
                          <a:solidFill>
                            <a:schemeClr val="dk1"/>
                          </a:solidFill>
                          <a:latin typeface="Johnson Text"/>
                        </a:defRPr>
                      </a:lvl1pPr>
                      <a:lvl2pPr marL="457198" algn="l" defTabSz="914396" rtl="0" eaLnBrk="1" latinLnBrk="0" hangingPunct="1">
                        <a:defRPr sz="1800" kern="1200">
                          <a:solidFill>
                            <a:schemeClr val="dk1"/>
                          </a:solidFill>
                          <a:latin typeface="Johnson Text"/>
                        </a:defRPr>
                      </a:lvl2pPr>
                      <a:lvl3pPr marL="914396" algn="l" defTabSz="914396" rtl="0" eaLnBrk="1" latinLnBrk="0" hangingPunct="1">
                        <a:defRPr sz="1800" kern="1200">
                          <a:solidFill>
                            <a:schemeClr val="dk1"/>
                          </a:solidFill>
                          <a:latin typeface="Johnson Text"/>
                        </a:defRPr>
                      </a:lvl3pPr>
                      <a:lvl4pPr marL="1371595" algn="l" defTabSz="914396" rtl="0" eaLnBrk="1" latinLnBrk="0" hangingPunct="1">
                        <a:defRPr sz="1800" kern="1200">
                          <a:solidFill>
                            <a:schemeClr val="dk1"/>
                          </a:solidFill>
                          <a:latin typeface="Johnson Text"/>
                        </a:defRPr>
                      </a:lvl4pPr>
                      <a:lvl5pPr marL="1828793" algn="l" defTabSz="914396" rtl="0" eaLnBrk="1" latinLnBrk="0" hangingPunct="1">
                        <a:defRPr sz="1800" kern="1200">
                          <a:solidFill>
                            <a:schemeClr val="dk1"/>
                          </a:solidFill>
                          <a:latin typeface="Johnson Text"/>
                        </a:defRPr>
                      </a:lvl5pPr>
                      <a:lvl6pPr marL="2285991" algn="l" defTabSz="914396" rtl="0" eaLnBrk="1" latinLnBrk="0" hangingPunct="1">
                        <a:defRPr sz="1800" kern="1200">
                          <a:solidFill>
                            <a:schemeClr val="dk1"/>
                          </a:solidFill>
                          <a:latin typeface="Johnson Text"/>
                        </a:defRPr>
                      </a:lvl6pPr>
                      <a:lvl7pPr marL="2743189" algn="l" defTabSz="914396" rtl="0" eaLnBrk="1" latinLnBrk="0" hangingPunct="1">
                        <a:defRPr sz="1800" kern="1200">
                          <a:solidFill>
                            <a:schemeClr val="dk1"/>
                          </a:solidFill>
                          <a:latin typeface="Johnson Text"/>
                        </a:defRPr>
                      </a:lvl7pPr>
                      <a:lvl8pPr marL="3200388" algn="l" defTabSz="914396" rtl="0" eaLnBrk="1" latinLnBrk="0" hangingPunct="1">
                        <a:defRPr sz="1800" kern="1200">
                          <a:solidFill>
                            <a:schemeClr val="dk1"/>
                          </a:solidFill>
                          <a:latin typeface="Johnson Text"/>
                        </a:defRPr>
                      </a:lvl8pPr>
                      <a:lvl9pPr marL="3657586" algn="l" defTabSz="914396" rtl="0" eaLnBrk="1" latinLnBrk="0" hangingPunct="1">
                        <a:defRPr sz="1800" kern="1200">
                          <a:solidFill>
                            <a:schemeClr val="dk1"/>
                          </a:solidFill>
                          <a:latin typeface="Johnson Text"/>
                        </a:defRPr>
                      </a:lvl9pPr>
                    </a:lstStyle>
                    <a:p>
                      <a:pPr marL="168275" indent="0" algn="l">
                        <a:lnSpc>
                          <a:spcPct val="107000"/>
                        </a:lnSpc>
                        <a:spcBef>
                          <a:spcPts val="0"/>
                        </a:spcBef>
                        <a:spcAft>
                          <a:spcPts val="0"/>
                        </a:spcAft>
                        <a:buNone/>
                      </a:pPr>
                      <a:r>
                        <a:rPr lang="en-US" sz="1200" kern="1200" noProof="0" dirty="0">
                          <a:effectLst/>
                          <a:latin typeface="+mn-lt"/>
                        </a:rPr>
                        <a:t>Male</a:t>
                      </a:r>
                      <a:endParaRPr lang="en-US" sz="1200" noProof="0" dirty="0">
                        <a:effectLst/>
                        <a:latin typeface="+mn-lt"/>
                        <a:ea typeface="Calibri"/>
                        <a:cs typeface="Arial"/>
                      </a:endParaRPr>
                    </a:p>
                  </a:txBody>
                  <a:tcPr marL="18288" marR="18288" marT="18288" marB="18288" anchor="ct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spcBef>
                          <a:spcPts val="0"/>
                        </a:spcBef>
                        <a:spcAft>
                          <a:spcPts val="0"/>
                        </a:spcAft>
                        <a:buNone/>
                      </a:pPr>
                      <a:r>
                        <a:rPr lang="en-US" sz="1200" noProof="0" dirty="0">
                          <a:effectLst/>
                          <a:latin typeface="+mn-lt"/>
                          <a:ea typeface="Calibri"/>
                          <a:cs typeface="Times New Roman"/>
                        </a:rPr>
                        <a:t>150 (50.7)</a:t>
                      </a:r>
                    </a:p>
                  </a:txBody>
                  <a:tcPr marL="18288"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spcBef>
                          <a:spcPts val="0"/>
                        </a:spcBef>
                        <a:spcAft>
                          <a:spcPts val="0"/>
                        </a:spcAft>
                        <a:buNone/>
                      </a:pPr>
                      <a:r>
                        <a:rPr lang="en-US" sz="1200" noProof="0" dirty="0">
                          <a:effectLst/>
                          <a:latin typeface="+mn-lt"/>
                          <a:ea typeface="Calibri"/>
                          <a:cs typeface="Times New Roman"/>
                        </a:rPr>
                        <a:t>153 (51.5)</a:t>
                      </a:r>
                    </a:p>
                  </a:txBody>
                  <a:tcPr marL="18288" marR="18288" marT="18288" marB="18288"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77318860"/>
                  </a:ext>
                </a:extLst>
              </a:tr>
              <a:tr h="252781">
                <a:tc>
                  <a:txBody>
                    <a:bodyPr/>
                    <a:lstStyle/>
                    <a:p>
                      <a:pPr marL="168275" indent="0" algn="l">
                        <a:lnSpc>
                          <a:spcPct val="107000"/>
                        </a:lnSpc>
                        <a:spcBef>
                          <a:spcPts val="0"/>
                        </a:spcBef>
                        <a:spcAft>
                          <a:spcPts val="0"/>
                        </a:spcAft>
                        <a:buNone/>
                      </a:pPr>
                      <a:r>
                        <a:rPr lang="en-US" sz="1200" noProof="0" dirty="0">
                          <a:effectLst/>
                          <a:latin typeface="+mn-lt"/>
                          <a:ea typeface="Calibri"/>
                          <a:cs typeface="Arial"/>
                        </a:rPr>
                        <a:t>Female</a:t>
                      </a:r>
                    </a:p>
                  </a:txBody>
                  <a:tcPr marL="18288" marR="18288" marT="18288" marB="18288" anchor="ct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spcBef>
                          <a:spcPts val="0"/>
                        </a:spcBef>
                        <a:spcAft>
                          <a:spcPts val="0"/>
                        </a:spcAft>
                        <a:buNone/>
                      </a:pPr>
                      <a:r>
                        <a:rPr lang="en-US" sz="1200" noProof="0" dirty="0">
                          <a:effectLst/>
                          <a:latin typeface="+mn-lt"/>
                          <a:ea typeface="Calibri"/>
                          <a:cs typeface="Times New Roman"/>
                        </a:rPr>
                        <a:t>146 (49.3)</a:t>
                      </a:r>
                    </a:p>
                  </a:txBody>
                  <a:tcPr marL="18288"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spcBef>
                          <a:spcPts val="0"/>
                        </a:spcBef>
                        <a:spcAft>
                          <a:spcPts val="0"/>
                        </a:spcAft>
                        <a:buNone/>
                      </a:pPr>
                      <a:r>
                        <a:rPr lang="en-US" sz="1200" noProof="0" dirty="0">
                          <a:effectLst/>
                          <a:latin typeface="+mn-lt"/>
                          <a:ea typeface="Calibri"/>
                          <a:cs typeface="Times New Roman"/>
                        </a:rPr>
                        <a:t>144 (48.5)</a:t>
                      </a:r>
                    </a:p>
                  </a:txBody>
                  <a:tcPr marL="18288" marR="18288" marT="18288" marB="18288"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228406141"/>
                  </a:ext>
                </a:extLst>
              </a:tr>
              <a:tr h="252781">
                <a:tc gridSpan="3">
                  <a:txBody>
                    <a:bodyPr/>
                    <a:lstStyle>
                      <a:lvl1pPr marL="0" algn="l" defTabSz="914396" rtl="0" eaLnBrk="1" latinLnBrk="0" hangingPunct="1">
                        <a:defRPr sz="1800" kern="1200">
                          <a:solidFill>
                            <a:schemeClr val="dk1"/>
                          </a:solidFill>
                          <a:latin typeface="Johnson Text"/>
                        </a:defRPr>
                      </a:lvl1pPr>
                      <a:lvl2pPr marL="457198" algn="l" defTabSz="914396" rtl="0" eaLnBrk="1" latinLnBrk="0" hangingPunct="1">
                        <a:defRPr sz="1800" kern="1200">
                          <a:solidFill>
                            <a:schemeClr val="dk1"/>
                          </a:solidFill>
                          <a:latin typeface="Johnson Text"/>
                        </a:defRPr>
                      </a:lvl2pPr>
                      <a:lvl3pPr marL="914396" algn="l" defTabSz="914396" rtl="0" eaLnBrk="1" latinLnBrk="0" hangingPunct="1">
                        <a:defRPr sz="1800" kern="1200">
                          <a:solidFill>
                            <a:schemeClr val="dk1"/>
                          </a:solidFill>
                          <a:latin typeface="Johnson Text"/>
                        </a:defRPr>
                      </a:lvl3pPr>
                      <a:lvl4pPr marL="1371595" algn="l" defTabSz="914396" rtl="0" eaLnBrk="1" latinLnBrk="0" hangingPunct="1">
                        <a:defRPr sz="1800" kern="1200">
                          <a:solidFill>
                            <a:schemeClr val="dk1"/>
                          </a:solidFill>
                          <a:latin typeface="Johnson Text"/>
                        </a:defRPr>
                      </a:lvl4pPr>
                      <a:lvl5pPr marL="1828793" algn="l" defTabSz="914396" rtl="0" eaLnBrk="1" latinLnBrk="0" hangingPunct="1">
                        <a:defRPr sz="1800" kern="1200">
                          <a:solidFill>
                            <a:schemeClr val="dk1"/>
                          </a:solidFill>
                          <a:latin typeface="Johnson Text"/>
                        </a:defRPr>
                      </a:lvl5pPr>
                      <a:lvl6pPr marL="2285991" algn="l" defTabSz="914396" rtl="0" eaLnBrk="1" latinLnBrk="0" hangingPunct="1">
                        <a:defRPr sz="1800" kern="1200">
                          <a:solidFill>
                            <a:schemeClr val="dk1"/>
                          </a:solidFill>
                          <a:latin typeface="Johnson Text"/>
                        </a:defRPr>
                      </a:lvl6pPr>
                      <a:lvl7pPr marL="2743189" algn="l" defTabSz="914396" rtl="0" eaLnBrk="1" latinLnBrk="0" hangingPunct="1">
                        <a:defRPr sz="1800" kern="1200">
                          <a:solidFill>
                            <a:schemeClr val="dk1"/>
                          </a:solidFill>
                          <a:latin typeface="Johnson Text"/>
                        </a:defRPr>
                      </a:lvl7pPr>
                      <a:lvl8pPr marL="3200388" algn="l" defTabSz="914396" rtl="0" eaLnBrk="1" latinLnBrk="0" hangingPunct="1">
                        <a:defRPr sz="1800" kern="1200">
                          <a:solidFill>
                            <a:schemeClr val="dk1"/>
                          </a:solidFill>
                          <a:latin typeface="Johnson Text"/>
                        </a:defRPr>
                      </a:lvl8pPr>
                      <a:lvl9pPr marL="3657586" algn="l" defTabSz="914396" rtl="0" eaLnBrk="1" latinLnBrk="0" hangingPunct="1">
                        <a:defRPr sz="1800" kern="1200">
                          <a:solidFill>
                            <a:schemeClr val="dk1"/>
                          </a:solidFill>
                          <a:latin typeface="Johnson Text"/>
                        </a:defRPr>
                      </a:lvl9pPr>
                    </a:lstStyle>
                    <a:p>
                      <a:pPr algn="l">
                        <a:lnSpc>
                          <a:spcPct val="107000"/>
                        </a:lnSpc>
                        <a:spcBef>
                          <a:spcPts val="0"/>
                        </a:spcBef>
                        <a:spcAft>
                          <a:spcPts val="0"/>
                        </a:spcAft>
                        <a:buNone/>
                      </a:pPr>
                      <a:r>
                        <a:rPr lang="en-US" sz="1200" kern="1200" noProof="0" dirty="0">
                          <a:effectLst/>
                          <a:latin typeface="+mn-lt"/>
                        </a:rPr>
                        <a:t>Race, n (%)</a:t>
                      </a:r>
                      <a:endParaRPr lang="en-US" sz="1200" noProof="0" dirty="0">
                        <a:effectLst/>
                        <a:latin typeface="+mn-lt"/>
                        <a:ea typeface="Calibri" panose="020F0502020204030204" pitchFamily="34" charset="0"/>
                        <a:cs typeface="Arial" panose="020B0604020202020204" pitchFamily="34" charset="0"/>
                      </a:endParaRPr>
                    </a:p>
                  </a:txBody>
                  <a:tcPr marL="18288" marR="18288" marT="18288" marB="18288"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lvl1pPr marL="0" algn="l" defTabSz="914396" rtl="0" eaLnBrk="1" latinLnBrk="0" hangingPunct="1">
                        <a:defRPr sz="1800" kern="1200">
                          <a:solidFill>
                            <a:schemeClr val="dk1"/>
                          </a:solidFill>
                          <a:latin typeface="Johnson Text"/>
                        </a:defRPr>
                      </a:lvl1pPr>
                      <a:lvl2pPr marL="457198" algn="l" defTabSz="914396" rtl="0" eaLnBrk="1" latinLnBrk="0" hangingPunct="1">
                        <a:defRPr sz="1800" kern="1200">
                          <a:solidFill>
                            <a:schemeClr val="dk1"/>
                          </a:solidFill>
                          <a:latin typeface="Johnson Text"/>
                        </a:defRPr>
                      </a:lvl2pPr>
                      <a:lvl3pPr marL="914396" algn="l" defTabSz="914396" rtl="0" eaLnBrk="1" latinLnBrk="0" hangingPunct="1">
                        <a:defRPr sz="1800" kern="1200">
                          <a:solidFill>
                            <a:schemeClr val="dk1"/>
                          </a:solidFill>
                          <a:latin typeface="Johnson Text"/>
                        </a:defRPr>
                      </a:lvl3pPr>
                      <a:lvl4pPr marL="1371595" algn="l" defTabSz="914396" rtl="0" eaLnBrk="1" latinLnBrk="0" hangingPunct="1">
                        <a:defRPr sz="1800" kern="1200">
                          <a:solidFill>
                            <a:schemeClr val="dk1"/>
                          </a:solidFill>
                          <a:latin typeface="Johnson Text"/>
                        </a:defRPr>
                      </a:lvl4pPr>
                      <a:lvl5pPr marL="1828793" algn="l" defTabSz="914396" rtl="0" eaLnBrk="1" latinLnBrk="0" hangingPunct="1">
                        <a:defRPr sz="1800" kern="1200">
                          <a:solidFill>
                            <a:schemeClr val="dk1"/>
                          </a:solidFill>
                          <a:latin typeface="Johnson Text"/>
                        </a:defRPr>
                      </a:lvl5pPr>
                      <a:lvl6pPr marL="2285991" algn="l" defTabSz="914396" rtl="0" eaLnBrk="1" latinLnBrk="0" hangingPunct="1">
                        <a:defRPr sz="1800" kern="1200">
                          <a:solidFill>
                            <a:schemeClr val="dk1"/>
                          </a:solidFill>
                          <a:latin typeface="Johnson Text"/>
                        </a:defRPr>
                      </a:lvl6pPr>
                      <a:lvl7pPr marL="2743189" algn="l" defTabSz="914396" rtl="0" eaLnBrk="1" latinLnBrk="0" hangingPunct="1">
                        <a:defRPr sz="1800" kern="1200">
                          <a:solidFill>
                            <a:schemeClr val="dk1"/>
                          </a:solidFill>
                          <a:latin typeface="Johnson Text"/>
                        </a:defRPr>
                      </a:lvl7pPr>
                      <a:lvl8pPr marL="3200388" algn="l" defTabSz="914396" rtl="0" eaLnBrk="1" latinLnBrk="0" hangingPunct="1">
                        <a:defRPr sz="1800" kern="1200">
                          <a:solidFill>
                            <a:schemeClr val="dk1"/>
                          </a:solidFill>
                          <a:latin typeface="Johnson Text"/>
                        </a:defRPr>
                      </a:lvl8pPr>
                      <a:lvl9pPr marL="3657586" algn="l" defTabSz="914396" rtl="0" eaLnBrk="1" latinLnBrk="0" hangingPunct="1">
                        <a:defRPr sz="1800" kern="1200">
                          <a:solidFill>
                            <a:schemeClr val="dk1"/>
                          </a:solidFill>
                          <a:latin typeface="Johnson Text"/>
                        </a:defRPr>
                      </a:lvl9pPr>
                    </a:lstStyle>
                    <a:p>
                      <a:pPr algn="ctr">
                        <a:lnSpc>
                          <a:spcPct val="107000"/>
                        </a:lnSpc>
                        <a:spcBef>
                          <a:spcPts val="0"/>
                        </a:spcBef>
                        <a:spcAft>
                          <a:spcPts val="0"/>
                        </a:spcAft>
                        <a:buNone/>
                      </a:pPr>
                      <a:endParaRPr lang="en-US" sz="1200" noProof="0">
                        <a:effectLst/>
                        <a:latin typeface="+mn-lt"/>
                        <a:ea typeface="Calibri" panose="020F0502020204030204" pitchFamily="34" charset="0"/>
                        <a:cs typeface="Arial" panose="020B0604020202020204" pitchFamily="34" charset="0"/>
                      </a:endParaRPr>
                    </a:p>
                  </a:txBody>
                  <a:tcPr marL="18288"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lvl1pPr marL="0" algn="l" defTabSz="914396" rtl="0" eaLnBrk="1" latinLnBrk="0" hangingPunct="1">
                        <a:defRPr sz="1800" kern="1200">
                          <a:solidFill>
                            <a:schemeClr val="dk1"/>
                          </a:solidFill>
                          <a:latin typeface="Johnson Text"/>
                        </a:defRPr>
                      </a:lvl1pPr>
                      <a:lvl2pPr marL="457198" algn="l" defTabSz="914396" rtl="0" eaLnBrk="1" latinLnBrk="0" hangingPunct="1">
                        <a:defRPr sz="1800" kern="1200">
                          <a:solidFill>
                            <a:schemeClr val="dk1"/>
                          </a:solidFill>
                          <a:latin typeface="Johnson Text"/>
                        </a:defRPr>
                      </a:lvl2pPr>
                      <a:lvl3pPr marL="914396" algn="l" defTabSz="914396" rtl="0" eaLnBrk="1" latinLnBrk="0" hangingPunct="1">
                        <a:defRPr sz="1800" kern="1200">
                          <a:solidFill>
                            <a:schemeClr val="dk1"/>
                          </a:solidFill>
                          <a:latin typeface="Johnson Text"/>
                        </a:defRPr>
                      </a:lvl3pPr>
                      <a:lvl4pPr marL="1371595" algn="l" defTabSz="914396" rtl="0" eaLnBrk="1" latinLnBrk="0" hangingPunct="1">
                        <a:defRPr sz="1800" kern="1200">
                          <a:solidFill>
                            <a:schemeClr val="dk1"/>
                          </a:solidFill>
                          <a:latin typeface="Johnson Text"/>
                        </a:defRPr>
                      </a:lvl4pPr>
                      <a:lvl5pPr marL="1828793" algn="l" defTabSz="914396" rtl="0" eaLnBrk="1" latinLnBrk="0" hangingPunct="1">
                        <a:defRPr sz="1800" kern="1200">
                          <a:solidFill>
                            <a:schemeClr val="dk1"/>
                          </a:solidFill>
                          <a:latin typeface="Johnson Text"/>
                        </a:defRPr>
                      </a:lvl5pPr>
                      <a:lvl6pPr marL="2285991" algn="l" defTabSz="914396" rtl="0" eaLnBrk="1" latinLnBrk="0" hangingPunct="1">
                        <a:defRPr sz="1800" kern="1200">
                          <a:solidFill>
                            <a:schemeClr val="dk1"/>
                          </a:solidFill>
                          <a:latin typeface="Johnson Text"/>
                        </a:defRPr>
                      </a:lvl6pPr>
                      <a:lvl7pPr marL="2743189" algn="l" defTabSz="914396" rtl="0" eaLnBrk="1" latinLnBrk="0" hangingPunct="1">
                        <a:defRPr sz="1800" kern="1200">
                          <a:solidFill>
                            <a:schemeClr val="dk1"/>
                          </a:solidFill>
                          <a:latin typeface="Johnson Text"/>
                        </a:defRPr>
                      </a:lvl7pPr>
                      <a:lvl8pPr marL="3200388" algn="l" defTabSz="914396" rtl="0" eaLnBrk="1" latinLnBrk="0" hangingPunct="1">
                        <a:defRPr sz="1800" kern="1200">
                          <a:solidFill>
                            <a:schemeClr val="dk1"/>
                          </a:solidFill>
                          <a:latin typeface="Johnson Text"/>
                        </a:defRPr>
                      </a:lvl8pPr>
                      <a:lvl9pPr marL="3657586" algn="l" defTabSz="914396" rtl="0" eaLnBrk="1" latinLnBrk="0" hangingPunct="1">
                        <a:defRPr sz="1800" kern="1200">
                          <a:solidFill>
                            <a:schemeClr val="dk1"/>
                          </a:solidFill>
                          <a:latin typeface="Johnson Text"/>
                        </a:defRPr>
                      </a:lvl9pPr>
                    </a:lstStyle>
                    <a:p>
                      <a:pPr algn="ctr">
                        <a:lnSpc>
                          <a:spcPct val="107000"/>
                        </a:lnSpc>
                        <a:spcBef>
                          <a:spcPts val="0"/>
                        </a:spcBef>
                        <a:spcAft>
                          <a:spcPts val="0"/>
                        </a:spcAft>
                        <a:buNone/>
                      </a:pPr>
                      <a:endParaRPr lang="en-US" sz="1200" noProof="0">
                        <a:effectLst/>
                        <a:latin typeface="+mn-lt"/>
                        <a:ea typeface="Calibri" panose="020F0502020204030204" pitchFamily="34" charset="0"/>
                        <a:cs typeface="Arial" panose="020B0604020202020204" pitchFamily="34" charset="0"/>
                      </a:endParaRPr>
                    </a:p>
                  </a:txBody>
                  <a:tcPr marL="18288" marR="18288" marT="18288" marB="18288"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80701036"/>
                  </a:ext>
                </a:extLst>
              </a:tr>
              <a:tr h="252781">
                <a:tc>
                  <a:txBody>
                    <a:bodyPr/>
                    <a:lstStyle>
                      <a:lvl1pPr marL="0" algn="l" defTabSz="914396" rtl="0" eaLnBrk="1" latinLnBrk="0" hangingPunct="1">
                        <a:defRPr sz="1800" kern="1200">
                          <a:solidFill>
                            <a:schemeClr val="dk1"/>
                          </a:solidFill>
                          <a:latin typeface="Johnson Text"/>
                        </a:defRPr>
                      </a:lvl1pPr>
                      <a:lvl2pPr marL="457198" algn="l" defTabSz="914396" rtl="0" eaLnBrk="1" latinLnBrk="0" hangingPunct="1">
                        <a:defRPr sz="1800" kern="1200">
                          <a:solidFill>
                            <a:schemeClr val="dk1"/>
                          </a:solidFill>
                          <a:latin typeface="Johnson Text"/>
                        </a:defRPr>
                      </a:lvl2pPr>
                      <a:lvl3pPr marL="914396" algn="l" defTabSz="914396" rtl="0" eaLnBrk="1" latinLnBrk="0" hangingPunct="1">
                        <a:defRPr sz="1800" kern="1200">
                          <a:solidFill>
                            <a:schemeClr val="dk1"/>
                          </a:solidFill>
                          <a:latin typeface="Johnson Text"/>
                        </a:defRPr>
                      </a:lvl3pPr>
                      <a:lvl4pPr marL="1371595" algn="l" defTabSz="914396" rtl="0" eaLnBrk="1" latinLnBrk="0" hangingPunct="1">
                        <a:defRPr sz="1800" kern="1200">
                          <a:solidFill>
                            <a:schemeClr val="dk1"/>
                          </a:solidFill>
                          <a:latin typeface="Johnson Text"/>
                        </a:defRPr>
                      </a:lvl4pPr>
                      <a:lvl5pPr marL="1828793" algn="l" defTabSz="914396" rtl="0" eaLnBrk="1" latinLnBrk="0" hangingPunct="1">
                        <a:defRPr sz="1800" kern="1200">
                          <a:solidFill>
                            <a:schemeClr val="dk1"/>
                          </a:solidFill>
                          <a:latin typeface="Johnson Text"/>
                        </a:defRPr>
                      </a:lvl5pPr>
                      <a:lvl6pPr marL="2285991" algn="l" defTabSz="914396" rtl="0" eaLnBrk="1" latinLnBrk="0" hangingPunct="1">
                        <a:defRPr sz="1800" kern="1200">
                          <a:solidFill>
                            <a:schemeClr val="dk1"/>
                          </a:solidFill>
                          <a:latin typeface="Johnson Text"/>
                        </a:defRPr>
                      </a:lvl6pPr>
                      <a:lvl7pPr marL="2743189" algn="l" defTabSz="914396" rtl="0" eaLnBrk="1" latinLnBrk="0" hangingPunct="1">
                        <a:defRPr sz="1800" kern="1200">
                          <a:solidFill>
                            <a:schemeClr val="dk1"/>
                          </a:solidFill>
                          <a:latin typeface="Johnson Text"/>
                        </a:defRPr>
                      </a:lvl7pPr>
                      <a:lvl8pPr marL="3200388" algn="l" defTabSz="914396" rtl="0" eaLnBrk="1" latinLnBrk="0" hangingPunct="1">
                        <a:defRPr sz="1800" kern="1200">
                          <a:solidFill>
                            <a:schemeClr val="dk1"/>
                          </a:solidFill>
                          <a:latin typeface="Johnson Text"/>
                        </a:defRPr>
                      </a:lvl8pPr>
                      <a:lvl9pPr marL="3657586" algn="l" defTabSz="914396" rtl="0" eaLnBrk="1" latinLnBrk="0" hangingPunct="1">
                        <a:defRPr sz="1800" kern="1200">
                          <a:solidFill>
                            <a:schemeClr val="dk1"/>
                          </a:solidFill>
                          <a:latin typeface="Johnson Text"/>
                        </a:defRPr>
                      </a:lvl9pPr>
                    </a:lstStyle>
                    <a:p>
                      <a:pPr marL="182880" algn="l">
                        <a:lnSpc>
                          <a:spcPct val="107000"/>
                        </a:lnSpc>
                        <a:spcBef>
                          <a:spcPts val="0"/>
                        </a:spcBef>
                        <a:spcAft>
                          <a:spcPts val="0"/>
                        </a:spcAft>
                        <a:buNone/>
                      </a:pPr>
                      <a:r>
                        <a:rPr lang="en-US" sz="1200" kern="1200" noProof="0" dirty="0">
                          <a:effectLst/>
                          <a:latin typeface="+mn-lt"/>
                        </a:rPr>
                        <a:t>White</a:t>
                      </a:r>
                      <a:endParaRPr lang="en-US" sz="1200" noProof="0" dirty="0">
                        <a:effectLst/>
                        <a:latin typeface="+mn-lt"/>
                        <a:ea typeface="Calibri" panose="020F0502020204030204" pitchFamily="34" charset="0"/>
                        <a:cs typeface="Arial" panose="020B0604020202020204" pitchFamily="34" charset="0"/>
                      </a:endParaRPr>
                    </a:p>
                  </a:txBody>
                  <a:tcPr marL="18288" marR="18288" marT="18288" marB="18288" anchor="ct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spcBef>
                          <a:spcPts val="0"/>
                        </a:spcBef>
                        <a:spcAft>
                          <a:spcPts val="0"/>
                        </a:spcAft>
                        <a:buNone/>
                      </a:pPr>
                      <a:r>
                        <a:rPr lang="en-US" sz="1200" noProof="0" dirty="0">
                          <a:effectLst/>
                          <a:latin typeface="+mn-lt"/>
                          <a:ea typeface="Calibri"/>
                          <a:cs typeface="Times New Roman"/>
                        </a:rPr>
                        <a:t>190 (64.2)</a:t>
                      </a:r>
                    </a:p>
                  </a:txBody>
                  <a:tcPr marL="18288"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spcBef>
                          <a:spcPts val="0"/>
                        </a:spcBef>
                        <a:spcAft>
                          <a:spcPts val="0"/>
                        </a:spcAft>
                        <a:buNone/>
                      </a:pPr>
                      <a:r>
                        <a:rPr lang="en-US" sz="1200" noProof="0" dirty="0">
                          <a:effectLst/>
                          <a:latin typeface="+mn-lt"/>
                          <a:ea typeface="Calibri"/>
                          <a:cs typeface="Times New Roman"/>
                        </a:rPr>
                        <a:t>198 (66.7)</a:t>
                      </a:r>
                    </a:p>
                  </a:txBody>
                  <a:tcPr marL="18288" marR="18288" marT="18288" marB="18288"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65721206"/>
                  </a:ext>
                </a:extLst>
              </a:tr>
              <a:tr h="252781">
                <a:tc>
                  <a:txBody>
                    <a:bodyPr/>
                    <a:lstStyle>
                      <a:lvl1pPr marL="0" algn="l" defTabSz="914396" rtl="0" eaLnBrk="1" latinLnBrk="0" hangingPunct="1">
                        <a:defRPr sz="1800" kern="1200">
                          <a:solidFill>
                            <a:schemeClr val="dk1"/>
                          </a:solidFill>
                          <a:latin typeface="Johnson Text"/>
                        </a:defRPr>
                      </a:lvl1pPr>
                      <a:lvl2pPr marL="457198" algn="l" defTabSz="914396" rtl="0" eaLnBrk="1" latinLnBrk="0" hangingPunct="1">
                        <a:defRPr sz="1800" kern="1200">
                          <a:solidFill>
                            <a:schemeClr val="dk1"/>
                          </a:solidFill>
                          <a:latin typeface="Johnson Text"/>
                        </a:defRPr>
                      </a:lvl2pPr>
                      <a:lvl3pPr marL="914396" algn="l" defTabSz="914396" rtl="0" eaLnBrk="1" latinLnBrk="0" hangingPunct="1">
                        <a:defRPr sz="1800" kern="1200">
                          <a:solidFill>
                            <a:schemeClr val="dk1"/>
                          </a:solidFill>
                          <a:latin typeface="Johnson Text"/>
                        </a:defRPr>
                      </a:lvl3pPr>
                      <a:lvl4pPr marL="1371595" algn="l" defTabSz="914396" rtl="0" eaLnBrk="1" latinLnBrk="0" hangingPunct="1">
                        <a:defRPr sz="1800" kern="1200">
                          <a:solidFill>
                            <a:schemeClr val="dk1"/>
                          </a:solidFill>
                          <a:latin typeface="Johnson Text"/>
                        </a:defRPr>
                      </a:lvl4pPr>
                      <a:lvl5pPr marL="1828793" algn="l" defTabSz="914396" rtl="0" eaLnBrk="1" latinLnBrk="0" hangingPunct="1">
                        <a:defRPr sz="1800" kern="1200">
                          <a:solidFill>
                            <a:schemeClr val="dk1"/>
                          </a:solidFill>
                          <a:latin typeface="Johnson Text"/>
                        </a:defRPr>
                      </a:lvl5pPr>
                      <a:lvl6pPr marL="2285991" algn="l" defTabSz="914396" rtl="0" eaLnBrk="1" latinLnBrk="0" hangingPunct="1">
                        <a:defRPr sz="1800" kern="1200">
                          <a:solidFill>
                            <a:schemeClr val="dk1"/>
                          </a:solidFill>
                          <a:latin typeface="Johnson Text"/>
                        </a:defRPr>
                      </a:lvl6pPr>
                      <a:lvl7pPr marL="2743189" algn="l" defTabSz="914396" rtl="0" eaLnBrk="1" latinLnBrk="0" hangingPunct="1">
                        <a:defRPr sz="1800" kern="1200">
                          <a:solidFill>
                            <a:schemeClr val="dk1"/>
                          </a:solidFill>
                          <a:latin typeface="Johnson Text"/>
                        </a:defRPr>
                      </a:lvl7pPr>
                      <a:lvl8pPr marL="3200388" algn="l" defTabSz="914396" rtl="0" eaLnBrk="1" latinLnBrk="0" hangingPunct="1">
                        <a:defRPr sz="1800" kern="1200">
                          <a:solidFill>
                            <a:schemeClr val="dk1"/>
                          </a:solidFill>
                          <a:latin typeface="Johnson Text"/>
                        </a:defRPr>
                      </a:lvl8pPr>
                      <a:lvl9pPr marL="3657586" algn="l" defTabSz="914396" rtl="0" eaLnBrk="1" latinLnBrk="0" hangingPunct="1">
                        <a:defRPr sz="1800" kern="1200">
                          <a:solidFill>
                            <a:schemeClr val="dk1"/>
                          </a:solidFill>
                          <a:latin typeface="Johnson Text"/>
                        </a:defRPr>
                      </a:lvl9pPr>
                    </a:lstStyle>
                    <a:p>
                      <a:pPr marL="182880" algn="l">
                        <a:lnSpc>
                          <a:spcPct val="107000"/>
                        </a:lnSpc>
                        <a:spcBef>
                          <a:spcPts val="0"/>
                        </a:spcBef>
                        <a:spcAft>
                          <a:spcPts val="0"/>
                        </a:spcAft>
                        <a:buNone/>
                      </a:pPr>
                      <a:r>
                        <a:rPr lang="en-US" sz="1200" kern="1200" noProof="0" dirty="0">
                          <a:effectLst/>
                          <a:latin typeface="+mn-lt"/>
                        </a:rPr>
                        <a:t>Asian</a:t>
                      </a:r>
                      <a:endParaRPr lang="en-US" sz="1200" noProof="0" dirty="0">
                        <a:effectLst/>
                        <a:latin typeface="+mn-lt"/>
                        <a:ea typeface="Calibri" panose="020F0502020204030204" pitchFamily="34" charset="0"/>
                        <a:cs typeface="Arial" panose="020B0604020202020204" pitchFamily="34" charset="0"/>
                      </a:endParaRPr>
                    </a:p>
                  </a:txBody>
                  <a:tcPr marL="18288" marR="18288" marT="18288" marB="18288" anchor="ct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spcBef>
                          <a:spcPts val="0"/>
                        </a:spcBef>
                        <a:spcAft>
                          <a:spcPts val="0"/>
                        </a:spcAft>
                        <a:buNone/>
                      </a:pPr>
                      <a:r>
                        <a:rPr lang="en-US" sz="1200" noProof="0" dirty="0">
                          <a:effectLst/>
                          <a:latin typeface="+mn-lt"/>
                          <a:ea typeface="Calibri"/>
                          <a:cs typeface="Times New Roman"/>
                        </a:rPr>
                        <a:t>62 (20.9)</a:t>
                      </a:r>
                    </a:p>
                  </a:txBody>
                  <a:tcPr marL="18288"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spcBef>
                          <a:spcPts val="0"/>
                        </a:spcBef>
                        <a:spcAft>
                          <a:spcPts val="0"/>
                        </a:spcAft>
                        <a:buNone/>
                      </a:pPr>
                      <a:r>
                        <a:rPr lang="en-US" sz="1200" noProof="0" dirty="0">
                          <a:effectLst/>
                          <a:latin typeface="+mn-lt"/>
                          <a:ea typeface="Calibri"/>
                          <a:cs typeface="Times New Roman"/>
                        </a:rPr>
                        <a:t>56 (18.9)</a:t>
                      </a:r>
                    </a:p>
                  </a:txBody>
                  <a:tcPr marL="18288" marR="18288" marT="18288" marB="18288"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09080710"/>
                  </a:ext>
                </a:extLst>
              </a:tr>
              <a:tr h="252781">
                <a:tc>
                  <a:txBody>
                    <a:bodyPr/>
                    <a:lstStyle>
                      <a:lvl1pPr marL="0" algn="l" defTabSz="914396" rtl="0" eaLnBrk="1" latinLnBrk="0" hangingPunct="1">
                        <a:defRPr sz="1800" kern="1200">
                          <a:solidFill>
                            <a:schemeClr val="dk1"/>
                          </a:solidFill>
                          <a:latin typeface="Johnson Text"/>
                        </a:defRPr>
                      </a:lvl1pPr>
                      <a:lvl2pPr marL="457198" algn="l" defTabSz="914396" rtl="0" eaLnBrk="1" latinLnBrk="0" hangingPunct="1">
                        <a:defRPr sz="1800" kern="1200">
                          <a:solidFill>
                            <a:schemeClr val="dk1"/>
                          </a:solidFill>
                          <a:latin typeface="Johnson Text"/>
                        </a:defRPr>
                      </a:lvl2pPr>
                      <a:lvl3pPr marL="914396" algn="l" defTabSz="914396" rtl="0" eaLnBrk="1" latinLnBrk="0" hangingPunct="1">
                        <a:defRPr sz="1800" kern="1200">
                          <a:solidFill>
                            <a:schemeClr val="dk1"/>
                          </a:solidFill>
                          <a:latin typeface="Johnson Text"/>
                        </a:defRPr>
                      </a:lvl3pPr>
                      <a:lvl4pPr marL="1371595" algn="l" defTabSz="914396" rtl="0" eaLnBrk="1" latinLnBrk="0" hangingPunct="1">
                        <a:defRPr sz="1800" kern="1200">
                          <a:solidFill>
                            <a:schemeClr val="dk1"/>
                          </a:solidFill>
                          <a:latin typeface="Johnson Text"/>
                        </a:defRPr>
                      </a:lvl4pPr>
                      <a:lvl5pPr marL="1828793" algn="l" defTabSz="914396" rtl="0" eaLnBrk="1" latinLnBrk="0" hangingPunct="1">
                        <a:defRPr sz="1800" kern="1200">
                          <a:solidFill>
                            <a:schemeClr val="dk1"/>
                          </a:solidFill>
                          <a:latin typeface="Johnson Text"/>
                        </a:defRPr>
                      </a:lvl5pPr>
                      <a:lvl6pPr marL="2285991" algn="l" defTabSz="914396" rtl="0" eaLnBrk="1" latinLnBrk="0" hangingPunct="1">
                        <a:defRPr sz="1800" kern="1200">
                          <a:solidFill>
                            <a:schemeClr val="dk1"/>
                          </a:solidFill>
                          <a:latin typeface="Johnson Text"/>
                        </a:defRPr>
                      </a:lvl6pPr>
                      <a:lvl7pPr marL="2743189" algn="l" defTabSz="914396" rtl="0" eaLnBrk="1" latinLnBrk="0" hangingPunct="1">
                        <a:defRPr sz="1800" kern="1200">
                          <a:solidFill>
                            <a:schemeClr val="dk1"/>
                          </a:solidFill>
                          <a:latin typeface="Johnson Text"/>
                        </a:defRPr>
                      </a:lvl7pPr>
                      <a:lvl8pPr marL="3200388" algn="l" defTabSz="914396" rtl="0" eaLnBrk="1" latinLnBrk="0" hangingPunct="1">
                        <a:defRPr sz="1800" kern="1200">
                          <a:solidFill>
                            <a:schemeClr val="dk1"/>
                          </a:solidFill>
                          <a:latin typeface="Johnson Text"/>
                        </a:defRPr>
                      </a:lvl8pPr>
                      <a:lvl9pPr marL="3657586" algn="l" defTabSz="914396" rtl="0" eaLnBrk="1" latinLnBrk="0" hangingPunct="1">
                        <a:defRPr sz="1800" kern="1200">
                          <a:solidFill>
                            <a:schemeClr val="dk1"/>
                          </a:solidFill>
                          <a:latin typeface="Johnson Text"/>
                        </a:defRPr>
                      </a:lvl9pPr>
                    </a:lstStyle>
                    <a:p>
                      <a:pPr marL="182880" algn="l">
                        <a:lnSpc>
                          <a:spcPct val="107000"/>
                        </a:lnSpc>
                        <a:spcBef>
                          <a:spcPts val="0"/>
                        </a:spcBef>
                        <a:spcAft>
                          <a:spcPts val="0"/>
                        </a:spcAft>
                        <a:buNone/>
                      </a:pPr>
                      <a:r>
                        <a:rPr lang="en-US" sz="1200" kern="1200" noProof="0" dirty="0">
                          <a:effectLst/>
                          <a:latin typeface="+mn-lt"/>
                        </a:rPr>
                        <a:t>Black or African American</a:t>
                      </a:r>
                      <a:endParaRPr lang="en-US" sz="1200" noProof="0" dirty="0">
                        <a:effectLst/>
                        <a:latin typeface="+mn-lt"/>
                        <a:ea typeface="Calibri" panose="020F0502020204030204" pitchFamily="34" charset="0"/>
                        <a:cs typeface="Arial" panose="020B0604020202020204" pitchFamily="34" charset="0"/>
                      </a:endParaRPr>
                    </a:p>
                  </a:txBody>
                  <a:tcPr marL="18288" marR="18288" marT="18288" marB="18288" anchor="ct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spcBef>
                          <a:spcPts val="0"/>
                        </a:spcBef>
                        <a:spcAft>
                          <a:spcPts val="0"/>
                        </a:spcAft>
                        <a:buNone/>
                      </a:pPr>
                      <a:r>
                        <a:rPr lang="en-US" sz="1200" noProof="0" dirty="0">
                          <a:effectLst/>
                          <a:latin typeface="+mn-lt"/>
                          <a:ea typeface="Calibri"/>
                          <a:cs typeface="Times New Roman"/>
                        </a:rPr>
                        <a:t>10 (3.4)</a:t>
                      </a:r>
                    </a:p>
                  </a:txBody>
                  <a:tcPr marL="18288"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spcBef>
                          <a:spcPts val="0"/>
                        </a:spcBef>
                        <a:spcAft>
                          <a:spcPts val="0"/>
                        </a:spcAft>
                        <a:buNone/>
                      </a:pPr>
                      <a:r>
                        <a:rPr lang="en-US" sz="1200" noProof="0" dirty="0">
                          <a:effectLst/>
                          <a:latin typeface="+mn-lt"/>
                          <a:ea typeface="Calibri"/>
                          <a:cs typeface="Times New Roman"/>
                        </a:rPr>
                        <a:t>10 (3.4)</a:t>
                      </a:r>
                    </a:p>
                  </a:txBody>
                  <a:tcPr marL="18288" marR="18288" marT="18288" marB="18288"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30401078"/>
                  </a:ext>
                </a:extLst>
              </a:tr>
              <a:tr h="252781">
                <a:tc>
                  <a:txBody>
                    <a:bodyPr/>
                    <a:lstStyle/>
                    <a:p>
                      <a:pPr marL="182880" marR="0">
                        <a:spcBef>
                          <a:spcPts val="0"/>
                        </a:spcBef>
                        <a:spcAft>
                          <a:spcPts val="0"/>
                        </a:spcAft>
                        <a:buNone/>
                      </a:pPr>
                      <a:r>
                        <a:rPr lang="en-US" sz="1200" noProof="0" dirty="0">
                          <a:effectLst/>
                          <a:latin typeface="+mn-lt"/>
                          <a:ea typeface="Calibri"/>
                          <a:cs typeface="Times New Roman"/>
                        </a:rPr>
                        <a:t>Other</a:t>
                      </a:r>
                      <a:r>
                        <a:rPr lang="en-US" sz="1200" baseline="30000" noProof="0" dirty="0">
                          <a:effectLst/>
                          <a:latin typeface="+mn-lt"/>
                          <a:ea typeface="Calibri"/>
                          <a:cs typeface="Times New Roman"/>
                        </a:rPr>
                        <a:t>a</a:t>
                      </a:r>
                      <a:endParaRPr lang="en-US" sz="1200" noProof="0" dirty="0">
                        <a:effectLst/>
                        <a:latin typeface="+mn-lt"/>
                        <a:ea typeface="Calibri"/>
                        <a:cs typeface="Times New Roman"/>
                      </a:endParaRPr>
                    </a:p>
                  </a:txBody>
                  <a:tcPr marL="18288" marR="18288" marT="18288" marB="18288" anchor="ct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spcBef>
                          <a:spcPts val="0"/>
                        </a:spcBef>
                        <a:spcAft>
                          <a:spcPts val="0"/>
                        </a:spcAft>
                        <a:buNone/>
                      </a:pPr>
                      <a:r>
                        <a:rPr lang="en-US" sz="1200" noProof="0" dirty="0">
                          <a:effectLst/>
                          <a:latin typeface="+mn-lt"/>
                          <a:ea typeface="Calibri"/>
                          <a:cs typeface="Times New Roman"/>
                        </a:rPr>
                        <a:t>34 (11.5)</a:t>
                      </a:r>
                    </a:p>
                  </a:txBody>
                  <a:tcPr marL="18288"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spcBef>
                          <a:spcPts val="0"/>
                        </a:spcBef>
                        <a:spcAft>
                          <a:spcPts val="0"/>
                        </a:spcAft>
                        <a:buNone/>
                      </a:pPr>
                      <a:r>
                        <a:rPr lang="en-US" sz="1200" noProof="0" dirty="0">
                          <a:effectLst/>
                          <a:latin typeface="+mn-lt"/>
                          <a:ea typeface="Calibri"/>
                          <a:cs typeface="Times New Roman"/>
                        </a:rPr>
                        <a:t>33 (11.1)</a:t>
                      </a:r>
                    </a:p>
                  </a:txBody>
                  <a:tcPr marL="18288" marR="18288" marT="18288" marB="18288"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13969931"/>
                  </a:ext>
                </a:extLst>
              </a:tr>
            </a:tbl>
          </a:graphicData>
        </a:graphic>
      </p:graphicFrame>
      <p:graphicFrame>
        <p:nvGraphicFramePr>
          <p:cNvPr id="4" name="Table 3">
            <a:extLst>
              <a:ext uri="{FF2B5EF4-FFF2-40B4-BE49-F238E27FC236}">
                <a16:creationId xmlns:a16="http://schemas.microsoft.com/office/drawing/2014/main" id="{25C202A1-CE7A-EBA5-5F2F-F5E9712772E6}"/>
              </a:ext>
            </a:extLst>
          </p:cNvPr>
          <p:cNvGraphicFramePr>
            <a:graphicFrameLocks noGrp="1"/>
          </p:cNvGraphicFramePr>
          <p:nvPr/>
        </p:nvGraphicFramePr>
        <p:xfrm>
          <a:off x="6257899" y="1483256"/>
          <a:ext cx="5370984" cy="3723615"/>
        </p:xfrm>
        <a:graphic>
          <a:graphicData uri="http://schemas.openxmlformats.org/drawingml/2006/table">
            <a:tbl>
              <a:tblPr firstRow="1" bandRow="1"/>
              <a:tblGrid>
                <a:gridCol w="2627870">
                  <a:extLst>
                    <a:ext uri="{9D8B030D-6E8A-4147-A177-3AD203B41FA5}">
                      <a16:colId xmlns:a16="http://schemas.microsoft.com/office/drawing/2014/main" val="1574279171"/>
                    </a:ext>
                  </a:extLst>
                </a:gridCol>
                <a:gridCol w="1371514">
                  <a:extLst>
                    <a:ext uri="{9D8B030D-6E8A-4147-A177-3AD203B41FA5}">
                      <a16:colId xmlns:a16="http://schemas.microsoft.com/office/drawing/2014/main" val="114173568"/>
                    </a:ext>
                  </a:extLst>
                </a:gridCol>
                <a:gridCol w="1371600">
                  <a:extLst>
                    <a:ext uri="{9D8B030D-6E8A-4147-A177-3AD203B41FA5}">
                      <a16:colId xmlns:a16="http://schemas.microsoft.com/office/drawing/2014/main" val="3825696926"/>
                    </a:ext>
                  </a:extLst>
                </a:gridCol>
              </a:tblGrid>
              <a:tr h="409498">
                <a:tc>
                  <a:txBody>
                    <a:bodyPr/>
                    <a:lstStyle>
                      <a:lvl1pPr marL="0" algn="l" defTabSz="914396" rtl="0" eaLnBrk="1" latinLnBrk="0" hangingPunct="1">
                        <a:defRPr sz="1800" b="1" kern="1200">
                          <a:solidFill>
                            <a:schemeClr val="lt1"/>
                          </a:solidFill>
                          <a:latin typeface="Johnson Text"/>
                        </a:defRPr>
                      </a:lvl1pPr>
                      <a:lvl2pPr marL="457198" algn="l" defTabSz="914396" rtl="0" eaLnBrk="1" latinLnBrk="0" hangingPunct="1">
                        <a:defRPr sz="1800" b="1" kern="1200">
                          <a:solidFill>
                            <a:schemeClr val="lt1"/>
                          </a:solidFill>
                          <a:latin typeface="Johnson Text"/>
                        </a:defRPr>
                      </a:lvl2pPr>
                      <a:lvl3pPr marL="914396" algn="l" defTabSz="914396" rtl="0" eaLnBrk="1" latinLnBrk="0" hangingPunct="1">
                        <a:defRPr sz="1800" b="1" kern="1200">
                          <a:solidFill>
                            <a:schemeClr val="lt1"/>
                          </a:solidFill>
                          <a:latin typeface="Johnson Text"/>
                        </a:defRPr>
                      </a:lvl3pPr>
                      <a:lvl4pPr marL="1371595" algn="l" defTabSz="914396" rtl="0" eaLnBrk="1" latinLnBrk="0" hangingPunct="1">
                        <a:defRPr sz="1800" b="1" kern="1200">
                          <a:solidFill>
                            <a:schemeClr val="lt1"/>
                          </a:solidFill>
                          <a:latin typeface="Johnson Text"/>
                        </a:defRPr>
                      </a:lvl4pPr>
                      <a:lvl5pPr marL="1828793" algn="l" defTabSz="914396" rtl="0" eaLnBrk="1" latinLnBrk="0" hangingPunct="1">
                        <a:defRPr sz="1800" b="1" kern="1200">
                          <a:solidFill>
                            <a:schemeClr val="lt1"/>
                          </a:solidFill>
                          <a:latin typeface="Johnson Text"/>
                        </a:defRPr>
                      </a:lvl5pPr>
                      <a:lvl6pPr marL="2285991" algn="l" defTabSz="914396" rtl="0" eaLnBrk="1" latinLnBrk="0" hangingPunct="1">
                        <a:defRPr sz="1800" b="1" kern="1200">
                          <a:solidFill>
                            <a:schemeClr val="lt1"/>
                          </a:solidFill>
                          <a:latin typeface="Johnson Text"/>
                        </a:defRPr>
                      </a:lvl6pPr>
                      <a:lvl7pPr marL="2743189" algn="l" defTabSz="914396" rtl="0" eaLnBrk="1" latinLnBrk="0" hangingPunct="1">
                        <a:defRPr sz="1800" b="1" kern="1200">
                          <a:solidFill>
                            <a:schemeClr val="lt1"/>
                          </a:solidFill>
                          <a:latin typeface="Johnson Text"/>
                        </a:defRPr>
                      </a:lvl7pPr>
                      <a:lvl8pPr marL="3200388" algn="l" defTabSz="914396" rtl="0" eaLnBrk="1" latinLnBrk="0" hangingPunct="1">
                        <a:defRPr sz="1800" b="1" kern="1200">
                          <a:solidFill>
                            <a:schemeClr val="lt1"/>
                          </a:solidFill>
                          <a:latin typeface="Johnson Text"/>
                        </a:defRPr>
                      </a:lvl8pPr>
                      <a:lvl9pPr marL="3657586" algn="l" defTabSz="914396" rtl="0" eaLnBrk="1" latinLnBrk="0" hangingPunct="1">
                        <a:defRPr sz="1800" b="1" kern="1200">
                          <a:solidFill>
                            <a:schemeClr val="lt1"/>
                          </a:solidFill>
                          <a:latin typeface="Johnson Text"/>
                        </a:defRPr>
                      </a:lvl9pPr>
                    </a:lstStyle>
                    <a:p>
                      <a:pPr algn="l">
                        <a:lnSpc>
                          <a:spcPct val="100000"/>
                        </a:lnSpc>
                        <a:spcBef>
                          <a:spcPts val="0"/>
                        </a:spcBef>
                        <a:spcAft>
                          <a:spcPts val="0"/>
                        </a:spcAft>
                        <a:buNone/>
                      </a:pPr>
                      <a:r>
                        <a:rPr lang="en-US" sz="1200" kern="1200" noProof="0" dirty="0">
                          <a:effectLst/>
                          <a:latin typeface="+mn-lt"/>
                        </a:rPr>
                        <a:t>Characteristic</a:t>
                      </a:r>
                      <a:endParaRPr lang="en-US" sz="1200" noProof="0" dirty="0">
                        <a:effectLst/>
                        <a:latin typeface="+mn-lt"/>
                        <a:ea typeface="Calibri" panose="020F0502020204030204" pitchFamily="34" charset="0"/>
                        <a:cs typeface="Arial" panose="020B0604020202020204" pitchFamily="34" charset="0"/>
                      </a:endParaRPr>
                    </a:p>
                  </a:txBody>
                  <a:tcPr marL="18288" marR="18288" marT="18288" marB="18288" anchor="ctr">
                    <a:lnL w="190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B1700"/>
                    </a:solidFill>
                  </a:tcPr>
                </a:tc>
                <a:tc>
                  <a:txBody>
                    <a:bodyPr/>
                    <a:lstStyle>
                      <a:lvl1pPr marL="0" algn="l" defTabSz="914396" rtl="0" eaLnBrk="1" latinLnBrk="0" hangingPunct="1">
                        <a:defRPr sz="1800" b="1" kern="1200">
                          <a:solidFill>
                            <a:schemeClr val="lt1"/>
                          </a:solidFill>
                          <a:latin typeface="Johnson Text"/>
                        </a:defRPr>
                      </a:lvl1pPr>
                      <a:lvl2pPr marL="457198" algn="l" defTabSz="914396" rtl="0" eaLnBrk="1" latinLnBrk="0" hangingPunct="1">
                        <a:defRPr sz="1800" b="1" kern="1200">
                          <a:solidFill>
                            <a:schemeClr val="lt1"/>
                          </a:solidFill>
                          <a:latin typeface="Johnson Text"/>
                        </a:defRPr>
                      </a:lvl2pPr>
                      <a:lvl3pPr marL="914396" algn="l" defTabSz="914396" rtl="0" eaLnBrk="1" latinLnBrk="0" hangingPunct="1">
                        <a:defRPr sz="1800" b="1" kern="1200">
                          <a:solidFill>
                            <a:schemeClr val="lt1"/>
                          </a:solidFill>
                          <a:latin typeface="Johnson Text"/>
                        </a:defRPr>
                      </a:lvl3pPr>
                      <a:lvl4pPr marL="1371595" algn="l" defTabSz="914396" rtl="0" eaLnBrk="1" latinLnBrk="0" hangingPunct="1">
                        <a:defRPr sz="1800" b="1" kern="1200">
                          <a:solidFill>
                            <a:schemeClr val="lt1"/>
                          </a:solidFill>
                          <a:latin typeface="Johnson Text"/>
                        </a:defRPr>
                      </a:lvl4pPr>
                      <a:lvl5pPr marL="1828793" algn="l" defTabSz="914396" rtl="0" eaLnBrk="1" latinLnBrk="0" hangingPunct="1">
                        <a:defRPr sz="1800" b="1" kern="1200">
                          <a:solidFill>
                            <a:schemeClr val="lt1"/>
                          </a:solidFill>
                          <a:latin typeface="Johnson Text"/>
                        </a:defRPr>
                      </a:lvl5pPr>
                      <a:lvl6pPr marL="2285991" algn="l" defTabSz="914396" rtl="0" eaLnBrk="1" latinLnBrk="0" hangingPunct="1">
                        <a:defRPr sz="1800" b="1" kern="1200">
                          <a:solidFill>
                            <a:schemeClr val="lt1"/>
                          </a:solidFill>
                          <a:latin typeface="Johnson Text"/>
                        </a:defRPr>
                      </a:lvl6pPr>
                      <a:lvl7pPr marL="2743189" algn="l" defTabSz="914396" rtl="0" eaLnBrk="1" latinLnBrk="0" hangingPunct="1">
                        <a:defRPr sz="1800" b="1" kern="1200">
                          <a:solidFill>
                            <a:schemeClr val="lt1"/>
                          </a:solidFill>
                          <a:latin typeface="Johnson Text"/>
                        </a:defRPr>
                      </a:lvl7pPr>
                      <a:lvl8pPr marL="3200388" algn="l" defTabSz="914396" rtl="0" eaLnBrk="1" latinLnBrk="0" hangingPunct="1">
                        <a:defRPr sz="1800" b="1" kern="1200">
                          <a:solidFill>
                            <a:schemeClr val="lt1"/>
                          </a:solidFill>
                          <a:latin typeface="Johnson Text"/>
                        </a:defRPr>
                      </a:lvl8pPr>
                      <a:lvl9pPr marL="3657586" algn="l" defTabSz="914396" rtl="0" eaLnBrk="1" latinLnBrk="0" hangingPunct="1">
                        <a:defRPr sz="1800" b="1" kern="1200">
                          <a:solidFill>
                            <a:schemeClr val="lt1"/>
                          </a:solidFill>
                          <a:latin typeface="Johnson Text"/>
                        </a:defRPr>
                      </a:lvl9pPr>
                    </a:lstStyle>
                    <a:p>
                      <a:pPr algn="ctr">
                        <a:lnSpc>
                          <a:spcPct val="100000"/>
                        </a:lnSpc>
                        <a:spcBef>
                          <a:spcPts val="0"/>
                        </a:spcBef>
                        <a:spcAft>
                          <a:spcPts val="0"/>
                        </a:spcAft>
                        <a:buNone/>
                      </a:pPr>
                      <a:r>
                        <a:rPr lang="en-US" sz="1200" kern="1200" noProof="0" dirty="0">
                          <a:effectLst/>
                          <a:latin typeface="+mn-lt"/>
                        </a:rPr>
                        <a:t>Tec </a:t>
                      </a:r>
                    </a:p>
                    <a:p>
                      <a:pPr algn="ctr">
                        <a:lnSpc>
                          <a:spcPct val="100000"/>
                        </a:lnSpc>
                        <a:spcBef>
                          <a:spcPts val="0"/>
                        </a:spcBef>
                        <a:spcAft>
                          <a:spcPts val="0"/>
                        </a:spcAft>
                        <a:buNone/>
                      </a:pPr>
                      <a:r>
                        <a:rPr lang="en-US" sz="1200" kern="1200" noProof="0" dirty="0">
                          <a:effectLst/>
                          <a:latin typeface="+mn-lt"/>
                        </a:rPr>
                        <a:t>(n=296)</a:t>
                      </a:r>
                      <a:endParaRPr lang="en-US" sz="1200" noProof="0" dirty="0">
                        <a:effectLst/>
                        <a:latin typeface="+mn-lt"/>
                        <a:ea typeface="Calibri" panose="020F0502020204030204" pitchFamily="34" charset="0"/>
                        <a:cs typeface="Arial" panose="020B0604020202020204" pitchFamily="34" charset="0"/>
                      </a:endParaRPr>
                    </a:p>
                  </a:txBody>
                  <a:tcPr marL="18288" marR="18288" marT="18288" marB="182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B1700"/>
                    </a:solidFill>
                  </a:tcPr>
                </a:tc>
                <a:tc>
                  <a:txBody>
                    <a:bodyPr/>
                    <a:lstStyle>
                      <a:lvl1pPr marL="0" algn="l" defTabSz="914396" rtl="0" eaLnBrk="1" latinLnBrk="0" hangingPunct="1">
                        <a:defRPr sz="1800" b="1" kern="1200">
                          <a:solidFill>
                            <a:schemeClr val="lt1"/>
                          </a:solidFill>
                          <a:latin typeface="Johnson Text"/>
                        </a:defRPr>
                      </a:lvl1pPr>
                      <a:lvl2pPr marL="457198" algn="l" defTabSz="914396" rtl="0" eaLnBrk="1" latinLnBrk="0" hangingPunct="1">
                        <a:defRPr sz="1800" b="1" kern="1200">
                          <a:solidFill>
                            <a:schemeClr val="lt1"/>
                          </a:solidFill>
                          <a:latin typeface="Johnson Text"/>
                        </a:defRPr>
                      </a:lvl2pPr>
                      <a:lvl3pPr marL="914396" algn="l" defTabSz="914396" rtl="0" eaLnBrk="1" latinLnBrk="0" hangingPunct="1">
                        <a:defRPr sz="1800" b="1" kern="1200">
                          <a:solidFill>
                            <a:schemeClr val="lt1"/>
                          </a:solidFill>
                          <a:latin typeface="Johnson Text"/>
                        </a:defRPr>
                      </a:lvl3pPr>
                      <a:lvl4pPr marL="1371595" algn="l" defTabSz="914396" rtl="0" eaLnBrk="1" latinLnBrk="0" hangingPunct="1">
                        <a:defRPr sz="1800" b="1" kern="1200">
                          <a:solidFill>
                            <a:schemeClr val="lt1"/>
                          </a:solidFill>
                          <a:latin typeface="Johnson Text"/>
                        </a:defRPr>
                      </a:lvl4pPr>
                      <a:lvl5pPr marL="1828793" algn="l" defTabSz="914396" rtl="0" eaLnBrk="1" latinLnBrk="0" hangingPunct="1">
                        <a:defRPr sz="1800" b="1" kern="1200">
                          <a:solidFill>
                            <a:schemeClr val="lt1"/>
                          </a:solidFill>
                          <a:latin typeface="Johnson Text"/>
                        </a:defRPr>
                      </a:lvl5pPr>
                      <a:lvl6pPr marL="2285991" algn="l" defTabSz="914396" rtl="0" eaLnBrk="1" latinLnBrk="0" hangingPunct="1">
                        <a:defRPr sz="1800" b="1" kern="1200">
                          <a:solidFill>
                            <a:schemeClr val="lt1"/>
                          </a:solidFill>
                          <a:latin typeface="Johnson Text"/>
                        </a:defRPr>
                      </a:lvl6pPr>
                      <a:lvl7pPr marL="2743189" algn="l" defTabSz="914396" rtl="0" eaLnBrk="1" latinLnBrk="0" hangingPunct="1">
                        <a:defRPr sz="1800" b="1" kern="1200">
                          <a:solidFill>
                            <a:schemeClr val="lt1"/>
                          </a:solidFill>
                          <a:latin typeface="Johnson Text"/>
                        </a:defRPr>
                      </a:lvl7pPr>
                      <a:lvl8pPr marL="3200388" algn="l" defTabSz="914396" rtl="0" eaLnBrk="1" latinLnBrk="0" hangingPunct="1">
                        <a:defRPr sz="1800" b="1" kern="1200">
                          <a:solidFill>
                            <a:schemeClr val="lt1"/>
                          </a:solidFill>
                          <a:latin typeface="Johnson Text"/>
                        </a:defRPr>
                      </a:lvl8pPr>
                      <a:lvl9pPr marL="3657586" algn="l" defTabSz="914396" rtl="0" eaLnBrk="1" latinLnBrk="0" hangingPunct="1">
                        <a:defRPr sz="1800" b="1" kern="1200">
                          <a:solidFill>
                            <a:schemeClr val="lt1"/>
                          </a:solidFill>
                          <a:latin typeface="Johnson Text"/>
                        </a:defRPr>
                      </a:lvl9pPr>
                    </a:lstStyle>
                    <a:p>
                      <a:pPr algn="ctr">
                        <a:lnSpc>
                          <a:spcPct val="100000"/>
                        </a:lnSpc>
                        <a:spcBef>
                          <a:spcPts val="0"/>
                        </a:spcBef>
                        <a:spcAft>
                          <a:spcPts val="0"/>
                        </a:spcAft>
                        <a:buNone/>
                      </a:pPr>
                      <a:r>
                        <a:rPr lang="en-US" sz="1200" kern="1200" noProof="0" dirty="0">
                          <a:effectLst/>
                          <a:latin typeface="+mn-lt"/>
                        </a:rPr>
                        <a:t>PVd/Kd</a:t>
                      </a:r>
                    </a:p>
                    <a:p>
                      <a:pPr algn="ctr">
                        <a:lnSpc>
                          <a:spcPct val="100000"/>
                        </a:lnSpc>
                        <a:spcBef>
                          <a:spcPts val="0"/>
                        </a:spcBef>
                        <a:spcAft>
                          <a:spcPts val="0"/>
                        </a:spcAft>
                        <a:buNone/>
                      </a:pPr>
                      <a:r>
                        <a:rPr lang="en-US" sz="1200" kern="1200" noProof="0" dirty="0">
                          <a:effectLst/>
                          <a:latin typeface="+mn-lt"/>
                        </a:rPr>
                        <a:t>(n=297)</a:t>
                      </a:r>
                    </a:p>
                  </a:txBody>
                  <a:tcPr marL="18288" marR="18288" marT="18288" marB="18288" anchor="ctr">
                    <a:lnL w="19050" cap="flat" cmpd="sng" algn="ctr">
                      <a:solidFill>
                        <a:srgbClr val="FFFFFF"/>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B1700"/>
                    </a:solidFill>
                  </a:tcPr>
                </a:tc>
                <a:extLst>
                  <a:ext uri="{0D108BD9-81ED-4DB2-BD59-A6C34878D82A}">
                    <a16:rowId xmlns:a16="http://schemas.microsoft.com/office/drawing/2014/main" val="1251281514"/>
                  </a:ext>
                </a:extLst>
              </a:tr>
              <a:tr h="222005">
                <a:tc gridSpan="3">
                  <a:txBody>
                    <a:bodyPr/>
                    <a:lstStyle>
                      <a:lvl1pPr marL="0" algn="l" defTabSz="914396" rtl="0" eaLnBrk="1" latinLnBrk="0" hangingPunct="1">
                        <a:defRPr sz="1800" kern="1200">
                          <a:solidFill>
                            <a:schemeClr val="dk1"/>
                          </a:solidFill>
                          <a:latin typeface="Johnson Text"/>
                        </a:defRPr>
                      </a:lvl1pPr>
                      <a:lvl2pPr marL="457198" algn="l" defTabSz="914396" rtl="0" eaLnBrk="1" latinLnBrk="0" hangingPunct="1">
                        <a:defRPr sz="1800" kern="1200">
                          <a:solidFill>
                            <a:schemeClr val="dk1"/>
                          </a:solidFill>
                          <a:latin typeface="Johnson Text"/>
                        </a:defRPr>
                      </a:lvl2pPr>
                      <a:lvl3pPr marL="914396" algn="l" defTabSz="914396" rtl="0" eaLnBrk="1" latinLnBrk="0" hangingPunct="1">
                        <a:defRPr sz="1800" kern="1200">
                          <a:solidFill>
                            <a:schemeClr val="dk1"/>
                          </a:solidFill>
                          <a:latin typeface="Johnson Text"/>
                        </a:defRPr>
                      </a:lvl3pPr>
                      <a:lvl4pPr marL="1371595" algn="l" defTabSz="914396" rtl="0" eaLnBrk="1" latinLnBrk="0" hangingPunct="1">
                        <a:defRPr sz="1800" kern="1200">
                          <a:solidFill>
                            <a:schemeClr val="dk1"/>
                          </a:solidFill>
                          <a:latin typeface="Johnson Text"/>
                        </a:defRPr>
                      </a:lvl4pPr>
                      <a:lvl5pPr marL="1828793" algn="l" defTabSz="914396" rtl="0" eaLnBrk="1" latinLnBrk="0" hangingPunct="1">
                        <a:defRPr sz="1800" kern="1200">
                          <a:solidFill>
                            <a:schemeClr val="dk1"/>
                          </a:solidFill>
                          <a:latin typeface="Johnson Text"/>
                        </a:defRPr>
                      </a:lvl5pPr>
                      <a:lvl6pPr marL="2285991" algn="l" defTabSz="914396" rtl="0" eaLnBrk="1" latinLnBrk="0" hangingPunct="1">
                        <a:defRPr sz="1800" kern="1200">
                          <a:solidFill>
                            <a:schemeClr val="dk1"/>
                          </a:solidFill>
                          <a:latin typeface="Johnson Text"/>
                        </a:defRPr>
                      </a:lvl6pPr>
                      <a:lvl7pPr marL="2743189" algn="l" defTabSz="914396" rtl="0" eaLnBrk="1" latinLnBrk="0" hangingPunct="1">
                        <a:defRPr sz="1800" kern="1200">
                          <a:solidFill>
                            <a:schemeClr val="dk1"/>
                          </a:solidFill>
                          <a:latin typeface="Johnson Text"/>
                        </a:defRPr>
                      </a:lvl7pPr>
                      <a:lvl8pPr marL="3200388" algn="l" defTabSz="914396" rtl="0" eaLnBrk="1" latinLnBrk="0" hangingPunct="1">
                        <a:defRPr sz="1800" kern="1200">
                          <a:solidFill>
                            <a:schemeClr val="dk1"/>
                          </a:solidFill>
                          <a:latin typeface="Johnson Text"/>
                        </a:defRPr>
                      </a:lvl8pPr>
                      <a:lvl9pPr marL="3657586" algn="l" defTabSz="914396" rtl="0" eaLnBrk="1" latinLnBrk="0" hangingPunct="1">
                        <a:defRPr sz="1800" kern="1200">
                          <a:solidFill>
                            <a:schemeClr val="dk1"/>
                          </a:solidFill>
                          <a:latin typeface="Johnson Text"/>
                        </a:defRPr>
                      </a:lvl9pPr>
                    </a:lstStyle>
                    <a:p>
                      <a:pPr algn="l">
                        <a:lnSpc>
                          <a:spcPct val="107000"/>
                        </a:lnSpc>
                        <a:spcBef>
                          <a:spcPts val="0"/>
                        </a:spcBef>
                        <a:spcAft>
                          <a:spcPts val="0"/>
                        </a:spcAft>
                        <a:buNone/>
                      </a:pPr>
                      <a:r>
                        <a:rPr lang="en-US" sz="1200" kern="1200" noProof="0" dirty="0">
                          <a:effectLst/>
                          <a:latin typeface="+mn-lt"/>
                        </a:rPr>
                        <a:t>Baseline ECOG PS score, n (%)</a:t>
                      </a:r>
                      <a:endParaRPr lang="en-US" sz="1200" noProof="0" dirty="0">
                        <a:effectLst/>
                        <a:latin typeface="+mn-lt"/>
                        <a:ea typeface="Calibri" panose="020F0502020204030204" pitchFamily="34" charset="0"/>
                        <a:cs typeface="Arial" panose="020B0604020202020204" pitchFamily="34" charset="0"/>
                      </a:endParaRPr>
                    </a:p>
                  </a:txBody>
                  <a:tcPr marL="18288" marR="18288" marT="18288" marB="18288"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lvl1pPr marL="0" algn="l" defTabSz="914396" rtl="0" eaLnBrk="1" latinLnBrk="0" hangingPunct="1">
                        <a:defRPr sz="1800" kern="1200">
                          <a:solidFill>
                            <a:schemeClr val="dk1"/>
                          </a:solidFill>
                          <a:latin typeface="Johnson Text"/>
                        </a:defRPr>
                      </a:lvl1pPr>
                      <a:lvl2pPr marL="457198" algn="l" defTabSz="914396" rtl="0" eaLnBrk="1" latinLnBrk="0" hangingPunct="1">
                        <a:defRPr sz="1800" kern="1200">
                          <a:solidFill>
                            <a:schemeClr val="dk1"/>
                          </a:solidFill>
                          <a:latin typeface="Johnson Text"/>
                        </a:defRPr>
                      </a:lvl2pPr>
                      <a:lvl3pPr marL="914396" algn="l" defTabSz="914396" rtl="0" eaLnBrk="1" latinLnBrk="0" hangingPunct="1">
                        <a:defRPr sz="1800" kern="1200">
                          <a:solidFill>
                            <a:schemeClr val="dk1"/>
                          </a:solidFill>
                          <a:latin typeface="Johnson Text"/>
                        </a:defRPr>
                      </a:lvl3pPr>
                      <a:lvl4pPr marL="1371595" algn="l" defTabSz="914396" rtl="0" eaLnBrk="1" latinLnBrk="0" hangingPunct="1">
                        <a:defRPr sz="1800" kern="1200">
                          <a:solidFill>
                            <a:schemeClr val="dk1"/>
                          </a:solidFill>
                          <a:latin typeface="Johnson Text"/>
                        </a:defRPr>
                      </a:lvl4pPr>
                      <a:lvl5pPr marL="1828793" algn="l" defTabSz="914396" rtl="0" eaLnBrk="1" latinLnBrk="0" hangingPunct="1">
                        <a:defRPr sz="1800" kern="1200">
                          <a:solidFill>
                            <a:schemeClr val="dk1"/>
                          </a:solidFill>
                          <a:latin typeface="Johnson Text"/>
                        </a:defRPr>
                      </a:lvl5pPr>
                      <a:lvl6pPr marL="2285991" algn="l" defTabSz="914396" rtl="0" eaLnBrk="1" latinLnBrk="0" hangingPunct="1">
                        <a:defRPr sz="1800" kern="1200">
                          <a:solidFill>
                            <a:schemeClr val="dk1"/>
                          </a:solidFill>
                          <a:latin typeface="Johnson Text"/>
                        </a:defRPr>
                      </a:lvl6pPr>
                      <a:lvl7pPr marL="2743189" algn="l" defTabSz="914396" rtl="0" eaLnBrk="1" latinLnBrk="0" hangingPunct="1">
                        <a:defRPr sz="1800" kern="1200">
                          <a:solidFill>
                            <a:schemeClr val="dk1"/>
                          </a:solidFill>
                          <a:latin typeface="Johnson Text"/>
                        </a:defRPr>
                      </a:lvl7pPr>
                      <a:lvl8pPr marL="3200388" algn="l" defTabSz="914396" rtl="0" eaLnBrk="1" latinLnBrk="0" hangingPunct="1">
                        <a:defRPr sz="1800" kern="1200">
                          <a:solidFill>
                            <a:schemeClr val="dk1"/>
                          </a:solidFill>
                          <a:latin typeface="Johnson Text"/>
                        </a:defRPr>
                      </a:lvl8pPr>
                      <a:lvl9pPr marL="3657586" algn="l" defTabSz="914396" rtl="0" eaLnBrk="1" latinLnBrk="0" hangingPunct="1">
                        <a:defRPr sz="1800" kern="1200">
                          <a:solidFill>
                            <a:schemeClr val="dk1"/>
                          </a:solidFill>
                          <a:latin typeface="Johnson Text"/>
                        </a:defRPr>
                      </a:lvl9pPr>
                    </a:lstStyle>
                    <a:p>
                      <a:pPr algn="ctr">
                        <a:lnSpc>
                          <a:spcPct val="107000"/>
                        </a:lnSpc>
                        <a:spcBef>
                          <a:spcPts val="0"/>
                        </a:spcBef>
                        <a:spcAft>
                          <a:spcPts val="0"/>
                        </a:spcAft>
                        <a:buNone/>
                      </a:pPr>
                      <a:endParaRPr lang="en-US" sz="1200" noProof="0">
                        <a:effectLst/>
                        <a:latin typeface="+mn-lt"/>
                        <a:ea typeface="Calibri" panose="020F0502020204030204" pitchFamily="34" charset="0"/>
                        <a:cs typeface="Arial" panose="020B0604020202020204" pitchFamily="34" charset="0"/>
                      </a:endParaRPr>
                    </a:p>
                  </a:txBody>
                  <a:tcPr marL="18288"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lvl1pPr marL="0" algn="l" defTabSz="914396" rtl="0" eaLnBrk="1" latinLnBrk="0" hangingPunct="1">
                        <a:defRPr sz="1800" kern="1200">
                          <a:solidFill>
                            <a:schemeClr val="dk1"/>
                          </a:solidFill>
                          <a:latin typeface="Johnson Text"/>
                        </a:defRPr>
                      </a:lvl1pPr>
                      <a:lvl2pPr marL="457198" algn="l" defTabSz="914396" rtl="0" eaLnBrk="1" latinLnBrk="0" hangingPunct="1">
                        <a:defRPr sz="1800" kern="1200">
                          <a:solidFill>
                            <a:schemeClr val="dk1"/>
                          </a:solidFill>
                          <a:latin typeface="Johnson Text"/>
                        </a:defRPr>
                      </a:lvl2pPr>
                      <a:lvl3pPr marL="914396" algn="l" defTabSz="914396" rtl="0" eaLnBrk="1" latinLnBrk="0" hangingPunct="1">
                        <a:defRPr sz="1800" kern="1200">
                          <a:solidFill>
                            <a:schemeClr val="dk1"/>
                          </a:solidFill>
                          <a:latin typeface="Johnson Text"/>
                        </a:defRPr>
                      </a:lvl3pPr>
                      <a:lvl4pPr marL="1371595" algn="l" defTabSz="914396" rtl="0" eaLnBrk="1" latinLnBrk="0" hangingPunct="1">
                        <a:defRPr sz="1800" kern="1200">
                          <a:solidFill>
                            <a:schemeClr val="dk1"/>
                          </a:solidFill>
                          <a:latin typeface="Johnson Text"/>
                        </a:defRPr>
                      </a:lvl4pPr>
                      <a:lvl5pPr marL="1828793" algn="l" defTabSz="914396" rtl="0" eaLnBrk="1" latinLnBrk="0" hangingPunct="1">
                        <a:defRPr sz="1800" kern="1200">
                          <a:solidFill>
                            <a:schemeClr val="dk1"/>
                          </a:solidFill>
                          <a:latin typeface="Johnson Text"/>
                        </a:defRPr>
                      </a:lvl5pPr>
                      <a:lvl6pPr marL="2285991" algn="l" defTabSz="914396" rtl="0" eaLnBrk="1" latinLnBrk="0" hangingPunct="1">
                        <a:defRPr sz="1800" kern="1200">
                          <a:solidFill>
                            <a:schemeClr val="dk1"/>
                          </a:solidFill>
                          <a:latin typeface="Johnson Text"/>
                        </a:defRPr>
                      </a:lvl6pPr>
                      <a:lvl7pPr marL="2743189" algn="l" defTabSz="914396" rtl="0" eaLnBrk="1" latinLnBrk="0" hangingPunct="1">
                        <a:defRPr sz="1800" kern="1200">
                          <a:solidFill>
                            <a:schemeClr val="dk1"/>
                          </a:solidFill>
                          <a:latin typeface="Johnson Text"/>
                        </a:defRPr>
                      </a:lvl7pPr>
                      <a:lvl8pPr marL="3200388" algn="l" defTabSz="914396" rtl="0" eaLnBrk="1" latinLnBrk="0" hangingPunct="1">
                        <a:defRPr sz="1800" kern="1200">
                          <a:solidFill>
                            <a:schemeClr val="dk1"/>
                          </a:solidFill>
                          <a:latin typeface="Johnson Text"/>
                        </a:defRPr>
                      </a:lvl8pPr>
                      <a:lvl9pPr marL="3657586" algn="l" defTabSz="914396" rtl="0" eaLnBrk="1" latinLnBrk="0" hangingPunct="1">
                        <a:defRPr sz="1800" kern="1200">
                          <a:solidFill>
                            <a:schemeClr val="dk1"/>
                          </a:solidFill>
                          <a:latin typeface="Johnson Text"/>
                        </a:defRPr>
                      </a:lvl9pPr>
                    </a:lstStyle>
                    <a:p>
                      <a:pPr algn="ctr">
                        <a:lnSpc>
                          <a:spcPct val="107000"/>
                        </a:lnSpc>
                        <a:spcBef>
                          <a:spcPts val="0"/>
                        </a:spcBef>
                        <a:spcAft>
                          <a:spcPts val="0"/>
                        </a:spcAft>
                        <a:buNone/>
                      </a:pPr>
                      <a:endParaRPr lang="en-US" sz="1200" noProof="0">
                        <a:effectLst/>
                        <a:latin typeface="+mn-lt"/>
                        <a:ea typeface="Calibri" panose="020F0502020204030204" pitchFamily="34" charset="0"/>
                        <a:cs typeface="Arial" panose="020B0604020202020204" pitchFamily="34" charset="0"/>
                      </a:endParaRPr>
                    </a:p>
                  </a:txBody>
                  <a:tcPr marL="18288" marR="18288" marT="18288" marB="18288"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09787242"/>
                  </a:ext>
                </a:extLst>
              </a:tr>
              <a:tr h="237577">
                <a:tc>
                  <a:txBody>
                    <a:bodyPr/>
                    <a:lstStyle>
                      <a:lvl1pPr marL="0" algn="l" defTabSz="914396" rtl="0" eaLnBrk="1" latinLnBrk="0" hangingPunct="1">
                        <a:defRPr sz="1800" kern="1200">
                          <a:solidFill>
                            <a:schemeClr val="dk1"/>
                          </a:solidFill>
                          <a:latin typeface="Johnson Text"/>
                        </a:defRPr>
                      </a:lvl1pPr>
                      <a:lvl2pPr marL="457198" algn="l" defTabSz="914396" rtl="0" eaLnBrk="1" latinLnBrk="0" hangingPunct="1">
                        <a:defRPr sz="1800" kern="1200">
                          <a:solidFill>
                            <a:schemeClr val="dk1"/>
                          </a:solidFill>
                          <a:latin typeface="Johnson Text"/>
                        </a:defRPr>
                      </a:lvl2pPr>
                      <a:lvl3pPr marL="914396" algn="l" defTabSz="914396" rtl="0" eaLnBrk="1" latinLnBrk="0" hangingPunct="1">
                        <a:defRPr sz="1800" kern="1200">
                          <a:solidFill>
                            <a:schemeClr val="dk1"/>
                          </a:solidFill>
                          <a:latin typeface="Johnson Text"/>
                        </a:defRPr>
                      </a:lvl3pPr>
                      <a:lvl4pPr marL="1371595" algn="l" defTabSz="914396" rtl="0" eaLnBrk="1" latinLnBrk="0" hangingPunct="1">
                        <a:defRPr sz="1800" kern="1200">
                          <a:solidFill>
                            <a:schemeClr val="dk1"/>
                          </a:solidFill>
                          <a:latin typeface="Johnson Text"/>
                        </a:defRPr>
                      </a:lvl4pPr>
                      <a:lvl5pPr marL="1828793" algn="l" defTabSz="914396" rtl="0" eaLnBrk="1" latinLnBrk="0" hangingPunct="1">
                        <a:defRPr sz="1800" kern="1200">
                          <a:solidFill>
                            <a:schemeClr val="dk1"/>
                          </a:solidFill>
                          <a:latin typeface="Johnson Text"/>
                        </a:defRPr>
                      </a:lvl5pPr>
                      <a:lvl6pPr marL="2285991" algn="l" defTabSz="914396" rtl="0" eaLnBrk="1" latinLnBrk="0" hangingPunct="1">
                        <a:defRPr sz="1800" kern="1200">
                          <a:solidFill>
                            <a:schemeClr val="dk1"/>
                          </a:solidFill>
                          <a:latin typeface="Johnson Text"/>
                        </a:defRPr>
                      </a:lvl6pPr>
                      <a:lvl7pPr marL="2743189" algn="l" defTabSz="914396" rtl="0" eaLnBrk="1" latinLnBrk="0" hangingPunct="1">
                        <a:defRPr sz="1800" kern="1200">
                          <a:solidFill>
                            <a:schemeClr val="dk1"/>
                          </a:solidFill>
                          <a:latin typeface="Johnson Text"/>
                        </a:defRPr>
                      </a:lvl7pPr>
                      <a:lvl8pPr marL="3200388" algn="l" defTabSz="914396" rtl="0" eaLnBrk="1" latinLnBrk="0" hangingPunct="1">
                        <a:defRPr sz="1800" kern="1200">
                          <a:solidFill>
                            <a:schemeClr val="dk1"/>
                          </a:solidFill>
                          <a:latin typeface="Johnson Text"/>
                        </a:defRPr>
                      </a:lvl8pPr>
                      <a:lvl9pPr marL="3657586" algn="l" defTabSz="914396" rtl="0" eaLnBrk="1" latinLnBrk="0" hangingPunct="1">
                        <a:defRPr sz="1800" kern="1200">
                          <a:solidFill>
                            <a:schemeClr val="dk1"/>
                          </a:solidFill>
                          <a:latin typeface="Johnson Text"/>
                        </a:defRPr>
                      </a:lvl9pPr>
                    </a:lstStyle>
                    <a:p>
                      <a:pPr marL="182880" algn="l">
                        <a:lnSpc>
                          <a:spcPct val="107000"/>
                        </a:lnSpc>
                        <a:spcBef>
                          <a:spcPts val="0"/>
                        </a:spcBef>
                        <a:spcAft>
                          <a:spcPts val="0"/>
                        </a:spcAft>
                        <a:buNone/>
                      </a:pPr>
                      <a:r>
                        <a:rPr lang="en-US" sz="1200" kern="1200" noProof="0" dirty="0">
                          <a:effectLst/>
                          <a:latin typeface="+mn-lt"/>
                        </a:rPr>
                        <a:t>0</a:t>
                      </a:r>
                      <a:endParaRPr lang="en-US" sz="1200" noProof="0" dirty="0">
                        <a:effectLst/>
                        <a:latin typeface="+mn-lt"/>
                        <a:ea typeface="Calibri" panose="020F0502020204030204" pitchFamily="34" charset="0"/>
                        <a:cs typeface="Arial" panose="020B0604020202020204" pitchFamily="34" charset="0"/>
                      </a:endParaRPr>
                    </a:p>
                  </a:txBody>
                  <a:tcPr marL="18288" marR="18288" marT="18288" marB="18288" anchor="ct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156 (52.7)</a:t>
                      </a:r>
                    </a:p>
                  </a:txBody>
                  <a:tcPr marL="18288"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135 (45.5)</a:t>
                      </a:r>
                    </a:p>
                  </a:txBody>
                  <a:tcPr marL="18288" marR="18288" marT="18288" marB="18288"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69937547"/>
                  </a:ext>
                </a:extLst>
              </a:tr>
              <a:tr h="237577">
                <a:tc>
                  <a:txBody>
                    <a:bodyPr/>
                    <a:lstStyle>
                      <a:lvl1pPr marL="0" algn="l" defTabSz="914396" rtl="0" eaLnBrk="1" latinLnBrk="0" hangingPunct="1">
                        <a:defRPr sz="1800" kern="1200">
                          <a:solidFill>
                            <a:schemeClr val="dk1"/>
                          </a:solidFill>
                          <a:latin typeface="Johnson Text"/>
                        </a:defRPr>
                      </a:lvl1pPr>
                      <a:lvl2pPr marL="457198" algn="l" defTabSz="914396" rtl="0" eaLnBrk="1" latinLnBrk="0" hangingPunct="1">
                        <a:defRPr sz="1800" kern="1200">
                          <a:solidFill>
                            <a:schemeClr val="dk1"/>
                          </a:solidFill>
                          <a:latin typeface="Johnson Text"/>
                        </a:defRPr>
                      </a:lvl2pPr>
                      <a:lvl3pPr marL="914396" algn="l" defTabSz="914396" rtl="0" eaLnBrk="1" latinLnBrk="0" hangingPunct="1">
                        <a:defRPr sz="1800" kern="1200">
                          <a:solidFill>
                            <a:schemeClr val="dk1"/>
                          </a:solidFill>
                          <a:latin typeface="Johnson Text"/>
                        </a:defRPr>
                      </a:lvl3pPr>
                      <a:lvl4pPr marL="1371595" algn="l" defTabSz="914396" rtl="0" eaLnBrk="1" latinLnBrk="0" hangingPunct="1">
                        <a:defRPr sz="1800" kern="1200">
                          <a:solidFill>
                            <a:schemeClr val="dk1"/>
                          </a:solidFill>
                          <a:latin typeface="Johnson Text"/>
                        </a:defRPr>
                      </a:lvl4pPr>
                      <a:lvl5pPr marL="1828793" algn="l" defTabSz="914396" rtl="0" eaLnBrk="1" latinLnBrk="0" hangingPunct="1">
                        <a:defRPr sz="1800" kern="1200">
                          <a:solidFill>
                            <a:schemeClr val="dk1"/>
                          </a:solidFill>
                          <a:latin typeface="Johnson Text"/>
                        </a:defRPr>
                      </a:lvl5pPr>
                      <a:lvl6pPr marL="2285991" algn="l" defTabSz="914396" rtl="0" eaLnBrk="1" latinLnBrk="0" hangingPunct="1">
                        <a:defRPr sz="1800" kern="1200">
                          <a:solidFill>
                            <a:schemeClr val="dk1"/>
                          </a:solidFill>
                          <a:latin typeface="Johnson Text"/>
                        </a:defRPr>
                      </a:lvl6pPr>
                      <a:lvl7pPr marL="2743189" algn="l" defTabSz="914396" rtl="0" eaLnBrk="1" latinLnBrk="0" hangingPunct="1">
                        <a:defRPr sz="1800" kern="1200">
                          <a:solidFill>
                            <a:schemeClr val="dk1"/>
                          </a:solidFill>
                          <a:latin typeface="Johnson Text"/>
                        </a:defRPr>
                      </a:lvl7pPr>
                      <a:lvl8pPr marL="3200388" algn="l" defTabSz="914396" rtl="0" eaLnBrk="1" latinLnBrk="0" hangingPunct="1">
                        <a:defRPr sz="1800" kern="1200">
                          <a:solidFill>
                            <a:schemeClr val="dk1"/>
                          </a:solidFill>
                          <a:latin typeface="Johnson Text"/>
                        </a:defRPr>
                      </a:lvl8pPr>
                      <a:lvl9pPr marL="3657586" algn="l" defTabSz="914396" rtl="0" eaLnBrk="1" latinLnBrk="0" hangingPunct="1">
                        <a:defRPr sz="1800" kern="1200">
                          <a:solidFill>
                            <a:schemeClr val="dk1"/>
                          </a:solidFill>
                          <a:latin typeface="Johnson Text"/>
                        </a:defRPr>
                      </a:lvl9pPr>
                    </a:lstStyle>
                    <a:p>
                      <a:pPr marL="182880" algn="l">
                        <a:lnSpc>
                          <a:spcPct val="107000"/>
                        </a:lnSpc>
                        <a:spcBef>
                          <a:spcPts val="0"/>
                        </a:spcBef>
                        <a:spcAft>
                          <a:spcPts val="0"/>
                        </a:spcAft>
                        <a:buNone/>
                      </a:pPr>
                      <a:r>
                        <a:rPr lang="en-US" sz="1200" kern="1200" noProof="0" dirty="0">
                          <a:effectLst/>
                          <a:latin typeface="+mn-lt"/>
                        </a:rPr>
                        <a:t>1</a:t>
                      </a:r>
                      <a:endParaRPr lang="en-US" sz="1200" noProof="0" dirty="0">
                        <a:effectLst/>
                        <a:latin typeface="+mn-lt"/>
                        <a:ea typeface="Calibri" panose="020F0502020204030204" pitchFamily="34" charset="0"/>
                        <a:cs typeface="Arial" panose="020B0604020202020204" pitchFamily="34" charset="0"/>
                      </a:endParaRPr>
                    </a:p>
                  </a:txBody>
                  <a:tcPr marL="18288" marR="18288" marT="18288" marB="18288" anchor="ct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121 (40.9)</a:t>
                      </a:r>
                    </a:p>
                  </a:txBody>
                  <a:tcPr marL="18288"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137 (46.1)</a:t>
                      </a:r>
                    </a:p>
                  </a:txBody>
                  <a:tcPr marL="18288" marR="18288" marT="18288" marB="18288"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674597"/>
                  </a:ext>
                </a:extLst>
              </a:tr>
              <a:tr h="237577">
                <a:tc>
                  <a:txBody>
                    <a:bodyPr/>
                    <a:lstStyle>
                      <a:lvl1pPr marL="0" algn="l" defTabSz="914396" rtl="0" eaLnBrk="1" latinLnBrk="0" hangingPunct="1">
                        <a:defRPr sz="1800" kern="1200">
                          <a:solidFill>
                            <a:schemeClr val="dk1"/>
                          </a:solidFill>
                          <a:latin typeface="Johnson Text"/>
                        </a:defRPr>
                      </a:lvl1pPr>
                      <a:lvl2pPr marL="457198" algn="l" defTabSz="914396" rtl="0" eaLnBrk="1" latinLnBrk="0" hangingPunct="1">
                        <a:defRPr sz="1800" kern="1200">
                          <a:solidFill>
                            <a:schemeClr val="dk1"/>
                          </a:solidFill>
                          <a:latin typeface="Johnson Text"/>
                        </a:defRPr>
                      </a:lvl2pPr>
                      <a:lvl3pPr marL="914396" algn="l" defTabSz="914396" rtl="0" eaLnBrk="1" latinLnBrk="0" hangingPunct="1">
                        <a:defRPr sz="1800" kern="1200">
                          <a:solidFill>
                            <a:schemeClr val="dk1"/>
                          </a:solidFill>
                          <a:latin typeface="Johnson Text"/>
                        </a:defRPr>
                      </a:lvl3pPr>
                      <a:lvl4pPr marL="1371595" algn="l" defTabSz="914396" rtl="0" eaLnBrk="1" latinLnBrk="0" hangingPunct="1">
                        <a:defRPr sz="1800" kern="1200">
                          <a:solidFill>
                            <a:schemeClr val="dk1"/>
                          </a:solidFill>
                          <a:latin typeface="Johnson Text"/>
                        </a:defRPr>
                      </a:lvl4pPr>
                      <a:lvl5pPr marL="1828793" algn="l" defTabSz="914396" rtl="0" eaLnBrk="1" latinLnBrk="0" hangingPunct="1">
                        <a:defRPr sz="1800" kern="1200">
                          <a:solidFill>
                            <a:schemeClr val="dk1"/>
                          </a:solidFill>
                          <a:latin typeface="Johnson Text"/>
                        </a:defRPr>
                      </a:lvl5pPr>
                      <a:lvl6pPr marL="2285991" algn="l" defTabSz="914396" rtl="0" eaLnBrk="1" latinLnBrk="0" hangingPunct="1">
                        <a:defRPr sz="1800" kern="1200">
                          <a:solidFill>
                            <a:schemeClr val="dk1"/>
                          </a:solidFill>
                          <a:latin typeface="Johnson Text"/>
                        </a:defRPr>
                      </a:lvl6pPr>
                      <a:lvl7pPr marL="2743189" algn="l" defTabSz="914396" rtl="0" eaLnBrk="1" latinLnBrk="0" hangingPunct="1">
                        <a:defRPr sz="1800" kern="1200">
                          <a:solidFill>
                            <a:schemeClr val="dk1"/>
                          </a:solidFill>
                          <a:latin typeface="Johnson Text"/>
                        </a:defRPr>
                      </a:lvl7pPr>
                      <a:lvl8pPr marL="3200388" algn="l" defTabSz="914396" rtl="0" eaLnBrk="1" latinLnBrk="0" hangingPunct="1">
                        <a:defRPr sz="1800" kern="1200">
                          <a:solidFill>
                            <a:schemeClr val="dk1"/>
                          </a:solidFill>
                          <a:latin typeface="Johnson Text"/>
                        </a:defRPr>
                      </a:lvl8pPr>
                      <a:lvl9pPr marL="3657586" algn="l" defTabSz="914396" rtl="0" eaLnBrk="1" latinLnBrk="0" hangingPunct="1">
                        <a:defRPr sz="1800" kern="1200">
                          <a:solidFill>
                            <a:schemeClr val="dk1"/>
                          </a:solidFill>
                          <a:latin typeface="Johnson Text"/>
                        </a:defRPr>
                      </a:lvl9pPr>
                    </a:lstStyle>
                    <a:p>
                      <a:pPr marL="182880" algn="l">
                        <a:lnSpc>
                          <a:spcPct val="107000"/>
                        </a:lnSpc>
                        <a:spcBef>
                          <a:spcPts val="0"/>
                        </a:spcBef>
                        <a:spcAft>
                          <a:spcPts val="0"/>
                        </a:spcAft>
                        <a:buNone/>
                      </a:pPr>
                      <a:r>
                        <a:rPr lang="en-US" sz="1200" kern="1200" noProof="0" dirty="0">
                          <a:effectLst/>
                          <a:latin typeface="+mn-lt"/>
                        </a:rPr>
                        <a:t>2</a:t>
                      </a:r>
                      <a:endParaRPr lang="en-US" sz="1200" noProof="0" dirty="0">
                        <a:effectLst/>
                        <a:latin typeface="+mn-lt"/>
                        <a:ea typeface="Calibri" panose="020F0502020204030204" pitchFamily="34" charset="0"/>
                        <a:cs typeface="Arial" panose="020B0604020202020204" pitchFamily="34" charset="0"/>
                      </a:endParaRPr>
                    </a:p>
                  </a:txBody>
                  <a:tcPr marL="18288" marR="18288" marT="18288" marB="18288" anchor="ct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19 (6.4)</a:t>
                      </a:r>
                    </a:p>
                  </a:txBody>
                  <a:tcPr marL="18288"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24 (8.1)</a:t>
                      </a:r>
                    </a:p>
                  </a:txBody>
                  <a:tcPr marL="18288" marR="18288" marT="18288" marB="18288"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46706881"/>
                  </a:ext>
                </a:extLst>
              </a:tr>
              <a:tr h="237577">
                <a:tc>
                  <a:txBody>
                    <a:bodyPr/>
                    <a:lstStyle/>
                    <a:p>
                      <a:pPr marL="182880" algn="l">
                        <a:lnSpc>
                          <a:spcPct val="107000"/>
                        </a:lnSpc>
                        <a:spcBef>
                          <a:spcPts val="0"/>
                        </a:spcBef>
                        <a:spcAft>
                          <a:spcPts val="0"/>
                        </a:spcAft>
                        <a:buNone/>
                      </a:pPr>
                      <a:r>
                        <a:rPr lang="en-US" sz="1200" noProof="0" dirty="0">
                          <a:effectLst/>
                          <a:latin typeface="+mn-lt"/>
                          <a:ea typeface="Calibri" panose="020F0502020204030204" pitchFamily="34" charset="0"/>
                          <a:cs typeface="Arial" panose="020B0604020202020204" pitchFamily="34" charset="0"/>
                        </a:rPr>
                        <a:t>3</a:t>
                      </a:r>
                    </a:p>
                  </a:txBody>
                  <a:tcPr marL="18288" marR="18288" marT="18288" marB="18288" anchor="ct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0</a:t>
                      </a:r>
                    </a:p>
                  </a:txBody>
                  <a:tcPr marL="18288"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1 (0.3)</a:t>
                      </a:r>
                    </a:p>
                  </a:txBody>
                  <a:tcPr marL="18288" marR="18288" marT="18288" marB="18288"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28770881"/>
                  </a:ext>
                </a:extLst>
              </a:tr>
              <a:tr h="237577">
                <a:tc gridSpan="3">
                  <a:txBody>
                    <a:bodyPr/>
                    <a:lstStyle>
                      <a:lvl1pPr marL="0" algn="l" defTabSz="914396" rtl="0" eaLnBrk="1" latinLnBrk="0" hangingPunct="1">
                        <a:defRPr sz="1800" kern="1200">
                          <a:solidFill>
                            <a:schemeClr val="dk1"/>
                          </a:solidFill>
                          <a:latin typeface="Johnson Text"/>
                        </a:defRPr>
                      </a:lvl1pPr>
                      <a:lvl2pPr marL="457198" algn="l" defTabSz="914396" rtl="0" eaLnBrk="1" latinLnBrk="0" hangingPunct="1">
                        <a:defRPr sz="1800" kern="1200">
                          <a:solidFill>
                            <a:schemeClr val="dk1"/>
                          </a:solidFill>
                          <a:latin typeface="Johnson Text"/>
                        </a:defRPr>
                      </a:lvl2pPr>
                      <a:lvl3pPr marL="914396" algn="l" defTabSz="914396" rtl="0" eaLnBrk="1" latinLnBrk="0" hangingPunct="1">
                        <a:defRPr sz="1800" kern="1200">
                          <a:solidFill>
                            <a:schemeClr val="dk1"/>
                          </a:solidFill>
                          <a:latin typeface="Johnson Text"/>
                        </a:defRPr>
                      </a:lvl3pPr>
                      <a:lvl4pPr marL="1371595" algn="l" defTabSz="914396" rtl="0" eaLnBrk="1" latinLnBrk="0" hangingPunct="1">
                        <a:defRPr sz="1800" kern="1200">
                          <a:solidFill>
                            <a:schemeClr val="dk1"/>
                          </a:solidFill>
                          <a:latin typeface="Johnson Text"/>
                        </a:defRPr>
                      </a:lvl4pPr>
                      <a:lvl5pPr marL="1828793" algn="l" defTabSz="914396" rtl="0" eaLnBrk="1" latinLnBrk="0" hangingPunct="1">
                        <a:defRPr sz="1800" kern="1200">
                          <a:solidFill>
                            <a:schemeClr val="dk1"/>
                          </a:solidFill>
                          <a:latin typeface="Johnson Text"/>
                        </a:defRPr>
                      </a:lvl5pPr>
                      <a:lvl6pPr marL="2285991" algn="l" defTabSz="914396" rtl="0" eaLnBrk="1" latinLnBrk="0" hangingPunct="1">
                        <a:defRPr sz="1800" kern="1200">
                          <a:solidFill>
                            <a:schemeClr val="dk1"/>
                          </a:solidFill>
                          <a:latin typeface="Johnson Text"/>
                        </a:defRPr>
                      </a:lvl6pPr>
                      <a:lvl7pPr marL="2743189" algn="l" defTabSz="914396" rtl="0" eaLnBrk="1" latinLnBrk="0" hangingPunct="1">
                        <a:defRPr sz="1800" kern="1200">
                          <a:solidFill>
                            <a:schemeClr val="dk1"/>
                          </a:solidFill>
                          <a:latin typeface="Johnson Text"/>
                        </a:defRPr>
                      </a:lvl7pPr>
                      <a:lvl8pPr marL="3200388" algn="l" defTabSz="914396" rtl="0" eaLnBrk="1" latinLnBrk="0" hangingPunct="1">
                        <a:defRPr sz="1800" kern="1200">
                          <a:solidFill>
                            <a:schemeClr val="dk1"/>
                          </a:solidFill>
                          <a:latin typeface="Johnson Text"/>
                        </a:defRPr>
                      </a:lvl8pPr>
                      <a:lvl9pPr marL="3657586" algn="l" defTabSz="914396" rtl="0" eaLnBrk="1" latinLnBrk="0" hangingPunct="1">
                        <a:defRPr sz="1800" kern="1200">
                          <a:solidFill>
                            <a:schemeClr val="dk1"/>
                          </a:solidFill>
                          <a:latin typeface="Johnson Text"/>
                        </a:defRPr>
                      </a:lvl9pPr>
                    </a:lstStyle>
                    <a:p>
                      <a:pPr algn="l">
                        <a:lnSpc>
                          <a:spcPct val="107000"/>
                        </a:lnSpc>
                        <a:spcBef>
                          <a:spcPts val="0"/>
                        </a:spcBef>
                        <a:spcAft>
                          <a:spcPts val="0"/>
                        </a:spcAft>
                        <a:buNone/>
                      </a:pPr>
                      <a:r>
                        <a:rPr lang="en-US" sz="1200" kern="1200" noProof="0" dirty="0">
                          <a:effectLst/>
                          <a:latin typeface="+mn-lt"/>
                        </a:rPr>
                        <a:t>ISS stage, n (%)</a:t>
                      </a:r>
                      <a:endParaRPr lang="en-US" sz="1200" noProof="0" dirty="0">
                        <a:effectLst/>
                        <a:latin typeface="+mn-lt"/>
                        <a:ea typeface="Calibri" panose="020F0502020204030204" pitchFamily="34" charset="0"/>
                        <a:cs typeface="Arial" panose="020B0604020202020204" pitchFamily="34" charset="0"/>
                      </a:endParaRPr>
                    </a:p>
                  </a:txBody>
                  <a:tcPr marL="18288" marR="18288" marT="18288" marB="18288"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lvl1pPr marL="0" algn="l" defTabSz="914396" rtl="0" eaLnBrk="1" latinLnBrk="0" hangingPunct="1">
                        <a:defRPr sz="1800" kern="1200">
                          <a:solidFill>
                            <a:schemeClr val="dk1"/>
                          </a:solidFill>
                          <a:latin typeface="Johnson Text"/>
                        </a:defRPr>
                      </a:lvl1pPr>
                      <a:lvl2pPr marL="457198" algn="l" defTabSz="914396" rtl="0" eaLnBrk="1" latinLnBrk="0" hangingPunct="1">
                        <a:defRPr sz="1800" kern="1200">
                          <a:solidFill>
                            <a:schemeClr val="dk1"/>
                          </a:solidFill>
                          <a:latin typeface="Johnson Text"/>
                        </a:defRPr>
                      </a:lvl2pPr>
                      <a:lvl3pPr marL="914396" algn="l" defTabSz="914396" rtl="0" eaLnBrk="1" latinLnBrk="0" hangingPunct="1">
                        <a:defRPr sz="1800" kern="1200">
                          <a:solidFill>
                            <a:schemeClr val="dk1"/>
                          </a:solidFill>
                          <a:latin typeface="Johnson Text"/>
                        </a:defRPr>
                      </a:lvl3pPr>
                      <a:lvl4pPr marL="1371595" algn="l" defTabSz="914396" rtl="0" eaLnBrk="1" latinLnBrk="0" hangingPunct="1">
                        <a:defRPr sz="1800" kern="1200">
                          <a:solidFill>
                            <a:schemeClr val="dk1"/>
                          </a:solidFill>
                          <a:latin typeface="Johnson Text"/>
                        </a:defRPr>
                      </a:lvl4pPr>
                      <a:lvl5pPr marL="1828793" algn="l" defTabSz="914396" rtl="0" eaLnBrk="1" latinLnBrk="0" hangingPunct="1">
                        <a:defRPr sz="1800" kern="1200">
                          <a:solidFill>
                            <a:schemeClr val="dk1"/>
                          </a:solidFill>
                          <a:latin typeface="Johnson Text"/>
                        </a:defRPr>
                      </a:lvl5pPr>
                      <a:lvl6pPr marL="2285991" algn="l" defTabSz="914396" rtl="0" eaLnBrk="1" latinLnBrk="0" hangingPunct="1">
                        <a:defRPr sz="1800" kern="1200">
                          <a:solidFill>
                            <a:schemeClr val="dk1"/>
                          </a:solidFill>
                          <a:latin typeface="Johnson Text"/>
                        </a:defRPr>
                      </a:lvl6pPr>
                      <a:lvl7pPr marL="2743189" algn="l" defTabSz="914396" rtl="0" eaLnBrk="1" latinLnBrk="0" hangingPunct="1">
                        <a:defRPr sz="1800" kern="1200">
                          <a:solidFill>
                            <a:schemeClr val="dk1"/>
                          </a:solidFill>
                          <a:latin typeface="Johnson Text"/>
                        </a:defRPr>
                      </a:lvl7pPr>
                      <a:lvl8pPr marL="3200388" algn="l" defTabSz="914396" rtl="0" eaLnBrk="1" latinLnBrk="0" hangingPunct="1">
                        <a:defRPr sz="1800" kern="1200">
                          <a:solidFill>
                            <a:schemeClr val="dk1"/>
                          </a:solidFill>
                          <a:latin typeface="Johnson Text"/>
                        </a:defRPr>
                      </a:lvl8pPr>
                      <a:lvl9pPr marL="3657586" algn="l" defTabSz="914396" rtl="0" eaLnBrk="1" latinLnBrk="0" hangingPunct="1">
                        <a:defRPr sz="1800" kern="1200">
                          <a:solidFill>
                            <a:schemeClr val="dk1"/>
                          </a:solidFill>
                          <a:latin typeface="Johnson Text"/>
                        </a:defRPr>
                      </a:lvl9pPr>
                    </a:lstStyle>
                    <a:p>
                      <a:pPr algn="ctr">
                        <a:lnSpc>
                          <a:spcPct val="107000"/>
                        </a:lnSpc>
                        <a:spcBef>
                          <a:spcPts val="0"/>
                        </a:spcBef>
                        <a:spcAft>
                          <a:spcPts val="0"/>
                        </a:spcAft>
                        <a:buNone/>
                      </a:pPr>
                      <a:endParaRPr lang="en-US" sz="1200" noProof="0">
                        <a:effectLst/>
                        <a:latin typeface="+mn-lt"/>
                        <a:ea typeface="Calibri" panose="020F0502020204030204" pitchFamily="34" charset="0"/>
                        <a:cs typeface="Arial" panose="020B0604020202020204" pitchFamily="34" charset="0"/>
                      </a:endParaRPr>
                    </a:p>
                  </a:txBody>
                  <a:tcPr marL="18288"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lvl1pPr marL="0" algn="l" defTabSz="914396" rtl="0" eaLnBrk="1" latinLnBrk="0" hangingPunct="1">
                        <a:defRPr sz="1800" kern="1200">
                          <a:solidFill>
                            <a:schemeClr val="dk1"/>
                          </a:solidFill>
                          <a:latin typeface="Johnson Text"/>
                        </a:defRPr>
                      </a:lvl1pPr>
                      <a:lvl2pPr marL="457198" algn="l" defTabSz="914396" rtl="0" eaLnBrk="1" latinLnBrk="0" hangingPunct="1">
                        <a:defRPr sz="1800" kern="1200">
                          <a:solidFill>
                            <a:schemeClr val="dk1"/>
                          </a:solidFill>
                          <a:latin typeface="Johnson Text"/>
                        </a:defRPr>
                      </a:lvl2pPr>
                      <a:lvl3pPr marL="914396" algn="l" defTabSz="914396" rtl="0" eaLnBrk="1" latinLnBrk="0" hangingPunct="1">
                        <a:defRPr sz="1800" kern="1200">
                          <a:solidFill>
                            <a:schemeClr val="dk1"/>
                          </a:solidFill>
                          <a:latin typeface="Johnson Text"/>
                        </a:defRPr>
                      </a:lvl3pPr>
                      <a:lvl4pPr marL="1371595" algn="l" defTabSz="914396" rtl="0" eaLnBrk="1" latinLnBrk="0" hangingPunct="1">
                        <a:defRPr sz="1800" kern="1200">
                          <a:solidFill>
                            <a:schemeClr val="dk1"/>
                          </a:solidFill>
                          <a:latin typeface="Johnson Text"/>
                        </a:defRPr>
                      </a:lvl4pPr>
                      <a:lvl5pPr marL="1828793" algn="l" defTabSz="914396" rtl="0" eaLnBrk="1" latinLnBrk="0" hangingPunct="1">
                        <a:defRPr sz="1800" kern="1200">
                          <a:solidFill>
                            <a:schemeClr val="dk1"/>
                          </a:solidFill>
                          <a:latin typeface="Johnson Text"/>
                        </a:defRPr>
                      </a:lvl5pPr>
                      <a:lvl6pPr marL="2285991" algn="l" defTabSz="914396" rtl="0" eaLnBrk="1" latinLnBrk="0" hangingPunct="1">
                        <a:defRPr sz="1800" kern="1200">
                          <a:solidFill>
                            <a:schemeClr val="dk1"/>
                          </a:solidFill>
                          <a:latin typeface="Johnson Text"/>
                        </a:defRPr>
                      </a:lvl6pPr>
                      <a:lvl7pPr marL="2743189" algn="l" defTabSz="914396" rtl="0" eaLnBrk="1" latinLnBrk="0" hangingPunct="1">
                        <a:defRPr sz="1800" kern="1200">
                          <a:solidFill>
                            <a:schemeClr val="dk1"/>
                          </a:solidFill>
                          <a:latin typeface="Johnson Text"/>
                        </a:defRPr>
                      </a:lvl7pPr>
                      <a:lvl8pPr marL="3200388" algn="l" defTabSz="914396" rtl="0" eaLnBrk="1" latinLnBrk="0" hangingPunct="1">
                        <a:defRPr sz="1800" kern="1200">
                          <a:solidFill>
                            <a:schemeClr val="dk1"/>
                          </a:solidFill>
                          <a:latin typeface="Johnson Text"/>
                        </a:defRPr>
                      </a:lvl8pPr>
                      <a:lvl9pPr marL="3657586" algn="l" defTabSz="914396" rtl="0" eaLnBrk="1" latinLnBrk="0" hangingPunct="1">
                        <a:defRPr sz="1800" kern="1200">
                          <a:solidFill>
                            <a:schemeClr val="dk1"/>
                          </a:solidFill>
                          <a:latin typeface="Johnson Text"/>
                        </a:defRPr>
                      </a:lvl9pPr>
                    </a:lstStyle>
                    <a:p>
                      <a:pPr algn="ctr">
                        <a:lnSpc>
                          <a:spcPct val="107000"/>
                        </a:lnSpc>
                        <a:spcBef>
                          <a:spcPts val="0"/>
                        </a:spcBef>
                        <a:spcAft>
                          <a:spcPts val="0"/>
                        </a:spcAft>
                        <a:buNone/>
                      </a:pPr>
                      <a:endParaRPr lang="en-US" sz="1200" noProof="0">
                        <a:effectLst/>
                        <a:latin typeface="+mn-lt"/>
                        <a:ea typeface="Calibri" panose="020F0502020204030204" pitchFamily="34" charset="0"/>
                        <a:cs typeface="Arial" panose="020B0604020202020204" pitchFamily="34" charset="0"/>
                      </a:endParaRPr>
                    </a:p>
                  </a:txBody>
                  <a:tcPr marL="18288" marR="18288" marT="18288" marB="18288"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32772397"/>
                  </a:ext>
                </a:extLst>
              </a:tr>
              <a:tr h="237577">
                <a:tc>
                  <a:txBody>
                    <a:bodyPr/>
                    <a:lstStyle>
                      <a:lvl1pPr marL="0" algn="l" defTabSz="914396" rtl="0" eaLnBrk="1" latinLnBrk="0" hangingPunct="1">
                        <a:defRPr sz="1800" kern="1200">
                          <a:solidFill>
                            <a:schemeClr val="dk1"/>
                          </a:solidFill>
                          <a:latin typeface="Johnson Text"/>
                        </a:defRPr>
                      </a:lvl1pPr>
                      <a:lvl2pPr marL="457198" algn="l" defTabSz="914396" rtl="0" eaLnBrk="1" latinLnBrk="0" hangingPunct="1">
                        <a:defRPr sz="1800" kern="1200">
                          <a:solidFill>
                            <a:schemeClr val="dk1"/>
                          </a:solidFill>
                          <a:latin typeface="Johnson Text"/>
                        </a:defRPr>
                      </a:lvl2pPr>
                      <a:lvl3pPr marL="914396" algn="l" defTabSz="914396" rtl="0" eaLnBrk="1" latinLnBrk="0" hangingPunct="1">
                        <a:defRPr sz="1800" kern="1200">
                          <a:solidFill>
                            <a:schemeClr val="dk1"/>
                          </a:solidFill>
                          <a:latin typeface="Johnson Text"/>
                        </a:defRPr>
                      </a:lvl3pPr>
                      <a:lvl4pPr marL="1371595" algn="l" defTabSz="914396" rtl="0" eaLnBrk="1" latinLnBrk="0" hangingPunct="1">
                        <a:defRPr sz="1800" kern="1200">
                          <a:solidFill>
                            <a:schemeClr val="dk1"/>
                          </a:solidFill>
                          <a:latin typeface="Johnson Text"/>
                        </a:defRPr>
                      </a:lvl4pPr>
                      <a:lvl5pPr marL="1828793" algn="l" defTabSz="914396" rtl="0" eaLnBrk="1" latinLnBrk="0" hangingPunct="1">
                        <a:defRPr sz="1800" kern="1200">
                          <a:solidFill>
                            <a:schemeClr val="dk1"/>
                          </a:solidFill>
                          <a:latin typeface="Johnson Text"/>
                        </a:defRPr>
                      </a:lvl5pPr>
                      <a:lvl6pPr marL="2285991" algn="l" defTabSz="914396" rtl="0" eaLnBrk="1" latinLnBrk="0" hangingPunct="1">
                        <a:defRPr sz="1800" kern="1200">
                          <a:solidFill>
                            <a:schemeClr val="dk1"/>
                          </a:solidFill>
                          <a:latin typeface="Johnson Text"/>
                        </a:defRPr>
                      </a:lvl6pPr>
                      <a:lvl7pPr marL="2743189" algn="l" defTabSz="914396" rtl="0" eaLnBrk="1" latinLnBrk="0" hangingPunct="1">
                        <a:defRPr sz="1800" kern="1200">
                          <a:solidFill>
                            <a:schemeClr val="dk1"/>
                          </a:solidFill>
                          <a:latin typeface="Johnson Text"/>
                        </a:defRPr>
                      </a:lvl7pPr>
                      <a:lvl8pPr marL="3200388" algn="l" defTabSz="914396" rtl="0" eaLnBrk="1" latinLnBrk="0" hangingPunct="1">
                        <a:defRPr sz="1800" kern="1200">
                          <a:solidFill>
                            <a:schemeClr val="dk1"/>
                          </a:solidFill>
                          <a:latin typeface="Johnson Text"/>
                        </a:defRPr>
                      </a:lvl8pPr>
                      <a:lvl9pPr marL="3657586" algn="l" defTabSz="914396" rtl="0" eaLnBrk="1" latinLnBrk="0" hangingPunct="1">
                        <a:defRPr sz="1800" kern="1200">
                          <a:solidFill>
                            <a:schemeClr val="dk1"/>
                          </a:solidFill>
                          <a:latin typeface="Johnson Text"/>
                        </a:defRPr>
                      </a:lvl9pPr>
                    </a:lstStyle>
                    <a:p>
                      <a:pPr marL="182880" algn="l">
                        <a:lnSpc>
                          <a:spcPct val="107000"/>
                        </a:lnSpc>
                        <a:spcBef>
                          <a:spcPts val="0"/>
                        </a:spcBef>
                        <a:spcAft>
                          <a:spcPts val="0"/>
                        </a:spcAft>
                        <a:buNone/>
                      </a:pPr>
                      <a:r>
                        <a:rPr lang="en-US" sz="1200" kern="1200" noProof="0" dirty="0">
                          <a:effectLst/>
                          <a:latin typeface="+mn-lt"/>
                        </a:rPr>
                        <a:t>I</a:t>
                      </a:r>
                      <a:endParaRPr lang="en-US" sz="1200" noProof="0" dirty="0">
                        <a:effectLst/>
                        <a:latin typeface="+mn-lt"/>
                        <a:ea typeface="Calibri" panose="020F0502020204030204" pitchFamily="34" charset="0"/>
                        <a:cs typeface="Arial" panose="020B0604020202020204" pitchFamily="34" charset="0"/>
                      </a:endParaRPr>
                    </a:p>
                  </a:txBody>
                  <a:tcPr marL="18288" marR="18288" marT="18288" marB="18288" anchor="ct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168 (56.8)</a:t>
                      </a:r>
                    </a:p>
                  </a:txBody>
                  <a:tcPr marL="18288"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170 (57.2)</a:t>
                      </a:r>
                    </a:p>
                  </a:txBody>
                  <a:tcPr marL="18288" marR="18288" marT="18288" marB="18288"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59789688"/>
                  </a:ext>
                </a:extLst>
              </a:tr>
              <a:tr h="237577">
                <a:tc>
                  <a:txBody>
                    <a:bodyPr/>
                    <a:lstStyle>
                      <a:lvl1pPr marL="0" algn="l" defTabSz="914396" rtl="0" eaLnBrk="1" latinLnBrk="0" hangingPunct="1">
                        <a:defRPr sz="1800" kern="1200">
                          <a:solidFill>
                            <a:schemeClr val="dk1"/>
                          </a:solidFill>
                          <a:latin typeface="Johnson Text"/>
                        </a:defRPr>
                      </a:lvl1pPr>
                      <a:lvl2pPr marL="457198" algn="l" defTabSz="914396" rtl="0" eaLnBrk="1" latinLnBrk="0" hangingPunct="1">
                        <a:defRPr sz="1800" kern="1200">
                          <a:solidFill>
                            <a:schemeClr val="dk1"/>
                          </a:solidFill>
                          <a:latin typeface="Johnson Text"/>
                        </a:defRPr>
                      </a:lvl2pPr>
                      <a:lvl3pPr marL="914396" algn="l" defTabSz="914396" rtl="0" eaLnBrk="1" latinLnBrk="0" hangingPunct="1">
                        <a:defRPr sz="1800" kern="1200">
                          <a:solidFill>
                            <a:schemeClr val="dk1"/>
                          </a:solidFill>
                          <a:latin typeface="Johnson Text"/>
                        </a:defRPr>
                      </a:lvl3pPr>
                      <a:lvl4pPr marL="1371595" algn="l" defTabSz="914396" rtl="0" eaLnBrk="1" latinLnBrk="0" hangingPunct="1">
                        <a:defRPr sz="1800" kern="1200">
                          <a:solidFill>
                            <a:schemeClr val="dk1"/>
                          </a:solidFill>
                          <a:latin typeface="Johnson Text"/>
                        </a:defRPr>
                      </a:lvl4pPr>
                      <a:lvl5pPr marL="1828793" algn="l" defTabSz="914396" rtl="0" eaLnBrk="1" latinLnBrk="0" hangingPunct="1">
                        <a:defRPr sz="1800" kern="1200">
                          <a:solidFill>
                            <a:schemeClr val="dk1"/>
                          </a:solidFill>
                          <a:latin typeface="Johnson Text"/>
                        </a:defRPr>
                      </a:lvl5pPr>
                      <a:lvl6pPr marL="2285991" algn="l" defTabSz="914396" rtl="0" eaLnBrk="1" latinLnBrk="0" hangingPunct="1">
                        <a:defRPr sz="1800" kern="1200">
                          <a:solidFill>
                            <a:schemeClr val="dk1"/>
                          </a:solidFill>
                          <a:latin typeface="Johnson Text"/>
                        </a:defRPr>
                      </a:lvl6pPr>
                      <a:lvl7pPr marL="2743189" algn="l" defTabSz="914396" rtl="0" eaLnBrk="1" latinLnBrk="0" hangingPunct="1">
                        <a:defRPr sz="1800" kern="1200">
                          <a:solidFill>
                            <a:schemeClr val="dk1"/>
                          </a:solidFill>
                          <a:latin typeface="Johnson Text"/>
                        </a:defRPr>
                      </a:lvl7pPr>
                      <a:lvl8pPr marL="3200388" algn="l" defTabSz="914396" rtl="0" eaLnBrk="1" latinLnBrk="0" hangingPunct="1">
                        <a:defRPr sz="1800" kern="1200">
                          <a:solidFill>
                            <a:schemeClr val="dk1"/>
                          </a:solidFill>
                          <a:latin typeface="Johnson Text"/>
                        </a:defRPr>
                      </a:lvl8pPr>
                      <a:lvl9pPr marL="3657586" algn="l" defTabSz="914396" rtl="0" eaLnBrk="1" latinLnBrk="0" hangingPunct="1">
                        <a:defRPr sz="1800" kern="1200">
                          <a:solidFill>
                            <a:schemeClr val="dk1"/>
                          </a:solidFill>
                          <a:latin typeface="Johnson Text"/>
                        </a:defRPr>
                      </a:lvl9pPr>
                    </a:lstStyle>
                    <a:p>
                      <a:pPr marL="182880" algn="l">
                        <a:lnSpc>
                          <a:spcPct val="107000"/>
                        </a:lnSpc>
                        <a:spcBef>
                          <a:spcPts val="0"/>
                        </a:spcBef>
                        <a:spcAft>
                          <a:spcPts val="0"/>
                        </a:spcAft>
                        <a:buNone/>
                      </a:pPr>
                      <a:r>
                        <a:rPr lang="en-US" sz="1200" kern="1200" noProof="0" dirty="0">
                          <a:effectLst/>
                          <a:latin typeface="+mn-lt"/>
                        </a:rPr>
                        <a:t>II</a:t>
                      </a:r>
                      <a:endParaRPr lang="en-US" sz="1200" noProof="0" dirty="0">
                        <a:effectLst/>
                        <a:latin typeface="+mn-lt"/>
                        <a:ea typeface="Calibri" panose="020F0502020204030204" pitchFamily="34" charset="0"/>
                        <a:cs typeface="Arial" panose="020B0604020202020204" pitchFamily="34" charset="0"/>
                      </a:endParaRPr>
                    </a:p>
                  </a:txBody>
                  <a:tcPr marL="18288" marR="18288" marT="18288" marB="18288" anchor="ct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86 (29.1)</a:t>
                      </a:r>
                    </a:p>
                  </a:txBody>
                  <a:tcPr marL="18288"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82 (27.6)</a:t>
                      </a:r>
                    </a:p>
                  </a:txBody>
                  <a:tcPr marL="18288" marR="18288" marT="18288" marB="18288"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40431290"/>
                  </a:ext>
                </a:extLst>
              </a:tr>
              <a:tr h="237577">
                <a:tc>
                  <a:txBody>
                    <a:bodyPr/>
                    <a:lstStyle>
                      <a:lvl1pPr marL="0" algn="l" defTabSz="914396" rtl="0" eaLnBrk="1" latinLnBrk="0" hangingPunct="1">
                        <a:defRPr sz="1800" kern="1200">
                          <a:solidFill>
                            <a:schemeClr val="dk1"/>
                          </a:solidFill>
                          <a:latin typeface="Johnson Text"/>
                        </a:defRPr>
                      </a:lvl1pPr>
                      <a:lvl2pPr marL="457198" algn="l" defTabSz="914396" rtl="0" eaLnBrk="1" latinLnBrk="0" hangingPunct="1">
                        <a:defRPr sz="1800" kern="1200">
                          <a:solidFill>
                            <a:schemeClr val="dk1"/>
                          </a:solidFill>
                          <a:latin typeface="Johnson Text"/>
                        </a:defRPr>
                      </a:lvl2pPr>
                      <a:lvl3pPr marL="914396" algn="l" defTabSz="914396" rtl="0" eaLnBrk="1" latinLnBrk="0" hangingPunct="1">
                        <a:defRPr sz="1800" kern="1200">
                          <a:solidFill>
                            <a:schemeClr val="dk1"/>
                          </a:solidFill>
                          <a:latin typeface="Johnson Text"/>
                        </a:defRPr>
                      </a:lvl3pPr>
                      <a:lvl4pPr marL="1371595" algn="l" defTabSz="914396" rtl="0" eaLnBrk="1" latinLnBrk="0" hangingPunct="1">
                        <a:defRPr sz="1800" kern="1200">
                          <a:solidFill>
                            <a:schemeClr val="dk1"/>
                          </a:solidFill>
                          <a:latin typeface="Johnson Text"/>
                        </a:defRPr>
                      </a:lvl4pPr>
                      <a:lvl5pPr marL="1828793" algn="l" defTabSz="914396" rtl="0" eaLnBrk="1" latinLnBrk="0" hangingPunct="1">
                        <a:defRPr sz="1800" kern="1200">
                          <a:solidFill>
                            <a:schemeClr val="dk1"/>
                          </a:solidFill>
                          <a:latin typeface="Johnson Text"/>
                        </a:defRPr>
                      </a:lvl5pPr>
                      <a:lvl6pPr marL="2285991" algn="l" defTabSz="914396" rtl="0" eaLnBrk="1" latinLnBrk="0" hangingPunct="1">
                        <a:defRPr sz="1800" kern="1200">
                          <a:solidFill>
                            <a:schemeClr val="dk1"/>
                          </a:solidFill>
                          <a:latin typeface="Johnson Text"/>
                        </a:defRPr>
                      </a:lvl6pPr>
                      <a:lvl7pPr marL="2743189" algn="l" defTabSz="914396" rtl="0" eaLnBrk="1" latinLnBrk="0" hangingPunct="1">
                        <a:defRPr sz="1800" kern="1200">
                          <a:solidFill>
                            <a:schemeClr val="dk1"/>
                          </a:solidFill>
                          <a:latin typeface="Johnson Text"/>
                        </a:defRPr>
                      </a:lvl7pPr>
                      <a:lvl8pPr marL="3200388" algn="l" defTabSz="914396" rtl="0" eaLnBrk="1" latinLnBrk="0" hangingPunct="1">
                        <a:defRPr sz="1800" kern="1200">
                          <a:solidFill>
                            <a:schemeClr val="dk1"/>
                          </a:solidFill>
                          <a:latin typeface="Johnson Text"/>
                        </a:defRPr>
                      </a:lvl8pPr>
                      <a:lvl9pPr marL="3657586" algn="l" defTabSz="914396" rtl="0" eaLnBrk="1" latinLnBrk="0" hangingPunct="1">
                        <a:defRPr sz="1800" kern="1200">
                          <a:solidFill>
                            <a:schemeClr val="dk1"/>
                          </a:solidFill>
                          <a:latin typeface="Johnson Text"/>
                        </a:defRPr>
                      </a:lvl9pPr>
                    </a:lstStyle>
                    <a:p>
                      <a:pPr marL="182880" algn="l">
                        <a:lnSpc>
                          <a:spcPct val="107000"/>
                        </a:lnSpc>
                        <a:spcBef>
                          <a:spcPts val="0"/>
                        </a:spcBef>
                        <a:spcAft>
                          <a:spcPts val="0"/>
                        </a:spcAft>
                        <a:buNone/>
                      </a:pPr>
                      <a:r>
                        <a:rPr lang="en-US" sz="1200" kern="1200" noProof="0" dirty="0">
                          <a:effectLst/>
                          <a:latin typeface="+mn-lt"/>
                        </a:rPr>
                        <a:t>III</a:t>
                      </a:r>
                      <a:endParaRPr lang="en-US" sz="1200" noProof="0" dirty="0">
                        <a:effectLst/>
                        <a:latin typeface="+mn-lt"/>
                        <a:ea typeface="Calibri" panose="020F0502020204030204" pitchFamily="34" charset="0"/>
                        <a:cs typeface="Arial" panose="020B0604020202020204" pitchFamily="34" charset="0"/>
                      </a:endParaRPr>
                    </a:p>
                  </a:txBody>
                  <a:tcPr marL="18288" marR="18288" marT="18288" marB="18288" anchor="ctr">
                    <a:lnL w="28575" cap="flat" cmpd="sng" algn="ctr">
                      <a:solidFill>
                        <a:schemeClr val="accent4"/>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CDC8">
                        <a:alpha val="65098"/>
                      </a:srgbClr>
                    </a:solidFill>
                  </a:tcPr>
                </a:tc>
                <a:tc>
                  <a:txBody>
                    <a:bodyPr/>
                    <a:lstStyle/>
                    <a:p>
                      <a:pPr marL="0" marR="0" algn="ctr">
                        <a:spcBef>
                          <a:spcPts val="0"/>
                        </a:spcBef>
                        <a:spcAft>
                          <a:spcPts val="0"/>
                        </a:spcAft>
                        <a:buNone/>
                      </a:pPr>
                      <a:r>
                        <a:rPr lang="en-US" sz="1200" noProof="0" dirty="0">
                          <a:effectLst/>
                          <a:latin typeface="+mn-lt"/>
                          <a:ea typeface="Calibri"/>
                          <a:cs typeface="Times New Roman"/>
                        </a:rPr>
                        <a:t>42 (14.2)</a:t>
                      </a:r>
                    </a:p>
                  </a:txBody>
                  <a:tcPr marL="18288"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CDC8">
                        <a:alpha val="65098"/>
                      </a:srgbClr>
                    </a:solidFill>
                  </a:tcPr>
                </a:tc>
                <a:tc>
                  <a:txBody>
                    <a:bodyPr/>
                    <a:lstStyle/>
                    <a:p>
                      <a:pPr marL="0" marR="0" algn="ctr">
                        <a:spcBef>
                          <a:spcPts val="0"/>
                        </a:spcBef>
                        <a:spcAft>
                          <a:spcPts val="0"/>
                        </a:spcAft>
                        <a:buNone/>
                      </a:pPr>
                      <a:r>
                        <a:rPr lang="en-US" sz="1200" noProof="0" dirty="0">
                          <a:effectLst/>
                          <a:latin typeface="+mn-lt"/>
                          <a:ea typeface="Calibri"/>
                          <a:cs typeface="Times New Roman"/>
                        </a:rPr>
                        <a:t>45 (15.2)</a:t>
                      </a:r>
                    </a:p>
                  </a:txBody>
                  <a:tcPr marL="18288" marR="18288" marT="18288" marB="18288" anchor="ctr">
                    <a:lnL w="12700" cap="flat" cmpd="sng" algn="ctr">
                      <a:solidFill>
                        <a:schemeClr val="tx1"/>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CDC8">
                        <a:alpha val="65098"/>
                      </a:srgbClr>
                    </a:solidFill>
                  </a:tcPr>
                </a:tc>
                <a:extLst>
                  <a:ext uri="{0D108BD9-81ED-4DB2-BD59-A6C34878D82A}">
                    <a16:rowId xmlns:a16="http://schemas.microsoft.com/office/drawing/2014/main" val="3156526927"/>
                  </a:ext>
                </a:extLst>
              </a:tr>
              <a:tr h="237577">
                <a:tc>
                  <a:txBody>
                    <a:bodyPr/>
                    <a:lstStyle>
                      <a:lvl1pPr marL="0" algn="l" defTabSz="914396" rtl="0" eaLnBrk="1" latinLnBrk="0" hangingPunct="1">
                        <a:defRPr sz="1800" kern="1200">
                          <a:solidFill>
                            <a:schemeClr val="dk1"/>
                          </a:solidFill>
                          <a:latin typeface="Johnson Text"/>
                        </a:defRPr>
                      </a:lvl1pPr>
                      <a:lvl2pPr marL="457198" algn="l" defTabSz="914396" rtl="0" eaLnBrk="1" latinLnBrk="0" hangingPunct="1">
                        <a:defRPr sz="1800" kern="1200">
                          <a:solidFill>
                            <a:schemeClr val="dk1"/>
                          </a:solidFill>
                          <a:latin typeface="Johnson Text"/>
                        </a:defRPr>
                      </a:lvl2pPr>
                      <a:lvl3pPr marL="914396" algn="l" defTabSz="914396" rtl="0" eaLnBrk="1" latinLnBrk="0" hangingPunct="1">
                        <a:defRPr sz="1800" kern="1200">
                          <a:solidFill>
                            <a:schemeClr val="dk1"/>
                          </a:solidFill>
                          <a:latin typeface="Johnson Text"/>
                        </a:defRPr>
                      </a:lvl3pPr>
                      <a:lvl4pPr marL="1371595" algn="l" defTabSz="914396" rtl="0" eaLnBrk="1" latinLnBrk="0" hangingPunct="1">
                        <a:defRPr sz="1800" kern="1200">
                          <a:solidFill>
                            <a:schemeClr val="dk1"/>
                          </a:solidFill>
                          <a:latin typeface="Johnson Text"/>
                        </a:defRPr>
                      </a:lvl4pPr>
                      <a:lvl5pPr marL="1828793" algn="l" defTabSz="914396" rtl="0" eaLnBrk="1" latinLnBrk="0" hangingPunct="1">
                        <a:defRPr sz="1800" kern="1200">
                          <a:solidFill>
                            <a:schemeClr val="dk1"/>
                          </a:solidFill>
                          <a:latin typeface="Johnson Text"/>
                        </a:defRPr>
                      </a:lvl5pPr>
                      <a:lvl6pPr marL="2285991" algn="l" defTabSz="914396" rtl="0" eaLnBrk="1" latinLnBrk="0" hangingPunct="1">
                        <a:defRPr sz="1800" kern="1200">
                          <a:solidFill>
                            <a:schemeClr val="dk1"/>
                          </a:solidFill>
                          <a:latin typeface="Johnson Text"/>
                        </a:defRPr>
                      </a:lvl6pPr>
                      <a:lvl7pPr marL="2743189" algn="l" defTabSz="914396" rtl="0" eaLnBrk="1" latinLnBrk="0" hangingPunct="1">
                        <a:defRPr sz="1800" kern="1200">
                          <a:solidFill>
                            <a:schemeClr val="dk1"/>
                          </a:solidFill>
                          <a:latin typeface="Johnson Text"/>
                        </a:defRPr>
                      </a:lvl7pPr>
                      <a:lvl8pPr marL="3200388" algn="l" defTabSz="914396" rtl="0" eaLnBrk="1" latinLnBrk="0" hangingPunct="1">
                        <a:defRPr sz="1800" kern="1200">
                          <a:solidFill>
                            <a:schemeClr val="dk1"/>
                          </a:solidFill>
                          <a:latin typeface="Johnson Text"/>
                        </a:defRPr>
                      </a:lvl8pPr>
                      <a:lvl9pPr marL="3657586" algn="l" defTabSz="914396" rtl="0" eaLnBrk="1" latinLnBrk="0" hangingPunct="1">
                        <a:defRPr sz="1800" kern="1200">
                          <a:solidFill>
                            <a:schemeClr val="dk1"/>
                          </a:solidFill>
                          <a:latin typeface="Johnson Text"/>
                        </a:defRPr>
                      </a:lvl9pPr>
                    </a:lstStyle>
                    <a:p>
                      <a:pPr algn="l">
                        <a:lnSpc>
                          <a:spcPct val="107000"/>
                        </a:lnSpc>
                        <a:spcBef>
                          <a:spcPts val="0"/>
                        </a:spcBef>
                        <a:spcAft>
                          <a:spcPts val="0"/>
                        </a:spcAft>
                        <a:buNone/>
                      </a:pPr>
                      <a:r>
                        <a:rPr lang="en-US" sz="1200" kern="1200" noProof="0" dirty="0">
                          <a:effectLst/>
                          <a:latin typeface="+mn-lt"/>
                        </a:rPr>
                        <a:t>BMPCs ≥60%,</a:t>
                      </a:r>
                      <a:r>
                        <a:rPr lang="en-US" sz="1200" kern="1200" baseline="30000" noProof="0" dirty="0">
                          <a:effectLst/>
                          <a:latin typeface="+mn-lt"/>
                        </a:rPr>
                        <a:t>b</a:t>
                      </a:r>
                      <a:r>
                        <a:rPr lang="en-US" sz="1200" kern="1200" noProof="0" dirty="0">
                          <a:effectLst/>
                          <a:latin typeface="+mn-lt"/>
                        </a:rPr>
                        <a:t> n/N (%)</a:t>
                      </a:r>
                      <a:endParaRPr lang="en-US" sz="1200" noProof="0" dirty="0">
                        <a:effectLst/>
                        <a:latin typeface="+mn-lt"/>
                        <a:ea typeface="Calibri" panose="020F0502020204030204" pitchFamily="34" charset="0"/>
                        <a:cs typeface="Arial" panose="020B0604020202020204" pitchFamily="34" charset="0"/>
                      </a:endParaRPr>
                    </a:p>
                  </a:txBody>
                  <a:tcPr marL="18288" marR="18288" marT="18288" marB="18288" anchor="ctr">
                    <a:lnL w="190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31/292 (10.6)</a:t>
                      </a:r>
                    </a:p>
                  </a:txBody>
                  <a:tcPr marL="18288"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40/295 (13.6)</a:t>
                      </a:r>
                    </a:p>
                  </a:txBody>
                  <a:tcPr marL="18288" marR="18288" marT="18288" marB="18288"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77353768"/>
                  </a:ext>
                </a:extLst>
              </a:tr>
              <a:tr h="237577">
                <a:tc>
                  <a:txBody>
                    <a:bodyPr/>
                    <a:lstStyle/>
                    <a:p>
                      <a:pPr marL="0" marR="0">
                        <a:spcBef>
                          <a:spcPts val="0"/>
                        </a:spcBef>
                        <a:spcAft>
                          <a:spcPts val="0"/>
                        </a:spcAft>
                        <a:buNone/>
                      </a:pPr>
                      <a:r>
                        <a:rPr lang="en-US" sz="1200" noProof="0" dirty="0">
                          <a:effectLst/>
                          <a:latin typeface="+mn-lt"/>
                          <a:ea typeface="Calibri"/>
                          <a:cs typeface="Times New Roman"/>
                        </a:rPr>
                        <a:t>Soft-tissue plasmacytomas, n (%)</a:t>
                      </a:r>
                    </a:p>
                  </a:txBody>
                  <a:tcPr marL="18288" marR="18288" marT="18288" marB="18288" anchor="ctr">
                    <a:lnL w="28575" cap="flat" cmpd="sng" algn="ctr">
                      <a:solidFill>
                        <a:schemeClr val="accent4"/>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CDC8">
                        <a:alpha val="64706"/>
                      </a:srgbClr>
                    </a:solidFill>
                  </a:tcPr>
                </a:tc>
                <a:tc>
                  <a:txBody>
                    <a:bodyPr/>
                    <a:lstStyle/>
                    <a:p>
                      <a:pPr marL="0" marR="0" algn="ctr">
                        <a:spcBef>
                          <a:spcPts val="0"/>
                        </a:spcBef>
                        <a:spcAft>
                          <a:spcPts val="0"/>
                        </a:spcAft>
                        <a:buNone/>
                      </a:pPr>
                      <a:r>
                        <a:rPr lang="en-US" sz="1200" noProof="0" dirty="0">
                          <a:effectLst/>
                          <a:latin typeface="+mn-lt"/>
                          <a:ea typeface="Calibri"/>
                          <a:cs typeface="Times New Roman"/>
                        </a:rPr>
                        <a:t>54 (18.2)</a:t>
                      </a:r>
                    </a:p>
                  </a:txBody>
                  <a:tcPr marL="18288"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CDC8">
                        <a:alpha val="64706"/>
                      </a:srgbClr>
                    </a:solidFill>
                  </a:tcPr>
                </a:tc>
                <a:tc>
                  <a:txBody>
                    <a:bodyPr/>
                    <a:lstStyle/>
                    <a:p>
                      <a:pPr marL="0" marR="0" algn="ctr">
                        <a:spcBef>
                          <a:spcPts val="0"/>
                        </a:spcBef>
                        <a:spcAft>
                          <a:spcPts val="0"/>
                        </a:spcAft>
                        <a:buNone/>
                      </a:pPr>
                      <a:r>
                        <a:rPr lang="en-US" sz="1200" noProof="0" dirty="0">
                          <a:effectLst/>
                          <a:latin typeface="+mn-lt"/>
                          <a:ea typeface="Calibri"/>
                          <a:cs typeface="Times New Roman"/>
                        </a:rPr>
                        <a:t>65 (21.9)</a:t>
                      </a:r>
                    </a:p>
                  </a:txBody>
                  <a:tcPr marL="18288" marR="18288" marT="18288" marB="18288" anchor="ctr">
                    <a:lnL w="12700" cap="flat" cmpd="sng" algn="ctr">
                      <a:solidFill>
                        <a:schemeClr val="tx1"/>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CDC8">
                        <a:alpha val="64706"/>
                      </a:srgbClr>
                    </a:solidFill>
                  </a:tcPr>
                </a:tc>
                <a:extLst>
                  <a:ext uri="{0D108BD9-81ED-4DB2-BD59-A6C34878D82A}">
                    <a16:rowId xmlns:a16="http://schemas.microsoft.com/office/drawing/2014/main" val="1959148566"/>
                  </a:ext>
                </a:extLst>
              </a:tr>
              <a:tr h="237577">
                <a:tc>
                  <a:txBody>
                    <a:bodyPr/>
                    <a:lstStyle/>
                    <a:p>
                      <a:pPr marL="173038" marR="0" indent="0">
                        <a:spcBef>
                          <a:spcPts val="0"/>
                        </a:spcBef>
                        <a:spcAft>
                          <a:spcPts val="0"/>
                        </a:spcAft>
                        <a:buNone/>
                      </a:pPr>
                      <a:r>
                        <a:rPr lang="en-US" sz="1200" noProof="0" dirty="0">
                          <a:effectLst/>
                          <a:latin typeface="+mn-lt"/>
                          <a:ea typeface="Calibri"/>
                          <a:cs typeface="Times New Roman"/>
                        </a:rPr>
                        <a:t>Extramedullary plasmacytomas</a:t>
                      </a:r>
                      <a:r>
                        <a:rPr lang="en-US" sz="1200" baseline="30000" noProof="0" dirty="0">
                          <a:effectLst/>
                          <a:latin typeface="+mn-lt"/>
                          <a:ea typeface="Calibri"/>
                          <a:cs typeface="Times New Roman"/>
                        </a:rPr>
                        <a:t>b</a:t>
                      </a:r>
                      <a:endParaRPr lang="en-US" sz="1200" strike="sngStrike" noProof="0" dirty="0">
                        <a:solidFill>
                          <a:srgbClr val="FF0000"/>
                        </a:solidFill>
                        <a:effectLst/>
                        <a:latin typeface="+mn-lt"/>
                        <a:ea typeface="Calibri"/>
                        <a:cs typeface="Times New Roman"/>
                      </a:endParaRPr>
                    </a:p>
                  </a:txBody>
                  <a:tcPr marL="18288" marR="18288" marT="18288" marB="18288" anchor="ctr">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buNone/>
                      </a:pPr>
                      <a:r>
                        <a:rPr lang="en-US" sz="1200" noProof="0" dirty="0">
                          <a:effectLst/>
                          <a:latin typeface="+mn-lt"/>
                          <a:ea typeface="Calibri"/>
                          <a:cs typeface="Times New Roman"/>
                        </a:rPr>
                        <a:t>19 (6.4)</a:t>
                      </a:r>
                    </a:p>
                  </a:txBody>
                  <a:tcPr marL="18288"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buNone/>
                      </a:pPr>
                      <a:r>
                        <a:rPr lang="en-US" sz="1200" noProof="0" dirty="0">
                          <a:effectLst/>
                          <a:latin typeface="+mn-lt"/>
                          <a:ea typeface="Calibri"/>
                          <a:cs typeface="Times New Roman"/>
                        </a:rPr>
                        <a:t>22 (7.4)</a:t>
                      </a:r>
                    </a:p>
                  </a:txBody>
                  <a:tcPr marL="18288" marR="18288" marT="18288" marB="18288" anchor="ctr">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9637173"/>
                  </a:ext>
                </a:extLst>
              </a:tr>
              <a:tr h="237577">
                <a:tc>
                  <a:txBody>
                    <a:bodyPr/>
                    <a:lstStyle/>
                    <a:p>
                      <a:pPr marL="173038" marR="0" lvl="0" indent="0" algn="l" defTabSz="914396" rtl="0" eaLnBrk="1" fontAlgn="auto" latinLnBrk="0" hangingPunct="1">
                        <a:lnSpc>
                          <a:spcPct val="100000"/>
                        </a:lnSpc>
                        <a:spcBef>
                          <a:spcPts val="0"/>
                        </a:spcBef>
                        <a:spcAft>
                          <a:spcPts val="0"/>
                        </a:spcAft>
                        <a:buClrTx/>
                        <a:buSzTx/>
                        <a:buFontTx/>
                        <a:buNone/>
                        <a:tabLst/>
                        <a:defRPr/>
                      </a:pPr>
                      <a:r>
                        <a:rPr lang="en-US" sz="1200" noProof="0" dirty="0">
                          <a:effectLst/>
                          <a:latin typeface="+mn-lt"/>
                          <a:ea typeface="Calibri"/>
                          <a:cs typeface="Times New Roman"/>
                        </a:rPr>
                        <a:t>Paraskeletal plasmacytomas</a:t>
                      </a:r>
                      <a:r>
                        <a:rPr lang="en-US" sz="1200" baseline="30000" noProof="0" dirty="0">
                          <a:effectLst/>
                          <a:latin typeface="+mn-lt"/>
                          <a:ea typeface="Calibri"/>
                          <a:cs typeface="Times New Roman"/>
                        </a:rPr>
                        <a:t>b</a:t>
                      </a:r>
                      <a:endParaRPr lang="en-US" sz="1200" noProof="0" dirty="0">
                        <a:effectLst/>
                        <a:latin typeface="+mn-lt"/>
                        <a:ea typeface="Calibri"/>
                        <a:cs typeface="Times New Roman"/>
                      </a:endParaRPr>
                    </a:p>
                  </a:txBody>
                  <a:tcPr marL="18288" marR="18288" marT="18288" marB="18288" anchor="ctr">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buNone/>
                      </a:pPr>
                      <a:r>
                        <a:rPr lang="en-US" sz="1200" noProof="0" dirty="0">
                          <a:effectLst/>
                          <a:latin typeface="+mn-lt"/>
                          <a:ea typeface="Calibri"/>
                          <a:cs typeface="Times New Roman"/>
                        </a:rPr>
                        <a:t>43 (14.5)</a:t>
                      </a:r>
                    </a:p>
                  </a:txBody>
                  <a:tcPr marL="18288"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buNone/>
                      </a:pPr>
                      <a:r>
                        <a:rPr lang="en-US" sz="1200" noProof="0" dirty="0">
                          <a:effectLst/>
                          <a:latin typeface="+mn-lt"/>
                          <a:ea typeface="Calibri"/>
                          <a:cs typeface="Times New Roman"/>
                        </a:rPr>
                        <a:t>52 (17.5)</a:t>
                      </a:r>
                    </a:p>
                  </a:txBody>
                  <a:tcPr marL="18288" marR="18288" marT="18288" marB="18288" anchor="ctr">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3195183"/>
                  </a:ext>
                </a:extLst>
              </a:tr>
              <a:tr h="237577">
                <a:tc>
                  <a:txBody>
                    <a:bodyPr/>
                    <a:lstStyle/>
                    <a:p>
                      <a:pPr marL="0" indent="0" algn="l">
                        <a:lnSpc>
                          <a:spcPct val="107000"/>
                        </a:lnSpc>
                        <a:spcBef>
                          <a:spcPts val="0"/>
                        </a:spcBef>
                        <a:spcAft>
                          <a:spcPts val="0"/>
                        </a:spcAft>
                        <a:buNone/>
                      </a:pPr>
                      <a:r>
                        <a:rPr lang="en-US" sz="1200" noProof="0" dirty="0">
                          <a:effectLst/>
                          <a:latin typeface="+mn-lt"/>
                          <a:ea typeface="Calibri"/>
                          <a:cs typeface="Arial"/>
                        </a:rPr>
                        <a:t>High-risk cytogenetics,</a:t>
                      </a:r>
                      <a:r>
                        <a:rPr lang="en-US" sz="1200" baseline="30000" noProof="0" dirty="0">
                          <a:effectLst/>
                          <a:latin typeface="+mn-lt"/>
                          <a:ea typeface="Calibri"/>
                          <a:cs typeface="Arial"/>
                        </a:rPr>
                        <a:t>c</a:t>
                      </a:r>
                      <a:r>
                        <a:rPr lang="en-US" sz="1200" noProof="0" dirty="0">
                          <a:effectLst/>
                          <a:latin typeface="+mn-lt"/>
                          <a:ea typeface="Calibri"/>
                          <a:cs typeface="Arial"/>
                        </a:rPr>
                        <a:t> n/N (%)</a:t>
                      </a:r>
                    </a:p>
                  </a:txBody>
                  <a:tcPr marL="18288" marR="18288" marT="18288" marB="18288" anchor="ctr">
                    <a:lnL w="28575" cap="flat" cmpd="sng" algn="ctr">
                      <a:solidFill>
                        <a:schemeClr val="accent4"/>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CDC8">
                        <a:alpha val="64706"/>
                      </a:srgbClr>
                    </a:solidFill>
                  </a:tcPr>
                </a:tc>
                <a:tc>
                  <a:txBody>
                    <a:bodyPr/>
                    <a:lstStyle/>
                    <a:p>
                      <a:pPr marL="0" marR="0" algn="ctr">
                        <a:spcBef>
                          <a:spcPts val="0"/>
                        </a:spcBef>
                        <a:spcAft>
                          <a:spcPts val="0"/>
                        </a:spcAft>
                        <a:buNone/>
                      </a:pPr>
                      <a:r>
                        <a:rPr lang="en-US" sz="1200" noProof="0" dirty="0">
                          <a:effectLst/>
                          <a:latin typeface="+mn-lt"/>
                          <a:ea typeface="Calibri"/>
                          <a:cs typeface="Times New Roman"/>
                        </a:rPr>
                        <a:t>105/294 (35.7)</a:t>
                      </a:r>
                    </a:p>
                  </a:txBody>
                  <a:tcPr marL="18288"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CDC8">
                        <a:alpha val="64706"/>
                      </a:srgbClr>
                    </a:solidFill>
                  </a:tcPr>
                </a:tc>
                <a:tc>
                  <a:txBody>
                    <a:bodyPr/>
                    <a:lstStyle/>
                    <a:p>
                      <a:pPr marL="0" marR="0" lvl="0" indent="0" algn="ctr" defTabSz="914396" rtl="0" eaLnBrk="1" fontAlgn="auto" latinLnBrk="0" hangingPunct="1">
                        <a:lnSpc>
                          <a:spcPct val="100000"/>
                        </a:lnSpc>
                        <a:spcBef>
                          <a:spcPts val="0"/>
                        </a:spcBef>
                        <a:spcAft>
                          <a:spcPts val="0"/>
                        </a:spcAft>
                        <a:buClrTx/>
                        <a:buSzTx/>
                        <a:buFontTx/>
                        <a:buNone/>
                        <a:tabLst/>
                        <a:defRPr/>
                      </a:pPr>
                      <a:r>
                        <a:rPr lang="en-US" sz="1200" noProof="0" dirty="0">
                          <a:effectLst/>
                          <a:latin typeface="+mn-lt"/>
                          <a:ea typeface="Calibri"/>
                          <a:cs typeface="Times New Roman"/>
                        </a:rPr>
                        <a:t>104/296 (35.1)</a:t>
                      </a:r>
                    </a:p>
                  </a:txBody>
                  <a:tcPr marL="18288" marR="18288" marT="18288" marB="18288" anchor="ctr">
                    <a:lnL w="12700" cap="flat" cmpd="sng" algn="ctr">
                      <a:solidFill>
                        <a:schemeClr val="tx1"/>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CDC8">
                        <a:alpha val="64706"/>
                      </a:srgbClr>
                    </a:solidFill>
                  </a:tcPr>
                </a:tc>
                <a:extLst>
                  <a:ext uri="{0D108BD9-81ED-4DB2-BD59-A6C34878D82A}">
                    <a16:rowId xmlns:a16="http://schemas.microsoft.com/office/drawing/2014/main" val="3148642702"/>
                  </a:ext>
                </a:extLst>
              </a:tr>
            </a:tbl>
          </a:graphicData>
        </a:graphic>
      </p:graphicFrame>
      <p:sp>
        <p:nvSpPr>
          <p:cNvPr id="9" name="TextBox 8">
            <a:extLst>
              <a:ext uri="{FF2B5EF4-FFF2-40B4-BE49-F238E27FC236}">
                <a16:creationId xmlns:a16="http://schemas.microsoft.com/office/drawing/2014/main" id="{BA8CC73E-D16B-6A87-0D9F-CA98D0DC20C3}"/>
              </a:ext>
            </a:extLst>
          </p:cNvPr>
          <p:cNvSpPr txBox="1"/>
          <p:nvPr/>
        </p:nvSpPr>
        <p:spPr>
          <a:xfrm>
            <a:off x="357478" y="5272951"/>
            <a:ext cx="11484864" cy="548640"/>
          </a:xfrm>
          <a:prstGeom prst="rect">
            <a:avLst/>
          </a:prstGeom>
          <a:solidFill>
            <a:srgbClr val="EB1700"/>
          </a:solidFill>
        </p:spPr>
        <p:txBody>
          <a:bodyPr wrap="square"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ptos" panose="02110004020202020204"/>
                <a:ea typeface="+mn-ea"/>
                <a:cs typeface="+mn-cs"/>
              </a:rPr>
              <a:t>Balanced baseline characteristics are reflective of a RRMM population, including high‑risk disease</a:t>
            </a:r>
          </a:p>
        </p:txBody>
      </p:sp>
      <p:sp>
        <p:nvSpPr>
          <p:cNvPr id="5" name="TextBox 4">
            <a:extLst>
              <a:ext uri="{FF2B5EF4-FFF2-40B4-BE49-F238E27FC236}">
                <a16:creationId xmlns:a16="http://schemas.microsoft.com/office/drawing/2014/main" id="{9AF94770-09C9-49AD-2023-93DC1B17ED91}"/>
              </a:ext>
            </a:extLst>
          </p:cNvPr>
          <p:cNvSpPr txBox="1"/>
          <p:nvPr/>
        </p:nvSpPr>
        <p:spPr>
          <a:xfrm>
            <a:off x="0" y="6611779"/>
            <a:ext cx="220605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Mina R et al. ASCO 2026;Abstract 7507</a:t>
            </a:r>
          </a:p>
        </p:txBody>
      </p:sp>
    </p:spTree>
    <p:extLst>
      <p:ext uri="{BB962C8B-B14F-4D97-AF65-F5344CB8AC3E}">
        <p14:creationId xmlns:p14="http://schemas.microsoft.com/office/powerpoint/2010/main" val="31912794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9D94B94-160D-C894-0964-D442FC0A49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5E8D5C-8C1E-83AD-B634-8BE21E7C83B9}"/>
              </a:ext>
            </a:extLst>
          </p:cNvPr>
          <p:cNvSpPr>
            <a:spLocks noGrp="1"/>
          </p:cNvSpPr>
          <p:nvPr>
            <p:ph type="title"/>
          </p:nvPr>
        </p:nvSpPr>
        <p:spPr/>
        <p:txBody>
          <a:bodyPr/>
          <a:lstStyle/>
          <a:p>
            <a:r>
              <a:rPr lang="en-US" noProof="0" dirty="0">
                <a:solidFill>
                  <a:schemeClr val="accent1"/>
                </a:solidFill>
              </a:rPr>
              <a:t>MajesTEC-9: Prior LOTs</a:t>
            </a:r>
          </a:p>
        </p:txBody>
      </p:sp>
      <p:graphicFrame>
        <p:nvGraphicFramePr>
          <p:cNvPr id="4" name="Table 3">
            <a:extLst>
              <a:ext uri="{FF2B5EF4-FFF2-40B4-BE49-F238E27FC236}">
                <a16:creationId xmlns:a16="http://schemas.microsoft.com/office/drawing/2014/main" id="{DEED0968-8A3C-6E9A-4DFD-53124D36104C}"/>
              </a:ext>
            </a:extLst>
          </p:cNvPr>
          <p:cNvGraphicFramePr>
            <a:graphicFrameLocks noGrp="1"/>
          </p:cNvGraphicFramePr>
          <p:nvPr/>
        </p:nvGraphicFramePr>
        <p:xfrm>
          <a:off x="480556" y="1514973"/>
          <a:ext cx="5485647" cy="3580699"/>
        </p:xfrm>
        <a:graphic>
          <a:graphicData uri="http://schemas.openxmlformats.org/drawingml/2006/table">
            <a:tbl>
              <a:tblPr firstRow="1" bandRow="1"/>
              <a:tblGrid>
                <a:gridCol w="2743200">
                  <a:extLst>
                    <a:ext uri="{9D8B030D-6E8A-4147-A177-3AD203B41FA5}">
                      <a16:colId xmlns:a16="http://schemas.microsoft.com/office/drawing/2014/main" val="1574279171"/>
                    </a:ext>
                  </a:extLst>
                </a:gridCol>
                <a:gridCol w="1370847">
                  <a:extLst>
                    <a:ext uri="{9D8B030D-6E8A-4147-A177-3AD203B41FA5}">
                      <a16:colId xmlns:a16="http://schemas.microsoft.com/office/drawing/2014/main" val="114173568"/>
                    </a:ext>
                  </a:extLst>
                </a:gridCol>
                <a:gridCol w="1371600">
                  <a:extLst>
                    <a:ext uri="{9D8B030D-6E8A-4147-A177-3AD203B41FA5}">
                      <a16:colId xmlns:a16="http://schemas.microsoft.com/office/drawing/2014/main" val="3825696926"/>
                    </a:ext>
                  </a:extLst>
                </a:gridCol>
              </a:tblGrid>
              <a:tr h="433588">
                <a:tc>
                  <a:txBody>
                    <a:bodyPr/>
                    <a:lstStyle>
                      <a:lvl1pPr marL="0" algn="l" defTabSz="914396" rtl="0" eaLnBrk="1" latinLnBrk="0" hangingPunct="1">
                        <a:defRPr sz="1800" b="1" kern="1200">
                          <a:solidFill>
                            <a:schemeClr val="lt1"/>
                          </a:solidFill>
                          <a:latin typeface="Johnson Text"/>
                        </a:defRPr>
                      </a:lvl1pPr>
                      <a:lvl2pPr marL="457198" algn="l" defTabSz="914396" rtl="0" eaLnBrk="1" latinLnBrk="0" hangingPunct="1">
                        <a:defRPr sz="1800" b="1" kern="1200">
                          <a:solidFill>
                            <a:schemeClr val="lt1"/>
                          </a:solidFill>
                          <a:latin typeface="Johnson Text"/>
                        </a:defRPr>
                      </a:lvl2pPr>
                      <a:lvl3pPr marL="914396" algn="l" defTabSz="914396" rtl="0" eaLnBrk="1" latinLnBrk="0" hangingPunct="1">
                        <a:defRPr sz="1800" b="1" kern="1200">
                          <a:solidFill>
                            <a:schemeClr val="lt1"/>
                          </a:solidFill>
                          <a:latin typeface="Johnson Text"/>
                        </a:defRPr>
                      </a:lvl3pPr>
                      <a:lvl4pPr marL="1371595" algn="l" defTabSz="914396" rtl="0" eaLnBrk="1" latinLnBrk="0" hangingPunct="1">
                        <a:defRPr sz="1800" b="1" kern="1200">
                          <a:solidFill>
                            <a:schemeClr val="lt1"/>
                          </a:solidFill>
                          <a:latin typeface="Johnson Text"/>
                        </a:defRPr>
                      </a:lvl4pPr>
                      <a:lvl5pPr marL="1828793" algn="l" defTabSz="914396" rtl="0" eaLnBrk="1" latinLnBrk="0" hangingPunct="1">
                        <a:defRPr sz="1800" b="1" kern="1200">
                          <a:solidFill>
                            <a:schemeClr val="lt1"/>
                          </a:solidFill>
                          <a:latin typeface="Johnson Text"/>
                        </a:defRPr>
                      </a:lvl5pPr>
                      <a:lvl6pPr marL="2285991" algn="l" defTabSz="914396" rtl="0" eaLnBrk="1" latinLnBrk="0" hangingPunct="1">
                        <a:defRPr sz="1800" b="1" kern="1200">
                          <a:solidFill>
                            <a:schemeClr val="lt1"/>
                          </a:solidFill>
                          <a:latin typeface="Johnson Text"/>
                        </a:defRPr>
                      </a:lvl6pPr>
                      <a:lvl7pPr marL="2743189" algn="l" defTabSz="914396" rtl="0" eaLnBrk="1" latinLnBrk="0" hangingPunct="1">
                        <a:defRPr sz="1800" b="1" kern="1200">
                          <a:solidFill>
                            <a:schemeClr val="lt1"/>
                          </a:solidFill>
                          <a:latin typeface="Johnson Text"/>
                        </a:defRPr>
                      </a:lvl7pPr>
                      <a:lvl8pPr marL="3200388" algn="l" defTabSz="914396" rtl="0" eaLnBrk="1" latinLnBrk="0" hangingPunct="1">
                        <a:defRPr sz="1800" b="1" kern="1200">
                          <a:solidFill>
                            <a:schemeClr val="lt1"/>
                          </a:solidFill>
                          <a:latin typeface="Johnson Text"/>
                        </a:defRPr>
                      </a:lvl8pPr>
                      <a:lvl9pPr marL="3657586" algn="l" defTabSz="914396" rtl="0" eaLnBrk="1" latinLnBrk="0" hangingPunct="1">
                        <a:defRPr sz="1800" b="1" kern="1200">
                          <a:solidFill>
                            <a:schemeClr val="lt1"/>
                          </a:solidFill>
                          <a:latin typeface="Johnson Text"/>
                        </a:defRPr>
                      </a:lvl9pPr>
                    </a:lstStyle>
                    <a:p>
                      <a:pPr algn="l">
                        <a:lnSpc>
                          <a:spcPct val="100000"/>
                        </a:lnSpc>
                        <a:spcBef>
                          <a:spcPts val="0"/>
                        </a:spcBef>
                        <a:spcAft>
                          <a:spcPts val="0"/>
                        </a:spcAft>
                        <a:buNone/>
                      </a:pPr>
                      <a:r>
                        <a:rPr lang="en-US" sz="1200" kern="1200" noProof="0" dirty="0">
                          <a:effectLst/>
                          <a:latin typeface="+mn-lt"/>
                        </a:rPr>
                        <a:t>Characteristic</a:t>
                      </a:r>
                      <a:endParaRPr lang="en-US" sz="1200" noProof="0" dirty="0">
                        <a:effectLst/>
                        <a:latin typeface="+mn-lt"/>
                        <a:ea typeface="Calibri" panose="020F0502020204030204" pitchFamily="34" charset="0"/>
                        <a:cs typeface="Arial" panose="020B0604020202020204" pitchFamily="34" charset="0"/>
                      </a:endParaRPr>
                    </a:p>
                  </a:txBody>
                  <a:tcPr marL="18288" marR="18288" marT="18288" marB="18288" anchor="ctr">
                    <a:lnL w="190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1700"/>
                    </a:solidFill>
                  </a:tcPr>
                </a:tc>
                <a:tc>
                  <a:txBody>
                    <a:bodyPr/>
                    <a:lstStyle>
                      <a:lvl1pPr marL="0" algn="l" defTabSz="914396" rtl="0" eaLnBrk="1" latinLnBrk="0" hangingPunct="1">
                        <a:defRPr sz="1800" b="1" kern="1200">
                          <a:solidFill>
                            <a:schemeClr val="lt1"/>
                          </a:solidFill>
                          <a:latin typeface="Johnson Text"/>
                        </a:defRPr>
                      </a:lvl1pPr>
                      <a:lvl2pPr marL="457198" algn="l" defTabSz="914396" rtl="0" eaLnBrk="1" latinLnBrk="0" hangingPunct="1">
                        <a:defRPr sz="1800" b="1" kern="1200">
                          <a:solidFill>
                            <a:schemeClr val="lt1"/>
                          </a:solidFill>
                          <a:latin typeface="Johnson Text"/>
                        </a:defRPr>
                      </a:lvl2pPr>
                      <a:lvl3pPr marL="914396" algn="l" defTabSz="914396" rtl="0" eaLnBrk="1" latinLnBrk="0" hangingPunct="1">
                        <a:defRPr sz="1800" b="1" kern="1200">
                          <a:solidFill>
                            <a:schemeClr val="lt1"/>
                          </a:solidFill>
                          <a:latin typeface="Johnson Text"/>
                        </a:defRPr>
                      </a:lvl3pPr>
                      <a:lvl4pPr marL="1371595" algn="l" defTabSz="914396" rtl="0" eaLnBrk="1" latinLnBrk="0" hangingPunct="1">
                        <a:defRPr sz="1800" b="1" kern="1200">
                          <a:solidFill>
                            <a:schemeClr val="lt1"/>
                          </a:solidFill>
                          <a:latin typeface="Johnson Text"/>
                        </a:defRPr>
                      </a:lvl4pPr>
                      <a:lvl5pPr marL="1828793" algn="l" defTabSz="914396" rtl="0" eaLnBrk="1" latinLnBrk="0" hangingPunct="1">
                        <a:defRPr sz="1800" b="1" kern="1200">
                          <a:solidFill>
                            <a:schemeClr val="lt1"/>
                          </a:solidFill>
                          <a:latin typeface="Johnson Text"/>
                        </a:defRPr>
                      </a:lvl5pPr>
                      <a:lvl6pPr marL="2285991" algn="l" defTabSz="914396" rtl="0" eaLnBrk="1" latinLnBrk="0" hangingPunct="1">
                        <a:defRPr sz="1800" b="1" kern="1200">
                          <a:solidFill>
                            <a:schemeClr val="lt1"/>
                          </a:solidFill>
                          <a:latin typeface="Johnson Text"/>
                        </a:defRPr>
                      </a:lvl6pPr>
                      <a:lvl7pPr marL="2743189" algn="l" defTabSz="914396" rtl="0" eaLnBrk="1" latinLnBrk="0" hangingPunct="1">
                        <a:defRPr sz="1800" b="1" kern="1200">
                          <a:solidFill>
                            <a:schemeClr val="lt1"/>
                          </a:solidFill>
                          <a:latin typeface="Johnson Text"/>
                        </a:defRPr>
                      </a:lvl7pPr>
                      <a:lvl8pPr marL="3200388" algn="l" defTabSz="914396" rtl="0" eaLnBrk="1" latinLnBrk="0" hangingPunct="1">
                        <a:defRPr sz="1800" b="1" kern="1200">
                          <a:solidFill>
                            <a:schemeClr val="lt1"/>
                          </a:solidFill>
                          <a:latin typeface="Johnson Text"/>
                        </a:defRPr>
                      </a:lvl8pPr>
                      <a:lvl9pPr marL="3657586" algn="l" defTabSz="914396" rtl="0" eaLnBrk="1" latinLnBrk="0" hangingPunct="1">
                        <a:defRPr sz="1800" b="1" kern="1200">
                          <a:solidFill>
                            <a:schemeClr val="lt1"/>
                          </a:solidFill>
                          <a:latin typeface="Johnson Text"/>
                        </a:defRPr>
                      </a:lvl9pPr>
                    </a:lstStyle>
                    <a:p>
                      <a:pPr algn="ctr">
                        <a:lnSpc>
                          <a:spcPct val="100000"/>
                        </a:lnSpc>
                        <a:spcBef>
                          <a:spcPts val="0"/>
                        </a:spcBef>
                        <a:spcAft>
                          <a:spcPts val="0"/>
                        </a:spcAft>
                        <a:buNone/>
                      </a:pPr>
                      <a:r>
                        <a:rPr lang="en-US" sz="1200" kern="1200" noProof="0" dirty="0">
                          <a:effectLst/>
                          <a:latin typeface="+mn-lt"/>
                        </a:rPr>
                        <a:t>Tec</a:t>
                      </a:r>
                    </a:p>
                    <a:p>
                      <a:pPr algn="ctr">
                        <a:lnSpc>
                          <a:spcPct val="100000"/>
                        </a:lnSpc>
                        <a:spcBef>
                          <a:spcPts val="0"/>
                        </a:spcBef>
                        <a:spcAft>
                          <a:spcPts val="0"/>
                        </a:spcAft>
                        <a:buNone/>
                      </a:pPr>
                      <a:r>
                        <a:rPr lang="en-US" sz="1200" kern="1200" noProof="0" dirty="0">
                          <a:effectLst/>
                          <a:latin typeface="+mn-lt"/>
                        </a:rPr>
                        <a:t>(n=296)</a:t>
                      </a:r>
                      <a:endParaRPr lang="en-US" sz="1200" noProof="0" dirty="0">
                        <a:effectLst/>
                        <a:latin typeface="+mn-lt"/>
                        <a:ea typeface="Calibri" panose="020F0502020204030204" pitchFamily="34" charset="0"/>
                        <a:cs typeface="Arial" panose="020B0604020202020204" pitchFamily="34" charset="0"/>
                      </a:endParaRPr>
                    </a:p>
                  </a:txBody>
                  <a:tcPr marL="18288" marR="18288" marT="18288" marB="182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1700"/>
                    </a:solidFill>
                  </a:tcPr>
                </a:tc>
                <a:tc>
                  <a:txBody>
                    <a:bodyPr/>
                    <a:lstStyle>
                      <a:lvl1pPr marL="0" algn="l" defTabSz="914396" rtl="0" eaLnBrk="1" latinLnBrk="0" hangingPunct="1">
                        <a:defRPr sz="1800" b="1" kern="1200">
                          <a:solidFill>
                            <a:schemeClr val="lt1"/>
                          </a:solidFill>
                          <a:latin typeface="Johnson Text"/>
                        </a:defRPr>
                      </a:lvl1pPr>
                      <a:lvl2pPr marL="457198" algn="l" defTabSz="914396" rtl="0" eaLnBrk="1" latinLnBrk="0" hangingPunct="1">
                        <a:defRPr sz="1800" b="1" kern="1200">
                          <a:solidFill>
                            <a:schemeClr val="lt1"/>
                          </a:solidFill>
                          <a:latin typeface="Johnson Text"/>
                        </a:defRPr>
                      </a:lvl2pPr>
                      <a:lvl3pPr marL="914396" algn="l" defTabSz="914396" rtl="0" eaLnBrk="1" latinLnBrk="0" hangingPunct="1">
                        <a:defRPr sz="1800" b="1" kern="1200">
                          <a:solidFill>
                            <a:schemeClr val="lt1"/>
                          </a:solidFill>
                          <a:latin typeface="Johnson Text"/>
                        </a:defRPr>
                      </a:lvl3pPr>
                      <a:lvl4pPr marL="1371595" algn="l" defTabSz="914396" rtl="0" eaLnBrk="1" latinLnBrk="0" hangingPunct="1">
                        <a:defRPr sz="1800" b="1" kern="1200">
                          <a:solidFill>
                            <a:schemeClr val="lt1"/>
                          </a:solidFill>
                          <a:latin typeface="Johnson Text"/>
                        </a:defRPr>
                      </a:lvl4pPr>
                      <a:lvl5pPr marL="1828793" algn="l" defTabSz="914396" rtl="0" eaLnBrk="1" latinLnBrk="0" hangingPunct="1">
                        <a:defRPr sz="1800" b="1" kern="1200">
                          <a:solidFill>
                            <a:schemeClr val="lt1"/>
                          </a:solidFill>
                          <a:latin typeface="Johnson Text"/>
                        </a:defRPr>
                      </a:lvl5pPr>
                      <a:lvl6pPr marL="2285991" algn="l" defTabSz="914396" rtl="0" eaLnBrk="1" latinLnBrk="0" hangingPunct="1">
                        <a:defRPr sz="1800" b="1" kern="1200">
                          <a:solidFill>
                            <a:schemeClr val="lt1"/>
                          </a:solidFill>
                          <a:latin typeface="Johnson Text"/>
                        </a:defRPr>
                      </a:lvl6pPr>
                      <a:lvl7pPr marL="2743189" algn="l" defTabSz="914396" rtl="0" eaLnBrk="1" latinLnBrk="0" hangingPunct="1">
                        <a:defRPr sz="1800" b="1" kern="1200">
                          <a:solidFill>
                            <a:schemeClr val="lt1"/>
                          </a:solidFill>
                          <a:latin typeface="Johnson Text"/>
                        </a:defRPr>
                      </a:lvl7pPr>
                      <a:lvl8pPr marL="3200388" algn="l" defTabSz="914396" rtl="0" eaLnBrk="1" latinLnBrk="0" hangingPunct="1">
                        <a:defRPr sz="1800" b="1" kern="1200">
                          <a:solidFill>
                            <a:schemeClr val="lt1"/>
                          </a:solidFill>
                          <a:latin typeface="Johnson Text"/>
                        </a:defRPr>
                      </a:lvl8pPr>
                      <a:lvl9pPr marL="3657586" algn="l" defTabSz="914396" rtl="0" eaLnBrk="1" latinLnBrk="0" hangingPunct="1">
                        <a:defRPr sz="1800" b="1" kern="1200">
                          <a:solidFill>
                            <a:schemeClr val="lt1"/>
                          </a:solidFill>
                          <a:latin typeface="Johnson Text"/>
                        </a:defRPr>
                      </a:lvl9pPr>
                    </a:lstStyle>
                    <a:p>
                      <a:pPr algn="ctr">
                        <a:lnSpc>
                          <a:spcPct val="100000"/>
                        </a:lnSpc>
                        <a:spcBef>
                          <a:spcPts val="0"/>
                        </a:spcBef>
                        <a:spcAft>
                          <a:spcPts val="0"/>
                        </a:spcAft>
                        <a:buNone/>
                      </a:pPr>
                      <a:r>
                        <a:rPr lang="en-US" sz="1200" kern="1200" noProof="0" dirty="0">
                          <a:effectLst/>
                          <a:latin typeface="+mn-lt"/>
                        </a:rPr>
                        <a:t>PVd/Kd</a:t>
                      </a:r>
                    </a:p>
                    <a:p>
                      <a:pPr algn="ctr">
                        <a:lnSpc>
                          <a:spcPct val="100000"/>
                        </a:lnSpc>
                        <a:spcBef>
                          <a:spcPts val="0"/>
                        </a:spcBef>
                        <a:spcAft>
                          <a:spcPts val="0"/>
                        </a:spcAft>
                        <a:buNone/>
                      </a:pPr>
                      <a:r>
                        <a:rPr lang="en-US" sz="1200" kern="1200" noProof="0" dirty="0">
                          <a:effectLst/>
                          <a:latin typeface="+mn-lt"/>
                        </a:rPr>
                        <a:t>(n=297)</a:t>
                      </a:r>
                    </a:p>
                  </a:txBody>
                  <a:tcPr marL="18288" marR="18288" marT="18288" marB="18288" anchor="ctr">
                    <a:lnL w="19050" cap="flat" cmpd="sng" algn="ctr">
                      <a:solidFill>
                        <a:srgbClr val="FFFFFF"/>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1700"/>
                    </a:solidFill>
                  </a:tcPr>
                </a:tc>
                <a:extLst>
                  <a:ext uri="{0D108BD9-81ED-4DB2-BD59-A6C34878D82A}">
                    <a16:rowId xmlns:a16="http://schemas.microsoft.com/office/drawing/2014/main" val="1251281514"/>
                  </a:ext>
                </a:extLst>
              </a:tr>
              <a:tr h="286101">
                <a:tc gridSpan="3">
                  <a:txBody>
                    <a:bodyPr/>
                    <a:lstStyle/>
                    <a:p>
                      <a:pPr marL="0" indent="0" algn="l">
                        <a:lnSpc>
                          <a:spcPct val="107000"/>
                        </a:lnSpc>
                        <a:spcBef>
                          <a:spcPts val="0"/>
                        </a:spcBef>
                        <a:spcAft>
                          <a:spcPts val="0"/>
                        </a:spcAft>
                        <a:buNone/>
                      </a:pPr>
                      <a:r>
                        <a:rPr lang="en-US" sz="1200" b="1" noProof="0" dirty="0">
                          <a:effectLst/>
                          <a:latin typeface="+mn-lt"/>
                          <a:ea typeface="Calibri"/>
                          <a:cs typeface="Arial"/>
                        </a:rPr>
                        <a:t>Prior LOTs</a:t>
                      </a:r>
                    </a:p>
                  </a:txBody>
                  <a:tcPr marL="18288" marR="18288" marT="18288" marB="1828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spcBef>
                          <a:spcPts val="0"/>
                        </a:spcBef>
                        <a:spcAft>
                          <a:spcPts val="0"/>
                        </a:spcAft>
                        <a:buNone/>
                      </a:pPr>
                      <a:endParaRPr lang="en-US" sz="1200" noProof="0">
                        <a:effectLst/>
                        <a:latin typeface="+mn-lt"/>
                        <a:ea typeface="Calibri"/>
                        <a:cs typeface="Times New Roman"/>
                      </a:endParaRPr>
                    </a:p>
                  </a:txBody>
                  <a:tcPr marL="18288" marR="18288" marT="18288" marB="182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spcBef>
                          <a:spcPts val="0"/>
                        </a:spcBef>
                        <a:spcAft>
                          <a:spcPts val="0"/>
                        </a:spcAft>
                        <a:buNone/>
                      </a:pPr>
                      <a:endParaRPr lang="en-US" sz="1200" noProof="0">
                        <a:effectLst/>
                        <a:latin typeface="+mn-lt"/>
                        <a:ea typeface="Calibri"/>
                        <a:cs typeface="Times New Roman"/>
                      </a:endParaRPr>
                    </a:p>
                  </a:txBody>
                  <a:tcPr marL="18288" marR="18288" marT="18288" marB="18288"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4638448"/>
                  </a:ext>
                </a:extLst>
              </a:tr>
              <a:tr h="286101">
                <a:tc>
                  <a:txBody>
                    <a:bodyPr/>
                    <a:lstStyle/>
                    <a:p>
                      <a:pPr marL="173038" indent="0" algn="l">
                        <a:lnSpc>
                          <a:spcPct val="107000"/>
                        </a:lnSpc>
                        <a:spcBef>
                          <a:spcPts val="0"/>
                        </a:spcBef>
                        <a:spcAft>
                          <a:spcPts val="0"/>
                        </a:spcAft>
                        <a:buNone/>
                      </a:pPr>
                      <a:r>
                        <a:rPr lang="en-US" sz="1200" noProof="0" dirty="0">
                          <a:effectLst/>
                          <a:latin typeface="+mn-lt"/>
                          <a:ea typeface="Calibri"/>
                          <a:cs typeface="Arial"/>
                        </a:rPr>
                        <a:t>Median (range), n</a:t>
                      </a:r>
                    </a:p>
                  </a:txBody>
                  <a:tcPr marL="18288" marR="18288" marT="18288" marB="18288" anchor="ctr">
                    <a:lnL w="28575" cap="flat" cmpd="sng" algn="ctr">
                      <a:solidFill>
                        <a:schemeClr val="accent4"/>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CDC8">
                        <a:alpha val="65098"/>
                      </a:srgbClr>
                    </a:solidFill>
                  </a:tcPr>
                </a:tc>
                <a:tc>
                  <a:txBody>
                    <a:bodyPr/>
                    <a:lstStyle/>
                    <a:p>
                      <a:pPr marL="0" marR="0" algn="ctr">
                        <a:spcBef>
                          <a:spcPts val="0"/>
                        </a:spcBef>
                        <a:spcAft>
                          <a:spcPts val="0"/>
                        </a:spcAft>
                        <a:buNone/>
                      </a:pPr>
                      <a:r>
                        <a:rPr lang="en-US" sz="1200" noProof="0" dirty="0">
                          <a:effectLst/>
                          <a:latin typeface="+mn-lt"/>
                          <a:ea typeface="Calibri"/>
                          <a:cs typeface="Times New Roman"/>
                        </a:rPr>
                        <a:t>2 (1–3)</a:t>
                      </a:r>
                    </a:p>
                  </a:txBody>
                  <a:tcPr marL="18288" marR="18288" marT="18288" marB="182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CDC8">
                        <a:alpha val="65098"/>
                      </a:srgbClr>
                    </a:solidFill>
                  </a:tcPr>
                </a:tc>
                <a:tc>
                  <a:txBody>
                    <a:bodyPr/>
                    <a:lstStyle/>
                    <a:p>
                      <a:pPr marL="0" marR="0" algn="ctr">
                        <a:spcBef>
                          <a:spcPts val="0"/>
                        </a:spcBef>
                        <a:spcAft>
                          <a:spcPts val="0"/>
                        </a:spcAft>
                        <a:buNone/>
                      </a:pPr>
                      <a:r>
                        <a:rPr lang="en-US" sz="1200" noProof="0" dirty="0">
                          <a:effectLst/>
                          <a:latin typeface="+mn-lt"/>
                          <a:ea typeface="Calibri"/>
                          <a:cs typeface="Times New Roman"/>
                        </a:rPr>
                        <a:t>2 (1–3)</a:t>
                      </a:r>
                    </a:p>
                  </a:txBody>
                  <a:tcPr marL="18288" marR="18288" marT="18288" marB="18288" anchor="ctr">
                    <a:lnL w="12700" cap="flat" cmpd="sng" algn="ctr">
                      <a:solidFill>
                        <a:srgbClr val="000000"/>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CDC8">
                        <a:alpha val="65098"/>
                      </a:srgbClr>
                    </a:solidFill>
                  </a:tcPr>
                </a:tc>
                <a:extLst>
                  <a:ext uri="{0D108BD9-81ED-4DB2-BD59-A6C34878D82A}">
                    <a16:rowId xmlns:a16="http://schemas.microsoft.com/office/drawing/2014/main" val="2261606247"/>
                  </a:ext>
                </a:extLst>
              </a:tr>
              <a:tr h="286101">
                <a:tc>
                  <a:txBody>
                    <a:bodyPr/>
                    <a:lstStyle/>
                    <a:p>
                      <a:pPr marL="182880" algn="l">
                        <a:lnSpc>
                          <a:spcPct val="107000"/>
                        </a:lnSpc>
                        <a:spcBef>
                          <a:spcPts val="0"/>
                        </a:spcBef>
                        <a:spcAft>
                          <a:spcPts val="0"/>
                        </a:spcAft>
                        <a:buNone/>
                      </a:pPr>
                      <a:r>
                        <a:rPr lang="en-US" sz="1200" noProof="0" dirty="0">
                          <a:effectLst/>
                          <a:latin typeface="+mn-lt"/>
                          <a:ea typeface="Calibri"/>
                          <a:cs typeface="Arial"/>
                        </a:rPr>
                        <a:t>1 prior LOT</a:t>
                      </a:r>
                    </a:p>
                  </a:txBody>
                  <a:tcPr marL="18288" marR="18288" marT="18288" marB="18288" anchor="ctr">
                    <a:lnL w="1905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64 (21.6)</a:t>
                      </a:r>
                    </a:p>
                  </a:txBody>
                  <a:tcPr marL="18288" marR="18288" marT="18288" marB="182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64 (21.5)</a:t>
                      </a:r>
                    </a:p>
                  </a:txBody>
                  <a:tcPr marL="18288" marR="18288" marT="18288" marB="18288" anchor="ctr">
                    <a:lnL w="12700" cap="flat" cmpd="sng" algn="ctr">
                      <a:solidFill>
                        <a:srgbClr val="000000"/>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68451407"/>
                  </a:ext>
                </a:extLst>
              </a:tr>
              <a:tr h="286101">
                <a:tc>
                  <a:txBody>
                    <a:bodyPr/>
                    <a:lstStyle/>
                    <a:p>
                      <a:pPr marL="182880" algn="l">
                        <a:lnSpc>
                          <a:spcPct val="107000"/>
                        </a:lnSpc>
                        <a:spcBef>
                          <a:spcPts val="0"/>
                        </a:spcBef>
                        <a:spcAft>
                          <a:spcPts val="0"/>
                        </a:spcAft>
                        <a:buNone/>
                      </a:pPr>
                      <a:r>
                        <a:rPr lang="en-US" sz="1200" noProof="0" dirty="0">
                          <a:effectLst/>
                          <a:latin typeface="+mn-lt"/>
                          <a:ea typeface="Calibri"/>
                          <a:cs typeface="Arial"/>
                        </a:rPr>
                        <a:t>2 prior LOTs</a:t>
                      </a:r>
                    </a:p>
                  </a:txBody>
                  <a:tcPr marL="18288" marR="18288" marT="18288" marB="18288" anchor="ctr">
                    <a:lnL w="1905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131 (44.3)</a:t>
                      </a:r>
                    </a:p>
                  </a:txBody>
                  <a:tcPr marL="18288" marR="18288" marT="18288" marB="182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137 (46.1)</a:t>
                      </a:r>
                    </a:p>
                  </a:txBody>
                  <a:tcPr marL="18288" marR="18288" marT="18288" marB="18288" anchor="ctr">
                    <a:lnL w="12700" cap="flat" cmpd="sng" algn="ctr">
                      <a:solidFill>
                        <a:srgbClr val="000000"/>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9379375"/>
                  </a:ext>
                </a:extLst>
              </a:tr>
              <a:tr h="286101">
                <a:tc>
                  <a:txBody>
                    <a:bodyPr/>
                    <a:lstStyle/>
                    <a:p>
                      <a:pPr marL="182880" algn="l">
                        <a:lnSpc>
                          <a:spcPct val="107000"/>
                        </a:lnSpc>
                        <a:spcBef>
                          <a:spcPts val="0"/>
                        </a:spcBef>
                        <a:spcAft>
                          <a:spcPts val="0"/>
                        </a:spcAft>
                        <a:buNone/>
                      </a:pPr>
                      <a:r>
                        <a:rPr lang="en-US" sz="1200" noProof="0" dirty="0">
                          <a:effectLst/>
                          <a:latin typeface="+mn-lt"/>
                          <a:ea typeface="Calibri"/>
                          <a:cs typeface="Arial"/>
                        </a:rPr>
                        <a:t>3 prior LOTs</a:t>
                      </a:r>
                    </a:p>
                  </a:txBody>
                  <a:tcPr marL="18288" marR="18288" marT="18288" marB="18288" anchor="ctr">
                    <a:lnL w="1905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101 (34.1)</a:t>
                      </a:r>
                    </a:p>
                  </a:txBody>
                  <a:tcPr marL="18288" marR="18288" marT="18288" marB="182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96 (32.3)</a:t>
                      </a:r>
                    </a:p>
                  </a:txBody>
                  <a:tcPr marL="18288" marR="18288" marT="18288" marB="18288" anchor="ctr">
                    <a:lnL w="12700" cap="flat" cmpd="sng" algn="ctr">
                      <a:solidFill>
                        <a:srgbClr val="000000"/>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17528997"/>
                  </a:ext>
                </a:extLst>
              </a:tr>
              <a:tr h="286101">
                <a:tc>
                  <a:txBody>
                    <a:bodyPr/>
                    <a:lstStyle/>
                    <a:p>
                      <a:pPr marL="0" indent="0" algn="l">
                        <a:lnSpc>
                          <a:spcPct val="107000"/>
                        </a:lnSpc>
                        <a:spcBef>
                          <a:spcPts val="0"/>
                        </a:spcBef>
                        <a:spcAft>
                          <a:spcPts val="0"/>
                        </a:spcAft>
                        <a:buNone/>
                      </a:pPr>
                      <a:r>
                        <a:rPr lang="en-US" sz="1200" noProof="0" dirty="0">
                          <a:effectLst/>
                          <a:latin typeface="+mn-lt"/>
                          <a:ea typeface="Calibri"/>
                          <a:cs typeface="Arial"/>
                        </a:rPr>
                        <a:t>Prior transplantation, n (%)</a:t>
                      </a:r>
                    </a:p>
                  </a:txBody>
                  <a:tcPr marL="18288" marR="18288" marT="18288" marB="18288" anchor="ctr">
                    <a:lnL w="1905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145 (49.0)</a:t>
                      </a:r>
                    </a:p>
                  </a:txBody>
                  <a:tcPr marL="18288" marR="18288" marT="18288" marB="182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147 (49.5)</a:t>
                      </a:r>
                    </a:p>
                  </a:txBody>
                  <a:tcPr marL="18288" marR="18288" marT="18288" marB="18288" anchor="ctr">
                    <a:lnL w="12700" cap="flat" cmpd="sng" algn="ctr">
                      <a:solidFill>
                        <a:srgbClr val="000000"/>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569723"/>
                  </a:ext>
                </a:extLst>
              </a:tr>
              <a:tr h="286101">
                <a:tc>
                  <a:txBody>
                    <a:bodyPr/>
                    <a:lstStyle/>
                    <a:p>
                      <a:pPr marL="182880" indent="0" algn="l">
                        <a:lnSpc>
                          <a:spcPct val="107000"/>
                        </a:lnSpc>
                        <a:spcBef>
                          <a:spcPts val="0"/>
                        </a:spcBef>
                        <a:spcAft>
                          <a:spcPts val="0"/>
                        </a:spcAft>
                        <a:buNone/>
                      </a:pPr>
                      <a:r>
                        <a:rPr lang="en-US" sz="1200" noProof="0" dirty="0">
                          <a:effectLst/>
                          <a:latin typeface="+mn-lt"/>
                          <a:ea typeface="Calibri"/>
                          <a:cs typeface="Arial"/>
                        </a:rPr>
                        <a:t>Autologous</a:t>
                      </a:r>
                    </a:p>
                  </a:txBody>
                  <a:tcPr marL="18288" marR="18288" marT="18288" marB="18288" anchor="ctr">
                    <a:lnL w="1905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145 (49.0)</a:t>
                      </a:r>
                    </a:p>
                  </a:txBody>
                  <a:tcPr marL="18288" marR="18288" marT="18288" marB="182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146 (49.2)</a:t>
                      </a:r>
                    </a:p>
                  </a:txBody>
                  <a:tcPr marL="18288" marR="18288" marT="18288" marB="18288" anchor="ctr">
                    <a:lnL w="12700" cap="flat" cmpd="sng" algn="ctr">
                      <a:solidFill>
                        <a:srgbClr val="000000"/>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51272334"/>
                  </a:ext>
                </a:extLst>
              </a:tr>
              <a:tr h="286101">
                <a:tc gridSpan="3">
                  <a:txBody>
                    <a:bodyPr/>
                    <a:lstStyle/>
                    <a:p>
                      <a:pPr marL="0" marR="0" lvl="0" indent="0" algn="l" defTabSz="914396" rtl="0" eaLnBrk="1" fontAlgn="auto" latinLnBrk="0" hangingPunct="1">
                        <a:lnSpc>
                          <a:spcPct val="107000"/>
                        </a:lnSpc>
                        <a:spcBef>
                          <a:spcPts val="0"/>
                        </a:spcBef>
                        <a:spcAft>
                          <a:spcPts val="0"/>
                        </a:spcAft>
                        <a:buClrTx/>
                        <a:buSzTx/>
                        <a:buFontTx/>
                        <a:buNone/>
                        <a:tabLst/>
                        <a:defRPr/>
                      </a:pPr>
                      <a:r>
                        <a:rPr lang="en-US" sz="1200" b="1" noProof="0" dirty="0">
                          <a:effectLst/>
                          <a:latin typeface="+mn-lt"/>
                          <a:ea typeface="Calibri"/>
                          <a:cs typeface="Arial"/>
                        </a:rPr>
                        <a:t>Prior therapy exposure</a:t>
                      </a:r>
                      <a:r>
                        <a:rPr lang="en-US" sz="1200" noProof="0" dirty="0">
                          <a:effectLst/>
                          <a:latin typeface="+mn-lt"/>
                          <a:ea typeface="Calibri"/>
                          <a:cs typeface="Arial"/>
                        </a:rPr>
                        <a:t>, n (%)</a:t>
                      </a:r>
                    </a:p>
                  </a:txBody>
                  <a:tcPr marL="18288" marR="18288" marT="18288" marB="18288"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algn="ctr">
                        <a:spcBef>
                          <a:spcPts val="0"/>
                        </a:spcBef>
                        <a:spcAft>
                          <a:spcPts val="0"/>
                        </a:spcAft>
                        <a:buNone/>
                      </a:pPr>
                      <a:endParaRPr lang="en-US" sz="1200" noProof="0">
                        <a:effectLst/>
                        <a:latin typeface="+mn-lt"/>
                        <a:ea typeface="Calibri"/>
                        <a:cs typeface="Times New Roman"/>
                      </a:endParaRPr>
                    </a:p>
                  </a:txBody>
                  <a:tcPr marL="18288" marR="18288" marT="18288" marB="182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algn="ctr">
                        <a:spcBef>
                          <a:spcPts val="0"/>
                        </a:spcBef>
                        <a:spcAft>
                          <a:spcPts val="0"/>
                        </a:spcAft>
                        <a:buNone/>
                      </a:pPr>
                      <a:endParaRPr lang="en-US" sz="1200" noProof="0">
                        <a:effectLst/>
                        <a:latin typeface="+mn-lt"/>
                        <a:ea typeface="Calibri"/>
                        <a:cs typeface="Times New Roman"/>
                      </a:endParaRPr>
                    </a:p>
                  </a:txBody>
                  <a:tcPr marL="18288" marR="18288" marT="18288" marB="18288" anchor="ctr">
                    <a:lnL w="12700" cap="flat" cmpd="sng" algn="ctr">
                      <a:solidFill>
                        <a:srgbClr val="000000"/>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13421038"/>
                  </a:ext>
                </a:extLst>
              </a:tr>
              <a:tr h="286101">
                <a:tc>
                  <a:txBody>
                    <a:bodyPr/>
                    <a:lstStyle/>
                    <a:p>
                      <a:pPr marL="182880" algn="l">
                        <a:lnSpc>
                          <a:spcPct val="107000"/>
                        </a:lnSpc>
                        <a:spcBef>
                          <a:spcPts val="0"/>
                        </a:spcBef>
                        <a:spcAft>
                          <a:spcPts val="0"/>
                        </a:spcAft>
                        <a:buNone/>
                      </a:pPr>
                      <a:r>
                        <a:rPr lang="en-US" sz="1200" noProof="0" dirty="0">
                          <a:effectLst/>
                          <a:latin typeface="+mn-lt"/>
                          <a:ea typeface="Calibri"/>
                          <a:cs typeface="Arial"/>
                        </a:rPr>
                        <a:t>PI</a:t>
                      </a:r>
                    </a:p>
                  </a:txBody>
                  <a:tcPr marL="18288" marR="18288" marT="18288" marB="18288" anchor="ctr">
                    <a:lnL w="1905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256 (86.5)</a:t>
                      </a:r>
                    </a:p>
                  </a:txBody>
                  <a:tcPr marL="18288" marR="18288" marT="18288" marB="182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254 (85.5)</a:t>
                      </a:r>
                    </a:p>
                  </a:txBody>
                  <a:tcPr marL="18288" marR="18288" marT="18288" marB="18288" anchor="ctr">
                    <a:lnL w="12700" cap="flat" cmpd="sng" algn="ctr">
                      <a:solidFill>
                        <a:srgbClr val="000000"/>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71782847"/>
                  </a:ext>
                </a:extLst>
              </a:tr>
              <a:tr h="286101">
                <a:tc>
                  <a:txBody>
                    <a:bodyPr/>
                    <a:lstStyle/>
                    <a:p>
                      <a:pPr marL="182880" algn="l">
                        <a:lnSpc>
                          <a:spcPct val="107000"/>
                        </a:lnSpc>
                        <a:spcBef>
                          <a:spcPts val="0"/>
                        </a:spcBef>
                        <a:spcAft>
                          <a:spcPts val="0"/>
                        </a:spcAft>
                        <a:buNone/>
                      </a:pPr>
                      <a:r>
                        <a:rPr lang="en-US" sz="1200" noProof="0" dirty="0">
                          <a:effectLst/>
                          <a:latin typeface="+mn-lt"/>
                          <a:ea typeface="Calibri"/>
                          <a:cs typeface="Arial"/>
                        </a:rPr>
                        <a:t>IMiD</a:t>
                      </a:r>
                    </a:p>
                  </a:txBody>
                  <a:tcPr marL="18288" marR="18288" marT="18288" marB="18288" anchor="ctr">
                    <a:lnL w="1905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296 (100)</a:t>
                      </a:r>
                    </a:p>
                  </a:txBody>
                  <a:tcPr marL="18288" marR="18288" marT="18288" marB="182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297 (100)</a:t>
                      </a:r>
                    </a:p>
                  </a:txBody>
                  <a:tcPr marL="18288" marR="18288" marT="18288" marB="18288" anchor="ctr">
                    <a:lnL w="12700" cap="flat" cmpd="sng" algn="ctr">
                      <a:solidFill>
                        <a:srgbClr val="000000"/>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11517494"/>
                  </a:ext>
                </a:extLst>
              </a:tr>
              <a:tr h="286101">
                <a:tc>
                  <a:txBody>
                    <a:bodyPr/>
                    <a:lstStyle/>
                    <a:p>
                      <a:pPr marL="182880" algn="l">
                        <a:lnSpc>
                          <a:spcPct val="107000"/>
                        </a:lnSpc>
                        <a:spcBef>
                          <a:spcPts val="0"/>
                        </a:spcBef>
                        <a:spcAft>
                          <a:spcPts val="0"/>
                        </a:spcAft>
                        <a:buNone/>
                      </a:pPr>
                      <a:r>
                        <a:rPr lang="en-US" sz="1200" noProof="0" dirty="0">
                          <a:effectLst/>
                          <a:latin typeface="+mn-lt"/>
                          <a:ea typeface="Calibri"/>
                          <a:cs typeface="Arial"/>
                        </a:rPr>
                        <a:t>Anti-CD38, n (%)</a:t>
                      </a:r>
                    </a:p>
                  </a:txBody>
                  <a:tcPr marL="18288" marR="18288" marT="18288" marB="18288" anchor="ctr">
                    <a:lnL w="1905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296 (100)</a:t>
                      </a:r>
                    </a:p>
                  </a:txBody>
                  <a:tcPr marL="18288" marR="18288" marT="18288" marB="182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297 (100)</a:t>
                      </a:r>
                    </a:p>
                  </a:txBody>
                  <a:tcPr marL="18288" marR="18288" marT="18288" marB="18288" anchor="ctr">
                    <a:lnL w="12700" cap="flat" cmpd="sng" algn="ctr">
                      <a:solidFill>
                        <a:srgbClr val="000000"/>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331056"/>
                  </a:ext>
                </a:extLst>
              </a:tr>
            </a:tbl>
          </a:graphicData>
        </a:graphic>
      </p:graphicFrame>
      <p:sp>
        <p:nvSpPr>
          <p:cNvPr id="9" name="TextBox 8">
            <a:extLst>
              <a:ext uri="{FF2B5EF4-FFF2-40B4-BE49-F238E27FC236}">
                <a16:creationId xmlns:a16="http://schemas.microsoft.com/office/drawing/2014/main" id="{F6FE2A68-879C-3162-1FA4-6A2816DAE74C}"/>
              </a:ext>
            </a:extLst>
          </p:cNvPr>
          <p:cNvSpPr txBox="1"/>
          <p:nvPr/>
        </p:nvSpPr>
        <p:spPr>
          <a:xfrm>
            <a:off x="355596" y="5720531"/>
            <a:ext cx="11484864" cy="548640"/>
          </a:xfrm>
          <a:prstGeom prst="rect">
            <a:avLst/>
          </a:prstGeom>
          <a:solidFill>
            <a:srgbClr val="EB1700"/>
          </a:solidFill>
        </p:spPr>
        <p:txBody>
          <a:bodyPr wrap="square"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Approximately 75% of patients were double refractory to an IMiD and anti-CD38 mAb</a:t>
            </a:r>
            <a:endParaRPr kumimoji="0" lang="en-US" sz="1800" b="1" i="0" u="none" strike="sngStrike" kern="1200" cap="none" spc="0" normalizeH="0" baseline="30000" noProof="0" dirty="0">
              <a:ln>
                <a:noFill/>
              </a:ln>
              <a:solidFill>
                <a:prstClr val="white"/>
              </a:solidFill>
              <a:effectLst/>
              <a:uLnTx/>
              <a:uFillTx/>
              <a:latin typeface="Arial" panose="020B0604020202020204"/>
              <a:ea typeface="+mn-ea"/>
              <a:cs typeface="+mn-cs"/>
            </a:endParaRPr>
          </a:p>
        </p:txBody>
      </p:sp>
      <p:graphicFrame>
        <p:nvGraphicFramePr>
          <p:cNvPr id="7" name="Table 6">
            <a:extLst>
              <a:ext uri="{FF2B5EF4-FFF2-40B4-BE49-F238E27FC236}">
                <a16:creationId xmlns:a16="http://schemas.microsoft.com/office/drawing/2014/main" id="{A769CE23-10BA-E41B-16C5-F8FB239C623E}"/>
              </a:ext>
            </a:extLst>
          </p:cNvPr>
          <p:cNvGraphicFramePr>
            <a:graphicFrameLocks noGrp="1"/>
          </p:cNvGraphicFramePr>
          <p:nvPr/>
        </p:nvGraphicFramePr>
        <p:xfrm>
          <a:off x="6350756" y="1511020"/>
          <a:ext cx="5485647" cy="3039463"/>
        </p:xfrm>
        <a:graphic>
          <a:graphicData uri="http://schemas.openxmlformats.org/drawingml/2006/table">
            <a:tbl>
              <a:tblPr firstRow="1" bandRow="1"/>
              <a:tblGrid>
                <a:gridCol w="3084189">
                  <a:extLst>
                    <a:ext uri="{9D8B030D-6E8A-4147-A177-3AD203B41FA5}">
                      <a16:colId xmlns:a16="http://schemas.microsoft.com/office/drawing/2014/main" val="1574279171"/>
                    </a:ext>
                  </a:extLst>
                </a:gridCol>
                <a:gridCol w="1200729">
                  <a:extLst>
                    <a:ext uri="{9D8B030D-6E8A-4147-A177-3AD203B41FA5}">
                      <a16:colId xmlns:a16="http://schemas.microsoft.com/office/drawing/2014/main" val="651650409"/>
                    </a:ext>
                  </a:extLst>
                </a:gridCol>
                <a:gridCol w="1200729">
                  <a:extLst>
                    <a:ext uri="{9D8B030D-6E8A-4147-A177-3AD203B41FA5}">
                      <a16:colId xmlns:a16="http://schemas.microsoft.com/office/drawing/2014/main" val="3825696926"/>
                    </a:ext>
                  </a:extLst>
                </a:gridCol>
              </a:tblGrid>
              <a:tr h="484087">
                <a:tc>
                  <a:txBody>
                    <a:bodyPr/>
                    <a:lstStyle>
                      <a:lvl1pPr marL="0" algn="l" defTabSz="914396" rtl="0" eaLnBrk="1" latinLnBrk="0" hangingPunct="1">
                        <a:defRPr sz="1800" b="1" kern="1200">
                          <a:solidFill>
                            <a:schemeClr val="lt1"/>
                          </a:solidFill>
                          <a:latin typeface="Johnson Text"/>
                        </a:defRPr>
                      </a:lvl1pPr>
                      <a:lvl2pPr marL="457198" algn="l" defTabSz="914396" rtl="0" eaLnBrk="1" latinLnBrk="0" hangingPunct="1">
                        <a:defRPr sz="1800" b="1" kern="1200">
                          <a:solidFill>
                            <a:schemeClr val="lt1"/>
                          </a:solidFill>
                          <a:latin typeface="Johnson Text"/>
                        </a:defRPr>
                      </a:lvl2pPr>
                      <a:lvl3pPr marL="914396" algn="l" defTabSz="914396" rtl="0" eaLnBrk="1" latinLnBrk="0" hangingPunct="1">
                        <a:defRPr sz="1800" b="1" kern="1200">
                          <a:solidFill>
                            <a:schemeClr val="lt1"/>
                          </a:solidFill>
                          <a:latin typeface="Johnson Text"/>
                        </a:defRPr>
                      </a:lvl3pPr>
                      <a:lvl4pPr marL="1371595" algn="l" defTabSz="914396" rtl="0" eaLnBrk="1" latinLnBrk="0" hangingPunct="1">
                        <a:defRPr sz="1800" b="1" kern="1200">
                          <a:solidFill>
                            <a:schemeClr val="lt1"/>
                          </a:solidFill>
                          <a:latin typeface="Johnson Text"/>
                        </a:defRPr>
                      </a:lvl4pPr>
                      <a:lvl5pPr marL="1828793" algn="l" defTabSz="914396" rtl="0" eaLnBrk="1" latinLnBrk="0" hangingPunct="1">
                        <a:defRPr sz="1800" b="1" kern="1200">
                          <a:solidFill>
                            <a:schemeClr val="lt1"/>
                          </a:solidFill>
                          <a:latin typeface="Johnson Text"/>
                        </a:defRPr>
                      </a:lvl5pPr>
                      <a:lvl6pPr marL="2285991" algn="l" defTabSz="914396" rtl="0" eaLnBrk="1" latinLnBrk="0" hangingPunct="1">
                        <a:defRPr sz="1800" b="1" kern="1200">
                          <a:solidFill>
                            <a:schemeClr val="lt1"/>
                          </a:solidFill>
                          <a:latin typeface="Johnson Text"/>
                        </a:defRPr>
                      </a:lvl6pPr>
                      <a:lvl7pPr marL="2743189" algn="l" defTabSz="914396" rtl="0" eaLnBrk="1" latinLnBrk="0" hangingPunct="1">
                        <a:defRPr sz="1800" b="1" kern="1200">
                          <a:solidFill>
                            <a:schemeClr val="lt1"/>
                          </a:solidFill>
                          <a:latin typeface="Johnson Text"/>
                        </a:defRPr>
                      </a:lvl7pPr>
                      <a:lvl8pPr marL="3200388" algn="l" defTabSz="914396" rtl="0" eaLnBrk="1" latinLnBrk="0" hangingPunct="1">
                        <a:defRPr sz="1800" b="1" kern="1200">
                          <a:solidFill>
                            <a:schemeClr val="lt1"/>
                          </a:solidFill>
                          <a:latin typeface="Johnson Text"/>
                        </a:defRPr>
                      </a:lvl8pPr>
                      <a:lvl9pPr marL="3657586" algn="l" defTabSz="914396" rtl="0" eaLnBrk="1" latinLnBrk="0" hangingPunct="1">
                        <a:defRPr sz="1800" b="1" kern="1200">
                          <a:solidFill>
                            <a:schemeClr val="lt1"/>
                          </a:solidFill>
                          <a:latin typeface="Johnson Text"/>
                        </a:defRPr>
                      </a:lvl9pPr>
                    </a:lstStyle>
                    <a:p>
                      <a:pPr algn="l">
                        <a:lnSpc>
                          <a:spcPct val="100000"/>
                        </a:lnSpc>
                        <a:spcBef>
                          <a:spcPts val="0"/>
                        </a:spcBef>
                        <a:spcAft>
                          <a:spcPts val="0"/>
                        </a:spcAft>
                        <a:buNone/>
                      </a:pPr>
                      <a:r>
                        <a:rPr lang="en-US" sz="1200" kern="1200" noProof="0" dirty="0">
                          <a:effectLst/>
                          <a:latin typeface="+mn-lt"/>
                        </a:rPr>
                        <a:t>Characteristic</a:t>
                      </a:r>
                      <a:endParaRPr lang="en-US" sz="1200" noProof="0" dirty="0">
                        <a:effectLst/>
                        <a:latin typeface="+mn-lt"/>
                        <a:ea typeface="Calibri" panose="020F0502020204030204" pitchFamily="34" charset="0"/>
                        <a:cs typeface="Arial" panose="020B0604020202020204" pitchFamily="34" charset="0"/>
                      </a:endParaRPr>
                    </a:p>
                  </a:txBody>
                  <a:tcPr marL="18288" marR="18288" marT="18288" marB="18288" anchor="ctr">
                    <a:lnL w="190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1700"/>
                    </a:solidFill>
                  </a:tcPr>
                </a:tc>
                <a:tc>
                  <a:txBody>
                    <a:bodyPr/>
                    <a:lstStyle/>
                    <a:p>
                      <a:pPr algn="ctr">
                        <a:lnSpc>
                          <a:spcPct val="100000"/>
                        </a:lnSpc>
                        <a:spcBef>
                          <a:spcPts val="0"/>
                        </a:spcBef>
                        <a:spcAft>
                          <a:spcPts val="0"/>
                        </a:spcAft>
                        <a:buNone/>
                      </a:pPr>
                      <a:r>
                        <a:rPr lang="en-US" sz="1200" b="1" kern="1200" noProof="0" dirty="0">
                          <a:solidFill>
                            <a:schemeClr val="lt1"/>
                          </a:solidFill>
                          <a:effectLst/>
                          <a:latin typeface="+mn-lt"/>
                          <a:ea typeface="+mn-ea"/>
                          <a:cs typeface="+mn-cs"/>
                        </a:rPr>
                        <a:t>Tec</a:t>
                      </a:r>
                    </a:p>
                    <a:p>
                      <a:pPr algn="ctr">
                        <a:lnSpc>
                          <a:spcPct val="100000"/>
                        </a:lnSpc>
                        <a:spcBef>
                          <a:spcPts val="0"/>
                        </a:spcBef>
                        <a:spcAft>
                          <a:spcPts val="0"/>
                        </a:spcAft>
                        <a:buNone/>
                      </a:pPr>
                      <a:r>
                        <a:rPr lang="en-US" sz="1200" b="1" kern="1200" noProof="0" dirty="0">
                          <a:solidFill>
                            <a:schemeClr val="lt1"/>
                          </a:solidFill>
                          <a:effectLst/>
                          <a:latin typeface="+mn-lt"/>
                          <a:ea typeface="+mn-ea"/>
                          <a:cs typeface="+mn-cs"/>
                        </a:rPr>
                        <a:t>(n=296)</a:t>
                      </a:r>
                    </a:p>
                  </a:txBody>
                  <a:tcPr marL="18288" marR="18288" marT="18288" marB="182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1700"/>
                    </a:solidFill>
                  </a:tcPr>
                </a:tc>
                <a:tc>
                  <a:txBody>
                    <a:bodyPr/>
                    <a:lstStyle>
                      <a:lvl1pPr marL="0" algn="l" defTabSz="914396" rtl="0" eaLnBrk="1" latinLnBrk="0" hangingPunct="1">
                        <a:defRPr sz="1800" b="1" kern="1200">
                          <a:solidFill>
                            <a:schemeClr val="lt1"/>
                          </a:solidFill>
                          <a:latin typeface="Johnson Text"/>
                        </a:defRPr>
                      </a:lvl1pPr>
                      <a:lvl2pPr marL="457198" algn="l" defTabSz="914396" rtl="0" eaLnBrk="1" latinLnBrk="0" hangingPunct="1">
                        <a:defRPr sz="1800" b="1" kern="1200">
                          <a:solidFill>
                            <a:schemeClr val="lt1"/>
                          </a:solidFill>
                          <a:latin typeface="Johnson Text"/>
                        </a:defRPr>
                      </a:lvl2pPr>
                      <a:lvl3pPr marL="914396" algn="l" defTabSz="914396" rtl="0" eaLnBrk="1" latinLnBrk="0" hangingPunct="1">
                        <a:defRPr sz="1800" b="1" kern="1200">
                          <a:solidFill>
                            <a:schemeClr val="lt1"/>
                          </a:solidFill>
                          <a:latin typeface="Johnson Text"/>
                        </a:defRPr>
                      </a:lvl3pPr>
                      <a:lvl4pPr marL="1371595" algn="l" defTabSz="914396" rtl="0" eaLnBrk="1" latinLnBrk="0" hangingPunct="1">
                        <a:defRPr sz="1800" b="1" kern="1200">
                          <a:solidFill>
                            <a:schemeClr val="lt1"/>
                          </a:solidFill>
                          <a:latin typeface="Johnson Text"/>
                        </a:defRPr>
                      </a:lvl4pPr>
                      <a:lvl5pPr marL="1828793" algn="l" defTabSz="914396" rtl="0" eaLnBrk="1" latinLnBrk="0" hangingPunct="1">
                        <a:defRPr sz="1800" b="1" kern="1200">
                          <a:solidFill>
                            <a:schemeClr val="lt1"/>
                          </a:solidFill>
                          <a:latin typeface="Johnson Text"/>
                        </a:defRPr>
                      </a:lvl5pPr>
                      <a:lvl6pPr marL="2285991" algn="l" defTabSz="914396" rtl="0" eaLnBrk="1" latinLnBrk="0" hangingPunct="1">
                        <a:defRPr sz="1800" b="1" kern="1200">
                          <a:solidFill>
                            <a:schemeClr val="lt1"/>
                          </a:solidFill>
                          <a:latin typeface="Johnson Text"/>
                        </a:defRPr>
                      </a:lvl6pPr>
                      <a:lvl7pPr marL="2743189" algn="l" defTabSz="914396" rtl="0" eaLnBrk="1" latinLnBrk="0" hangingPunct="1">
                        <a:defRPr sz="1800" b="1" kern="1200">
                          <a:solidFill>
                            <a:schemeClr val="lt1"/>
                          </a:solidFill>
                          <a:latin typeface="Johnson Text"/>
                        </a:defRPr>
                      </a:lvl7pPr>
                      <a:lvl8pPr marL="3200388" algn="l" defTabSz="914396" rtl="0" eaLnBrk="1" latinLnBrk="0" hangingPunct="1">
                        <a:defRPr sz="1800" b="1" kern="1200">
                          <a:solidFill>
                            <a:schemeClr val="lt1"/>
                          </a:solidFill>
                          <a:latin typeface="Johnson Text"/>
                        </a:defRPr>
                      </a:lvl8pPr>
                      <a:lvl9pPr marL="3657586" algn="l" defTabSz="914396" rtl="0" eaLnBrk="1" latinLnBrk="0" hangingPunct="1">
                        <a:defRPr sz="1800" b="1" kern="1200">
                          <a:solidFill>
                            <a:schemeClr val="lt1"/>
                          </a:solidFill>
                          <a:latin typeface="Johnson Text"/>
                        </a:defRPr>
                      </a:lvl9pPr>
                    </a:lstStyle>
                    <a:p>
                      <a:pPr algn="ctr">
                        <a:lnSpc>
                          <a:spcPct val="100000"/>
                        </a:lnSpc>
                        <a:spcBef>
                          <a:spcPts val="0"/>
                        </a:spcBef>
                        <a:spcAft>
                          <a:spcPts val="0"/>
                        </a:spcAft>
                        <a:buNone/>
                      </a:pPr>
                      <a:r>
                        <a:rPr lang="en-US" sz="1200" kern="1200" noProof="0" dirty="0">
                          <a:effectLst/>
                          <a:latin typeface="+mn-lt"/>
                        </a:rPr>
                        <a:t>PVd/Kd</a:t>
                      </a:r>
                    </a:p>
                    <a:p>
                      <a:pPr algn="ctr">
                        <a:lnSpc>
                          <a:spcPct val="100000"/>
                        </a:lnSpc>
                        <a:spcBef>
                          <a:spcPts val="0"/>
                        </a:spcBef>
                        <a:spcAft>
                          <a:spcPts val="0"/>
                        </a:spcAft>
                        <a:buNone/>
                      </a:pPr>
                      <a:r>
                        <a:rPr lang="en-US" sz="1200" kern="1200" noProof="0" dirty="0">
                          <a:effectLst/>
                          <a:latin typeface="+mn-lt"/>
                        </a:rPr>
                        <a:t>(n=297)</a:t>
                      </a:r>
                    </a:p>
                  </a:txBody>
                  <a:tcPr marL="18288" marR="18288" marT="18288" marB="18288" anchor="ctr">
                    <a:lnL w="19050" cap="flat" cmpd="sng" algn="ctr">
                      <a:solidFill>
                        <a:srgbClr val="FFFFFF"/>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1700"/>
                    </a:solidFill>
                  </a:tcPr>
                </a:tc>
                <a:extLst>
                  <a:ext uri="{0D108BD9-81ED-4DB2-BD59-A6C34878D82A}">
                    <a16:rowId xmlns:a16="http://schemas.microsoft.com/office/drawing/2014/main" val="1251281514"/>
                  </a:ext>
                </a:extLst>
              </a:tr>
              <a:tr h="319422">
                <a:tc gridSpan="3">
                  <a:txBody>
                    <a:bodyPr/>
                    <a:lstStyle/>
                    <a:p>
                      <a:pPr marL="0" indent="0" algn="l">
                        <a:lnSpc>
                          <a:spcPct val="107000"/>
                        </a:lnSpc>
                        <a:spcBef>
                          <a:spcPts val="0"/>
                        </a:spcBef>
                        <a:spcAft>
                          <a:spcPts val="0"/>
                        </a:spcAft>
                        <a:buNone/>
                      </a:pPr>
                      <a:r>
                        <a:rPr lang="en-US" sz="1200" b="1" noProof="0" dirty="0">
                          <a:effectLst/>
                          <a:latin typeface="+mn-lt"/>
                          <a:ea typeface="Calibri"/>
                          <a:cs typeface="Arial"/>
                        </a:rPr>
                        <a:t>Refractory status</a:t>
                      </a:r>
                      <a:r>
                        <a:rPr lang="en-US" sz="1200" noProof="0" dirty="0">
                          <a:effectLst/>
                          <a:latin typeface="+mn-lt"/>
                          <a:ea typeface="Calibri"/>
                          <a:cs typeface="Arial"/>
                        </a:rPr>
                        <a:t>, n (%)</a:t>
                      </a:r>
                    </a:p>
                  </a:txBody>
                  <a:tcPr marL="18288" marR="18288" marT="18288" marB="18288"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lnL w="12700" cmpd="sng">
                      <a:noFill/>
                      <a:prstDash val="solid"/>
                    </a:lnL>
                    <a:lnT w="12700" cap="flat" cmpd="sng" algn="ctr">
                      <a:solidFill>
                        <a:schemeClr val="bg1"/>
                      </a:solidFill>
                      <a:prstDash val="solid"/>
                      <a:round/>
                      <a:headEnd type="none" w="med" len="med"/>
                      <a:tailEnd type="none" w="med" len="med"/>
                    </a:lnT>
                  </a:tcPr>
                </a:tc>
                <a:tc hMerge="1">
                  <a:txBody>
                    <a:bodyPr/>
                    <a:lstStyle/>
                    <a:p>
                      <a:pPr algn="ctr">
                        <a:lnSpc>
                          <a:spcPct val="107000"/>
                        </a:lnSpc>
                        <a:spcBef>
                          <a:spcPts val="0"/>
                        </a:spcBef>
                        <a:spcAft>
                          <a:spcPts val="0"/>
                        </a:spcAft>
                        <a:buNone/>
                      </a:pPr>
                      <a:endParaRPr lang="en-US" sz="1200" noProof="0">
                        <a:effectLst/>
                        <a:latin typeface="+mn-lt"/>
                        <a:ea typeface="Calibri" panose="020F0502020204030204" pitchFamily="34" charset="0"/>
                        <a:cs typeface="Arial" panose="020B0604020202020204" pitchFamily="34" charset="0"/>
                      </a:endParaRPr>
                    </a:p>
                  </a:txBody>
                  <a:tcPr marL="18288" marR="18288" marT="18288" marB="18288"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4957011"/>
                  </a:ext>
                </a:extLst>
              </a:tr>
              <a:tr h="319422">
                <a:tc>
                  <a:txBody>
                    <a:bodyPr/>
                    <a:lstStyle/>
                    <a:p>
                      <a:pPr marL="182880" algn="l">
                        <a:lnSpc>
                          <a:spcPct val="107000"/>
                        </a:lnSpc>
                        <a:spcBef>
                          <a:spcPts val="0"/>
                        </a:spcBef>
                        <a:spcAft>
                          <a:spcPts val="0"/>
                        </a:spcAft>
                        <a:buNone/>
                      </a:pPr>
                      <a:r>
                        <a:rPr lang="en-US" sz="1200" noProof="0" dirty="0">
                          <a:effectLst/>
                          <a:latin typeface="+mn-lt"/>
                          <a:ea typeface="Calibri"/>
                          <a:cs typeface="Arial"/>
                        </a:rPr>
                        <a:t>To last prior LOT</a:t>
                      </a:r>
                    </a:p>
                  </a:txBody>
                  <a:tcPr marL="18288" marR="18288" marT="18288" marB="18288" anchor="ctr">
                    <a:lnL w="28575" cap="flat" cmpd="sng" algn="ctr">
                      <a:solidFill>
                        <a:schemeClr val="accent4"/>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CDC8">
                        <a:alpha val="65098"/>
                      </a:srgbClr>
                    </a:solidFill>
                  </a:tcPr>
                </a:tc>
                <a:tc>
                  <a:txBody>
                    <a:bodyPr/>
                    <a:lstStyle/>
                    <a:p>
                      <a:pPr marL="0" marR="0" algn="ctr">
                        <a:spcBef>
                          <a:spcPts val="0"/>
                        </a:spcBef>
                        <a:spcAft>
                          <a:spcPts val="0"/>
                        </a:spcAft>
                        <a:buNone/>
                      </a:pPr>
                      <a:r>
                        <a:rPr lang="en-US" sz="1200" noProof="0" dirty="0">
                          <a:effectLst/>
                          <a:latin typeface="+mn-lt"/>
                          <a:ea typeface="Calibri"/>
                          <a:cs typeface="Times New Roman"/>
                        </a:rPr>
                        <a:t>274 (92.6)</a:t>
                      </a:r>
                    </a:p>
                  </a:txBody>
                  <a:tcPr marL="18288" marR="18288" marT="18288" marB="182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CDC8">
                        <a:alpha val="65098"/>
                      </a:srgbClr>
                    </a:solidFill>
                  </a:tcPr>
                </a:tc>
                <a:tc>
                  <a:txBody>
                    <a:bodyPr/>
                    <a:lstStyle/>
                    <a:p>
                      <a:pPr marL="0" marR="0" algn="ctr">
                        <a:spcBef>
                          <a:spcPts val="0"/>
                        </a:spcBef>
                        <a:spcAft>
                          <a:spcPts val="0"/>
                        </a:spcAft>
                        <a:buNone/>
                      </a:pPr>
                      <a:r>
                        <a:rPr lang="en-US" sz="1200" noProof="0" dirty="0">
                          <a:effectLst/>
                          <a:latin typeface="+mn-lt"/>
                          <a:ea typeface="Calibri"/>
                          <a:cs typeface="Times New Roman"/>
                        </a:rPr>
                        <a:t>273 (91.9)</a:t>
                      </a:r>
                    </a:p>
                  </a:txBody>
                  <a:tcPr marL="18288" marR="18288" marT="18288" marB="18288" anchor="ctr">
                    <a:lnL w="12700" cap="flat" cmpd="sng" algn="ctr">
                      <a:solidFill>
                        <a:srgbClr val="000000"/>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CDC8">
                        <a:alpha val="65098"/>
                      </a:srgbClr>
                    </a:solidFill>
                  </a:tcPr>
                </a:tc>
                <a:extLst>
                  <a:ext uri="{0D108BD9-81ED-4DB2-BD59-A6C34878D82A}">
                    <a16:rowId xmlns:a16="http://schemas.microsoft.com/office/drawing/2014/main" val="3423724902"/>
                  </a:ext>
                </a:extLst>
              </a:tr>
              <a:tr h="319422">
                <a:tc>
                  <a:txBody>
                    <a:bodyPr/>
                    <a:lstStyle/>
                    <a:p>
                      <a:pPr marL="182880" algn="l">
                        <a:lnSpc>
                          <a:spcPct val="107000"/>
                        </a:lnSpc>
                        <a:spcBef>
                          <a:spcPts val="0"/>
                        </a:spcBef>
                        <a:spcAft>
                          <a:spcPts val="0"/>
                        </a:spcAft>
                        <a:buNone/>
                      </a:pPr>
                      <a:r>
                        <a:rPr lang="en-US" sz="1200" noProof="0" dirty="0">
                          <a:effectLst/>
                          <a:latin typeface="+mn-lt"/>
                          <a:ea typeface="Calibri"/>
                          <a:cs typeface="Arial"/>
                        </a:rPr>
                        <a:t>Any PI</a:t>
                      </a:r>
                    </a:p>
                  </a:txBody>
                  <a:tcPr marL="18288" marR="18288" marT="18288" marB="18288" anchor="ctr">
                    <a:lnL w="1905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122 (41.2)</a:t>
                      </a:r>
                    </a:p>
                  </a:txBody>
                  <a:tcPr marL="18288" marR="18288" marT="18288" marB="182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128 (43.1)</a:t>
                      </a:r>
                    </a:p>
                  </a:txBody>
                  <a:tcPr marL="18288" marR="18288" marT="18288" marB="18288" anchor="ctr">
                    <a:lnL w="12700" cap="flat" cmpd="sng" algn="ctr">
                      <a:solidFill>
                        <a:srgbClr val="000000"/>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4767581"/>
                  </a:ext>
                </a:extLst>
              </a:tr>
              <a:tr h="319422">
                <a:tc>
                  <a:txBody>
                    <a:bodyPr/>
                    <a:lstStyle/>
                    <a:p>
                      <a:pPr marL="182880" algn="l">
                        <a:lnSpc>
                          <a:spcPct val="107000"/>
                        </a:lnSpc>
                        <a:spcBef>
                          <a:spcPts val="0"/>
                        </a:spcBef>
                        <a:spcAft>
                          <a:spcPts val="0"/>
                        </a:spcAft>
                        <a:buNone/>
                      </a:pPr>
                      <a:r>
                        <a:rPr lang="en-US" sz="1200" noProof="0" dirty="0">
                          <a:effectLst/>
                          <a:latin typeface="+mn-lt"/>
                          <a:ea typeface="Calibri"/>
                          <a:cs typeface="Arial"/>
                        </a:rPr>
                        <a:t>Any IMiD</a:t>
                      </a:r>
                    </a:p>
                  </a:txBody>
                  <a:tcPr marL="18288" marR="18288" marT="18288" marB="18288" anchor="ctr">
                    <a:lnL w="1905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panose="020F0502020204030204" pitchFamily="34" charset="0"/>
                          <a:cs typeface="Times New Roman" panose="02020603050405020304" pitchFamily="18" charset="0"/>
                        </a:rPr>
                        <a:t>245 (82.8)</a:t>
                      </a:r>
                    </a:p>
                  </a:txBody>
                  <a:tcPr marL="18288" marR="18288" marT="18288" marB="182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panose="020F0502020204030204" pitchFamily="34" charset="0"/>
                          <a:cs typeface="Times New Roman" panose="02020603050405020304" pitchFamily="18" charset="0"/>
                        </a:rPr>
                        <a:t>251 (84.5)</a:t>
                      </a:r>
                    </a:p>
                  </a:txBody>
                  <a:tcPr marL="18288" marR="18288" marT="18288" marB="18288" anchor="ctr">
                    <a:lnL w="12700" cap="flat" cmpd="sng" algn="ctr">
                      <a:solidFill>
                        <a:srgbClr val="000000"/>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9641551"/>
                  </a:ext>
                </a:extLst>
              </a:tr>
              <a:tr h="319422">
                <a:tc>
                  <a:txBody>
                    <a:bodyPr/>
                    <a:lstStyle/>
                    <a:p>
                      <a:pPr marL="340995" indent="0" algn="l">
                        <a:lnSpc>
                          <a:spcPct val="107000"/>
                        </a:lnSpc>
                        <a:spcBef>
                          <a:spcPts val="0"/>
                        </a:spcBef>
                        <a:spcAft>
                          <a:spcPts val="0"/>
                        </a:spcAft>
                        <a:buNone/>
                      </a:pPr>
                      <a:r>
                        <a:rPr lang="en-US" sz="1200" noProof="0" dirty="0">
                          <a:effectLst/>
                          <a:latin typeface="+mn-lt"/>
                          <a:ea typeface="Calibri" panose="020F0502020204030204" pitchFamily="34" charset="0"/>
                          <a:cs typeface="Arial" panose="020B0604020202020204" pitchFamily="34" charset="0"/>
                        </a:rPr>
                        <a:t>Lenalidomide</a:t>
                      </a:r>
                    </a:p>
                  </a:txBody>
                  <a:tcPr marL="18288" marR="18288" marT="18288" marB="18288" anchor="ctr">
                    <a:lnL w="28575" cap="flat" cmpd="sng" algn="ctr">
                      <a:solidFill>
                        <a:schemeClr val="accent4"/>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CDC8">
                        <a:alpha val="65098"/>
                      </a:srgbClr>
                    </a:solidFill>
                  </a:tcPr>
                </a:tc>
                <a:tc>
                  <a:txBody>
                    <a:bodyPr/>
                    <a:lstStyle/>
                    <a:p>
                      <a:pPr marL="0" marR="0" algn="ctr">
                        <a:spcBef>
                          <a:spcPts val="0"/>
                        </a:spcBef>
                        <a:spcAft>
                          <a:spcPts val="0"/>
                        </a:spcAft>
                        <a:buNone/>
                      </a:pPr>
                      <a:r>
                        <a:rPr lang="en-US" sz="1200" noProof="0" dirty="0">
                          <a:effectLst/>
                          <a:latin typeface="+mn-lt"/>
                          <a:ea typeface="Calibri" panose="020F0502020204030204" pitchFamily="34" charset="0"/>
                          <a:cs typeface="Times New Roman" panose="02020603050405020304" pitchFamily="18" charset="0"/>
                        </a:rPr>
                        <a:t>234 (79.1)</a:t>
                      </a:r>
                    </a:p>
                  </a:txBody>
                  <a:tcPr marL="18288" marR="18288" marT="18288" marB="182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CDC8">
                        <a:alpha val="65098"/>
                      </a:srgbClr>
                    </a:solidFill>
                  </a:tcPr>
                </a:tc>
                <a:tc>
                  <a:txBody>
                    <a:bodyPr/>
                    <a:lstStyle/>
                    <a:p>
                      <a:pPr marL="0" marR="0" algn="ctr">
                        <a:spcBef>
                          <a:spcPts val="0"/>
                        </a:spcBef>
                        <a:spcAft>
                          <a:spcPts val="0"/>
                        </a:spcAft>
                        <a:buNone/>
                      </a:pPr>
                      <a:r>
                        <a:rPr lang="en-US" sz="1200" noProof="0" dirty="0">
                          <a:effectLst/>
                          <a:latin typeface="+mn-lt"/>
                          <a:ea typeface="Calibri" panose="020F0502020204030204" pitchFamily="34" charset="0"/>
                          <a:cs typeface="Times New Roman" panose="02020603050405020304" pitchFamily="18" charset="0"/>
                        </a:rPr>
                        <a:t>240 (80.8)</a:t>
                      </a:r>
                    </a:p>
                  </a:txBody>
                  <a:tcPr marL="18288" marR="18288" marT="18288" marB="18288" anchor="ctr">
                    <a:lnL w="12700" cap="flat" cmpd="sng" algn="ctr">
                      <a:solidFill>
                        <a:srgbClr val="000000"/>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CDC8">
                        <a:alpha val="65098"/>
                      </a:srgbClr>
                    </a:solidFill>
                  </a:tcPr>
                </a:tc>
                <a:extLst>
                  <a:ext uri="{0D108BD9-81ED-4DB2-BD59-A6C34878D82A}">
                    <a16:rowId xmlns:a16="http://schemas.microsoft.com/office/drawing/2014/main" val="1240994969"/>
                  </a:ext>
                </a:extLst>
              </a:tr>
              <a:tr h="319422">
                <a:tc>
                  <a:txBody>
                    <a:bodyPr/>
                    <a:lstStyle/>
                    <a:p>
                      <a:pPr marL="182880" indent="0" algn="l">
                        <a:lnSpc>
                          <a:spcPct val="107000"/>
                        </a:lnSpc>
                        <a:spcBef>
                          <a:spcPts val="0"/>
                        </a:spcBef>
                        <a:spcAft>
                          <a:spcPts val="0"/>
                        </a:spcAft>
                        <a:buNone/>
                      </a:pPr>
                      <a:r>
                        <a:rPr lang="en-US" sz="1200" noProof="0" dirty="0">
                          <a:effectLst/>
                          <a:latin typeface="+mn-lt"/>
                          <a:ea typeface="Calibri" panose="020F0502020204030204" pitchFamily="34" charset="0"/>
                          <a:cs typeface="Arial" panose="020B0604020202020204" pitchFamily="34" charset="0"/>
                        </a:rPr>
                        <a:t>Any anti-CD38</a:t>
                      </a:r>
                    </a:p>
                  </a:txBody>
                  <a:tcPr marL="18288" marR="18288" marT="18288" marB="18288" anchor="ctr">
                    <a:lnL w="28575" cap="flat" cmpd="sng" algn="ctr">
                      <a:solidFill>
                        <a:schemeClr val="accent4"/>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DEDB"/>
                    </a:solidFill>
                  </a:tcPr>
                </a:tc>
                <a:tc>
                  <a:txBody>
                    <a:bodyPr/>
                    <a:lstStyle/>
                    <a:p>
                      <a:pPr marL="0" marR="0" algn="ctr">
                        <a:spcBef>
                          <a:spcPts val="0"/>
                        </a:spcBef>
                        <a:spcAft>
                          <a:spcPts val="0"/>
                        </a:spcAft>
                        <a:buNone/>
                      </a:pPr>
                      <a:r>
                        <a:rPr lang="en-US" sz="1200" noProof="0" dirty="0">
                          <a:effectLst/>
                          <a:latin typeface="+mn-lt"/>
                          <a:ea typeface="Calibri" panose="020F0502020204030204" pitchFamily="34" charset="0"/>
                          <a:cs typeface="Times New Roman" panose="02020603050405020304" pitchFamily="18" charset="0"/>
                        </a:rPr>
                        <a:t>253 (85.5)</a:t>
                      </a:r>
                    </a:p>
                  </a:txBody>
                  <a:tcPr marL="18288" marR="18288" marT="18288" marB="182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DEDB"/>
                    </a:solidFill>
                  </a:tcPr>
                </a:tc>
                <a:tc>
                  <a:txBody>
                    <a:bodyPr/>
                    <a:lstStyle/>
                    <a:p>
                      <a:pPr marL="0" marR="0" algn="ctr">
                        <a:spcBef>
                          <a:spcPts val="0"/>
                        </a:spcBef>
                        <a:spcAft>
                          <a:spcPts val="0"/>
                        </a:spcAft>
                        <a:buNone/>
                      </a:pPr>
                      <a:r>
                        <a:rPr lang="en-US" sz="1200" noProof="0" dirty="0">
                          <a:effectLst/>
                          <a:latin typeface="+mn-lt"/>
                          <a:ea typeface="Calibri" panose="020F0502020204030204" pitchFamily="34" charset="0"/>
                          <a:cs typeface="Times New Roman" panose="02020603050405020304" pitchFamily="18" charset="0"/>
                        </a:rPr>
                        <a:t>252 (84.8)</a:t>
                      </a:r>
                    </a:p>
                  </a:txBody>
                  <a:tcPr marL="18288" marR="18288" marT="18288" marB="18288" anchor="ctr">
                    <a:lnL w="12700" cap="flat" cmpd="sng" algn="ctr">
                      <a:solidFill>
                        <a:srgbClr val="000000"/>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DEDB"/>
                    </a:solidFill>
                  </a:tcPr>
                </a:tc>
                <a:extLst>
                  <a:ext uri="{0D108BD9-81ED-4DB2-BD59-A6C34878D82A}">
                    <a16:rowId xmlns:a16="http://schemas.microsoft.com/office/drawing/2014/main" val="424686814"/>
                  </a:ext>
                </a:extLst>
              </a:tr>
              <a:tr h="319422">
                <a:tc>
                  <a:txBody>
                    <a:bodyPr/>
                    <a:lstStyle/>
                    <a:p>
                      <a:pPr marL="182880" algn="l">
                        <a:lnSpc>
                          <a:spcPct val="107000"/>
                        </a:lnSpc>
                        <a:spcBef>
                          <a:spcPts val="0"/>
                        </a:spcBef>
                        <a:spcAft>
                          <a:spcPts val="0"/>
                        </a:spcAft>
                        <a:buNone/>
                      </a:pPr>
                      <a:r>
                        <a:rPr lang="en-US" sz="1200" noProof="0" dirty="0">
                          <a:effectLst/>
                          <a:latin typeface="+mn-lt"/>
                          <a:ea typeface="Calibri" panose="020F0502020204030204" pitchFamily="34" charset="0"/>
                          <a:cs typeface="Arial" panose="020B0604020202020204" pitchFamily="34" charset="0"/>
                        </a:rPr>
                        <a:t>Double refractory (IMiD and anti-CD38)</a:t>
                      </a:r>
                    </a:p>
                  </a:txBody>
                  <a:tcPr marL="18288" marR="18288" marT="18288" marB="18288" anchor="ctr">
                    <a:lnL w="1905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panose="020F0502020204030204" pitchFamily="34" charset="0"/>
                          <a:cs typeface="Times New Roman" panose="02020603050405020304" pitchFamily="18" charset="0"/>
                        </a:rPr>
                        <a:t>218 (73.6)</a:t>
                      </a:r>
                    </a:p>
                  </a:txBody>
                  <a:tcPr marL="18288" marR="18288" marT="18288" marB="182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221 (74.4)</a:t>
                      </a:r>
                    </a:p>
                  </a:txBody>
                  <a:tcPr marL="18288" marR="18288" marT="18288" marB="18288" anchor="ctr">
                    <a:lnL w="12700" cap="flat" cmpd="sng" algn="ctr">
                      <a:solidFill>
                        <a:srgbClr val="000000"/>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52385145"/>
                  </a:ext>
                </a:extLst>
              </a:tr>
              <a:tr h="319422">
                <a:tc>
                  <a:txBody>
                    <a:bodyPr/>
                    <a:lstStyle/>
                    <a:p>
                      <a:pPr marL="182880" algn="l">
                        <a:lnSpc>
                          <a:spcPct val="107000"/>
                        </a:lnSpc>
                        <a:spcBef>
                          <a:spcPts val="0"/>
                        </a:spcBef>
                        <a:spcAft>
                          <a:spcPts val="0"/>
                        </a:spcAft>
                        <a:buNone/>
                      </a:pPr>
                      <a:r>
                        <a:rPr lang="en-US" sz="1200" noProof="0" dirty="0">
                          <a:effectLst/>
                          <a:latin typeface="+mn-lt"/>
                          <a:ea typeface="Calibri" panose="020F0502020204030204" pitchFamily="34" charset="0"/>
                          <a:cs typeface="Arial" panose="020B0604020202020204" pitchFamily="34" charset="0"/>
                        </a:rPr>
                        <a:t>Triple refractory (IMiD, anti-CD38, and PI)</a:t>
                      </a:r>
                    </a:p>
                  </a:txBody>
                  <a:tcPr marL="18288" marR="18288" marT="18288" marB="18288" anchor="ctr">
                    <a:lnL w="1905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panose="020F0502020204030204" pitchFamily="34" charset="0"/>
                          <a:cs typeface="Times New Roman" panose="02020603050405020304" pitchFamily="18" charset="0"/>
                        </a:rPr>
                        <a:t>102 (34.5) </a:t>
                      </a:r>
                    </a:p>
                  </a:txBody>
                  <a:tcPr marL="18288" marR="18288" marT="18288" marB="1828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buNone/>
                      </a:pPr>
                      <a:r>
                        <a:rPr lang="en-US" sz="1200" noProof="0" dirty="0">
                          <a:effectLst/>
                          <a:latin typeface="+mn-lt"/>
                          <a:ea typeface="Calibri"/>
                          <a:cs typeface="Times New Roman"/>
                        </a:rPr>
                        <a:t>98 (33.0)</a:t>
                      </a:r>
                    </a:p>
                  </a:txBody>
                  <a:tcPr marL="18288" marR="18288" marT="18288" marB="18288" anchor="ctr">
                    <a:lnL w="12700" cap="flat" cmpd="sng" algn="ctr">
                      <a:solidFill>
                        <a:srgbClr val="000000"/>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10179217"/>
                  </a:ext>
                </a:extLst>
              </a:tr>
            </a:tbl>
          </a:graphicData>
        </a:graphic>
      </p:graphicFrame>
      <p:sp>
        <p:nvSpPr>
          <p:cNvPr id="19" name="TextBox 18"/>
          <p:cNvSpPr txBox="1"/>
          <p:nvPr/>
        </p:nvSpPr>
        <p:spPr>
          <a:xfrm>
            <a:off x="457200" y="5184375"/>
            <a:ext cx="8229600" cy="91440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Clinical implication: Optimized dosing strategies enable safer outpatient bispecific administration.</a:t>
            </a:r>
          </a:p>
        </p:txBody>
      </p:sp>
      <p:sp>
        <p:nvSpPr>
          <p:cNvPr id="3" name="TextBox 2">
            <a:extLst>
              <a:ext uri="{FF2B5EF4-FFF2-40B4-BE49-F238E27FC236}">
                <a16:creationId xmlns:a16="http://schemas.microsoft.com/office/drawing/2014/main" id="{870BB5D8-3655-1087-65E0-C2D52EFDF97F}"/>
              </a:ext>
            </a:extLst>
          </p:cNvPr>
          <p:cNvSpPr txBox="1"/>
          <p:nvPr/>
        </p:nvSpPr>
        <p:spPr>
          <a:xfrm>
            <a:off x="0" y="6611779"/>
            <a:ext cx="220605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Mina R et al. ASCO 2026;Abstract 7507</a:t>
            </a:r>
          </a:p>
        </p:txBody>
      </p:sp>
    </p:spTree>
    <p:extLst>
      <p:ext uri="{BB962C8B-B14F-4D97-AF65-F5344CB8AC3E}">
        <p14:creationId xmlns:p14="http://schemas.microsoft.com/office/powerpoint/2010/main" val="27757752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50E442B-D64B-8EDA-FB3A-50CACEB3FAB0}"/>
            </a:ext>
          </a:extLst>
        </p:cNvPr>
        <p:cNvGrpSpPr/>
        <p:nvPr/>
      </p:nvGrpSpPr>
      <p:grpSpPr>
        <a:xfrm>
          <a:off x="0" y="0"/>
          <a:ext cx="0" cy="0"/>
          <a:chOff x="0" y="0"/>
          <a:chExt cx="0" cy="0"/>
        </a:xfrm>
      </p:grpSpPr>
      <p:graphicFrame>
        <p:nvGraphicFramePr>
          <p:cNvPr id="4" name="Chart Placeholder 24">
            <a:extLst>
              <a:ext uri="{FF2B5EF4-FFF2-40B4-BE49-F238E27FC236}">
                <a16:creationId xmlns:a16="http://schemas.microsoft.com/office/drawing/2014/main" id="{77BAE9D4-6B42-605B-5C99-BAADFEF99713}"/>
              </a:ext>
            </a:extLst>
          </p:cNvPr>
          <p:cNvGraphicFramePr>
            <a:graphicFrameLocks/>
          </p:cNvGraphicFramePr>
          <p:nvPr/>
        </p:nvGraphicFramePr>
        <p:xfrm>
          <a:off x="172621" y="1239937"/>
          <a:ext cx="11815408" cy="419671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47D00ED6-DBE2-4B96-3C53-07C9A101A8AC}"/>
              </a:ext>
            </a:extLst>
          </p:cNvPr>
          <p:cNvSpPr>
            <a:spLocks noGrp="1"/>
          </p:cNvSpPr>
          <p:nvPr>
            <p:ph type="title"/>
          </p:nvPr>
        </p:nvSpPr>
        <p:spPr>
          <a:xfrm>
            <a:off x="838200" y="330400"/>
            <a:ext cx="10515600" cy="1325563"/>
          </a:xfrm>
        </p:spPr>
        <p:txBody>
          <a:bodyPr/>
          <a:lstStyle/>
          <a:p>
            <a:r>
              <a:rPr lang="en-US" noProof="0" dirty="0">
                <a:solidFill>
                  <a:schemeClr val="accent1"/>
                </a:solidFill>
              </a:rPr>
              <a:t>MajesTEC-9: Tec Significantly Improved PFS </a:t>
            </a:r>
            <a:br>
              <a:rPr lang="en-US" noProof="0" dirty="0">
                <a:solidFill>
                  <a:schemeClr val="accent1"/>
                </a:solidFill>
              </a:rPr>
            </a:br>
            <a:r>
              <a:rPr lang="en-US" noProof="0" dirty="0">
                <a:solidFill>
                  <a:schemeClr val="accent1"/>
                </a:solidFill>
              </a:rPr>
              <a:t>(Primary Endpoint)</a:t>
            </a:r>
          </a:p>
        </p:txBody>
      </p:sp>
      <p:sp>
        <p:nvSpPr>
          <p:cNvPr id="23" name="TextBox 22">
            <a:extLst>
              <a:ext uri="{FF2B5EF4-FFF2-40B4-BE49-F238E27FC236}">
                <a16:creationId xmlns:a16="http://schemas.microsoft.com/office/drawing/2014/main" id="{125701B9-6D57-76AB-CE90-2294E9150399}"/>
              </a:ext>
            </a:extLst>
          </p:cNvPr>
          <p:cNvSpPr txBox="1"/>
          <p:nvPr/>
        </p:nvSpPr>
        <p:spPr>
          <a:xfrm>
            <a:off x="353568" y="5876666"/>
            <a:ext cx="11484864" cy="640080"/>
          </a:xfrm>
          <a:prstGeom prst="rect">
            <a:avLst/>
          </a:prstGeom>
          <a:solidFill>
            <a:schemeClr val="accent1"/>
          </a:solid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ptos" panose="02110004020202020204"/>
                <a:ea typeface="+mn-ea"/>
                <a:cs typeface="+mn-cs"/>
              </a:rPr>
              <a:t>Tec significantly improved PFS, with a 71% reduction in the risk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ptos" panose="02110004020202020204"/>
                <a:ea typeface="+mn-ea"/>
                <a:cs typeface="+mn-cs"/>
              </a:rPr>
              <a:t>disease progression or death in a highly refractory population</a:t>
            </a:r>
            <a:endParaRPr kumimoji="0" lang="en-US" sz="1800" b="1" i="0" u="none" strike="noStrike" kern="1200" cap="none" spc="0" normalizeH="0" baseline="30000" noProof="0" dirty="0">
              <a:ln>
                <a:noFill/>
              </a:ln>
              <a:solidFill>
                <a:prstClr val="white"/>
              </a:solidFill>
              <a:effectLst/>
              <a:uLnTx/>
              <a:uFillTx/>
              <a:latin typeface="Aptos" panose="02110004020202020204"/>
              <a:ea typeface="+mn-ea"/>
              <a:cs typeface="+mn-cs"/>
            </a:endParaRPr>
          </a:p>
        </p:txBody>
      </p:sp>
      <p:grpSp>
        <p:nvGrpSpPr>
          <p:cNvPr id="430" name="Group 429">
            <a:extLst>
              <a:ext uri="{FF2B5EF4-FFF2-40B4-BE49-F238E27FC236}">
                <a16:creationId xmlns:a16="http://schemas.microsoft.com/office/drawing/2014/main" id="{9A9C9080-90C9-3DB4-093F-51A4C14612B1}"/>
              </a:ext>
            </a:extLst>
          </p:cNvPr>
          <p:cNvGrpSpPr/>
          <p:nvPr/>
        </p:nvGrpSpPr>
        <p:grpSpPr>
          <a:xfrm>
            <a:off x="256372" y="1459553"/>
            <a:ext cx="11448588" cy="3558053"/>
            <a:chOff x="256372" y="1459553"/>
            <a:chExt cx="11448588" cy="3558053"/>
          </a:xfrm>
        </p:grpSpPr>
        <p:pic>
          <p:nvPicPr>
            <p:cNvPr id="5" name="Picture 4">
              <a:extLst>
                <a:ext uri="{FF2B5EF4-FFF2-40B4-BE49-F238E27FC236}">
                  <a16:creationId xmlns:a16="http://schemas.microsoft.com/office/drawing/2014/main" id="{43255278-CDE1-CA2B-D71A-720831CC9B66}"/>
                </a:ext>
              </a:extLst>
            </p:cNvPr>
            <p:cNvPicPr>
              <a:picLocks noChangeAspect="1"/>
            </p:cNvPicPr>
            <p:nvPr/>
          </p:nvPicPr>
          <p:blipFill>
            <a:blip r:embed="rId4"/>
            <a:srcRect l="13149" r="-1" b="25405"/>
            <a:stretch>
              <a:fillRect/>
            </a:stretch>
          </p:blipFill>
          <p:spPr>
            <a:xfrm>
              <a:off x="1958340" y="1519967"/>
              <a:ext cx="8866912" cy="2617693"/>
            </a:xfrm>
            <a:prstGeom prst="rect">
              <a:avLst/>
            </a:prstGeom>
          </p:spPr>
        </p:pic>
        <p:sp>
          <p:nvSpPr>
            <p:cNvPr id="7" name="TextBox 6">
              <a:extLst>
                <a:ext uri="{FF2B5EF4-FFF2-40B4-BE49-F238E27FC236}">
                  <a16:creationId xmlns:a16="http://schemas.microsoft.com/office/drawing/2014/main" id="{4D2C25B1-8C34-70C6-9BD7-0A78CCF5F3C7}"/>
                </a:ext>
              </a:extLst>
            </p:cNvPr>
            <p:cNvSpPr txBox="1"/>
            <p:nvPr/>
          </p:nvSpPr>
          <p:spPr>
            <a:xfrm rot="16200000">
              <a:off x="-32692" y="2769631"/>
              <a:ext cx="2897155" cy="27699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Surviving without progression, %</a:t>
              </a:r>
            </a:p>
          </p:txBody>
        </p:sp>
        <p:sp>
          <p:nvSpPr>
            <p:cNvPr id="8" name="TextBox 7">
              <a:extLst>
                <a:ext uri="{FF2B5EF4-FFF2-40B4-BE49-F238E27FC236}">
                  <a16:creationId xmlns:a16="http://schemas.microsoft.com/office/drawing/2014/main" id="{5ED7AD22-823E-2D0C-0B8F-182269690F5B}"/>
                </a:ext>
              </a:extLst>
            </p:cNvPr>
            <p:cNvSpPr txBox="1"/>
            <p:nvPr/>
          </p:nvSpPr>
          <p:spPr>
            <a:xfrm>
              <a:off x="1782300" y="4284072"/>
              <a:ext cx="365090" cy="733534"/>
            </a:xfrm>
            <a:prstGeom prst="rect">
              <a:avLst/>
            </a:prstGeom>
            <a:noFill/>
          </p:spPr>
          <p:txBody>
            <a:bodyPr wrap="square" lIns="0" tIns="0" rIns="0" bIns="0" rtlCol="0" anchor="b">
              <a:noAutofit/>
            </a:bodyPr>
            <a:lstStyle/>
            <a:p>
              <a:pPr marL="0" marR="0" lvl="0" indent="0" algn="ctr" defTabSz="685784" rtl="0" eaLnBrk="1" fontAlgn="auto" latinLnBrk="0" hangingPunct="1">
                <a:lnSpc>
                  <a:spcPct val="100000"/>
                </a:lnSpc>
                <a:spcBef>
                  <a:spcPts val="0"/>
                </a:spcBef>
                <a:spcAft>
                  <a:spcPts val="75"/>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296</a:t>
              </a:r>
            </a:p>
            <a:p>
              <a:pPr marL="0" marR="0" lvl="0" indent="0" algn="ctr" defTabSz="685784" rtl="0" eaLnBrk="1" fontAlgn="auto" latinLnBrk="0" hangingPunct="1">
                <a:lnSpc>
                  <a:spcPct val="100000"/>
                </a:lnSpc>
                <a:spcBef>
                  <a:spcPts val="0"/>
                </a:spcBef>
                <a:spcAft>
                  <a:spcPts val="75"/>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297</a:t>
              </a:r>
            </a:p>
          </p:txBody>
        </p:sp>
        <p:sp>
          <p:nvSpPr>
            <p:cNvPr id="9" name="TextBox 8">
              <a:extLst>
                <a:ext uri="{FF2B5EF4-FFF2-40B4-BE49-F238E27FC236}">
                  <a16:creationId xmlns:a16="http://schemas.microsoft.com/office/drawing/2014/main" id="{D4A1AB10-9F62-CCD1-D649-4997F807E85E}"/>
                </a:ext>
              </a:extLst>
            </p:cNvPr>
            <p:cNvSpPr txBox="1"/>
            <p:nvPr/>
          </p:nvSpPr>
          <p:spPr>
            <a:xfrm>
              <a:off x="256372" y="4522305"/>
              <a:ext cx="1364528" cy="495301"/>
            </a:xfrm>
            <a:prstGeom prst="rect">
              <a:avLst/>
            </a:prstGeom>
            <a:noFill/>
          </p:spPr>
          <p:txBody>
            <a:bodyPr wrap="square" lIns="0" tIns="0" rIns="0" bIns="0" rtlCol="0" anchor="b">
              <a:noAutofit/>
            </a:bodyPr>
            <a:lstStyle/>
            <a:p>
              <a:pPr marL="0" marR="0" lvl="0" indent="0" algn="r" defTabSz="685784" rtl="0" eaLnBrk="1" fontAlgn="auto" latinLnBrk="0" hangingPunct="1">
                <a:lnSpc>
                  <a:spcPct val="100000"/>
                </a:lnSpc>
                <a:spcBef>
                  <a:spcPts val="338"/>
                </a:spcBef>
                <a:spcAft>
                  <a:spcPts val="75"/>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rPr>
                <a:t>No. at risk</a:t>
              </a:r>
            </a:p>
            <a:p>
              <a:pPr marL="0" marR="0" lvl="0" indent="0" algn="r" defTabSz="685784" rtl="0" eaLnBrk="1" fontAlgn="auto" latinLnBrk="0" hangingPunct="1">
                <a:lnSpc>
                  <a:spcPct val="100000"/>
                </a:lnSpc>
                <a:spcBef>
                  <a:spcPts val="0"/>
                </a:spcBef>
                <a:spcAft>
                  <a:spcPts val="75"/>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Tec</a:t>
              </a:r>
            </a:p>
            <a:p>
              <a:pPr marL="0" marR="0" lvl="0" indent="0" algn="r" defTabSz="685784" rtl="0" eaLnBrk="1" fontAlgn="auto" latinLnBrk="0" hangingPunct="1">
                <a:lnSpc>
                  <a:spcPct val="100000"/>
                </a:lnSpc>
                <a:spcBef>
                  <a:spcPts val="0"/>
                </a:spcBef>
                <a:spcAft>
                  <a:spcPts val="75"/>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PVd/Kd</a:t>
              </a:r>
            </a:p>
          </p:txBody>
        </p:sp>
        <p:sp>
          <p:nvSpPr>
            <p:cNvPr id="11" name="TextBox 10">
              <a:extLst>
                <a:ext uri="{FF2B5EF4-FFF2-40B4-BE49-F238E27FC236}">
                  <a16:creationId xmlns:a16="http://schemas.microsoft.com/office/drawing/2014/main" id="{35C1C772-3EF6-5705-9841-8FE59B2238A6}"/>
                </a:ext>
              </a:extLst>
            </p:cNvPr>
            <p:cNvSpPr txBox="1"/>
            <p:nvPr/>
          </p:nvSpPr>
          <p:spPr>
            <a:xfrm>
              <a:off x="2653936" y="4284072"/>
              <a:ext cx="365090" cy="733534"/>
            </a:xfrm>
            <a:prstGeom prst="rect">
              <a:avLst/>
            </a:prstGeom>
            <a:noFill/>
          </p:spPr>
          <p:txBody>
            <a:bodyPr wrap="square" lIns="0" tIns="0" rIns="0" bIns="0" rtlCol="0" anchor="b">
              <a:noAutofit/>
            </a:bodyPr>
            <a:lstStyle/>
            <a:p>
              <a:pPr marL="0" marR="0" lvl="0" indent="0" algn="ctr" defTabSz="685784" rtl="0" eaLnBrk="1" fontAlgn="auto" latinLnBrk="0" hangingPunct="1">
                <a:lnSpc>
                  <a:spcPct val="100000"/>
                </a:lnSpc>
                <a:spcBef>
                  <a:spcPts val="0"/>
                </a:spcBef>
                <a:spcAft>
                  <a:spcPts val="75"/>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258</a:t>
              </a:r>
            </a:p>
            <a:p>
              <a:pPr marL="0" marR="0" lvl="0" indent="0" algn="ctr" defTabSz="685784" rtl="0" eaLnBrk="1" fontAlgn="auto" latinLnBrk="0" hangingPunct="1">
                <a:lnSpc>
                  <a:spcPct val="100000"/>
                </a:lnSpc>
                <a:spcBef>
                  <a:spcPts val="0"/>
                </a:spcBef>
                <a:spcAft>
                  <a:spcPts val="75"/>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199</a:t>
              </a:r>
            </a:p>
          </p:txBody>
        </p:sp>
        <p:sp>
          <p:nvSpPr>
            <p:cNvPr id="12" name="TextBox 11">
              <a:extLst>
                <a:ext uri="{FF2B5EF4-FFF2-40B4-BE49-F238E27FC236}">
                  <a16:creationId xmlns:a16="http://schemas.microsoft.com/office/drawing/2014/main" id="{3DC5CEC9-84B2-D905-C6D6-38240B10E5DC}"/>
                </a:ext>
              </a:extLst>
            </p:cNvPr>
            <p:cNvSpPr txBox="1"/>
            <p:nvPr/>
          </p:nvSpPr>
          <p:spPr>
            <a:xfrm>
              <a:off x="3525572" y="4284072"/>
              <a:ext cx="365090" cy="733534"/>
            </a:xfrm>
            <a:prstGeom prst="rect">
              <a:avLst/>
            </a:prstGeom>
            <a:noFill/>
          </p:spPr>
          <p:txBody>
            <a:bodyPr wrap="square" lIns="0" tIns="0" rIns="0" bIns="0" rtlCol="0" anchor="b">
              <a:noAutofit/>
            </a:bodyPr>
            <a:lstStyle/>
            <a:p>
              <a:pPr marL="0" marR="0" lvl="0" indent="0" algn="ctr" defTabSz="685784" rtl="0" eaLnBrk="1" fontAlgn="auto" latinLnBrk="0" hangingPunct="1">
                <a:lnSpc>
                  <a:spcPct val="100000"/>
                </a:lnSpc>
                <a:spcBef>
                  <a:spcPts val="0"/>
                </a:spcBef>
                <a:spcAft>
                  <a:spcPts val="75"/>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239</a:t>
              </a:r>
            </a:p>
            <a:p>
              <a:pPr marL="0" marR="0" lvl="0" indent="0" algn="ctr" defTabSz="685784" rtl="0" eaLnBrk="1" fontAlgn="auto" latinLnBrk="0" hangingPunct="1">
                <a:lnSpc>
                  <a:spcPct val="100000"/>
                </a:lnSpc>
                <a:spcBef>
                  <a:spcPts val="0"/>
                </a:spcBef>
                <a:spcAft>
                  <a:spcPts val="75"/>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162</a:t>
              </a:r>
            </a:p>
          </p:txBody>
        </p:sp>
        <p:sp>
          <p:nvSpPr>
            <p:cNvPr id="13" name="TextBox 12">
              <a:extLst>
                <a:ext uri="{FF2B5EF4-FFF2-40B4-BE49-F238E27FC236}">
                  <a16:creationId xmlns:a16="http://schemas.microsoft.com/office/drawing/2014/main" id="{3F7205FF-288F-0D97-5692-DEEEF1FF29BB}"/>
                </a:ext>
              </a:extLst>
            </p:cNvPr>
            <p:cNvSpPr txBox="1"/>
            <p:nvPr/>
          </p:nvSpPr>
          <p:spPr>
            <a:xfrm>
              <a:off x="4397208" y="4284072"/>
              <a:ext cx="365090" cy="733534"/>
            </a:xfrm>
            <a:prstGeom prst="rect">
              <a:avLst/>
            </a:prstGeom>
            <a:noFill/>
          </p:spPr>
          <p:txBody>
            <a:bodyPr wrap="square" lIns="0" tIns="0" rIns="0" bIns="0" rtlCol="0" anchor="b">
              <a:noAutofit/>
            </a:bodyPr>
            <a:lstStyle/>
            <a:p>
              <a:pPr marL="0" marR="0" lvl="0" indent="0" algn="ctr" defTabSz="685784" rtl="0" eaLnBrk="1" fontAlgn="auto" latinLnBrk="0" hangingPunct="1">
                <a:lnSpc>
                  <a:spcPct val="100000"/>
                </a:lnSpc>
                <a:spcBef>
                  <a:spcPts val="0"/>
                </a:spcBef>
                <a:spcAft>
                  <a:spcPts val="75"/>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206</a:t>
              </a:r>
            </a:p>
            <a:p>
              <a:pPr marL="0" marR="0" lvl="0" indent="0" algn="ctr" defTabSz="685784" rtl="0" eaLnBrk="1" fontAlgn="auto" latinLnBrk="0" hangingPunct="1">
                <a:lnSpc>
                  <a:spcPct val="100000"/>
                </a:lnSpc>
                <a:spcBef>
                  <a:spcPts val="0"/>
                </a:spcBef>
                <a:spcAft>
                  <a:spcPts val="75"/>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112</a:t>
              </a:r>
            </a:p>
          </p:txBody>
        </p:sp>
        <p:sp>
          <p:nvSpPr>
            <p:cNvPr id="16" name="TextBox 15">
              <a:extLst>
                <a:ext uri="{FF2B5EF4-FFF2-40B4-BE49-F238E27FC236}">
                  <a16:creationId xmlns:a16="http://schemas.microsoft.com/office/drawing/2014/main" id="{D33F7588-1DE6-7D66-EC23-2F5C5E81815F}"/>
                </a:ext>
              </a:extLst>
            </p:cNvPr>
            <p:cNvSpPr txBox="1"/>
            <p:nvPr/>
          </p:nvSpPr>
          <p:spPr>
            <a:xfrm>
              <a:off x="5268844" y="4284072"/>
              <a:ext cx="365090" cy="733534"/>
            </a:xfrm>
            <a:prstGeom prst="rect">
              <a:avLst/>
            </a:prstGeom>
            <a:noFill/>
          </p:spPr>
          <p:txBody>
            <a:bodyPr wrap="square" lIns="0" tIns="0" rIns="0" bIns="0" rtlCol="0" anchor="b">
              <a:noAutofit/>
            </a:bodyPr>
            <a:lstStyle/>
            <a:p>
              <a:pPr marL="0" marR="0" lvl="0" indent="0" algn="ctr" defTabSz="685784" rtl="0" eaLnBrk="1" fontAlgn="auto" latinLnBrk="0" hangingPunct="1">
                <a:lnSpc>
                  <a:spcPct val="100000"/>
                </a:lnSpc>
                <a:spcBef>
                  <a:spcPts val="0"/>
                </a:spcBef>
                <a:spcAft>
                  <a:spcPts val="75"/>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172</a:t>
              </a:r>
            </a:p>
            <a:p>
              <a:pPr marL="0" marR="0" lvl="0" indent="0" algn="ctr" defTabSz="685784" rtl="0" eaLnBrk="1" fontAlgn="auto" latinLnBrk="0" hangingPunct="1">
                <a:lnSpc>
                  <a:spcPct val="100000"/>
                </a:lnSpc>
                <a:spcBef>
                  <a:spcPts val="0"/>
                </a:spcBef>
                <a:spcAft>
                  <a:spcPts val="75"/>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74</a:t>
              </a:r>
            </a:p>
          </p:txBody>
        </p:sp>
        <p:sp>
          <p:nvSpPr>
            <p:cNvPr id="28" name="TextBox 27">
              <a:extLst>
                <a:ext uri="{FF2B5EF4-FFF2-40B4-BE49-F238E27FC236}">
                  <a16:creationId xmlns:a16="http://schemas.microsoft.com/office/drawing/2014/main" id="{6E874C7D-970B-9E2E-5B3E-D3371B017144}"/>
                </a:ext>
              </a:extLst>
            </p:cNvPr>
            <p:cNvSpPr txBox="1"/>
            <p:nvPr/>
          </p:nvSpPr>
          <p:spPr>
            <a:xfrm>
              <a:off x="6140480" y="4284072"/>
              <a:ext cx="365090" cy="733534"/>
            </a:xfrm>
            <a:prstGeom prst="rect">
              <a:avLst/>
            </a:prstGeom>
            <a:noFill/>
          </p:spPr>
          <p:txBody>
            <a:bodyPr wrap="square" lIns="0" tIns="0" rIns="0" bIns="0" rtlCol="0" anchor="b">
              <a:noAutofit/>
            </a:bodyPr>
            <a:lstStyle/>
            <a:p>
              <a:pPr marL="0" marR="0" lvl="0" indent="0" algn="ctr" defTabSz="685784" rtl="0" eaLnBrk="1" fontAlgn="auto" latinLnBrk="0" hangingPunct="1">
                <a:lnSpc>
                  <a:spcPct val="100000"/>
                </a:lnSpc>
                <a:spcBef>
                  <a:spcPts val="0"/>
                </a:spcBef>
                <a:spcAft>
                  <a:spcPts val="75"/>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141</a:t>
              </a:r>
            </a:p>
            <a:p>
              <a:pPr marL="0" marR="0" lvl="0" indent="0" algn="ctr" defTabSz="685784" rtl="0" eaLnBrk="1" fontAlgn="auto" latinLnBrk="0" hangingPunct="1">
                <a:lnSpc>
                  <a:spcPct val="100000"/>
                </a:lnSpc>
                <a:spcBef>
                  <a:spcPts val="0"/>
                </a:spcBef>
                <a:spcAft>
                  <a:spcPts val="75"/>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51</a:t>
              </a:r>
            </a:p>
          </p:txBody>
        </p:sp>
        <p:sp>
          <p:nvSpPr>
            <p:cNvPr id="389" name="TextBox 388">
              <a:extLst>
                <a:ext uri="{FF2B5EF4-FFF2-40B4-BE49-F238E27FC236}">
                  <a16:creationId xmlns:a16="http://schemas.microsoft.com/office/drawing/2014/main" id="{A281AADF-C30A-6BAB-CB6A-C2E003555908}"/>
                </a:ext>
              </a:extLst>
            </p:cNvPr>
            <p:cNvSpPr txBox="1"/>
            <p:nvPr/>
          </p:nvSpPr>
          <p:spPr>
            <a:xfrm>
              <a:off x="7012116" y="4284072"/>
              <a:ext cx="365090" cy="733534"/>
            </a:xfrm>
            <a:prstGeom prst="rect">
              <a:avLst/>
            </a:prstGeom>
            <a:noFill/>
          </p:spPr>
          <p:txBody>
            <a:bodyPr wrap="square" lIns="0" tIns="0" rIns="0" bIns="0" rtlCol="0" anchor="b">
              <a:noAutofit/>
            </a:bodyPr>
            <a:lstStyle/>
            <a:p>
              <a:pPr marL="0" marR="0" lvl="0" indent="0" algn="ctr" defTabSz="685784" rtl="0" eaLnBrk="1" fontAlgn="auto" latinLnBrk="0" hangingPunct="1">
                <a:lnSpc>
                  <a:spcPct val="100000"/>
                </a:lnSpc>
                <a:spcBef>
                  <a:spcPts val="0"/>
                </a:spcBef>
                <a:spcAft>
                  <a:spcPts val="75"/>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92</a:t>
              </a:r>
            </a:p>
            <a:p>
              <a:pPr marL="0" marR="0" lvl="0" indent="0" algn="ctr" defTabSz="685784" rtl="0" eaLnBrk="1" fontAlgn="auto" latinLnBrk="0" hangingPunct="1">
                <a:lnSpc>
                  <a:spcPct val="100000"/>
                </a:lnSpc>
                <a:spcBef>
                  <a:spcPts val="0"/>
                </a:spcBef>
                <a:spcAft>
                  <a:spcPts val="75"/>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33</a:t>
              </a:r>
            </a:p>
          </p:txBody>
        </p:sp>
        <p:sp>
          <p:nvSpPr>
            <p:cNvPr id="391" name="TextBox 390">
              <a:extLst>
                <a:ext uri="{FF2B5EF4-FFF2-40B4-BE49-F238E27FC236}">
                  <a16:creationId xmlns:a16="http://schemas.microsoft.com/office/drawing/2014/main" id="{7E6F0553-C018-6226-6890-55E21189C1C4}"/>
                </a:ext>
              </a:extLst>
            </p:cNvPr>
            <p:cNvSpPr txBox="1"/>
            <p:nvPr/>
          </p:nvSpPr>
          <p:spPr>
            <a:xfrm>
              <a:off x="7883752" y="4284072"/>
              <a:ext cx="365090" cy="733534"/>
            </a:xfrm>
            <a:prstGeom prst="rect">
              <a:avLst/>
            </a:prstGeom>
            <a:noFill/>
          </p:spPr>
          <p:txBody>
            <a:bodyPr wrap="square" lIns="0" tIns="0" rIns="0" bIns="0" rtlCol="0" anchor="b">
              <a:noAutofit/>
            </a:bodyPr>
            <a:lstStyle/>
            <a:p>
              <a:pPr marL="0" marR="0" lvl="0" indent="0" algn="ctr" defTabSz="685784" rtl="0" eaLnBrk="1" fontAlgn="auto" latinLnBrk="0" hangingPunct="1">
                <a:lnSpc>
                  <a:spcPct val="100000"/>
                </a:lnSpc>
                <a:spcBef>
                  <a:spcPts val="0"/>
                </a:spcBef>
                <a:spcAft>
                  <a:spcPts val="75"/>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57</a:t>
              </a:r>
            </a:p>
            <a:p>
              <a:pPr marL="0" marR="0" lvl="0" indent="0" algn="ctr" defTabSz="685784" rtl="0" eaLnBrk="1" fontAlgn="auto" latinLnBrk="0" hangingPunct="1">
                <a:lnSpc>
                  <a:spcPct val="100000"/>
                </a:lnSpc>
                <a:spcBef>
                  <a:spcPts val="0"/>
                </a:spcBef>
                <a:spcAft>
                  <a:spcPts val="75"/>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16</a:t>
              </a:r>
            </a:p>
          </p:txBody>
        </p:sp>
        <p:sp>
          <p:nvSpPr>
            <p:cNvPr id="394" name="TextBox 393">
              <a:extLst>
                <a:ext uri="{FF2B5EF4-FFF2-40B4-BE49-F238E27FC236}">
                  <a16:creationId xmlns:a16="http://schemas.microsoft.com/office/drawing/2014/main" id="{3A8B1F52-5631-CE77-D0AA-7AD0086A31E2}"/>
                </a:ext>
              </a:extLst>
            </p:cNvPr>
            <p:cNvSpPr txBox="1"/>
            <p:nvPr/>
          </p:nvSpPr>
          <p:spPr>
            <a:xfrm>
              <a:off x="8755388" y="4284072"/>
              <a:ext cx="365090" cy="733534"/>
            </a:xfrm>
            <a:prstGeom prst="rect">
              <a:avLst/>
            </a:prstGeom>
            <a:noFill/>
          </p:spPr>
          <p:txBody>
            <a:bodyPr wrap="square" lIns="0" tIns="0" rIns="0" bIns="0" rtlCol="0" anchor="b">
              <a:noAutofit/>
            </a:bodyPr>
            <a:lstStyle/>
            <a:p>
              <a:pPr marL="0" marR="0" lvl="0" indent="0" algn="ctr" defTabSz="685784" rtl="0" eaLnBrk="1" fontAlgn="auto" latinLnBrk="0" hangingPunct="1">
                <a:lnSpc>
                  <a:spcPct val="100000"/>
                </a:lnSpc>
                <a:spcBef>
                  <a:spcPts val="0"/>
                </a:spcBef>
                <a:spcAft>
                  <a:spcPts val="75"/>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27</a:t>
              </a:r>
            </a:p>
            <a:p>
              <a:pPr marL="0" marR="0" lvl="0" indent="0" algn="ctr" defTabSz="685784" rtl="0" eaLnBrk="1" fontAlgn="auto" latinLnBrk="0" hangingPunct="1">
                <a:lnSpc>
                  <a:spcPct val="100000"/>
                </a:lnSpc>
                <a:spcBef>
                  <a:spcPts val="0"/>
                </a:spcBef>
                <a:spcAft>
                  <a:spcPts val="75"/>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6</a:t>
              </a:r>
            </a:p>
          </p:txBody>
        </p:sp>
        <p:sp>
          <p:nvSpPr>
            <p:cNvPr id="412" name="TextBox 411">
              <a:extLst>
                <a:ext uri="{FF2B5EF4-FFF2-40B4-BE49-F238E27FC236}">
                  <a16:creationId xmlns:a16="http://schemas.microsoft.com/office/drawing/2014/main" id="{962FF136-888B-E5A9-BFF8-E32BF33878C0}"/>
                </a:ext>
              </a:extLst>
            </p:cNvPr>
            <p:cNvSpPr txBox="1"/>
            <p:nvPr/>
          </p:nvSpPr>
          <p:spPr>
            <a:xfrm>
              <a:off x="9627024" y="4284072"/>
              <a:ext cx="365090" cy="733534"/>
            </a:xfrm>
            <a:prstGeom prst="rect">
              <a:avLst/>
            </a:prstGeom>
            <a:noFill/>
          </p:spPr>
          <p:txBody>
            <a:bodyPr wrap="square" lIns="0" tIns="0" rIns="0" bIns="0" rtlCol="0" anchor="b">
              <a:noAutofit/>
            </a:bodyPr>
            <a:lstStyle/>
            <a:p>
              <a:pPr marL="0" marR="0" lvl="0" indent="0" algn="ctr" defTabSz="685784" rtl="0" eaLnBrk="1" fontAlgn="auto" latinLnBrk="0" hangingPunct="1">
                <a:lnSpc>
                  <a:spcPct val="100000"/>
                </a:lnSpc>
                <a:spcBef>
                  <a:spcPts val="0"/>
                </a:spcBef>
                <a:spcAft>
                  <a:spcPts val="75"/>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6</a:t>
              </a:r>
            </a:p>
            <a:p>
              <a:pPr marL="0" marR="0" lvl="0" indent="0" algn="ctr" defTabSz="685784" rtl="0" eaLnBrk="1" fontAlgn="auto" latinLnBrk="0" hangingPunct="1">
                <a:lnSpc>
                  <a:spcPct val="100000"/>
                </a:lnSpc>
                <a:spcBef>
                  <a:spcPts val="0"/>
                </a:spcBef>
                <a:spcAft>
                  <a:spcPts val="75"/>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1</a:t>
              </a:r>
            </a:p>
          </p:txBody>
        </p:sp>
        <p:sp>
          <p:nvSpPr>
            <p:cNvPr id="419" name="TextBox 418">
              <a:extLst>
                <a:ext uri="{FF2B5EF4-FFF2-40B4-BE49-F238E27FC236}">
                  <a16:creationId xmlns:a16="http://schemas.microsoft.com/office/drawing/2014/main" id="{81A72387-5660-2E4F-8AE4-393A93A22681}"/>
                </a:ext>
              </a:extLst>
            </p:cNvPr>
            <p:cNvSpPr txBox="1"/>
            <p:nvPr/>
          </p:nvSpPr>
          <p:spPr>
            <a:xfrm>
              <a:off x="10498662" y="4284072"/>
              <a:ext cx="365090" cy="733534"/>
            </a:xfrm>
            <a:prstGeom prst="rect">
              <a:avLst/>
            </a:prstGeom>
            <a:noFill/>
          </p:spPr>
          <p:txBody>
            <a:bodyPr wrap="square" lIns="0" tIns="0" rIns="0" bIns="0" rtlCol="0" anchor="b">
              <a:noAutofit/>
            </a:bodyPr>
            <a:lstStyle/>
            <a:p>
              <a:pPr marL="0" marR="0" lvl="0" indent="0" algn="ctr" defTabSz="685784" rtl="0" eaLnBrk="1" fontAlgn="auto" latinLnBrk="0" hangingPunct="1">
                <a:lnSpc>
                  <a:spcPct val="100000"/>
                </a:lnSpc>
                <a:spcBef>
                  <a:spcPts val="0"/>
                </a:spcBef>
                <a:spcAft>
                  <a:spcPts val="75"/>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0</a:t>
              </a:r>
            </a:p>
            <a:p>
              <a:pPr marL="0" marR="0" lvl="0" indent="0" algn="ctr" defTabSz="685784" rtl="0" eaLnBrk="1" fontAlgn="auto" latinLnBrk="0" hangingPunct="1">
                <a:lnSpc>
                  <a:spcPct val="100000"/>
                </a:lnSpc>
                <a:spcBef>
                  <a:spcPts val="0"/>
                </a:spcBef>
                <a:spcAft>
                  <a:spcPts val="75"/>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420" name="TextBox 419">
              <a:extLst>
                <a:ext uri="{FF2B5EF4-FFF2-40B4-BE49-F238E27FC236}">
                  <a16:creationId xmlns:a16="http://schemas.microsoft.com/office/drawing/2014/main" id="{4F0D1A67-3165-2343-9994-4586DF3DE7CA}"/>
                </a:ext>
              </a:extLst>
            </p:cNvPr>
            <p:cNvSpPr txBox="1"/>
            <p:nvPr/>
          </p:nvSpPr>
          <p:spPr>
            <a:xfrm>
              <a:off x="10349395" y="2562644"/>
              <a:ext cx="955711"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ptos" panose="02110004020202020204"/>
                  <a:ea typeface="+mn-ea"/>
                  <a:cs typeface="+mn-cs"/>
                </a:rPr>
                <a:t>Tec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ptos" panose="02110004020202020204"/>
                  <a:ea typeface="+mn-ea"/>
                  <a:cs typeface="+mn-cs"/>
                </a:rPr>
                <a:t>Median, NR</a:t>
              </a:r>
            </a:p>
          </p:txBody>
        </p:sp>
        <p:sp>
          <p:nvSpPr>
            <p:cNvPr id="421" name="TextBox 420">
              <a:extLst>
                <a:ext uri="{FF2B5EF4-FFF2-40B4-BE49-F238E27FC236}">
                  <a16:creationId xmlns:a16="http://schemas.microsoft.com/office/drawing/2014/main" id="{A090596F-CBF6-9211-696A-2104DAB151BC}"/>
                </a:ext>
              </a:extLst>
            </p:cNvPr>
            <p:cNvSpPr txBox="1"/>
            <p:nvPr/>
          </p:nvSpPr>
          <p:spPr>
            <a:xfrm>
              <a:off x="10172168" y="3487489"/>
              <a:ext cx="1532792"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PVd/Kd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Median, 8.2 months</a:t>
              </a:r>
            </a:p>
          </p:txBody>
        </p:sp>
        <p:sp>
          <p:nvSpPr>
            <p:cNvPr id="422" name="TextBox 421">
              <a:extLst>
                <a:ext uri="{FF2B5EF4-FFF2-40B4-BE49-F238E27FC236}">
                  <a16:creationId xmlns:a16="http://schemas.microsoft.com/office/drawing/2014/main" id="{CC62BAAA-0E69-7BF3-67B5-79E15C98B499}"/>
                </a:ext>
              </a:extLst>
            </p:cNvPr>
            <p:cNvSpPr txBox="1"/>
            <p:nvPr/>
          </p:nvSpPr>
          <p:spPr>
            <a:xfrm>
              <a:off x="7238052" y="2042476"/>
              <a:ext cx="766557"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ptos" panose="02110004020202020204"/>
                  <a:ea typeface="+mn-ea"/>
                  <a:cs typeface="+mn-cs"/>
                </a:rPr>
                <a:t>69.8%</a:t>
              </a:r>
            </a:p>
          </p:txBody>
        </p:sp>
        <p:sp>
          <p:nvSpPr>
            <p:cNvPr id="423" name="TextBox 422">
              <a:extLst>
                <a:ext uri="{FF2B5EF4-FFF2-40B4-BE49-F238E27FC236}">
                  <a16:creationId xmlns:a16="http://schemas.microsoft.com/office/drawing/2014/main" id="{01647C27-875C-A06D-E398-4AA24283A4FD}"/>
                </a:ext>
              </a:extLst>
            </p:cNvPr>
            <p:cNvSpPr txBox="1"/>
            <p:nvPr/>
          </p:nvSpPr>
          <p:spPr>
            <a:xfrm>
              <a:off x="7238052" y="3109984"/>
              <a:ext cx="766557"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26.9%</a:t>
              </a:r>
            </a:p>
          </p:txBody>
        </p:sp>
        <p:sp>
          <p:nvSpPr>
            <p:cNvPr id="424" name="TextBox 423">
              <a:extLst>
                <a:ext uri="{FF2B5EF4-FFF2-40B4-BE49-F238E27FC236}">
                  <a16:creationId xmlns:a16="http://schemas.microsoft.com/office/drawing/2014/main" id="{FC86243A-5134-41EE-90A9-F3D9474435BF}"/>
                </a:ext>
              </a:extLst>
            </p:cNvPr>
            <p:cNvSpPr txBox="1"/>
            <p:nvPr/>
          </p:nvSpPr>
          <p:spPr>
            <a:xfrm>
              <a:off x="6186213" y="1461219"/>
              <a:ext cx="2016899" cy="307777"/>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Estimated 18-mo PFS</a:t>
              </a:r>
            </a:p>
          </p:txBody>
        </p:sp>
        <p:grpSp>
          <p:nvGrpSpPr>
            <p:cNvPr id="429" name="Group 428">
              <a:extLst>
                <a:ext uri="{FF2B5EF4-FFF2-40B4-BE49-F238E27FC236}">
                  <a16:creationId xmlns:a16="http://schemas.microsoft.com/office/drawing/2014/main" id="{23136F17-1123-3E14-5B08-9C40BB08E7F1}"/>
                </a:ext>
              </a:extLst>
            </p:cNvPr>
            <p:cNvGrpSpPr/>
            <p:nvPr/>
          </p:nvGrpSpPr>
          <p:grpSpPr>
            <a:xfrm>
              <a:off x="2016169" y="3279261"/>
              <a:ext cx="3924930" cy="338555"/>
              <a:chOff x="2016169" y="3279261"/>
              <a:chExt cx="3924930" cy="338555"/>
            </a:xfrm>
          </p:grpSpPr>
          <p:sp>
            <p:nvSpPr>
              <p:cNvPr id="427" name="Rectangle 426">
                <a:extLst>
                  <a:ext uri="{FF2B5EF4-FFF2-40B4-BE49-F238E27FC236}">
                    <a16:creationId xmlns:a16="http://schemas.microsoft.com/office/drawing/2014/main" id="{5FB96FD2-2F48-EA12-53AC-98674762EF9A}"/>
                  </a:ext>
                </a:extLst>
              </p:cNvPr>
              <p:cNvSpPr/>
              <p:nvPr/>
            </p:nvSpPr>
            <p:spPr>
              <a:xfrm>
                <a:off x="2016169" y="3279261"/>
                <a:ext cx="2357603" cy="3385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28" name="Rectangle 427">
                <a:extLst>
                  <a:ext uri="{FF2B5EF4-FFF2-40B4-BE49-F238E27FC236}">
                    <a16:creationId xmlns:a16="http://schemas.microsoft.com/office/drawing/2014/main" id="{1DC63403-4AB4-7CD3-33A0-0C0955B4B0E0}"/>
                  </a:ext>
                </a:extLst>
              </p:cNvPr>
              <p:cNvSpPr/>
              <p:nvPr/>
            </p:nvSpPr>
            <p:spPr>
              <a:xfrm>
                <a:off x="3583496" y="3414276"/>
                <a:ext cx="2357603" cy="2035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426" name="Rectangle 313">
              <a:extLst>
                <a:ext uri="{FF2B5EF4-FFF2-40B4-BE49-F238E27FC236}">
                  <a16:creationId xmlns:a16="http://schemas.microsoft.com/office/drawing/2014/main" id="{2573C1DD-06A1-D019-8953-25EB6AD77990}"/>
                </a:ext>
              </a:extLst>
            </p:cNvPr>
            <p:cNvSpPr>
              <a:spLocks noChangeArrowheads="1"/>
            </p:cNvSpPr>
            <p:nvPr/>
          </p:nvSpPr>
          <p:spPr bwMode="auto">
            <a:xfrm>
              <a:off x="2076421" y="3597155"/>
              <a:ext cx="3563476" cy="492443"/>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ptos" panose="02110004020202020204"/>
                  <a:ea typeface="+mn-ea"/>
                  <a:cs typeface="+mn-cs"/>
                </a:rPr>
                <a:t>HR, 0.29 </a:t>
              </a: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(95% CI, 0.23</a:t>
              </a:r>
              <a:r>
                <a:rPr kumimoji="0" lang="en-US" sz="1600" b="0" i="0" u="none" strike="noStrike" kern="1200" cap="none" spc="0" normalizeH="0" baseline="0" noProof="0" dirty="0">
                  <a:ln>
                    <a:noFill/>
                  </a:ln>
                  <a:solidFill>
                    <a:prstClr val="black"/>
                  </a:solidFill>
                  <a:effectLst/>
                  <a:uLnTx/>
                  <a:uFillTx/>
                  <a:latin typeface="Aptos" panose="02110004020202020204"/>
                  <a:ea typeface="Calibri"/>
                  <a:cs typeface="Times New Roman"/>
                </a:rPr>
                <a:t>–</a:t>
              </a: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0.38); </a:t>
              </a:r>
              <a:r>
                <a:rPr kumimoji="0" lang="en-US" sz="1600" b="1" i="1" u="none" strike="noStrike" kern="1200" cap="none" spc="0" normalizeH="0" baseline="0" noProof="0" dirty="0">
                  <a:ln>
                    <a:noFill/>
                  </a:ln>
                  <a:solidFill>
                    <a:prstClr val="black"/>
                  </a:solidFill>
                  <a:effectLst/>
                  <a:uLnTx/>
                  <a:uFillTx/>
                  <a:latin typeface="Aptos" panose="02110004020202020204"/>
                  <a:ea typeface="+mn-ea"/>
                  <a:cs typeface="+mn-cs"/>
                </a:rPr>
                <a:t>P</a:t>
              </a: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&lt;0.0001</a:t>
              </a:r>
              <a:r>
                <a:rPr kumimoji="0" lang="en-US" sz="1600" b="1" i="0" u="none" strike="noStrike" kern="1200" cap="none" spc="0" normalizeH="0" baseline="30000" noProof="0" dirty="0">
                  <a:ln>
                    <a:noFill/>
                  </a:ln>
                  <a:solidFill>
                    <a:prstClr val="black"/>
                  </a:solidFill>
                  <a:effectLst/>
                  <a:uLnTx/>
                  <a:uFillTx/>
                  <a:latin typeface="Aptos" panose="02110004020202020204"/>
                  <a:ea typeface="+mn-ea"/>
                  <a:cs typeface="+mn-cs"/>
                </a:rPr>
                <a:t>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Median follow-up: 17.3 months</a:t>
              </a:r>
            </a:p>
          </p:txBody>
        </p:sp>
      </p:grpSp>
      <p:sp>
        <p:nvSpPr>
          <p:cNvPr id="431" name="TextBox 430"/>
          <p:cNvSpPr txBox="1"/>
          <p:nvPr/>
        </p:nvSpPr>
        <p:spPr>
          <a:xfrm>
            <a:off x="457200" y="5185793"/>
            <a:ext cx="9114611" cy="64633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Clinical implication: Bispecific sequencing after prior BCMA therapy remains feasible </a:t>
            </a:r>
            <a:b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in heavily pretreated patients.</a:t>
            </a:r>
          </a:p>
        </p:txBody>
      </p:sp>
      <p:sp>
        <p:nvSpPr>
          <p:cNvPr id="3" name="TextBox 2">
            <a:extLst>
              <a:ext uri="{FF2B5EF4-FFF2-40B4-BE49-F238E27FC236}">
                <a16:creationId xmlns:a16="http://schemas.microsoft.com/office/drawing/2014/main" id="{DA746732-A16C-3B33-19C3-1AD28ECC97E3}"/>
              </a:ext>
            </a:extLst>
          </p:cNvPr>
          <p:cNvSpPr txBox="1"/>
          <p:nvPr/>
        </p:nvSpPr>
        <p:spPr>
          <a:xfrm>
            <a:off x="0" y="6611779"/>
            <a:ext cx="220605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Mina R et al. ASCO 2026;Abstract 7507</a:t>
            </a:r>
          </a:p>
        </p:txBody>
      </p:sp>
    </p:spTree>
    <p:extLst>
      <p:ext uri="{BB962C8B-B14F-4D97-AF65-F5344CB8AC3E}">
        <p14:creationId xmlns:p14="http://schemas.microsoft.com/office/powerpoint/2010/main" val="9388621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7478A-1F3B-1DB3-CCC8-A5951C4665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919B1E-DA41-16A9-3C4F-30524CC0AD8B}"/>
              </a:ext>
            </a:extLst>
          </p:cNvPr>
          <p:cNvSpPr>
            <a:spLocks noGrp="1"/>
          </p:cNvSpPr>
          <p:nvPr>
            <p:ph type="title"/>
          </p:nvPr>
        </p:nvSpPr>
        <p:spPr>
          <a:xfrm>
            <a:off x="1127448" y="2420888"/>
            <a:ext cx="10152697" cy="1143000"/>
          </a:xfrm>
        </p:spPr>
        <p:txBody>
          <a:bodyPr/>
          <a:lstStyle/>
          <a:p>
            <a:pPr>
              <a:spcBef>
                <a:spcPts val="1200"/>
              </a:spcBef>
            </a:pPr>
            <a:r>
              <a:rPr lang="en-US" dirty="0" err="1"/>
              <a:t>Linvoseltamab</a:t>
            </a:r>
            <a:r>
              <a:rPr lang="en-US" dirty="0"/>
              <a:t> for R/R MM and Systemic Amyloidosis</a:t>
            </a:r>
            <a:endParaRPr lang="en-US" sz="2400" dirty="0"/>
          </a:p>
        </p:txBody>
      </p:sp>
    </p:spTree>
    <p:extLst>
      <p:ext uri="{BB962C8B-B14F-4D97-AF65-F5344CB8AC3E}">
        <p14:creationId xmlns:p14="http://schemas.microsoft.com/office/powerpoint/2010/main" val="51209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C3027-486D-1BA7-C1B7-3F599FDC7DE0}"/>
              </a:ext>
            </a:extLst>
          </p:cNvPr>
          <p:cNvSpPr>
            <a:spLocks noGrp="1"/>
          </p:cNvSpPr>
          <p:nvPr>
            <p:ph type="title"/>
          </p:nvPr>
        </p:nvSpPr>
        <p:spPr>
          <a:xfrm>
            <a:off x="278191" y="369651"/>
            <a:ext cx="10220860" cy="757328"/>
          </a:xfrm>
        </p:spPr>
        <p:txBody>
          <a:bodyPr>
            <a:normAutofit/>
          </a:bodyPr>
          <a:lstStyle/>
          <a:p>
            <a:r>
              <a:rPr lang="en-US" sz="2721" dirty="0"/>
              <a:t>LINKER-MM1 (NCT03761108)</a:t>
            </a:r>
          </a:p>
        </p:txBody>
      </p:sp>
      <p:sp>
        <p:nvSpPr>
          <p:cNvPr id="3" name="Text Placeholder 2">
            <a:extLst>
              <a:ext uri="{FF2B5EF4-FFF2-40B4-BE49-F238E27FC236}">
                <a16:creationId xmlns:a16="http://schemas.microsoft.com/office/drawing/2014/main" id="{D00B722E-0024-BCDB-4642-F8A36AA7AAE1}"/>
              </a:ext>
            </a:extLst>
          </p:cNvPr>
          <p:cNvSpPr>
            <a:spLocks noGrp="1"/>
          </p:cNvSpPr>
          <p:nvPr>
            <p:ph type="body" sz="quarter" idx="19"/>
          </p:nvPr>
        </p:nvSpPr>
        <p:spPr>
          <a:xfrm>
            <a:off x="511915" y="1300000"/>
            <a:ext cx="11568358" cy="500000"/>
          </a:xfrm>
        </p:spPr>
        <p:txBody>
          <a:bodyPr>
            <a:normAutofit fontScale="92500" lnSpcReduction="10000"/>
          </a:bodyPr>
          <a:lstStyle/>
          <a:p>
            <a:r>
              <a:rPr lang="en-US" sz="1225" dirty="0">
                <a:latin typeface="Roboto Cn" panose="02000000000000000000" pitchFamily="2" charset="0"/>
                <a:ea typeface="Roboto Cn" panose="02000000000000000000" pitchFamily="2" charset="0"/>
                <a:cs typeface="Roboto Cn" panose="02000000000000000000" pitchFamily="2" charset="0"/>
              </a:rPr>
              <a:t>Phase 1/2 study of </a:t>
            </a:r>
            <a:r>
              <a:rPr lang="en-US" sz="1225" dirty="0" err="1">
                <a:latin typeface="Roboto Cn" panose="02000000000000000000" pitchFamily="2" charset="0"/>
                <a:ea typeface="Roboto Cn" panose="02000000000000000000" pitchFamily="2" charset="0"/>
                <a:cs typeface="Roboto Cn" panose="02000000000000000000" pitchFamily="2" charset="0"/>
              </a:rPr>
              <a:t>linvoseltamab</a:t>
            </a:r>
            <a:r>
              <a:rPr lang="en-US" sz="1225" dirty="0">
                <a:latin typeface="Roboto Cn" panose="02000000000000000000" pitchFamily="2" charset="0"/>
                <a:ea typeface="Roboto Cn" panose="02000000000000000000" pitchFamily="2" charset="0"/>
                <a:cs typeface="Roboto Cn" panose="02000000000000000000" pitchFamily="2" charset="0"/>
              </a:rPr>
              <a:t> (BCMA × CD3 bispecific antibody) in patients with relapsed/refractory multiple myeloma</a:t>
            </a:r>
          </a:p>
          <a:p>
            <a:r>
              <a:rPr lang="en-US" sz="1088" i="1" dirty="0">
                <a:solidFill>
                  <a:srgbClr val="000000"/>
                </a:solidFill>
                <a:latin typeface="Roboto Cn" panose="02000000000000000000" pitchFamily="2" charset="0"/>
                <a:ea typeface="Roboto Cn" panose="02000000000000000000" pitchFamily="2" charset="0"/>
                <a:cs typeface="Roboto Cn" panose="02000000000000000000" pitchFamily="2" charset="0"/>
              </a:rPr>
              <a:t>Lee et al. Clin Lymphoma Myeloma Leuk. 2025</a:t>
            </a:r>
          </a:p>
        </p:txBody>
      </p:sp>
      <p:sp>
        <p:nvSpPr>
          <p:cNvPr id="10" name="Patient Population Header">
            <a:extLst>
              <a:ext uri="{FF2B5EF4-FFF2-40B4-BE49-F238E27FC236}">
                <a16:creationId xmlns:a16="http://schemas.microsoft.com/office/drawing/2014/main" id="{531A8807-2398-FBAF-D598-918D7D14AC4C}"/>
              </a:ext>
            </a:extLst>
          </p:cNvPr>
          <p:cNvSpPr/>
          <p:nvPr/>
        </p:nvSpPr>
        <p:spPr>
          <a:xfrm>
            <a:off x="511915" y="1900000"/>
            <a:ext cx="3400000" cy="409704"/>
          </a:xfrm>
          <a:prstGeom prst="rect">
            <a:avLst/>
          </a:prstGeom>
          <a:solidFill>
            <a:schemeClr val="accent1"/>
          </a:solidFill>
          <a:ln w="9525" cap="flat" cmpd="sng" algn="ctr">
            <a:solidFill>
              <a:srgbClr val="5A5B5B"/>
            </a:solidFill>
            <a:prstDash val="solid"/>
            <a:miter lim="800000"/>
          </a:ln>
          <a:effectLst/>
        </p:spPr>
        <p:txBody>
          <a:bodyPr rtlCol="0" anchor="ctr"/>
          <a:lstStyle/>
          <a:p>
            <a:pPr marL="0" marR="0" lvl="0" indent="0" algn="ctr" defTabSz="349903" rtl="0" eaLnBrk="1" fontAlgn="auto" latinLnBrk="0" hangingPunct="1">
              <a:lnSpc>
                <a:spcPct val="100000"/>
              </a:lnSpc>
              <a:spcBef>
                <a:spcPts val="0"/>
              </a:spcBef>
              <a:spcAft>
                <a:spcPts val="0"/>
              </a:spcAft>
              <a:buClrTx/>
              <a:buSzTx/>
              <a:buFontTx/>
              <a:buNone/>
              <a:tabLst/>
              <a:defRPr/>
            </a:pPr>
            <a:r>
              <a:rPr kumimoji="0" lang="en-US" sz="1225" b="1" i="0" u="none" strike="noStrike" kern="0" cap="none" spc="0" normalizeH="0" baseline="0" noProof="0" dirty="0">
                <a:ln>
                  <a:noFill/>
                </a:ln>
                <a:solidFill>
                  <a:prstClr val="white"/>
                </a:solidFill>
                <a:effectLst/>
                <a:uLnTx/>
                <a:uFillTx/>
                <a:latin typeface="Roboto Cn" panose="020B0604020202020204"/>
                <a:ea typeface="Roboto Cn" panose="02000000000000000000" pitchFamily="2" charset="0"/>
                <a:cs typeface="Roboto Cn" panose="02000000000000000000" pitchFamily="2" charset="0"/>
              </a:rPr>
              <a:t>Patient population</a:t>
            </a:r>
          </a:p>
        </p:txBody>
      </p:sp>
      <p:sp>
        <p:nvSpPr>
          <p:cNvPr id="11" name="Patient Population Body">
            <a:extLst>
              <a:ext uri="{FF2B5EF4-FFF2-40B4-BE49-F238E27FC236}">
                <a16:creationId xmlns:a16="http://schemas.microsoft.com/office/drawing/2014/main" id="{DBF16553-686B-6074-2A92-F947EB1CD22A}"/>
              </a:ext>
            </a:extLst>
          </p:cNvPr>
          <p:cNvSpPr/>
          <p:nvPr/>
        </p:nvSpPr>
        <p:spPr>
          <a:xfrm>
            <a:off x="511915" y="2200000"/>
            <a:ext cx="3400000" cy="1900000"/>
          </a:xfrm>
          <a:prstGeom prst="rect">
            <a:avLst/>
          </a:prstGeom>
          <a:solidFill>
            <a:srgbClr val="FFFFFF"/>
          </a:solidFill>
          <a:ln w="12700" cap="flat" cmpd="sng" algn="ctr">
            <a:solidFill>
              <a:srgbClr val="5A5B5B"/>
            </a:solidFill>
            <a:prstDash val="solid"/>
            <a:miter lim="800000"/>
          </a:ln>
          <a:effectLst/>
        </p:spPr>
        <p:txBody>
          <a:bodyPr vert="horz" lIns="45921" tIns="18368" rIns="48982" bIns="18368" rtlCol="0" anchor="ctr">
            <a:noAutofit/>
          </a:bodyPr>
          <a:lstStyle/>
          <a:p>
            <a:pPr marL="153357" marR="0" lvl="0" indent="-153357" algn="l" defTabSz="233264" rtl="0" eaLnBrk="1" fontAlgn="base" latinLnBrk="0" hangingPunct="1">
              <a:lnSpc>
                <a:spcPct val="90000"/>
              </a:lnSpc>
              <a:spcBef>
                <a:spcPts val="153"/>
              </a:spcBef>
              <a:spcAft>
                <a:spcPts val="153"/>
              </a:spcAft>
              <a:buClr>
                <a:srgbClr val="3E90D0"/>
              </a:buClr>
              <a:buSzTx/>
              <a:buFont typeface="Roboto Condensed" panose="02000000000000000000" pitchFamily="2" charset="0"/>
              <a:buChar char="•"/>
              <a:tabLst/>
              <a:defRPr/>
            </a:pPr>
            <a:r>
              <a:rPr kumimoji="0" lang="en-US" sz="1225" b="0"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Triple-class exposed or double refractory multiple myeloma</a:t>
            </a:r>
          </a:p>
          <a:p>
            <a:pPr marL="153357" marR="0" lvl="0" indent="-153357" algn="l" defTabSz="233264" rtl="0" eaLnBrk="1" fontAlgn="base" latinLnBrk="0" hangingPunct="1">
              <a:lnSpc>
                <a:spcPct val="90000"/>
              </a:lnSpc>
              <a:spcBef>
                <a:spcPts val="51"/>
              </a:spcBef>
              <a:spcAft>
                <a:spcPts val="153"/>
              </a:spcAft>
              <a:buClr>
                <a:srgbClr val="3E90D0"/>
              </a:buClr>
              <a:buSzTx/>
              <a:buFont typeface="Roboto Condensed" panose="02000000000000000000" pitchFamily="2" charset="0"/>
              <a:buChar char="•"/>
              <a:tabLst/>
              <a:defRPr/>
            </a:pPr>
            <a:r>
              <a:rPr kumimoji="0" lang="en-US" sz="1225" b="0"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≥3 prior lines of therapy (PI, </a:t>
            </a:r>
            <a:r>
              <a:rPr kumimoji="0" lang="en-US" sz="1225" b="0" i="0" u="none" strike="noStrike" kern="0" cap="none" spc="0" normalizeH="0" baseline="0" noProof="0" dirty="0" err="1">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IMiD</a:t>
            </a:r>
            <a:r>
              <a:rPr kumimoji="0" lang="en-US" sz="1225" b="0"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 anti-CD38 </a:t>
            </a:r>
            <a:r>
              <a:rPr kumimoji="0" lang="en-US" sz="1225" b="0" i="0" u="none" strike="noStrike" kern="0" cap="none" spc="0" normalizeH="0" baseline="0" noProof="0" dirty="0" err="1">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mAb</a:t>
            </a:r>
            <a:r>
              <a:rPr kumimoji="0" lang="en-US" sz="1225" b="0"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a:t>
            </a:r>
          </a:p>
          <a:p>
            <a:pPr marL="153357" marR="0" lvl="0" indent="-153357" algn="l" defTabSz="233264" rtl="0" eaLnBrk="1" fontAlgn="base" latinLnBrk="0" hangingPunct="1">
              <a:lnSpc>
                <a:spcPct val="90000"/>
              </a:lnSpc>
              <a:spcBef>
                <a:spcPts val="51"/>
              </a:spcBef>
              <a:spcAft>
                <a:spcPts val="153"/>
              </a:spcAft>
              <a:buClr>
                <a:srgbClr val="3E90D0"/>
              </a:buClr>
              <a:buSzTx/>
              <a:buFont typeface="Roboto Condensed" panose="02000000000000000000" pitchFamily="2" charset="0"/>
              <a:buChar char="•"/>
              <a:tabLst/>
              <a:defRPr/>
            </a:pPr>
            <a:r>
              <a:rPr kumimoji="0" lang="en-US" sz="1225" b="0"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ECOG PS ≤2</a:t>
            </a:r>
          </a:p>
        </p:txBody>
      </p:sp>
      <p:sp>
        <p:nvSpPr>
          <p:cNvPr id="20" name="Study Design Header">
            <a:extLst>
              <a:ext uri="{FF2B5EF4-FFF2-40B4-BE49-F238E27FC236}">
                <a16:creationId xmlns:a16="http://schemas.microsoft.com/office/drawing/2014/main" id="{448B5958-8B4E-4BCD-4E2A-F0DEB95D5983}"/>
              </a:ext>
            </a:extLst>
          </p:cNvPr>
          <p:cNvSpPr/>
          <p:nvPr/>
        </p:nvSpPr>
        <p:spPr>
          <a:xfrm>
            <a:off x="4200000" y="1900000"/>
            <a:ext cx="3600000" cy="409704"/>
          </a:xfrm>
          <a:prstGeom prst="rect">
            <a:avLst/>
          </a:prstGeom>
          <a:solidFill>
            <a:schemeClr val="accent1"/>
          </a:solidFill>
          <a:ln w="9525" cap="flat" cmpd="sng" algn="ctr">
            <a:solidFill>
              <a:srgbClr val="5A5B5B"/>
            </a:solidFill>
            <a:prstDash val="solid"/>
            <a:miter lim="800000"/>
          </a:ln>
          <a:effectLst/>
        </p:spPr>
        <p:txBody>
          <a:bodyPr rtlCol="0" anchor="ctr"/>
          <a:lstStyle/>
          <a:p>
            <a:pPr marL="0" marR="0" lvl="0" indent="0" algn="ctr" defTabSz="349903" rtl="0" eaLnBrk="1" fontAlgn="auto" latinLnBrk="0" hangingPunct="1">
              <a:lnSpc>
                <a:spcPct val="100000"/>
              </a:lnSpc>
              <a:spcBef>
                <a:spcPts val="0"/>
              </a:spcBef>
              <a:spcAft>
                <a:spcPts val="0"/>
              </a:spcAft>
              <a:buClrTx/>
              <a:buSzTx/>
              <a:buFontTx/>
              <a:buNone/>
              <a:tabLst/>
              <a:defRPr/>
            </a:pPr>
            <a:r>
              <a:rPr kumimoji="0" lang="en-US" sz="1225" b="1" i="0" u="none" strike="noStrike" kern="0" cap="none" spc="0" normalizeH="0" baseline="0" noProof="0" dirty="0">
                <a:ln>
                  <a:noFill/>
                </a:ln>
                <a:solidFill>
                  <a:prstClr val="white"/>
                </a:solidFill>
                <a:effectLst/>
                <a:uLnTx/>
                <a:uFillTx/>
                <a:latin typeface="Roboto Cn" panose="020B0604020202020204"/>
                <a:ea typeface="Roboto Cn" panose="02000000000000000000" pitchFamily="2" charset="0"/>
                <a:cs typeface="Roboto Cn" panose="02000000000000000000" pitchFamily="2" charset="0"/>
              </a:rPr>
              <a:t>Study design</a:t>
            </a:r>
          </a:p>
        </p:txBody>
      </p:sp>
      <p:sp>
        <p:nvSpPr>
          <p:cNvPr id="21" name="Study Design Body">
            <a:extLst>
              <a:ext uri="{FF2B5EF4-FFF2-40B4-BE49-F238E27FC236}">
                <a16:creationId xmlns:a16="http://schemas.microsoft.com/office/drawing/2014/main" id="{1468C440-667A-7B4F-6875-D0CC3A49E658}"/>
              </a:ext>
            </a:extLst>
          </p:cNvPr>
          <p:cNvSpPr/>
          <p:nvPr/>
        </p:nvSpPr>
        <p:spPr>
          <a:xfrm>
            <a:off x="4200000" y="2200000"/>
            <a:ext cx="3600000" cy="3700000"/>
          </a:xfrm>
          <a:prstGeom prst="rect">
            <a:avLst/>
          </a:prstGeom>
          <a:solidFill>
            <a:srgbClr val="FFFFFF"/>
          </a:solidFill>
          <a:ln w="12700" cap="flat" cmpd="sng" algn="ctr">
            <a:solidFill>
              <a:srgbClr val="5A5B5B"/>
            </a:solidFill>
            <a:prstDash val="solid"/>
            <a:miter lim="800000"/>
          </a:ln>
          <a:effectLst/>
        </p:spPr>
        <p:txBody>
          <a:bodyPr vert="horz" lIns="45921" tIns="18368" rIns="48982" bIns="18368" rtlCol="0" anchor="t">
            <a:noAutofit/>
          </a:bodyPr>
          <a:lstStyle/>
          <a:p>
            <a:pPr marL="0" marR="0" lvl="0" indent="0" algn="l" defTabSz="233264" rtl="0" eaLnBrk="1" fontAlgn="base" latinLnBrk="0" hangingPunct="1">
              <a:lnSpc>
                <a:spcPct val="90000"/>
              </a:lnSpc>
              <a:spcBef>
                <a:spcPts val="153"/>
              </a:spcBef>
              <a:spcAft>
                <a:spcPts val="153"/>
              </a:spcAft>
              <a:buClrTx/>
              <a:buSzTx/>
              <a:buFontTx/>
              <a:buNone/>
              <a:tabLst/>
              <a:defRPr/>
            </a:pPr>
            <a:r>
              <a:rPr kumimoji="0" lang="en-US" sz="1225" b="1"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Phase 1: Dose escalation</a:t>
            </a:r>
          </a:p>
          <a:p>
            <a:pPr marL="153357" marR="0" lvl="0" indent="-153357" algn="l" defTabSz="233264" rtl="0" eaLnBrk="1" fontAlgn="base" latinLnBrk="0" hangingPunct="1">
              <a:lnSpc>
                <a:spcPct val="90000"/>
              </a:lnSpc>
              <a:spcBef>
                <a:spcPts val="51"/>
              </a:spcBef>
              <a:spcAft>
                <a:spcPts val="153"/>
              </a:spcAft>
              <a:buClr>
                <a:srgbClr val="3E90D0"/>
              </a:buClr>
              <a:buSzTx/>
              <a:buFont typeface="Roboto Condensed" panose="02000000000000000000" pitchFamily="2" charset="0"/>
              <a:buChar char="•"/>
              <a:tabLst/>
              <a:defRPr/>
            </a:pPr>
            <a:r>
              <a:rPr kumimoji="0" lang="en-US" sz="1088" b="0"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Linvoseltamab 50 mg and 200 mg IV</a:t>
            </a:r>
          </a:p>
          <a:p>
            <a:pPr marL="0" marR="0" lvl="0" indent="0" algn="l" defTabSz="233264" rtl="0" eaLnBrk="1" fontAlgn="base" latinLnBrk="0" hangingPunct="1">
              <a:lnSpc>
                <a:spcPct val="90000"/>
              </a:lnSpc>
              <a:spcBef>
                <a:spcPts val="306"/>
              </a:spcBef>
              <a:spcAft>
                <a:spcPts val="153"/>
              </a:spcAft>
              <a:buClrTx/>
              <a:buSzTx/>
              <a:buFontTx/>
              <a:buNone/>
              <a:tabLst/>
              <a:defRPr/>
            </a:pPr>
            <a:r>
              <a:rPr kumimoji="0" lang="en-US" sz="1225" b="1"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Phase 2: Dose optimization</a:t>
            </a:r>
          </a:p>
          <a:p>
            <a:pPr marL="153357" marR="0" lvl="0" indent="-153357" algn="l" defTabSz="233264" rtl="0" eaLnBrk="1" fontAlgn="base" latinLnBrk="0" hangingPunct="1">
              <a:lnSpc>
                <a:spcPct val="90000"/>
              </a:lnSpc>
              <a:spcBef>
                <a:spcPts val="51"/>
              </a:spcBef>
              <a:spcAft>
                <a:spcPts val="153"/>
              </a:spcAft>
              <a:buClr>
                <a:srgbClr val="3E90D0"/>
              </a:buClr>
              <a:buSzTx/>
              <a:buFont typeface="Roboto Condensed" panose="02000000000000000000" pitchFamily="2" charset="0"/>
              <a:buChar char="•"/>
              <a:tabLst/>
              <a:defRPr/>
            </a:pPr>
            <a:r>
              <a:rPr kumimoji="0" lang="en-US" sz="1088" b="0"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Linvoseltamab 200 mg IV</a:t>
            </a:r>
          </a:p>
          <a:p>
            <a:pPr marL="153357" marR="0" lvl="0" indent="-153357" algn="l" defTabSz="233264" rtl="0" eaLnBrk="1" fontAlgn="base" latinLnBrk="0" hangingPunct="1">
              <a:lnSpc>
                <a:spcPct val="90000"/>
              </a:lnSpc>
              <a:spcBef>
                <a:spcPts val="51"/>
              </a:spcBef>
              <a:spcAft>
                <a:spcPts val="153"/>
              </a:spcAft>
              <a:buClr>
                <a:srgbClr val="3E90D0"/>
              </a:buClr>
              <a:buSzTx/>
              <a:buFont typeface="Roboto Condensed" panose="02000000000000000000" pitchFamily="2" charset="0"/>
              <a:buChar char="•"/>
              <a:tabLst/>
              <a:defRPr/>
            </a:pPr>
            <a:r>
              <a:rPr kumimoji="0" lang="en-US" sz="1088" b="0"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N=117 at 200 mg dose</a:t>
            </a:r>
          </a:p>
          <a:p>
            <a:pPr marL="0" marR="0" lvl="0" indent="0" algn="l" defTabSz="233264" rtl="0" eaLnBrk="1" fontAlgn="base" latinLnBrk="0" hangingPunct="1">
              <a:lnSpc>
                <a:spcPct val="90000"/>
              </a:lnSpc>
              <a:spcBef>
                <a:spcPts val="306"/>
              </a:spcBef>
              <a:spcAft>
                <a:spcPts val="153"/>
              </a:spcAft>
              <a:buClrTx/>
              <a:buSzTx/>
              <a:buFontTx/>
              <a:buNone/>
              <a:tabLst/>
              <a:defRPr/>
            </a:pPr>
            <a:r>
              <a:rPr kumimoji="0" lang="en-US" sz="1225" b="1"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Dosing schedule</a:t>
            </a:r>
          </a:p>
          <a:p>
            <a:pPr marL="153357" marR="0" lvl="0" indent="-153357" algn="l" defTabSz="233264" rtl="0" eaLnBrk="1" fontAlgn="base" latinLnBrk="0" hangingPunct="1">
              <a:lnSpc>
                <a:spcPct val="90000"/>
              </a:lnSpc>
              <a:spcBef>
                <a:spcPts val="51"/>
              </a:spcBef>
              <a:spcAft>
                <a:spcPts val="153"/>
              </a:spcAft>
              <a:buClr>
                <a:srgbClr val="3E90D0"/>
              </a:buClr>
              <a:buSzTx/>
              <a:buFont typeface="Roboto Condensed" panose="02000000000000000000" pitchFamily="2" charset="0"/>
              <a:buChar char="•"/>
              <a:tabLst/>
              <a:defRPr/>
            </a:pPr>
            <a:r>
              <a:rPr kumimoji="0" lang="en-US" sz="1088" b="0"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IV linvoseltamab QW through </a:t>
            </a:r>
            <a:r>
              <a:rPr kumimoji="0" lang="en-US" sz="1088" b="0" i="0" u="none" strike="noStrike" kern="0" cap="none" spc="0" normalizeH="0" baseline="0" noProof="0" dirty="0" err="1">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Wk</a:t>
            </a:r>
            <a:r>
              <a:rPr kumimoji="0" lang="en-US" sz="1088" b="0"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 14–16</a:t>
            </a:r>
          </a:p>
          <a:p>
            <a:pPr marL="153357" marR="0" lvl="0" indent="-153357" algn="l" defTabSz="233264" rtl="0" eaLnBrk="1" fontAlgn="base" latinLnBrk="0" hangingPunct="1">
              <a:lnSpc>
                <a:spcPct val="90000"/>
              </a:lnSpc>
              <a:spcBef>
                <a:spcPts val="51"/>
              </a:spcBef>
              <a:spcAft>
                <a:spcPts val="153"/>
              </a:spcAft>
              <a:buClr>
                <a:srgbClr val="3E90D0"/>
              </a:buClr>
              <a:buSzTx/>
              <a:buFont typeface="Roboto Condensed" panose="02000000000000000000" pitchFamily="2" charset="0"/>
              <a:buChar char="•"/>
              <a:tabLst/>
              <a:defRPr/>
            </a:pPr>
            <a:r>
              <a:rPr kumimoji="0" lang="en-US" sz="1088" b="0"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Then Q2W thereafter</a:t>
            </a:r>
          </a:p>
        </p:txBody>
      </p:sp>
      <p:sp>
        <p:nvSpPr>
          <p:cNvPr id="30" name="Endpoints Header">
            <a:extLst>
              <a:ext uri="{FF2B5EF4-FFF2-40B4-BE49-F238E27FC236}">
                <a16:creationId xmlns:a16="http://schemas.microsoft.com/office/drawing/2014/main" id="{2F0BD478-BEB8-6C5E-4BF1-1F61EAA8083B}"/>
              </a:ext>
            </a:extLst>
          </p:cNvPr>
          <p:cNvSpPr/>
          <p:nvPr/>
        </p:nvSpPr>
        <p:spPr>
          <a:xfrm>
            <a:off x="8100000" y="1900000"/>
            <a:ext cx="3600000" cy="409704"/>
          </a:xfrm>
          <a:prstGeom prst="rect">
            <a:avLst/>
          </a:prstGeom>
          <a:solidFill>
            <a:schemeClr val="accent1"/>
          </a:solidFill>
          <a:ln w="9525" cap="flat" cmpd="sng" algn="ctr">
            <a:solidFill>
              <a:srgbClr val="5A5B5B"/>
            </a:solidFill>
            <a:prstDash val="solid"/>
            <a:miter lim="800000"/>
          </a:ln>
          <a:effectLst/>
        </p:spPr>
        <p:txBody>
          <a:bodyPr rtlCol="0" anchor="ctr"/>
          <a:lstStyle/>
          <a:p>
            <a:pPr marL="0" marR="0" lvl="0" indent="0" algn="ctr" defTabSz="349903" rtl="0" eaLnBrk="1" fontAlgn="auto" latinLnBrk="0" hangingPunct="1">
              <a:lnSpc>
                <a:spcPct val="100000"/>
              </a:lnSpc>
              <a:spcBef>
                <a:spcPts val="0"/>
              </a:spcBef>
              <a:spcAft>
                <a:spcPts val="0"/>
              </a:spcAft>
              <a:buClrTx/>
              <a:buSzTx/>
              <a:buFontTx/>
              <a:buNone/>
              <a:tabLst/>
              <a:defRPr/>
            </a:pPr>
            <a:r>
              <a:rPr kumimoji="0" lang="en-US" sz="1225" b="1" i="0" u="none" strike="noStrike" kern="0" cap="none" spc="0" normalizeH="0" baseline="0" noProof="0" dirty="0">
                <a:ln>
                  <a:noFill/>
                </a:ln>
                <a:solidFill>
                  <a:prstClr val="white"/>
                </a:solidFill>
                <a:effectLst/>
                <a:uLnTx/>
                <a:uFillTx/>
                <a:latin typeface="Roboto Cn" panose="020B0604020202020204"/>
                <a:ea typeface="Roboto Cn" panose="02000000000000000000" pitchFamily="2" charset="0"/>
                <a:cs typeface="Roboto Cn" panose="02000000000000000000" pitchFamily="2" charset="0"/>
              </a:rPr>
              <a:t>Endpoints</a:t>
            </a:r>
          </a:p>
        </p:txBody>
      </p:sp>
      <p:sp>
        <p:nvSpPr>
          <p:cNvPr id="31" name="Endpoints Body">
            <a:extLst>
              <a:ext uri="{FF2B5EF4-FFF2-40B4-BE49-F238E27FC236}">
                <a16:creationId xmlns:a16="http://schemas.microsoft.com/office/drawing/2014/main" id="{0EC8C00C-A4FD-1EE9-3A39-8025A7C7923B}"/>
              </a:ext>
            </a:extLst>
          </p:cNvPr>
          <p:cNvSpPr/>
          <p:nvPr/>
        </p:nvSpPr>
        <p:spPr>
          <a:xfrm>
            <a:off x="8100000" y="2200000"/>
            <a:ext cx="3600000" cy="3700000"/>
          </a:xfrm>
          <a:prstGeom prst="rect">
            <a:avLst/>
          </a:prstGeom>
          <a:solidFill>
            <a:srgbClr val="E7EBFA"/>
          </a:solidFill>
          <a:ln w="12700">
            <a:solidFill>
              <a:schemeClr val="bg1">
                <a:lumMod val="75000"/>
              </a:schemeClr>
            </a:solidFill>
          </a:ln>
        </p:spPr>
        <p:txBody>
          <a:bodyPr vert="horz" lIns="45921" tIns="18368" rIns="48982" bIns="18368" rtlCol="0" anchor="t">
            <a:noAutofit/>
          </a:bodyPr>
          <a:lstStyle/>
          <a:p>
            <a:pPr marL="0" marR="0" lvl="0" indent="0" algn="l" defTabSz="233264" rtl="0" eaLnBrk="1" fontAlgn="base" latinLnBrk="0" hangingPunct="1">
              <a:lnSpc>
                <a:spcPct val="90000"/>
              </a:lnSpc>
              <a:spcBef>
                <a:spcPts val="153"/>
              </a:spcBef>
              <a:spcAft>
                <a:spcPts val="153"/>
              </a:spcAft>
              <a:buClrTx/>
              <a:buSzTx/>
              <a:buFontTx/>
              <a:buNone/>
              <a:tabLst/>
              <a:defRPr/>
            </a:pPr>
            <a:r>
              <a:rPr kumimoji="0" lang="en-US" sz="1088" b="1" i="0" u="none" strike="noStrike" kern="0" cap="none" spc="0" normalizeH="0" baseline="0" noProof="0" dirty="0">
                <a:ln>
                  <a:noFill/>
                </a:ln>
                <a:solidFill>
                  <a:srgbClr val="0870D0"/>
                </a:solidFill>
                <a:effectLst/>
                <a:uLnTx/>
                <a:uFillTx/>
                <a:latin typeface="Roboto Cn" panose="02000000000000000000" pitchFamily="2" charset="0"/>
                <a:ea typeface="Roboto Cn" panose="02000000000000000000" pitchFamily="2" charset="0"/>
                <a:cs typeface="Roboto Cn" panose="02000000000000000000" pitchFamily="2" charset="0"/>
              </a:rPr>
              <a:t>Primary endpoint</a:t>
            </a:r>
          </a:p>
          <a:p>
            <a:pPr marL="153357" marR="0" lvl="0" indent="-153357" algn="l" defTabSz="233264" rtl="0" eaLnBrk="1" fontAlgn="base" latinLnBrk="0" hangingPunct="1">
              <a:lnSpc>
                <a:spcPct val="90000"/>
              </a:lnSpc>
              <a:spcBef>
                <a:spcPts val="51"/>
              </a:spcBef>
              <a:spcAft>
                <a:spcPts val="153"/>
              </a:spcAft>
              <a:buClr>
                <a:srgbClr val="3E90D0"/>
              </a:buClr>
              <a:buSzTx/>
              <a:buFont typeface="Roboto Condensed" panose="02000000000000000000" pitchFamily="2" charset="0"/>
              <a:buChar char="•"/>
              <a:tabLst/>
              <a:defRPr/>
            </a:pPr>
            <a:r>
              <a:rPr kumimoji="0" lang="en-US" sz="1088" b="0"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Overall response rate (ORR)</a:t>
            </a:r>
          </a:p>
          <a:p>
            <a:pPr marL="0" marR="0" lvl="0" indent="0" algn="l" defTabSz="233264" rtl="0" eaLnBrk="1" fontAlgn="base" latinLnBrk="0" hangingPunct="1">
              <a:lnSpc>
                <a:spcPct val="90000"/>
              </a:lnSpc>
              <a:spcBef>
                <a:spcPts val="306"/>
              </a:spcBef>
              <a:spcAft>
                <a:spcPts val="153"/>
              </a:spcAft>
              <a:buClrTx/>
              <a:buSzTx/>
              <a:buFontTx/>
              <a:buNone/>
              <a:tabLst/>
              <a:defRPr/>
            </a:pPr>
            <a:r>
              <a:rPr kumimoji="0" lang="en-US" sz="1088" b="1" i="0" u="none" strike="noStrike" kern="0" cap="none" spc="0" normalizeH="0" baseline="0" noProof="0" dirty="0">
                <a:ln>
                  <a:noFill/>
                </a:ln>
                <a:solidFill>
                  <a:srgbClr val="0870D0"/>
                </a:solidFill>
                <a:effectLst/>
                <a:uLnTx/>
                <a:uFillTx/>
                <a:latin typeface="Roboto Cn" panose="02000000000000000000" pitchFamily="2" charset="0"/>
                <a:ea typeface="Roboto Cn" panose="02000000000000000000" pitchFamily="2" charset="0"/>
                <a:cs typeface="Roboto Cn" panose="02000000000000000000" pitchFamily="2" charset="0"/>
              </a:rPr>
              <a:t>Key secondary endpoints</a:t>
            </a:r>
          </a:p>
          <a:p>
            <a:pPr marL="153357" marR="0" lvl="0" indent="-153357" algn="l" defTabSz="233264" rtl="0" eaLnBrk="1" fontAlgn="base" latinLnBrk="0" hangingPunct="1">
              <a:lnSpc>
                <a:spcPct val="90000"/>
              </a:lnSpc>
              <a:spcBef>
                <a:spcPts val="51"/>
              </a:spcBef>
              <a:spcAft>
                <a:spcPts val="153"/>
              </a:spcAft>
              <a:buClr>
                <a:srgbClr val="3E90D0"/>
              </a:buClr>
              <a:buSzTx/>
              <a:buFont typeface="Roboto Condensed" panose="02000000000000000000" pitchFamily="2" charset="0"/>
              <a:buChar char="•"/>
              <a:tabLst/>
              <a:defRPr/>
            </a:pPr>
            <a:r>
              <a:rPr kumimoji="0" lang="en-US" sz="1088" b="0"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Duration of response (DOR)</a:t>
            </a:r>
          </a:p>
          <a:p>
            <a:pPr marL="153357" marR="0" lvl="0" indent="-153357" algn="l" defTabSz="233264" rtl="0" eaLnBrk="1" fontAlgn="base" latinLnBrk="0" hangingPunct="1">
              <a:lnSpc>
                <a:spcPct val="90000"/>
              </a:lnSpc>
              <a:spcBef>
                <a:spcPts val="51"/>
              </a:spcBef>
              <a:spcAft>
                <a:spcPts val="153"/>
              </a:spcAft>
              <a:buClr>
                <a:srgbClr val="3E90D0"/>
              </a:buClr>
              <a:buSzTx/>
              <a:buFont typeface="Roboto Condensed" panose="02000000000000000000" pitchFamily="2" charset="0"/>
              <a:buChar char="•"/>
              <a:tabLst/>
              <a:defRPr/>
            </a:pPr>
            <a:r>
              <a:rPr kumimoji="0" lang="en-US" sz="1088" b="0"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Progression-free survival (PFS)</a:t>
            </a:r>
          </a:p>
          <a:p>
            <a:pPr marL="153357" marR="0" lvl="0" indent="-153357" algn="l" defTabSz="233264" rtl="0" eaLnBrk="1" fontAlgn="base" latinLnBrk="0" hangingPunct="1">
              <a:lnSpc>
                <a:spcPct val="90000"/>
              </a:lnSpc>
              <a:spcBef>
                <a:spcPts val="51"/>
              </a:spcBef>
              <a:spcAft>
                <a:spcPts val="153"/>
              </a:spcAft>
              <a:buClr>
                <a:srgbClr val="3E90D0"/>
              </a:buClr>
              <a:buSzTx/>
              <a:buFont typeface="Roboto Condensed" panose="02000000000000000000" pitchFamily="2" charset="0"/>
              <a:buChar char="•"/>
              <a:tabLst/>
              <a:defRPr/>
            </a:pPr>
            <a:r>
              <a:rPr kumimoji="0" lang="en-US" sz="1088" b="0"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Overall survival (OS)</a:t>
            </a:r>
          </a:p>
          <a:p>
            <a:pPr marL="153357" marR="0" lvl="0" indent="-153357" algn="l" defTabSz="233264" rtl="0" eaLnBrk="1" fontAlgn="base" latinLnBrk="0" hangingPunct="1">
              <a:lnSpc>
                <a:spcPct val="90000"/>
              </a:lnSpc>
              <a:spcBef>
                <a:spcPts val="51"/>
              </a:spcBef>
              <a:spcAft>
                <a:spcPts val="153"/>
              </a:spcAft>
              <a:buClr>
                <a:srgbClr val="3E90D0"/>
              </a:buClr>
              <a:buSzTx/>
              <a:buFont typeface="Roboto Condensed" panose="02000000000000000000" pitchFamily="2" charset="0"/>
              <a:buChar char="•"/>
              <a:tabLst/>
              <a:defRPr/>
            </a:pPr>
            <a:r>
              <a:rPr kumimoji="0" lang="en-US" sz="1088" b="0"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MRD negativity rate</a:t>
            </a:r>
          </a:p>
        </p:txBody>
      </p:sp>
      <p:sp>
        <p:nvSpPr>
          <p:cNvPr id="4" name="Footer Placeholder 3">
            <a:extLst>
              <a:ext uri="{FF2B5EF4-FFF2-40B4-BE49-F238E27FC236}">
                <a16:creationId xmlns:a16="http://schemas.microsoft.com/office/drawing/2014/main" id="{326AC1FE-D5A4-3E8E-086A-724B39DEB1C9}"/>
              </a:ext>
            </a:extLst>
          </p:cNvPr>
          <p:cNvSpPr>
            <a:spLocks noGrp="1"/>
          </p:cNvSpPr>
          <p:nvPr>
            <p:ph type="ftr" sz="quarter" idx="20"/>
          </p:nvPr>
        </p:nvSpPr>
        <p:spPr>
          <a:xfrm>
            <a:off x="278190" y="6121823"/>
            <a:ext cx="11513769" cy="5969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E2841"/>
                </a:solidFill>
                <a:effectLst/>
                <a:uLnTx/>
                <a:uFillTx/>
                <a:latin typeface="Roboto Cn"/>
                <a:ea typeface="Roboto Cn"/>
                <a:cs typeface="Roboto Cn"/>
              </a:rPr>
              <a:t>BCMA, B-cell maturation antigen; DOR, duration of response; ECOG PS, Eastern Cooperative Oncology Group performance status; </a:t>
            </a:r>
            <a:r>
              <a:rPr kumimoji="0" lang="en-US" sz="1200" b="0" i="0" u="none" strike="noStrike" kern="1200" cap="none" spc="0" normalizeH="0" baseline="0" noProof="0" dirty="0" err="1">
                <a:ln>
                  <a:noFill/>
                </a:ln>
                <a:solidFill>
                  <a:srgbClr val="0E2841"/>
                </a:solidFill>
                <a:effectLst/>
                <a:uLnTx/>
                <a:uFillTx/>
                <a:latin typeface="Roboto Cn"/>
                <a:ea typeface="Roboto Cn"/>
                <a:cs typeface="Roboto Cn"/>
              </a:rPr>
              <a:t>IMiD</a:t>
            </a:r>
            <a:r>
              <a:rPr kumimoji="0" lang="en-US" sz="1200" b="0" i="0" u="none" strike="noStrike" kern="1200" cap="none" spc="0" normalizeH="0" baseline="0" noProof="0" dirty="0">
                <a:ln>
                  <a:noFill/>
                </a:ln>
                <a:solidFill>
                  <a:srgbClr val="0E2841"/>
                </a:solidFill>
                <a:effectLst/>
                <a:uLnTx/>
                <a:uFillTx/>
                <a:latin typeface="Roboto Cn"/>
                <a:ea typeface="Roboto Cn"/>
                <a:cs typeface="Roboto Cn"/>
              </a:rPr>
              <a:t>, immunomodulatory drug; </a:t>
            </a:r>
            <a:br>
              <a:rPr kumimoji="0" lang="en-US" sz="1200" b="0" i="0" u="none" strike="noStrike" kern="1200" cap="none" spc="0" normalizeH="0" baseline="0" noProof="0" dirty="0">
                <a:ln>
                  <a:noFill/>
                </a:ln>
                <a:solidFill>
                  <a:srgbClr val="0E2841"/>
                </a:solidFill>
                <a:effectLst/>
                <a:uLnTx/>
                <a:uFillTx/>
                <a:latin typeface="Roboto Cn"/>
                <a:ea typeface="Roboto Cn"/>
                <a:cs typeface="Roboto Cn"/>
              </a:rPr>
            </a:br>
            <a:r>
              <a:rPr kumimoji="0" lang="en-US" sz="1200" b="0" i="0" u="none" strike="noStrike" kern="1200" cap="none" spc="0" normalizeH="0" baseline="0" noProof="0" dirty="0">
                <a:ln>
                  <a:noFill/>
                </a:ln>
                <a:solidFill>
                  <a:srgbClr val="0E2841"/>
                </a:solidFill>
                <a:effectLst/>
                <a:uLnTx/>
                <a:uFillTx/>
                <a:latin typeface="Roboto Cn"/>
                <a:ea typeface="Roboto Cn"/>
                <a:cs typeface="Roboto Cn"/>
              </a:rPr>
              <a:t>IV, intravenous; </a:t>
            </a:r>
            <a:r>
              <a:rPr kumimoji="0" lang="en-US" sz="1200" b="0" i="0" u="none" strike="noStrike" kern="1200" cap="none" spc="0" normalizeH="0" baseline="0" noProof="0" dirty="0" err="1">
                <a:ln>
                  <a:noFill/>
                </a:ln>
                <a:solidFill>
                  <a:srgbClr val="0E2841"/>
                </a:solidFill>
                <a:effectLst/>
                <a:uLnTx/>
                <a:uFillTx/>
                <a:latin typeface="Roboto Cn"/>
                <a:ea typeface="Roboto Cn"/>
                <a:cs typeface="Roboto Cn"/>
              </a:rPr>
              <a:t>mAb</a:t>
            </a:r>
            <a:r>
              <a:rPr kumimoji="0" lang="en-US" sz="1200" b="0" i="0" u="none" strike="noStrike" kern="1200" cap="none" spc="0" normalizeH="0" baseline="0" noProof="0" dirty="0">
                <a:ln>
                  <a:noFill/>
                </a:ln>
                <a:solidFill>
                  <a:srgbClr val="0E2841"/>
                </a:solidFill>
                <a:effectLst/>
                <a:uLnTx/>
                <a:uFillTx/>
                <a:latin typeface="Roboto Cn"/>
                <a:ea typeface="Roboto Cn"/>
                <a:cs typeface="Roboto Cn"/>
              </a:rPr>
              <a:t>, monoclonal antibody; MM, multiple myeloma; MRD, minimal residual disease; ORR, overall response rate; OS, overall survival; </a:t>
            </a:r>
            <a:br>
              <a:rPr kumimoji="0" lang="en-US" sz="1200" b="0" i="0" u="none" strike="noStrike" kern="1200" cap="none" spc="0" normalizeH="0" baseline="0" noProof="0" dirty="0">
                <a:ln>
                  <a:noFill/>
                </a:ln>
                <a:solidFill>
                  <a:srgbClr val="0E2841"/>
                </a:solidFill>
                <a:effectLst/>
                <a:uLnTx/>
                <a:uFillTx/>
                <a:latin typeface="Roboto Cn"/>
                <a:ea typeface="Roboto Cn"/>
                <a:cs typeface="Roboto Cn"/>
              </a:rPr>
            </a:br>
            <a:r>
              <a:rPr kumimoji="0" lang="en-US" sz="1200" b="0" i="0" u="none" strike="noStrike" kern="1200" cap="none" spc="0" normalizeH="0" baseline="0" noProof="0" dirty="0">
                <a:ln>
                  <a:noFill/>
                </a:ln>
                <a:solidFill>
                  <a:srgbClr val="0E2841"/>
                </a:solidFill>
                <a:effectLst/>
                <a:uLnTx/>
                <a:uFillTx/>
                <a:latin typeface="Roboto Cn"/>
                <a:ea typeface="Roboto Cn"/>
                <a:cs typeface="Roboto Cn"/>
              </a:rPr>
              <a:t>PFS, progression-free survival; PI, proteasome inhibitor; Q2W, every 2 weeks; QW, every week.</a:t>
            </a:r>
            <a:br>
              <a:rPr kumimoji="0" lang="en-US" sz="1200" b="0" i="0" u="none" strike="noStrike" kern="1200" cap="none" spc="0" normalizeH="0" baseline="0" noProof="0" dirty="0">
                <a:ln>
                  <a:noFill/>
                </a:ln>
                <a:solidFill>
                  <a:srgbClr val="0E2841"/>
                </a:solidFill>
                <a:effectLst/>
                <a:uLnTx/>
                <a:uFillTx/>
                <a:latin typeface="Roboto Cn"/>
                <a:ea typeface="Roboto Cn"/>
                <a:cs typeface="Roboto Cn"/>
              </a:rPr>
            </a:br>
            <a:r>
              <a:rPr kumimoji="0" lang="en-US" sz="1200" b="0" i="0" u="none" strike="noStrike" kern="1200" cap="none" spc="0" normalizeH="0" baseline="0" noProof="0" dirty="0">
                <a:ln>
                  <a:noFill/>
                </a:ln>
                <a:solidFill>
                  <a:srgbClr val="0E2841"/>
                </a:solidFill>
                <a:effectLst/>
                <a:uLnTx/>
                <a:uFillTx/>
                <a:latin typeface="Roboto Cn"/>
                <a:ea typeface="Roboto Cn"/>
                <a:cs typeface="Roboto Cn"/>
              </a:rPr>
              <a:t>Lee et al. Clin Lymphoma Myeloma Leuk. 2025. </a:t>
            </a:r>
            <a:r>
              <a:rPr kumimoji="0" lang="en-US" sz="1200" b="0" i="0" u="none" strike="noStrike" kern="1200" cap="none" spc="0" normalizeH="0" baseline="0" noProof="0" dirty="0" err="1">
                <a:ln>
                  <a:noFill/>
                </a:ln>
                <a:solidFill>
                  <a:srgbClr val="0E2841"/>
                </a:solidFill>
                <a:effectLst/>
                <a:uLnTx/>
                <a:uFillTx/>
                <a:latin typeface="Roboto Cn"/>
                <a:ea typeface="Roboto Cn"/>
                <a:cs typeface="Roboto Cn"/>
              </a:rPr>
              <a:t>ClinicalTrials.gov</a:t>
            </a:r>
            <a:r>
              <a:rPr kumimoji="0" lang="en-US" sz="1200" b="0" i="0" u="none" strike="noStrike" kern="1200" cap="none" spc="0" normalizeH="0" baseline="0" noProof="0" dirty="0">
                <a:ln>
                  <a:noFill/>
                </a:ln>
                <a:solidFill>
                  <a:srgbClr val="0E2841"/>
                </a:solidFill>
                <a:effectLst/>
                <a:uLnTx/>
                <a:uFillTx/>
                <a:latin typeface="Roboto Cn"/>
                <a:ea typeface="Roboto Cn"/>
                <a:cs typeface="Roboto Cn"/>
              </a:rPr>
              <a:t>. NCT03761108.</a:t>
            </a:r>
          </a:p>
        </p:txBody>
      </p:sp>
    </p:spTree>
    <p:extLst>
      <p:ext uri="{BB962C8B-B14F-4D97-AF65-F5344CB8AC3E}">
        <p14:creationId xmlns:p14="http://schemas.microsoft.com/office/powerpoint/2010/main" val="28681546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8191" y="274638"/>
            <a:ext cx="10220860" cy="757328"/>
          </a:xfrm>
        </p:spPr>
        <p:txBody>
          <a:bodyPr>
            <a:normAutofit/>
          </a:bodyPr>
          <a:lstStyle/>
          <a:p>
            <a:r>
              <a:rPr lang="en-US" sz="2400" b="1" dirty="0"/>
              <a:t>LINKER-MM1: Efficacy at 21.3 Months Median Follow-up</a:t>
            </a:r>
          </a:p>
        </p:txBody>
      </p:sp>
      <p:sp>
        <p:nvSpPr>
          <p:cNvPr id="3" name="Subtitle"/>
          <p:cNvSpPr txBox="1"/>
          <p:nvPr/>
        </p:nvSpPr>
        <p:spPr>
          <a:xfrm>
            <a:off x="278191" y="1036320"/>
            <a:ext cx="10220860" cy="350000"/>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555555"/>
                </a:solidFill>
                <a:effectLst/>
                <a:uLnTx/>
                <a:uFillTx/>
                <a:latin typeface="Roboto Cn" panose="02000000000000000000" pitchFamily="2" charset="0"/>
                <a:ea typeface="+mn-ea"/>
                <a:cs typeface="+mn-cs"/>
              </a:rPr>
              <a:t>Linvoseltamab 200 mg (N=117) | Lee et al. Clin Lymphoma Myeloma Leuk. 2025 | Data cutoff: July 23, 2024</a:t>
            </a:r>
          </a:p>
        </p:txBody>
      </p:sp>
      <p:graphicFrame>
        <p:nvGraphicFramePr>
          <p:cNvPr id="100" name="Results Table"/>
          <p:cNvGraphicFramePr>
            <a:graphicFrameLocks noGrp="1"/>
          </p:cNvGraphicFramePr>
          <p:nvPr/>
        </p:nvGraphicFramePr>
        <p:xfrm>
          <a:off x="457200" y="1524000"/>
          <a:ext cx="5486400" cy="2703440"/>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tblGrid>
              <a:tr h="457200">
                <a:tc>
                  <a:txBody>
                    <a:bodyPr/>
                    <a:lstStyle/>
                    <a:p>
                      <a:r>
                        <a:rPr lang="en-US" sz="1200" b="1" dirty="0">
                          <a:solidFill>
                            <a:srgbClr val="FFFFFF"/>
                          </a:solidFill>
                          <a:latin typeface="Roboto Cn"/>
                        </a:rPr>
                        <a:t>Endpoint</a:t>
                      </a:r>
                    </a:p>
                  </a:txBody>
                  <a:tcPr>
                    <a:solidFill>
                      <a:schemeClr val="accent1"/>
                    </a:solidFill>
                  </a:tcPr>
                </a:tc>
                <a:tc>
                  <a:txBody>
                    <a:bodyPr/>
                    <a:lstStyle/>
                    <a:p>
                      <a:pPr algn="ctr"/>
                      <a:r>
                        <a:rPr lang="en-US" sz="1200" b="1" dirty="0">
                          <a:solidFill>
                            <a:srgbClr val="FFFFFF"/>
                          </a:solidFill>
                          <a:latin typeface="Roboto Cn"/>
                        </a:rPr>
                        <a:t>Linvoseltamab 200 mg</a:t>
                      </a:r>
                    </a:p>
                  </a:txBody>
                  <a:tcPr>
                    <a:solidFill>
                      <a:schemeClr val="accent1"/>
                    </a:solidFill>
                  </a:tcPr>
                </a:tc>
                <a:extLst>
                  <a:ext uri="{0D108BD9-81ED-4DB2-BD59-A6C34878D82A}">
                    <a16:rowId xmlns:a16="http://schemas.microsoft.com/office/drawing/2014/main" val="10000"/>
                  </a:ext>
                </a:extLst>
              </a:tr>
              <a:tr h="370000">
                <a:tc>
                  <a:txBody>
                    <a:bodyPr/>
                    <a:lstStyle/>
                    <a:p>
                      <a:r>
                        <a:rPr lang="en-US" sz="1100" b="1" dirty="0">
                          <a:solidFill>
                            <a:srgbClr val="000000"/>
                          </a:solidFill>
                          <a:latin typeface="Roboto Cn"/>
                        </a:rPr>
                        <a:t>ORR</a:t>
                      </a:r>
                    </a:p>
                  </a:txBody>
                  <a:tcPr>
                    <a:solidFill>
                      <a:srgbClr val="F2F2F2"/>
                    </a:solidFill>
                  </a:tcPr>
                </a:tc>
                <a:tc>
                  <a:txBody>
                    <a:bodyPr/>
                    <a:lstStyle/>
                    <a:p>
                      <a:pPr algn="ctr"/>
                      <a:r>
                        <a:rPr lang="en-US" sz="1400" b="1" dirty="0">
                          <a:solidFill>
                            <a:srgbClr val="065BAA"/>
                          </a:solidFill>
                          <a:latin typeface="Roboto Cn"/>
                        </a:rPr>
                        <a:t>71%</a:t>
                      </a:r>
                    </a:p>
                  </a:txBody>
                  <a:tcPr>
                    <a:solidFill>
                      <a:srgbClr val="F2F2F2"/>
                    </a:solidFill>
                  </a:tcPr>
                </a:tc>
                <a:extLst>
                  <a:ext uri="{0D108BD9-81ED-4DB2-BD59-A6C34878D82A}">
                    <a16:rowId xmlns:a16="http://schemas.microsoft.com/office/drawing/2014/main" val="10001"/>
                  </a:ext>
                </a:extLst>
              </a:tr>
              <a:tr h="370000">
                <a:tc>
                  <a:txBody>
                    <a:bodyPr/>
                    <a:lstStyle/>
                    <a:p>
                      <a:r>
                        <a:rPr lang="en-US" sz="1100" b="1" dirty="0">
                          <a:solidFill>
                            <a:srgbClr val="000000"/>
                          </a:solidFill>
                          <a:latin typeface="Roboto Cn"/>
                        </a:rPr>
                        <a:t>≥CR rate</a:t>
                      </a:r>
                    </a:p>
                  </a:txBody>
                  <a:tcPr>
                    <a:solidFill>
                      <a:srgbClr val="FFFFFF"/>
                    </a:solidFill>
                  </a:tcPr>
                </a:tc>
                <a:tc>
                  <a:txBody>
                    <a:bodyPr/>
                    <a:lstStyle/>
                    <a:p>
                      <a:pPr algn="ctr"/>
                      <a:r>
                        <a:rPr lang="en-US" sz="1400" b="1" dirty="0">
                          <a:solidFill>
                            <a:srgbClr val="065BAA"/>
                          </a:solidFill>
                          <a:latin typeface="Roboto Cn"/>
                        </a:rPr>
                        <a:t>52%</a:t>
                      </a:r>
                    </a:p>
                  </a:txBody>
                  <a:tcPr>
                    <a:solidFill>
                      <a:srgbClr val="FFFFFF"/>
                    </a:solidFill>
                  </a:tcPr>
                </a:tc>
                <a:extLst>
                  <a:ext uri="{0D108BD9-81ED-4DB2-BD59-A6C34878D82A}">
                    <a16:rowId xmlns:a16="http://schemas.microsoft.com/office/drawing/2014/main" val="10002"/>
                  </a:ext>
                </a:extLst>
              </a:tr>
              <a:tr h="370000">
                <a:tc>
                  <a:txBody>
                    <a:bodyPr/>
                    <a:lstStyle/>
                    <a:p>
                      <a:r>
                        <a:rPr lang="en-US" sz="1100" b="1" dirty="0">
                          <a:solidFill>
                            <a:srgbClr val="000000"/>
                          </a:solidFill>
                          <a:latin typeface="Roboto Cn"/>
                        </a:rPr>
                        <a:t>MRD negativity (10⁻⁵)</a:t>
                      </a:r>
                    </a:p>
                    <a:p>
                      <a:r>
                        <a:rPr lang="en-US" sz="900" dirty="0">
                          <a:solidFill>
                            <a:srgbClr val="555555"/>
                          </a:solidFill>
                          <a:latin typeface="Roboto Cn"/>
                        </a:rPr>
                        <a:t>Among evaluable ≥CR patients</a:t>
                      </a:r>
                    </a:p>
                  </a:txBody>
                  <a:tcPr>
                    <a:solidFill>
                      <a:srgbClr val="F2F2F2"/>
                    </a:solidFill>
                  </a:tcPr>
                </a:tc>
                <a:tc>
                  <a:txBody>
                    <a:bodyPr/>
                    <a:lstStyle/>
                    <a:p>
                      <a:pPr algn="ctr"/>
                      <a:r>
                        <a:rPr lang="en-US" sz="1400" b="1" dirty="0">
                          <a:solidFill>
                            <a:srgbClr val="065BAA"/>
                          </a:solidFill>
                          <a:latin typeface="Roboto Cn"/>
                        </a:rPr>
                        <a:t>94%</a:t>
                      </a:r>
                    </a:p>
                  </a:txBody>
                  <a:tcPr>
                    <a:solidFill>
                      <a:srgbClr val="F2F2F2"/>
                    </a:solidFill>
                  </a:tcPr>
                </a:tc>
                <a:extLst>
                  <a:ext uri="{0D108BD9-81ED-4DB2-BD59-A6C34878D82A}">
                    <a16:rowId xmlns:a16="http://schemas.microsoft.com/office/drawing/2014/main" val="10003"/>
                  </a:ext>
                </a:extLst>
              </a:tr>
              <a:tr h="370000">
                <a:tc>
                  <a:txBody>
                    <a:bodyPr/>
                    <a:lstStyle/>
                    <a:p>
                      <a:r>
                        <a:rPr lang="en-US" sz="1100" b="1" dirty="0">
                          <a:solidFill>
                            <a:srgbClr val="000000"/>
                          </a:solidFill>
                          <a:latin typeface="Roboto Cn"/>
                        </a:rPr>
                        <a:t>Median DOR</a:t>
                      </a:r>
                    </a:p>
                  </a:txBody>
                  <a:tcPr>
                    <a:solidFill>
                      <a:srgbClr val="FFFFFF"/>
                    </a:solidFill>
                  </a:tcPr>
                </a:tc>
                <a:tc>
                  <a:txBody>
                    <a:bodyPr/>
                    <a:lstStyle/>
                    <a:p>
                      <a:pPr algn="ctr"/>
                      <a:r>
                        <a:rPr lang="en-US" sz="1400" b="1" dirty="0">
                          <a:solidFill>
                            <a:srgbClr val="065BAA"/>
                          </a:solidFill>
                          <a:latin typeface="Roboto Cn"/>
                        </a:rPr>
                        <a:t>29.4 months</a:t>
                      </a:r>
                    </a:p>
                  </a:txBody>
                  <a:tcPr>
                    <a:solidFill>
                      <a:srgbClr val="FFFFFF"/>
                    </a:solidFill>
                  </a:tcPr>
                </a:tc>
                <a:extLst>
                  <a:ext uri="{0D108BD9-81ED-4DB2-BD59-A6C34878D82A}">
                    <a16:rowId xmlns:a16="http://schemas.microsoft.com/office/drawing/2014/main" val="10004"/>
                  </a:ext>
                </a:extLst>
              </a:tr>
              <a:tr h="370000">
                <a:tc>
                  <a:txBody>
                    <a:bodyPr/>
                    <a:lstStyle/>
                    <a:p>
                      <a:r>
                        <a:rPr lang="en-US" sz="1100" b="1" dirty="0">
                          <a:solidFill>
                            <a:srgbClr val="000000"/>
                          </a:solidFill>
                          <a:latin typeface="Roboto Cn"/>
                        </a:rPr>
                        <a:t>Median PFS</a:t>
                      </a:r>
                    </a:p>
                  </a:txBody>
                  <a:tcPr>
                    <a:solidFill>
                      <a:srgbClr val="F2F2F2"/>
                    </a:solidFill>
                  </a:tcPr>
                </a:tc>
                <a:tc>
                  <a:txBody>
                    <a:bodyPr/>
                    <a:lstStyle/>
                    <a:p>
                      <a:pPr algn="ctr"/>
                      <a:r>
                        <a:rPr lang="en-US" sz="1400" b="1" dirty="0">
                          <a:solidFill>
                            <a:srgbClr val="065BAA"/>
                          </a:solidFill>
                          <a:latin typeface="Roboto Cn"/>
                        </a:rPr>
                        <a:t>Not reached</a:t>
                      </a:r>
                    </a:p>
                  </a:txBody>
                  <a:tcPr>
                    <a:solidFill>
                      <a:srgbClr val="F2F2F2"/>
                    </a:solidFill>
                  </a:tcPr>
                </a:tc>
                <a:extLst>
                  <a:ext uri="{0D108BD9-81ED-4DB2-BD59-A6C34878D82A}">
                    <a16:rowId xmlns:a16="http://schemas.microsoft.com/office/drawing/2014/main" val="10005"/>
                  </a:ext>
                </a:extLst>
              </a:tr>
              <a:tr h="370000">
                <a:tc>
                  <a:txBody>
                    <a:bodyPr/>
                    <a:lstStyle/>
                    <a:p>
                      <a:r>
                        <a:rPr lang="en-US" sz="1100" b="1" dirty="0">
                          <a:solidFill>
                            <a:srgbClr val="000000"/>
                          </a:solidFill>
                          <a:latin typeface="Roboto Cn"/>
                        </a:rPr>
                        <a:t>Median OS</a:t>
                      </a:r>
                    </a:p>
                  </a:txBody>
                  <a:tcPr>
                    <a:solidFill>
                      <a:srgbClr val="FFFFFF"/>
                    </a:solidFill>
                  </a:tcPr>
                </a:tc>
                <a:tc>
                  <a:txBody>
                    <a:bodyPr/>
                    <a:lstStyle/>
                    <a:p>
                      <a:pPr algn="ctr"/>
                      <a:r>
                        <a:rPr lang="en-US" sz="1400" b="1" dirty="0">
                          <a:solidFill>
                            <a:srgbClr val="065BAA"/>
                          </a:solidFill>
                          <a:latin typeface="Roboto Cn"/>
                        </a:rPr>
                        <a:t>31.4 months</a:t>
                      </a:r>
                    </a:p>
                  </a:txBody>
                  <a:tcPr>
                    <a:solidFill>
                      <a:srgbClr val="FFFFFF"/>
                    </a:solidFill>
                  </a:tcPr>
                </a:tc>
                <a:extLst>
                  <a:ext uri="{0D108BD9-81ED-4DB2-BD59-A6C34878D82A}">
                    <a16:rowId xmlns:a16="http://schemas.microsoft.com/office/drawing/2014/main" val="10006"/>
                  </a:ext>
                </a:extLst>
              </a:tr>
            </a:tbl>
          </a:graphicData>
        </a:graphic>
      </p:graphicFrame>
      <p:sp>
        <p:nvSpPr>
          <p:cNvPr id="50" name="Safety Box"/>
          <p:cNvSpPr txBox="1"/>
          <p:nvPr/>
        </p:nvSpPr>
        <p:spPr>
          <a:xfrm>
            <a:off x="6400800" y="1524000"/>
            <a:ext cx="5334000" cy="4572000"/>
          </a:xfrm>
          <a:prstGeom prst="rect">
            <a:avLst/>
          </a:prstGeom>
          <a:solidFill>
            <a:srgbClr val="F0F5FA"/>
          </a:solidFill>
          <a:ln w="12700">
            <a:solidFill>
              <a:srgbClr val="D0D8E0"/>
            </a:solidFill>
          </a:ln>
        </p:spPr>
        <p:txBody>
          <a:bodyPr wrap="square" lIns="137160" tIns="91440" rIns="137160" bIns="9144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870D0"/>
                </a:solidFill>
                <a:effectLst/>
                <a:uLnTx/>
                <a:uFillTx/>
                <a:latin typeface="Roboto Cn" panose="02000000000000000000" pitchFamily="2" charset="0"/>
                <a:ea typeface="+mn-ea"/>
                <a:cs typeface="+mn-cs"/>
              </a:rPr>
              <a:t>Key Safety Findings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28600" marR="0" lvl="0" indent="-228600" algn="l" defTabSz="914400" rtl="0" eaLnBrk="1" fontAlgn="auto" latinLnBrk="0" hangingPunct="1">
              <a:lnSpc>
                <a:spcPct val="100000"/>
              </a:lnSpc>
              <a:spcBef>
                <a:spcPts val="0"/>
              </a:spcBef>
              <a:spcAft>
                <a:spcPts val="400"/>
              </a:spcAft>
              <a:buClr>
                <a:srgbClr val="3E90D0"/>
              </a:buClr>
              <a:buSzTx/>
              <a:buFont typeface="Roboto Condensed"/>
              <a:buChar char="•"/>
              <a:tabLst/>
              <a:defRPr/>
            </a:pPr>
            <a:r>
              <a:rPr kumimoji="0" lang="en-US" sz="1100" b="0" i="0" u="none" strike="noStrike" kern="1200" cap="none" spc="0" normalizeH="0" baseline="0" noProof="0" dirty="0">
                <a:ln>
                  <a:noFill/>
                </a:ln>
                <a:solidFill>
                  <a:srgbClr val="000000"/>
                </a:solidFill>
                <a:effectLst/>
                <a:uLnTx/>
                <a:uFillTx/>
                <a:latin typeface="Roboto Cn" panose="02000000000000000000" pitchFamily="2" charset="0"/>
                <a:ea typeface="+mn-ea"/>
                <a:cs typeface="+mn-cs"/>
              </a:rPr>
              <a:t>CRS: 46% (Grade 3: 1%); most events during step-up dosing</a:t>
            </a:r>
          </a:p>
          <a:p>
            <a:pPr marL="228600" marR="0" lvl="0" indent="-228600" algn="l" defTabSz="914400" rtl="0" eaLnBrk="1" fontAlgn="auto" latinLnBrk="0" hangingPunct="1">
              <a:lnSpc>
                <a:spcPct val="100000"/>
              </a:lnSpc>
              <a:spcBef>
                <a:spcPts val="0"/>
              </a:spcBef>
              <a:spcAft>
                <a:spcPts val="400"/>
              </a:spcAft>
              <a:buClr>
                <a:srgbClr val="3E90D0"/>
              </a:buClr>
              <a:buSzTx/>
              <a:buFont typeface="Roboto Condensed"/>
              <a:buChar char="•"/>
              <a:tabLst/>
              <a:defRPr/>
            </a:pPr>
            <a:r>
              <a:rPr kumimoji="0" lang="en-US" sz="1100" b="0" i="0" u="none" strike="noStrike" kern="1200" cap="none" spc="0" normalizeH="0" baseline="0" noProof="0" dirty="0">
                <a:ln>
                  <a:noFill/>
                </a:ln>
                <a:solidFill>
                  <a:srgbClr val="000000"/>
                </a:solidFill>
                <a:effectLst/>
                <a:uLnTx/>
                <a:uFillTx/>
                <a:latin typeface="Roboto Cn" panose="02000000000000000000" pitchFamily="2" charset="0"/>
                <a:ea typeface="+mn-ea"/>
                <a:cs typeface="+mn-cs"/>
              </a:rPr>
              <a:t>Neutropenia: 44% (Grade ≥3: 43%)</a:t>
            </a:r>
          </a:p>
          <a:p>
            <a:pPr marL="228600" marR="0" lvl="0" indent="-228600" algn="l" defTabSz="914400" rtl="0" eaLnBrk="1" fontAlgn="auto" latinLnBrk="0" hangingPunct="1">
              <a:lnSpc>
                <a:spcPct val="100000"/>
              </a:lnSpc>
              <a:spcBef>
                <a:spcPts val="0"/>
              </a:spcBef>
              <a:spcAft>
                <a:spcPts val="400"/>
              </a:spcAft>
              <a:buClr>
                <a:srgbClr val="3E90D0"/>
              </a:buClr>
              <a:buSzTx/>
              <a:buFont typeface="Roboto Condensed"/>
              <a:buChar char="•"/>
              <a:tabLst/>
              <a:defRPr/>
            </a:pPr>
            <a:r>
              <a:rPr kumimoji="0" lang="en-US" sz="1100" b="0" i="0" u="none" strike="noStrike" kern="1200" cap="none" spc="0" normalizeH="0" baseline="0" noProof="0" dirty="0">
                <a:ln>
                  <a:noFill/>
                </a:ln>
                <a:solidFill>
                  <a:srgbClr val="000000"/>
                </a:solidFill>
                <a:effectLst/>
                <a:uLnTx/>
                <a:uFillTx/>
                <a:latin typeface="Roboto Cn" panose="02000000000000000000" pitchFamily="2" charset="0"/>
                <a:ea typeface="+mn-ea"/>
                <a:cs typeface="+mn-cs"/>
              </a:rPr>
              <a:t>Infections: 75% (Grade ≥3: 48%); rate decreasing after 6 months</a:t>
            </a:r>
          </a:p>
          <a:p>
            <a:pPr marL="228600" marR="0" lvl="0" indent="-228600" algn="l" defTabSz="914400" rtl="0" eaLnBrk="1" fontAlgn="auto" latinLnBrk="0" hangingPunct="1">
              <a:lnSpc>
                <a:spcPct val="100000"/>
              </a:lnSpc>
              <a:spcBef>
                <a:spcPts val="0"/>
              </a:spcBef>
              <a:spcAft>
                <a:spcPts val="400"/>
              </a:spcAft>
              <a:buClr>
                <a:srgbClr val="3E90D0"/>
              </a:buClr>
              <a:buSzTx/>
              <a:buFont typeface="Roboto Condensed"/>
              <a:buChar char="•"/>
              <a:tabLst/>
              <a:defRPr/>
            </a:pPr>
            <a:r>
              <a:rPr kumimoji="0" lang="en-US" sz="1100" b="0" i="0" u="none" strike="noStrike" kern="1200" cap="none" spc="0" normalizeH="0" baseline="0" noProof="0" dirty="0">
                <a:ln>
                  <a:noFill/>
                </a:ln>
                <a:solidFill>
                  <a:srgbClr val="000000"/>
                </a:solidFill>
                <a:effectLst/>
                <a:uLnTx/>
                <a:uFillTx/>
                <a:latin typeface="Roboto Cn" panose="02000000000000000000" pitchFamily="2" charset="0"/>
                <a:ea typeface="+mn-ea"/>
                <a:cs typeface="+mn-cs"/>
              </a:rPr>
              <a:t>No new safety signals with longer follow-up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870D0"/>
                </a:solidFill>
                <a:effectLst/>
                <a:uLnTx/>
                <a:uFillTx/>
                <a:latin typeface="Roboto Cn" panose="02000000000000000000" pitchFamily="2" charset="0"/>
                <a:ea typeface="+mn-ea"/>
                <a:cs typeface="+mn-cs"/>
              </a:rPr>
              <a:t>Subgroup Highlights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28600" marR="0" lvl="0" indent="-228600" algn="l" defTabSz="914400" rtl="0" eaLnBrk="1" fontAlgn="auto" latinLnBrk="0" hangingPunct="1">
              <a:lnSpc>
                <a:spcPct val="100000"/>
              </a:lnSpc>
              <a:spcBef>
                <a:spcPts val="0"/>
              </a:spcBef>
              <a:spcAft>
                <a:spcPts val="400"/>
              </a:spcAft>
              <a:buClr>
                <a:srgbClr val="3E90D0"/>
              </a:buClr>
              <a:buSzTx/>
              <a:buFont typeface="Roboto Condensed"/>
              <a:buChar char="•"/>
              <a:tabLst/>
              <a:defRPr/>
            </a:pPr>
            <a:r>
              <a:rPr kumimoji="0" lang="en-US" sz="1100" b="0" i="0" u="none" strike="noStrike" kern="1200" cap="none" spc="0" normalizeH="0" baseline="0" noProof="0" dirty="0">
                <a:ln>
                  <a:noFill/>
                </a:ln>
                <a:solidFill>
                  <a:srgbClr val="000000"/>
                </a:solidFill>
                <a:effectLst/>
                <a:uLnTx/>
                <a:uFillTx/>
                <a:latin typeface="Roboto Cn" panose="02000000000000000000" pitchFamily="2" charset="0"/>
                <a:ea typeface="+mn-ea"/>
                <a:cs typeface="+mn-cs"/>
              </a:rPr>
              <a:t>ORR ≥50% across all subgroups assessed</a:t>
            </a:r>
          </a:p>
          <a:p>
            <a:pPr marL="228600" marR="0" lvl="0" indent="-228600" algn="l" defTabSz="914400" rtl="0" eaLnBrk="1" fontAlgn="auto" latinLnBrk="0" hangingPunct="1">
              <a:lnSpc>
                <a:spcPct val="100000"/>
              </a:lnSpc>
              <a:spcBef>
                <a:spcPts val="0"/>
              </a:spcBef>
              <a:spcAft>
                <a:spcPts val="400"/>
              </a:spcAft>
              <a:buClr>
                <a:srgbClr val="3E90D0"/>
              </a:buClr>
              <a:buSzTx/>
              <a:buFont typeface="Roboto Condensed"/>
              <a:buChar char="•"/>
              <a:tabLst/>
              <a:defRPr/>
            </a:pPr>
            <a:r>
              <a:rPr kumimoji="0" lang="en-US" sz="1100" b="0" i="0" u="none" strike="noStrike" kern="1200" cap="none" spc="0" normalizeH="0" baseline="0" noProof="0" dirty="0">
                <a:ln>
                  <a:noFill/>
                </a:ln>
                <a:solidFill>
                  <a:srgbClr val="000000"/>
                </a:solidFill>
                <a:effectLst/>
                <a:uLnTx/>
                <a:uFillTx/>
                <a:latin typeface="Roboto Cn" panose="02000000000000000000" pitchFamily="2" charset="0"/>
                <a:ea typeface="+mn-ea"/>
                <a:cs typeface="+mn-cs"/>
              </a:rPr>
              <a:t>Consistent responses across age, race, penta-refractory status</a:t>
            </a:r>
          </a:p>
          <a:p>
            <a:pPr marL="228600" marR="0" lvl="0" indent="-228600" algn="l" defTabSz="914400" rtl="0" eaLnBrk="1" fontAlgn="auto" latinLnBrk="0" hangingPunct="1">
              <a:lnSpc>
                <a:spcPct val="100000"/>
              </a:lnSpc>
              <a:spcBef>
                <a:spcPts val="0"/>
              </a:spcBef>
              <a:spcAft>
                <a:spcPts val="400"/>
              </a:spcAft>
              <a:buClr>
                <a:srgbClr val="3E90D0"/>
              </a:buClr>
              <a:buSzTx/>
              <a:buFont typeface="Roboto Condensed"/>
              <a:buChar char="•"/>
              <a:tabLst/>
              <a:defRPr/>
            </a:pPr>
            <a:r>
              <a:rPr kumimoji="0" lang="en-US" sz="1100" b="0" i="0" u="none" strike="noStrike" kern="1200" cap="none" spc="0" normalizeH="0" baseline="0" noProof="0" dirty="0">
                <a:ln>
                  <a:noFill/>
                </a:ln>
                <a:solidFill>
                  <a:srgbClr val="000000"/>
                </a:solidFill>
                <a:effectLst/>
                <a:uLnTx/>
                <a:uFillTx/>
                <a:latin typeface="Roboto Cn" panose="02000000000000000000" pitchFamily="2" charset="0"/>
                <a:ea typeface="+mn-ea"/>
                <a:cs typeface="+mn-cs"/>
              </a:rPr>
              <a:t>Favorable outcomes in high disease burden and difficult-to-treat RRMM (EMP, ISS stage 3, high-risk cytogenetics)</a:t>
            </a:r>
          </a:p>
        </p:txBody>
      </p:sp>
      <p:sp>
        <p:nvSpPr>
          <p:cNvPr id="60" name="Callout"/>
          <p:cNvSpPr txBox="1"/>
          <p:nvPr/>
        </p:nvSpPr>
        <p:spPr>
          <a:xfrm>
            <a:off x="457200" y="6248400"/>
            <a:ext cx="11277600" cy="457200"/>
          </a:xfrm>
          <a:prstGeom prst="rect">
            <a:avLst/>
          </a:prstGeom>
          <a:solidFill>
            <a:srgbClr val="E8F0E8"/>
          </a:solidFill>
          <a:ln w="12700">
            <a:solidFill>
              <a:srgbClr val="008764"/>
            </a:solidFill>
          </a:ln>
        </p:spPr>
        <p:txBody>
          <a:bodyPr wrap="square" lIns="13716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040"/>
                </a:solidFill>
                <a:effectLst/>
                <a:uLnTx/>
                <a:uFillTx/>
                <a:latin typeface="Roboto Cn" panose="02000000000000000000" pitchFamily="2" charset="0"/>
                <a:ea typeface="+mn-ea"/>
                <a:cs typeface="+mn-cs"/>
              </a:rPr>
              <a:t>Long-term linvoseltamab 200 mg provided deep and durable responses with no new safety signals in RRMM</a:t>
            </a:r>
          </a:p>
        </p:txBody>
      </p:sp>
    </p:spTree>
    <p:extLst>
      <p:ext uri="{BB962C8B-B14F-4D97-AF65-F5344CB8AC3E}">
        <p14:creationId xmlns:p14="http://schemas.microsoft.com/office/powerpoint/2010/main" val="3999375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884797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5173C-A3EE-2436-2C5A-A95E60A796EA}"/>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5F702E8-9DA2-89F3-6736-727689A6F7B5}"/>
              </a:ext>
            </a:extLst>
          </p:cNvPr>
          <p:cNvSpPr txBox="1"/>
          <p:nvPr/>
        </p:nvSpPr>
        <p:spPr>
          <a:xfrm>
            <a:off x="3551619" y="6386502"/>
            <a:ext cx="7065488"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Presented at </a:t>
            </a:r>
            <a:r>
              <a:rPr kumimoji="0" lang="en-US"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COMy</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2025 by Manshi Shah, MD</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Lee H et al. ASCO 2023;Abstract 8006</a:t>
            </a:r>
          </a:p>
        </p:txBody>
      </p:sp>
      <p:sp>
        <p:nvSpPr>
          <p:cNvPr id="16" name="Title 15">
            <a:extLst>
              <a:ext uri="{FF2B5EF4-FFF2-40B4-BE49-F238E27FC236}">
                <a16:creationId xmlns:a16="http://schemas.microsoft.com/office/drawing/2014/main" id="{BE8621D1-6AD6-907A-B0B9-38DD830D8FA5}"/>
              </a:ext>
            </a:extLst>
          </p:cNvPr>
          <p:cNvSpPr>
            <a:spLocks noGrp="1"/>
          </p:cNvSpPr>
          <p:nvPr>
            <p:ph type="title"/>
          </p:nvPr>
        </p:nvSpPr>
        <p:spPr/>
        <p:txBody>
          <a:bodyPr>
            <a:normAutofit/>
          </a:bodyPr>
          <a:lstStyle/>
          <a:p>
            <a:r>
              <a:rPr lang="en-US" dirty="0"/>
              <a:t>LINKER-MM1</a:t>
            </a:r>
            <a:r>
              <a:rPr lang="en-US" b="0" dirty="0"/>
              <a:t>: Efficacy in Patients Across Key Subgroups</a:t>
            </a:r>
          </a:p>
        </p:txBody>
      </p:sp>
      <p:pic>
        <p:nvPicPr>
          <p:cNvPr id="31" name="Picture 30">
            <a:extLst>
              <a:ext uri="{FF2B5EF4-FFF2-40B4-BE49-F238E27FC236}">
                <a16:creationId xmlns:a16="http://schemas.microsoft.com/office/drawing/2014/main" id="{FE4C2F21-DFCB-CEEA-397C-A5F0D6548B3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70996" y="1781760"/>
            <a:ext cx="11521460" cy="4633437"/>
          </a:xfrm>
          <a:prstGeom prst="rect">
            <a:avLst/>
          </a:prstGeom>
        </p:spPr>
      </p:pic>
    </p:spTree>
    <p:extLst>
      <p:ext uri="{BB962C8B-B14F-4D97-AF65-F5344CB8AC3E}">
        <p14:creationId xmlns:p14="http://schemas.microsoft.com/office/powerpoint/2010/main" val="36408956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C3027-486D-1BA7-C1B7-3F599FDC7DE0}"/>
              </a:ext>
            </a:extLst>
          </p:cNvPr>
          <p:cNvSpPr>
            <a:spLocks noGrp="1"/>
          </p:cNvSpPr>
          <p:nvPr>
            <p:ph type="title"/>
          </p:nvPr>
        </p:nvSpPr>
        <p:spPr>
          <a:xfrm>
            <a:off x="278191" y="369651"/>
            <a:ext cx="10220860" cy="757328"/>
          </a:xfrm>
        </p:spPr>
        <p:txBody>
          <a:bodyPr>
            <a:normAutofit/>
          </a:bodyPr>
          <a:lstStyle/>
          <a:p>
            <a:r>
              <a:rPr lang="en-US" sz="2721" dirty="0"/>
              <a:t>LINKER-AL2 (NCT06292780)</a:t>
            </a:r>
          </a:p>
        </p:txBody>
      </p:sp>
      <p:sp>
        <p:nvSpPr>
          <p:cNvPr id="3" name="Text Placeholder 2">
            <a:extLst>
              <a:ext uri="{FF2B5EF4-FFF2-40B4-BE49-F238E27FC236}">
                <a16:creationId xmlns:a16="http://schemas.microsoft.com/office/drawing/2014/main" id="{D00B722E-0024-BCDB-4642-F8A36AA7AAE1}"/>
              </a:ext>
            </a:extLst>
          </p:cNvPr>
          <p:cNvSpPr>
            <a:spLocks noGrp="1"/>
          </p:cNvSpPr>
          <p:nvPr>
            <p:ph type="body" sz="quarter" idx="19"/>
          </p:nvPr>
        </p:nvSpPr>
        <p:spPr>
          <a:xfrm>
            <a:off x="511915" y="1262162"/>
            <a:ext cx="11568358" cy="4672034"/>
          </a:xfrm>
        </p:spPr>
        <p:txBody>
          <a:bodyPr>
            <a:normAutofit/>
          </a:bodyPr>
          <a:lstStyle/>
          <a:p>
            <a:r>
              <a:rPr lang="en-US" sz="1633" dirty="0"/>
              <a:t>An open-label, Phase 1/2 study evaluating linvoseltamab monotherapy in patients with RR systemic AL amyloidosis</a:t>
            </a:r>
            <a:endParaRPr lang="en-US" sz="1633" baseline="30000" dirty="0"/>
          </a:p>
          <a:p>
            <a:r>
              <a:rPr lang="en-US" sz="1633" dirty="0"/>
              <a:t>Here we report results from Phase 1 of LINKER-AL2</a:t>
            </a:r>
          </a:p>
          <a:p>
            <a:endParaRPr lang="en-US" dirty="0"/>
          </a:p>
        </p:txBody>
      </p:sp>
      <p:sp>
        <p:nvSpPr>
          <p:cNvPr id="4" name="Footer Placeholder 3">
            <a:extLst>
              <a:ext uri="{FF2B5EF4-FFF2-40B4-BE49-F238E27FC236}">
                <a16:creationId xmlns:a16="http://schemas.microsoft.com/office/drawing/2014/main" id="{326AC1FE-D5A4-3E8E-086A-724B39DEB1C9}"/>
              </a:ext>
            </a:extLst>
          </p:cNvPr>
          <p:cNvSpPr>
            <a:spLocks noGrp="1"/>
          </p:cNvSpPr>
          <p:nvPr>
            <p:ph type="ftr" sz="quarter" idx="20"/>
          </p:nvPr>
        </p:nvSpPr>
        <p:spPr>
          <a:xfrm>
            <a:off x="626962" y="5702256"/>
            <a:ext cx="10938076" cy="5969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b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b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AESI, adverse event of special interest; AL, amyloid light chain; CR, complete response;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Roboto Cn"/>
                <a:cs typeface="Calibri" panose="020F0502020204030204" pitchFamily="34" charset="0"/>
              </a:rPr>
              <a:t>dFLC</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Roboto Cn"/>
                <a:cs typeface="Calibri" panose="020F0502020204030204" pitchFamily="34" charset="0"/>
              </a:rPr>
              <a:t>, difference between involved free light chain and uninvolved free light chain;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DLT, dose-limiting toxicity; DOR, duration of response; ECOG PS, Eastern Cooperative Oncology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Group performance status; IRC, Independent Review Committee; IV, intravenous; LINVO, linvoseltamab; PFS, progression-free survival; PR, partial response; Q1W, every 1 week; Q4W, every 4 weeks; R, randomization; RP2DR, recommended Phase 2 dose regimen; RR, relapsed/refractory; SAE, serious adverse event; SC, subcutaneous; TEAE, treatment-emergent adverse event; VGPR, very good partial response.</a:t>
            </a:r>
            <a:b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ClinicalTrials.gov. NCT06292780. https://clinicaltrials.gov/study/NCT06292780 (accessed May 06, 2026).</a:t>
            </a:r>
          </a:p>
        </p:txBody>
      </p:sp>
      <p:grpSp>
        <p:nvGrpSpPr>
          <p:cNvPr id="8" name="Group 7">
            <a:extLst>
              <a:ext uri="{FF2B5EF4-FFF2-40B4-BE49-F238E27FC236}">
                <a16:creationId xmlns:a16="http://schemas.microsoft.com/office/drawing/2014/main" id="{448B5958-8B4E-4BCD-4E2A-F0DEB95D5983}"/>
              </a:ext>
            </a:extLst>
          </p:cNvPr>
          <p:cNvGrpSpPr/>
          <p:nvPr/>
        </p:nvGrpSpPr>
        <p:grpSpPr>
          <a:xfrm>
            <a:off x="714491" y="2194317"/>
            <a:ext cx="3256820" cy="2941770"/>
            <a:chOff x="315210" y="1814104"/>
            <a:chExt cx="3296858" cy="2253025"/>
          </a:xfrm>
        </p:grpSpPr>
        <p:cxnSp>
          <p:nvCxnSpPr>
            <p:cNvPr id="9" name="Straight Arrow Connector 8">
              <a:extLst>
                <a:ext uri="{FF2B5EF4-FFF2-40B4-BE49-F238E27FC236}">
                  <a16:creationId xmlns:a16="http://schemas.microsoft.com/office/drawing/2014/main" id="{72E1CC08-8AF0-14A2-98B9-94E8863F1C6A}"/>
                </a:ext>
              </a:extLst>
            </p:cNvPr>
            <p:cNvCxnSpPr>
              <a:cxnSpLocks/>
            </p:cNvCxnSpPr>
            <p:nvPr/>
          </p:nvCxnSpPr>
          <p:spPr>
            <a:xfrm flipV="1">
              <a:off x="2667486" y="2681758"/>
              <a:ext cx="944582" cy="1598"/>
            </a:xfrm>
            <a:prstGeom prst="straightConnector1">
              <a:avLst/>
            </a:prstGeom>
            <a:noFill/>
            <a:ln w="28575" cap="flat" cmpd="sng" algn="ctr">
              <a:solidFill>
                <a:srgbClr val="5A5B5B"/>
              </a:solidFill>
              <a:prstDash val="solid"/>
              <a:miter lim="800000"/>
              <a:tailEnd type="triangle"/>
            </a:ln>
            <a:effectLst/>
          </p:spPr>
        </p:cxnSp>
        <p:sp>
          <p:nvSpPr>
            <p:cNvPr id="10" name="Rectangle 9">
              <a:extLst>
                <a:ext uri="{FF2B5EF4-FFF2-40B4-BE49-F238E27FC236}">
                  <a16:creationId xmlns:a16="http://schemas.microsoft.com/office/drawing/2014/main" id="{DBF16553-686B-6074-2A92-F947EB1CD22A}"/>
                </a:ext>
              </a:extLst>
            </p:cNvPr>
            <p:cNvSpPr/>
            <p:nvPr/>
          </p:nvSpPr>
          <p:spPr>
            <a:xfrm>
              <a:off x="315210" y="1918895"/>
              <a:ext cx="2403463" cy="1777701"/>
            </a:xfrm>
            <a:prstGeom prst="rect">
              <a:avLst/>
            </a:prstGeom>
            <a:solidFill>
              <a:srgbClr val="FFFFFF"/>
            </a:solidFill>
            <a:ln w="12700" cap="flat" cmpd="sng" algn="ctr">
              <a:solidFill>
                <a:srgbClr val="5A5B5B"/>
              </a:solidFill>
              <a:prstDash val="solid"/>
              <a:miter lim="800000"/>
            </a:ln>
            <a:effectLst/>
          </p:spPr>
          <p:txBody>
            <a:bodyPr vert="horz" lIns="45921" tIns="18368" rIns="48982" bIns="18368" rtlCol="0" anchor="ctr">
              <a:noAutofit/>
            </a:bodyPr>
            <a:lstStyle/>
            <a:p>
              <a:pPr marL="0" marR="0" lvl="0" indent="0" algn="l" defTabSz="233264" rtl="0" eaLnBrk="1" fontAlgn="base" latinLnBrk="0" hangingPunct="1">
                <a:lnSpc>
                  <a:spcPct val="90000"/>
                </a:lnSpc>
                <a:spcBef>
                  <a:spcPts val="153"/>
                </a:spcBef>
                <a:spcAft>
                  <a:spcPts val="153"/>
                </a:spcAft>
                <a:buClrTx/>
                <a:buSzTx/>
                <a:buFontTx/>
                <a:buNone/>
                <a:tabLst>
                  <a:tab pos="89904" algn="l"/>
                </a:tabLst>
                <a:defRPr/>
              </a:pPr>
              <a:endParaRPr kumimoji="0" lang="en-US" sz="1225" b="1"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endParaRPr>
            </a:p>
            <a:p>
              <a:pPr marL="0" marR="0" lvl="0" indent="0" algn="l" defTabSz="233264" rtl="0" eaLnBrk="1" fontAlgn="base" latinLnBrk="0" hangingPunct="1">
                <a:lnSpc>
                  <a:spcPct val="90000"/>
                </a:lnSpc>
                <a:spcBef>
                  <a:spcPts val="153"/>
                </a:spcBef>
                <a:spcAft>
                  <a:spcPts val="153"/>
                </a:spcAft>
                <a:buClrTx/>
                <a:buSzTx/>
                <a:buFontTx/>
                <a:buNone/>
                <a:tabLst>
                  <a:tab pos="89904" algn="l"/>
                </a:tabLst>
                <a:defRPr/>
              </a:pPr>
              <a:r>
                <a:rPr kumimoji="0" lang="en-US" sz="1225" b="1"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Key eligibility criteria</a:t>
              </a:r>
            </a:p>
            <a:p>
              <a:pPr marL="153357" marR="0" lvl="0" indent="-153357" algn="l" defTabSz="233264" rtl="0" eaLnBrk="1" fontAlgn="base" latinLnBrk="0" hangingPunct="1">
                <a:lnSpc>
                  <a:spcPct val="90000"/>
                </a:lnSpc>
                <a:spcBef>
                  <a:spcPts val="51"/>
                </a:spcBef>
                <a:spcAft>
                  <a:spcPts val="153"/>
                </a:spcAft>
                <a:buClr>
                  <a:srgbClr val="3E90D0"/>
                </a:buClr>
                <a:buSzTx/>
                <a:buFont typeface="Roboto Condensed" panose="02000000000000000000" pitchFamily="2" charset="0"/>
                <a:buChar char="•"/>
                <a:tabLst/>
                <a:defRPr/>
              </a:pPr>
              <a:r>
                <a:rPr kumimoji="0" lang="en-US" sz="1225" b="0"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Confirmed diagnosis of AL amyloidosis (stage I-IIIa)</a:t>
              </a:r>
            </a:p>
            <a:p>
              <a:pPr marL="153357" marR="0" lvl="0" indent="-153357" algn="l" defTabSz="233264" rtl="0" eaLnBrk="1" fontAlgn="base" latinLnBrk="0" hangingPunct="1">
                <a:lnSpc>
                  <a:spcPct val="90000"/>
                </a:lnSpc>
                <a:spcBef>
                  <a:spcPts val="51"/>
                </a:spcBef>
                <a:spcAft>
                  <a:spcPts val="153"/>
                </a:spcAft>
                <a:buClr>
                  <a:srgbClr val="3E90D0"/>
                </a:buClr>
                <a:buSzTx/>
                <a:buFont typeface="Roboto Condensed" panose="02000000000000000000" pitchFamily="2" charset="0"/>
                <a:buChar char="•"/>
                <a:tabLst/>
                <a:defRPr/>
              </a:pPr>
              <a:r>
                <a:rPr kumimoji="0" lang="en-US" sz="1225" b="0"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Measurable disease </a:t>
              </a:r>
              <a:r>
                <a:rPr kumimoji="0" lang="en-US" sz="952" b="0"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a:t>
              </a:r>
              <a:r>
                <a:rPr kumimoji="0" lang="en-US" sz="952" b="0" i="0" u="none" strike="noStrike" kern="0" cap="none" spc="0" normalizeH="0" baseline="0" noProof="0" dirty="0" err="1">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dFLC</a:t>
              </a:r>
              <a:r>
                <a:rPr kumimoji="0" lang="en-US" sz="952" b="0"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 ≥20 mg/L)</a:t>
              </a:r>
              <a:endParaRPr kumimoji="0" lang="en-US" sz="1225" b="0"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endParaRPr>
            </a:p>
            <a:p>
              <a:pPr marL="153357" marR="0" lvl="0" indent="-153357" algn="l" defTabSz="233264" rtl="0" eaLnBrk="1" fontAlgn="base" latinLnBrk="0" hangingPunct="1">
                <a:lnSpc>
                  <a:spcPct val="90000"/>
                </a:lnSpc>
                <a:spcBef>
                  <a:spcPts val="51"/>
                </a:spcBef>
                <a:spcAft>
                  <a:spcPts val="153"/>
                </a:spcAft>
                <a:buClr>
                  <a:srgbClr val="3E90D0"/>
                </a:buClr>
                <a:buSzTx/>
                <a:buFont typeface="Roboto Condensed" panose="02000000000000000000" pitchFamily="2" charset="0"/>
                <a:buChar char="•"/>
                <a:tabLst/>
                <a:defRPr/>
              </a:pPr>
              <a:r>
                <a:rPr kumimoji="0" lang="en-US" sz="1225" b="0"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ECOG PS ≤2</a:t>
              </a:r>
            </a:p>
            <a:p>
              <a:pPr marL="153357" marR="0" lvl="0" indent="-153357" algn="l" defTabSz="233264" rtl="0" eaLnBrk="1" fontAlgn="base" latinLnBrk="0" hangingPunct="1">
                <a:lnSpc>
                  <a:spcPct val="90000"/>
                </a:lnSpc>
                <a:spcBef>
                  <a:spcPts val="51"/>
                </a:spcBef>
                <a:spcAft>
                  <a:spcPts val="153"/>
                </a:spcAft>
                <a:buClr>
                  <a:srgbClr val="3E90D0"/>
                </a:buClr>
                <a:buSzTx/>
                <a:buFont typeface="Roboto Condensed" panose="02000000000000000000" pitchFamily="2" charset="0"/>
                <a:buChar char="•"/>
                <a:tabLst/>
                <a:defRPr/>
              </a:pPr>
              <a:r>
                <a:rPr kumimoji="0" lang="en-US" sz="1225" b="0"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≥1 prior therapy</a:t>
              </a:r>
            </a:p>
          </p:txBody>
        </p:sp>
        <p:sp>
          <p:nvSpPr>
            <p:cNvPr id="11" name="Rectangle 10">
              <a:extLst>
                <a:ext uri="{FF2B5EF4-FFF2-40B4-BE49-F238E27FC236}">
                  <a16:creationId xmlns:a16="http://schemas.microsoft.com/office/drawing/2014/main" id="{531A8807-2398-FBAF-D598-918D7D14AC4C}"/>
                </a:ext>
              </a:extLst>
            </p:cNvPr>
            <p:cNvSpPr/>
            <p:nvPr/>
          </p:nvSpPr>
          <p:spPr>
            <a:xfrm>
              <a:off x="315214" y="1814104"/>
              <a:ext cx="2403463" cy="409704"/>
            </a:xfrm>
            <a:prstGeom prst="rect">
              <a:avLst/>
            </a:prstGeom>
            <a:solidFill>
              <a:schemeClr val="accent1"/>
            </a:solidFill>
            <a:ln w="9525" cap="flat" cmpd="sng" algn="ctr">
              <a:solidFill>
                <a:srgbClr val="5A5B5B"/>
              </a:solidFill>
              <a:prstDash val="solid"/>
              <a:miter lim="800000"/>
            </a:ln>
            <a:effectLst/>
          </p:spPr>
          <p:txBody>
            <a:bodyPr rtlCol="0" anchor="ctr"/>
            <a:lstStyle/>
            <a:p>
              <a:pPr marL="0" marR="0" lvl="0" indent="0" algn="ctr" defTabSz="349903" rtl="0" eaLnBrk="1" fontAlgn="auto" latinLnBrk="0" hangingPunct="1">
                <a:lnSpc>
                  <a:spcPct val="100000"/>
                </a:lnSpc>
                <a:spcBef>
                  <a:spcPts val="0"/>
                </a:spcBef>
                <a:spcAft>
                  <a:spcPts val="0"/>
                </a:spcAft>
                <a:buClrTx/>
                <a:buSzTx/>
                <a:buFontTx/>
                <a:buNone/>
                <a:tabLst/>
                <a:defRPr/>
              </a:pPr>
              <a:r>
                <a:rPr kumimoji="0" lang="en-US" sz="1225" b="1" i="0" u="none" strike="noStrike" kern="0" cap="none" spc="0" normalizeH="0" baseline="0" noProof="0" dirty="0">
                  <a:ln>
                    <a:noFill/>
                  </a:ln>
                  <a:solidFill>
                    <a:prstClr val="white"/>
                  </a:solidFill>
                  <a:effectLst/>
                  <a:uLnTx/>
                  <a:uFillTx/>
                  <a:latin typeface="Roboto Cn" panose="020B0604020202020204"/>
                  <a:ea typeface="Roboto Cn" panose="02000000000000000000" pitchFamily="2" charset="0"/>
                  <a:cs typeface="Roboto Cn" panose="02000000000000000000" pitchFamily="2" charset="0"/>
                </a:rPr>
                <a:t>Patient population</a:t>
              </a:r>
              <a:endParaRPr kumimoji="0" lang="en-US" sz="1225" b="1" i="0" u="none" strike="noStrike" kern="0" cap="none" spc="0" normalizeH="0" baseline="30000" noProof="0" dirty="0">
                <a:ln>
                  <a:noFill/>
                </a:ln>
                <a:solidFill>
                  <a:prstClr val="white"/>
                </a:solidFill>
                <a:effectLst/>
                <a:uLnTx/>
                <a:uFillTx/>
                <a:latin typeface="Roboto Cn" panose="020B0604020202020204"/>
                <a:ea typeface="Roboto Cn" panose="02000000000000000000" pitchFamily="2" charset="0"/>
                <a:cs typeface="Roboto Cn" panose="02000000000000000000" pitchFamily="2" charset="0"/>
              </a:endParaRPr>
            </a:p>
          </p:txBody>
        </p:sp>
        <p:sp>
          <p:nvSpPr>
            <p:cNvPr id="12" name="Rectangle 11">
              <a:extLst>
                <a:ext uri="{FF2B5EF4-FFF2-40B4-BE49-F238E27FC236}">
                  <a16:creationId xmlns:a16="http://schemas.microsoft.com/office/drawing/2014/main" id="{9699E3CB-32C5-F40C-180F-995CA85FAD16}"/>
                </a:ext>
              </a:extLst>
            </p:cNvPr>
            <p:cNvSpPr/>
            <p:nvPr/>
          </p:nvSpPr>
          <p:spPr>
            <a:xfrm>
              <a:off x="315214" y="3605666"/>
              <a:ext cx="2403463" cy="461463"/>
            </a:xfrm>
            <a:prstGeom prst="rect">
              <a:avLst/>
            </a:prstGeom>
            <a:solidFill>
              <a:schemeClr val="accent2"/>
            </a:solidFill>
            <a:ln w="12700" cap="flat" cmpd="sng" algn="ctr">
              <a:solidFill>
                <a:srgbClr val="5A5B5B"/>
              </a:solidFill>
              <a:prstDash val="solid"/>
              <a:miter lim="800000"/>
            </a:ln>
            <a:effectLst/>
          </p:spPr>
          <p:txBody>
            <a:bodyPr rtlCol="0" anchor="ctr"/>
            <a:lstStyle/>
            <a:p>
              <a:pPr marL="0" marR="0" lvl="0" indent="0" algn="ctr" defTabSz="349903" rtl="0" eaLnBrk="1" fontAlgn="auto" latinLnBrk="0" hangingPunct="1">
                <a:lnSpc>
                  <a:spcPct val="100000"/>
                </a:lnSpc>
                <a:spcBef>
                  <a:spcPts val="0"/>
                </a:spcBef>
                <a:spcAft>
                  <a:spcPts val="0"/>
                </a:spcAft>
                <a:buClrTx/>
                <a:buSzTx/>
                <a:buFontTx/>
                <a:buNone/>
                <a:tabLst/>
                <a:defRPr/>
              </a:pPr>
              <a:r>
                <a:rPr kumimoji="0" lang="en-US" sz="1088" b="0" i="0" u="none" strike="noStrike" kern="0" cap="none" spc="0" normalizeH="0" baseline="0" noProof="0" dirty="0">
                  <a:ln>
                    <a:noFill/>
                  </a:ln>
                  <a:solidFill>
                    <a:prstClr val="white"/>
                  </a:solidFill>
                  <a:effectLst/>
                  <a:uLnTx/>
                  <a:uFillTx/>
                  <a:latin typeface="Roboto Cn" panose="020B0604020202020204"/>
                  <a:ea typeface="Roboto Cn" panose="02000000000000000000" pitchFamily="2" charset="0"/>
                  <a:cs typeface="Roboto Cn" panose="02000000000000000000" pitchFamily="2" charset="0"/>
                </a:rPr>
                <a:t>N≈220</a:t>
              </a:r>
            </a:p>
            <a:p>
              <a:pPr marL="0" marR="0" lvl="0" indent="0" algn="l" defTabSz="349903" rtl="0" eaLnBrk="1" fontAlgn="auto" latinLnBrk="0" hangingPunct="1">
                <a:lnSpc>
                  <a:spcPct val="100000"/>
                </a:lnSpc>
                <a:spcBef>
                  <a:spcPts val="0"/>
                </a:spcBef>
                <a:spcAft>
                  <a:spcPts val="0"/>
                </a:spcAft>
                <a:buClrTx/>
                <a:buSzTx/>
                <a:buFontTx/>
                <a:buNone/>
                <a:tabLst/>
                <a:defRPr/>
              </a:pPr>
              <a:r>
                <a:rPr kumimoji="0" lang="en-US" sz="1088" b="0" i="0" u="none" strike="noStrike" kern="0" cap="none" spc="0" normalizeH="0" baseline="0" noProof="0" dirty="0">
                  <a:ln>
                    <a:noFill/>
                  </a:ln>
                  <a:solidFill>
                    <a:prstClr val="white"/>
                  </a:solidFill>
                  <a:effectLst/>
                  <a:uLnTx/>
                  <a:uFillTx/>
                  <a:latin typeface="Roboto Cn" panose="020B0604020202020204"/>
                  <a:ea typeface="Roboto Cn" panose="02000000000000000000" pitchFamily="2" charset="0"/>
                  <a:cs typeface="Roboto Cn" panose="02000000000000000000" pitchFamily="2" charset="0"/>
                </a:rPr>
                <a:t>Phase 1: Dose escalation</a:t>
              </a:r>
            </a:p>
            <a:p>
              <a:pPr marL="0" marR="0" lvl="0" indent="0" algn="l" defTabSz="349903" rtl="0" eaLnBrk="1" fontAlgn="auto" latinLnBrk="0" hangingPunct="1">
                <a:lnSpc>
                  <a:spcPct val="100000"/>
                </a:lnSpc>
                <a:spcBef>
                  <a:spcPts val="0"/>
                </a:spcBef>
                <a:spcAft>
                  <a:spcPts val="0"/>
                </a:spcAft>
                <a:buClrTx/>
                <a:buSzTx/>
                <a:buFontTx/>
                <a:buNone/>
                <a:tabLst/>
                <a:defRPr/>
              </a:pPr>
              <a:r>
                <a:rPr kumimoji="0" lang="en-US" sz="1088" b="0" i="0" u="none" strike="noStrike" kern="0" cap="none" spc="0" normalizeH="0" baseline="0" noProof="0" dirty="0">
                  <a:ln>
                    <a:noFill/>
                  </a:ln>
                  <a:solidFill>
                    <a:prstClr val="white"/>
                  </a:solidFill>
                  <a:effectLst/>
                  <a:uLnTx/>
                  <a:uFillTx/>
                  <a:latin typeface="Roboto Cn" panose="020B0604020202020204"/>
                  <a:ea typeface="Roboto Cn" panose="02000000000000000000" pitchFamily="2" charset="0"/>
                  <a:cs typeface="Roboto Cn" panose="02000000000000000000" pitchFamily="2" charset="0"/>
                </a:rPr>
                <a:t>Phase 2: Randomized expansion</a:t>
              </a:r>
            </a:p>
          </p:txBody>
        </p:sp>
      </p:grpSp>
      <p:grpSp>
        <p:nvGrpSpPr>
          <p:cNvPr id="135" name="Group 134">
            <a:extLst>
              <a:ext uri="{FF2B5EF4-FFF2-40B4-BE49-F238E27FC236}">
                <a16:creationId xmlns:a16="http://schemas.microsoft.com/office/drawing/2014/main" id="{2F0BD478-BEB8-6C5E-4BF1-1F61EAA8083B}"/>
              </a:ext>
            </a:extLst>
          </p:cNvPr>
          <p:cNvGrpSpPr/>
          <p:nvPr/>
        </p:nvGrpSpPr>
        <p:grpSpPr>
          <a:xfrm>
            <a:off x="4025269" y="2254437"/>
            <a:ext cx="4498701" cy="3374020"/>
            <a:chOff x="5074684" y="3720095"/>
            <a:chExt cx="6612739" cy="4959546"/>
          </a:xfrm>
        </p:grpSpPr>
        <p:sp>
          <p:nvSpPr>
            <p:cNvPr id="7" name="Rectangle 6">
              <a:extLst>
                <a:ext uri="{FF2B5EF4-FFF2-40B4-BE49-F238E27FC236}">
                  <a16:creationId xmlns:a16="http://schemas.microsoft.com/office/drawing/2014/main" id="{1468C440-667A-7B4F-6875-D0CC3A49E658}"/>
                </a:ext>
              </a:extLst>
            </p:cNvPr>
            <p:cNvSpPr/>
            <p:nvPr/>
          </p:nvSpPr>
          <p:spPr>
            <a:xfrm>
              <a:off x="8710205" y="4354437"/>
              <a:ext cx="2933350" cy="4325204"/>
            </a:xfrm>
            <a:prstGeom prst="rect">
              <a:avLst/>
            </a:prstGeom>
            <a:solidFill>
              <a:srgbClr val="E7EBFA"/>
            </a:solidFill>
            <a:ln w="12700">
              <a:solidFill>
                <a:schemeClr val="bg1">
                  <a:lumMod val="75000"/>
                </a:schemeClr>
              </a:solidFill>
            </a:ln>
          </p:spPr>
          <p:txBody>
            <a:bodyPr wrap="square" lIns="45921" anchor="ctr">
              <a:spAutoFit/>
            </a:bodyPr>
            <a:lstStyle/>
            <a:p>
              <a:pPr marL="45359" marR="0" lvl="0" indent="-45359" algn="ctr" defTabSz="466118" rtl="0" eaLnBrk="1" fontAlgn="auto" latinLnBrk="0" hangingPunct="1">
                <a:lnSpc>
                  <a:spcPct val="90000"/>
                </a:lnSpc>
                <a:spcBef>
                  <a:spcPts val="153"/>
                </a:spcBef>
                <a:spcAft>
                  <a:spcPts val="153"/>
                </a:spcAft>
                <a:buClrTx/>
                <a:buSzTx/>
                <a:buFontTx/>
                <a:buNone/>
                <a:tabLst/>
                <a:defRPr/>
              </a:pPr>
              <a:r>
                <a:rPr kumimoji="0" lang="en-US" sz="1088" b="1"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Phase 1 objective: </a:t>
              </a:r>
            </a:p>
            <a:p>
              <a:pPr marL="45359" marR="0" lvl="0" indent="-45359" algn="ctr" defTabSz="466118" rtl="0" eaLnBrk="1" fontAlgn="auto" latinLnBrk="0" hangingPunct="1">
                <a:lnSpc>
                  <a:spcPct val="90000"/>
                </a:lnSpc>
                <a:spcBef>
                  <a:spcPts val="153"/>
                </a:spcBef>
                <a:spcAft>
                  <a:spcPts val="153"/>
                </a:spcAft>
                <a:buClrTx/>
                <a:buSzTx/>
                <a:buFontTx/>
                <a:buNone/>
                <a:tabLst/>
                <a:defRPr/>
              </a:pPr>
              <a:r>
                <a:rPr kumimoji="0" lang="en-US" sz="1088" b="1"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To evaluate the safety and tolerability, and to determine the RP2DRs of LINVO</a:t>
              </a:r>
            </a:p>
            <a:p>
              <a:pPr marL="45359" marR="0" lvl="0" indent="-45359" algn="ctr" defTabSz="466118" rtl="0" eaLnBrk="1" fontAlgn="auto" latinLnBrk="0" hangingPunct="1">
                <a:lnSpc>
                  <a:spcPct val="90000"/>
                </a:lnSpc>
                <a:spcBef>
                  <a:spcPts val="153"/>
                </a:spcBef>
                <a:spcAft>
                  <a:spcPts val="153"/>
                </a:spcAft>
                <a:buClrTx/>
                <a:buSzTx/>
                <a:buFontTx/>
                <a:buNone/>
                <a:tabLst/>
                <a:defRPr/>
              </a:pPr>
              <a:r>
                <a:rPr kumimoji="0" lang="en-US" sz="1088" b="0"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(Current enrollment n=20; </a:t>
              </a:r>
            </a:p>
            <a:p>
              <a:pPr marL="45359" marR="0" lvl="0" indent="-45359" algn="ctr" defTabSz="466118" rtl="0" eaLnBrk="1" fontAlgn="auto" latinLnBrk="0" hangingPunct="1">
                <a:lnSpc>
                  <a:spcPct val="90000"/>
                </a:lnSpc>
                <a:spcBef>
                  <a:spcPts val="153"/>
                </a:spcBef>
                <a:spcAft>
                  <a:spcPts val="153"/>
                </a:spcAft>
                <a:buClrTx/>
                <a:buSzTx/>
                <a:buFontTx/>
                <a:buNone/>
                <a:tabLst/>
                <a:defRPr/>
              </a:pPr>
              <a:r>
                <a:rPr kumimoji="0" lang="en-US" sz="1088" b="0"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up to 60 patients) </a:t>
              </a:r>
            </a:p>
            <a:p>
              <a:pPr marL="45359" marR="0" lvl="0" indent="-45359" algn="l" defTabSz="466118" rtl="0" eaLnBrk="1" fontAlgn="auto" latinLnBrk="0" hangingPunct="1">
                <a:lnSpc>
                  <a:spcPct val="90000"/>
                </a:lnSpc>
                <a:spcBef>
                  <a:spcPts val="153"/>
                </a:spcBef>
                <a:spcAft>
                  <a:spcPts val="153"/>
                </a:spcAft>
                <a:buClrTx/>
                <a:buSzTx/>
                <a:buFontTx/>
                <a:buNone/>
                <a:tabLst/>
                <a:defRPr/>
              </a:pPr>
              <a:endParaRPr kumimoji="0" lang="en-US" sz="1088" b="1" i="0" u="none" strike="noStrike" kern="0" cap="none" spc="0" normalizeH="0" baseline="0" noProof="0" dirty="0">
                <a:ln>
                  <a:noFill/>
                </a:ln>
                <a:solidFill>
                  <a:srgbClr val="0870D0"/>
                </a:solidFill>
                <a:effectLst/>
                <a:uLnTx/>
                <a:uFillTx/>
                <a:latin typeface="Roboto Cn" panose="02000000000000000000" pitchFamily="2" charset="0"/>
                <a:ea typeface="Roboto Cn" panose="02000000000000000000" pitchFamily="2" charset="0"/>
                <a:cs typeface="Roboto Cn" panose="02000000000000000000" pitchFamily="2" charset="0"/>
              </a:endParaRPr>
            </a:p>
            <a:p>
              <a:pPr marL="45359" marR="0" lvl="0" indent="-45359" algn="l" defTabSz="466118" rtl="0" eaLnBrk="1" fontAlgn="auto" latinLnBrk="0" hangingPunct="1">
                <a:lnSpc>
                  <a:spcPct val="90000"/>
                </a:lnSpc>
                <a:spcBef>
                  <a:spcPts val="153"/>
                </a:spcBef>
                <a:spcAft>
                  <a:spcPts val="153"/>
                </a:spcAft>
                <a:buClrTx/>
                <a:buSzTx/>
                <a:buFontTx/>
                <a:buNone/>
                <a:tabLst/>
                <a:defRPr/>
              </a:pPr>
              <a:r>
                <a:rPr kumimoji="0" lang="en-US" sz="1088" b="1" i="0" u="none" strike="noStrike" kern="0" cap="none" spc="0" normalizeH="0" baseline="0" noProof="0" dirty="0">
                  <a:ln>
                    <a:noFill/>
                  </a:ln>
                  <a:solidFill>
                    <a:srgbClr val="0870D0"/>
                  </a:solidFill>
                  <a:effectLst/>
                  <a:uLnTx/>
                  <a:uFillTx/>
                  <a:latin typeface="Roboto Cn" panose="02000000000000000000" pitchFamily="2" charset="0"/>
                  <a:ea typeface="Roboto Cn" panose="02000000000000000000" pitchFamily="2" charset="0"/>
                  <a:cs typeface="Roboto Cn" panose="02000000000000000000" pitchFamily="2" charset="0"/>
                </a:rPr>
                <a:t>Primary endpoint</a:t>
              </a:r>
              <a:endParaRPr kumimoji="0" lang="en-US" sz="1088" b="1" i="0" u="none" strike="noStrike" kern="0" cap="none" spc="0" normalizeH="0" baseline="30000" noProof="0" dirty="0">
                <a:ln>
                  <a:noFill/>
                </a:ln>
                <a:solidFill>
                  <a:srgbClr val="0870D0"/>
                </a:solidFill>
                <a:effectLst/>
                <a:uLnTx/>
                <a:uFillTx/>
                <a:latin typeface="Roboto Cn" panose="02000000000000000000" pitchFamily="2" charset="0"/>
                <a:ea typeface="Roboto Cn" panose="02000000000000000000" pitchFamily="2" charset="0"/>
                <a:cs typeface="Roboto Cn" panose="02000000000000000000" pitchFamily="2" charset="0"/>
              </a:endParaRPr>
            </a:p>
            <a:p>
              <a:pPr marL="45359" marR="0" lvl="1" indent="-45359" algn="l" defTabSz="233264" rtl="0" eaLnBrk="1" fontAlgn="base" latinLnBrk="0" hangingPunct="1">
                <a:lnSpc>
                  <a:spcPct val="90000"/>
                </a:lnSpc>
                <a:spcBef>
                  <a:spcPts val="153"/>
                </a:spcBef>
                <a:spcAft>
                  <a:spcPts val="153"/>
                </a:spcAft>
                <a:buClr>
                  <a:srgbClr val="3E90D0"/>
                </a:buClr>
                <a:buSzTx/>
                <a:buFont typeface="Roboto Condensed" panose="02000000000000000000" pitchFamily="2" charset="0"/>
                <a:buChar char="•"/>
                <a:tabLst>
                  <a:tab pos="119763" algn="l"/>
                </a:tabLst>
                <a:defRPr/>
              </a:pPr>
              <a:r>
                <a:rPr kumimoji="0" lang="en-US" sz="1088" b="0"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Incidence of DLTs through Day 28</a:t>
              </a:r>
            </a:p>
            <a:p>
              <a:pPr marL="0" marR="0" lvl="1" indent="0" algn="l" defTabSz="233264" rtl="0" eaLnBrk="1" fontAlgn="base" latinLnBrk="0" hangingPunct="1">
                <a:lnSpc>
                  <a:spcPct val="90000"/>
                </a:lnSpc>
                <a:spcBef>
                  <a:spcPts val="306"/>
                </a:spcBef>
                <a:spcAft>
                  <a:spcPts val="153"/>
                </a:spcAft>
                <a:buClr>
                  <a:srgbClr val="3E90D0"/>
                </a:buClr>
                <a:buSzTx/>
                <a:buFontTx/>
                <a:buNone/>
                <a:tabLst>
                  <a:tab pos="119763" algn="l"/>
                </a:tabLst>
                <a:defRPr/>
              </a:pPr>
              <a:endParaRPr kumimoji="0" lang="en-US" sz="1088" b="1" i="0" u="none" strike="noStrike" kern="0" cap="none" spc="0" normalizeH="0" baseline="0" noProof="0" dirty="0">
                <a:ln>
                  <a:noFill/>
                </a:ln>
                <a:solidFill>
                  <a:srgbClr val="0870D0"/>
                </a:solidFill>
                <a:effectLst/>
                <a:uLnTx/>
                <a:uFillTx/>
                <a:latin typeface="Roboto Cn" panose="02000000000000000000" pitchFamily="2" charset="0"/>
                <a:ea typeface="Roboto Cn" panose="02000000000000000000" pitchFamily="2" charset="0"/>
                <a:cs typeface="Roboto Cn" panose="02000000000000000000" pitchFamily="2" charset="0"/>
              </a:endParaRPr>
            </a:p>
            <a:p>
              <a:pPr marL="0" marR="0" lvl="1" indent="0" algn="l" defTabSz="233264" rtl="0" eaLnBrk="1" fontAlgn="base" latinLnBrk="0" hangingPunct="1">
                <a:lnSpc>
                  <a:spcPct val="90000"/>
                </a:lnSpc>
                <a:spcBef>
                  <a:spcPts val="306"/>
                </a:spcBef>
                <a:spcAft>
                  <a:spcPts val="153"/>
                </a:spcAft>
                <a:buClr>
                  <a:srgbClr val="3E90D0"/>
                </a:buClr>
                <a:buSzTx/>
                <a:buFontTx/>
                <a:buNone/>
                <a:tabLst>
                  <a:tab pos="119763" algn="l"/>
                </a:tabLst>
                <a:defRPr/>
              </a:pPr>
              <a:r>
                <a:rPr kumimoji="0" lang="en-US" sz="1088" b="1" i="0" u="none" strike="noStrike" kern="0" cap="none" spc="0" normalizeH="0" baseline="0" noProof="0" dirty="0">
                  <a:ln>
                    <a:noFill/>
                  </a:ln>
                  <a:solidFill>
                    <a:srgbClr val="0870D0"/>
                  </a:solidFill>
                  <a:effectLst/>
                  <a:uLnTx/>
                  <a:uFillTx/>
                  <a:latin typeface="Roboto Cn" panose="02000000000000000000" pitchFamily="2" charset="0"/>
                  <a:ea typeface="Roboto Cn" panose="02000000000000000000" pitchFamily="2" charset="0"/>
                  <a:cs typeface="Roboto Cn" panose="02000000000000000000" pitchFamily="2" charset="0"/>
                </a:rPr>
                <a:t>Selected secondary endpoints</a:t>
              </a:r>
            </a:p>
            <a:p>
              <a:pPr marL="45359" marR="0" lvl="1" indent="-45359" algn="l" defTabSz="233264" rtl="0" eaLnBrk="1" fontAlgn="base" latinLnBrk="0" hangingPunct="1">
                <a:lnSpc>
                  <a:spcPct val="90000"/>
                </a:lnSpc>
                <a:spcBef>
                  <a:spcPts val="153"/>
                </a:spcBef>
                <a:spcAft>
                  <a:spcPts val="153"/>
                </a:spcAft>
                <a:buClr>
                  <a:srgbClr val="3E90D0"/>
                </a:buClr>
                <a:buSzTx/>
                <a:buFont typeface="Roboto Condensed" panose="02000000000000000000" pitchFamily="2" charset="0"/>
                <a:buChar char="•"/>
                <a:tabLst>
                  <a:tab pos="119763" algn="l"/>
                </a:tabLst>
                <a:defRPr/>
              </a:pPr>
              <a:r>
                <a:rPr kumimoji="0" lang="en-US" sz="1088" b="0"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Safety (TEAEs, AESIs, and SAEs)</a:t>
              </a:r>
            </a:p>
            <a:p>
              <a:pPr marL="45359" marR="0" lvl="1" indent="-45359" algn="l" defTabSz="233264" rtl="0" eaLnBrk="1" fontAlgn="base" latinLnBrk="0" hangingPunct="1">
                <a:lnSpc>
                  <a:spcPct val="90000"/>
                </a:lnSpc>
                <a:spcBef>
                  <a:spcPts val="153"/>
                </a:spcBef>
                <a:spcAft>
                  <a:spcPts val="153"/>
                </a:spcAft>
                <a:buClr>
                  <a:srgbClr val="3E90D0"/>
                </a:buClr>
                <a:buSzTx/>
                <a:buFont typeface="Roboto Condensed" panose="02000000000000000000" pitchFamily="2" charset="0"/>
                <a:buChar char="•"/>
                <a:tabLst>
                  <a:tab pos="119763" algn="l"/>
                </a:tabLst>
                <a:defRPr/>
              </a:pPr>
              <a:r>
                <a:rPr kumimoji="0" lang="en-US" sz="1088" b="0"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IRC-assessed CR, ≥VGPR</a:t>
              </a:r>
            </a:p>
            <a:p>
              <a:pPr marL="45359" marR="0" lvl="1" indent="-45359" algn="l" defTabSz="233264" rtl="0" eaLnBrk="1" fontAlgn="base" latinLnBrk="0" hangingPunct="1">
                <a:lnSpc>
                  <a:spcPct val="90000"/>
                </a:lnSpc>
                <a:spcBef>
                  <a:spcPts val="153"/>
                </a:spcBef>
                <a:spcAft>
                  <a:spcPts val="153"/>
                </a:spcAft>
                <a:buClr>
                  <a:srgbClr val="3E90D0"/>
                </a:buClr>
                <a:buSzTx/>
                <a:buFont typeface="Roboto Condensed" panose="02000000000000000000" pitchFamily="2" charset="0"/>
                <a:buChar char="•"/>
                <a:tabLst>
                  <a:tab pos="119763" algn="l"/>
                </a:tabLst>
                <a:defRPr/>
              </a:pPr>
              <a:r>
                <a:rPr kumimoji="0" lang="en-US" sz="1088" b="0"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Time to response, </a:t>
              </a:r>
              <a:r>
                <a:rPr kumimoji="0" lang="en-US" sz="1088" b="0" i="0" u="none" strike="noStrike" kern="0" cap="none" spc="0" normalizeH="0" baseline="0" noProof="0" dirty="0" err="1">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DoR</a:t>
              </a:r>
              <a:r>
                <a:rPr kumimoji="0" lang="en-US" sz="1088" b="0"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 PFS</a:t>
              </a:r>
            </a:p>
          </p:txBody>
        </p:sp>
        <p:grpSp>
          <p:nvGrpSpPr>
            <p:cNvPr id="13" name="Group 12">
              <a:extLst>
                <a:ext uri="{FF2B5EF4-FFF2-40B4-BE49-F238E27FC236}">
                  <a16:creationId xmlns:a16="http://schemas.microsoft.com/office/drawing/2014/main" id="{11D96D0A-9556-EBCD-233A-E6CB86669A83}"/>
                </a:ext>
              </a:extLst>
            </p:cNvPr>
            <p:cNvGrpSpPr/>
            <p:nvPr/>
          </p:nvGrpSpPr>
          <p:grpSpPr>
            <a:xfrm>
              <a:off x="5074684" y="3720095"/>
              <a:ext cx="6612739" cy="2353437"/>
              <a:chOff x="3277354" y="1194829"/>
              <a:chExt cx="4813357" cy="1957775"/>
            </a:xfrm>
          </p:grpSpPr>
          <p:sp>
            <p:nvSpPr>
              <p:cNvPr id="14" name="Left Brace 13">
                <a:extLst>
                  <a:ext uri="{FF2B5EF4-FFF2-40B4-BE49-F238E27FC236}">
                    <a16:creationId xmlns:a16="http://schemas.microsoft.com/office/drawing/2014/main" id="{486AB921-CF5F-7C87-24F3-FFDF2C7D41F8}"/>
                  </a:ext>
                </a:extLst>
              </p:cNvPr>
              <p:cNvSpPr/>
              <p:nvPr/>
            </p:nvSpPr>
            <p:spPr>
              <a:xfrm rot="5400000">
                <a:off x="5613609" y="-658752"/>
                <a:ext cx="162000" cy="4792204"/>
              </a:xfrm>
              <a:prstGeom prst="leftBrace">
                <a:avLst>
                  <a:gd name="adj1" fmla="val 0"/>
                  <a:gd name="adj2" fmla="val 50000"/>
                </a:avLst>
              </a:prstGeom>
              <a:noFill/>
              <a:ln w="19050" cap="flat" cmpd="sng" algn="ctr">
                <a:solidFill>
                  <a:srgbClr val="000000"/>
                </a:solidFill>
                <a:prstDash val="solid"/>
                <a:miter lim="800000"/>
              </a:ln>
              <a:effectLst/>
            </p:spPr>
            <p:txBody>
              <a:bodyPr rtlCol="0" anchor="ctr"/>
              <a:lstStyle/>
              <a:p>
                <a:pPr marL="0" marR="0" lvl="0" indent="0" algn="ctr" defTabSz="311033" rtl="0" eaLnBrk="1" fontAlgn="auto" latinLnBrk="0" hangingPunct="1">
                  <a:lnSpc>
                    <a:spcPct val="100000"/>
                  </a:lnSpc>
                  <a:spcBef>
                    <a:spcPts val="0"/>
                  </a:spcBef>
                  <a:spcAft>
                    <a:spcPts val="0"/>
                  </a:spcAft>
                  <a:buClrTx/>
                  <a:buSzTx/>
                  <a:buFontTx/>
                  <a:buNone/>
                  <a:tabLst/>
                  <a:defRPr/>
                </a:pPr>
                <a:endParaRPr kumimoji="0" lang="en-US" sz="816" b="0" i="0" u="none" strike="noStrike" kern="0" cap="none" spc="0" normalizeH="0" baseline="0" noProof="0" dirty="0">
                  <a:ln>
                    <a:noFill/>
                  </a:ln>
                  <a:solidFill>
                    <a:srgbClr val="065BAA"/>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C78D8927-4FBC-28B1-B175-62B01B8EAB6C}"/>
                  </a:ext>
                </a:extLst>
              </p:cNvPr>
              <p:cNvSpPr/>
              <p:nvPr/>
            </p:nvSpPr>
            <p:spPr>
              <a:xfrm>
                <a:off x="4839451" y="1194829"/>
                <a:ext cx="1788804" cy="286480"/>
              </a:xfrm>
              <a:prstGeom prst="rect">
                <a:avLst/>
              </a:prstGeom>
              <a:noFill/>
              <a:ln w="12700" cap="flat" cmpd="sng" algn="ctr">
                <a:noFill/>
                <a:prstDash val="solid"/>
                <a:miter lim="800000"/>
              </a:ln>
              <a:effectLst/>
            </p:spPr>
            <p:txBody>
              <a:bodyPr lIns="18368" rIns="18368" rtlCol="0" anchor="ctr"/>
              <a:lstStyle/>
              <a:p>
                <a:pPr marL="0" marR="0" lvl="0" indent="0" algn="ctr" defTabSz="311033" rtl="0" eaLnBrk="1" fontAlgn="auto" latinLnBrk="0" hangingPunct="1">
                  <a:lnSpc>
                    <a:spcPct val="100000"/>
                  </a:lnSpc>
                  <a:spcBef>
                    <a:spcPts val="0"/>
                  </a:spcBef>
                  <a:spcAft>
                    <a:spcPts val="0"/>
                  </a:spcAft>
                  <a:buClrTx/>
                  <a:buSzTx/>
                  <a:buFontTx/>
                  <a:buNone/>
                  <a:tabLst/>
                  <a:defRPr/>
                </a:pPr>
                <a:r>
                  <a:rPr kumimoji="0" lang="en-US" sz="1361" b="1"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Phase 1:</a:t>
                </a:r>
              </a:p>
              <a:p>
                <a:pPr marL="0" marR="0" lvl="0" indent="0" algn="ctr" defTabSz="311033" rtl="0" eaLnBrk="1" fontAlgn="auto" latinLnBrk="0" hangingPunct="1">
                  <a:lnSpc>
                    <a:spcPct val="100000"/>
                  </a:lnSpc>
                  <a:spcBef>
                    <a:spcPts val="0"/>
                  </a:spcBef>
                  <a:spcAft>
                    <a:spcPts val="0"/>
                  </a:spcAft>
                  <a:buClrTx/>
                  <a:buSzTx/>
                  <a:buFontTx/>
                  <a:buNone/>
                  <a:tabLst/>
                  <a:defRPr/>
                </a:pPr>
                <a:r>
                  <a:rPr kumimoji="0" lang="en-US" sz="1361" b="1" i="0" u="none" strike="noStrike" kern="0" cap="none" spc="0" normalizeH="0" baseline="0" noProof="0" dirty="0">
                    <a:ln>
                      <a:noFill/>
                    </a:ln>
                    <a:solidFill>
                      <a:srgbClr val="000000"/>
                    </a:solidFill>
                    <a:effectLst/>
                    <a:uLnTx/>
                    <a:uFillTx/>
                    <a:latin typeface="Roboto Cn" panose="02000000000000000000" pitchFamily="2" charset="0"/>
                    <a:ea typeface="Roboto Cn" panose="02000000000000000000" pitchFamily="2" charset="0"/>
                    <a:cs typeface="Roboto Cn" panose="02000000000000000000" pitchFamily="2" charset="0"/>
                  </a:rPr>
                  <a:t> Dose escalation</a:t>
                </a:r>
              </a:p>
            </p:txBody>
          </p:sp>
          <p:sp>
            <p:nvSpPr>
              <p:cNvPr id="16" name="Rectangle 15">
                <a:extLst>
                  <a:ext uri="{FF2B5EF4-FFF2-40B4-BE49-F238E27FC236}">
                    <a16:creationId xmlns:a16="http://schemas.microsoft.com/office/drawing/2014/main" id="{BC09C1B7-9E7B-9B6E-0F67-769C851C9237}"/>
                  </a:ext>
                </a:extLst>
              </p:cNvPr>
              <p:cNvSpPr/>
              <p:nvPr/>
            </p:nvSpPr>
            <p:spPr>
              <a:xfrm>
                <a:off x="3277354" y="1909463"/>
                <a:ext cx="2544684" cy="572693"/>
              </a:xfrm>
              <a:prstGeom prst="rect">
                <a:avLst/>
              </a:prstGeom>
              <a:solidFill>
                <a:schemeClr val="accent1"/>
              </a:solidFill>
              <a:ln w="12700" cap="flat" cmpd="sng" algn="ctr">
                <a:noFill/>
                <a:prstDash val="solid"/>
                <a:miter lim="800000"/>
              </a:ln>
              <a:effectLst/>
            </p:spPr>
            <p:txBody>
              <a:bodyPr lIns="18368" rIns="18368" rtlCol="0" anchor="ctr"/>
              <a:lstStyle/>
              <a:p>
                <a:pPr marL="0" marR="0" lvl="0" indent="0" algn="ctr" defTabSz="466538" rtl="0" eaLnBrk="1" fontAlgn="auto" latinLnBrk="0" hangingPunct="1">
                  <a:lnSpc>
                    <a:spcPct val="100000"/>
                  </a:lnSpc>
                  <a:spcBef>
                    <a:spcPts val="0"/>
                  </a:spcBef>
                  <a:spcAft>
                    <a:spcPts val="0"/>
                  </a:spcAft>
                  <a:buClrTx/>
                  <a:buSzTx/>
                  <a:buFontTx/>
                  <a:buNone/>
                  <a:tabLst/>
                  <a:defRPr/>
                </a:pPr>
                <a:r>
                  <a:rPr kumimoji="0" lang="en-US" sz="1088" b="1" i="0" u="none" strike="noStrike" kern="0" cap="none" spc="0" normalizeH="0" baseline="0" noProof="0" dirty="0">
                    <a:ln>
                      <a:noFill/>
                    </a:ln>
                    <a:solidFill>
                      <a:srgbClr val="FFFFFF"/>
                    </a:solidFill>
                    <a:effectLst/>
                    <a:uLnTx/>
                    <a:uFillTx/>
                    <a:latin typeface="Roboto Cn" panose="020B0604020202020204"/>
                    <a:ea typeface="Roboto Cn" panose="02000000000000000000" pitchFamily="2" charset="0"/>
                    <a:cs typeface="Roboto Cn" panose="02000000000000000000" pitchFamily="2" charset="0"/>
                  </a:rPr>
                  <a:t>Low-dose LINVO (80 mg)</a:t>
                </a:r>
              </a:p>
            </p:txBody>
          </p:sp>
          <p:sp>
            <p:nvSpPr>
              <p:cNvPr id="17" name="Rectangle 16">
                <a:extLst>
                  <a:ext uri="{FF2B5EF4-FFF2-40B4-BE49-F238E27FC236}">
                    <a16:creationId xmlns:a16="http://schemas.microsoft.com/office/drawing/2014/main" id="{C5CC329D-A1A0-77B6-C26E-1C8549803E74}"/>
                  </a:ext>
                </a:extLst>
              </p:cNvPr>
              <p:cNvSpPr/>
              <p:nvPr/>
            </p:nvSpPr>
            <p:spPr>
              <a:xfrm>
                <a:off x="3277354" y="2542600"/>
                <a:ext cx="2544684" cy="610004"/>
              </a:xfrm>
              <a:prstGeom prst="rect">
                <a:avLst/>
              </a:prstGeom>
              <a:solidFill>
                <a:schemeClr val="accent1"/>
              </a:solidFill>
              <a:ln w="12700" cap="flat" cmpd="sng" algn="ctr">
                <a:noFill/>
                <a:prstDash val="solid"/>
                <a:miter lim="800000"/>
              </a:ln>
              <a:effectLst/>
            </p:spPr>
            <p:txBody>
              <a:bodyPr lIns="18368" rIns="18368" rtlCol="0" anchor="ctr"/>
              <a:lstStyle/>
              <a:p>
                <a:pPr marL="0" marR="0" lvl="0" indent="0" algn="ctr" defTabSz="466538" rtl="0" eaLnBrk="1" fontAlgn="auto" latinLnBrk="0" hangingPunct="1">
                  <a:lnSpc>
                    <a:spcPct val="100000"/>
                  </a:lnSpc>
                  <a:spcBef>
                    <a:spcPts val="0"/>
                  </a:spcBef>
                  <a:spcAft>
                    <a:spcPts val="0"/>
                  </a:spcAft>
                  <a:buClrTx/>
                  <a:buSzTx/>
                  <a:buFontTx/>
                  <a:buNone/>
                  <a:tabLst/>
                  <a:defRPr/>
                </a:pPr>
                <a:r>
                  <a:rPr kumimoji="0" lang="en-US" sz="1088" b="1" i="0" u="none" strike="noStrike" kern="0" cap="none" spc="0" normalizeH="0" baseline="0" noProof="0" dirty="0">
                    <a:ln>
                      <a:noFill/>
                    </a:ln>
                    <a:solidFill>
                      <a:srgbClr val="FFFFFF"/>
                    </a:solidFill>
                    <a:effectLst/>
                    <a:uLnTx/>
                    <a:uFillTx/>
                    <a:latin typeface="Roboto Cn" panose="020B0604020202020204"/>
                    <a:ea typeface="Roboto Cn" panose="02000000000000000000" pitchFamily="2" charset="0"/>
                    <a:cs typeface="Roboto Cn" panose="02000000000000000000" pitchFamily="2" charset="0"/>
                  </a:rPr>
                  <a:t>High-dose LINVO (240 mg)</a:t>
                </a:r>
              </a:p>
            </p:txBody>
          </p:sp>
        </p:grpSp>
      </p:grpSp>
      <p:grpSp>
        <p:nvGrpSpPr>
          <p:cNvPr id="133" name="Group 132">
            <a:extLst>
              <a:ext uri="{FF2B5EF4-FFF2-40B4-BE49-F238E27FC236}">
                <a16:creationId xmlns:a16="http://schemas.microsoft.com/office/drawing/2014/main" id="{0EC8C00C-A4FD-1EE9-3A39-8025A7C7923B}"/>
              </a:ext>
            </a:extLst>
          </p:cNvPr>
          <p:cNvGrpSpPr/>
          <p:nvPr/>
        </p:nvGrpSpPr>
        <p:grpSpPr>
          <a:xfrm>
            <a:off x="8916722" y="2318407"/>
            <a:ext cx="2502206" cy="3012988"/>
            <a:chOff x="11944204" y="3814126"/>
            <a:chExt cx="3678047" cy="4428857"/>
          </a:xfrm>
        </p:grpSpPr>
        <p:sp>
          <p:nvSpPr>
            <p:cNvPr id="67" name="Rectangle 66">
              <a:extLst>
                <a:ext uri="{FF2B5EF4-FFF2-40B4-BE49-F238E27FC236}">
                  <a16:creationId xmlns:a16="http://schemas.microsoft.com/office/drawing/2014/main" id="{B335D49D-39D0-8ACC-5A09-E1E92A7AAAD0}"/>
                </a:ext>
              </a:extLst>
            </p:cNvPr>
            <p:cNvSpPr/>
            <p:nvPr/>
          </p:nvSpPr>
          <p:spPr>
            <a:xfrm>
              <a:off x="12516786" y="6179817"/>
              <a:ext cx="2902094" cy="2063166"/>
            </a:xfrm>
            <a:prstGeom prst="rect">
              <a:avLst/>
            </a:prstGeom>
            <a:noFill/>
            <a:ln w="28575">
              <a:noFill/>
            </a:ln>
          </p:spPr>
          <p:txBody>
            <a:bodyPr wrap="square" lIns="45921" anchor="ctr">
              <a:spAutoFit/>
            </a:bodyPr>
            <a:lstStyle/>
            <a:p>
              <a:pPr marL="45359" marR="0" lvl="0" indent="-45359" algn="ctr" defTabSz="466118" rtl="0" eaLnBrk="1" fontAlgn="auto" latinLnBrk="0" hangingPunct="1">
                <a:lnSpc>
                  <a:spcPct val="90000"/>
                </a:lnSpc>
                <a:spcBef>
                  <a:spcPts val="153"/>
                </a:spcBef>
                <a:spcAft>
                  <a:spcPts val="153"/>
                </a:spcAft>
                <a:buClrTx/>
                <a:buSzTx/>
                <a:buFontTx/>
                <a:buNone/>
                <a:tabLst/>
                <a:defRPr/>
              </a:pPr>
              <a:r>
                <a:rPr kumimoji="0" lang="en-US" sz="1088" b="1" i="0" u="none" strike="noStrike" kern="0" cap="none" spc="0" normalizeH="0" baseline="0" noProof="0" dirty="0">
                  <a:ln>
                    <a:noFill/>
                  </a:ln>
                  <a:solidFill>
                    <a:prstClr val="black"/>
                  </a:solidFill>
                  <a:effectLst/>
                  <a:uLnTx/>
                  <a:uFillTx/>
                  <a:latin typeface="Roboto Cn" panose="02000000000000000000" pitchFamily="2" charset="0"/>
                  <a:ea typeface="Roboto Cn" panose="02000000000000000000" pitchFamily="2" charset="0"/>
                  <a:cs typeface="Roboto Cn" panose="02000000000000000000" pitchFamily="2" charset="0"/>
                </a:rPr>
                <a:t>Phase 2 objective: </a:t>
              </a:r>
            </a:p>
            <a:p>
              <a:pPr marL="45359" marR="0" lvl="0" indent="-45359" algn="ctr" defTabSz="466118" rtl="0" eaLnBrk="1" fontAlgn="auto" latinLnBrk="0" hangingPunct="1">
                <a:lnSpc>
                  <a:spcPct val="90000"/>
                </a:lnSpc>
                <a:spcBef>
                  <a:spcPts val="153"/>
                </a:spcBef>
                <a:spcAft>
                  <a:spcPts val="153"/>
                </a:spcAft>
                <a:buClrTx/>
                <a:buSzTx/>
                <a:buFontTx/>
                <a:buNone/>
                <a:tabLst/>
                <a:defRPr/>
              </a:pPr>
              <a:r>
                <a:rPr kumimoji="0" lang="en-US" sz="1088" b="1" i="0" u="none" strike="noStrike" kern="0" cap="none" spc="0" normalizeH="0" baseline="0" noProof="0" dirty="0">
                  <a:ln>
                    <a:noFill/>
                  </a:ln>
                  <a:solidFill>
                    <a:prstClr val="black"/>
                  </a:solidFill>
                  <a:effectLst/>
                  <a:uLnTx/>
                  <a:uFillTx/>
                  <a:latin typeface="Roboto Cn" panose="02000000000000000000" pitchFamily="2" charset="0"/>
                  <a:ea typeface="Roboto Cn" panose="02000000000000000000" pitchFamily="2" charset="0"/>
                  <a:cs typeface="Roboto Cn" panose="02000000000000000000" pitchFamily="2" charset="0"/>
                </a:rPr>
                <a:t>To evaluate the effect of LINVO on hematologic CR</a:t>
              </a:r>
            </a:p>
            <a:p>
              <a:pPr marL="45359" marR="0" lvl="0" indent="-45359" algn="ctr" defTabSz="466118" rtl="0" eaLnBrk="1" fontAlgn="auto" latinLnBrk="0" hangingPunct="1">
                <a:lnSpc>
                  <a:spcPct val="90000"/>
                </a:lnSpc>
                <a:spcBef>
                  <a:spcPts val="153"/>
                </a:spcBef>
                <a:spcAft>
                  <a:spcPts val="153"/>
                </a:spcAft>
                <a:buClrTx/>
                <a:buSzTx/>
                <a:buFontTx/>
                <a:buNone/>
                <a:tabLst/>
                <a:defRPr/>
              </a:pPr>
              <a:r>
                <a:rPr kumimoji="0" lang="en-US" sz="1088" b="0" i="0" u="none" strike="noStrike" kern="0" cap="none" spc="0" normalizeH="0" baseline="0" noProof="0" dirty="0">
                  <a:ln>
                    <a:noFill/>
                  </a:ln>
                  <a:solidFill>
                    <a:prstClr val="black"/>
                  </a:solidFill>
                  <a:effectLst/>
                  <a:uLnTx/>
                  <a:uFillTx/>
                  <a:latin typeface="Roboto Cn" panose="02000000000000000000" pitchFamily="2" charset="0"/>
                  <a:ea typeface="Roboto Cn" panose="02000000000000000000" pitchFamily="2" charset="0"/>
                  <a:cs typeface="Roboto Cn" panose="02000000000000000000" pitchFamily="2" charset="0"/>
                </a:rPr>
                <a:t>(Currently recruiting) </a:t>
              </a:r>
            </a:p>
            <a:p>
              <a:pPr marL="45359" marR="0" lvl="0" indent="-45359" algn="ctr" defTabSz="466118" rtl="0" eaLnBrk="1" fontAlgn="auto" latinLnBrk="0" hangingPunct="1">
                <a:lnSpc>
                  <a:spcPct val="90000"/>
                </a:lnSpc>
                <a:spcBef>
                  <a:spcPts val="153"/>
                </a:spcBef>
                <a:spcAft>
                  <a:spcPts val="153"/>
                </a:spcAft>
                <a:buClrTx/>
                <a:buSzTx/>
                <a:buFontTx/>
                <a:buNone/>
                <a:tabLst/>
                <a:defRPr/>
              </a:pPr>
              <a:endParaRPr kumimoji="0" lang="en-US" sz="1088" b="1" i="0" u="none" strike="noStrike" kern="0" cap="none" spc="0" normalizeH="0" baseline="0" noProof="0" dirty="0">
                <a:ln>
                  <a:noFill/>
                </a:ln>
                <a:solidFill>
                  <a:prstClr val="black">
                    <a:lumMod val="50000"/>
                    <a:lumOff val="50000"/>
                  </a:prstClr>
                </a:solidFill>
                <a:effectLst/>
                <a:uLnTx/>
                <a:uFillTx/>
                <a:latin typeface="Roboto Cn" panose="02000000000000000000" pitchFamily="2" charset="0"/>
                <a:ea typeface="Roboto Cn" panose="02000000000000000000" pitchFamily="2" charset="0"/>
                <a:cs typeface="Roboto Cn" panose="02000000000000000000" pitchFamily="2" charset="0"/>
              </a:endParaRPr>
            </a:p>
            <a:p>
              <a:pPr marL="45359" marR="0" lvl="0" indent="-45359" algn="l" defTabSz="466118" rtl="0" eaLnBrk="1" fontAlgn="auto" latinLnBrk="0" hangingPunct="1">
                <a:lnSpc>
                  <a:spcPct val="90000"/>
                </a:lnSpc>
                <a:spcBef>
                  <a:spcPts val="153"/>
                </a:spcBef>
                <a:spcAft>
                  <a:spcPts val="153"/>
                </a:spcAft>
                <a:buClrTx/>
                <a:buSzTx/>
                <a:buFontTx/>
                <a:buNone/>
                <a:tabLst/>
                <a:defRPr/>
              </a:pPr>
              <a:r>
                <a:rPr kumimoji="0" lang="en-US" sz="1088" b="1" i="0" u="none" strike="noStrike" kern="0" cap="none" spc="0" normalizeH="0" baseline="0" noProof="0" dirty="0">
                  <a:ln>
                    <a:noFill/>
                  </a:ln>
                  <a:solidFill>
                    <a:srgbClr val="0870D0"/>
                  </a:solidFill>
                  <a:effectLst/>
                  <a:uLnTx/>
                  <a:uFillTx/>
                  <a:latin typeface="Roboto Cn" panose="02000000000000000000" pitchFamily="2" charset="0"/>
                  <a:ea typeface="Roboto Cn" panose="02000000000000000000" pitchFamily="2" charset="0"/>
                  <a:cs typeface="Roboto Cn" panose="02000000000000000000" pitchFamily="2" charset="0"/>
                </a:rPr>
                <a:t>Primary endpoint</a:t>
              </a:r>
              <a:endParaRPr kumimoji="0" lang="en-US" sz="1088" b="1" i="0" u="none" strike="noStrike" kern="0" cap="none" spc="0" normalizeH="0" baseline="30000" noProof="0" dirty="0">
                <a:ln>
                  <a:noFill/>
                </a:ln>
                <a:solidFill>
                  <a:srgbClr val="0870D0"/>
                </a:solidFill>
                <a:effectLst/>
                <a:uLnTx/>
                <a:uFillTx/>
                <a:latin typeface="Roboto Cn" panose="02000000000000000000" pitchFamily="2" charset="0"/>
                <a:ea typeface="Roboto Cn" panose="02000000000000000000" pitchFamily="2" charset="0"/>
                <a:cs typeface="Roboto Cn" panose="02000000000000000000" pitchFamily="2" charset="0"/>
              </a:endParaRPr>
            </a:p>
            <a:p>
              <a:pPr marL="45359" marR="0" lvl="1" indent="-45359" algn="l" defTabSz="233264" rtl="0" eaLnBrk="1" fontAlgn="base" latinLnBrk="0" hangingPunct="1">
                <a:lnSpc>
                  <a:spcPct val="90000"/>
                </a:lnSpc>
                <a:spcBef>
                  <a:spcPts val="153"/>
                </a:spcBef>
                <a:spcAft>
                  <a:spcPts val="153"/>
                </a:spcAft>
                <a:buClr>
                  <a:srgbClr val="3E90D0"/>
                </a:buClr>
                <a:buSzTx/>
                <a:buFont typeface="Roboto Condensed" panose="02000000000000000000" pitchFamily="2" charset="0"/>
                <a:buChar char="•"/>
                <a:tabLst>
                  <a:tab pos="119763" algn="l"/>
                </a:tabLst>
                <a:defRPr/>
              </a:pPr>
              <a:r>
                <a:rPr kumimoji="0" lang="en-US" sz="1088" b="0" i="0" u="none" strike="noStrike" kern="0" cap="none" spc="0" normalizeH="0" baseline="0" noProof="0" dirty="0">
                  <a:ln>
                    <a:noFill/>
                  </a:ln>
                  <a:solidFill>
                    <a:prstClr val="black"/>
                  </a:solidFill>
                  <a:effectLst/>
                  <a:uLnTx/>
                  <a:uFillTx/>
                  <a:latin typeface="Roboto Cn" panose="020B0604020202020204"/>
                  <a:ea typeface="Roboto Cn" panose="02000000000000000000" pitchFamily="2" charset="0"/>
                  <a:cs typeface="+mn-cs"/>
                </a:rPr>
                <a:t>IRC-assessed hematologic CR</a:t>
              </a:r>
            </a:p>
          </p:txBody>
        </p:sp>
        <p:sp>
          <p:nvSpPr>
            <p:cNvPr id="63" name="Rectangle 62">
              <a:extLst>
                <a:ext uri="{FF2B5EF4-FFF2-40B4-BE49-F238E27FC236}">
                  <a16:creationId xmlns:a16="http://schemas.microsoft.com/office/drawing/2014/main" id="{0401E922-5A61-C2B8-0F1D-5C61407E17D3}"/>
                </a:ext>
              </a:extLst>
            </p:cNvPr>
            <p:cNvSpPr/>
            <p:nvPr/>
          </p:nvSpPr>
          <p:spPr>
            <a:xfrm>
              <a:off x="12640052" y="4579154"/>
              <a:ext cx="2659143" cy="7400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368" rIns="18368" rtlCol="0" anchor="ctr"/>
            <a:lstStyle/>
            <a:p>
              <a:pPr marL="0" marR="0" lvl="0" indent="0" algn="ctr" defTabSz="466538" rtl="0" eaLnBrk="1" fontAlgn="auto" latinLnBrk="0" hangingPunct="1">
                <a:lnSpc>
                  <a:spcPct val="100000"/>
                </a:lnSpc>
                <a:spcBef>
                  <a:spcPts val="0"/>
                </a:spcBef>
                <a:spcAft>
                  <a:spcPts val="0"/>
                </a:spcAft>
                <a:buClrTx/>
                <a:buSzTx/>
                <a:buFontTx/>
                <a:buNone/>
                <a:tabLst/>
                <a:defRPr/>
              </a:pPr>
              <a:r>
                <a:rPr kumimoji="0" lang="en-US" sz="1088" b="1" i="0" u="none" strike="noStrike" kern="1200" cap="none" spc="0" normalizeH="0" baseline="0" noProof="0" dirty="0">
                  <a:ln>
                    <a:noFill/>
                  </a:ln>
                  <a:solidFill>
                    <a:srgbClr val="FFFFFF"/>
                  </a:solidFill>
                  <a:effectLst/>
                  <a:uLnTx/>
                  <a:uFillTx/>
                  <a:latin typeface="Roboto Cn" panose="020B0604020202020204"/>
                  <a:ea typeface="Roboto Cn" panose="02000000000000000000" pitchFamily="2" charset="0"/>
                  <a:cs typeface="Roboto Cn" panose="02000000000000000000" pitchFamily="2" charset="0"/>
                </a:rPr>
                <a:t>Low-dose LINVO </a:t>
              </a:r>
              <a:r>
                <a:rPr kumimoji="0" lang="en-US" sz="1088" b="1" i="0" u="none" strike="noStrike" kern="0" cap="none" spc="0" normalizeH="0" baseline="0" noProof="0" dirty="0">
                  <a:ln>
                    <a:noFill/>
                  </a:ln>
                  <a:solidFill>
                    <a:srgbClr val="FFFFFF"/>
                  </a:solidFill>
                  <a:effectLst/>
                  <a:uLnTx/>
                  <a:uFillTx/>
                  <a:latin typeface="Roboto Cn" panose="020B0604020202020204"/>
                  <a:ea typeface="Roboto Cn" panose="02000000000000000000" pitchFamily="2" charset="0"/>
                  <a:cs typeface="Roboto Cn" panose="02000000000000000000" pitchFamily="2" charset="0"/>
                </a:rPr>
                <a:t>(80 mg)</a:t>
              </a:r>
              <a:endParaRPr kumimoji="0" lang="en-US" sz="1088" b="1" i="0" u="none" strike="noStrike" kern="1200" cap="none" spc="0" normalizeH="0" baseline="0" noProof="0" dirty="0">
                <a:ln>
                  <a:noFill/>
                </a:ln>
                <a:solidFill>
                  <a:srgbClr val="FFFFFF"/>
                </a:solidFill>
                <a:effectLst/>
                <a:uLnTx/>
                <a:uFillTx/>
                <a:latin typeface="Roboto Cn" panose="020B0604020202020204"/>
                <a:ea typeface="Roboto Cn" panose="02000000000000000000" pitchFamily="2" charset="0"/>
                <a:cs typeface="Roboto Cn" panose="02000000000000000000" pitchFamily="2" charset="0"/>
              </a:endParaRPr>
            </a:p>
          </p:txBody>
        </p:sp>
        <p:sp>
          <p:nvSpPr>
            <p:cNvPr id="69" name="Rectangle 68">
              <a:extLst>
                <a:ext uri="{FF2B5EF4-FFF2-40B4-BE49-F238E27FC236}">
                  <a16:creationId xmlns:a16="http://schemas.microsoft.com/office/drawing/2014/main" id="{9D49CB4D-81D7-65AC-B2C1-798364D6606B}"/>
                </a:ext>
              </a:extLst>
            </p:cNvPr>
            <p:cNvSpPr/>
            <p:nvPr/>
          </p:nvSpPr>
          <p:spPr>
            <a:xfrm>
              <a:off x="12640054" y="5398820"/>
              <a:ext cx="2659144" cy="6725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368" rIns="18368" rtlCol="0" anchor="ctr"/>
            <a:lstStyle/>
            <a:p>
              <a:pPr marL="0" marR="0" lvl="0" indent="0" algn="ctr" defTabSz="466538" rtl="0" eaLnBrk="1" fontAlgn="auto" latinLnBrk="0" hangingPunct="1">
                <a:lnSpc>
                  <a:spcPct val="100000"/>
                </a:lnSpc>
                <a:spcBef>
                  <a:spcPts val="0"/>
                </a:spcBef>
                <a:spcAft>
                  <a:spcPts val="0"/>
                </a:spcAft>
                <a:buClrTx/>
                <a:buSzTx/>
                <a:buFontTx/>
                <a:buNone/>
                <a:tabLst/>
                <a:defRPr/>
              </a:pPr>
              <a:r>
                <a:rPr kumimoji="0" lang="en-US" sz="1088" b="1" i="0" u="none" strike="noStrike" kern="1200" cap="none" spc="0" normalizeH="0" baseline="0" noProof="0" dirty="0">
                  <a:ln>
                    <a:noFill/>
                  </a:ln>
                  <a:solidFill>
                    <a:srgbClr val="FFFFFF"/>
                  </a:solidFill>
                  <a:effectLst/>
                  <a:uLnTx/>
                  <a:uFillTx/>
                  <a:latin typeface="Roboto Cn" panose="020B0604020202020204"/>
                  <a:ea typeface="Roboto Cn" panose="02000000000000000000" pitchFamily="2" charset="0"/>
                  <a:cs typeface="Roboto Cn" panose="02000000000000000000" pitchFamily="2" charset="0"/>
                </a:rPr>
                <a:t>High-dose LINVO </a:t>
              </a:r>
              <a:r>
                <a:rPr kumimoji="0" lang="en-US" sz="1088" b="1" i="0" u="none" strike="noStrike" kern="0" cap="none" spc="0" normalizeH="0" baseline="0" noProof="0" dirty="0">
                  <a:ln>
                    <a:noFill/>
                  </a:ln>
                  <a:solidFill>
                    <a:srgbClr val="FFFFFF"/>
                  </a:solidFill>
                  <a:effectLst/>
                  <a:uLnTx/>
                  <a:uFillTx/>
                  <a:latin typeface="Roboto Cn" panose="020B0604020202020204"/>
                  <a:ea typeface="Roboto Cn" panose="02000000000000000000" pitchFamily="2" charset="0"/>
                  <a:cs typeface="Roboto Cn" panose="02000000000000000000" pitchFamily="2" charset="0"/>
                </a:rPr>
                <a:t>(240 mg)</a:t>
              </a:r>
              <a:endParaRPr kumimoji="0" lang="en-US" sz="1088" b="1" i="0" u="none" strike="noStrike" kern="1200" cap="none" spc="0" normalizeH="0" baseline="0" noProof="0" dirty="0">
                <a:ln>
                  <a:noFill/>
                </a:ln>
                <a:solidFill>
                  <a:srgbClr val="FFFFFF"/>
                </a:solidFill>
                <a:effectLst/>
                <a:uLnTx/>
                <a:uFillTx/>
                <a:latin typeface="Roboto Cn" panose="020B0604020202020204"/>
                <a:ea typeface="Roboto Cn" panose="02000000000000000000" pitchFamily="2" charset="0"/>
                <a:cs typeface="Roboto Cn" panose="02000000000000000000" pitchFamily="2" charset="0"/>
              </a:endParaRPr>
            </a:p>
          </p:txBody>
        </p:sp>
        <p:cxnSp>
          <p:nvCxnSpPr>
            <p:cNvPr id="70" name="Connector: Elbow 69">
              <a:extLst>
                <a:ext uri="{FF2B5EF4-FFF2-40B4-BE49-F238E27FC236}">
                  <a16:creationId xmlns:a16="http://schemas.microsoft.com/office/drawing/2014/main" id="{E1E49142-B1F9-8597-3752-51634E67DC33}"/>
                </a:ext>
              </a:extLst>
            </p:cNvPr>
            <p:cNvCxnSpPr>
              <a:cxnSpLocks/>
              <a:stCxn id="74" idx="0"/>
              <a:endCxn id="63" idx="1"/>
            </p:cNvCxnSpPr>
            <p:nvPr/>
          </p:nvCxnSpPr>
          <p:spPr>
            <a:xfrm rot="5400000" flipH="1" flipV="1">
              <a:off x="12336896" y="4800879"/>
              <a:ext cx="154848" cy="451463"/>
            </a:xfrm>
            <a:prstGeom prst="bentConnector2">
              <a:avLst/>
            </a:prstGeom>
            <a:noFill/>
            <a:ln w="12700" cap="flat" cmpd="sng" algn="ctr">
              <a:solidFill>
                <a:srgbClr val="5A5B5B"/>
              </a:solidFill>
              <a:prstDash val="solid"/>
              <a:miter lim="800000"/>
              <a:tailEnd type="triangle"/>
            </a:ln>
            <a:effectLst/>
          </p:spPr>
        </p:cxnSp>
        <p:sp>
          <p:nvSpPr>
            <p:cNvPr id="71" name="Left Brace 70">
              <a:extLst>
                <a:ext uri="{FF2B5EF4-FFF2-40B4-BE49-F238E27FC236}">
                  <a16:creationId xmlns:a16="http://schemas.microsoft.com/office/drawing/2014/main" id="{D37826A5-F270-63BD-DDB1-9648CD070FA4}"/>
                </a:ext>
              </a:extLst>
            </p:cNvPr>
            <p:cNvSpPr/>
            <p:nvPr/>
          </p:nvSpPr>
          <p:spPr>
            <a:xfrm rot="5400000">
              <a:off x="13655449" y="2691067"/>
              <a:ext cx="164412" cy="3383280"/>
            </a:xfrm>
            <a:prstGeom prst="leftBrace">
              <a:avLst>
                <a:gd name="adj1" fmla="val 0"/>
                <a:gd name="adj2" fmla="val 50000"/>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88"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2" name="Rectangle 71">
              <a:extLst>
                <a:ext uri="{FF2B5EF4-FFF2-40B4-BE49-F238E27FC236}">
                  <a16:creationId xmlns:a16="http://schemas.microsoft.com/office/drawing/2014/main" id="{72D2F6CC-CA54-34AF-1CD5-F1908DE306C2}"/>
                </a:ext>
              </a:extLst>
            </p:cNvPr>
            <p:cNvSpPr/>
            <p:nvPr/>
          </p:nvSpPr>
          <p:spPr>
            <a:xfrm>
              <a:off x="12011771" y="3814126"/>
              <a:ext cx="3610480" cy="269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368" rIns="1836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61" b="1" i="0" u="none" strike="noStrike" kern="1200" cap="none" spc="0" normalizeH="0" baseline="0" noProof="0" dirty="0">
                  <a:ln>
                    <a:noFill/>
                  </a:ln>
                  <a:solidFill>
                    <a:srgbClr val="0E2841"/>
                  </a:solidFill>
                  <a:effectLst/>
                  <a:uLnTx/>
                  <a:uFillTx/>
                  <a:latin typeface="Roboto Cn" panose="02000000000000000000" pitchFamily="2" charset="0"/>
                  <a:ea typeface="Roboto Cn" panose="02000000000000000000" pitchFamily="2" charset="0"/>
                  <a:cs typeface="Roboto Cn" panose="02000000000000000000" pitchFamily="2" charset="0"/>
                </a:rPr>
                <a:t>Phase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61" b="1" i="0" u="none" strike="noStrike" kern="1200" cap="none" spc="0" normalizeH="0" baseline="0" noProof="0" dirty="0">
                  <a:ln>
                    <a:noFill/>
                  </a:ln>
                  <a:solidFill>
                    <a:srgbClr val="0E2841"/>
                  </a:solidFill>
                  <a:effectLst/>
                  <a:uLnTx/>
                  <a:uFillTx/>
                  <a:latin typeface="Roboto Cn" panose="02000000000000000000" pitchFamily="2" charset="0"/>
                  <a:ea typeface="Roboto Cn" panose="02000000000000000000" pitchFamily="2" charset="0"/>
                  <a:cs typeface="Roboto Cn" panose="02000000000000000000" pitchFamily="2" charset="0"/>
                </a:rPr>
                <a:t>Dose expansion</a:t>
              </a:r>
            </a:p>
          </p:txBody>
        </p:sp>
        <p:cxnSp>
          <p:nvCxnSpPr>
            <p:cNvPr id="73" name="Connector: Elbow 72">
              <a:extLst>
                <a:ext uri="{FF2B5EF4-FFF2-40B4-BE49-F238E27FC236}">
                  <a16:creationId xmlns:a16="http://schemas.microsoft.com/office/drawing/2014/main" id="{FFD24B26-2DCD-9AD7-40C1-8EF1E02D9BF3}"/>
                </a:ext>
              </a:extLst>
            </p:cNvPr>
            <p:cNvCxnSpPr>
              <a:cxnSpLocks/>
              <a:stCxn id="74" idx="4"/>
              <a:endCxn id="69" idx="1"/>
            </p:cNvCxnSpPr>
            <p:nvPr/>
          </p:nvCxnSpPr>
          <p:spPr>
            <a:xfrm rot="16200000" flipH="1">
              <a:off x="12340935" y="5435961"/>
              <a:ext cx="146772" cy="451465"/>
            </a:xfrm>
            <a:prstGeom prst="bentConnector2">
              <a:avLst/>
            </a:prstGeom>
            <a:noFill/>
            <a:ln w="12700" cap="flat" cmpd="sng" algn="ctr">
              <a:solidFill>
                <a:srgbClr val="5A5B5B"/>
              </a:solidFill>
              <a:prstDash val="solid"/>
              <a:miter lim="800000"/>
              <a:tailEnd type="triangle"/>
            </a:ln>
            <a:effectLst/>
          </p:spPr>
        </p:cxnSp>
        <p:sp>
          <p:nvSpPr>
            <p:cNvPr id="74" name="Oval 73">
              <a:extLst>
                <a:ext uri="{FF2B5EF4-FFF2-40B4-BE49-F238E27FC236}">
                  <a16:creationId xmlns:a16="http://schemas.microsoft.com/office/drawing/2014/main" id="{2DF81B1B-E8CB-D40D-DC67-42FA29812BDF}"/>
                </a:ext>
              </a:extLst>
            </p:cNvPr>
            <p:cNvSpPr>
              <a:spLocks noChangeAspect="1"/>
            </p:cNvSpPr>
            <p:nvPr/>
          </p:nvSpPr>
          <p:spPr>
            <a:xfrm>
              <a:off x="11944204" y="5104034"/>
              <a:ext cx="488770" cy="484274"/>
            </a:xfrm>
            <a:prstGeom prst="ellipse">
              <a:avLst/>
            </a:prstGeom>
            <a:solidFill>
              <a:schemeClr val="tx1"/>
            </a:solidFill>
            <a:ln w="12700" cap="flat" cmpd="sng" algn="ctr">
              <a:noFill/>
              <a:prstDash val="solid"/>
              <a:miter lim="800000"/>
            </a:ln>
            <a:effectLst/>
          </p:spPr>
          <p:txBody>
            <a:bodyPr lIns="0" tIns="0" rIns="0" bIns="0" rtlCol="0" anchor="ctr"/>
            <a:lstStyle/>
            <a:p>
              <a:pPr marL="0" marR="0" lvl="0" indent="0" algn="ctr" defTabSz="349903" rtl="0" eaLnBrk="1" fontAlgn="auto" latinLnBrk="0" hangingPunct="1">
                <a:lnSpc>
                  <a:spcPct val="100000"/>
                </a:lnSpc>
                <a:spcBef>
                  <a:spcPts val="0"/>
                </a:spcBef>
                <a:spcAft>
                  <a:spcPts val="0"/>
                </a:spcAft>
                <a:buClrTx/>
                <a:buSzTx/>
                <a:buFontTx/>
                <a:buNone/>
                <a:tabLst/>
                <a:defRPr/>
              </a:pPr>
              <a:r>
                <a:rPr kumimoji="0" lang="en-US" sz="816" b="1" i="0" u="none" strike="noStrike" kern="0" cap="none" spc="0" normalizeH="0" baseline="0" noProof="0" dirty="0">
                  <a:ln>
                    <a:noFill/>
                  </a:ln>
                  <a:solidFill>
                    <a:prstClr val="white"/>
                  </a:solidFill>
                  <a:effectLst/>
                  <a:uLnTx/>
                  <a:uFillTx/>
                  <a:latin typeface="Aptos" panose="02110004020202020204"/>
                  <a:ea typeface="Roboto Cn" panose="02000000000000000000" pitchFamily="2" charset="0"/>
                  <a:cs typeface="Roboto Cn" panose="02000000000000000000" pitchFamily="2" charset="0"/>
                </a:rPr>
                <a:t>R 1:1</a:t>
              </a:r>
            </a:p>
          </p:txBody>
        </p:sp>
      </p:grpSp>
      <p:sp>
        <p:nvSpPr>
          <p:cNvPr id="136" name="Rectangle 135">
            <a:extLst>
              <a:ext uri="{FF2B5EF4-FFF2-40B4-BE49-F238E27FC236}">
                <a16:creationId xmlns:a16="http://schemas.microsoft.com/office/drawing/2014/main" id="{15575327-D73D-BDBF-6CED-B59D5C75F8FB}"/>
              </a:ext>
            </a:extLst>
          </p:cNvPr>
          <p:cNvSpPr/>
          <p:nvPr/>
        </p:nvSpPr>
        <p:spPr>
          <a:xfrm>
            <a:off x="3681651" y="2073682"/>
            <a:ext cx="5138057" cy="3536727"/>
          </a:xfrm>
          <a:prstGeom prst="rect">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25"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45" name="Group 44">
            <a:extLst>
              <a:ext uri="{FF2B5EF4-FFF2-40B4-BE49-F238E27FC236}">
                <a16:creationId xmlns:a16="http://schemas.microsoft.com/office/drawing/2014/main" id="{5F8CD226-77FA-B6C6-844F-5318FE12A349}"/>
              </a:ext>
            </a:extLst>
          </p:cNvPr>
          <p:cNvGrpSpPr/>
          <p:nvPr/>
        </p:nvGrpSpPr>
        <p:grpSpPr>
          <a:xfrm>
            <a:off x="3852745" y="4418558"/>
            <a:ext cx="2589574" cy="717572"/>
            <a:chOff x="8172266" y="10667952"/>
            <a:chExt cx="3806472" cy="1054775"/>
          </a:xfrm>
        </p:grpSpPr>
        <p:grpSp>
          <p:nvGrpSpPr>
            <p:cNvPr id="37" name="Group 36">
              <a:extLst>
                <a:ext uri="{FF2B5EF4-FFF2-40B4-BE49-F238E27FC236}">
                  <a16:creationId xmlns:a16="http://schemas.microsoft.com/office/drawing/2014/main" id="{390E73E6-9A59-83E4-450D-205085C0B042}"/>
                </a:ext>
              </a:extLst>
            </p:cNvPr>
            <p:cNvGrpSpPr/>
            <p:nvPr/>
          </p:nvGrpSpPr>
          <p:grpSpPr>
            <a:xfrm>
              <a:off x="8383283" y="10667952"/>
              <a:ext cx="3517985" cy="414201"/>
              <a:chOff x="9231185" y="10604584"/>
              <a:chExt cx="6096733" cy="803117"/>
            </a:xfrm>
          </p:grpSpPr>
          <p:sp>
            <p:nvSpPr>
              <p:cNvPr id="34" name="Arrow: Pentagon 33">
                <a:extLst>
                  <a:ext uri="{FF2B5EF4-FFF2-40B4-BE49-F238E27FC236}">
                    <a16:creationId xmlns:a16="http://schemas.microsoft.com/office/drawing/2014/main" id="{6701BDE0-0D0C-63A3-6710-C137F7882F59}"/>
                  </a:ext>
                </a:extLst>
              </p:cNvPr>
              <p:cNvSpPr>
                <a:spLocks noChangeAspect="1"/>
              </p:cNvSpPr>
              <p:nvPr/>
            </p:nvSpPr>
            <p:spPr>
              <a:xfrm>
                <a:off x="10127556" y="10604584"/>
                <a:ext cx="5200362" cy="803113"/>
              </a:xfrm>
              <a:prstGeom prst="homePlate">
                <a:avLst>
                  <a:gd name="adj" fmla="val 34733"/>
                </a:avLst>
              </a:prstGeom>
              <a:solidFill>
                <a:schemeClr val="accent4"/>
              </a:solidFill>
              <a:ln w="6350" cap="flat" cmpd="sng" algn="ctr">
                <a:noFill/>
                <a:prstDash val="solid"/>
                <a:miter lim="800000"/>
              </a:ln>
              <a:effectLst/>
            </p:spPr>
            <p:txBody>
              <a:bodyPr tIns="0" bIns="0" rtlCol="0" anchor="ctr"/>
              <a:lstStyle/>
              <a:p>
                <a:pPr marL="0" marR="0" lvl="0" indent="0" algn="ctr" defTabSz="622066" rtl="0" eaLnBrk="1" fontAlgn="auto" latinLnBrk="0" hangingPunct="1">
                  <a:lnSpc>
                    <a:spcPct val="90000"/>
                  </a:lnSpc>
                  <a:spcBef>
                    <a:spcPts val="0"/>
                  </a:spcBef>
                  <a:spcAft>
                    <a:spcPts val="0"/>
                  </a:spcAft>
                  <a:buClrTx/>
                  <a:buSzTx/>
                  <a:buFontTx/>
                  <a:buNone/>
                  <a:tabLst/>
                  <a:defRPr/>
                </a:pPr>
                <a:r>
                  <a:rPr kumimoji="0" lang="en-US" sz="816" b="0" i="0" u="none" strike="noStrike" kern="0" cap="none" spc="0" normalizeH="0" baseline="0" noProof="0" dirty="0">
                    <a:ln>
                      <a:noFill/>
                    </a:ln>
                    <a:solidFill>
                      <a:srgbClr val="FFFFFF"/>
                    </a:solidFill>
                    <a:effectLst/>
                    <a:uLnTx/>
                    <a:uFillTx/>
                    <a:latin typeface="Aptos" panose="02110004020202020204"/>
                    <a:ea typeface="+mn-ea"/>
                    <a:cs typeface="+mn-cs"/>
                  </a:rPr>
                  <a:t>Full dose (SC)</a:t>
                </a:r>
                <a:endParaRPr kumimoji="0" lang="en-US" sz="816" b="0" i="0" u="none" strike="sngStrike" kern="0" cap="none" spc="0" normalizeH="0" baseline="0" noProof="0" dirty="0">
                  <a:ln>
                    <a:noFill/>
                  </a:ln>
                  <a:solidFill>
                    <a:srgbClr val="00B050"/>
                  </a:solidFill>
                  <a:effectLst/>
                  <a:uLnTx/>
                  <a:uFillTx/>
                  <a:latin typeface="Aptos" panose="02110004020202020204"/>
                  <a:ea typeface="+mn-ea"/>
                  <a:cs typeface="+mn-cs"/>
                </a:endParaRPr>
              </a:p>
            </p:txBody>
          </p:sp>
          <p:sp>
            <p:nvSpPr>
              <p:cNvPr id="36" name="Arrow: Pentagon 35">
                <a:extLst>
                  <a:ext uri="{FF2B5EF4-FFF2-40B4-BE49-F238E27FC236}">
                    <a16:creationId xmlns:a16="http://schemas.microsoft.com/office/drawing/2014/main" id="{FCEC094C-0D25-8588-B2C3-D22688DC2A40}"/>
                  </a:ext>
                </a:extLst>
              </p:cNvPr>
              <p:cNvSpPr>
                <a:spLocks noChangeAspect="1"/>
              </p:cNvSpPr>
              <p:nvPr/>
            </p:nvSpPr>
            <p:spPr>
              <a:xfrm>
                <a:off x="9231185" y="10604588"/>
                <a:ext cx="1172059" cy="803113"/>
              </a:xfrm>
              <a:prstGeom prst="homePlate">
                <a:avLst>
                  <a:gd name="adj" fmla="val 31461"/>
                </a:avLst>
              </a:prstGeom>
              <a:solidFill>
                <a:srgbClr val="7030A0"/>
              </a:solidFill>
              <a:ln w="6350" cap="flat" cmpd="sng" algn="ctr">
                <a:noFill/>
                <a:prstDash val="solid"/>
                <a:miter lim="800000"/>
              </a:ln>
              <a:effectLst/>
            </p:spPr>
            <p:txBody>
              <a:bodyPr wrap="none" lIns="24491" tIns="0" bIns="0" rtlCol="0" anchor="ctr"/>
              <a:lstStyle/>
              <a:p>
                <a:pPr marL="0" marR="0" lvl="0" indent="0" algn="just" defTabSz="622066" rtl="0" eaLnBrk="1" fontAlgn="auto" latinLnBrk="0" hangingPunct="1">
                  <a:lnSpc>
                    <a:spcPct val="90000"/>
                  </a:lnSpc>
                  <a:spcBef>
                    <a:spcPts val="0"/>
                  </a:spcBef>
                  <a:spcAft>
                    <a:spcPts val="0"/>
                  </a:spcAft>
                  <a:buClrTx/>
                  <a:buSzTx/>
                  <a:buFontTx/>
                  <a:buNone/>
                  <a:tabLst/>
                  <a:defRPr/>
                </a:pPr>
                <a:r>
                  <a:rPr kumimoji="0" lang="en-US" sz="816" b="0" i="0" u="none" strike="noStrike" kern="0" cap="none" spc="0" normalizeH="0" baseline="0" noProof="0" dirty="0">
                    <a:ln>
                      <a:noFill/>
                    </a:ln>
                    <a:solidFill>
                      <a:srgbClr val="FFFFFF"/>
                    </a:solidFill>
                    <a:effectLst/>
                    <a:uLnTx/>
                    <a:uFillTx/>
                    <a:latin typeface="Aptos" panose="02110004020202020204"/>
                    <a:ea typeface="+mn-ea"/>
                    <a:cs typeface="+mn-cs"/>
                  </a:rPr>
                  <a:t>Step-up</a:t>
                </a:r>
                <a:r>
                  <a:rPr kumimoji="0" lang="en-US" sz="816" b="0" i="0" u="none" strike="noStrike" kern="0" cap="none" spc="0" normalizeH="0" baseline="30000" noProof="0" dirty="0">
                    <a:ln>
                      <a:noFill/>
                    </a:ln>
                    <a:solidFill>
                      <a:srgbClr val="FFFFFF"/>
                    </a:solidFill>
                    <a:effectLst/>
                    <a:uLnTx/>
                    <a:uFillTx/>
                    <a:latin typeface="Aptos" panose="02110004020202020204"/>
                    <a:ea typeface="+mn-ea"/>
                    <a:cs typeface="+mn-cs"/>
                  </a:rPr>
                  <a:t> </a:t>
                </a:r>
              </a:p>
              <a:p>
                <a:pPr marL="0" marR="0" lvl="0" indent="0" algn="ctr" defTabSz="622066" rtl="0" eaLnBrk="1" fontAlgn="auto" latinLnBrk="0" hangingPunct="1">
                  <a:lnSpc>
                    <a:spcPct val="90000"/>
                  </a:lnSpc>
                  <a:spcBef>
                    <a:spcPts val="0"/>
                  </a:spcBef>
                  <a:spcAft>
                    <a:spcPts val="0"/>
                  </a:spcAft>
                  <a:buClrTx/>
                  <a:buSzTx/>
                  <a:buFontTx/>
                  <a:buNone/>
                  <a:tabLst/>
                  <a:defRPr/>
                </a:pPr>
                <a:r>
                  <a:rPr kumimoji="0" lang="en-US" sz="816" b="0" i="0" u="none" strike="noStrike" kern="0" cap="none" spc="0" normalizeH="0" baseline="0" noProof="0" dirty="0">
                    <a:ln>
                      <a:noFill/>
                    </a:ln>
                    <a:solidFill>
                      <a:srgbClr val="FFFFFF"/>
                    </a:solidFill>
                    <a:effectLst/>
                    <a:uLnTx/>
                    <a:uFillTx/>
                    <a:latin typeface="Aptos" panose="02110004020202020204"/>
                    <a:ea typeface="+mn-ea"/>
                    <a:cs typeface="+mn-cs"/>
                  </a:rPr>
                  <a:t>(IV)</a:t>
                </a:r>
              </a:p>
            </p:txBody>
          </p:sp>
        </p:grpSp>
        <p:sp>
          <p:nvSpPr>
            <p:cNvPr id="38" name="TextBox 37">
              <a:extLst>
                <a:ext uri="{FF2B5EF4-FFF2-40B4-BE49-F238E27FC236}">
                  <a16:creationId xmlns:a16="http://schemas.microsoft.com/office/drawing/2014/main" id="{CAE630B0-1E7B-13AE-3E2E-7E4290F6046C}"/>
                </a:ext>
              </a:extLst>
            </p:cNvPr>
            <p:cNvSpPr txBox="1"/>
            <p:nvPr/>
          </p:nvSpPr>
          <p:spPr>
            <a:xfrm>
              <a:off x="9662743" y="11108779"/>
              <a:ext cx="2315995" cy="613948"/>
            </a:xfrm>
            <a:prstGeom prst="rect">
              <a:avLst/>
            </a:prstGeom>
            <a:noFill/>
            <a:ln>
              <a:noFill/>
            </a:ln>
          </p:spPr>
          <p:txBody>
            <a:bodyPr wrap="square" anchor="t">
              <a:noAutofit/>
            </a:bodyPr>
            <a:lstStyle/>
            <a:p>
              <a:pPr marL="0" marR="0" lvl="0" indent="0" algn="l" defTabSz="466538" rtl="0" eaLnBrk="1" fontAlgn="auto" latinLnBrk="0" hangingPunct="1">
                <a:lnSpc>
                  <a:spcPct val="100000"/>
                </a:lnSpc>
                <a:spcBef>
                  <a:spcPts val="0"/>
                </a:spcBef>
                <a:spcAft>
                  <a:spcPts val="102"/>
                </a:spcAft>
                <a:buClrTx/>
                <a:buSzTx/>
                <a:buFontTx/>
                <a:buNone/>
                <a:tabLst/>
                <a:defRPr/>
              </a:pPr>
              <a:r>
                <a:rPr kumimoji="0" lang="en-US" sz="748" b="0" i="0" u="none" strike="noStrike" kern="0" cap="none" spc="0" normalizeH="0" baseline="0" noProof="0" dirty="0">
                  <a:ln>
                    <a:noFill/>
                  </a:ln>
                  <a:solidFill>
                    <a:srgbClr val="1B365D"/>
                  </a:solidFill>
                  <a:effectLst/>
                  <a:uLnTx/>
                  <a:uFillTx/>
                  <a:latin typeface="Roboto Cn" panose="020B0604020202020204"/>
                  <a:ea typeface="Roboto Cn" panose="02000000000000000000" pitchFamily="2" charset="0"/>
                  <a:cs typeface="Roboto Cn" panose="02000000000000000000" pitchFamily="2" charset="0"/>
                </a:rPr>
                <a:t>Cycles 1–2: Q1W</a:t>
              </a:r>
            </a:p>
            <a:p>
              <a:pPr marL="0" marR="0" lvl="0" indent="0" algn="l" defTabSz="466538" rtl="0" eaLnBrk="1" fontAlgn="auto" latinLnBrk="0" hangingPunct="1">
                <a:lnSpc>
                  <a:spcPct val="100000"/>
                </a:lnSpc>
                <a:spcBef>
                  <a:spcPts val="0"/>
                </a:spcBef>
                <a:spcAft>
                  <a:spcPts val="102"/>
                </a:spcAft>
                <a:buClrTx/>
                <a:buSzTx/>
                <a:buFontTx/>
                <a:buNone/>
                <a:tabLst/>
                <a:defRPr/>
              </a:pPr>
              <a:r>
                <a:rPr kumimoji="0" lang="en-US" sz="748" b="0" i="0" u="none" strike="noStrike" kern="0" cap="none" spc="0" normalizeH="0" baseline="0" noProof="0" dirty="0">
                  <a:ln>
                    <a:noFill/>
                  </a:ln>
                  <a:solidFill>
                    <a:srgbClr val="1B365D"/>
                  </a:solidFill>
                  <a:effectLst/>
                  <a:uLnTx/>
                  <a:uFillTx/>
                  <a:latin typeface="Roboto Cn" panose="020B0604020202020204"/>
                  <a:ea typeface="Roboto Cn" panose="02000000000000000000" pitchFamily="2" charset="0"/>
                  <a:cs typeface="Roboto Cn" panose="02000000000000000000" pitchFamily="2" charset="0"/>
                </a:rPr>
                <a:t>Cycle 3–12: Q4W, up to 24 cycles</a:t>
              </a:r>
            </a:p>
            <a:p>
              <a:pPr marL="0" marR="0" lvl="0" indent="0" algn="l" defTabSz="466538" rtl="0" eaLnBrk="1" fontAlgn="auto" latinLnBrk="0" hangingPunct="1">
                <a:lnSpc>
                  <a:spcPct val="100000"/>
                </a:lnSpc>
                <a:spcBef>
                  <a:spcPts val="0"/>
                </a:spcBef>
                <a:spcAft>
                  <a:spcPts val="102"/>
                </a:spcAft>
                <a:buClrTx/>
                <a:buSzTx/>
                <a:buFontTx/>
                <a:buNone/>
                <a:tabLst/>
                <a:defRPr/>
              </a:pPr>
              <a:r>
                <a:rPr kumimoji="0" lang="en-US" sz="748" b="0" i="0" u="none" strike="noStrike" kern="0" cap="none" spc="0" normalizeH="0" baseline="0" noProof="0" dirty="0">
                  <a:ln>
                    <a:noFill/>
                  </a:ln>
                  <a:solidFill>
                    <a:srgbClr val="1B365D"/>
                  </a:solidFill>
                  <a:effectLst/>
                  <a:uLnTx/>
                  <a:uFillTx/>
                  <a:latin typeface="Roboto Cn" panose="020B0604020202020204"/>
                  <a:ea typeface="Roboto Cn" panose="02000000000000000000" pitchFamily="2" charset="0"/>
                  <a:cs typeface="Roboto Cn" panose="02000000000000000000" pitchFamily="2" charset="0"/>
                </a:rPr>
                <a:t>(28-day cycles)</a:t>
              </a:r>
            </a:p>
          </p:txBody>
        </p:sp>
        <p:sp>
          <p:nvSpPr>
            <p:cNvPr id="44" name="TextBox 43">
              <a:extLst>
                <a:ext uri="{FF2B5EF4-FFF2-40B4-BE49-F238E27FC236}">
                  <a16:creationId xmlns:a16="http://schemas.microsoft.com/office/drawing/2014/main" id="{6E5A3067-B806-8AFE-C66E-96B205EFB97D}"/>
                </a:ext>
              </a:extLst>
            </p:cNvPr>
            <p:cNvSpPr txBox="1"/>
            <p:nvPr/>
          </p:nvSpPr>
          <p:spPr>
            <a:xfrm>
              <a:off x="8172266" y="11082151"/>
              <a:ext cx="1538742" cy="400995"/>
            </a:xfrm>
            <a:prstGeom prst="rect">
              <a:avLst/>
            </a:prstGeom>
            <a:noFill/>
            <a:ln>
              <a:noFill/>
            </a:ln>
          </p:spPr>
          <p:txBody>
            <a:bodyPr wrap="square" anchor="t">
              <a:noAutofit/>
            </a:bodyPr>
            <a:lstStyle/>
            <a:p>
              <a:pPr marL="0" marR="0" lvl="0" indent="0" algn="l" defTabSz="466538" rtl="0" eaLnBrk="1" fontAlgn="auto" latinLnBrk="0" hangingPunct="1">
                <a:lnSpc>
                  <a:spcPct val="100000"/>
                </a:lnSpc>
                <a:spcBef>
                  <a:spcPts val="0"/>
                </a:spcBef>
                <a:spcAft>
                  <a:spcPts val="102"/>
                </a:spcAft>
                <a:buClrTx/>
                <a:buSzTx/>
                <a:buFontTx/>
                <a:buNone/>
                <a:tabLst/>
                <a:defRPr/>
              </a:pPr>
              <a:r>
                <a:rPr kumimoji="0" lang="en-US" sz="748" b="0" i="0" u="none" strike="noStrike" kern="0" cap="none" spc="0" normalizeH="0" baseline="0" noProof="0" dirty="0">
                  <a:ln>
                    <a:noFill/>
                  </a:ln>
                  <a:solidFill>
                    <a:srgbClr val="1B365D"/>
                  </a:solidFill>
                  <a:effectLst/>
                  <a:uLnTx/>
                  <a:uFillTx/>
                  <a:latin typeface="Roboto Cn" panose="020B0604020202020204"/>
                  <a:ea typeface="Roboto Cn" panose="02000000000000000000" pitchFamily="2" charset="0"/>
                  <a:cs typeface="Roboto Cn" panose="02000000000000000000" pitchFamily="2" charset="0"/>
                </a:rPr>
                <a:t>5 mg: Week 1/Day 1</a:t>
              </a:r>
            </a:p>
            <a:p>
              <a:pPr marL="0" marR="0" lvl="0" indent="0" algn="l" defTabSz="466538" rtl="0" eaLnBrk="1" fontAlgn="auto" latinLnBrk="0" hangingPunct="1">
                <a:lnSpc>
                  <a:spcPct val="100000"/>
                </a:lnSpc>
                <a:spcBef>
                  <a:spcPts val="0"/>
                </a:spcBef>
                <a:spcAft>
                  <a:spcPts val="102"/>
                </a:spcAft>
                <a:buClrTx/>
                <a:buSzTx/>
                <a:buFontTx/>
                <a:buNone/>
                <a:tabLst/>
                <a:defRPr/>
              </a:pPr>
              <a:r>
                <a:rPr kumimoji="0" lang="en-US" sz="748" b="0" i="0" u="none" strike="noStrike" kern="0" cap="none" spc="0" normalizeH="0" baseline="0" noProof="0" dirty="0">
                  <a:ln>
                    <a:noFill/>
                  </a:ln>
                  <a:solidFill>
                    <a:srgbClr val="1B365D"/>
                  </a:solidFill>
                  <a:effectLst/>
                  <a:uLnTx/>
                  <a:uFillTx/>
                  <a:latin typeface="Roboto Cn" panose="020B0604020202020204"/>
                  <a:ea typeface="Roboto Cn" panose="02000000000000000000" pitchFamily="2" charset="0"/>
                  <a:cs typeface="Roboto Cn" panose="02000000000000000000" pitchFamily="2" charset="0"/>
                </a:rPr>
                <a:t>25 mg: Week 2/Day 8 </a:t>
              </a:r>
            </a:p>
          </p:txBody>
        </p:sp>
      </p:grpSp>
      <p:sp>
        <p:nvSpPr>
          <p:cNvPr id="46" name="TextBox 45">
            <a:extLst>
              <a:ext uri="{FF2B5EF4-FFF2-40B4-BE49-F238E27FC236}">
                <a16:creationId xmlns:a16="http://schemas.microsoft.com/office/drawing/2014/main" id="{FD2999A0-2918-A7F0-F509-DEE6238A3E07}"/>
              </a:ext>
            </a:extLst>
          </p:cNvPr>
          <p:cNvSpPr txBox="1"/>
          <p:nvPr/>
        </p:nvSpPr>
        <p:spPr>
          <a:xfrm>
            <a:off x="3971312" y="4215270"/>
            <a:ext cx="1046819" cy="165871"/>
          </a:xfrm>
          <a:prstGeom prst="rect">
            <a:avLst/>
          </a:prstGeom>
          <a:noFill/>
          <a:ln>
            <a:noFill/>
          </a:ln>
        </p:spPr>
        <p:txBody>
          <a:bodyPr wrap="square" anchor="t">
            <a:noAutofit/>
          </a:bodyPr>
          <a:lstStyle/>
          <a:p>
            <a:pPr marL="0" marR="0" lvl="0" indent="0" algn="l" defTabSz="466538" rtl="0" eaLnBrk="1" fontAlgn="auto" latinLnBrk="0" hangingPunct="1">
              <a:lnSpc>
                <a:spcPct val="100000"/>
              </a:lnSpc>
              <a:spcBef>
                <a:spcPts val="0"/>
              </a:spcBef>
              <a:spcAft>
                <a:spcPts val="102"/>
              </a:spcAft>
              <a:buClrTx/>
              <a:buSzTx/>
              <a:buFontTx/>
              <a:buNone/>
              <a:tabLst/>
              <a:defRPr/>
            </a:pPr>
            <a:r>
              <a:rPr kumimoji="0" lang="en-US" sz="884" b="1" i="0" u="none" strike="noStrike" kern="0" cap="none" spc="0" normalizeH="0" baseline="0" noProof="0" dirty="0">
                <a:ln>
                  <a:noFill/>
                </a:ln>
                <a:solidFill>
                  <a:srgbClr val="1B365D"/>
                </a:solidFill>
                <a:effectLst/>
                <a:uLnTx/>
                <a:uFillTx/>
                <a:latin typeface="Roboto Cn" panose="020B0604020202020204"/>
                <a:ea typeface="Roboto Cn" panose="02000000000000000000" pitchFamily="2" charset="0"/>
                <a:cs typeface="Roboto Cn" panose="02000000000000000000" pitchFamily="2" charset="0"/>
              </a:rPr>
              <a:t>Treatment schedule</a:t>
            </a:r>
          </a:p>
        </p:txBody>
      </p:sp>
      <p:sp>
        <p:nvSpPr>
          <p:cNvPr id="5" name="TextBox 4">
            <a:extLst>
              <a:ext uri="{FF2B5EF4-FFF2-40B4-BE49-F238E27FC236}">
                <a16:creationId xmlns:a16="http://schemas.microsoft.com/office/drawing/2014/main" id="{2CAC80E7-CE71-C9FE-E89E-49DA0D040C7C}"/>
              </a:ext>
            </a:extLst>
          </p:cNvPr>
          <p:cNvSpPr txBox="1"/>
          <p:nvPr/>
        </p:nvSpPr>
        <p:spPr>
          <a:xfrm>
            <a:off x="-7122" y="6590790"/>
            <a:ext cx="286565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Wechalekar</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 al. ASCO 2026;Abstract 7502</a:t>
            </a:r>
          </a:p>
        </p:txBody>
      </p:sp>
    </p:spTree>
    <p:extLst>
      <p:ext uri="{BB962C8B-B14F-4D97-AF65-F5344CB8AC3E}">
        <p14:creationId xmlns:p14="http://schemas.microsoft.com/office/powerpoint/2010/main" val="10585499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7944534-9F2C-C7E9-08FB-EEE6D0AB3CF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C54852B-515B-8974-5A52-62083960BC20}"/>
              </a:ext>
            </a:extLst>
          </p:cNvPr>
          <p:cNvSpPr>
            <a:spLocks noGrp="1"/>
          </p:cNvSpPr>
          <p:nvPr>
            <p:ph type="title"/>
          </p:nvPr>
        </p:nvSpPr>
        <p:spPr>
          <a:xfrm>
            <a:off x="278191" y="369651"/>
            <a:ext cx="10220860" cy="757328"/>
          </a:xfrm>
        </p:spPr>
        <p:txBody>
          <a:bodyPr>
            <a:normAutofit/>
          </a:bodyPr>
          <a:lstStyle/>
          <a:p>
            <a:r>
              <a:rPr lang="en-US" sz="2721" dirty="0">
                <a:latin typeface="Roboto Cn"/>
                <a:ea typeface="Roboto Cn"/>
                <a:cs typeface="Roboto Cn"/>
              </a:rPr>
              <a:t>RESULTS: Efficacy—Hematological response rate and depth</a:t>
            </a:r>
            <a:endParaRPr lang="en-US" sz="2721" dirty="0"/>
          </a:p>
        </p:txBody>
      </p:sp>
      <p:sp>
        <p:nvSpPr>
          <p:cNvPr id="28" name="Content Placeholder 36">
            <a:extLst>
              <a:ext uri="{FF2B5EF4-FFF2-40B4-BE49-F238E27FC236}">
                <a16:creationId xmlns:a16="http://schemas.microsoft.com/office/drawing/2014/main" id="{F49462B4-0FAF-EDB3-A5DF-79D1B64E0BB2}"/>
              </a:ext>
            </a:extLst>
          </p:cNvPr>
          <p:cNvSpPr txBox="1">
            <a:spLocks/>
          </p:cNvSpPr>
          <p:nvPr/>
        </p:nvSpPr>
        <p:spPr>
          <a:xfrm>
            <a:off x="2424096" y="2165474"/>
            <a:ext cx="7960601" cy="268918"/>
          </a:xfrm>
          <a:prstGeom prst="rect">
            <a:avLst/>
          </a:prstGeom>
        </p:spPr>
        <p:txBody>
          <a:bodyPr vert="horz" lIns="0" tIns="0" rIns="0" bIns="0" rtlCol="0">
            <a:normAutofit fontScale="85000" lnSpcReduction="20000"/>
          </a:bodyPr>
          <a:lstStyle>
            <a:lvl1pPr marL="0" indent="0" algn="l" defTabSz="1017853" rtl="0" eaLnBrk="1" latinLnBrk="0" hangingPunct="1">
              <a:lnSpc>
                <a:spcPct val="100000"/>
              </a:lnSpc>
              <a:spcBef>
                <a:spcPts val="0"/>
              </a:spcBef>
              <a:spcAft>
                <a:spcPts val="668"/>
              </a:spcAft>
              <a:buClr>
                <a:schemeClr val="tx1"/>
              </a:buClr>
              <a:buFont typeface="Roboto" panose="020B0604020202020204" pitchFamily="34" charset="0"/>
              <a:buNone/>
              <a:tabLst/>
              <a:defRPr sz="3600" b="0" i="0" kern="1200">
                <a:solidFill>
                  <a:schemeClr val="bg1"/>
                </a:solidFill>
                <a:latin typeface="+mj-lt"/>
                <a:ea typeface="Roboto Cn" panose="02000000000000000000" pitchFamily="2" charset="0"/>
                <a:cs typeface="Roboto" panose="020B0604020202020204" pitchFamily="34" charset="0"/>
              </a:defRPr>
            </a:lvl1pPr>
            <a:lvl2pPr marL="238563" indent="0" algn="l" defTabSz="1017853" rtl="0" eaLnBrk="1" latinLnBrk="0" hangingPunct="1">
              <a:lnSpc>
                <a:spcPct val="100000"/>
              </a:lnSpc>
              <a:spcBef>
                <a:spcPts val="0"/>
              </a:spcBef>
              <a:spcAft>
                <a:spcPts val="668"/>
              </a:spcAft>
              <a:buClr>
                <a:schemeClr val="tx1"/>
              </a:buClr>
              <a:buFont typeface="Roboto" panose="020B0604020202020204" pitchFamily="34" charset="0"/>
              <a:buNone/>
              <a:tabLst/>
              <a:defRPr sz="1559" b="0" i="0" kern="1200">
                <a:solidFill>
                  <a:schemeClr val="bg1"/>
                </a:solidFill>
                <a:latin typeface="Roboto Cn" panose="02000000000000000000" pitchFamily="2" charset="0"/>
                <a:ea typeface="Roboto Cn" panose="02000000000000000000" pitchFamily="2" charset="0"/>
                <a:cs typeface="Roboto" panose="020B0604020202020204" pitchFamily="34" charset="0"/>
              </a:defRPr>
            </a:lvl2pPr>
            <a:lvl3pPr marL="521293" indent="0" algn="l" defTabSz="1017853" rtl="0" eaLnBrk="1" latinLnBrk="0" hangingPunct="1">
              <a:lnSpc>
                <a:spcPct val="100000"/>
              </a:lnSpc>
              <a:spcBef>
                <a:spcPts val="0"/>
              </a:spcBef>
              <a:spcAft>
                <a:spcPts val="668"/>
              </a:spcAft>
              <a:buClr>
                <a:schemeClr val="tx1"/>
              </a:buClr>
              <a:buFont typeface="Roboto" panose="020B0604020202020204" pitchFamily="34" charset="0"/>
              <a:buNone/>
              <a:tabLst/>
              <a:defRPr sz="1336" b="0" i="0" kern="1200">
                <a:solidFill>
                  <a:schemeClr val="bg1"/>
                </a:solidFill>
                <a:latin typeface="Roboto Cn" panose="02000000000000000000" pitchFamily="2" charset="0"/>
                <a:ea typeface="Roboto Cn" panose="02000000000000000000" pitchFamily="2" charset="0"/>
                <a:cs typeface="Roboto" panose="020B0604020202020204" pitchFamily="34" charset="0"/>
              </a:defRPr>
            </a:lvl3pPr>
            <a:lvl4pPr marL="804036" indent="0" algn="l" defTabSz="1017853" rtl="0" eaLnBrk="1" latinLnBrk="0" hangingPunct="1">
              <a:lnSpc>
                <a:spcPct val="100000"/>
              </a:lnSpc>
              <a:spcBef>
                <a:spcPts val="0"/>
              </a:spcBef>
              <a:spcAft>
                <a:spcPts val="668"/>
              </a:spcAft>
              <a:buClr>
                <a:schemeClr val="tx1"/>
              </a:buClr>
              <a:buFont typeface="Roboto" panose="020B0604020202020204" pitchFamily="34" charset="0"/>
              <a:buNone/>
              <a:tabLst/>
              <a:defRPr sz="1225" b="0" i="0" kern="1200">
                <a:solidFill>
                  <a:schemeClr val="bg1"/>
                </a:solidFill>
                <a:latin typeface="Roboto Cn" panose="02000000000000000000" pitchFamily="2" charset="0"/>
                <a:ea typeface="Roboto Cn" panose="02000000000000000000" pitchFamily="2" charset="0"/>
                <a:cs typeface="Roboto" panose="020B0604020202020204" pitchFamily="34" charset="0"/>
              </a:defRPr>
            </a:lvl4pPr>
            <a:lvl5pPr marL="1026687" indent="0" algn="l" defTabSz="1017853" rtl="0" eaLnBrk="1" latinLnBrk="0" hangingPunct="1">
              <a:lnSpc>
                <a:spcPct val="100000"/>
              </a:lnSpc>
              <a:spcBef>
                <a:spcPts val="0"/>
              </a:spcBef>
              <a:spcAft>
                <a:spcPts val="668"/>
              </a:spcAft>
              <a:buClr>
                <a:schemeClr val="tx1"/>
              </a:buClr>
              <a:buFont typeface="Roboto" panose="020B0604020202020204" pitchFamily="34" charset="0"/>
              <a:buNone/>
              <a:tabLst/>
              <a:defRPr sz="1225" b="0" i="0" kern="1200">
                <a:solidFill>
                  <a:schemeClr val="bg1"/>
                </a:solidFill>
                <a:latin typeface="Roboto Cn" panose="02000000000000000000" pitchFamily="2" charset="0"/>
                <a:ea typeface="Roboto Cn" panose="02000000000000000000" pitchFamily="2" charset="0"/>
                <a:cs typeface="Roboto" panose="020B0604020202020204" pitchFamily="34" charset="0"/>
              </a:defRPr>
            </a:lvl5pPr>
            <a:lvl6pPr marL="2799091" indent="-254464" algn="l" defTabSz="1017853" rtl="0" eaLnBrk="1" latinLnBrk="0" hangingPunct="1">
              <a:lnSpc>
                <a:spcPct val="90000"/>
              </a:lnSpc>
              <a:spcBef>
                <a:spcPts val="556"/>
              </a:spcBef>
              <a:buFont typeface="Roboto" panose="020B0604020202020204" pitchFamily="34" charset="0"/>
              <a:buChar char="•"/>
              <a:defRPr sz="2004" kern="1200">
                <a:solidFill>
                  <a:schemeClr val="tx1"/>
                </a:solidFill>
                <a:latin typeface="+mn-lt"/>
                <a:ea typeface="+mn-ea"/>
                <a:cs typeface="+mn-cs"/>
              </a:defRPr>
            </a:lvl6pPr>
            <a:lvl7pPr marL="3308016" indent="-254464" algn="l" defTabSz="1017853" rtl="0" eaLnBrk="1" latinLnBrk="0" hangingPunct="1">
              <a:lnSpc>
                <a:spcPct val="90000"/>
              </a:lnSpc>
              <a:spcBef>
                <a:spcPts val="556"/>
              </a:spcBef>
              <a:buFont typeface="Roboto" panose="020B0604020202020204" pitchFamily="34" charset="0"/>
              <a:buChar char="•"/>
              <a:defRPr sz="2004" kern="1200">
                <a:solidFill>
                  <a:schemeClr val="tx1"/>
                </a:solidFill>
                <a:latin typeface="+mn-lt"/>
                <a:ea typeface="+mn-ea"/>
                <a:cs typeface="+mn-cs"/>
              </a:defRPr>
            </a:lvl7pPr>
            <a:lvl8pPr marL="3816943" indent="-254464" algn="l" defTabSz="1017853" rtl="0" eaLnBrk="1" latinLnBrk="0" hangingPunct="1">
              <a:lnSpc>
                <a:spcPct val="90000"/>
              </a:lnSpc>
              <a:spcBef>
                <a:spcPts val="556"/>
              </a:spcBef>
              <a:buFont typeface="Roboto" panose="020B0604020202020204" pitchFamily="34" charset="0"/>
              <a:buChar char="•"/>
              <a:defRPr sz="2004" kern="1200">
                <a:solidFill>
                  <a:schemeClr val="tx1"/>
                </a:solidFill>
                <a:latin typeface="+mn-lt"/>
                <a:ea typeface="+mn-ea"/>
                <a:cs typeface="+mn-cs"/>
              </a:defRPr>
            </a:lvl8pPr>
            <a:lvl9pPr marL="4325868" indent="-254464" algn="l" defTabSz="1017853" rtl="0" eaLnBrk="1" latinLnBrk="0" hangingPunct="1">
              <a:lnSpc>
                <a:spcPct val="90000"/>
              </a:lnSpc>
              <a:spcBef>
                <a:spcPts val="556"/>
              </a:spcBef>
              <a:buFont typeface="Roboto" panose="020B0604020202020204" pitchFamily="34" charset="0"/>
              <a:buChar char="•"/>
              <a:defRPr sz="2004" kern="1200">
                <a:solidFill>
                  <a:schemeClr val="tx1"/>
                </a:solidFill>
                <a:latin typeface="+mn-lt"/>
                <a:ea typeface="+mn-ea"/>
                <a:cs typeface="+mn-cs"/>
              </a:defRPr>
            </a:lvl9pPr>
          </a:lstStyle>
          <a:p>
            <a:pPr marL="0" marR="0" lvl="0" indent="0" algn="l" defTabSz="1017853" rtl="0" eaLnBrk="1" fontAlgn="auto" latinLnBrk="0" hangingPunct="1">
              <a:lnSpc>
                <a:spcPct val="100000"/>
              </a:lnSpc>
              <a:spcBef>
                <a:spcPts val="0"/>
              </a:spcBef>
              <a:spcAft>
                <a:spcPts val="668"/>
              </a:spcAft>
              <a:buClr>
                <a:prstClr val="black"/>
              </a:buClr>
              <a:buSzTx/>
              <a:buFont typeface="Roboto" panose="020B0604020202020204" pitchFamily="34" charset="0"/>
              <a:buNone/>
              <a:tabLst/>
              <a:defRPr/>
            </a:pPr>
            <a:r>
              <a:rPr kumimoji="0" lang="en-US" sz="2449"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Footnote here</a:t>
            </a:r>
          </a:p>
        </p:txBody>
      </p:sp>
      <p:sp>
        <p:nvSpPr>
          <p:cNvPr id="7" name="Footer Placeholder 6">
            <a:extLst>
              <a:ext uri="{FF2B5EF4-FFF2-40B4-BE49-F238E27FC236}">
                <a16:creationId xmlns:a16="http://schemas.microsoft.com/office/drawing/2014/main" id="{1D6097E9-2873-AC6B-0594-8D5F55F32677}"/>
              </a:ext>
            </a:extLst>
          </p:cNvPr>
          <p:cNvSpPr>
            <a:spLocks noGrp="1"/>
          </p:cNvSpPr>
          <p:nvPr>
            <p:ph type="ftr" sz="quarter" idx="20"/>
          </p:nvPr>
        </p:nvSpPr>
        <p:spPr>
          <a:xfrm>
            <a:off x="511915" y="6259531"/>
            <a:ext cx="11269157" cy="36503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E2841"/>
                </a:solidFill>
                <a:effectLst/>
                <a:uLnTx/>
                <a:uFillTx/>
                <a:latin typeface="Aptos" panose="02110004020202020204"/>
                <a:ea typeface="+mn-ea"/>
                <a:cs typeface="+mn-cs"/>
              </a:rPr>
              <a:t>Data cutoff: April 22, 2026. </a:t>
            </a:r>
            <a:b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For patients with baseline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Arial" panose="020B0604020202020204" pitchFamily="34" charset="0"/>
              </a:rPr>
              <a:t>dFLC</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20-50 mg/L, achieving low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Arial" panose="020B0604020202020204" pitchFamily="34" charset="0"/>
              </a:rPr>
              <a:t>dFLC</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(&lt;10 mg/L) was included in VGPR.</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CR, complete response;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Arial" panose="020B0604020202020204" pitchFamily="34" charset="0"/>
              </a:rPr>
              <a:t>dFLC</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difference between involved free light chain and uninvolved free light chain; ISA, International Society of Amyloidosis; LINVO, linvoseltamab; VGPR, very good partial response.</a:t>
            </a:r>
          </a:p>
        </p:txBody>
      </p:sp>
      <p:graphicFrame>
        <p:nvGraphicFramePr>
          <p:cNvPr id="4" name="Chart 3">
            <a:extLst>
              <a:ext uri="{FF2B5EF4-FFF2-40B4-BE49-F238E27FC236}">
                <a16:creationId xmlns:a16="http://schemas.microsoft.com/office/drawing/2014/main" id="{3E5E0217-FAE8-901F-5079-98F38B5043A1}"/>
              </a:ext>
            </a:extLst>
          </p:cNvPr>
          <p:cNvGraphicFramePr/>
          <p:nvPr/>
        </p:nvGraphicFramePr>
        <p:xfrm>
          <a:off x="511915" y="1234941"/>
          <a:ext cx="8374338" cy="3926655"/>
        </p:xfrm>
        <a:graphic>
          <a:graphicData uri="http://schemas.openxmlformats.org/drawingml/2006/chart">
            <c:chart xmlns:c="http://schemas.openxmlformats.org/drawingml/2006/chart" xmlns:r="http://schemas.openxmlformats.org/officeDocument/2006/relationships" r:id="rId3"/>
          </a:graphicData>
        </a:graphic>
      </p:graphicFrame>
      <p:sp>
        <p:nvSpPr>
          <p:cNvPr id="42" name="Rectangle 41">
            <a:extLst>
              <a:ext uri="{FF2B5EF4-FFF2-40B4-BE49-F238E27FC236}">
                <a16:creationId xmlns:a16="http://schemas.microsoft.com/office/drawing/2014/main" id="{65BD4DD1-668C-6250-D9DD-6E8509E7C735}"/>
              </a:ext>
            </a:extLst>
          </p:cNvPr>
          <p:cNvSpPr/>
          <p:nvPr/>
        </p:nvSpPr>
        <p:spPr>
          <a:xfrm>
            <a:off x="9240006" y="2315359"/>
            <a:ext cx="2673356" cy="20878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24491" rtlCol="0" anchor="t"/>
          <a:lstStyle/>
          <a:p>
            <a:pPr marL="0" marR="0" lvl="0" indent="0" algn="l" defTabSz="346232" rtl="0" eaLnBrk="1" fontAlgn="auto" latinLnBrk="0" hangingPunct="1">
              <a:lnSpc>
                <a:spcPct val="100000"/>
              </a:lnSpc>
              <a:spcBef>
                <a:spcPts val="408"/>
              </a:spcBef>
              <a:spcAft>
                <a:spcPts val="408"/>
              </a:spcAft>
              <a:buClr>
                <a:srgbClr val="156082"/>
              </a:buClr>
              <a:buSzTx/>
              <a:buFontTx/>
              <a:buNone/>
              <a:tabLst/>
              <a:defRPr/>
            </a:pPr>
            <a:r>
              <a:rPr kumimoji="0" lang="en-US" sz="1633"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High rate of deep hematologic responses at 9.5 months of follow-up:</a:t>
            </a:r>
          </a:p>
          <a:p>
            <a:pPr marL="311595" marR="0" lvl="1" indent="-163575" algn="l" defTabSz="346232" rtl="0" eaLnBrk="1" fontAlgn="auto" latinLnBrk="0" hangingPunct="1">
              <a:lnSpc>
                <a:spcPct val="100000"/>
              </a:lnSpc>
              <a:spcBef>
                <a:spcPts val="408"/>
              </a:spcBef>
              <a:spcAft>
                <a:spcPts val="408"/>
              </a:spcAft>
              <a:buClr>
                <a:srgbClr val="156082"/>
              </a:buClr>
              <a:buSzTx/>
              <a:buFont typeface="Roboto" panose="020B0604020202020204" pitchFamily="34" charset="0"/>
              <a:buChar char="•"/>
              <a:tabLst/>
              <a:defRPr/>
            </a:pPr>
            <a:r>
              <a:rPr kumimoji="0" lang="en-US" sz="1633"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≥VGPR: 100% </a:t>
            </a:r>
          </a:p>
          <a:p>
            <a:pPr marL="311595" marR="0" lvl="1" indent="-163575" algn="l" defTabSz="346232" rtl="0" eaLnBrk="1" fontAlgn="auto" latinLnBrk="0" hangingPunct="1">
              <a:lnSpc>
                <a:spcPct val="100000"/>
              </a:lnSpc>
              <a:spcBef>
                <a:spcPts val="408"/>
              </a:spcBef>
              <a:spcAft>
                <a:spcPts val="408"/>
              </a:spcAft>
              <a:buClr>
                <a:srgbClr val="156082"/>
              </a:buClr>
              <a:buSzTx/>
              <a:buFont typeface="Roboto" panose="020B0604020202020204" pitchFamily="34" charset="0"/>
              <a:buChar char="•"/>
              <a:tabLst/>
              <a:defRPr/>
            </a:pPr>
            <a:r>
              <a:rPr kumimoji="0" lang="en-US" sz="1633"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CR: 90% </a:t>
            </a:r>
          </a:p>
          <a:p>
            <a:pPr marL="163575" marR="0" lvl="0" indent="-163575" algn="l" defTabSz="346232" rtl="0" eaLnBrk="1" fontAlgn="auto" latinLnBrk="0" hangingPunct="1">
              <a:lnSpc>
                <a:spcPct val="100000"/>
              </a:lnSpc>
              <a:spcBef>
                <a:spcPts val="408"/>
              </a:spcBef>
              <a:spcAft>
                <a:spcPts val="408"/>
              </a:spcAft>
              <a:buClr>
                <a:srgbClr val="156082"/>
              </a:buClr>
              <a:buSzTx/>
              <a:buFont typeface="Roboto" panose="020B0604020202020204" pitchFamily="34" charset="0"/>
              <a:buChar char="•"/>
              <a:tabLst/>
              <a:defRPr/>
            </a:pPr>
            <a:endParaRPr kumimoji="0" lang="en-US" sz="1633"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21" name="Group 20">
            <a:extLst>
              <a:ext uri="{FF2B5EF4-FFF2-40B4-BE49-F238E27FC236}">
                <a16:creationId xmlns:a16="http://schemas.microsoft.com/office/drawing/2014/main" id="{FAD58651-F963-171D-4BF1-F012C4293B26}"/>
              </a:ext>
            </a:extLst>
          </p:cNvPr>
          <p:cNvGrpSpPr/>
          <p:nvPr/>
        </p:nvGrpSpPr>
        <p:grpSpPr>
          <a:xfrm>
            <a:off x="7784257" y="2101994"/>
            <a:ext cx="1378403" cy="2503107"/>
            <a:chOff x="11097173" y="3663601"/>
            <a:chExt cx="2026145" cy="3679372"/>
          </a:xfrm>
        </p:grpSpPr>
        <p:sp>
          <p:nvSpPr>
            <p:cNvPr id="2" name="Right Brace 1">
              <a:extLst>
                <a:ext uri="{FF2B5EF4-FFF2-40B4-BE49-F238E27FC236}">
                  <a16:creationId xmlns:a16="http://schemas.microsoft.com/office/drawing/2014/main" id="{F33458F8-0427-EA85-31BE-F0C8E08F3529}"/>
                </a:ext>
              </a:extLst>
            </p:cNvPr>
            <p:cNvSpPr/>
            <p:nvPr/>
          </p:nvSpPr>
          <p:spPr>
            <a:xfrm>
              <a:off x="11097173" y="3663601"/>
              <a:ext cx="548640" cy="3679372"/>
            </a:xfrm>
            <a:prstGeom prst="rightBrace">
              <a:avLst/>
            </a:prstGeom>
            <a:ln w="38100">
              <a:solidFill>
                <a:srgbClr val="40B4E5"/>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25"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xtBox 1">
              <a:extLst>
                <a:ext uri="{FF2B5EF4-FFF2-40B4-BE49-F238E27FC236}">
                  <a16:creationId xmlns:a16="http://schemas.microsoft.com/office/drawing/2014/main" id="{50AA655D-5AD2-290E-F397-96389C51093C}"/>
                </a:ext>
              </a:extLst>
            </p:cNvPr>
            <p:cNvSpPr txBox="1"/>
            <p:nvPr/>
          </p:nvSpPr>
          <p:spPr>
            <a:xfrm>
              <a:off x="11371493" y="5236872"/>
              <a:ext cx="1751825" cy="9664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3" b="1" i="0" u="none" strike="noStrike" kern="1200" cap="none" spc="0" normalizeH="0" baseline="0" noProof="0" dirty="0">
                  <a:ln>
                    <a:noFill/>
                  </a:ln>
                  <a:solidFill>
                    <a:srgbClr val="40B4E5"/>
                  </a:solidFill>
                  <a:effectLst/>
                  <a:uLnTx/>
                  <a:uFillTx/>
                  <a:latin typeface="Aptos" panose="02110004020202020204"/>
                  <a:ea typeface="+mn-ea"/>
                  <a:cs typeface="+mn-cs"/>
                </a:rPr>
                <a:t>≥VGPR</a:t>
              </a:r>
              <a:br>
                <a:rPr kumimoji="0" lang="en-US" sz="1633" b="1" i="0" u="none" strike="noStrike" kern="1200" cap="none" spc="0" normalizeH="0" baseline="0" noProof="0" dirty="0">
                  <a:ln>
                    <a:noFill/>
                  </a:ln>
                  <a:solidFill>
                    <a:srgbClr val="40B4E5"/>
                  </a:solidFill>
                  <a:effectLst/>
                  <a:uLnTx/>
                  <a:uFillTx/>
                  <a:latin typeface="Aptos" panose="02110004020202020204"/>
                  <a:ea typeface="+mn-ea"/>
                  <a:cs typeface="+mn-cs"/>
                </a:rPr>
              </a:br>
              <a:r>
                <a:rPr kumimoji="0" lang="en-US" sz="1633" b="1" i="0" u="none" strike="noStrike" kern="1200" cap="none" spc="0" normalizeH="0" baseline="0" noProof="0" dirty="0">
                  <a:ln>
                    <a:noFill/>
                  </a:ln>
                  <a:solidFill>
                    <a:srgbClr val="40B4E5"/>
                  </a:solidFill>
                  <a:effectLst/>
                  <a:uLnTx/>
                  <a:uFillTx/>
                  <a:latin typeface="Aptos" panose="02110004020202020204"/>
                  <a:ea typeface="+mn-ea"/>
                  <a:cs typeface="+mn-cs"/>
                </a:rPr>
                <a:t>(100%)</a:t>
              </a:r>
              <a:br>
                <a:rPr kumimoji="0" lang="en-US" sz="1633" b="1" i="0" u="none" strike="noStrike" kern="1200" cap="none" spc="0" normalizeH="0" baseline="0" noProof="0" dirty="0">
                  <a:ln>
                    <a:noFill/>
                  </a:ln>
                  <a:solidFill>
                    <a:srgbClr val="40B4E5"/>
                  </a:solidFill>
                  <a:effectLst/>
                  <a:uLnTx/>
                  <a:uFillTx/>
                  <a:latin typeface="Aptos" panose="02110004020202020204"/>
                  <a:ea typeface="+mn-ea"/>
                  <a:cs typeface="+mn-cs"/>
                </a:rPr>
              </a:br>
              <a:endParaRPr kumimoji="0" lang="en-US" sz="1633" b="1" i="0" u="none" strike="noStrike" kern="1200" cap="none" spc="0" normalizeH="0" baseline="0" noProof="0" dirty="0">
                <a:ln>
                  <a:noFill/>
                </a:ln>
                <a:solidFill>
                  <a:srgbClr val="40B4E5"/>
                </a:solidFill>
                <a:effectLst/>
                <a:uLnTx/>
                <a:uFillTx/>
                <a:latin typeface="Aptos" panose="02110004020202020204"/>
                <a:ea typeface="+mn-ea"/>
                <a:cs typeface="+mn-cs"/>
              </a:endParaRPr>
            </a:p>
          </p:txBody>
        </p:sp>
      </p:grpSp>
      <p:grpSp>
        <p:nvGrpSpPr>
          <p:cNvPr id="19" name="Group 18">
            <a:extLst>
              <a:ext uri="{FF2B5EF4-FFF2-40B4-BE49-F238E27FC236}">
                <a16:creationId xmlns:a16="http://schemas.microsoft.com/office/drawing/2014/main" id="{17DB8EF2-EFCD-3CDA-1073-29921CCFB671}"/>
              </a:ext>
            </a:extLst>
          </p:cNvPr>
          <p:cNvGrpSpPr/>
          <p:nvPr/>
        </p:nvGrpSpPr>
        <p:grpSpPr>
          <a:xfrm>
            <a:off x="5389208" y="2121650"/>
            <a:ext cx="1378403" cy="2503107"/>
            <a:chOff x="7576638" y="3692493"/>
            <a:chExt cx="2026145" cy="3679372"/>
          </a:xfrm>
        </p:grpSpPr>
        <p:sp>
          <p:nvSpPr>
            <p:cNvPr id="10" name="Right Brace 9">
              <a:extLst>
                <a:ext uri="{FF2B5EF4-FFF2-40B4-BE49-F238E27FC236}">
                  <a16:creationId xmlns:a16="http://schemas.microsoft.com/office/drawing/2014/main" id="{ECDC4042-1FF6-3735-B814-543F2B5B6A46}"/>
                </a:ext>
              </a:extLst>
            </p:cNvPr>
            <p:cNvSpPr/>
            <p:nvPr/>
          </p:nvSpPr>
          <p:spPr>
            <a:xfrm>
              <a:off x="7576638" y="3692493"/>
              <a:ext cx="548640" cy="3679372"/>
            </a:xfrm>
            <a:prstGeom prst="rightBrace">
              <a:avLst/>
            </a:prstGeom>
            <a:ln w="38100">
              <a:solidFill>
                <a:srgbClr val="40B4E5"/>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25"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TextBox 1">
              <a:extLst>
                <a:ext uri="{FF2B5EF4-FFF2-40B4-BE49-F238E27FC236}">
                  <a16:creationId xmlns:a16="http://schemas.microsoft.com/office/drawing/2014/main" id="{C178FE6E-15AA-3CFF-272B-75626A76DE42}"/>
                </a:ext>
              </a:extLst>
            </p:cNvPr>
            <p:cNvSpPr txBox="1"/>
            <p:nvPr/>
          </p:nvSpPr>
          <p:spPr>
            <a:xfrm>
              <a:off x="7850958" y="5265764"/>
              <a:ext cx="1751825" cy="9664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3" b="1" i="0" u="none" strike="noStrike" kern="1200" cap="none" spc="0" normalizeH="0" baseline="0" noProof="0" dirty="0">
                  <a:ln>
                    <a:noFill/>
                  </a:ln>
                  <a:solidFill>
                    <a:srgbClr val="40B4E5"/>
                  </a:solidFill>
                  <a:effectLst/>
                  <a:uLnTx/>
                  <a:uFillTx/>
                  <a:latin typeface="Aptos" panose="02110004020202020204"/>
                  <a:ea typeface="+mn-ea"/>
                  <a:cs typeface="+mn-cs"/>
                </a:rPr>
                <a:t>≥VGPR</a:t>
              </a:r>
              <a:br>
                <a:rPr kumimoji="0" lang="en-US" sz="1633" b="1" i="0" u="none" strike="noStrike" kern="1200" cap="none" spc="0" normalizeH="0" baseline="0" noProof="0" dirty="0">
                  <a:ln>
                    <a:noFill/>
                  </a:ln>
                  <a:solidFill>
                    <a:srgbClr val="40B4E5"/>
                  </a:solidFill>
                  <a:effectLst/>
                  <a:uLnTx/>
                  <a:uFillTx/>
                  <a:latin typeface="Aptos" panose="02110004020202020204"/>
                  <a:ea typeface="+mn-ea"/>
                  <a:cs typeface="+mn-cs"/>
                </a:rPr>
              </a:br>
              <a:r>
                <a:rPr kumimoji="0" lang="en-US" sz="1633" b="1" i="0" u="none" strike="noStrike" kern="1200" cap="none" spc="0" normalizeH="0" baseline="0" noProof="0" dirty="0">
                  <a:ln>
                    <a:noFill/>
                  </a:ln>
                  <a:solidFill>
                    <a:srgbClr val="40B4E5"/>
                  </a:solidFill>
                  <a:effectLst/>
                  <a:uLnTx/>
                  <a:uFillTx/>
                  <a:latin typeface="Aptos" panose="02110004020202020204"/>
                  <a:ea typeface="+mn-ea"/>
                  <a:cs typeface="+mn-cs"/>
                </a:rPr>
                <a:t>(100%)</a:t>
              </a:r>
              <a:br>
                <a:rPr kumimoji="0" lang="en-US" sz="1633" b="1" i="0" u="none" strike="noStrike" kern="1200" cap="none" spc="0" normalizeH="0" baseline="0" noProof="0" dirty="0">
                  <a:ln>
                    <a:noFill/>
                  </a:ln>
                  <a:solidFill>
                    <a:srgbClr val="40B4E5"/>
                  </a:solidFill>
                  <a:effectLst/>
                  <a:uLnTx/>
                  <a:uFillTx/>
                  <a:latin typeface="Aptos" panose="02110004020202020204"/>
                  <a:ea typeface="+mn-ea"/>
                  <a:cs typeface="+mn-cs"/>
                </a:rPr>
              </a:br>
              <a:endParaRPr kumimoji="0" lang="en-US" sz="1633" b="1" i="0" u="none" strike="noStrike" kern="1200" cap="none" spc="0" normalizeH="0" baseline="0" noProof="0" dirty="0">
                <a:ln>
                  <a:noFill/>
                </a:ln>
                <a:solidFill>
                  <a:srgbClr val="40B4E5"/>
                </a:solidFill>
                <a:effectLst/>
                <a:uLnTx/>
                <a:uFillTx/>
                <a:latin typeface="Aptos" panose="02110004020202020204"/>
                <a:ea typeface="+mn-ea"/>
                <a:cs typeface="+mn-cs"/>
              </a:endParaRPr>
            </a:p>
          </p:txBody>
        </p:sp>
      </p:grpSp>
      <p:grpSp>
        <p:nvGrpSpPr>
          <p:cNvPr id="17" name="Group 16">
            <a:extLst>
              <a:ext uri="{FF2B5EF4-FFF2-40B4-BE49-F238E27FC236}">
                <a16:creationId xmlns:a16="http://schemas.microsoft.com/office/drawing/2014/main" id="{B0A8B949-9B9B-916A-093D-1898D047999A}"/>
              </a:ext>
            </a:extLst>
          </p:cNvPr>
          <p:cNvGrpSpPr/>
          <p:nvPr/>
        </p:nvGrpSpPr>
        <p:grpSpPr>
          <a:xfrm>
            <a:off x="2971869" y="2121650"/>
            <a:ext cx="1378403" cy="2503107"/>
            <a:chOff x="4023339" y="3692493"/>
            <a:chExt cx="2026145" cy="3679372"/>
          </a:xfrm>
        </p:grpSpPr>
        <p:sp>
          <p:nvSpPr>
            <p:cNvPr id="13" name="Right Brace 12">
              <a:extLst>
                <a:ext uri="{FF2B5EF4-FFF2-40B4-BE49-F238E27FC236}">
                  <a16:creationId xmlns:a16="http://schemas.microsoft.com/office/drawing/2014/main" id="{963C8AFC-8959-11C7-D980-B22B7B5553F2}"/>
                </a:ext>
              </a:extLst>
            </p:cNvPr>
            <p:cNvSpPr/>
            <p:nvPr/>
          </p:nvSpPr>
          <p:spPr>
            <a:xfrm>
              <a:off x="4023339" y="3692493"/>
              <a:ext cx="548640" cy="3679372"/>
            </a:xfrm>
            <a:prstGeom prst="rightBrace">
              <a:avLst/>
            </a:prstGeom>
            <a:ln w="38100">
              <a:solidFill>
                <a:srgbClr val="40B4E5"/>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25"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1">
              <a:extLst>
                <a:ext uri="{FF2B5EF4-FFF2-40B4-BE49-F238E27FC236}">
                  <a16:creationId xmlns:a16="http://schemas.microsoft.com/office/drawing/2014/main" id="{01BC55BE-ACF2-83C9-E240-593E8150CA50}"/>
                </a:ext>
              </a:extLst>
            </p:cNvPr>
            <p:cNvSpPr txBox="1"/>
            <p:nvPr/>
          </p:nvSpPr>
          <p:spPr>
            <a:xfrm>
              <a:off x="4297659" y="5265764"/>
              <a:ext cx="1751825" cy="9664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3" b="1" i="0" u="none" strike="noStrike" kern="1200" cap="none" spc="0" normalizeH="0" baseline="0" noProof="0" dirty="0">
                  <a:ln>
                    <a:noFill/>
                  </a:ln>
                  <a:solidFill>
                    <a:srgbClr val="40B4E5"/>
                  </a:solidFill>
                  <a:effectLst/>
                  <a:uLnTx/>
                  <a:uFillTx/>
                  <a:latin typeface="Aptos" panose="02110004020202020204"/>
                  <a:ea typeface="+mn-ea"/>
                  <a:cs typeface="+mn-cs"/>
                </a:rPr>
                <a:t>≥VGPR</a:t>
              </a:r>
              <a:br>
                <a:rPr kumimoji="0" lang="en-US" sz="1633" b="1" i="0" u="none" strike="noStrike" kern="1200" cap="none" spc="0" normalizeH="0" baseline="0" noProof="0" dirty="0">
                  <a:ln>
                    <a:noFill/>
                  </a:ln>
                  <a:solidFill>
                    <a:srgbClr val="40B4E5"/>
                  </a:solidFill>
                  <a:effectLst/>
                  <a:uLnTx/>
                  <a:uFillTx/>
                  <a:latin typeface="Aptos" panose="02110004020202020204"/>
                  <a:ea typeface="+mn-ea"/>
                  <a:cs typeface="+mn-cs"/>
                </a:rPr>
              </a:br>
              <a:r>
                <a:rPr kumimoji="0" lang="en-US" sz="1633" b="1" i="0" u="none" strike="noStrike" kern="1200" cap="none" spc="0" normalizeH="0" baseline="0" noProof="0" dirty="0">
                  <a:ln>
                    <a:noFill/>
                  </a:ln>
                  <a:solidFill>
                    <a:srgbClr val="40B4E5"/>
                  </a:solidFill>
                  <a:effectLst/>
                  <a:uLnTx/>
                  <a:uFillTx/>
                  <a:latin typeface="Aptos" panose="02110004020202020204"/>
                  <a:ea typeface="+mn-ea"/>
                  <a:cs typeface="+mn-cs"/>
                </a:rPr>
                <a:t>(100%)</a:t>
              </a:r>
              <a:br>
                <a:rPr kumimoji="0" lang="en-US" sz="1633" b="1" i="0" u="none" strike="noStrike" kern="1200" cap="none" spc="0" normalizeH="0" baseline="0" noProof="0" dirty="0">
                  <a:ln>
                    <a:noFill/>
                  </a:ln>
                  <a:solidFill>
                    <a:srgbClr val="40B4E5"/>
                  </a:solidFill>
                  <a:effectLst/>
                  <a:uLnTx/>
                  <a:uFillTx/>
                  <a:latin typeface="Aptos" panose="02110004020202020204"/>
                  <a:ea typeface="+mn-ea"/>
                  <a:cs typeface="+mn-cs"/>
                </a:rPr>
              </a:br>
              <a:endParaRPr kumimoji="0" lang="en-US" sz="1633" b="1" i="0" u="none" strike="noStrike" kern="1200" cap="none" spc="0" normalizeH="0" baseline="0" noProof="0" dirty="0">
                <a:ln>
                  <a:noFill/>
                </a:ln>
                <a:solidFill>
                  <a:srgbClr val="40B4E5"/>
                </a:solidFill>
                <a:effectLst/>
                <a:uLnTx/>
                <a:uFillTx/>
                <a:latin typeface="Aptos" panose="02110004020202020204"/>
                <a:ea typeface="+mn-ea"/>
                <a:cs typeface="+mn-cs"/>
              </a:endParaRPr>
            </a:p>
          </p:txBody>
        </p:sp>
      </p:grpSp>
      <p:graphicFrame>
        <p:nvGraphicFramePr>
          <p:cNvPr id="15" name="Table 14">
            <a:extLst>
              <a:ext uri="{FF2B5EF4-FFF2-40B4-BE49-F238E27FC236}">
                <a16:creationId xmlns:a16="http://schemas.microsoft.com/office/drawing/2014/main" id="{CC15C008-E9BA-EB2C-CC18-0325B87E4022}"/>
              </a:ext>
            </a:extLst>
          </p:cNvPr>
          <p:cNvGraphicFramePr>
            <a:graphicFrameLocks noGrp="1"/>
          </p:cNvGraphicFramePr>
          <p:nvPr/>
        </p:nvGraphicFramePr>
        <p:xfrm>
          <a:off x="163103" y="5204826"/>
          <a:ext cx="8374339" cy="808696"/>
        </p:xfrm>
        <a:graphic>
          <a:graphicData uri="http://schemas.openxmlformats.org/drawingml/2006/table">
            <a:tbl>
              <a:tblPr firstRow="1" bandRow="1"/>
              <a:tblGrid>
                <a:gridCol w="1278087">
                  <a:extLst>
                    <a:ext uri="{9D8B030D-6E8A-4147-A177-3AD203B41FA5}">
                      <a16:colId xmlns:a16="http://schemas.microsoft.com/office/drawing/2014/main" val="3616210809"/>
                    </a:ext>
                  </a:extLst>
                </a:gridCol>
                <a:gridCol w="2143146">
                  <a:extLst>
                    <a:ext uri="{9D8B030D-6E8A-4147-A177-3AD203B41FA5}">
                      <a16:colId xmlns:a16="http://schemas.microsoft.com/office/drawing/2014/main" val="1248135355"/>
                    </a:ext>
                  </a:extLst>
                </a:gridCol>
                <a:gridCol w="2636284">
                  <a:extLst>
                    <a:ext uri="{9D8B030D-6E8A-4147-A177-3AD203B41FA5}">
                      <a16:colId xmlns:a16="http://schemas.microsoft.com/office/drawing/2014/main" val="2586179696"/>
                    </a:ext>
                  </a:extLst>
                </a:gridCol>
                <a:gridCol w="2316822">
                  <a:extLst>
                    <a:ext uri="{9D8B030D-6E8A-4147-A177-3AD203B41FA5}">
                      <a16:colId xmlns:a16="http://schemas.microsoft.com/office/drawing/2014/main" val="1108233141"/>
                    </a:ext>
                  </a:extLst>
                </a:gridCol>
              </a:tblGrid>
              <a:tr h="404348">
                <a:tc>
                  <a:txBody>
                    <a:bodyPr/>
                    <a:lstStyle/>
                    <a:p>
                      <a:pPr algn="l">
                        <a:lnSpc>
                          <a:spcPct val="100000"/>
                        </a:lnSpc>
                        <a:spcBef>
                          <a:spcPts val="0"/>
                        </a:spcBef>
                      </a:pPr>
                      <a:r>
                        <a:rPr lang="en-US" sz="1200" b="1" dirty="0">
                          <a:solidFill>
                            <a:schemeClr val="tx2"/>
                          </a:solidFill>
                          <a:latin typeface="+mn-lt"/>
                        </a:rPr>
                        <a:t>Time to CR, </a:t>
                      </a:r>
                      <a:r>
                        <a:rPr lang="en-US" sz="1200" b="0" dirty="0">
                          <a:solidFill>
                            <a:schemeClr val="tx2"/>
                          </a:solidFill>
                          <a:latin typeface="+mn-lt"/>
                        </a:rPr>
                        <a:t>median (range)</a:t>
                      </a:r>
                    </a:p>
                  </a:txBody>
                  <a:tcPr marL="62207" marR="6220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F0FA"/>
                    </a:solidFill>
                  </a:tcPr>
                </a:tc>
                <a:tc>
                  <a:txBody>
                    <a:bodyPr/>
                    <a:lstStyle/>
                    <a:p>
                      <a:pPr marL="0" marR="0" lvl="0" indent="0" algn="ctr" defTabSz="1017853" rtl="0" eaLnBrk="1" fontAlgn="auto" latinLnBrk="0" hangingPunct="1">
                        <a:lnSpc>
                          <a:spcPct val="100000"/>
                        </a:lnSpc>
                        <a:spcBef>
                          <a:spcPts val="0"/>
                        </a:spcBef>
                        <a:spcAft>
                          <a:spcPts val="0"/>
                        </a:spcAft>
                        <a:buClrTx/>
                        <a:buSzTx/>
                        <a:buFontTx/>
                        <a:buNone/>
                        <a:tabLst>
                          <a:tab pos="2971800" algn="ctr"/>
                          <a:tab pos="5943600" algn="r"/>
                          <a:tab pos="457200" algn="l"/>
                        </a:tabLst>
                        <a:defRPr/>
                      </a:pPr>
                      <a:r>
                        <a:rPr lang="en-US" sz="1200" b="0" i="0" dirty="0">
                          <a:solidFill>
                            <a:schemeClr val="tx2"/>
                          </a:solidFill>
                          <a:latin typeface="+mn-lt"/>
                        </a:rPr>
                        <a:t>1.0  (0.5–4.2) months</a:t>
                      </a:r>
                    </a:p>
                  </a:txBody>
                  <a:tcPr marL="46656" marR="4665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F0FA"/>
                    </a:solidFill>
                  </a:tcPr>
                </a:tc>
                <a:tc>
                  <a:txBody>
                    <a:bodyPr/>
                    <a:lstStyle/>
                    <a:p>
                      <a:pPr marL="0" marR="0" lvl="0" indent="0" algn="ctr" defTabSz="1017853" rtl="0" eaLnBrk="1" fontAlgn="auto" latinLnBrk="0" hangingPunct="1">
                        <a:lnSpc>
                          <a:spcPct val="100000"/>
                        </a:lnSpc>
                        <a:spcBef>
                          <a:spcPts val="0"/>
                        </a:spcBef>
                        <a:spcAft>
                          <a:spcPts val="0"/>
                        </a:spcAft>
                        <a:buClrTx/>
                        <a:buSzTx/>
                        <a:buFontTx/>
                        <a:buNone/>
                        <a:tabLst>
                          <a:tab pos="2971800" algn="ctr"/>
                          <a:tab pos="5943600" algn="r"/>
                          <a:tab pos="457200" algn="l"/>
                        </a:tabLst>
                        <a:defRPr/>
                      </a:pPr>
                      <a:r>
                        <a:rPr lang="en-US" sz="1200" b="0" i="0" dirty="0">
                          <a:solidFill>
                            <a:schemeClr val="tx2"/>
                          </a:solidFill>
                          <a:latin typeface="+mn-lt"/>
                        </a:rPr>
                        <a:t>1.6 (0.2–7.9) months</a:t>
                      </a:r>
                    </a:p>
                  </a:txBody>
                  <a:tcPr marL="46656" marR="4665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F0FA"/>
                    </a:solidFill>
                  </a:tcPr>
                </a:tc>
                <a:tc>
                  <a:txBody>
                    <a:bodyPr/>
                    <a:lstStyle/>
                    <a:p>
                      <a:pPr marL="0" marR="0" lvl="0" indent="0" algn="ctr">
                        <a:lnSpc>
                          <a:spcPct val="100000"/>
                        </a:lnSpc>
                        <a:spcBef>
                          <a:spcPts val="0"/>
                        </a:spcBef>
                        <a:spcAft>
                          <a:spcPts val="0"/>
                        </a:spcAft>
                        <a:buNone/>
                      </a:pPr>
                      <a:r>
                        <a:rPr lang="en-US" sz="1200" b="0" i="0" u="none" strike="noStrike" baseline="0" noProof="0" dirty="0">
                          <a:solidFill>
                            <a:srgbClr val="000000"/>
                          </a:solidFill>
                          <a:latin typeface="Roboto"/>
                          <a:ea typeface="Roboto"/>
                          <a:cs typeface="Roboto"/>
                        </a:rPr>
                        <a:t>1.5 (0.2-7.9) months</a:t>
                      </a:r>
                      <a:endParaRPr lang="en-US" sz="1200" b="0" i="0" dirty="0">
                        <a:solidFill>
                          <a:schemeClr val="tx2"/>
                        </a:solidFill>
                        <a:latin typeface="+mn-lt"/>
                      </a:endParaRPr>
                    </a:p>
                  </a:txBody>
                  <a:tcPr marL="24491" marR="2449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F0FA"/>
                    </a:solidFill>
                  </a:tcPr>
                </a:tc>
                <a:extLst>
                  <a:ext uri="{0D108BD9-81ED-4DB2-BD59-A6C34878D82A}">
                    <a16:rowId xmlns:a16="http://schemas.microsoft.com/office/drawing/2014/main" val="2623539500"/>
                  </a:ext>
                </a:extLst>
              </a:tr>
              <a:tr h="404348">
                <a:tc>
                  <a:txBody>
                    <a:bodyPr/>
                    <a:lstStyle/>
                    <a:p>
                      <a:pPr algn="l">
                        <a:lnSpc>
                          <a:spcPct val="100000"/>
                        </a:lnSpc>
                        <a:spcBef>
                          <a:spcPts val="0"/>
                        </a:spcBef>
                      </a:pPr>
                      <a:r>
                        <a:rPr lang="en-US" sz="1200" b="1" dirty="0">
                          <a:solidFill>
                            <a:schemeClr val="tx2"/>
                          </a:solidFill>
                          <a:latin typeface="+mn-lt"/>
                        </a:rPr>
                        <a:t>Study follow up, </a:t>
                      </a:r>
                      <a:r>
                        <a:rPr lang="en-US" sz="1200" b="0" dirty="0">
                          <a:solidFill>
                            <a:schemeClr val="tx2"/>
                          </a:solidFill>
                          <a:latin typeface="+mn-lt"/>
                        </a:rPr>
                        <a:t>median (range)</a:t>
                      </a:r>
                    </a:p>
                  </a:txBody>
                  <a:tcPr marL="62207" marR="6220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F0FA"/>
                    </a:solidFill>
                  </a:tcPr>
                </a:tc>
                <a:tc>
                  <a:txBody>
                    <a:bodyPr/>
                    <a:lstStyle/>
                    <a:p>
                      <a:pPr marL="0" marR="0" lvl="0" indent="0" algn="ctr" defTabSz="1017853" rtl="0" eaLnBrk="1" fontAlgn="auto" latinLnBrk="0" hangingPunct="1">
                        <a:lnSpc>
                          <a:spcPct val="100000"/>
                        </a:lnSpc>
                        <a:spcBef>
                          <a:spcPts val="0"/>
                        </a:spcBef>
                        <a:spcAft>
                          <a:spcPts val="0"/>
                        </a:spcAft>
                        <a:buClrTx/>
                        <a:buSzTx/>
                        <a:buFontTx/>
                        <a:buNone/>
                        <a:tabLst>
                          <a:tab pos="2971800" algn="ctr"/>
                          <a:tab pos="5943600" algn="r"/>
                          <a:tab pos="457200" algn="l"/>
                        </a:tabLst>
                        <a:defRPr/>
                      </a:pPr>
                      <a:r>
                        <a:rPr lang="en-US" sz="1200" kern="100" dirty="0">
                          <a:solidFill>
                            <a:schemeClr val="tx2"/>
                          </a:solidFill>
                          <a:effectLst/>
                          <a:latin typeface="+mn-lt"/>
                          <a:ea typeface="Roboto Cn" panose="02000000000000000000" pitchFamily="2" charset="0"/>
                          <a:cs typeface="Roboto Cn" panose="02000000000000000000" pitchFamily="2" charset="0"/>
                        </a:rPr>
                        <a:t>10.6 (1.6–13.3) </a:t>
                      </a:r>
                      <a:r>
                        <a:rPr lang="en-US" sz="1200" b="0" kern="100" dirty="0">
                          <a:solidFill>
                            <a:schemeClr val="tx2"/>
                          </a:solidFill>
                          <a:effectLst/>
                          <a:latin typeface="+mn-lt"/>
                          <a:ea typeface="Calibri" panose="020F0502020204030204" pitchFamily="34" charset="0"/>
                          <a:cs typeface="Arial" panose="020B0604020202020204" pitchFamily="34" charset="0"/>
                        </a:rPr>
                        <a:t>months</a:t>
                      </a:r>
                    </a:p>
                  </a:txBody>
                  <a:tcPr marL="46656" marR="4665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F0FA"/>
                    </a:solidFill>
                  </a:tcPr>
                </a:tc>
                <a:tc>
                  <a:txBody>
                    <a:bodyPr/>
                    <a:lstStyle/>
                    <a:p>
                      <a:pPr marL="0" marR="0" lvl="0" indent="0" algn="ctr" defTabSz="1017853" rtl="0" eaLnBrk="1" fontAlgn="auto" latinLnBrk="0" hangingPunct="1">
                        <a:lnSpc>
                          <a:spcPct val="100000"/>
                        </a:lnSpc>
                        <a:spcBef>
                          <a:spcPts val="0"/>
                        </a:spcBef>
                        <a:spcAft>
                          <a:spcPts val="0"/>
                        </a:spcAft>
                        <a:buClrTx/>
                        <a:buSzTx/>
                        <a:buFontTx/>
                        <a:buNone/>
                        <a:tabLst>
                          <a:tab pos="2971800" algn="ctr"/>
                          <a:tab pos="5943600" algn="r"/>
                          <a:tab pos="457200" algn="l"/>
                        </a:tabLst>
                        <a:defRPr/>
                      </a:pPr>
                      <a:r>
                        <a:rPr lang="en-US" sz="1200" b="0" kern="100" dirty="0">
                          <a:solidFill>
                            <a:schemeClr val="tx2"/>
                          </a:solidFill>
                          <a:effectLst/>
                          <a:latin typeface="+mn-lt"/>
                          <a:ea typeface="Calibri" panose="020F0502020204030204" pitchFamily="34" charset="0"/>
                          <a:cs typeface="Arial" panose="020B0604020202020204" pitchFamily="34" charset="0"/>
                        </a:rPr>
                        <a:t> </a:t>
                      </a:r>
                      <a:r>
                        <a:rPr lang="en-US" sz="1200" kern="100" dirty="0">
                          <a:solidFill>
                            <a:schemeClr val="tx2"/>
                          </a:solidFill>
                          <a:effectLst/>
                          <a:latin typeface="+mn-lt"/>
                          <a:ea typeface="Roboto Cn" panose="02000000000000000000" pitchFamily="2" charset="0"/>
                          <a:cs typeface="Roboto Cn" panose="02000000000000000000" pitchFamily="2" charset="0"/>
                        </a:rPr>
                        <a:t>9.0 (6.6–11.7) </a:t>
                      </a:r>
                      <a:r>
                        <a:rPr lang="en-US" sz="1200" b="0" kern="100" dirty="0">
                          <a:solidFill>
                            <a:schemeClr val="tx2"/>
                          </a:solidFill>
                          <a:effectLst/>
                          <a:latin typeface="+mn-lt"/>
                          <a:ea typeface="Calibri" panose="020F0502020204030204" pitchFamily="34" charset="0"/>
                          <a:cs typeface="Arial" panose="020B0604020202020204" pitchFamily="34" charset="0"/>
                        </a:rPr>
                        <a:t> months</a:t>
                      </a:r>
                    </a:p>
                  </a:txBody>
                  <a:tcPr marL="46656" marR="4665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F0F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chemeClr val="tx2"/>
                          </a:solidFill>
                          <a:latin typeface="+mn-lt"/>
                          <a:ea typeface="Roboto Cn" panose="02000000000000000000" pitchFamily="2" charset="0"/>
                          <a:cs typeface="Roboto Cn" panose="02000000000000000000" pitchFamily="2" charset="0"/>
                        </a:rPr>
                        <a:t>9.5 (1.6–13.3)</a:t>
                      </a:r>
                      <a:r>
                        <a:rPr lang="en-US" sz="1200" b="0" i="0" dirty="0">
                          <a:solidFill>
                            <a:schemeClr val="tx2"/>
                          </a:solidFill>
                          <a:latin typeface="+mn-lt"/>
                        </a:rPr>
                        <a:t> months</a:t>
                      </a:r>
                    </a:p>
                  </a:txBody>
                  <a:tcPr marL="24491" marR="2449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F0FA"/>
                    </a:solidFill>
                  </a:tcPr>
                </a:tc>
                <a:extLst>
                  <a:ext uri="{0D108BD9-81ED-4DB2-BD59-A6C34878D82A}">
                    <a16:rowId xmlns:a16="http://schemas.microsoft.com/office/drawing/2014/main" val="881744573"/>
                  </a:ext>
                </a:extLst>
              </a:tr>
            </a:tbl>
          </a:graphicData>
        </a:graphic>
      </p:graphicFrame>
      <p:sp>
        <p:nvSpPr>
          <p:cNvPr id="1403" name="Rectangle 1402">
            <a:extLst>
              <a:ext uri="{FF2B5EF4-FFF2-40B4-BE49-F238E27FC236}">
                <a16:creationId xmlns:a16="http://schemas.microsoft.com/office/drawing/2014/main" id="{848E2AA1-AB9F-6850-D72B-F6FD3A783DB3}"/>
              </a:ext>
            </a:extLst>
          </p:cNvPr>
          <p:cNvSpPr/>
          <p:nvPr/>
        </p:nvSpPr>
        <p:spPr>
          <a:xfrm>
            <a:off x="536516" y="1317364"/>
            <a:ext cx="7544459" cy="367366"/>
          </a:xfrm>
          <a:prstGeom prst="rect">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lIns="48982" tIns="48982" rIns="24491" rtlCol="0" anchor="ctr"/>
          <a:lstStyle/>
          <a:p>
            <a:pPr marL="0" marR="0" lvl="0" indent="0" algn="ctr" defTabSz="408169" rtl="0" eaLnBrk="1" fontAlgn="auto" latinLnBrk="0" hangingPunct="1">
              <a:lnSpc>
                <a:spcPct val="90000"/>
              </a:lnSpc>
              <a:spcBef>
                <a:spcPts val="0"/>
              </a:spcBef>
              <a:spcAft>
                <a:spcPts val="0"/>
              </a:spcAft>
              <a:buClrTx/>
              <a:buSzTx/>
              <a:buFontTx/>
              <a:buNone/>
              <a:tabLst/>
              <a:defRPr/>
            </a:pPr>
            <a:r>
              <a:rPr kumimoji="0" lang="en-US" sz="1905"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Hematologic response per ISA criteria</a:t>
            </a:r>
            <a:endParaRPr kumimoji="0" lang="en-US" sz="1905" b="1" i="0" u="none" strike="noStrike" kern="0" cap="none" spc="-34"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8" name="TextBox 17">
            <a:extLst>
              <a:ext uri="{FF2B5EF4-FFF2-40B4-BE49-F238E27FC236}">
                <a16:creationId xmlns:a16="http://schemas.microsoft.com/office/drawing/2014/main" id="{EB2F14F9-8CEC-C4E0-7CC2-923ADBC24BF5}"/>
              </a:ext>
            </a:extLst>
          </p:cNvPr>
          <p:cNvSpPr txBox="1"/>
          <p:nvPr/>
        </p:nvSpPr>
        <p:spPr>
          <a:xfrm>
            <a:off x="56159" y="4870615"/>
            <a:ext cx="1637773" cy="213718"/>
          </a:xfrm>
          <a:prstGeom prst="rect">
            <a:avLst/>
          </a:prstGeom>
          <a:noFill/>
        </p:spPr>
        <p:txBody>
          <a:bodyPr wrap="square" lIns="0" tIns="0" rIns="0" bIns="0" rtlCol="0">
            <a:noAutofit/>
          </a:bodyPr>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marL="0" marR="0" lvl="0" indent="0" algn="ctr" defTabSz="466674" rtl="0" eaLnBrk="1" fontAlgn="auto" latinLnBrk="0" hangingPunct="1">
              <a:lnSpc>
                <a:spcPct val="100000"/>
              </a:lnSpc>
              <a:spcBef>
                <a:spcPts val="153"/>
              </a:spcBef>
              <a:spcAft>
                <a:spcPts val="153"/>
              </a:spcAft>
              <a:buClr>
                <a:srgbClr val="0E2841"/>
              </a:buClr>
              <a:buSzPct val="110000"/>
              <a:buFontTx/>
              <a:buNone/>
              <a:tabLst/>
              <a:defRPr/>
            </a:pPr>
            <a:r>
              <a:rPr kumimoji="0" lang="en-US" sz="1225" b="1" i="0" u="none" strike="noStrike" kern="1200" cap="none" spc="-7" normalizeH="0" baseline="0" noProof="0" dirty="0">
                <a:ln>
                  <a:noFill/>
                </a:ln>
                <a:solidFill>
                  <a:prstClr val="black"/>
                </a:solidFill>
                <a:effectLst/>
                <a:uLnTx/>
                <a:uFillTx/>
                <a:latin typeface="Roboto" panose="02000000000000000000" pitchFamily="2" charset="0"/>
                <a:ea typeface="Roboto" panose="02000000000000000000" pitchFamily="2" charset="0"/>
                <a:cs typeface="Arial" panose="020B0604020202020204" pitchFamily="34" charset="0"/>
              </a:rPr>
              <a:t>LINVO dose groups</a:t>
            </a:r>
          </a:p>
        </p:txBody>
      </p:sp>
      <p:sp>
        <p:nvSpPr>
          <p:cNvPr id="3" name="TextBox 2">
            <a:extLst>
              <a:ext uri="{FF2B5EF4-FFF2-40B4-BE49-F238E27FC236}">
                <a16:creationId xmlns:a16="http://schemas.microsoft.com/office/drawing/2014/main" id="{33131342-9180-0A18-41C9-A6DAD5A6671E}"/>
              </a:ext>
            </a:extLst>
          </p:cNvPr>
          <p:cNvSpPr txBox="1"/>
          <p:nvPr/>
        </p:nvSpPr>
        <p:spPr>
          <a:xfrm>
            <a:off x="-7122" y="6590790"/>
            <a:ext cx="286565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Wechalekar</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 al. ASCO 2026;Abstract 7502</a:t>
            </a:r>
          </a:p>
        </p:txBody>
      </p:sp>
    </p:spTree>
    <p:extLst>
      <p:ext uri="{BB962C8B-B14F-4D97-AF65-F5344CB8AC3E}">
        <p14:creationId xmlns:p14="http://schemas.microsoft.com/office/powerpoint/2010/main" val="22338319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836BEFE-5358-7430-9825-44A3D1803C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1351CB-B6C8-B170-C1DD-272E5BEF10B3}"/>
              </a:ext>
            </a:extLst>
          </p:cNvPr>
          <p:cNvSpPr>
            <a:spLocks noGrp="1"/>
          </p:cNvSpPr>
          <p:nvPr>
            <p:ph type="title"/>
          </p:nvPr>
        </p:nvSpPr>
        <p:spPr/>
        <p:txBody>
          <a:bodyPr>
            <a:normAutofit/>
          </a:bodyPr>
          <a:lstStyle/>
          <a:p>
            <a:r>
              <a:rPr lang="en-US" sz="2721" dirty="0"/>
              <a:t>RESULTS: Efficacy—Organ responses</a:t>
            </a:r>
          </a:p>
        </p:txBody>
      </p:sp>
      <p:sp>
        <p:nvSpPr>
          <p:cNvPr id="3" name="Text Placeholder 2">
            <a:extLst>
              <a:ext uri="{FF2B5EF4-FFF2-40B4-BE49-F238E27FC236}">
                <a16:creationId xmlns:a16="http://schemas.microsoft.com/office/drawing/2014/main" id="{3D102628-2AF4-B56A-EA74-5AF11ACC52AA}"/>
              </a:ext>
            </a:extLst>
          </p:cNvPr>
          <p:cNvSpPr>
            <a:spLocks noGrp="1"/>
          </p:cNvSpPr>
          <p:nvPr>
            <p:ph type="body" sz="quarter" idx="19"/>
          </p:nvPr>
        </p:nvSpPr>
        <p:spPr>
          <a:xfrm>
            <a:off x="6678077" y="1664605"/>
            <a:ext cx="5145834" cy="3401658"/>
          </a:xfrm>
        </p:spPr>
        <p:txBody>
          <a:bodyPr vert="horz" lIns="62207" tIns="31104" rIns="62207" bIns="31104" rtlCol="0" anchor="t">
            <a:noAutofit/>
          </a:bodyPr>
          <a:lstStyle/>
          <a:p>
            <a:pPr marL="0" indent="0">
              <a:buNone/>
            </a:pPr>
            <a:r>
              <a:rPr lang="en-US" sz="1633" dirty="0"/>
              <a:t>At median follow up of 9.5 months</a:t>
            </a:r>
            <a:r>
              <a:rPr lang="en-US" sz="1633" baseline="30000" dirty="0">
                <a:solidFill>
                  <a:schemeClr val="lt1"/>
                </a:solidFill>
              </a:rPr>
              <a:t>†</a:t>
            </a:r>
            <a:r>
              <a:rPr lang="en-US" sz="1633" dirty="0"/>
              <a:t>:</a:t>
            </a:r>
          </a:p>
          <a:p>
            <a:pPr marL="0" indent="0">
              <a:buNone/>
            </a:pPr>
            <a:endParaRPr lang="en-US" sz="1633" dirty="0"/>
          </a:p>
          <a:p>
            <a:pPr marL="171068" indent="-171068"/>
            <a:r>
              <a:rPr lang="en-US" sz="1633" dirty="0"/>
              <a:t>Renal response: 73% (8/11)</a:t>
            </a:r>
          </a:p>
          <a:p>
            <a:pPr marL="342568" lvl="1" indent="-171068"/>
            <a:r>
              <a:rPr lang="en-US" dirty="0"/>
              <a:t>Median time to response: 6.2 weeks (1.1–15.3)</a:t>
            </a:r>
            <a:endParaRPr lang="en-US" sz="1633" dirty="0"/>
          </a:p>
          <a:p>
            <a:pPr marL="171068" indent="-171068"/>
            <a:r>
              <a:rPr lang="en-US" sz="1633" dirty="0"/>
              <a:t>Cardiac response: 38% (3/8)</a:t>
            </a:r>
          </a:p>
          <a:p>
            <a:pPr marL="342568" lvl="1" indent="-171068"/>
            <a:r>
              <a:rPr lang="en-US" dirty="0"/>
              <a:t>Response at Cycle 1 (n=1) and Cycle 4 (n=2)</a:t>
            </a:r>
          </a:p>
        </p:txBody>
      </p:sp>
      <p:sp>
        <p:nvSpPr>
          <p:cNvPr id="4" name="Footer Placeholder 3">
            <a:extLst>
              <a:ext uri="{FF2B5EF4-FFF2-40B4-BE49-F238E27FC236}">
                <a16:creationId xmlns:a16="http://schemas.microsoft.com/office/drawing/2014/main" id="{768A10D8-0541-11AA-562E-6AC5D8512EEF}"/>
              </a:ext>
            </a:extLst>
          </p:cNvPr>
          <p:cNvSpPr>
            <a:spLocks noGrp="1"/>
          </p:cNvSpPr>
          <p:nvPr>
            <p:ph type="ftr" sz="quarter" idx="20"/>
          </p:nvPr>
        </p:nvSpPr>
        <p:spPr>
          <a:xfrm>
            <a:off x="461421" y="5959130"/>
            <a:ext cx="11269157" cy="36503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E2841"/>
                </a:solidFill>
                <a:effectLst/>
                <a:uLnTx/>
                <a:uFillTx/>
                <a:latin typeface="Aptos" panose="02110004020202020204"/>
                <a:ea typeface="+mn-ea"/>
                <a:cs typeface="+mn-cs"/>
              </a:rPr>
              <a:t>Data cutoff: April 22, 2026. </a:t>
            </a:r>
          </a:p>
          <a:p>
            <a:pPr marL="0" marR="0" lvl="0" indent="0" algn="r" defTabSz="60903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4" normalizeH="0" baseline="0" noProof="0" dirty="0">
                <a:ln>
                  <a:noFill/>
                </a:ln>
                <a:solidFill>
                  <a:prstClr val="black"/>
                </a:solidFill>
                <a:effectLst/>
                <a:uLnTx/>
                <a:uFillTx/>
                <a:latin typeface="Aptos" panose="02110004020202020204"/>
                <a:ea typeface="+mn-ea"/>
                <a:cs typeface="Times New Roman"/>
              </a:rPr>
              <a:t>*</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Investigator-assessed response</a:t>
            </a:r>
            <a:r>
              <a:rPr kumimoji="0" lang="en-US" sz="1200" b="0" i="0" u="none" strike="noStrike" kern="1200" cap="none" spc="-14" normalizeH="0" baseline="0" noProof="0" dirty="0">
                <a:ln>
                  <a:noFill/>
                </a:ln>
                <a:solidFill>
                  <a:prstClr val="black"/>
                </a:solidFill>
                <a:effectLst/>
                <a:uLnTx/>
                <a:uFillTx/>
                <a:latin typeface="Aptos" panose="02110004020202020204"/>
                <a:ea typeface="+mn-ea"/>
                <a:cs typeface="Times New Roman"/>
              </a:rPr>
              <a:t> per ISA criteria,</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among patients evaluable for organ response. Renal response criteria: 30% reduction in 24-hour urine protein excretion or a drop of proteinuria &lt;0.5 g per 24 hours in the absence of renal progression. Cardiac response criteria: NT-</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proBNP</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reduction of &gt;30% and &gt;300 ng/L decrease (in patients with NT-</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proBNP</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involvement at baseline); or ≥2 class decrease in NYHA class (in patients with NYHA class involvement at baseline). </a:t>
            </a:r>
            <a:r>
              <a:rPr kumimoji="0" lang="en-US" sz="1200" b="0" i="0" u="none" strike="noStrike" kern="1200" cap="none" spc="0" normalizeH="0" baseline="30000" noProof="0" dirty="0">
                <a:ln>
                  <a:noFill/>
                </a:ln>
                <a:solidFill>
                  <a:prstClr val="white"/>
                </a:solidFill>
                <a:effectLst/>
                <a:uLnTx/>
                <a:uFillTx/>
                <a:latin typeface="Aptos" panose="02110004020202020204"/>
                <a:ea typeface="+mn-ea"/>
                <a:cs typeface="+mn-cs"/>
              </a:rPr>
              <a:t>†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Median follow-up for all patients (N=20).</a:t>
            </a:r>
          </a:p>
          <a:p>
            <a:pPr marL="0" marR="0" lvl="0" indent="0" algn="r" defTabSz="60903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E2841"/>
                </a:solidFill>
                <a:effectLst/>
                <a:uLnTx/>
                <a:uFillTx/>
                <a:latin typeface="Aptos" panose="02110004020202020204"/>
                <a:ea typeface="+mn-ea"/>
                <a:cs typeface="Arial" panose="020B0604020202020204" pitchFamily="34" charset="0"/>
              </a:rPr>
              <a:t>ISA, International Society of Amyloidosis;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NT-</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proBNP</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a:ln>
                  <a:noFill/>
                </a:ln>
                <a:solidFill>
                  <a:srgbClr val="0E2841"/>
                </a:solidFill>
                <a:effectLst/>
                <a:uLnTx/>
                <a:uFillTx/>
                <a:latin typeface="Aptos" panose="02110004020202020204"/>
                <a:ea typeface="+mn-ea"/>
                <a:cs typeface="Arial" panose="020B0604020202020204" pitchFamily="34" charset="0"/>
              </a:rPr>
              <a:t>N-terminal pro-B-type natriuretic peptide; NYHA, New York Heart Association.</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44" name="Chart 43">
            <a:extLst>
              <a:ext uri="{FF2B5EF4-FFF2-40B4-BE49-F238E27FC236}">
                <a16:creationId xmlns:a16="http://schemas.microsoft.com/office/drawing/2014/main" id="{F9D22EF2-97D5-CF10-E710-51396C36227A}"/>
              </a:ext>
            </a:extLst>
          </p:cNvPr>
          <p:cNvGraphicFramePr/>
          <p:nvPr/>
        </p:nvGraphicFramePr>
        <p:xfrm>
          <a:off x="1293947" y="871989"/>
          <a:ext cx="4870120" cy="4630071"/>
        </p:xfrm>
        <a:graphic>
          <a:graphicData uri="http://schemas.openxmlformats.org/drawingml/2006/chart">
            <c:chart xmlns:c="http://schemas.openxmlformats.org/drawingml/2006/chart" xmlns:r="http://schemas.openxmlformats.org/officeDocument/2006/relationships" r:id="rId3"/>
          </a:graphicData>
        </a:graphic>
      </p:graphicFrame>
      <p:sp>
        <p:nvSpPr>
          <p:cNvPr id="45" name="TextBox 44">
            <a:extLst>
              <a:ext uri="{FF2B5EF4-FFF2-40B4-BE49-F238E27FC236}">
                <a16:creationId xmlns:a16="http://schemas.microsoft.com/office/drawing/2014/main" id="{CD984B82-4347-33F9-B202-7BD0525ADE22}"/>
              </a:ext>
            </a:extLst>
          </p:cNvPr>
          <p:cNvSpPr txBox="1"/>
          <p:nvPr/>
        </p:nvSpPr>
        <p:spPr>
          <a:xfrm rot="16200000">
            <a:off x="76296" y="2661885"/>
            <a:ext cx="1995598" cy="469359"/>
          </a:xfrm>
          <a:prstGeom prst="rect">
            <a:avLst/>
          </a:prstGeom>
          <a:noFill/>
        </p:spPr>
        <p:txBody>
          <a:bodyPr wrap="square" rtlCol="0">
            <a:spAutoFit/>
          </a:bodyPr>
          <a:lstStyle/>
          <a:p>
            <a:pPr marL="0" marR="0" lvl="0" indent="0" algn="ctr" defTabSz="609034" rtl="0" eaLnBrk="1" fontAlgn="auto" latinLnBrk="0" hangingPunct="1">
              <a:lnSpc>
                <a:spcPct val="100000"/>
              </a:lnSpc>
              <a:spcBef>
                <a:spcPts val="0"/>
              </a:spcBef>
              <a:spcAft>
                <a:spcPts val="0"/>
              </a:spcAft>
              <a:buClrTx/>
              <a:buSzTx/>
              <a:buFontTx/>
              <a:buNone/>
              <a:tabLst/>
              <a:defRPr/>
            </a:pPr>
            <a:r>
              <a:rPr kumimoji="0" lang="en-US" sz="1225" b="1" i="0" u="none" strike="noStrike" kern="1200" cap="none" spc="0" normalizeH="0" baseline="0" noProof="0" dirty="0">
                <a:ln>
                  <a:noFill/>
                </a:ln>
                <a:solidFill>
                  <a:srgbClr val="000000"/>
                </a:solidFill>
                <a:effectLst/>
                <a:uLnTx/>
                <a:uFillTx/>
                <a:latin typeface="Arial" panose="020B0604020202020204"/>
                <a:ea typeface="+mn-ea"/>
                <a:cs typeface="+mn-cs"/>
              </a:rPr>
              <a:t>Patients with organ</a:t>
            </a:r>
            <a:br>
              <a:rPr kumimoji="0" lang="en-US" sz="1225"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225" b="1" i="0" u="none" strike="noStrike" kern="1200" cap="none" spc="0" normalizeH="0" baseline="0" noProof="0" dirty="0">
                <a:ln>
                  <a:noFill/>
                </a:ln>
                <a:solidFill>
                  <a:srgbClr val="000000"/>
                </a:solidFill>
                <a:effectLst/>
                <a:uLnTx/>
                <a:uFillTx/>
                <a:latin typeface="Arial" panose="020B0604020202020204"/>
                <a:ea typeface="+mn-ea"/>
                <a:cs typeface="+mn-cs"/>
              </a:rPr>
              <a:t> response (%)</a:t>
            </a:r>
            <a:endParaRPr kumimoji="0" lang="en-US" sz="1225" b="0" i="0" u="none" strike="noStrike" kern="1200" cap="none" spc="0" normalizeH="0" baseline="0" noProof="0" dirty="0">
              <a:ln>
                <a:noFill/>
              </a:ln>
              <a:solidFill>
                <a:srgbClr val="065BAA"/>
              </a:solidFill>
              <a:effectLst/>
              <a:uLnTx/>
              <a:uFillTx/>
              <a:latin typeface="Arial" panose="020B0604020202020204"/>
              <a:ea typeface="+mn-ea"/>
              <a:cs typeface="+mn-cs"/>
            </a:endParaRPr>
          </a:p>
        </p:txBody>
      </p:sp>
      <p:sp>
        <p:nvSpPr>
          <p:cNvPr id="54" name="TextBox 53">
            <a:extLst>
              <a:ext uri="{FF2B5EF4-FFF2-40B4-BE49-F238E27FC236}">
                <a16:creationId xmlns:a16="http://schemas.microsoft.com/office/drawing/2014/main" id="{6E872D53-0E54-786B-4085-7794A7EF3324}"/>
              </a:ext>
            </a:extLst>
          </p:cNvPr>
          <p:cNvSpPr txBox="1"/>
          <p:nvPr/>
        </p:nvSpPr>
        <p:spPr>
          <a:xfrm>
            <a:off x="1687077" y="1348321"/>
            <a:ext cx="4597870" cy="709310"/>
          </a:xfrm>
          <a:prstGeom prst="rect">
            <a:avLst/>
          </a:prstGeom>
          <a:noFill/>
        </p:spPr>
        <p:txBody>
          <a:bodyPr wrap="square" lIns="121806" tIns="60903" rIns="121806" bIns="60903" rtlCol="0" anchor="t">
            <a:spAutoFit/>
          </a:bodyPr>
          <a:lstStyle/>
          <a:p>
            <a:pPr marL="0" marR="0" lvl="0" indent="0" algn="ctr" defTabSz="609034" rtl="0" eaLnBrk="1" fontAlgn="auto" latinLnBrk="0" hangingPunct="1">
              <a:lnSpc>
                <a:spcPct val="100000"/>
              </a:lnSpc>
              <a:spcBef>
                <a:spcPts val="0"/>
              </a:spcBef>
              <a:spcAft>
                <a:spcPts val="0"/>
              </a:spcAft>
              <a:buClrTx/>
              <a:buSzTx/>
              <a:buFontTx/>
              <a:buNone/>
              <a:tabLst/>
              <a:defRPr/>
            </a:pPr>
            <a:r>
              <a:rPr kumimoji="0" lang="en-US" sz="1905" b="1" i="0" u="none" strike="noStrike" kern="1200" cap="none" spc="0" normalizeH="0" baseline="0" noProof="0" dirty="0">
                <a:ln>
                  <a:noFill/>
                </a:ln>
                <a:solidFill>
                  <a:srgbClr val="000000"/>
                </a:solidFill>
                <a:effectLst/>
                <a:uLnTx/>
                <a:uFillTx/>
                <a:latin typeface="Aptos" panose="02110004020202020204"/>
                <a:ea typeface="+mn-ea"/>
                <a:cs typeface="+mn-cs"/>
              </a:rPr>
              <a:t>Investigator-assessed organ response per ISA criteria</a:t>
            </a:r>
            <a:r>
              <a:rPr kumimoji="0" lang="en-US" sz="1905" b="1" i="0" u="none" strike="noStrike" kern="1200" cap="none" spc="0" normalizeH="0" baseline="30000" noProof="0" dirty="0">
                <a:ln>
                  <a:noFill/>
                </a:ln>
                <a:solidFill>
                  <a:srgbClr val="000000"/>
                </a:solidFill>
                <a:effectLst/>
                <a:uLnTx/>
                <a:uFillTx/>
                <a:latin typeface="Aptos" panose="02110004020202020204"/>
                <a:ea typeface="+mn-ea"/>
                <a:cs typeface="+mn-cs"/>
              </a:rPr>
              <a:t>*</a:t>
            </a:r>
          </a:p>
        </p:txBody>
      </p:sp>
      <p:sp>
        <p:nvSpPr>
          <p:cNvPr id="57" name="Text Placeholder 10">
            <a:extLst>
              <a:ext uri="{FF2B5EF4-FFF2-40B4-BE49-F238E27FC236}">
                <a16:creationId xmlns:a16="http://schemas.microsoft.com/office/drawing/2014/main" id="{FA737FBD-52F5-DA98-7146-CA7206BB51F0}"/>
              </a:ext>
            </a:extLst>
          </p:cNvPr>
          <p:cNvSpPr txBox="1">
            <a:spLocks/>
          </p:cNvSpPr>
          <p:nvPr/>
        </p:nvSpPr>
        <p:spPr>
          <a:xfrm>
            <a:off x="565162" y="4427090"/>
            <a:ext cx="5900754" cy="1220642"/>
          </a:xfrm>
          <a:prstGeom prst="rect">
            <a:avLst/>
          </a:prstGeom>
        </p:spPr>
        <p:txBody>
          <a:bodyPr>
            <a:normAutofit/>
          </a:bodyPr>
          <a:lstStyle>
            <a:lvl1pPr marL="514350" indent="-514350" algn="l" defTabSz="914400" rtl="0" eaLnBrk="1" latinLnBrk="0" hangingPunct="1">
              <a:lnSpc>
                <a:spcPct val="90000"/>
              </a:lnSpc>
              <a:spcBef>
                <a:spcPts val="1000"/>
              </a:spcBef>
              <a:buClr>
                <a:schemeClr val="accent1"/>
              </a:buClr>
              <a:buFont typeface="+mj-lt"/>
              <a:buAutoNum type="arabicPeriod"/>
              <a:defRPr sz="1400" b="0" i="0" kern="1200">
                <a:solidFill>
                  <a:schemeClr val="tx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accent1"/>
              </a:buClr>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2pPr>
            <a:lvl3pPr marL="1143000" marR="0" indent="-228600" algn="l" defTabSz="914400" rtl="0" eaLnBrk="1" fontAlgn="auto" latinLnBrk="0" hangingPunct="1">
              <a:lnSpc>
                <a:spcPct val="90000"/>
              </a:lnSpc>
              <a:spcBef>
                <a:spcPts val="500"/>
              </a:spcBef>
              <a:spcAft>
                <a:spcPts val="0"/>
              </a:spcAft>
              <a:buClr>
                <a:schemeClr val="accent1"/>
              </a:buClr>
              <a:buSzTx/>
              <a:buFont typeface="Arial" panose="020B0604020202020204" pitchFamily="34" charset="0"/>
              <a:buChar char="•"/>
              <a:tabLst/>
              <a:defRPr sz="1200" b="0" i="0" kern="1200">
                <a:solidFill>
                  <a:schemeClr val="tx2"/>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chemeClr val="accent1"/>
              </a:buClr>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388" marR="0" lvl="0" indent="-228388" algn="l" defTabSz="1218068" rtl="0" eaLnBrk="1" fontAlgn="auto" latinLnBrk="0" hangingPunct="1">
              <a:lnSpc>
                <a:spcPct val="100000"/>
              </a:lnSpc>
              <a:spcBef>
                <a:spcPts val="0"/>
              </a:spcBef>
              <a:spcAft>
                <a:spcPts val="0"/>
              </a:spcAft>
              <a:buClr>
                <a:srgbClr val="2069E7"/>
              </a:buClr>
              <a:buSzTx/>
              <a:buFont typeface="Arial" panose="020B0604020202020204" pitchFamily="34" charset="0"/>
              <a:buChar char="•"/>
              <a:tabLst/>
              <a:defRPr/>
            </a:pPr>
            <a:endParaRPr kumimoji="0" lang="en-US" sz="1865" b="0"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1621633E-B36F-D053-A398-B5331E0F9946}"/>
              </a:ext>
            </a:extLst>
          </p:cNvPr>
          <p:cNvSpPr txBox="1"/>
          <p:nvPr/>
        </p:nvSpPr>
        <p:spPr>
          <a:xfrm>
            <a:off x="6979926" y="3456634"/>
            <a:ext cx="3752844" cy="1969770"/>
          </a:xfrm>
          <a:prstGeom prst="rect">
            <a:avLst/>
          </a:prstGeom>
          <a:noFill/>
        </p:spPr>
        <p:txBody>
          <a:bodyPr wrap="square" rtlCol="0">
            <a:spAutoFit/>
          </a:bodyPr>
          <a:lstStyle/>
          <a:p>
            <a:pPr marL="514350" marR="0" lvl="1" indent="-17145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Roboto Cn"/>
                <a:cs typeface="Roboto Cn"/>
              </a:rPr>
              <a:t> </a:t>
            </a:r>
            <a:r>
              <a:rPr kumimoji="0" lang="en-US" sz="1400" b="0" i="0" u="none" strike="noStrike" kern="1200" cap="none" spc="0" normalizeH="0" baseline="0" noProof="0" dirty="0">
                <a:ln>
                  <a:noFill/>
                </a:ln>
                <a:solidFill>
                  <a:prstClr val="black"/>
                </a:solidFill>
                <a:effectLst/>
                <a:uLnTx/>
                <a:uFillTx/>
                <a:latin typeface="Aptos" panose="02110004020202020204"/>
                <a:ea typeface="Roboto Cn"/>
                <a:cs typeface="Roboto Cn"/>
              </a:rPr>
              <a:t>High rate of deep hematologic responses (100% ≥VGPR; 90% CR) </a:t>
            </a:r>
          </a:p>
          <a:p>
            <a:pPr marL="514350" marR="0" lvl="1" indent="-17145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Roboto Cn"/>
                <a:cs typeface="Roboto Cn"/>
              </a:rPr>
              <a:t> Rapid </a:t>
            </a:r>
            <a:r>
              <a:rPr kumimoji="0" lang="en-US" sz="1400" b="0" i="0" u="none" strike="noStrike" kern="1200" cap="none" spc="0" normalizeH="0" baseline="0" noProof="0" dirty="0" err="1">
                <a:ln>
                  <a:noFill/>
                </a:ln>
                <a:solidFill>
                  <a:prstClr val="black"/>
                </a:solidFill>
                <a:effectLst/>
                <a:uLnTx/>
                <a:uFillTx/>
                <a:latin typeface="Aptos" panose="02110004020202020204"/>
                <a:ea typeface="Roboto Cn"/>
                <a:cs typeface="Roboto Cn"/>
              </a:rPr>
              <a:t>iFLC</a:t>
            </a:r>
            <a:r>
              <a:rPr kumimoji="0" lang="en-US" sz="1400" b="0" i="0" u="none" strike="noStrike" kern="1200" cap="none" spc="0" normalizeH="0" baseline="0" noProof="0" dirty="0">
                <a:ln>
                  <a:noFill/>
                </a:ln>
                <a:solidFill>
                  <a:prstClr val="black"/>
                </a:solidFill>
                <a:effectLst/>
                <a:uLnTx/>
                <a:uFillTx/>
                <a:latin typeface="Aptos" panose="02110004020202020204"/>
                <a:ea typeface="Roboto Cn"/>
                <a:cs typeface="Roboto Cn"/>
              </a:rPr>
              <a:t> level normalization by Day 15; no hematologic progression events</a:t>
            </a:r>
          </a:p>
          <a:p>
            <a:pPr marL="514350" marR="0" lvl="1" indent="-17145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Roboto Cn"/>
                <a:cs typeface="Roboto Cn"/>
              </a:rPr>
              <a:t> Cardiac and renal responses observed, even with short treatment duration </a:t>
            </a:r>
          </a:p>
          <a:p>
            <a:pPr marL="514350" marR="0" lvl="1" indent="-17145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Roboto Cn"/>
                <a:cs typeface="Roboto Cn"/>
              </a:rPr>
              <a:t> No DLTs observed and generally manageable safety</a:t>
            </a:r>
          </a:p>
        </p:txBody>
      </p:sp>
      <p:sp>
        <p:nvSpPr>
          <p:cNvPr id="7" name="TextBox 6">
            <a:extLst>
              <a:ext uri="{FF2B5EF4-FFF2-40B4-BE49-F238E27FC236}">
                <a16:creationId xmlns:a16="http://schemas.microsoft.com/office/drawing/2014/main" id="{E2C8DEAD-8940-2AF2-BF68-C3B3F327C2E0}"/>
              </a:ext>
            </a:extLst>
          </p:cNvPr>
          <p:cNvSpPr txBox="1"/>
          <p:nvPr/>
        </p:nvSpPr>
        <p:spPr>
          <a:xfrm>
            <a:off x="-7122" y="6590790"/>
            <a:ext cx="286565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Wechalekar</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 al. ASCO 2026;Abstract 7502</a:t>
            </a:r>
          </a:p>
        </p:txBody>
      </p:sp>
    </p:spTree>
    <p:extLst>
      <p:ext uri="{BB962C8B-B14F-4D97-AF65-F5344CB8AC3E}">
        <p14:creationId xmlns:p14="http://schemas.microsoft.com/office/powerpoint/2010/main" val="17504292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22AA4-D744-C726-F74B-58256FC762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5CD738-D2D2-6F9A-B21E-9867A344E07A}"/>
              </a:ext>
            </a:extLst>
          </p:cNvPr>
          <p:cNvSpPr>
            <a:spLocks noGrp="1"/>
          </p:cNvSpPr>
          <p:nvPr>
            <p:ph type="title"/>
          </p:nvPr>
        </p:nvSpPr>
        <p:spPr>
          <a:xfrm>
            <a:off x="1127448" y="2420888"/>
            <a:ext cx="10152697" cy="1143000"/>
          </a:xfrm>
        </p:spPr>
        <p:txBody>
          <a:bodyPr/>
          <a:lstStyle/>
          <a:p>
            <a:pPr>
              <a:spcBef>
                <a:spcPts val="1200"/>
              </a:spcBef>
            </a:pPr>
            <a:r>
              <a:rPr lang="en-US" dirty="0"/>
              <a:t>Talquetamab: GPRC5D Bispecific Antibody Therapy</a:t>
            </a:r>
            <a:endParaRPr lang="en-US" sz="2400" dirty="0"/>
          </a:p>
        </p:txBody>
      </p:sp>
    </p:spTree>
    <p:extLst>
      <p:ext uri="{BB962C8B-B14F-4D97-AF65-F5344CB8AC3E}">
        <p14:creationId xmlns:p14="http://schemas.microsoft.com/office/powerpoint/2010/main" val="1357542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5F247B7-042B-479F-BF18-7BA9BD6D6FB9}"/>
              </a:ext>
            </a:extLst>
          </p:cNvPr>
          <p:cNvSpPr>
            <a:spLocks noGrp="1"/>
          </p:cNvSpPr>
          <p:nvPr>
            <p:ph type="body" sz="quarter" idx="14"/>
          </p:nvPr>
        </p:nvSpPr>
        <p:spPr>
          <a:xfrm>
            <a:off x="534998" y="1608423"/>
            <a:ext cx="11054039" cy="4719911"/>
          </a:xfrm>
        </p:spPr>
        <p:txBody>
          <a:bodyPr/>
          <a:lstStyle/>
          <a:p>
            <a:r>
              <a:rPr lang="en-US" sz="2000" dirty="0"/>
              <a:t>Multicenter, open-label phase I/II trial</a:t>
            </a:r>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pPr>
              <a:spcBef>
                <a:spcPts val="0"/>
              </a:spcBef>
            </a:pPr>
            <a:r>
              <a:rPr lang="en-US" sz="2000" b="1" dirty="0"/>
              <a:t>Primary endpoint (phase II): </a:t>
            </a:r>
            <a:r>
              <a:rPr lang="en-US" sz="2000" dirty="0"/>
              <a:t>ORR</a:t>
            </a:r>
          </a:p>
          <a:p>
            <a:r>
              <a:rPr lang="en-US" sz="2000" b="1" dirty="0"/>
              <a:t>Secondary endpoints (phase II): </a:t>
            </a:r>
            <a:r>
              <a:rPr lang="en-US" sz="2000" dirty="0"/>
              <a:t>DoR, ≥ VGPR rate, ≥ CR, sCR rate, TTR, PFS, OS, MRD, safety</a:t>
            </a:r>
          </a:p>
          <a:p>
            <a:endParaRPr lang="en-US" sz="2200" dirty="0"/>
          </a:p>
        </p:txBody>
      </p:sp>
      <p:sp>
        <p:nvSpPr>
          <p:cNvPr id="31746" name="Rectangle 2">
            <a:extLst>
              <a:ext uri="{FF2B5EF4-FFF2-40B4-BE49-F238E27FC236}">
                <a16:creationId xmlns:a16="http://schemas.microsoft.com/office/drawing/2014/main" id="{A1457023-DE41-402D-A931-2A013B742D40}"/>
              </a:ext>
            </a:extLst>
          </p:cNvPr>
          <p:cNvSpPr>
            <a:spLocks noGrp="1" noChangeArrowheads="1"/>
          </p:cNvSpPr>
          <p:nvPr>
            <p:ph type="title" idx="4294967295"/>
          </p:nvPr>
        </p:nvSpPr>
        <p:spPr>
          <a:xfrm>
            <a:off x="121562" y="135728"/>
            <a:ext cx="10515600" cy="1325563"/>
          </a:xfrm>
        </p:spPr>
        <p:txBody>
          <a:bodyPr>
            <a:normAutofit/>
          </a:bodyPr>
          <a:lstStyle/>
          <a:p>
            <a:r>
              <a:rPr lang="en-US" sz="3600" dirty="0"/>
              <a:t>MonumenTAL-1: Study Design</a:t>
            </a:r>
          </a:p>
        </p:txBody>
      </p:sp>
      <p:sp>
        <p:nvSpPr>
          <p:cNvPr id="11" name="Text Box 15">
            <a:extLst>
              <a:ext uri="{FF2B5EF4-FFF2-40B4-BE49-F238E27FC236}">
                <a16:creationId xmlns:a16="http://schemas.microsoft.com/office/drawing/2014/main" id="{6C6A6980-DA94-A440-A97B-4D97F80EA2D4}"/>
              </a:ext>
            </a:extLst>
          </p:cNvPr>
          <p:cNvSpPr txBox="1">
            <a:spLocks noChangeArrowheads="1"/>
          </p:cNvSpPr>
          <p:nvPr/>
        </p:nvSpPr>
        <p:spPr bwMode="auto">
          <a:xfrm>
            <a:off x="3892098" y="6126893"/>
            <a:ext cx="7853362" cy="261610"/>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0" normalizeH="0" baseline="0" noProof="0" dirty="0">
                <a:ln>
                  <a:noFill/>
                </a:ln>
                <a:solidFill>
                  <a:prstClr val="black"/>
                </a:solidFill>
                <a:effectLst/>
                <a:uLnTx/>
                <a:uFillTx/>
                <a:latin typeface="Calibri" panose="020F0502020204030204" pitchFamily="34" charset="0"/>
                <a:ea typeface="+mn-ea"/>
                <a:cs typeface="+mn-cs"/>
              </a:rPr>
              <a:t>Chari. ASH 2022. Abstr 157. NCT03399799. NCT04634552.</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7" name="TextBox 23">
            <a:extLst>
              <a:ext uri="{FF2B5EF4-FFF2-40B4-BE49-F238E27FC236}">
                <a16:creationId xmlns:a16="http://schemas.microsoft.com/office/drawing/2014/main" id="{6C2A69E4-B6AE-D64C-BC8C-079EC4480326}"/>
              </a:ext>
            </a:extLst>
          </p:cNvPr>
          <p:cNvSpPr txBox="1">
            <a:spLocks noChangeArrowheads="1"/>
          </p:cNvSpPr>
          <p:nvPr/>
        </p:nvSpPr>
        <p:spPr bwMode="auto">
          <a:xfrm>
            <a:off x="719138" y="2128125"/>
            <a:ext cx="3970050" cy="2743200"/>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ts val="0"/>
              </a:spcBef>
              <a:spcAft>
                <a:spcPts val="0"/>
              </a:spcAft>
              <a:buClr>
                <a:srgbClr val="FEFDDE"/>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Adults with measurable MM </a:t>
            </a:r>
          </a:p>
          <a:p>
            <a:pPr marL="0" marR="0" lvl="0" indent="0" algn="ctr" defTabSz="914400" rtl="0" eaLnBrk="1" fontAlgn="base" latinLnBrk="0" hangingPunct="1">
              <a:lnSpc>
                <a:spcPct val="90000"/>
              </a:lnSpc>
              <a:spcBef>
                <a:spcPts val="0"/>
              </a:spcBef>
              <a:spcAft>
                <a:spcPts val="0"/>
              </a:spcAft>
              <a:buClr>
                <a:srgbClr val="FEFDDE"/>
              </a:buClr>
              <a:buSzTx/>
              <a:buFont typeface="Wingdings" panose="05000000000000000000"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0" marR="0" lvl="0" indent="0" algn="ctr" defTabSz="914400" rtl="0" eaLnBrk="1" fontAlgn="base" latinLnBrk="0" hangingPunct="1">
              <a:lnSpc>
                <a:spcPct val="90000"/>
              </a:lnSpc>
              <a:spcBef>
                <a:spcPts val="0"/>
              </a:spcBef>
              <a:spcAft>
                <a:spcPts val="0"/>
              </a:spcAft>
              <a:buClr>
                <a:srgbClr val="FEFDDE"/>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Phase I: progression on or intolerance to all established therapies; ECOG PS 0-1</a:t>
            </a:r>
          </a:p>
          <a:p>
            <a:pPr marL="0" marR="0" lvl="0" indent="0" algn="ctr" defTabSz="914400" rtl="0" eaLnBrk="1" fontAlgn="base" latinLnBrk="0" hangingPunct="1">
              <a:lnSpc>
                <a:spcPct val="90000"/>
              </a:lnSpc>
              <a:spcBef>
                <a:spcPts val="0"/>
              </a:spcBef>
              <a:spcAft>
                <a:spcPts val="0"/>
              </a:spcAft>
              <a:buClr>
                <a:srgbClr val="FEFDDE"/>
              </a:buClr>
              <a:buSzTx/>
              <a:buFont typeface="Wingdings" panose="05000000000000000000"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0" marR="0" lvl="0" indent="0" algn="ctr" defTabSz="914400" rtl="0" eaLnBrk="1" fontAlgn="base" latinLnBrk="0" hangingPunct="1">
              <a:lnSpc>
                <a:spcPct val="90000"/>
              </a:lnSpc>
              <a:spcBef>
                <a:spcPts val="0"/>
              </a:spcBef>
              <a:spcAft>
                <a:spcPts val="0"/>
              </a:spcAft>
              <a:buClr>
                <a:srgbClr val="FEFDDE"/>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Phase II: ≥3 prior lines of therapy that included a PI, an IMiD, and an anti-CD38 antibody; ECOG PS 0–2</a:t>
            </a:r>
          </a:p>
        </p:txBody>
      </p:sp>
      <p:sp>
        <p:nvSpPr>
          <p:cNvPr id="18" name="Rectangle 49">
            <a:extLst>
              <a:ext uri="{FF2B5EF4-FFF2-40B4-BE49-F238E27FC236}">
                <a16:creationId xmlns:a16="http://schemas.microsoft.com/office/drawing/2014/main" id="{A1D09C0A-92DB-E34E-981B-5B47EA5A5E5D}"/>
              </a:ext>
            </a:extLst>
          </p:cNvPr>
          <p:cNvSpPr>
            <a:spLocks noChangeArrowheads="1"/>
          </p:cNvSpPr>
          <p:nvPr/>
        </p:nvSpPr>
        <p:spPr bwMode="auto">
          <a:xfrm>
            <a:off x="5739771" y="1930394"/>
            <a:ext cx="5019656" cy="914400"/>
          </a:xfrm>
          <a:prstGeom prst="rect">
            <a:avLst/>
          </a:prstGeom>
          <a:solidFill>
            <a:schemeClr val="accent1"/>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Talquetamab 0.4 mg/kg SC QW*</a:t>
            </a: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(n = 143)</a:t>
            </a:r>
          </a:p>
        </p:txBody>
      </p:sp>
      <p:sp>
        <p:nvSpPr>
          <p:cNvPr id="21" name="Rectangle 49">
            <a:extLst>
              <a:ext uri="{FF2B5EF4-FFF2-40B4-BE49-F238E27FC236}">
                <a16:creationId xmlns:a16="http://schemas.microsoft.com/office/drawing/2014/main" id="{5424B86F-2383-C344-A5F0-98749446A450}"/>
              </a:ext>
            </a:extLst>
          </p:cNvPr>
          <p:cNvSpPr>
            <a:spLocks noChangeArrowheads="1"/>
          </p:cNvSpPr>
          <p:nvPr/>
        </p:nvSpPr>
        <p:spPr bwMode="auto">
          <a:xfrm>
            <a:off x="5739772" y="3030323"/>
            <a:ext cx="5019656" cy="914400"/>
          </a:xfrm>
          <a:prstGeom prst="rect">
            <a:avLst/>
          </a:prstGeom>
          <a:solidFill>
            <a:schemeClr val="accent2"/>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Talquetamab 0.8 mg/kg SC Q2W*</a:t>
            </a: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(n = 145)</a:t>
            </a:r>
          </a:p>
        </p:txBody>
      </p:sp>
      <p:sp>
        <p:nvSpPr>
          <p:cNvPr id="22" name="TextBox 21">
            <a:extLst>
              <a:ext uri="{FF2B5EF4-FFF2-40B4-BE49-F238E27FC236}">
                <a16:creationId xmlns:a16="http://schemas.microsoft.com/office/drawing/2014/main" id="{3ADC86EF-7298-42CD-B5D8-495B807CB53B}"/>
              </a:ext>
            </a:extLst>
          </p:cNvPr>
          <p:cNvSpPr txBox="1"/>
          <p:nvPr/>
        </p:nvSpPr>
        <p:spPr bwMode="auto">
          <a:xfrm>
            <a:off x="5731690" y="5092862"/>
            <a:ext cx="53836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*Previous anti-BCMA therapy allowed; T-cell redirection therapy naive. </a:t>
            </a:r>
            <a:endParaRPr kumimoji="0" lang="en-US" sz="1400" b="0" i="0" u="none" strike="noStrike" kern="1200" cap="none" spc="0" normalizeH="0" baseline="0" noProof="0" dirty="0">
              <a:ln>
                <a:noFill/>
              </a:ln>
              <a:solidFill>
                <a:prstClr val="white"/>
              </a:solidFill>
              <a:effectLst/>
              <a:highlight>
                <a:srgbClr val="FFFF00"/>
              </a:highlight>
              <a:uLnTx/>
              <a:uFillTx/>
              <a:latin typeface="Calibri" panose="020F0502020204030204" pitchFamily="34" charset="0"/>
              <a:ea typeface="+mn-ea"/>
              <a:cs typeface="+mn-cs"/>
            </a:endParaRPr>
          </a:p>
        </p:txBody>
      </p:sp>
      <p:sp>
        <p:nvSpPr>
          <p:cNvPr id="5" name="Rectangle 49">
            <a:extLst>
              <a:ext uri="{FF2B5EF4-FFF2-40B4-BE49-F238E27FC236}">
                <a16:creationId xmlns:a16="http://schemas.microsoft.com/office/drawing/2014/main" id="{64B415A8-169C-3ED2-C8A6-2A983BA31E0A}"/>
              </a:ext>
            </a:extLst>
          </p:cNvPr>
          <p:cNvSpPr>
            <a:spLocks noChangeArrowheads="1"/>
          </p:cNvSpPr>
          <p:nvPr/>
        </p:nvSpPr>
        <p:spPr bwMode="auto">
          <a:xfrm>
            <a:off x="5731690" y="4178462"/>
            <a:ext cx="5027738" cy="914400"/>
          </a:xfrm>
          <a:prstGeom prst="rect">
            <a:avLst/>
          </a:prstGeom>
          <a:solidFill>
            <a:schemeClr val="accent4"/>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Prior T-Cell Redirection Group: Talquetamab </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Either 0.4 mg/kg SC QW or 0.8 mg/kg SC Q2W</a:t>
            </a: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(n = 51)</a:t>
            </a:r>
          </a:p>
        </p:txBody>
      </p:sp>
      <p:cxnSp>
        <p:nvCxnSpPr>
          <p:cNvPr id="14" name="Straight Arrow Connector 13">
            <a:extLst>
              <a:ext uri="{FF2B5EF4-FFF2-40B4-BE49-F238E27FC236}">
                <a16:creationId xmlns:a16="http://schemas.microsoft.com/office/drawing/2014/main" id="{CA0B570B-C49B-17D4-B125-80F5B121B086}"/>
              </a:ext>
            </a:extLst>
          </p:cNvPr>
          <p:cNvCxnSpPr>
            <a:cxnSpLocks/>
          </p:cNvCxnSpPr>
          <p:nvPr/>
        </p:nvCxnSpPr>
        <p:spPr bwMode="auto">
          <a:xfrm>
            <a:off x="4846545" y="2387594"/>
            <a:ext cx="727788" cy="0"/>
          </a:xfrm>
          <a:prstGeom prst="straightConnector1">
            <a:avLst/>
          </a:prstGeom>
          <a:noFill/>
          <a:ln w="28575" cap="flat" cmpd="sng" algn="ctr">
            <a:solidFill>
              <a:schemeClr val="bg1"/>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C34B8A0E-8DB0-CF88-5518-D53BC879F1AD}"/>
              </a:ext>
            </a:extLst>
          </p:cNvPr>
          <p:cNvCxnSpPr>
            <a:cxnSpLocks/>
          </p:cNvCxnSpPr>
          <p:nvPr/>
        </p:nvCxnSpPr>
        <p:spPr bwMode="auto">
          <a:xfrm>
            <a:off x="4846545" y="3487523"/>
            <a:ext cx="727788" cy="0"/>
          </a:xfrm>
          <a:prstGeom prst="straightConnector1">
            <a:avLst/>
          </a:prstGeom>
          <a:noFill/>
          <a:ln w="28575" cap="flat" cmpd="sng" algn="ctr">
            <a:solidFill>
              <a:schemeClr val="bg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3A0E3573-8652-9DC8-59D8-C47135B5831D}"/>
              </a:ext>
            </a:extLst>
          </p:cNvPr>
          <p:cNvCxnSpPr>
            <a:cxnSpLocks/>
          </p:cNvCxnSpPr>
          <p:nvPr/>
        </p:nvCxnSpPr>
        <p:spPr bwMode="auto">
          <a:xfrm>
            <a:off x="4846545" y="4635662"/>
            <a:ext cx="727788" cy="0"/>
          </a:xfrm>
          <a:prstGeom prst="straightConnector1">
            <a:avLst/>
          </a:prstGeom>
          <a:noFill/>
          <a:ln w="28575" cap="flat" cmpd="sng" algn="ctr">
            <a:solidFill>
              <a:schemeClr val="bg1"/>
            </a:solidFill>
            <a:prstDash val="solid"/>
            <a:round/>
            <a:headEnd type="none" w="med" len="med"/>
            <a:tailEnd type="triangle"/>
          </a:ln>
          <a:effectLst/>
        </p:spPr>
      </p:cxnSp>
    </p:spTree>
    <p:extLst>
      <p:ext uri="{BB962C8B-B14F-4D97-AF65-F5344CB8AC3E}">
        <p14:creationId xmlns:p14="http://schemas.microsoft.com/office/powerpoint/2010/main" val="9736094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 name="Rectangle 3">
            <a:extLst>
              <a:ext uri="{FF2B5EF4-FFF2-40B4-BE49-F238E27FC236}">
                <a16:creationId xmlns:a16="http://schemas.microsoft.com/office/drawing/2014/main" id="{28A0CC58-5634-C460-919C-87F9E97F123B}"/>
              </a:ext>
            </a:extLst>
          </p:cNvPr>
          <p:cNvSpPr>
            <a:spLocks noGrp="1" noChangeArrowheads="1"/>
          </p:cNvSpPr>
          <p:nvPr>
            <p:ph type="body" sz="quarter" idx="14"/>
          </p:nvPr>
        </p:nvSpPr>
        <p:spPr>
          <a:xfrm>
            <a:off x="6124206" y="1412737"/>
            <a:ext cx="5858244" cy="4915597"/>
          </a:xfrm>
          <a:noFill/>
        </p:spPr>
        <p:txBody>
          <a:bodyPr/>
          <a:lstStyle/>
          <a:p>
            <a:pPr>
              <a:spcBef>
                <a:spcPts val="0"/>
              </a:spcBef>
            </a:pPr>
            <a:r>
              <a:rPr lang="en-US" sz="2000" dirty="0"/>
              <a:t>Similar ORR among all subgroups examined, including refractory status, except for patients with BL plasmacytoma</a:t>
            </a:r>
          </a:p>
          <a:p>
            <a:pPr>
              <a:spcBef>
                <a:spcPts val="0"/>
              </a:spcBef>
            </a:pPr>
            <a:r>
              <a:rPr lang="en-US" sz="2000" dirty="0"/>
              <a:t>ORR was similar for both dosing schedules</a:t>
            </a:r>
          </a:p>
          <a:p>
            <a:pPr lvl="1">
              <a:spcBef>
                <a:spcPts val="0"/>
              </a:spcBef>
            </a:pPr>
            <a:r>
              <a:rPr lang="en-US" sz="1800" dirty="0"/>
              <a:t>Triple-class refractory: 72.6% (63.1-80.9) QW and 71.0% (61.1–79.6) Q2W </a:t>
            </a:r>
          </a:p>
          <a:p>
            <a:pPr lvl="1">
              <a:spcBef>
                <a:spcPts val="0"/>
              </a:spcBef>
            </a:pPr>
            <a:r>
              <a:rPr lang="en-US" sz="1800" dirty="0"/>
              <a:t>Penta-drug refractory: 71.4% (55.4–84.3) QW and 70.6% (52.5–84.9) Q2W </a:t>
            </a:r>
          </a:p>
          <a:p>
            <a:endParaRPr lang="en-US" sz="1800" dirty="0"/>
          </a:p>
        </p:txBody>
      </p:sp>
      <p:sp>
        <p:nvSpPr>
          <p:cNvPr id="31746" name="Rectangle 2">
            <a:extLst>
              <a:ext uri="{FF2B5EF4-FFF2-40B4-BE49-F238E27FC236}">
                <a16:creationId xmlns:a16="http://schemas.microsoft.com/office/drawing/2014/main" id="{A1457023-DE41-402D-A931-2A013B742D40}"/>
              </a:ext>
            </a:extLst>
          </p:cNvPr>
          <p:cNvSpPr>
            <a:spLocks noGrp="1" noChangeArrowheads="1"/>
          </p:cNvSpPr>
          <p:nvPr>
            <p:ph type="title" idx="4294967295"/>
          </p:nvPr>
        </p:nvSpPr>
        <p:spPr>
          <a:xfrm>
            <a:off x="27838" y="438054"/>
            <a:ext cx="10515600" cy="747317"/>
          </a:xfrm>
        </p:spPr>
        <p:txBody>
          <a:bodyPr>
            <a:normAutofit/>
          </a:bodyPr>
          <a:lstStyle/>
          <a:p>
            <a:r>
              <a:rPr lang="en-US" sz="3600" dirty="0"/>
              <a:t>MonumenTAL-1: ORR</a:t>
            </a:r>
          </a:p>
        </p:txBody>
      </p:sp>
      <p:sp>
        <p:nvSpPr>
          <p:cNvPr id="11" name="Text Box 15">
            <a:extLst>
              <a:ext uri="{FF2B5EF4-FFF2-40B4-BE49-F238E27FC236}">
                <a16:creationId xmlns:a16="http://schemas.microsoft.com/office/drawing/2014/main" id="{6C6A6980-DA94-A440-A97B-4D97F80EA2D4}"/>
              </a:ext>
            </a:extLst>
          </p:cNvPr>
          <p:cNvSpPr txBox="1">
            <a:spLocks noChangeArrowheads="1"/>
          </p:cNvSpPr>
          <p:nvPr/>
        </p:nvSpPr>
        <p:spPr bwMode="auto">
          <a:xfrm>
            <a:off x="4015923" y="6431147"/>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 normalizeH="0" baseline="0" noProof="0" dirty="0">
                <a:ln>
                  <a:noFill/>
                </a:ln>
                <a:solidFill>
                  <a:prstClr val="black"/>
                </a:solidFill>
                <a:effectLst/>
                <a:uLnTx/>
                <a:uFillTx/>
                <a:latin typeface="Calibri" panose="020F0502020204030204" pitchFamily="34" charset="0"/>
                <a:ea typeface="+mn-ea"/>
                <a:cs typeface="+mn-cs"/>
              </a:rPr>
              <a:t>Chari. ASH 2022. Abstr 157. Reproduced with permission.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aphicFrame>
        <p:nvGraphicFramePr>
          <p:cNvPr id="10" name="Group 3">
            <a:extLst>
              <a:ext uri="{FF2B5EF4-FFF2-40B4-BE49-F238E27FC236}">
                <a16:creationId xmlns:a16="http://schemas.microsoft.com/office/drawing/2014/main" id="{8C958978-195A-34D9-6B46-AD812A458143}"/>
              </a:ext>
            </a:extLst>
          </p:cNvPr>
          <p:cNvGraphicFramePr>
            <a:graphicFrameLocks/>
          </p:cNvGraphicFramePr>
          <p:nvPr/>
        </p:nvGraphicFramePr>
        <p:xfrm>
          <a:off x="6296888" y="3900833"/>
          <a:ext cx="5461726" cy="2286064"/>
        </p:xfrm>
        <a:graphic>
          <a:graphicData uri="http://schemas.openxmlformats.org/drawingml/2006/table">
            <a:tbl>
              <a:tblPr/>
              <a:tblGrid>
                <a:gridCol w="3052284">
                  <a:extLst>
                    <a:ext uri="{9D8B030D-6E8A-4147-A177-3AD203B41FA5}">
                      <a16:colId xmlns:a16="http://schemas.microsoft.com/office/drawing/2014/main" val="20000"/>
                    </a:ext>
                  </a:extLst>
                </a:gridCol>
                <a:gridCol w="1124859">
                  <a:extLst>
                    <a:ext uri="{9D8B030D-6E8A-4147-A177-3AD203B41FA5}">
                      <a16:colId xmlns:a16="http://schemas.microsoft.com/office/drawing/2014/main" val="20001"/>
                    </a:ext>
                  </a:extLst>
                </a:gridCol>
                <a:gridCol w="1284583">
                  <a:extLst>
                    <a:ext uri="{9D8B030D-6E8A-4147-A177-3AD203B41FA5}">
                      <a16:colId xmlns:a16="http://schemas.microsoft.com/office/drawing/2014/main" val="20002"/>
                    </a:ext>
                  </a:extLst>
                </a:gridCol>
              </a:tblGrid>
              <a:tr h="182569">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anose="020F0502020204030204" pitchFamily="34" charset="0"/>
                        </a:rPr>
                        <a:t>Timing</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algn="ctr"/>
                      <a:r>
                        <a:rPr lang="en-US" sz="1400" b="1" dirty="0">
                          <a:effectLst/>
                          <a:latin typeface="Calibri" panose="020F0502020204030204" pitchFamily="34" charset="0"/>
                          <a:cs typeface="Calibri" panose="020F0502020204030204" pitchFamily="34" charset="0"/>
                        </a:rPr>
                        <a:t>0.4 mg/kg SC QW</a:t>
                      </a:r>
                      <a:endParaRPr lang="en-US" sz="1400" dirty="0">
                        <a:effectLst/>
                        <a:latin typeface="Calibri" panose="020F0502020204030204" pitchFamily="34" charset="0"/>
                        <a:cs typeface="Calibri" panose="020F0502020204030204" pitchFamily="34" charset="0"/>
                      </a:endParaRPr>
                    </a:p>
                    <a:p>
                      <a:pPr algn="ctr"/>
                      <a:r>
                        <a:rPr lang="en-US" sz="1400" b="1" dirty="0">
                          <a:effectLst/>
                          <a:latin typeface="Calibri" panose="020F0502020204030204" pitchFamily="34" charset="0"/>
                          <a:cs typeface="Calibri" panose="020F0502020204030204" pitchFamily="34" charset="0"/>
                        </a:rPr>
                        <a:t>(n = 143)</a:t>
                      </a:r>
                      <a:endParaRPr lang="en-US" sz="1400" dirty="0">
                        <a:effectLst/>
                        <a:latin typeface="Calibri" panose="020F0502020204030204" pitchFamily="34" charset="0"/>
                        <a:cs typeface="Calibri" panose="020F0502020204030204" pitchFamily="34" charset="0"/>
                      </a:endParaRPr>
                    </a:p>
                  </a:txBody>
                  <a:tcPr marL="47625" marR="4762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anose="020F0502020204030204" pitchFamily="34" charset="0"/>
                        </a:rPr>
                        <a:t>0.8 mg/kg SC Q2W</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anose="020F0502020204030204" pitchFamily="34" charset="0"/>
                        </a:rPr>
                        <a:t>(n = 145)</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extLst>
                  <a:ext uri="{0D108BD9-81ED-4DB2-BD59-A6C34878D82A}">
                    <a16:rowId xmlns:a16="http://schemas.microsoft.com/office/drawing/2014/main" val="10001"/>
                  </a:ext>
                </a:extLst>
              </a:tr>
              <a:tr h="128476">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400" b="0" i="0" u="none" strike="noStrike" cap="none" normalizeH="0" baseline="0" dirty="0">
                          <a:ln>
                            <a:noFill/>
                          </a:ln>
                          <a:solidFill>
                            <a:schemeClr val="bg1"/>
                          </a:solidFill>
                          <a:effectLst/>
                          <a:latin typeface="Calibri" panose="020F0502020204030204" pitchFamily="34" charset="0"/>
                        </a:rPr>
                        <a:t>Median follow-up for efficacy, </a:t>
                      </a:r>
                    </a:p>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400" b="0" i="0" u="none" strike="noStrike" cap="none" normalizeH="0" baseline="0" dirty="0">
                          <a:ln>
                            <a:noFill/>
                          </a:ln>
                          <a:solidFill>
                            <a:schemeClr val="bg1"/>
                          </a:solidFill>
                          <a:effectLst/>
                          <a:latin typeface="Calibri" panose="020F0502020204030204" pitchFamily="34" charset="0"/>
                        </a:rPr>
                        <a:t>mo (range)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14.9</a:t>
                      </a:r>
                      <a:br>
                        <a:rPr kumimoji="0" lang="en-US" sz="1400" b="0" i="0" u="none" strike="noStrike" cap="none" normalizeH="0" baseline="0" dirty="0">
                          <a:ln>
                            <a:noFill/>
                          </a:ln>
                          <a:solidFill>
                            <a:schemeClr val="bg1"/>
                          </a:solidFill>
                          <a:effectLst/>
                          <a:latin typeface="Calibri" panose="020F0502020204030204" pitchFamily="34" charset="0"/>
                        </a:rPr>
                      </a:br>
                      <a:r>
                        <a:rPr kumimoji="0" lang="en-US" sz="1400" b="0" i="0" u="none" strike="noStrike" cap="none" normalizeH="0" baseline="0" dirty="0">
                          <a:ln>
                            <a:noFill/>
                          </a:ln>
                          <a:solidFill>
                            <a:schemeClr val="bg1"/>
                          </a:solidFill>
                          <a:effectLst/>
                          <a:latin typeface="Calibri" panose="020F0502020204030204" pitchFamily="34" charset="0"/>
                        </a:rPr>
                        <a:t>(0.5-29.0)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8.6 </a:t>
                      </a:r>
                      <a:br>
                        <a:rPr kumimoji="0" lang="en-US" sz="1400" b="0" i="0" u="none" strike="noStrike" cap="none" normalizeH="0" baseline="0" dirty="0">
                          <a:ln>
                            <a:noFill/>
                          </a:ln>
                          <a:solidFill>
                            <a:schemeClr val="bg1"/>
                          </a:solidFill>
                          <a:effectLst/>
                          <a:latin typeface="Calibri" panose="020F0502020204030204" pitchFamily="34" charset="0"/>
                        </a:rPr>
                      </a:br>
                      <a:r>
                        <a:rPr kumimoji="0" lang="en-US" sz="1400" b="0" i="0" u="none" strike="noStrike" cap="none" normalizeH="0" baseline="0" dirty="0">
                          <a:ln>
                            <a:noFill/>
                          </a:ln>
                          <a:solidFill>
                            <a:schemeClr val="bg1"/>
                          </a:solidFill>
                          <a:effectLst/>
                          <a:latin typeface="Calibri" panose="020F0502020204030204" pitchFamily="34" charset="0"/>
                        </a:rPr>
                        <a:t>(0.2-22.5)</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2"/>
                  </a:ext>
                </a:extLst>
              </a:tr>
              <a:tr h="128476">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400" b="0" i="0" u="none" strike="noStrike" cap="none" normalizeH="0" baseline="0" dirty="0">
                          <a:ln>
                            <a:noFill/>
                          </a:ln>
                          <a:solidFill>
                            <a:schemeClr val="bg1"/>
                          </a:solidFill>
                          <a:effectLst/>
                          <a:latin typeface="Calibri" panose="020F0502020204030204" pitchFamily="34" charset="0"/>
                        </a:rPr>
                        <a:t>Median time to first response, </a:t>
                      </a:r>
                    </a:p>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400" b="0" i="0" u="none" strike="noStrike" cap="none" normalizeH="0" baseline="0" dirty="0">
                          <a:ln>
                            <a:noFill/>
                          </a:ln>
                          <a:solidFill>
                            <a:schemeClr val="bg1"/>
                          </a:solidFill>
                          <a:effectLst/>
                          <a:latin typeface="Calibri" panose="020F0502020204030204" pitchFamily="34" charset="0"/>
                        </a:rPr>
                        <a:t>mo (range) (n = 106 in each group)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1.2 </a:t>
                      </a:r>
                      <a:br>
                        <a:rPr kumimoji="0" lang="en-US" sz="1400" b="0" i="0" u="none" strike="noStrike" cap="none" normalizeH="0" baseline="0" dirty="0">
                          <a:ln>
                            <a:noFill/>
                          </a:ln>
                          <a:solidFill>
                            <a:schemeClr val="bg1"/>
                          </a:solidFill>
                          <a:effectLst/>
                          <a:latin typeface="Calibri" panose="020F0502020204030204" pitchFamily="34" charset="0"/>
                        </a:rPr>
                      </a:br>
                      <a:r>
                        <a:rPr kumimoji="0" lang="en-US" sz="1400" b="0" i="0" u="none" strike="noStrike" cap="none" normalizeH="0" baseline="0" dirty="0">
                          <a:ln>
                            <a:noFill/>
                          </a:ln>
                          <a:solidFill>
                            <a:schemeClr val="bg1"/>
                          </a:solidFill>
                          <a:effectLst/>
                          <a:latin typeface="Calibri" panose="020F0502020204030204" pitchFamily="34" charset="0"/>
                        </a:rPr>
                        <a:t>(0.2-10.9)</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1.3</a:t>
                      </a:r>
                      <a:br>
                        <a:rPr kumimoji="0" lang="en-US" sz="1400" b="0" i="0" u="none" strike="noStrike" cap="none" normalizeH="0" baseline="0" dirty="0">
                          <a:ln>
                            <a:noFill/>
                          </a:ln>
                          <a:solidFill>
                            <a:schemeClr val="bg1"/>
                          </a:solidFill>
                          <a:effectLst/>
                          <a:latin typeface="Calibri" panose="020F0502020204030204" pitchFamily="34" charset="0"/>
                        </a:rPr>
                      </a:br>
                      <a:r>
                        <a:rPr kumimoji="0" lang="en-US" sz="1400" b="0" i="0" u="none" strike="noStrike" cap="none" normalizeH="0" baseline="0" dirty="0">
                          <a:ln>
                            <a:noFill/>
                          </a:ln>
                          <a:solidFill>
                            <a:schemeClr val="bg1"/>
                          </a:solidFill>
                          <a:effectLst/>
                          <a:latin typeface="Calibri" panose="020F0502020204030204" pitchFamily="34" charset="0"/>
                        </a:rPr>
                        <a:t>(0.2-9.2)</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3"/>
                  </a:ext>
                </a:extLst>
              </a:tr>
              <a:tr h="128476">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400" b="0" i="0" u="none" strike="noStrike" cap="none" normalizeH="0" baseline="0" dirty="0">
                          <a:ln>
                            <a:noFill/>
                          </a:ln>
                          <a:solidFill>
                            <a:schemeClr val="bg1"/>
                          </a:solidFill>
                          <a:effectLst/>
                          <a:latin typeface="Calibri" panose="020F0502020204030204" pitchFamily="34" charset="0"/>
                        </a:rPr>
                        <a:t>Median time to best response, </a:t>
                      </a:r>
                    </a:p>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400" b="0" i="0" u="none" strike="noStrike" cap="none" normalizeH="0" baseline="0" dirty="0">
                          <a:ln>
                            <a:noFill/>
                          </a:ln>
                          <a:solidFill>
                            <a:schemeClr val="bg1"/>
                          </a:solidFill>
                          <a:effectLst/>
                          <a:latin typeface="Calibri" panose="020F0502020204030204" pitchFamily="34" charset="0"/>
                        </a:rPr>
                        <a:t>mo (range) (n = 106 in each group)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2.2</a:t>
                      </a:r>
                      <a:br>
                        <a:rPr kumimoji="0" lang="en-US" sz="1400" b="0" i="0" u="none" strike="noStrike" cap="none" normalizeH="0" baseline="0" dirty="0">
                          <a:ln>
                            <a:noFill/>
                          </a:ln>
                          <a:solidFill>
                            <a:schemeClr val="bg1"/>
                          </a:solidFill>
                          <a:effectLst/>
                          <a:latin typeface="Calibri" panose="020F0502020204030204" pitchFamily="34" charset="0"/>
                        </a:rPr>
                      </a:br>
                      <a:r>
                        <a:rPr kumimoji="0" lang="en-US" sz="1400" b="0" i="0" u="none" strike="noStrike" cap="none" normalizeH="0" baseline="0" dirty="0">
                          <a:ln>
                            <a:noFill/>
                          </a:ln>
                          <a:solidFill>
                            <a:schemeClr val="bg1"/>
                          </a:solidFill>
                          <a:effectLst/>
                          <a:latin typeface="Calibri" panose="020F0502020204030204" pitchFamily="34" charset="0"/>
                        </a:rPr>
                        <a:t>(0.8-12.7)</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2.7 </a:t>
                      </a:r>
                      <a:br>
                        <a:rPr kumimoji="0" lang="en-US" sz="1400" b="0" i="0" u="none" strike="noStrike" cap="none" normalizeH="0" baseline="0" dirty="0">
                          <a:ln>
                            <a:noFill/>
                          </a:ln>
                          <a:solidFill>
                            <a:schemeClr val="bg1"/>
                          </a:solidFill>
                          <a:effectLst/>
                          <a:latin typeface="Calibri" panose="020F0502020204030204" pitchFamily="34" charset="0"/>
                        </a:rPr>
                      </a:br>
                      <a:r>
                        <a:rPr kumimoji="0" lang="en-US" sz="1400" b="0" i="0" u="none" strike="noStrike" cap="none" normalizeH="0" baseline="0" dirty="0">
                          <a:ln>
                            <a:noFill/>
                          </a:ln>
                          <a:solidFill>
                            <a:schemeClr val="bg1"/>
                          </a:solidFill>
                          <a:effectLst/>
                          <a:latin typeface="Calibri" panose="020F0502020204030204" pitchFamily="34" charset="0"/>
                        </a:rPr>
                        <a:t>(0.3-12.5)</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4"/>
                  </a:ext>
                </a:extLst>
              </a:tr>
            </a:tbl>
          </a:graphicData>
        </a:graphic>
      </p:graphicFrame>
      <p:sp>
        <p:nvSpPr>
          <p:cNvPr id="13" name="TextBox 12">
            <a:extLst>
              <a:ext uri="{FF2B5EF4-FFF2-40B4-BE49-F238E27FC236}">
                <a16:creationId xmlns:a16="http://schemas.microsoft.com/office/drawing/2014/main" id="{24879FEA-DAA1-B947-064D-FB1CE740ABB2}"/>
              </a:ext>
            </a:extLst>
          </p:cNvPr>
          <p:cNvSpPr txBox="1"/>
          <p:nvPr/>
        </p:nvSpPr>
        <p:spPr bwMode="auto">
          <a:xfrm>
            <a:off x="2915529" y="1478177"/>
            <a:ext cx="10310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ORR (%)</a:t>
            </a:r>
          </a:p>
        </p:txBody>
      </p:sp>
      <p:graphicFrame>
        <p:nvGraphicFramePr>
          <p:cNvPr id="4" name="Chart 3">
            <a:extLst>
              <a:ext uri="{FF2B5EF4-FFF2-40B4-BE49-F238E27FC236}">
                <a16:creationId xmlns:a16="http://schemas.microsoft.com/office/drawing/2014/main" id="{35BBEC07-8913-C654-E1F7-843D7F91B6B0}"/>
              </a:ext>
            </a:extLst>
          </p:cNvPr>
          <p:cNvGraphicFramePr/>
          <p:nvPr/>
        </p:nvGraphicFramePr>
        <p:xfrm>
          <a:off x="508908" y="1850852"/>
          <a:ext cx="5461726" cy="4275467"/>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
            <a:extLst>
              <a:ext uri="{FF2B5EF4-FFF2-40B4-BE49-F238E27FC236}">
                <a16:creationId xmlns:a16="http://schemas.microsoft.com/office/drawing/2014/main" id="{6FE19A77-2EAC-F6F9-D4F6-6466E9C8B338}"/>
              </a:ext>
            </a:extLst>
          </p:cNvPr>
          <p:cNvGrpSpPr/>
          <p:nvPr/>
        </p:nvGrpSpPr>
        <p:grpSpPr>
          <a:xfrm>
            <a:off x="5285638" y="1750538"/>
            <a:ext cx="810362" cy="1200329"/>
            <a:chOff x="10647557" y="1803506"/>
            <a:chExt cx="810362" cy="1200329"/>
          </a:xfrm>
        </p:grpSpPr>
        <p:sp>
          <p:nvSpPr>
            <p:cNvPr id="3" name="TextBox 2">
              <a:extLst>
                <a:ext uri="{FF2B5EF4-FFF2-40B4-BE49-F238E27FC236}">
                  <a16:creationId xmlns:a16="http://schemas.microsoft.com/office/drawing/2014/main" id="{0178A1C5-615C-1B5D-91E8-B25615262AAB}"/>
                </a:ext>
              </a:extLst>
            </p:cNvPr>
            <p:cNvSpPr txBox="1"/>
            <p:nvPr/>
          </p:nvSpPr>
          <p:spPr bwMode="auto">
            <a:xfrm>
              <a:off x="10755098" y="1803506"/>
              <a:ext cx="70282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PR</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VGPR</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CR</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sCR</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pSp>
          <p:nvGrpSpPr>
            <p:cNvPr id="5" name="Group 4">
              <a:extLst>
                <a:ext uri="{FF2B5EF4-FFF2-40B4-BE49-F238E27FC236}">
                  <a16:creationId xmlns:a16="http://schemas.microsoft.com/office/drawing/2014/main" id="{DE7125DA-271C-98C5-373E-BD604832697A}"/>
                </a:ext>
              </a:extLst>
            </p:cNvPr>
            <p:cNvGrpSpPr/>
            <p:nvPr/>
          </p:nvGrpSpPr>
          <p:grpSpPr>
            <a:xfrm>
              <a:off x="10647557" y="1927725"/>
              <a:ext cx="126354" cy="944068"/>
              <a:chOff x="10647557" y="1934759"/>
              <a:chExt cx="108518" cy="810805"/>
            </a:xfrm>
          </p:grpSpPr>
          <p:sp>
            <p:nvSpPr>
              <p:cNvPr id="14" name="Rectangle 13">
                <a:extLst>
                  <a:ext uri="{FF2B5EF4-FFF2-40B4-BE49-F238E27FC236}">
                    <a16:creationId xmlns:a16="http://schemas.microsoft.com/office/drawing/2014/main" id="{9FB70000-B7C8-13DC-260E-B6893CDD6558}"/>
                  </a:ext>
                </a:extLst>
              </p:cNvPr>
              <p:cNvSpPr/>
              <p:nvPr/>
            </p:nvSpPr>
            <p:spPr bwMode="auto">
              <a:xfrm>
                <a:off x="10647557" y="1934759"/>
                <a:ext cx="104841" cy="104841"/>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96607D"/>
                  </a:buClr>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5" name="Rectangle 14">
                <a:extLst>
                  <a:ext uri="{FF2B5EF4-FFF2-40B4-BE49-F238E27FC236}">
                    <a16:creationId xmlns:a16="http://schemas.microsoft.com/office/drawing/2014/main" id="{AB51EFE2-F976-CBB5-EEE2-8DC56EEAB3A8}"/>
                  </a:ext>
                </a:extLst>
              </p:cNvPr>
              <p:cNvSpPr/>
              <p:nvPr/>
            </p:nvSpPr>
            <p:spPr bwMode="auto">
              <a:xfrm>
                <a:off x="10647557" y="2163339"/>
                <a:ext cx="104841" cy="104841"/>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96607D"/>
                  </a:buClr>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ectangle 15">
                <a:extLst>
                  <a:ext uri="{FF2B5EF4-FFF2-40B4-BE49-F238E27FC236}">
                    <a16:creationId xmlns:a16="http://schemas.microsoft.com/office/drawing/2014/main" id="{AB851E06-27EC-3FEE-922A-CF8C5174B04F}"/>
                  </a:ext>
                </a:extLst>
              </p:cNvPr>
              <p:cNvSpPr/>
              <p:nvPr/>
            </p:nvSpPr>
            <p:spPr bwMode="auto">
              <a:xfrm>
                <a:off x="10647557" y="2407645"/>
                <a:ext cx="104841" cy="104841"/>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96607D"/>
                  </a:buClr>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7" name="Rectangle 16">
                <a:extLst>
                  <a:ext uri="{FF2B5EF4-FFF2-40B4-BE49-F238E27FC236}">
                    <a16:creationId xmlns:a16="http://schemas.microsoft.com/office/drawing/2014/main" id="{5B093F33-1EFC-87C6-E5FA-D0BA6BE806E3}"/>
                  </a:ext>
                </a:extLst>
              </p:cNvPr>
              <p:cNvSpPr/>
              <p:nvPr/>
            </p:nvSpPr>
            <p:spPr bwMode="auto">
              <a:xfrm>
                <a:off x="10651234" y="2640723"/>
                <a:ext cx="104841" cy="104841"/>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96607D"/>
                  </a:buClr>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pSp>
      </p:grpSp>
      <p:grpSp>
        <p:nvGrpSpPr>
          <p:cNvPr id="24" name="Group 23">
            <a:extLst>
              <a:ext uri="{FF2B5EF4-FFF2-40B4-BE49-F238E27FC236}">
                <a16:creationId xmlns:a16="http://schemas.microsoft.com/office/drawing/2014/main" id="{ADB2E35B-A2A9-CE6C-ADED-940A5A93B9C7}"/>
              </a:ext>
            </a:extLst>
          </p:cNvPr>
          <p:cNvGrpSpPr/>
          <p:nvPr/>
        </p:nvGrpSpPr>
        <p:grpSpPr>
          <a:xfrm>
            <a:off x="663915" y="2053462"/>
            <a:ext cx="580846" cy="3328866"/>
            <a:chOff x="6505291" y="1688612"/>
            <a:chExt cx="654015" cy="4088553"/>
          </a:xfrm>
          <a:solidFill>
            <a:schemeClr val="tx1"/>
          </a:solidFill>
        </p:grpSpPr>
        <p:sp>
          <p:nvSpPr>
            <p:cNvPr id="18" name="TextBox 17">
              <a:extLst>
                <a:ext uri="{FF2B5EF4-FFF2-40B4-BE49-F238E27FC236}">
                  <a16:creationId xmlns:a16="http://schemas.microsoft.com/office/drawing/2014/main" id="{44DD8208-2BF3-5487-D428-A6965772B09B}"/>
                </a:ext>
              </a:extLst>
            </p:cNvPr>
            <p:cNvSpPr txBox="1"/>
            <p:nvPr/>
          </p:nvSpPr>
          <p:spPr bwMode="auto">
            <a:xfrm>
              <a:off x="6665099" y="5407833"/>
              <a:ext cx="488773" cy="36933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0</a:t>
              </a:r>
            </a:p>
          </p:txBody>
        </p:sp>
        <p:sp>
          <p:nvSpPr>
            <p:cNvPr id="19" name="TextBox 18">
              <a:extLst>
                <a:ext uri="{FF2B5EF4-FFF2-40B4-BE49-F238E27FC236}">
                  <a16:creationId xmlns:a16="http://schemas.microsoft.com/office/drawing/2014/main" id="{538612C8-36D5-1A65-9A46-3791ABE56795}"/>
                </a:ext>
              </a:extLst>
            </p:cNvPr>
            <p:cNvSpPr txBox="1"/>
            <p:nvPr/>
          </p:nvSpPr>
          <p:spPr bwMode="auto">
            <a:xfrm>
              <a:off x="6667500" y="4661643"/>
              <a:ext cx="488773" cy="36933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20</a:t>
              </a:r>
            </a:p>
          </p:txBody>
        </p:sp>
        <p:sp>
          <p:nvSpPr>
            <p:cNvPr id="20" name="TextBox 19">
              <a:extLst>
                <a:ext uri="{FF2B5EF4-FFF2-40B4-BE49-F238E27FC236}">
                  <a16:creationId xmlns:a16="http://schemas.microsoft.com/office/drawing/2014/main" id="{FFD97D9D-59AE-EFBD-0268-300A92817C90}"/>
                </a:ext>
              </a:extLst>
            </p:cNvPr>
            <p:cNvSpPr txBox="1"/>
            <p:nvPr/>
          </p:nvSpPr>
          <p:spPr bwMode="auto">
            <a:xfrm>
              <a:off x="6665099" y="3923922"/>
              <a:ext cx="488773" cy="36933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40</a:t>
              </a:r>
            </a:p>
          </p:txBody>
        </p:sp>
        <p:sp>
          <p:nvSpPr>
            <p:cNvPr id="21" name="TextBox 20">
              <a:extLst>
                <a:ext uri="{FF2B5EF4-FFF2-40B4-BE49-F238E27FC236}">
                  <a16:creationId xmlns:a16="http://schemas.microsoft.com/office/drawing/2014/main" id="{1CD00ED5-40C9-196A-F9EE-2F9D676B5A39}"/>
                </a:ext>
              </a:extLst>
            </p:cNvPr>
            <p:cNvSpPr txBox="1"/>
            <p:nvPr/>
          </p:nvSpPr>
          <p:spPr bwMode="auto">
            <a:xfrm>
              <a:off x="6668132" y="3164237"/>
              <a:ext cx="488773" cy="36933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60</a:t>
              </a:r>
            </a:p>
          </p:txBody>
        </p:sp>
        <p:sp>
          <p:nvSpPr>
            <p:cNvPr id="22" name="TextBox 21">
              <a:extLst>
                <a:ext uri="{FF2B5EF4-FFF2-40B4-BE49-F238E27FC236}">
                  <a16:creationId xmlns:a16="http://schemas.microsoft.com/office/drawing/2014/main" id="{1DDD182B-6123-45F7-DE40-5B38C9ADC856}"/>
                </a:ext>
              </a:extLst>
            </p:cNvPr>
            <p:cNvSpPr txBox="1"/>
            <p:nvPr/>
          </p:nvSpPr>
          <p:spPr bwMode="auto">
            <a:xfrm>
              <a:off x="6670533" y="2421483"/>
              <a:ext cx="488773" cy="36933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80</a:t>
              </a:r>
            </a:p>
          </p:txBody>
        </p:sp>
        <p:sp>
          <p:nvSpPr>
            <p:cNvPr id="23" name="TextBox 22">
              <a:extLst>
                <a:ext uri="{FF2B5EF4-FFF2-40B4-BE49-F238E27FC236}">
                  <a16:creationId xmlns:a16="http://schemas.microsoft.com/office/drawing/2014/main" id="{F37C88F2-4E46-BDE8-0AD4-6515831E68A6}"/>
                </a:ext>
              </a:extLst>
            </p:cNvPr>
            <p:cNvSpPr txBox="1"/>
            <p:nvPr/>
          </p:nvSpPr>
          <p:spPr bwMode="auto">
            <a:xfrm>
              <a:off x="6505291" y="1688612"/>
              <a:ext cx="651616" cy="453618"/>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100</a:t>
              </a:r>
            </a:p>
          </p:txBody>
        </p:sp>
      </p:grpSp>
    </p:spTree>
    <p:extLst>
      <p:ext uri="{BB962C8B-B14F-4D97-AF65-F5344CB8AC3E}">
        <p14:creationId xmlns:p14="http://schemas.microsoft.com/office/powerpoint/2010/main" val="31612635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2BB44A-471A-8B6E-6236-42A42F097593}"/>
              </a:ext>
            </a:extLst>
          </p:cNvPr>
          <p:cNvSpPr/>
          <p:nvPr/>
        </p:nvSpPr>
        <p:spPr>
          <a:xfrm>
            <a:off x="534998" y="6485467"/>
            <a:ext cx="1767935" cy="2840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 Placeholder 1">
            <a:extLst>
              <a:ext uri="{FF2B5EF4-FFF2-40B4-BE49-F238E27FC236}">
                <a16:creationId xmlns:a16="http://schemas.microsoft.com/office/drawing/2014/main" id="{97B88056-9B97-1164-2D00-EED414BFC924}"/>
              </a:ext>
            </a:extLst>
          </p:cNvPr>
          <p:cNvSpPr>
            <a:spLocks noGrp="1"/>
          </p:cNvSpPr>
          <p:nvPr>
            <p:ph type="body" sz="quarter" idx="25"/>
          </p:nvPr>
        </p:nvSpPr>
        <p:spPr/>
        <p:txBody>
          <a:bodyPr/>
          <a:lstStyle/>
          <a:p>
            <a:r>
              <a:rPr lang="en-US" dirty="0" err="1"/>
              <a:t>MonumenTAL</a:t>
            </a:r>
            <a:r>
              <a:rPr lang="en-US" dirty="0"/>
              <a:t> 1 (</a:t>
            </a:r>
            <a:r>
              <a:rPr lang="en-US" sz="1200" dirty="0"/>
              <a:t> Chari Lancet Hem 2025</a:t>
            </a:r>
            <a:r>
              <a:rPr lang="en-US" dirty="0"/>
              <a:t>)</a:t>
            </a:r>
          </a:p>
        </p:txBody>
      </p:sp>
      <p:pic>
        <p:nvPicPr>
          <p:cNvPr id="3" name="Picture 2">
            <a:extLst>
              <a:ext uri="{FF2B5EF4-FFF2-40B4-BE49-F238E27FC236}">
                <a16:creationId xmlns:a16="http://schemas.microsoft.com/office/drawing/2014/main" id="{DF6370B7-D9EF-23E3-1F48-231C2396813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56499" y="1199161"/>
            <a:ext cx="9879002" cy="5570333"/>
          </a:xfrm>
          <a:prstGeom prst="rect">
            <a:avLst/>
          </a:prstGeom>
        </p:spPr>
      </p:pic>
    </p:spTree>
    <p:extLst>
      <p:ext uri="{BB962C8B-B14F-4D97-AF65-F5344CB8AC3E}">
        <p14:creationId xmlns:p14="http://schemas.microsoft.com/office/powerpoint/2010/main" val="24387828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531E5-8D9F-0FA8-BD99-DA2DC0FE2C9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DBC38A6-616A-F4CE-D61D-8BE897AC3483}"/>
              </a:ext>
            </a:extLst>
          </p:cNvPr>
          <p:cNvSpPr txBox="1"/>
          <p:nvPr/>
        </p:nvSpPr>
        <p:spPr>
          <a:xfrm>
            <a:off x="981781" y="145113"/>
            <a:ext cx="1022843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600" b="1">
                <a:solidFill>
                  <a:srgbClr val="003366"/>
                </a:solidFill>
              </a:defRPr>
            </a:pPr>
            <a:r>
              <a:rPr kumimoji="0" lang="en-US" sz="3200" b="1" i="0" u="none" strike="noStrike" kern="1200" cap="none" spc="0" normalizeH="0" baseline="0" noProof="0" dirty="0">
                <a:ln>
                  <a:noFill/>
                </a:ln>
                <a:solidFill>
                  <a:srgbClr val="295698"/>
                </a:solidFill>
                <a:effectLst/>
                <a:uLnTx/>
                <a:uFillTx/>
                <a:latin typeface="Arial" panose="020B0604020202020204"/>
                <a:ea typeface="+mn-ea"/>
                <a:cs typeface="+mn-cs"/>
              </a:rPr>
              <a:t>MONUMENTAL-3:  Tal + Dara + Pom vs. Tal + Dara vs. Dara + Pom + Dex</a:t>
            </a:r>
          </a:p>
        </p:txBody>
      </p:sp>
      <p:sp>
        <p:nvSpPr>
          <p:cNvPr id="4" name="Text Box 45">
            <a:extLst>
              <a:ext uri="{FF2B5EF4-FFF2-40B4-BE49-F238E27FC236}">
                <a16:creationId xmlns:a16="http://schemas.microsoft.com/office/drawing/2014/main" id="{31ED8957-3A7B-E280-159E-D8515B8BB4B6}"/>
              </a:ext>
            </a:extLst>
          </p:cNvPr>
          <p:cNvSpPr txBox="1">
            <a:spLocks noChangeArrowheads="1"/>
          </p:cNvSpPr>
          <p:nvPr/>
        </p:nvSpPr>
        <p:spPr bwMode="auto">
          <a:xfrm>
            <a:off x="1431312" y="1908128"/>
            <a:ext cx="3517591" cy="1200329"/>
          </a:xfrm>
          <a:prstGeom prst="rect">
            <a:avLst/>
          </a:prstGeom>
          <a:noFill/>
          <a:ln w="3175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95698"/>
                </a:solidFill>
                <a:effectLst/>
                <a:uLnTx/>
                <a:uFillTx/>
                <a:latin typeface="Arial"/>
                <a:ea typeface="+mn-ea"/>
                <a:cs typeface="Arial"/>
              </a:rPr>
              <a:t>Relapsed/Refractory Myeloma</a:t>
            </a:r>
          </a:p>
          <a:p>
            <a:pPr marL="285750" marR="0" lvl="0" indent="-285750" algn="l" defTabSz="914400" rtl="0" eaLnBrk="1" fontAlgn="auto" latinLnBrk="0" hangingPunct="1">
              <a:lnSpc>
                <a:spcPct val="100000"/>
              </a:lnSpc>
              <a:spcBef>
                <a:spcPct val="0"/>
              </a:spcBef>
              <a:spcAft>
                <a:spcPct val="0"/>
              </a:spcAft>
              <a:buClrTx/>
              <a:buSzTx/>
              <a:buFont typeface="Wingdings" charset="2"/>
              <a:buChar char="§"/>
              <a:tabLst/>
              <a:defRPr/>
            </a:pPr>
            <a:r>
              <a:rPr kumimoji="0" lang="en-US" sz="1800" b="0" i="0" u="none" strike="noStrike" kern="1200" cap="none" spc="0" normalizeH="0" baseline="0" noProof="0" dirty="0">
                <a:ln>
                  <a:noFill/>
                </a:ln>
                <a:solidFill>
                  <a:srgbClr val="295698"/>
                </a:solidFill>
                <a:effectLst/>
                <a:uLnTx/>
                <a:uFillTx/>
                <a:latin typeface="Arial" panose="020B0604020202020204" pitchFamily="34" charset="0"/>
                <a:ea typeface="+mn-ea"/>
                <a:cs typeface="+mn-cs"/>
              </a:rPr>
              <a:t>≥ 1</a:t>
            </a:r>
            <a:r>
              <a:rPr kumimoji="0" lang="en-US" sz="1800" b="0" i="0" u="none" strike="noStrike" kern="1200" cap="none" spc="0" normalizeH="0" baseline="0" noProof="0" dirty="0">
                <a:ln>
                  <a:noFill/>
                </a:ln>
                <a:solidFill>
                  <a:srgbClr val="295698"/>
                </a:solidFill>
                <a:effectLst/>
                <a:uLnTx/>
                <a:uFillTx/>
                <a:latin typeface="Arial"/>
                <a:ea typeface="ＭＳ ゴシック"/>
                <a:cs typeface="Arial"/>
              </a:rPr>
              <a:t> line of prior therapy</a:t>
            </a:r>
          </a:p>
          <a:p>
            <a:pPr marL="285750" marR="0" lvl="0" indent="-285750" algn="l" defTabSz="914400" rtl="0" eaLnBrk="1" fontAlgn="auto" latinLnBrk="0" hangingPunct="1">
              <a:lnSpc>
                <a:spcPct val="100000"/>
              </a:lnSpc>
              <a:spcBef>
                <a:spcPct val="0"/>
              </a:spcBef>
              <a:spcAft>
                <a:spcPct val="0"/>
              </a:spcAft>
              <a:buClrTx/>
              <a:buSzTx/>
              <a:buFont typeface="Wingdings" charset="2"/>
              <a:buChar char="§"/>
              <a:tabLst/>
              <a:defRPr/>
            </a:pPr>
            <a:r>
              <a:rPr kumimoji="0" lang="en-US" sz="1800" b="0" i="0" u="none" strike="noStrike" kern="1200" cap="none" spc="0" normalizeH="0" baseline="0" noProof="0" dirty="0">
                <a:ln>
                  <a:noFill/>
                </a:ln>
                <a:solidFill>
                  <a:srgbClr val="295698"/>
                </a:solidFill>
                <a:effectLst/>
                <a:uLnTx/>
                <a:uFillTx/>
                <a:latin typeface="Arial"/>
                <a:ea typeface="ＭＳ ゴシック"/>
                <a:cs typeface="Arial"/>
              </a:rPr>
              <a:t>lenalidomide and proteasome inhibitor exposed</a:t>
            </a:r>
            <a:endParaRPr kumimoji="0" lang="en-US" sz="1800" b="0" i="0" u="none" strike="noStrike" kern="1200" cap="none" spc="0" normalizeH="0" baseline="0" noProof="0" dirty="0">
              <a:ln>
                <a:noFill/>
              </a:ln>
              <a:solidFill>
                <a:srgbClr val="295698"/>
              </a:solidFill>
              <a:effectLst/>
              <a:uLnTx/>
              <a:uFillTx/>
              <a:latin typeface="Arial"/>
              <a:ea typeface="+mn-ea"/>
              <a:cs typeface="Arial"/>
            </a:endParaRPr>
          </a:p>
        </p:txBody>
      </p:sp>
      <p:sp>
        <p:nvSpPr>
          <p:cNvPr id="6" name="Rectangle 49">
            <a:extLst>
              <a:ext uri="{FF2B5EF4-FFF2-40B4-BE49-F238E27FC236}">
                <a16:creationId xmlns:a16="http://schemas.microsoft.com/office/drawing/2014/main" id="{A5A73C1B-F6D0-366F-FF6C-BF32E2A8A013}"/>
              </a:ext>
            </a:extLst>
          </p:cNvPr>
          <p:cNvSpPr>
            <a:spLocks noChangeArrowheads="1"/>
          </p:cNvSpPr>
          <p:nvPr/>
        </p:nvSpPr>
        <p:spPr bwMode="auto">
          <a:xfrm>
            <a:off x="6304647" y="1383147"/>
            <a:ext cx="5498852" cy="639236"/>
          </a:xfrm>
          <a:prstGeom prst="rect">
            <a:avLst/>
          </a:prstGeom>
          <a:solidFill>
            <a:schemeClr val="accent1"/>
          </a:solidFill>
          <a:ln w="12700">
            <a:solidFill>
              <a:schemeClr val="tx1"/>
            </a:solid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auto" latinLnBrk="0" hangingPunct="1">
              <a:lnSpc>
                <a:spcPct val="90000"/>
              </a:lnSpc>
              <a:spcBef>
                <a:spcPts val="0"/>
              </a:spcBef>
              <a:spcAft>
                <a:spcPts val="0"/>
              </a:spcAft>
              <a:buClr>
                <a:srgbClr val="FEFDDE"/>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Talquetamab + Daratumumab + Pomalidomide</a:t>
            </a:r>
          </a:p>
          <a:p>
            <a:pPr marL="0" marR="0" lvl="0" indent="0" algn="ctr" defTabSz="914400" rtl="0" eaLnBrk="1" fontAlgn="auto" latinLnBrk="0" hangingPunct="1">
              <a:lnSpc>
                <a:spcPct val="90000"/>
              </a:lnSpc>
              <a:spcBef>
                <a:spcPts val="0"/>
              </a:spcBef>
              <a:spcAft>
                <a:spcPts val="0"/>
              </a:spcAft>
              <a:buClr>
                <a:srgbClr val="FEFDDE"/>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(N=287)</a:t>
            </a:r>
          </a:p>
        </p:txBody>
      </p:sp>
      <p:sp>
        <p:nvSpPr>
          <p:cNvPr id="7" name="Rectangle 50">
            <a:extLst>
              <a:ext uri="{FF2B5EF4-FFF2-40B4-BE49-F238E27FC236}">
                <a16:creationId xmlns:a16="http://schemas.microsoft.com/office/drawing/2014/main" id="{F473DCD5-2551-FE26-B54D-1DC93CD74B90}"/>
              </a:ext>
            </a:extLst>
          </p:cNvPr>
          <p:cNvSpPr>
            <a:spLocks noChangeArrowheads="1"/>
          </p:cNvSpPr>
          <p:nvPr/>
        </p:nvSpPr>
        <p:spPr bwMode="auto">
          <a:xfrm>
            <a:off x="6274351" y="3424561"/>
            <a:ext cx="5529148" cy="646330"/>
          </a:xfrm>
          <a:prstGeom prst="rect">
            <a:avLst/>
          </a:prstGeom>
          <a:solidFill>
            <a:schemeClr val="accent4">
              <a:lumMod val="75000"/>
            </a:schemeClr>
          </a:solidFill>
          <a:ln w="12700">
            <a:solidFill>
              <a:schemeClr val="tx1"/>
            </a:solid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auto" latinLnBrk="0" hangingPunct="1">
              <a:lnSpc>
                <a:spcPct val="90000"/>
              </a:lnSpc>
              <a:spcBef>
                <a:spcPts val="0"/>
              </a:spcBef>
              <a:spcAft>
                <a:spcPts val="0"/>
              </a:spcAft>
              <a:buClr>
                <a:srgbClr val="FEFDDE"/>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Daratumumab + Pomalidomide + Dexamethasone </a:t>
            </a:r>
          </a:p>
          <a:p>
            <a:pPr marL="0" marR="0" lvl="0" indent="0" algn="ctr" defTabSz="914400" rtl="0" eaLnBrk="1" fontAlgn="auto" latinLnBrk="0" hangingPunct="1">
              <a:lnSpc>
                <a:spcPct val="90000"/>
              </a:lnSpc>
              <a:spcBef>
                <a:spcPts val="0"/>
              </a:spcBef>
              <a:spcAft>
                <a:spcPts val="0"/>
              </a:spcAft>
              <a:buClr>
                <a:srgbClr val="FEFDDE"/>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(N=290)</a:t>
            </a:r>
          </a:p>
        </p:txBody>
      </p:sp>
      <p:cxnSp>
        <p:nvCxnSpPr>
          <p:cNvPr id="8" name="Straight Connector 7">
            <a:extLst>
              <a:ext uri="{FF2B5EF4-FFF2-40B4-BE49-F238E27FC236}">
                <a16:creationId xmlns:a16="http://schemas.microsoft.com/office/drawing/2014/main" id="{703F5A77-2730-26CB-DCA0-F045D17256B1}"/>
              </a:ext>
            </a:extLst>
          </p:cNvPr>
          <p:cNvCxnSpPr>
            <a:cxnSpLocks/>
          </p:cNvCxnSpPr>
          <p:nvPr/>
        </p:nvCxnSpPr>
        <p:spPr>
          <a:xfrm>
            <a:off x="5385908" y="1659174"/>
            <a:ext cx="7574" cy="215529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A470F51-E235-4341-FE5F-86F459A5DA06}"/>
              </a:ext>
            </a:extLst>
          </p:cNvPr>
          <p:cNvCxnSpPr>
            <a:cxnSpLocks/>
          </p:cNvCxnSpPr>
          <p:nvPr/>
        </p:nvCxnSpPr>
        <p:spPr>
          <a:xfrm>
            <a:off x="5385903" y="1659174"/>
            <a:ext cx="918744" cy="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3762E37-11E5-955F-B3BA-A85ACA813E3F}"/>
              </a:ext>
            </a:extLst>
          </p:cNvPr>
          <p:cNvCxnSpPr/>
          <p:nvPr/>
        </p:nvCxnSpPr>
        <p:spPr>
          <a:xfrm>
            <a:off x="5758689" y="2683552"/>
            <a:ext cx="545958" cy="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F822954-1BA2-3226-C7C0-A15A7289BACA}"/>
              </a:ext>
            </a:extLst>
          </p:cNvPr>
          <p:cNvCxnSpPr/>
          <p:nvPr/>
        </p:nvCxnSpPr>
        <p:spPr>
          <a:xfrm flipH="1">
            <a:off x="4925554" y="2665992"/>
            <a:ext cx="419295"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8766B7CD-5A70-11ED-592B-96CAA4504929}"/>
              </a:ext>
            </a:extLst>
          </p:cNvPr>
          <p:cNvSpPr/>
          <p:nvPr/>
        </p:nvSpPr>
        <p:spPr>
          <a:xfrm>
            <a:off x="5103540" y="2418342"/>
            <a:ext cx="655149"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R</a:t>
            </a:r>
          </a:p>
        </p:txBody>
      </p:sp>
      <p:sp>
        <p:nvSpPr>
          <p:cNvPr id="13" name="Rectangle 12">
            <a:extLst>
              <a:ext uri="{FF2B5EF4-FFF2-40B4-BE49-F238E27FC236}">
                <a16:creationId xmlns:a16="http://schemas.microsoft.com/office/drawing/2014/main" id="{2C0E5838-CE70-C285-F967-24DCBC418061}"/>
              </a:ext>
            </a:extLst>
          </p:cNvPr>
          <p:cNvSpPr/>
          <p:nvPr/>
        </p:nvSpPr>
        <p:spPr>
          <a:xfrm>
            <a:off x="2862268" y="4437240"/>
            <a:ext cx="7695925" cy="1696183"/>
          </a:xfrm>
          <a:prstGeom prst="rect">
            <a:avLst/>
          </a:prstGeom>
          <a:solidFill>
            <a:schemeClr val="bg1"/>
          </a:solidFill>
          <a:ln w="254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5698"/>
                </a:solidFill>
                <a:effectLst/>
                <a:uLnTx/>
                <a:uFillTx/>
                <a:latin typeface="Arial" panose="020B0604020202020204"/>
                <a:ea typeface="+mn-ea"/>
                <a:cs typeface="+mn-cs"/>
              </a:rPr>
              <a:t>Efficacy: Tal/Dara/Pom vs. Tal/Dara vs. Dara/Pom/Dex</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1" i="0" u="none" strike="noStrike" kern="1200" cap="none" spc="0" normalizeH="0" baseline="0" noProof="0" dirty="0">
                <a:ln>
                  <a:noFill/>
                </a:ln>
                <a:solidFill>
                  <a:srgbClr val="295698"/>
                </a:solidFill>
                <a:effectLst/>
                <a:uLnTx/>
                <a:uFillTx/>
                <a:latin typeface="Arial" panose="020B0604020202020204"/>
                <a:ea typeface="+mn-ea"/>
                <a:cs typeface="+mn-cs"/>
              </a:rPr>
              <a:t>MRD neg ≥ CR rate:  </a:t>
            </a:r>
            <a:r>
              <a:rPr kumimoji="0" lang="en-US" sz="1800" b="0" i="0" u="none" strike="noStrike" kern="1200" cap="none" spc="0" normalizeH="0" baseline="0" noProof="0" dirty="0">
                <a:ln>
                  <a:noFill/>
                </a:ln>
                <a:solidFill>
                  <a:srgbClr val="295698"/>
                </a:solidFill>
                <a:effectLst/>
                <a:uLnTx/>
                <a:uFillTx/>
                <a:latin typeface="Arial" panose="020B0604020202020204"/>
                <a:ea typeface="+mn-ea"/>
                <a:cs typeface="+mn-cs"/>
              </a:rPr>
              <a:t>52.3% vs. 46.3% vs. 15.9%</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1" i="0" u="none" strike="noStrike" kern="1200" cap="none" spc="0" normalizeH="0" baseline="0" noProof="0" dirty="0">
                <a:ln>
                  <a:noFill/>
                </a:ln>
                <a:solidFill>
                  <a:srgbClr val="295698"/>
                </a:solidFill>
                <a:effectLst/>
                <a:uLnTx/>
                <a:uFillTx/>
                <a:latin typeface="Arial" panose="020B0604020202020204"/>
                <a:ea typeface="+mn-ea"/>
                <a:cs typeface="+mn-cs"/>
              </a:rPr>
              <a:t>Significant PFS </a:t>
            </a:r>
            <a:r>
              <a:rPr kumimoji="0" lang="en-US" sz="1800" b="0" i="0" u="none" strike="noStrike" kern="1200" cap="none" spc="0" normalizeH="0" baseline="0" noProof="0" dirty="0">
                <a:ln>
                  <a:noFill/>
                </a:ln>
                <a:solidFill>
                  <a:srgbClr val="295698"/>
                </a:solidFill>
                <a:effectLst/>
                <a:uLnTx/>
                <a:uFillTx/>
                <a:latin typeface="Arial" panose="020B0604020202020204"/>
                <a:ea typeface="+mn-ea"/>
                <a:cs typeface="+mn-cs"/>
              </a:rPr>
              <a:t>benefit of Tal/Dara/Pom and Tal/Dara vs Dara/Pom/Dex; HRs 0.28 and 0.33, respectively</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1" i="0" u="none" strike="noStrike" kern="1200" cap="none" spc="0" normalizeH="0" baseline="0" noProof="0" dirty="0">
                <a:ln>
                  <a:noFill/>
                </a:ln>
                <a:solidFill>
                  <a:srgbClr val="295698"/>
                </a:solidFill>
                <a:effectLst/>
                <a:uLnTx/>
                <a:uFillTx/>
                <a:latin typeface="Arial" panose="020B0604020202020204"/>
                <a:ea typeface="+mn-ea"/>
                <a:cs typeface="+mn-cs"/>
              </a:rPr>
              <a:t>24-month PFS</a:t>
            </a:r>
            <a:r>
              <a:rPr kumimoji="0" lang="en-US" sz="1800" b="0" i="0" u="none" strike="noStrike" kern="1200" cap="none" spc="0" normalizeH="0" baseline="0" noProof="0" dirty="0">
                <a:ln>
                  <a:noFill/>
                </a:ln>
                <a:solidFill>
                  <a:srgbClr val="295698"/>
                </a:solidFill>
                <a:effectLst/>
                <a:uLnTx/>
                <a:uFillTx/>
                <a:latin typeface="Arial" panose="020B0604020202020204"/>
                <a:ea typeface="+mn-ea"/>
                <a:cs typeface="+mn-cs"/>
              </a:rPr>
              <a:t>: 81.3% vs 77.6% vs. 51.2%. </a:t>
            </a:r>
          </a:p>
        </p:txBody>
      </p:sp>
      <p:sp>
        <p:nvSpPr>
          <p:cNvPr id="14" name="TextBox 13">
            <a:extLst>
              <a:ext uri="{FF2B5EF4-FFF2-40B4-BE49-F238E27FC236}">
                <a16:creationId xmlns:a16="http://schemas.microsoft.com/office/drawing/2014/main" id="{7FCC406B-0A6A-FF78-B9AF-0D7BF1867CCD}"/>
              </a:ext>
            </a:extLst>
          </p:cNvPr>
          <p:cNvSpPr txBox="1"/>
          <p:nvPr/>
        </p:nvSpPr>
        <p:spPr>
          <a:xfrm>
            <a:off x="981781" y="3407054"/>
            <a:ext cx="3354831" cy="646331"/>
          </a:xfrm>
          <a:prstGeom prst="rect">
            <a:avLst/>
          </a:prstGeom>
          <a:noFill/>
          <a:ln w="25400">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5698"/>
                </a:solidFill>
                <a:effectLst/>
                <a:uLnTx/>
                <a:uFillTx/>
                <a:latin typeface="Arial" panose="020B0604020202020204"/>
                <a:ea typeface="+mn-ea"/>
                <a:cs typeface="+mn-cs"/>
              </a:rPr>
              <a:t>Len refractory: </a:t>
            </a:r>
            <a:r>
              <a:rPr kumimoji="0" lang="en-US" sz="1800" b="0" i="0" u="none" strike="noStrike" kern="1200" cap="none" spc="0" normalizeH="0" baseline="0" noProof="0" dirty="0">
                <a:ln>
                  <a:noFill/>
                </a:ln>
                <a:solidFill>
                  <a:srgbClr val="295698"/>
                </a:solidFill>
                <a:effectLst/>
                <a:uLnTx/>
                <a:uFillTx/>
                <a:latin typeface="Arial" panose="020B0604020202020204"/>
                <a:ea typeface="+mn-ea"/>
                <a:cs typeface="+mn-cs"/>
              </a:rPr>
              <a:t>85%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5698"/>
                </a:solidFill>
                <a:effectLst/>
                <a:uLnTx/>
                <a:uFillTx/>
                <a:latin typeface="Arial" panose="020B0604020202020204"/>
                <a:ea typeface="+mn-ea"/>
                <a:cs typeface="+mn-cs"/>
              </a:rPr>
              <a:t>anti-CD38 exposed: </a:t>
            </a:r>
            <a:r>
              <a:rPr kumimoji="0" lang="en-US" sz="1800" b="0" i="0" u="none" strike="noStrike" kern="1200" cap="none" spc="0" normalizeH="0" baseline="0" noProof="0" dirty="0">
                <a:ln>
                  <a:noFill/>
                </a:ln>
                <a:solidFill>
                  <a:srgbClr val="295698"/>
                </a:solidFill>
                <a:effectLst/>
                <a:uLnTx/>
                <a:uFillTx/>
                <a:latin typeface="Arial" panose="020B0604020202020204"/>
                <a:ea typeface="+mn-ea"/>
                <a:cs typeface="+mn-cs"/>
              </a:rPr>
              <a:t>12%</a:t>
            </a:r>
          </a:p>
        </p:txBody>
      </p:sp>
      <p:sp>
        <p:nvSpPr>
          <p:cNvPr id="15" name="Curved Right Arrow 14">
            <a:extLst>
              <a:ext uri="{FF2B5EF4-FFF2-40B4-BE49-F238E27FC236}">
                <a16:creationId xmlns:a16="http://schemas.microsoft.com/office/drawing/2014/main" id="{2D4B797A-DC05-DBC7-3BC4-53E5BD5A8AFA}"/>
              </a:ext>
            </a:extLst>
          </p:cNvPr>
          <p:cNvSpPr/>
          <p:nvPr/>
        </p:nvSpPr>
        <p:spPr>
          <a:xfrm rot="881411">
            <a:off x="204407" y="2253684"/>
            <a:ext cx="817383" cy="1481356"/>
          </a:xfrm>
          <a:prstGeom prst="curved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5698"/>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DF4B952A-92CD-8082-347B-955E93BC3BE6}"/>
              </a:ext>
            </a:extLst>
          </p:cNvPr>
          <p:cNvSpPr txBox="1"/>
          <p:nvPr/>
        </p:nvSpPr>
        <p:spPr>
          <a:xfrm>
            <a:off x="6096000" y="6545618"/>
            <a:ext cx="6047111" cy="276999"/>
          </a:xfrm>
          <a:prstGeom prst="rect">
            <a:avLst/>
          </a:prstGeom>
          <a:noFill/>
        </p:spPr>
        <p:txBody>
          <a:bodyPr wrap="square"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5698"/>
                </a:solidFill>
                <a:effectLst/>
                <a:uLnTx/>
                <a:uFillTx/>
                <a:latin typeface="Arial" panose="020B0604020202020204" pitchFamily="34" charset="0"/>
                <a:ea typeface="Open Sans" panose="020B0606030504020204" pitchFamily="34" charset="0"/>
                <a:cs typeface="Arial" panose="020B0604020202020204" pitchFamily="34" charset="0"/>
              </a:rPr>
              <a:t>Voorhees et al. </a:t>
            </a:r>
            <a:r>
              <a:rPr kumimoji="0" lang="en-US" sz="1200" b="0" i="1" u="none" strike="noStrike" kern="1200" cap="none" spc="0" normalizeH="0" baseline="0" noProof="0" dirty="0">
                <a:ln>
                  <a:noFill/>
                </a:ln>
                <a:solidFill>
                  <a:srgbClr val="295698"/>
                </a:solidFill>
                <a:effectLst/>
                <a:uLnTx/>
                <a:uFillTx/>
                <a:latin typeface="Arial" panose="020B0604020202020204" pitchFamily="34" charset="0"/>
                <a:ea typeface="Open Sans" panose="020B0606030504020204" pitchFamily="34" charset="0"/>
                <a:cs typeface="Arial" panose="020B0604020202020204" pitchFamily="34" charset="0"/>
              </a:rPr>
              <a:t>EHA.</a:t>
            </a:r>
            <a:r>
              <a:rPr kumimoji="0" lang="en-US" sz="1200" b="0" i="0" u="none" strike="noStrike" kern="1200" cap="none" spc="0" normalizeH="0" baseline="0" noProof="0" dirty="0">
                <a:ln>
                  <a:noFill/>
                </a:ln>
                <a:solidFill>
                  <a:srgbClr val="295698"/>
                </a:solidFill>
                <a:effectLst/>
                <a:uLnTx/>
                <a:uFillTx/>
                <a:latin typeface="Arial" panose="020B0604020202020204" pitchFamily="34" charset="0"/>
                <a:ea typeface="Open Sans" panose="020B0606030504020204" pitchFamily="34" charset="0"/>
                <a:cs typeface="Arial" panose="020B0604020202020204" pitchFamily="34" charset="0"/>
              </a:rPr>
              <a:t> 2026.</a:t>
            </a:r>
          </a:p>
        </p:txBody>
      </p:sp>
      <p:cxnSp>
        <p:nvCxnSpPr>
          <p:cNvPr id="21" name="Straight Arrow Connector 20">
            <a:extLst>
              <a:ext uri="{FF2B5EF4-FFF2-40B4-BE49-F238E27FC236}">
                <a16:creationId xmlns:a16="http://schemas.microsoft.com/office/drawing/2014/main" id="{7536EE2E-8266-B6FA-BFDA-565B88159CC5}"/>
              </a:ext>
            </a:extLst>
          </p:cNvPr>
          <p:cNvCxnSpPr>
            <a:cxnSpLocks/>
          </p:cNvCxnSpPr>
          <p:nvPr/>
        </p:nvCxnSpPr>
        <p:spPr>
          <a:xfrm>
            <a:off x="5393482" y="3798141"/>
            <a:ext cx="911165" cy="16329"/>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22" name="Rectangle 50">
            <a:extLst>
              <a:ext uri="{FF2B5EF4-FFF2-40B4-BE49-F238E27FC236}">
                <a16:creationId xmlns:a16="http://schemas.microsoft.com/office/drawing/2014/main" id="{80AC3678-4565-4BEA-4D4A-F0FF7A9E86C8}"/>
              </a:ext>
            </a:extLst>
          </p:cNvPr>
          <p:cNvSpPr>
            <a:spLocks noChangeArrowheads="1"/>
          </p:cNvSpPr>
          <p:nvPr/>
        </p:nvSpPr>
        <p:spPr bwMode="auto">
          <a:xfrm>
            <a:off x="6304647" y="2368551"/>
            <a:ext cx="5498852" cy="630002"/>
          </a:xfrm>
          <a:prstGeom prst="rect">
            <a:avLst/>
          </a:prstGeom>
          <a:solidFill>
            <a:srgbClr val="00B050"/>
          </a:solidFill>
          <a:ln w="12700">
            <a:solidFill>
              <a:srgbClr val="00B050"/>
            </a:solid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auto" latinLnBrk="0" hangingPunct="1">
              <a:lnSpc>
                <a:spcPct val="90000"/>
              </a:lnSpc>
              <a:spcBef>
                <a:spcPts val="0"/>
              </a:spcBef>
              <a:spcAft>
                <a:spcPts val="0"/>
              </a:spcAft>
              <a:buClr>
                <a:srgbClr val="FEFDDE"/>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Talquetamab + Daratumumab</a:t>
            </a:r>
          </a:p>
          <a:p>
            <a:pPr marL="0" marR="0" lvl="0" indent="0" algn="ctr" defTabSz="914400" rtl="0" eaLnBrk="1" fontAlgn="auto" latinLnBrk="0" hangingPunct="1">
              <a:lnSpc>
                <a:spcPct val="90000"/>
              </a:lnSpc>
              <a:spcBef>
                <a:spcPts val="0"/>
              </a:spcBef>
              <a:spcAft>
                <a:spcPts val="0"/>
              </a:spcAft>
              <a:buClr>
                <a:srgbClr val="FEFDDE"/>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(N=287)</a:t>
            </a:r>
          </a:p>
        </p:txBody>
      </p:sp>
    </p:spTree>
    <p:extLst>
      <p:ext uri="{BB962C8B-B14F-4D97-AF65-F5344CB8AC3E}">
        <p14:creationId xmlns:p14="http://schemas.microsoft.com/office/powerpoint/2010/main" val="65788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0D3477"/>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F49258-8BE0-F0B0-19F8-C78F90093B80}"/>
              </a:ext>
            </a:extLst>
          </p:cNvPr>
          <p:cNvSpPr>
            <a:spLocks noGrp="1"/>
          </p:cNvSpPr>
          <p:nvPr>
            <p:ph type="body" sz="quarter" idx="25"/>
          </p:nvPr>
        </p:nvSpPr>
        <p:spPr>
          <a:xfrm>
            <a:off x="534998" y="469013"/>
            <a:ext cx="11054039" cy="607327"/>
          </a:xfrm>
        </p:spPr>
        <p:txBody>
          <a:bodyPr/>
          <a:lstStyle/>
          <a:p>
            <a:r>
              <a:rPr lang="en-US" dirty="0">
                <a:solidFill>
                  <a:srgbClr val="FFFFFF"/>
                </a:solidFill>
              </a:rPr>
              <a:t>Tal shows PFS benefit </a:t>
            </a:r>
          </a:p>
        </p:txBody>
      </p:sp>
      <p:pic>
        <p:nvPicPr>
          <p:cNvPr id="5" name="Picture 4">
            <a:extLst>
              <a:ext uri="{FF2B5EF4-FFF2-40B4-BE49-F238E27FC236}">
                <a16:creationId xmlns:a16="http://schemas.microsoft.com/office/drawing/2014/main" id="{3DC1547D-DFE6-C529-FDD8-0317815FA56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t="2759" b="3261"/>
          <a:stretch>
            <a:fillRect/>
          </a:stretch>
        </p:blipFill>
        <p:spPr>
          <a:xfrm>
            <a:off x="1342431" y="1319513"/>
            <a:ext cx="9791415" cy="5069473"/>
          </a:xfrm>
          <a:prstGeom prst="rect">
            <a:avLst/>
          </a:prstGeom>
        </p:spPr>
      </p:pic>
    </p:spTree>
    <p:extLst>
      <p:ext uri="{BB962C8B-B14F-4D97-AF65-F5344CB8AC3E}">
        <p14:creationId xmlns:p14="http://schemas.microsoft.com/office/powerpoint/2010/main" val="2591634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310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CCD8F-EF03-951B-2758-C919844366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FD8CC0-7F3B-31CD-8BC5-E49B44C12895}"/>
              </a:ext>
            </a:extLst>
          </p:cNvPr>
          <p:cNvSpPr>
            <a:spLocks noGrp="1"/>
          </p:cNvSpPr>
          <p:nvPr>
            <p:ph type="title"/>
          </p:nvPr>
        </p:nvSpPr>
        <p:spPr>
          <a:xfrm>
            <a:off x="1127448" y="2420888"/>
            <a:ext cx="10152697" cy="1143000"/>
          </a:xfrm>
        </p:spPr>
        <p:txBody>
          <a:bodyPr/>
          <a:lstStyle/>
          <a:p>
            <a:pPr>
              <a:spcBef>
                <a:spcPts val="1200"/>
              </a:spcBef>
            </a:pPr>
            <a:r>
              <a:rPr lang="en-US" dirty="0"/>
              <a:t>Belantamab Mafodotin</a:t>
            </a:r>
            <a:endParaRPr lang="en-US" sz="2400" dirty="0"/>
          </a:p>
        </p:txBody>
      </p:sp>
    </p:spTree>
    <p:extLst>
      <p:ext uri="{BB962C8B-B14F-4D97-AF65-F5344CB8AC3E}">
        <p14:creationId xmlns:p14="http://schemas.microsoft.com/office/powerpoint/2010/main" val="3582364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0D3477"/>
        </a:solid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8469C343-00D4-F3C1-31A2-67A52F5FE070}"/>
              </a:ext>
            </a:extLst>
          </p:cNvPr>
          <p:cNvSpPr/>
          <p:nvPr/>
        </p:nvSpPr>
        <p:spPr>
          <a:xfrm>
            <a:off x="3812434" y="5094602"/>
            <a:ext cx="7803304" cy="55063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3BBF3355-F696-5BA4-B7C3-7FB544F31AA1}"/>
              </a:ext>
            </a:extLst>
          </p:cNvPr>
          <p:cNvSpPr/>
          <p:nvPr/>
        </p:nvSpPr>
        <p:spPr>
          <a:xfrm>
            <a:off x="8994036" y="951711"/>
            <a:ext cx="2638536" cy="5832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A1BA893-F615-715B-78B1-77A59DC8759C}"/>
              </a:ext>
            </a:extLst>
          </p:cNvPr>
          <p:cNvSpPr>
            <a:spLocks noGrp="1"/>
          </p:cNvSpPr>
          <p:nvPr>
            <p:ph type="title"/>
          </p:nvPr>
        </p:nvSpPr>
        <p:spPr>
          <a:xfrm>
            <a:off x="640080" y="0"/>
            <a:ext cx="10972800" cy="1371600"/>
          </a:xfrm>
        </p:spPr>
        <p:txBody>
          <a:bodyPr>
            <a:normAutofit/>
          </a:bodyPr>
          <a:lstStyle/>
          <a:p>
            <a:r>
              <a:rPr lang="en-US" sz="2400" b="1" dirty="0">
                <a:solidFill>
                  <a:schemeClr val="bg1"/>
                </a:solidFill>
                <a:latin typeface="Arial" panose="020B0604020202020204" pitchFamily="34" charset="0"/>
                <a:cs typeface="Arial" panose="020B0604020202020204" pitchFamily="34" charset="0"/>
              </a:rPr>
              <a:t>DREAMM-7: study design</a:t>
            </a:r>
            <a:endParaRPr lang="en-US" sz="2400" dirty="0">
              <a:solidFill>
                <a:srgbClr val="FFFFFF"/>
              </a:solidFill>
            </a:endParaRPr>
          </a:p>
        </p:txBody>
      </p:sp>
      <p:sp>
        <p:nvSpPr>
          <p:cNvPr id="30" name="Text Placeholder 29">
            <a:extLst>
              <a:ext uri="{FF2B5EF4-FFF2-40B4-BE49-F238E27FC236}">
                <a16:creationId xmlns:a16="http://schemas.microsoft.com/office/drawing/2014/main" id="{71A2106D-EC1A-136D-B6B0-BEF675E89D96}"/>
              </a:ext>
            </a:extLst>
          </p:cNvPr>
          <p:cNvSpPr>
            <a:spLocks noGrp="1"/>
          </p:cNvSpPr>
          <p:nvPr>
            <p:ph type="body" sz="quarter" idx="16"/>
          </p:nvPr>
        </p:nvSpPr>
        <p:spPr>
          <a:xfrm>
            <a:off x="642938" y="5697363"/>
            <a:ext cx="11265997" cy="492443"/>
          </a:xfrm>
        </p:spPr>
        <p:txBody>
          <a:bodyPr/>
          <a:lstStyle/>
          <a:p>
            <a:r>
              <a:rPr lang="en-US" sz="800" dirty="0">
                <a:solidFill>
                  <a:schemeClr val="bg1"/>
                </a:solidFill>
              </a:rPr>
              <a:t>AE, adverse event; BCMA, B-cell maturation antigen; CBR, clinical benefit rate; CRR, complete response rate; DOR, duration of response; FPI, first patient in; IRC, independent review committee; ITT, intent-to-treat; IV, intravenous; LPI, last patient in; MM, multiple myeloma; MRD, minimal residual disease; ORR, overall response rate; OS, overall survival; PD, progressive disease; PFS, progression-free survival; q3w, every 3 weeks; q4w, every 4 weeks; q12w, every 12 weeks; QOL, quality of life; </a:t>
            </a:r>
            <a:r>
              <a:rPr lang="en-US" sz="800" dirty="0" err="1">
                <a:solidFill>
                  <a:schemeClr val="bg1"/>
                </a:solidFill>
              </a:rPr>
              <a:t>qw</a:t>
            </a:r>
            <a:r>
              <a:rPr lang="en-US" sz="800" dirty="0">
                <a:solidFill>
                  <a:schemeClr val="bg1"/>
                </a:solidFill>
              </a:rPr>
              <a:t>, </a:t>
            </a:r>
            <a:r>
              <a:rPr lang="en-US" dirty="0">
                <a:solidFill>
                  <a:srgbClr val="FFFFFF"/>
                </a:solidFill>
              </a:rPr>
              <a:t>once weekly; </a:t>
            </a:r>
            <a:r>
              <a:rPr lang="en-US" sz="800" dirty="0">
                <a:solidFill>
                  <a:schemeClr val="bg1"/>
                </a:solidFill>
              </a:rPr>
              <a:t>R-ISS, Revised International Staging System; SC, subcutaneous; TTP, time to progression; TTR, time to response.</a:t>
            </a:r>
          </a:p>
          <a:p>
            <a:r>
              <a:rPr lang="en-US" sz="800" baseline="30000" dirty="0">
                <a:solidFill>
                  <a:schemeClr val="bg1"/>
                </a:solidFill>
              </a:rPr>
              <a:t>a </a:t>
            </a:r>
            <a:r>
              <a:rPr lang="en-US" sz="800" dirty="0">
                <a:solidFill>
                  <a:schemeClr val="bg1"/>
                </a:solidFill>
              </a:rPr>
              <a:t>Reduce starting dose of dexamethasone to 10 mg for patients aged &gt;75 years who have a body mass index of &lt;18.5, previous unacceptable side effects associated with glucocorticoid therapy, or inability to tolerate the starting dose. </a:t>
            </a:r>
          </a:p>
        </p:txBody>
      </p:sp>
      <p:sp>
        <p:nvSpPr>
          <p:cNvPr id="6" name="Rectangle 5">
            <a:extLst>
              <a:ext uri="{FF2B5EF4-FFF2-40B4-BE49-F238E27FC236}">
                <a16:creationId xmlns:a16="http://schemas.microsoft.com/office/drawing/2014/main" id="{DEA5A5ED-494F-FE1A-6416-44B4A624AC15}"/>
              </a:ext>
            </a:extLst>
          </p:cNvPr>
          <p:cNvSpPr/>
          <p:nvPr/>
        </p:nvSpPr>
        <p:spPr>
          <a:xfrm>
            <a:off x="2943225" y="2271163"/>
            <a:ext cx="309600" cy="2131232"/>
          </a:xfrm>
          <a:prstGeom prst="rect">
            <a:avLst/>
          </a:prstGeom>
          <a:solidFill>
            <a:schemeClr val="bg1"/>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 randomization</a:t>
            </a:r>
          </a:p>
        </p:txBody>
      </p:sp>
      <p:sp>
        <p:nvSpPr>
          <p:cNvPr id="8" name="Rectangle 7">
            <a:extLst>
              <a:ext uri="{FF2B5EF4-FFF2-40B4-BE49-F238E27FC236}">
                <a16:creationId xmlns:a16="http://schemas.microsoft.com/office/drawing/2014/main" id="{63355E75-9DD0-90DB-55B4-9243D1D9025E}"/>
              </a:ext>
            </a:extLst>
          </p:cNvPr>
          <p:cNvSpPr/>
          <p:nvPr/>
        </p:nvSpPr>
        <p:spPr>
          <a:xfrm>
            <a:off x="3771900" y="1781654"/>
            <a:ext cx="307762" cy="1436071"/>
          </a:xfrm>
          <a:prstGeom prst="rect">
            <a:avLst/>
          </a:prstGeom>
          <a:solidFill>
            <a:srgbClr val="008764"/>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Arm A (</a:t>
            </a:r>
            <a:r>
              <a:rPr kumimoji="0" lang="en-US" sz="16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BVd</a:t>
            </a: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9" name="Rectangle 8">
            <a:extLst>
              <a:ext uri="{FF2B5EF4-FFF2-40B4-BE49-F238E27FC236}">
                <a16:creationId xmlns:a16="http://schemas.microsoft.com/office/drawing/2014/main" id="{BE698D8D-DB00-A72B-7529-6BB48904FA6B}"/>
              </a:ext>
            </a:extLst>
          </p:cNvPr>
          <p:cNvSpPr/>
          <p:nvPr/>
        </p:nvSpPr>
        <p:spPr>
          <a:xfrm>
            <a:off x="3771900" y="3302163"/>
            <a:ext cx="307762" cy="1591210"/>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Arm B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DVd</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10" name="Rectangle 9">
            <a:extLst>
              <a:ext uri="{FF2B5EF4-FFF2-40B4-BE49-F238E27FC236}">
                <a16:creationId xmlns:a16="http://schemas.microsoft.com/office/drawing/2014/main" id="{AE352B60-586C-D77C-1FA9-98F694FB9AA9}"/>
              </a:ext>
            </a:extLst>
          </p:cNvPr>
          <p:cNvSpPr/>
          <p:nvPr/>
        </p:nvSpPr>
        <p:spPr>
          <a:xfrm>
            <a:off x="4141521" y="2417124"/>
            <a:ext cx="2211355" cy="802971"/>
          </a:xfrm>
          <a:prstGeom prst="rect">
            <a:avLst/>
          </a:prstGeom>
          <a:solidFill>
            <a:srgbClr val="D6F6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110004020202020204"/>
                <a:ea typeface="+mn-ea"/>
                <a:cs typeface="+mn-cs"/>
              </a:rPr>
              <a:t>bortezomib</a:t>
            </a: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 1.3 mg/m</a:t>
            </a:r>
            <a:r>
              <a:rPr kumimoji="0" lang="en-US" sz="800" b="0" i="0" u="none" strike="noStrike" kern="1200" cap="none" spc="0" normalizeH="0" baseline="30000" noProof="0" dirty="0">
                <a:ln>
                  <a:noFill/>
                </a:ln>
                <a:solidFill>
                  <a:prstClr val="black"/>
                </a:solidFill>
                <a:effectLst/>
                <a:uLnTx/>
                <a:uFillTx/>
                <a:latin typeface="Aptos" panose="02110004020202020204"/>
                <a:ea typeface="+mn-ea"/>
                <a:cs typeface="+mn-cs"/>
              </a:rPr>
              <a:t>2</a:t>
            </a: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 SC on days 1, 4, 8, and 11 of cycles 1-8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(21-day cycles)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110004020202020204"/>
                <a:ea typeface="+mn-ea"/>
                <a:cs typeface="+mn-cs"/>
              </a:rPr>
              <a:t>dexamethasone</a:t>
            </a: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 20 mg on the day of and day after </a:t>
            </a:r>
            <a:r>
              <a:rPr kumimoji="0" lang="en-US" sz="800" b="0" i="0" u="none" strike="noStrike" kern="1200" cap="none" spc="0" normalizeH="0" baseline="0" noProof="0" dirty="0" err="1">
                <a:ln>
                  <a:noFill/>
                </a:ln>
                <a:solidFill>
                  <a:prstClr val="black"/>
                </a:solidFill>
                <a:effectLst/>
                <a:uLnTx/>
                <a:uFillTx/>
                <a:latin typeface="Aptos" panose="02110004020202020204"/>
                <a:ea typeface="+mn-ea"/>
                <a:cs typeface="+mn-cs"/>
              </a:rPr>
              <a:t>bortezomib</a:t>
            </a:r>
            <a:r>
              <a:rPr kumimoji="0" lang="en-US" sz="800" b="0" i="0" u="none" strike="noStrike" kern="1200" cap="none" spc="0" normalizeH="0" baseline="30000" noProof="0" dirty="0" err="1">
                <a:ln>
                  <a:noFill/>
                </a:ln>
                <a:solidFill>
                  <a:prstClr val="black"/>
                </a:solidFill>
                <a:effectLst/>
                <a:uLnTx/>
                <a:uFillTx/>
                <a:latin typeface="Aptos" panose="02110004020202020204"/>
                <a:ea typeface="+mn-ea"/>
                <a:cs typeface="+mn-cs"/>
              </a:rPr>
              <a:t>a</a:t>
            </a: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 in cycles 1-8</a:t>
            </a:r>
          </a:p>
        </p:txBody>
      </p:sp>
      <p:sp>
        <p:nvSpPr>
          <p:cNvPr id="11" name="Rectangle 10">
            <a:extLst>
              <a:ext uri="{FF2B5EF4-FFF2-40B4-BE49-F238E27FC236}">
                <a16:creationId xmlns:a16="http://schemas.microsoft.com/office/drawing/2014/main" id="{9020873A-28A9-3321-FEDA-61947C17E900}"/>
              </a:ext>
            </a:extLst>
          </p:cNvPr>
          <p:cNvSpPr/>
          <p:nvPr/>
        </p:nvSpPr>
        <p:spPr>
          <a:xfrm>
            <a:off x="4141521" y="4092770"/>
            <a:ext cx="2211353" cy="802971"/>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110004020202020204"/>
                <a:ea typeface="+mn-ea"/>
                <a:cs typeface="+mn-cs"/>
              </a:rPr>
              <a:t>bortezomib</a:t>
            </a: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 1.3 mg/m</a:t>
            </a:r>
            <a:r>
              <a:rPr kumimoji="0" lang="en-US" sz="800" b="0" i="0" u="none" strike="noStrike" kern="1200" cap="none" spc="0" normalizeH="0" baseline="30000" noProof="0" dirty="0">
                <a:ln>
                  <a:noFill/>
                </a:ln>
                <a:solidFill>
                  <a:prstClr val="black"/>
                </a:solidFill>
                <a:effectLst/>
                <a:uLnTx/>
                <a:uFillTx/>
                <a:latin typeface="Aptos" panose="02110004020202020204"/>
                <a:ea typeface="+mn-ea"/>
                <a:cs typeface="+mn-cs"/>
              </a:rPr>
              <a:t>2</a:t>
            </a: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 SC on days 1, 4, 8, and 11 of cycles 1-8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(21-day cycles)</a:t>
            </a:r>
            <a:endParaRPr kumimoji="0" lang="en-US" sz="800" b="0" i="0" u="none" strike="noStrike" kern="1200" cap="none" spc="0" normalizeH="0" baseline="0" noProof="0" dirty="0">
              <a:ln>
                <a:noFill/>
              </a:ln>
              <a:solidFill>
                <a:prstClr val="black"/>
              </a:solidFill>
              <a:effectLst/>
              <a:uLnTx/>
              <a:uFillTx/>
              <a:latin typeface="Aptos" panose="0211000402020202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a:t>
            </a:r>
            <a:endParaRPr kumimoji="0" lang="en-US" sz="800" b="0" i="0" u="none" strike="noStrike" kern="1200" cap="none" spc="0" normalizeH="0" baseline="0" noProof="0" dirty="0">
              <a:ln>
                <a:noFill/>
              </a:ln>
              <a:solidFill>
                <a:prstClr val="black"/>
              </a:solidFill>
              <a:effectLst/>
              <a:uLnTx/>
              <a:uFillTx/>
              <a:latin typeface="Aptos" panose="0211000402020202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ptos" panose="02110004020202020204"/>
                <a:ea typeface="+mn-ea"/>
                <a:cs typeface="+mn-cs"/>
              </a:rPr>
              <a:t>dexamethasone</a:t>
            </a: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 20 mg on the day of and day after </a:t>
            </a:r>
            <a:r>
              <a:rPr kumimoji="0" lang="en-US" sz="800" b="0" i="0" u="none" strike="noStrike" kern="1200" cap="none" spc="0" normalizeH="0" baseline="0" noProof="0" dirty="0" err="1">
                <a:ln>
                  <a:noFill/>
                </a:ln>
                <a:solidFill>
                  <a:prstClr val="black"/>
                </a:solidFill>
                <a:effectLst/>
                <a:uLnTx/>
                <a:uFillTx/>
                <a:latin typeface="Aptos" panose="02110004020202020204"/>
                <a:ea typeface="+mn-ea"/>
                <a:cs typeface="+mn-cs"/>
              </a:rPr>
              <a:t>bortezomib</a:t>
            </a:r>
            <a:r>
              <a:rPr kumimoji="0" lang="en-US" sz="800" b="0" i="0" u="none" strike="noStrike" kern="1200" cap="none" spc="0" normalizeH="0" baseline="30000" noProof="0" dirty="0" err="1">
                <a:ln>
                  <a:noFill/>
                </a:ln>
                <a:solidFill>
                  <a:prstClr val="black"/>
                </a:solidFill>
                <a:effectLst/>
                <a:uLnTx/>
                <a:uFillTx/>
                <a:latin typeface="Aptos" panose="02110004020202020204"/>
                <a:ea typeface="+mn-ea"/>
                <a:cs typeface="+mn-cs"/>
              </a:rPr>
              <a:t>a</a:t>
            </a: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 in cycles 1-8</a:t>
            </a:r>
            <a:endParaRPr kumimoji="0" lang="en-US" sz="800" b="0" i="0" u="none" strike="noStrike" kern="1200" cap="none" spc="0" normalizeH="0" baseline="0" noProof="0" dirty="0">
              <a:ln>
                <a:noFill/>
              </a:ln>
              <a:solidFill>
                <a:prstClr val="black"/>
              </a:solidFill>
              <a:effectLst/>
              <a:uLnTx/>
              <a:uFillTx/>
              <a:latin typeface="Aptos" panose="02110004020202020204"/>
              <a:ea typeface="+mn-ea"/>
              <a:cs typeface="Arial"/>
            </a:endParaRPr>
          </a:p>
        </p:txBody>
      </p:sp>
      <p:sp>
        <p:nvSpPr>
          <p:cNvPr id="15" name="TextBox 14">
            <a:extLst>
              <a:ext uri="{FF2B5EF4-FFF2-40B4-BE49-F238E27FC236}">
                <a16:creationId xmlns:a16="http://schemas.microsoft.com/office/drawing/2014/main" id="{804380B1-F3E6-22A2-C74E-879BF37C8360}"/>
              </a:ext>
            </a:extLst>
          </p:cNvPr>
          <p:cNvSpPr txBox="1"/>
          <p:nvPr/>
        </p:nvSpPr>
        <p:spPr>
          <a:xfrm>
            <a:off x="4139097" y="951711"/>
            <a:ext cx="3967273" cy="584775"/>
          </a:xfrm>
          <a:prstGeom prst="rect">
            <a:avLst/>
          </a:prstGeom>
          <a:solidFill>
            <a:schemeClr val="accent1">
              <a:lumMod val="40000"/>
              <a:lumOff val="60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Treatment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Until end of study, withdrawal of consent, PD, death, 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unacceptable toxicity</a:t>
            </a:r>
          </a:p>
        </p:txBody>
      </p:sp>
      <p:cxnSp>
        <p:nvCxnSpPr>
          <p:cNvPr id="18" name="Straight Arrow Connector 17">
            <a:extLst>
              <a:ext uri="{FF2B5EF4-FFF2-40B4-BE49-F238E27FC236}">
                <a16:creationId xmlns:a16="http://schemas.microsoft.com/office/drawing/2014/main" id="{33D46163-4908-A134-9D52-2C17A5F2EBC8}"/>
              </a:ext>
            </a:extLst>
          </p:cNvPr>
          <p:cNvCxnSpPr>
            <a:cxnSpLocks/>
          </p:cNvCxnSpPr>
          <p:nvPr/>
        </p:nvCxnSpPr>
        <p:spPr>
          <a:xfrm>
            <a:off x="2506446" y="3362882"/>
            <a:ext cx="409553" cy="518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6C0180E-ED08-B86D-261F-9158A5663BFA}"/>
              </a:ext>
            </a:extLst>
          </p:cNvPr>
          <p:cNvCxnSpPr>
            <a:cxnSpLocks/>
          </p:cNvCxnSpPr>
          <p:nvPr/>
        </p:nvCxnSpPr>
        <p:spPr>
          <a:xfrm>
            <a:off x="3260090" y="2625928"/>
            <a:ext cx="502285"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CD85D81-5FA1-0728-2FD4-E30EA7F16ED7}"/>
              </a:ext>
            </a:extLst>
          </p:cNvPr>
          <p:cNvCxnSpPr>
            <a:cxnSpLocks/>
          </p:cNvCxnSpPr>
          <p:nvPr/>
        </p:nvCxnSpPr>
        <p:spPr>
          <a:xfrm>
            <a:off x="3260090" y="4090401"/>
            <a:ext cx="502285"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80FAD1D-6439-CDF4-9AA4-1AE8DF948E8F}"/>
              </a:ext>
            </a:extLst>
          </p:cNvPr>
          <p:cNvCxnSpPr>
            <a:cxnSpLocks/>
          </p:cNvCxnSpPr>
          <p:nvPr/>
        </p:nvCxnSpPr>
        <p:spPr>
          <a:xfrm>
            <a:off x="6368382" y="2099579"/>
            <a:ext cx="259737"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A1A93DF-6B97-CBFF-436F-078A9CAD2CFC}"/>
              </a:ext>
            </a:extLst>
          </p:cNvPr>
          <p:cNvCxnSpPr>
            <a:cxnSpLocks/>
          </p:cNvCxnSpPr>
          <p:nvPr/>
        </p:nvCxnSpPr>
        <p:spPr>
          <a:xfrm>
            <a:off x="6380785" y="3664466"/>
            <a:ext cx="259737"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1BB3AEF-63C3-7916-1F3A-1EA23E5F1FCC}"/>
              </a:ext>
            </a:extLst>
          </p:cNvPr>
          <p:cNvSpPr txBox="1"/>
          <p:nvPr/>
        </p:nvSpPr>
        <p:spPr>
          <a:xfrm>
            <a:off x="4141521" y="4860420"/>
            <a:ext cx="3813865"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ptos" panose="02110004020202020204"/>
                <a:ea typeface="+mn-ea"/>
                <a:cs typeface="+mn-cs"/>
              </a:rPr>
              <a:t>Disease assessment visits</a:t>
            </a:r>
            <a:r>
              <a:rPr kumimoji="0" lang="en-US" sz="1050" b="0" i="0" u="none" strike="noStrike" kern="1200" cap="none" spc="0" normalizeH="0" baseline="0" noProof="0" dirty="0">
                <a:ln>
                  <a:noFill/>
                </a:ln>
                <a:solidFill>
                  <a:prstClr val="white"/>
                </a:solidFill>
                <a:effectLst/>
                <a:uLnTx/>
                <a:uFillTx/>
                <a:latin typeface="Aptos" panose="02110004020202020204"/>
                <a:ea typeface="+mn-ea"/>
                <a:cs typeface="+mn-cs"/>
              </a:rPr>
              <a:t>: q3w from cycle 1 day 1 until PD</a:t>
            </a:r>
          </a:p>
        </p:txBody>
      </p:sp>
      <p:sp>
        <p:nvSpPr>
          <p:cNvPr id="4" name="Rectangle 3">
            <a:extLst>
              <a:ext uri="{FF2B5EF4-FFF2-40B4-BE49-F238E27FC236}">
                <a16:creationId xmlns:a16="http://schemas.microsoft.com/office/drawing/2014/main" id="{4BB5BB26-233A-B8BD-E918-E928C476BD31}"/>
              </a:ext>
            </a:extLst>
          </p:cNvPr>
          <p:cNvSpPr/>
          <p:nvPr/>
        </p:nvSpPr>
        <p:spPr>
          <a:xfrm>
            <a:off x="6648473" y="1781654"/>
            <a:ext cx="1475827" cy="600543"/>
          </a:xfrm>
          <a:prstGeom prst="rect">
            <a:avLst/>
          </a:prstGeom>
          <a:solidFill>
            <a:srgbClr val="2ABC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white"/>
                </a:solidFill>
                <a:effectLst/>
                <a:uLnTx/>
                <a:uFillTx/>
                <a:latin typeface="Aptos" panose="02110004020202020204"/>
                <a:ea typeface="+mn-ea"/>
                <a:cs typeface="+mn-cs"/>
              </a:rPr>
              <a:t>Belamaf</a:t>
            </a:r>
            <a:r>
              <a:rPr kumimoji="0" lang="en-US" sz="14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1200" b="1" i="0" u="none" strike="noStrike" kern="1200" cap="none" spc="0" normalizeH="0" baseline="0" noProof="0" dirty="0">
                <a:ln>
                  <a:noFill/>
                </a:ln>
                <a:solidFill>
                  <a:prstClr val="white"/>
                </a:solidFill>
                <a:effectLst/>
                <a:uLnTx/>
                <a:uFillTx/>
                <a:latin typeface="Aptos" panose="02110004020202020204"/>
                <a:ea typeface="+mn-ea"/>
                <a:cs typeface="+mn-cs"/>
              </a:rPr>
              <a:t>monotherapy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ptos" panose="02110004020202020204"/>
                <a:ea typeface="+mn-ea"/>
                <a:cs typeface="+mn-cs"/>
              </a:rPr>
              <a:t>2.5 mg/kg IV q3w</a:t>
            </a:r>
          </a:p>
        </p:txBody>
      </p:sp>
      <p:sp>
        <p:nvSpPr>
          <p:cNvPr id="17" name="Rectangle 16">
            <a:extLst>
              <a:ext uri="{FF2B5EF4-FFF2-40B4-BE49-F238E27FC236}">
                <a16:creationId xmlns:a16="http://schemas.microsoft.com/office/drawing/2014/main" id="{14A97ED3-4A69-AB9D-B1ED-4359CCFACC6E}"/>
              </a:ext>
            </a:extLst>
          </p:cNvPr>
          <p:cNvSpPr/>
          <p:nvPr/>
        </p:nvSpPr>
        <p:spPr>
          <a:xfrm>
            <a:off x="6633922" y="3318218"/>
            <a:ext cx="1490378" cy="692497"/>
          </a:xfrm>
          <a:prstGeom prst="rect">
            <a:avLst/>
          </a:prstGeom>
          <a:solidFill>
            <a:schemeClr val="bg2">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ptos" panose="02110004020202020204"/>
                <a:ea typeface="+mn-ea"/>
                <a:cs typeface="+mn-cs"/>
              </a:rPr>
              <a:t>Daratumumab monotherapy</a:t>
            </a:r>
            <a:r>
              <a:rPr kumimoji="0" lang="en-US" sz="1400" b="1" i="0" u="none" strike="noStrike" kern="1200" cap="none" spc="0" normalizeH="0" baseline="0" noProof="0" dirty="0">
                <a:ln>
                  <a:noFill/>
                </a:ln>
                <a:solidFill>
                  <a:prstClr val="white"/>
                </a:solidFill>
                <a:effectLst/>
                <a:uLnTx/>
                <a:uFillTx/>
                <a:latin typeface="Aptos" panose="021100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ptos" panose="02110004020202020204"/>
                <a:ea typeface="+mn-ea"/>
                <a:cs typeface="+mn-cs"/>
              </a:rPr>
              <a:t>16 mg/kg IV q4w in cycle 9+</a:t>
            </a:r>
          </a:p>
        </p:txBody>
      </p:sp>
      <p:sp>
        <p:nvSpPr>
          <p:cNvPr id="38" name="Rectangle 37">
            <a:extLst>
              <a:ext uri="{FF2B5EF4-FFF2-40B4-BE49-F238E27FC236}">
                <a16:creationId xmlns:a16="http://schemas.microsoft.com/office/drawing/2014/main" id="{A24F0B0C-E309-A465-49E4-A776C2791631}"/>
              </a:ext>
            </a:extLst>
          </p:cNvPr>
          <p:cNvSpPr/>
          <p:nvPr/>
        </p:nvSpPr>
        <p:spPr>
          <a:xfrm>
            <a:off x="4141521" y="1784022"/>
            <a:ext cx="2211354" cy="600543"/>
          </a:xfrm>
          <a:prstGeom prst="rect">
            <a:avLst/>
          </a:prstGeom>
          <a:solidFill>
            <a:srgbClr val="D6F6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Aptos" panose="02110004020202020204"/>
                <a:ea typeface="+mn-ea"/>
                <a:cs typeface="+mn-cs"/>
              </a:rPr>
              <a:t>Belamaf</a:t>
            </a: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2.5 mg/kg IV q3w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40" name="TextBox 39">
            <a:extLst>
              <a:ext uri="{FF2B5EF4-FFF2-40B4-BE49-F238E27FC236}">
                <a16:creationId xmlns:a16="http://schemas.microsoft.com/office/drawing/2014/main" id="{9B36F788-F2CF-BD8B-7A3C-08568C90A557}"/>
              </a:ext>
            </a:extLst>
          </p:cNvPr>
          <p:cNvSpPr txBox="1"/>
          <p:nvPr/>
        </p:nvSpPr>
        <p:spPr>
          <a:xfrm>
            <a:off x="4150700" y="3318218"/>
            <a:ext cx="2211355" cy="692497"/>
          </a:xfrm>
          <a:prstGeom prst="rect">
            <a:avLst/>
          </a:prstGeom>
          <a:solidFill>
            <a:schemeClr val="bg1">
              <a:lumMod val="8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Daratumumab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16 mg/kg IV </a:t>
            </a:r>
            <a:r>
              <a:rPr kumimoji="0" lang="en-US" sz="900" b="0" i="0" u="none" strike="noStrike" kern="1200" cap="none" spc="0" normalizeH="0" baseline="0" noProof="0" dirty="0" err="1">
                <a:ln>
                  <a:noFill/>
                </a:ln>
                <a:solidFill>
                  <a:prstClr val="black"/>
                </a:solidFill>
                <a:effectLst/>
                <a:uLnTx/>
                <a:uFillTx/>
                <a:latin typeface="Aptos" panose="02110004020202020204"/>
                <a:ea typeface="+mn-ea"/>
                <a:cs typeface="+mn-cs"/>
              </a:rPr>
              <a:t>qw</a:t>
            </a: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 in cycles 1-3; and q3w in cycles 4-8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53" name="TextBox 52">
            <a:extLst>
              <a:ext uri="{FF2B5EF4-FFF2-40B4-BE49-F238E27FC236}">
                <a16:creationId xmlns:a16="http://schemas.microsoft.com/office/drawing/2014/main" id="{75CF1712-6185-0CC7-FF52-5BA4D72DAD0B}"/>
              </a:ext>
            </a:extLst>
          </p:cNvPr>
          <p:cNvSpPr txBox="1"/>
          <p:nvPr/>
        </p:nvSpPr>
        <p:spPr>
          <a:xfrm>
            <a:off x="3943351" y="5100196"/>
            <a:ext cx="7353299" cy="630942"/>
          </a:xfrm>
          <a:prstGeom prst="rect">
            <a:avLst/>
          </a:prstGeom>
          <a:noFill/>
        </p:spPr>
        <p:txBody>
          <a:bodyPr wrap="square" numCol="3"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ptos" panose="02110004020202020204"/>
                <a:ea typeface="+mn-ea"/>
                <a:cs typeface="+mn-cs"/>
              </a:rPr>
              <a:t>Primary endpoint:</a:t>
            </a:r>
            <a:br>
              <a:rPr kumimoji="0" lang="en-US" sz="1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PFS (IRC assessed)</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ptos" panose="02110004020202020204"/>
                <a:ea typeface="+mn-ea"/>
                <a:cs typeface="+mn-cs"/>
              </a:rPr>
              <a:t>Key secondary endpoints:</a:t>
            </a:r>
            <a:br>
              <a:rPr kumimoji="0" lang="en-US" sz="1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OS, DOR, and MRD</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ptos" panose="02110004020202020204"/>
                <a:ea typeface="+mn-ea"/>
                <a:cs typeface="+mn-cs"/>
              </a:rPr>
              <a:t>Additional secondary endpoints:</a:t>
            </a:r>
            <a:br>
              <a:rPr kumimoji="0" lang="en-US" sz="1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CRR, ORR, CBR, TTR, TTP, PFS2, AEs, ocular findings, and QOL</a:t>
            </a:r>
          </a:p>
        </p:txBody>
      </p:sp>
      <p:sp>
        <p:nvSpPr>
          <p:cNvPr id="13" name="TextBox 12">
            <a:extLst>
              <a:ext uri="{FF2B5EF4-FFF2-40B4-BE49-F238E27FC236}">
                <a16:creationId xmlns:a16="http://schemas.microsoft.com/office/drawing/2014/main" id="{C996142A-59DF-C012-95E7-2345E51AC683}"/>
              </a:ext>
            </a:extLst>
          </p:cNvPr>
          <p:cNvSpPr txBox="1"/>
          <p:nvPr/>
        </p:nvSpPr>
        <p:spPr>
          <a:xfrm>
            <a:off x="4834602" y="1551371"/>
            <a:ext cx="90922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Cycles 1-8</a:t>
            </a:r>
          </a:p>
        </p:txBody>
      </p:sp>
      <p:sp>
        <p:nvSpPr>
          <p:cNvPr id="16" name="TextBox 15">
            <a:extLst>
              <a:ext uri="{FF2B5EF4-FFF2-40B4-BE49-F238E27FC236}">
                <a16:creationId xmlns:a16="http://schemas.microsoft.com/office/drawing/2014/main" id="{3AAB8FF9-3148-E378-4828-36D42CB411DB}"/>
              </a:ext>
            </a:extLst>
          </p:cNvPr>
          <p:cNvSpPr txBox="1"/>
          <p:nvPr/>
        </p:nvSpPr>
        <p:spPr>
          <a:xfrm>
            <a:off x="6986214" y="1551371"/>
            <a:ext cx="78579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Cycle 9+</a:t>
            </a:r>
          </a:p>
        </p:txBody>
      </p:sp>
      <p:sp>
        <p:nvSpPr>
          <p:cNvPr id="19" name="TextBox 18">
            <a:extLst>
              <a:ext uri="{FF2B5EF4-FFF2-40B4-BE49-F238E27FC236}">
                <a16:creationId xmlns:a16="http://schemas.microsoft.com/office/drawing/2014/main" id="{B0C881A4-1C25-199B-6A53-30BF5760F254}"/>
              </a:ext>
            </a:extLst>
          </p:cNvPr>
          <p:cNvSpPr txBox="1"/>
          <p:nvPr/>
        </p:nvSpPr>
        <p:spPr>
          <a:xfrm>
            <a:off x="9004227" y="1092148"/>
            <a:ext cx="261151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Follow-up period</a:t>
            </a:r>
          </a:p>
        </p:txBody>
      </p:sp>
      <p:sp>
        <p:nvSpPr>
          <p:cNvPr id="32" name="Rectangle 31">
            <a:extLst>
              <a:ext uri="{FF2B5EF4-FFF2-40B4-BE49-F238E27FC236}">
                <a16:creationId xmlns:a16="http://schemas.microsoft.com/office/drawing/2014/main" id="{5E693AB1-EDF8-5D02-7C08-9CE6444649D1}"/>
              </a:ext>
            </a:extLst>
          </p:cNvPr>
          <p:cNvSpPr/>
          <p:nvPr/>
        </p:nvSpPr>
        <p:spPr>
          <a:xfrm>
            <a:off x="9004227" y="1769657"/>
            <a:ext cx="1314788" cy="2247859"/>
          </a:xfrm>
          <a:prstGeom prst="rect">
            <a:avLst/>
          </a:prstGeom>
          <a:solidFill>
            <a:schemeClr val="bg1"/>
          </a:solidFill>
          <a:ln w="6350" cap="flat" cmpd="sng" algn="ctr">
            <a:solidFill>
              <a:srgbClr val="FFFFFF">
                <a:lumMod val="75000"/>
              </a:srgbClr>
            </a:solidFill>
            <a:prstDash val="solid"/>
            <a:miter lim="800000"/>
          </a:ln>
          <a:effectLst/>
        </p:spPr>
        <p:txBody>
          <a:bodyPr wrap="square" lIns="90000" rIns="90000" bIns="46800" rtlCol="0" anchor="ctr">
            <a:spAutoFit/>
          </a:bodyPr>
          <a:lstStyle/>
          <a:p>
            <a:pPr marL="0" marR="0" lvl="0" indent="0" algn="ctr" defTabSz="914400" rtl="0" eaLnBrk="1" fontAlgn="auto" latinLnBrk="0" hangingPunct="1">
              <a:lnSpc>
                <a:spcPct val="100000"/>
              </a:lnSpc>
              <a:spcBef>
                <a:spcPts val="0"/>
              </a:spcBef>
              <a:spcAft>
                <a:spcPts val="0"/>
              </a:spcAft>
              <a:buClr>
                <a:srgbClr val="9A8B7D"/>
              </a:buClr>
              <a:buSzTx/>
              <a:buFontTx/>
              <a:buNone/>
              <a:tabLst/>
              <a:defRPr/>
            </a:pPr>
            <a:r>
              <a:rPr kumimoji="0" lang="en-US" sz="1000" b="1" i="0" u="none" strike="noStrike" kern="0" cap="none" spc="0" normalizeH="0" baseline="0" noProof="0" dirty="0">
                <a:ln>
                  <a:noFill/>
                </a:ln>
                <a:solidFill>
                  <a:srgbClr val="000000"/>
                </a:solidFill>
                <a:effectLst/>
                <a:uLnTx/>
                <a:uFillTx/>
                <a:latin typeface="Arial"/>
                <a:ea typeface="+mn-ea"/>
                <a:cs typeface="Noto Sans"/>
              </a:rPr>
              <a:t>Follow-up for PFS </a:t>
            </a:r>
          </a:p>
          <a:p>
            <a:pPr marL="0" marR="0" lvl="0" indent="0" algn="ctr" defTabSz="914400" rtl="0" eaLnBrk="1" fontAlgn="auto" latinLnBrk="0" hangingPunct="1">
              <a:lnSpc>
                <a:spcPct val="100000"/>
              </a:lnSpc>
              <a:spcBef>
                <a:spcPts val="0"/>
              </a:spcBef>
              <a:spcAft>
                <a:spcPts val="0"/>
              </a:spcAft>
              <a:buClr>
                <a:srgbClr val="9A8B7D"/>
              </a:buClr>
              <a:buSzTx/>
              <a:buFontTx/>
              <a:buNone/>
              <a:tabLst/>
              <a:defRPr/>
            </a:pPr>
            <a:r>
              <a:rPr kumimoji="0" lang="en-US" sz="1000" b="1" i="0" u="none" strike="noStrike" kern="0" cap="none" spc="0" normalizeH="0" baseline="0" noProof="0" dirty="0">
                <a:ln>
                  <a:noFill/>
                </a:ln>
                <a:solidFill>
                  <a:srgbClr val="000000"/>
                </a:solidFill>
                <a:effectLst/>
                <a:uLnTx/>
                <a:uFillTx/>
                <a:latin typeface="Arial"/>
                <a:ea typeface="+mn-ea"/>
                <a:cs typeface="Noto Sans"/>
              </a:rPr>
              <a:t>q3w</a:t>
            </a:r>
            <a:endParaRPr kumimoji="0" lang="en-US" sz="1000" b="1" i="0" u="none" strike="noStrike" kern="0" cap="none" spc="0" normalizeH="0" baseline="30000" noProof="0" dirty="0">
              <a:ln>
                <a:noFill/>
              </a:ln>
              <a:solidFill>
                <a:srgbClr val="000000"/>
              </a:solidFill>
              <a:effectLst/>
              <a:uLnTx/>
              <a:uFillTx/>
              <a:latin typeface="Arial"/>
              <a:ea typeface="+mn-ea"/>
              <a:cs typeface="Noto Sans"/>
            </a:endParaRPr>
          </a:p>
          <a:p>
            <a:pPr marL="0" marR="0" lvl="0" indent="0" algn="ctr" defTabSz="914400" rtl="0" eaLnBrk="1" fontAlgn="auto" latinLnBrk="0" hangingPunct="1">
              <a:lnSpc>
                <a:spcPct val="100000"/>
              </a:lnSpc>
              <a:spcBef>
                <a:spcPts val="0"/>
              </a:spcBef>
              <a:spcAft>
                <a:spcPts val="0"/>
              </a:spcAft>
              <a:buClr>
                <a:srgbClr val="9A8B7D"/>
              </a:buClr>
              <a:buSzTx/>
              <a:buFontTx/>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Noto Sans"/>
              </a:rPr>
              <a:t>(for patients who discontinue due to reasons other than PD)</a:t>
            </a:r>
          </a:p>
          <a:p>
            <a:pPr marL="0" marR="0" lvl="0" indent="0" algn="ctr" defTabSz="914400" rtl="0" eaLnBrk="1" fontAlgn="auto" latinLnBrk="0" hangingPunct="1">
              <a:lnSpc>
                <a:spcPct val="100000"/>
              </a:lnSpc>
              <a:spcBef>
                <a:spcPts val="0"/>
              </a:spcBef>
              <a:spcAft>
                <a:spcPts val="0"/>
              </a:spcAft>
              <a:buClr>
                <a:srgbClr val="9A8B7D"/>
              </a:buClr>
              <a:buSzTx/>
              <a:buFontTx/>
              <a:buNone/>
              <a:tabLst/>
              <a:defRPr/>
            </a:pPr>
            <a:endParaRPr kumimoji="0" lang="en-US" sz="1000" b="0" i="0" u="none" strike="noStrike" kern="0" cap="none" spc="0" normalizeH="0" baseline="0" noProof="0" dirty="0">
              <a:ln>
                <a:noFill/>
              </a:ln>
              <a:solidFill>
                <a:srgbClr val="000000"/>
              </a:solidFill>
              <a:effectLst/>
              <a:uLnTx/>
              <a:uFillTx/>
              <a:latin typeface="Arial"/>
              <a:ea typeface="+mn-ea"/>
              <a:cs typeface="Noto Sans"/>
            </a:endParaRPr>
          </a:p>
          <a:p>
            <a:pPr marL="0" marR="0" lvl="0" indent="0" algn="ctr" defTabSz="914400" rtl="0" eaLnBrk="1" fontAlgn="auto" latinLnBrk="0" hangingPunct="1">
              <a:lnSpc>
                <a:spcPct val="100000"/>
              </a:lnSpc>
              <a:spcBef>
                <a:spcPts val="0"/>
              </a:spcBef>
              <a:spcAft>
                <a:spcPts val="0"/>
              </a:spcAft>
              <a:buClr>
                <a:srgbClr val="9A8B7D"/>
              </a:buClr>
              <a:buSzTx/>
              <a:buFontTx/>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Noto Sans"/>
              </a:rPr>
              <a:t>Disease assessments q3w</a:t>
            </a:r>
          </a:p>
          <a:p>
            <a:pPr marL="0" marR="0" lvl="0" indent="0" algn="ctr" defTabSz="914400" rtl="0" eaLnBrk="1" fontAlgn="auto" latinLnBrk="0" hangingPunct="1">
              <a:lnSpc>
                <a:spcPct val="100000"/>
              </a:lnSpc>
              <a:spcBef>
                <a:spcPts val="0"/>
              </a:spcBef>
              <a:spcAft>
                <a:spcPts val="0"/>
              </a:spcAft>
              <a:buClr>
                <a:srgbClr val="9A8B7D"/>
              </a:buClr>
              <a:buSzTx/>
              <a:buFontTx/>
              <a:buNone/>
              <a:tabLst/>
              <a:defRPr/>
            </a:pPr>
            <a:endParaRPr kumimoji="0" lang="en-US" sz="1000" b="0" i="0" u="none" strike="noStrike" kern="0" cap="none" spc="0" normalizeH="0" baseline="0" noProof="0" dirty="0">
              <a:ln>
                <a:noFill/>
              </a:ln>
              <a:solidFill>
                <a:srgbClr val="000000"/>
              </a:solidFill>
              <a:effectLst/>
              <a:uLnTx/>
              <a:uFillTx/>
              <a:latin typeface="Arial"/>
              <a:ea typeface="+mn-ea"/>
              <a:cs typeface="Noto Sans"/>
            </a:endParaRPr>
          </a:p>
          <a:p>
            <a:pPr marL="0" marR="0" lvl="0" indent="0" algn="ctr" defTabSz="914400" rtl="0" eaLnBrk="1" fontAlgn="auto" latinLnBrk="0" hangingPunct="1">
              <a:lnSpc>
                <a:spcPct val="100000"/>
              </a:lnSpc>
              <a:spcBef>
                <a:spcPts val="0"/>
              </a:spcBef>
              <a:spcAft>
                <a:spcPts val="0"/>
              </a:spcAft>
              <a:buClr>
                <a:srgbClr val="9A8B7D"/>
              </a:buClr>
              <a:buSzTx/>
              <a:buFontTx/>
              <a:buNone/>
              <a:tabLst/>
              <a:defRPr/>
            </a:pPr>
            <a:endParaRPr kumimoji="0" lang="en-US" sz="1000" b="0" i="0" u="none" strike="noStrike" kern="0" cap="none" spc="0" normalizeH="0" baseline="0" noProof="0" dirty="0">
              <a:ln>
                <a:noFill/>
              </a:ln>
              <a:solidFill>
                <a:srgbClr val="000000"/>
              </a:solidFill>
              <a:effectLst/>
              <a:uLnTx/>
              <a:uFillTx/>
              <a:latin typeface="Arial"/>
              <a:ea typeface="+mn-ea"/>
              <a:cs typeface="Noto Sans"/>
            </a:endParaRPr>
          </a:p>
          <a:p>
            <a:pPr marL="0" marR="0" lvl="0" indent="0" algn="ctr" defTabSz="914400" rtl="0" eaLnBrk="1" fontAlgn="auto" latinLnBrk="0" hangingPunct="1">
              <a:lnSpc>
                <a:spcPct val="100000"/>
              </a:lnSpc>
              <a:spcBef>
                <a:spcPts val="0"/>
              </a:spcBef>
              <a:spcAft>
                <a:spcPts val="0"/>
              </a:spcAft>
              <a:buClr>
                <a:srgbClr val="9A8B7D"/>
              </a:buClr>
              <a:buSzTx/>
              <a:buFontTx/>
              <a:buNone/>
              <a:tabLst/>
              <a:defRPr/>
            </a:pPr>
            <a:endParaRPr kumimoji="0" lang="en-US" sz="1000" b="0" i="0" u="none" strike="noStrike" kern="0" cap="none" spc="0" normalizeH="0" baseline="0" noProof="0" dirty="0">
              <a:ln>
                <a:noFill/>
              </a:ln>
              <a:solidFill>
                <a:srgbClr val="000000"/>
              </a:solidFill>
              <a:effectLst/>
              <a:uLnTx/>
              <a:uFillTx/>
              <a:latin typeface="Arial"/>
              <a:ea typeface="+mn-ea"/>
              <a:cs typeface="Noto Sans"/>
            </a:endParaRPr>
          </a:p>
          <a:p>
            <a:pPr marL="0" marR="0" lvl="0" indent="0" algn="ctr" defTabSz="914400" rtl="0" eaLnBrk="1" fontAlgn="auto" latinLnBrk="0" hangingPunct="1">
              <a:lnSpc>
                <a:spcPct val="100000"/>
              </a:lnSpc>
              <a:spcBef>
                <a:spcPts val="0"/>
              </a:spcBef>
              <a:spcAft>
                <a:spcPts val="0"/>
              </a:spcAft>
              <a:buClr>
                <a:srgbClr val="9A8B7D"/>
              </a:buClr>
              <a:buSzTx/>
              <a:buFontTx/>
              <a:buNone/>
              <a:tabLst/>
              <a:defRPr/>
            </a:pPr>
            <a:endParaRPr kumimoji="0" lang="en-US" sz="1000" b="0" i="0" u="none" strike="noStrike" kern="0" cap="none" spc="0" normalizeH="0" baseline="0" noProof="0" dirty="0">
              <a:ln>
                <a:noFill/>
              </a:ln>
              <a:solidFill>
                <a:srgbClr val="000000"/>
              </a:solidFill>
              <a:effectLst/>
              <a:uLnTx/>
              <a:uFillTx/>
              <a:latin typeface="Arial"/>
              <a:ea typeface="+mn-ea"/>
              <a:cs typeface="Noto Sans"/>
            </a:endParaRPr>
          </a:p>
          <a:p>
            <a:pPr marL="0" marR="0" lvl="0" indent="0" algn="ctr" defTabSz="914400" rtl="0" eaLnBrk="1" fontAlgn="auto" latinLnBrk="0" hangingPunct="1">
              <a:lnSpc>
                <a:spcPct val="100000"/>
              </a:lnSpc>
              <a:spcBef>
                <a:spcPts val="0"/>
              </a:spcBef>
              <a:spcAft>
                <a:spcPts val="0"/>
              </a:spcAft>
              <a:buClr>
                <a:srgbClr val="9A8B7D"/>
              </a:buClr>
              <a:buSzTx/>
              <a:buFontTx/>
              <a:buNone/>
              <a:tabLst/>
              <a:defRPr/>
            </a:pPr>
            <a:endParaRPr kumimoji="0" lang="en-US" sz="1000" b="0" i="0" u="none" strike="noStrike" kern="0" cap="none" spc="0" normalizeH="0" baseline="0" noProof="0" dirty="0">
              <a:ln>
                <a:noFill/>
              </a:ln>
              <a:solidFill>
                <a:srgbClr val="000000"/>
              </a:solidFill>
              <a:effectLst/>
              <a:uLnTx/>
              <a:uFillTx/>
              <a:latin typeface="Arial"/>
              <a:ea typeface="+mn-ea"/>
              <a:cs typeface="Noto Sans"/>
            </a:endParaRPr>
          </a:p>
        </p:txBody>
      </p:sp>
      <p:sp>
        <p:nvSpPr>
          <p:cNvPr id="33" name="Rectangle 32">
            <a:extLst>
              <a:ext uri="{FF2B5EF4-FFF2-40B4-BE49-F238E27FC236}">
                <a16:creationId xmlns:a16="http://schemas.microsoft.com/office/drawing/2014/main" id="{58CB31FE-79D0-B9A2-BDC6-A07A0C783D58}"/>
              </a:ext>
            </a:extLst>
          </p:cNvPr>
          <p:cNvSpPr/>
          <p:nvPr/>
        </p:nvSpPr>
        <p:spPr>
          <a:xfrm>
            <a:off x="10351025" y="1769093"/>
            <a:ext cx="1250425" cy="2248423"/>
          </a:xfrm>
          <a:prstGeom prst="rect">
            <a:avLst/>
          </a:prstGeom>
          <a:solidFill>
            <a:schemeClr val="accent6">
              <a:lumMod val="75000"/>
            </a:schemeClr>
          </a:solidFill>
          <a:ln w="6350" cap="flat" cmpd="sng" algn="ctr">
            <a:solidFill>
              <a:srgbClr val="FFFFFF">
                <a:lumMod val="75000"/>
              </a:srgbClr>
            </a:solidFill>
            <a:prstDash val="solid"/>
            <a:miter lim="800000"/>
          </a:ln>
          <a:effectLst/>
        </p:spPr>
        <p:txBody>
          <a:bodyPr wrap="square" lIns="72000" rIns="36000" rtlCol="0" anchor="t">
            <a:noAutofit/>
          </a:bodyPr>
          <a:lstStyle/>
          <a:p>
            <a:pPr marL="0" marR="0" lvl="0" indent="0" algn="ctr" defTabSz="914400" rtl="0" eaLnBrk="1" fontAlgn="auto" latinLnBrk="0" hangingPunct="1">
              <a:lnSpc>
                <a:spcPct val="100000"/>
              </a:lnSpc>
              <a:spcBef>
                <a:spcPts val="0"/>
              </a:spcBef>
              <a:spcAft>
                <a:spcPts val="200"/>
              </a:spcAft>
              <a:buClr>
                <a:srgbClr val="9A8B7D"/>
              </a:buClr>
              <a:buSzTx/>
              <a:buFontTx/>
              <a:buNone/>
              <a:tabLst/>
              <a:defRPr>
                <a:solidFill>
                  <a:srgbClr val="FFFFFF"/>
                </a:solidFill>
              </a:defRPr>
            </a:pPr>
            <a:r>
              <a:rPr kumimoji="0" lang="en-US" sz="1000" b="1" i="0" u="none" strike="noStrike" kern="0" cap="none" spc="0" normalizeH="0" baseline="0" noProof="0" dirty="0">
                <a:ln>
                  <a:noFill/>
                </a:ln>
                <a:solidFill>
                  <a:srgbClr val="FFFFFF"/>
                </a:solidFill>
                <a:effectLst/>
                <a:uLnTx/>
                <a:uFillTx/>
                <a:latin typeface="Arial"/>
                <a:ea typeface="+mn-ea"/>
                <a:cs typeface="Noto Sans"/>
              </a:rPr>
              <a:t>Follow-up for OS q12w</a:t>
            </a:r>
          </a:p>
          <a:p>
            <a:pPr marL="0" marR="0" lvl="0" indent="0" algn="ctr" defTabSz="914400" rtl="0" eaLnBrk="1" fontAlgn="auto" latinLnBrk="0" hangingPunct="1">
              <a:lnSpc>
                <a:spcPct val="100000"/>
              </a:lnSpc>
              <a:spcBef>
                <a:spcPts val="0"/>
              </a:spcBef>
              <a:spcAft>
                <a:spcPts val="200"/>
              </a:spcAft>
              <a:buClr>
                <a:srgbClr val="9A8B7D"/>
              </a:buClr>
              <a:buSzTx/>
              <a:buFontTx/>
              <a:buNone/>
              <a:tabLst/>
              <a:defRPr>
                <a:solidFill>
                  <a:srgbClr val="FFFFFF"/>
                </a:solidFill>
              </a:defRPr>
            </a:pPr>
            <a:r>
              <a:rPr kumimoji="0" lang="en-US" sz="1000" b="0" i="0" u="none" strike="noStrike" kern="0" cap="none" spc="0" normalizeH="0" baseline="0" noProof="0" dirty="0">
                <a:ln>
                  <a:noFill/>
                </a:ln>
                <a:solidFill>
                  <a:srgbClr val="FFFFFF"/>
                </a:solidFill>
                <a:effectLst/>
                <a:uLnTx/>
                <a:uFillTx/>
                <a:latin typeface="Arial"/>
                <a:ea typeface="+mn-ea"/>
                <a:cs typeface="Noto Sans"/>
              </a:rPr>
              <a:t>(for patients who discontinue due to PD or other reasons)</a:t>
            </a:r>
          </a:p>
          <a:p>
            <a:pPr marL="0" marR="0" lvl="0" indent="0" algn="ctr" defTabSz="914400" rtl="0" eaLnBrk="1" fontAlgn="auto" latinLnBrk="0" hangingPunct="1">
              <a:lnSpc>
                <a:spcPct val="100000"/>
              </a:lnSpc>
              <a:spcBef>
                <a:spcPts val="0"/>
              </a:spcBef>
              <a:spcAft>
                <a:spcPts val="200"/>
              </a:spcAft>
              <a:buClr>
                <a:srgbClr val="9A8B7D"/>
              </a:buClr>
              <a:buSzTx/>
              <a:buFontTx/>
              <a:buNone/>
              <a:tabLst/>
              <a:defRPr>
                <a:solidFill>
                  <a:srgbClr val="FFFFFF"/>
                </a:solidFill>
              </a:defRPr>
            </a:pPr>
            <a:endParaRPr kumimoji="0" lang="en-US" sz="1000" b="0" i="0" u="none" strike="noStrike" kern="0" cap="none" spc="0" normalizeH="0" baseline="0" noProof="0" dirty="0">
              <a:ln>
                <a:noFill/>
              </a:ln>
              <a:solidFill>
                <a:srgbClr val="FFFFFF"/>
              </a:solidFill>
              <a:effectLst/>
              <a:uLnTx/>
              <a:uFillTx/>
              <a:latin typeface="Arial"/>
              <a:ea typeface="+mn-ea"/>
              <a:cs typeface="Noto Sans"/>
            </a:endParaRPr>
          </a:p>
        </p:txBody>
      </p:sp>
      <p:sp>
        <p:nvSpPr>
          <p:cNvPr id="45" name="Rectangle: Rounded Corners 44">
            <a:extLst>
              <a:ext uri="{FF2B5EF4-FFF2-40B4-BE49-F238E27FC236}">
                <a16:creationId xmlns:a16="http://schemas.microsoft.com/office/drawing/2014/main" id="{789878DC-8D46-0667-4890-E347132BED65}"/>
              </a:ext>
            </a:extLst>
          </p:cNvPr>
          <p:cNvSpPr/>
          <p:nvPr/>
        </p:nvSpPr>
        <p:spPr>
          <a:xfrm>
            <a:off x="714375" y="1874706"/>
            <a:ext cx="1809726" cy="2903344"/>
          </a:xfrm>
          <a:prstGeom prst="roundRect">
            <a:avLst>
              <a:gd name="adj" fmla="val 12456"/>
            </a:avLst>
          </a:prstGeom>
          <a:solidFill>
            <a:schemeClr val="bg1"/>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Eligibility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TextBox 46">
            <a:extLst>
              <a:ext uri="{FF2B5EF4-FFF2-40B4-BE49-F238E27FC236}">
                <a16:creationId xmlns:a16="http://schemas.microsoft.com/office/drawing/2014/main" id="{97C1FB61-681B-6759-A16B-39ABA0815F47}"/>
              </a:ext>
            </a:extLst>
          </p:cNvPr>
          <p:cNvSpPr txBox="1"/>
          <p:nvPr/>
        </p:nvSpPr>
        <p:spPr>
          <a:xfrm>
            <a:off x="756338" y="2223504"/>
            <a:ext cx="1715825" cy="2308324"/>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Adults with MM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≥1 prior line of MM therapy and documented PD during or after most recent therapy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No prior treatment with anti-BCMA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Not refractory to or intolerant of daratumumab or bortezomib</a:t>
            </a:r>
          </a:p>
        </p:txBody>
      </p:sp>
      <p:sp>
        <p:nvSpPr>
          <p:cNvPr id="64" name="Rectangle 63">
            <a:extLst>
              <a:ext uri="{FF2B5EF4-FFF2-40B4-BE49-F238E27FC236}">
                <a16:creationId xmlns:a16="http://schemas.microsoft.com/office/drawing/2014/main" id="{1D96CFA5-F180-C6BE-C955-61D75CE7776C}"/>
              </a:ext>
            </a:extLst>
          </p:cNvPr>
          <p:cNvSpPr/>
          <p:nvPr/>
        </p:nvSpPr>
        <p:spPr>
          <a:xfrm>
            <a:off x="8390457" y="1780184"/>
            <a:ext cx="236529" cy="2243430"/>
          </a:xfrm>
          <a:prstGeom prst="rect">
            <a:avLst/>
          </a:prstGeom>
          <a:solidFill>
            <a:schemeClr val="bg1"/>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0" cap="none" spc="0" normalizeH="0" baseline="0" noProof="0" dirty="0">
                <a:ln>
                  <a:noFill/>
                </a:ln>
                <a:solidFill>
                  <a:prstClr val="black"/>
                </a:solidFill>
                <a:effectLst/>
                <a:uLnTx/>
                <a:uFillTx/>
                <a:latin typeface="Arial"/>
                <a:ea typeface="+mn-ea"/>
                <a:cs typeface="Noto Sans"/>
              </a:rPr>
              <a:t>End-of-treatment visit</a:t>
            </a:r>
          </a:p>
        </p:txBody>
      </p:sp>
      <p:cxnSp>
        <p:nvCxnSpPr>
          <p:cNvPr id="65" name="Straight Arrow Connector 64">
            <a:extLst>
              <a:ext uri="{FF2B5EF4-FFF2-40B4-BE49-F238E27FC236}">
                <a16:creationId xmlns:a16="http://schemas.microsoft.com/office/drawing/2014/main" id="{03C276EA-76A2-3C39-AD5E-D4F4CEF29AC2}"/>
              </a:ext>
            </a:extLst>
          </p:cNvPr>
          <p:cNvCxnSpPr>
            <a:cxnSpLocks/>
          </p:cNvCxnSpPr>
          <p:nvPr/>
        </p:nvCxnSpPr>
        <p:spPr>
          <a:xfrm>
            <a:off x="8637205" y="2070210"/>
            <a:ext cx="259737"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EB9204D3-6A0B-43D7-B452-BBAA8521BC90}"/>
              </a:ext>
            </a:extLst>
          </p:cNvPr>
          <p:cNvCxnSpPr>
            <a:cxnSpLocks/>
          </p:cNvCxnSpPr>
          <p:nvPr/>
        </p:nvCxnSpPr>
        <p:spPr>
          <a:xfrm>
            <a:off x="8637205" y="3667110"/>
            <a:ext cx="259737"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BFAE1252-9385-88D4-C706-521B902DD55F}"/>
              </a:ext>
            </a:extLst>
          </p:cNvPr>
          <p:cNvCxnSpPr>
            <a:cxnSpLocks/>
          </p:cNvCxnSpPr>
          <p:nvPr/>
        </p:nvCxnSpPr>
        <p:spPr>
          <a:xfrm>
            <a:off x="8124300" y="2070210"/>
            <a:ext cx="259737"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3A1F4225-306C-6675-EFA9-18DD2353F046}"/>
              </a:ext>
            </a:extLst>
          </p:cNvPr>
          <p:cNvCxnSpPr>
            <a:cxnSpLocks/>
          </p:cNvCxnSpPr>
          <p:nvPr/>
        </p:nvCxnSpPr>
        <p:spPr>
          <a:xfrm>
            <a:off x="8135203" y="3661087"/>
            <a:ext cx="259737"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00897C4-6809-9EC7-CFC4-11DAB4E36928}"/>
              </a:ext>
            </a:extLst>
          </p:cNvPr>
          <p:cNvSpPr/>
          <p:nvPr/>
        </p:nvSpPr>
        <p:spPr>
          <a:xfrm>
            <a:off x="749808" y="4928732"/>
            <a:ext cx="2770019" cy="708977"/>
          </a:xfrm>
          <a:prstGeom prst="rect">
            <a:avLst/>
          </a:prstGeom>
          <a:solidFill>
            <a:schemeClr val="accent4">
              <a:lumMod val="75000"/>
            </a:schemeClr>
          </a:solidFill>
          <a:ln w="6350" cap="flat" cmpd="sng" algn="ctr">
            <a:solidFill>
              <a:srgbClr val="FFFFFF">
                <a:lumMod val="75000"/>
              </a:srgbClr>
            </a:solidFill>
            <a:prstDash val="solid"/>
            <a:miter lim="800000"/>
          </a:ln>
          <a:effectLst/>
        </p:spPr>
        <p:txBody>
          <a:bodyPr wrap="square" lIns="90000" rIns="90000" bIns="46800" rtlCol="0" anchor="ctr">
            <a:spAutoFit/>
          </a:bodyPr>
          <a:lstStyle/>
          <a:p>
            <a:pPr marL="0" marR="0" lvl="0" indent="0" algn="l" defTabSz="914400" rtl="0" eaLnBrk="1" fontAlgn="auto" latinLnBrk="0" hangingPunct="1">
              <a:lnSpc>
                <a:spcPct val="100000"/>
              </a:lnSpc>
              <a:spcBef>
                <a:spcPts val="0"/>
              </a:spcBef>
              <a:spcAft>
                <a:spcPts val="0"/>
              </a:spcAft>
              <a:buClr>
                <a:srgbClr val="9A8B7D"/>
              </a:buClr>
              <a:buSzTx/>
              <a:buFontTx/>
              <a:buNone/>
              <a:tabLst/>
              <a:defRPr>
                <a:solidFill>
                  <a:srgbClr val="FFFFFF"/>
                </a:solidFill>
              </a:defRPr>
            </a:pPr>
            <a:r>
              <a:rPr kumimoji="0" lang="en-US" sz="1000" b="1" i="0" u="none" strike="noStrike" kern="0" cap="none" spc="0" normalizeH="0" baseline="0" noProof="0" dirty="0">
                <a:ln>
                  <a:noFill/>
                </a:ln>
                <a:solidFill>
                  <a:srgbClr val="FFFFFF"/>
                </a:solidFill>
                <a:effectLst/>
                <a:uLnTx/>
                <a:uFillTx/>
                <a:latin typeface="Arial"/>
                <a:ea typeface="+mn-ea"/>
                <a:cs typeface="Noto Sans"/>
              </a:rPr>
              <a:t>Stratification:</a:t>
            </a:r>
            <a:r>
              <a:rPr kumimoji="0" lang="en-US" sz="1000" b="0" i="0" u="none" strike="noStrike" kern="1200" cap="none" spc="0" normalizeH="0" baseline="0" noProof="0" dirty="0">
                <a:ln>
                  <a:noFill/>
                </a:ln>
                <a:solidFill>
                  <a:srgbClr val="FFFFFF"/>
                </a:solidFill>
                <a:effectLst/>
                <a:uLnTx/>
                <a:uFillTx/>
                <a:latin typeface="Aptos" panose="02110004020202020204"/>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solidFill>
                  <a:srgbClr val="FFFFFF"/>
                </a:solidFill>
              </a:defRPr>
            </a:pPr>
            <a:r>
              <a:rPr kumimoji="0" lang="en-US" sz="1000" b="0" i="0" u="none" strike="noStrike" kern="1200" cap="none" spc="0" normalizeH="0" baseline="0" noProof="0" dirty="0">
                <a:ln>
                  <a:noFill/>
                </a:ln>
                <a:solidFill>
                  <a:srgbClr val="FFFFFF"/>
                </a:solidFill>
                <a:effectLst/>
                <a:uLnTx/>
                <a:uFillTx/>
                <a:latin typeface="Aptos" panose="02110004020202020204"/>
                <a:ea typeface="+mn-ea"/>
                <a:cs typeface="+mn-cs"/>
              </a:rPr>
              <a:t>Prior lines of treatment (1 vs 2 or 3 vs ≥4)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solidFill>
                  <a:srgbClr val="FFFFFF"/>
                </a:solidFill>
              </a:defRPr>
            </a:pPr>
            <a:r>
              <a:rPr kumimoji="0" lang="en-US" sz="1000" b="0" i="0" u="none" strike="noStrike" kern="1200" cap="none" spc="0" normalizeH="0" baseline="0" noProof="0" dirty="0">
                <a:ln>
                  <a:noFill/>
                </a:ln>
                <a:solidFill>
                  <a:srgbClr val="FFFFFF"/>
                </a:solidFill>
                <a:effectLst/>
                <a:uLnTx/>
                <a:uFillTx/>
                <a:latin typeface="Aptos" panose="02110004020202020204"/>
                <a:ea typeface="+mn-ea"/>
                <a:cs typeface="+mn-cs"/>
              </a:rPr>
              <a:t>R-ISS stage (I vs II/III)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solidFill>
                  <a:srgbClr val="FFFFFF"/>
                </a:solidFill>
              </a:defRPr>
            </a:pPr>
            <a:r>
              <a:rPr kumimoji="0" lang="en-US" sz="1000" b="0" i="0" u="none" strike="noStrike" kern="1200" cap="none" spc="0" normalizeH="0" baseline="0" noProof="0" dirty="0">
                <a:ln>
                  <a:noFill/>
                </a:ln>
                <a:solidFill>
                  <a:srgbClr val="FFFFFF"/>
                </a:solidFill>
                <a:effectLst/>
                <a:uLnTx/>
                <a:uFillTx/>
                <a:latin typeface="Aptos" panose="02110004020202020204"/>
                <a:ea typeface="+mn-ea"/>
                <a:cs typeface="+mn-cs"/>
              </a:rPr>
              <a:t>Prior bortezomib (yes vs no)</a:t>
            </a:r>
            <a:endParaRPr kumimoji="0" lang="en-US" sz="1000" b="1" i="0" u="none" strike="noStrike" kern="0" cap="none" spc="0" normalizeH="0" baseline="0" noProof="0" dirty="0">
              <a:ln>
                <a:noFill/>
              </a:ln>
              <a:solidFill>
                <a:srgbClr val="FFFFFF"/>
              </a:solidFill>
              <a:effectLst/>
              <a:uLnTx/>
              <a:uFillTx/>
              <a:latin typeface="Arial"/>
              <a:ea typeface="+mn-ea"/>
              <a:cs typeface="Noto Sans"/>
            </a:endParaRPr>
          </a:p>
        </p:txBody>
      </p:sp>
      <p:grpSp>
        <p:nvGrpSpPr>
          <p:cNvPr id="14" name="Group 13">
            <a:extLst>
              <a:ext uri="{FF2B5EF4-FFF2-40B4-BE49-F238E27FC236}">
                <a16:creationId xmlns:a16="http://schemas.microsoft.com/office/drawing/2014/main" id="{25C08DEB-72C4-DF2E-6972-D0B37A58B849}"/>
              </a:ext>
            </a:extLst>
          </p:cNvPr>
          <p:cNvGrpSpPr/>
          <p:nvPr/>
        </p:nvGrpSpPr>
        <p:grpSpPr>
          <a:xfrm>
            <a:off x="763753" y="951709"/>
            <a:ext cx="2751515" cy="599657"/>
            <a:chOff x="808329" y="863481"/>
            <a:chExt cx="2246832" cy="625553"/>
          </a:xfrm>
          <a:solidFill>
            <a:schemeClr val="accent1">
              <a:lumMod val="40000"/>
              <a:lumOff val="60000"/>
            </a:schemeClr>
          </a:solidFill>
        </p:grpSpPr>
        <p:sp>
          <p:nvSpPr>
            <p:cNvPr id="12" name="Rectangle 11">
              <a:extLst>
                <a:ext uri="{FF2B5EF4-FFF2-40B4-BE49-F238E27FC236}">
                  <a16:creationId xmlns:a16="http://schemas.microsoft.com/office/drawing/2014/main" id="{51A68EEA-986A-638B-3BBA-E254B69D2FD2}"/>
                </a:ext>
              </a:extLst>
            </p:cNvPr>
            <p:cNvSpPr/>
            <p:nvPr/>
          </p:nvSpPr>
          <p:spPr>
            <a:xfrm>
              <a:off x="808329" y="863481"/>
              <a:ext cx="2246832" cy="625553"/>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17A70850-845B-3EA2-7293-3F1850AE8827}"/>
                </a:ext>
              </a:extLst>
            </p:cNvPr>
            <p:cNvSpPr txBox="1"/>
            <p:nvPr/>
          </p:nvSpPr>
          <p:spPr>
            <a:xfrm>
              <a:off x="1017297" y="871369"/>
              <a:ext cx="1850173" cy="610028"/>
            </a:xfrm>
            <a:prstGeom prst="rect">
              <a:avLst/>
            </a:prstGeom>
            <a:grp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Recruitment period</a:t>
              </a:r>
              <a:b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900" b="0" i="0" u="none" strike="noStrike" kern="1200" cap="none" spc="0" normalizeH="0" baseline="0" noProof="0" dirty="0">
                  <a:ln>
                    <a:noFill/>
                  </a:ln>
                  <a:solidFill>
                    <a:prstClr val="black"/>
                  </a:solidFill>
                  <a:effectLst/>
                  <a:uLnTx/>
                  <a:uFillTx/>
                  <a:latin typeface="-apple-system"/>
                  <a:ea typeface="+mn-ea"/>
                  <a:cs typeface="+mn-cs"/>
                </a:rPr>
                <a:t>≈</a:t>
              </a: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13 months from FPI (May 7, 2020) to LPI (June 28, 2021) </a:t>
              </a:r>
            </a:p>
          </p:txBody>
        </p:sp>
      </p:grpSp>
      <p:sp>
        <p:nvSpPr>
          <p:cNvPr id="29" name="TextBox 28">
            <a:extLst>
              <a:ext uri="{FF2B5EF4-FFF2-40B4-BE49-F238E27FC236}">
                <a16:creationId xmlns:a16="http://schemas.microsoft.com/office/drawing/2014/main" id="{2BD9DA1C-3166-752D-484F-0F9278AC4EBF}"/>
              </a:ext>
            </a:extLst>
          </p:cNvPr>
          <p:cNvSpPr txBox="1"/>
          <p:nvPr/>
        </p:nvSpPr>
        <p:spPr>
          <a:xfrm>
            <a:off x="6087150" y="4162569"/>
            <a:ext cx="6096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Median follow-up (ITT) </a:t>
            </a:r>
            <a:b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b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28.2 months (range, 0.10-40.02 months)</a:t>
            </a:r>
          </a:p>
        </p:txBody>
      </p:sp>
      <p:sp>
        <p:nvSpPr>
          <p:cNvPr id="5" name="Text Placeholder 8">
            <a:extLst>
              <a:ext uri="{FF2B5EF4-FFF2-40B4-BE49-F238E27FC236}">
                <a16:creationId xmlns:a16="http://schemas.microsoft.com/office/drawing/2014/main" id="{8672DA08-9F9B-F7B8-7036-06AA13F62AD1}"/>
              </a:ext>
            </a:extLst>
          </p:cNvPr>
          <p:cNvSpPr>
            <a:spLocks noGrp="1"/>
          </p:cNvSpPr>
          <p:nvPr>
            <p:ph type="body" sz="quarter" idx="15"/>
          </p:nvPr>
        </p:nvSpPr>
        <p:spPr>
          <a:xfrm>
            <a:off x="3324404" y="6271847"/>
            <a:ext cx="5852160" cy="281354"/>
          </a:xfrm>
        </p:spPr>
        <p:txBody>
          <a:bodyPr/>
          <a:lstStyle/>
          <a:p>
            <a:r>
              <a:rPr lang="en-US" dirty="0">
                <a:solidFill>
                  <a:srgbClr val="FFFFFF"/>
                </a:solidFill>
              </a:rPr>
              <a:t>María Victoria Mateos, MD, PhD</a:t>
            </a:r>
          </a:p>
        </p:txBody>
      </p:sp>
    </p:spTree>
    <p:extLst>
      <p:ext uri="{BB962C8B-B14F-4D97-AF65-F5344CB8AC3E}">
        <p14:creationId xmlns:p14="http://schemas.microsoft.com/office/powerpoint/2010/main" val="172012792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0D3477"/>
        </a:solidFill>
        <a:effectLst/>
      </p:bgPr>
    </p:bg>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9D6AC131-A33B-21B7-A175-DB016B8CB1DB}"/>
              </a:ext>
            </a:extLst>
          </p:cNvPr>
          <p:cNvGraphicFramePr>
            <a:graphicFrameLocks noGrp="1"/>
          </p:cNvGraphicFramePr>
          <p:nvPr>
            <p:ph sz="quarter" idx="13"/>
          </p:nvPr>
        </p:nvGraphicFramePr>
        <p:xfrm>
          <a:off x="639763" y="1125538"/>
          <a:ext cx="10972799" cy="4075404"/>
        </p:xfrm>
        <a:graphic>
          <a:graphicData uri="http://schemas.openxmlformats.org/drawingml/2006/table">
            <a:tbl>
              <a:tblPr firstRow="1" bandRow="1">
                <a:tableStyleId>{5C22544A-7EE6-4342-B048-85BDC9FD1C3A}</a:tableStyleId>
              </a:tblPr>
              <a:tblGrid>
                <a:gridCol w="5375141">
                  <a:extLst>
                    <a:ext uri="{9D8B030D-6E8A-4147-A177-3AD203B41FA5}">
                      <a16:colId xmlns:a16="http://schemas.microsoft.com/office/drawing/2014/main" val="1714412840"/>
                    </a:ext>
                  </a:extLst>
                </a:gridCol>
                <a:gridCol w="2885793">
                  <a:extLst>
                    <a:ext uri="{9D8B030D-6E8A-4147-A177-3AD203B41FA5}">
                      <a16:colId xmlns:a16="http://schemas.microsoft.com/office/drawing/2014/main" val="3025547228"/>
                    </a:ext>
                  </a:extLst>
                </a:gridCol>
                <a:gridCol w="2711865">
                  <a:extLst>
                    <a:ext uri="{9D8B030D-6E8A-4147-A177-3AD203B41FA5}">
                      <a16:colId xmlns:a16="http://schemas.microsoft.com/office/drawing/2014/main" val="1415950296"/>
                    </a:ext>
                  </a:extLst>
                </a:gridCol>
              </a:tblGrid>
              <a:tr h="306000">
                <a:tc rowSpan="2">
                  <a:txBody>
                    <a:bodyPr/>
                    <a:lstStyle/>
                    <a:p>
                      <a:pPr algn="l"/>
                      <a:r>
                        <a:rPr lang="en-US" sz="1400" dirty="0">
                          <a:latin typeface="Arial" panose="020B0604020202020204" pitchFamily="34" charset="0"/>
                          <a:cs typeface="Arial" panose="020B0604020202020204" pitchFamily="34" charset="0"/>
                        </a:rPr>
                        <a:t>Prior treatments, n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c gridSpan="2">
                  <a:txBody>
                    <a:bodyPr/>
                    <a:lstStyle/>
                    <a:p>
                      <a:pPr algn="l"/>
                      <a:r>
                        <a:rPr lang="en-US" sz="1400" b="1" dirty="0">
                          <a:solidFill>
                            <a:schemeClr val="bg1"/>
                          </a:solidFill>
                          <a:latin typeface="Arial" panose="020B0604020202020204" pitchFamily="34" charset="0"/>
                          <a:cs typeface="Arial" panose="020B0604020202020204" pitchFamily="34" charset="0"/>
                        </a:rPr>
                        <a:t>ITT population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c hMerge="1">
                  <a:txBody>
                    <a:bodyPr/>
                    <a:lstStyle/>
                    <a:p>
                      <a:endParaRPr lang="en-US" sz="1400"/>
                    </a:p>
                  </a:txBody>
                  <a:tcPr/>
                </a:tc>
                <a:extLst>
                  <a:ext uri="{0D108BD9-81ED-4DB2-BD59-A6C34878D82A}">
                    <a16:rowId xmlns:a16="http://schemas.microsoft.com/office/drawing/2014/main" val="4048394126"/>
                  </a:ext>
                </a:extLst>
              </a:tr>
              <a:tr h="306000">
                <a:tc vMerge="1">
                  <a:txBody>
                    <a:bodyPr/>
                    <a:lstStyle/>
                    <a:p>
                      <a:endParaRPr lang="en-US" sz="1400"/>
                    </a:p>
                  </a:txBody>
                  <a:tcPr>
                    <a:solidFill>
                      <a:schemeClr val="accent1"/>
                    </a:solidFill>
                  </a:tcPr>
                </a:tc>
                <a:tc>
                  <a:txBody>
                    <a:bodyPr/>
                    <a:lstStyle/>
                    <a:p>
                      <a:pPr algn="l"/>
                      <a:r>
                        <a:rPr lang="en-US" sz="1400" b="1" dirty="0" err="1">
                          <a:solidFill>
                            <a:schemeClr val="bg1"/>
                          </a:solidFill>
                          <a:latin typeface="Arial" panose="020B0604020202020204" pitchFamily="34" charset="0"/>
                          <a:cs typeface="Arial" panose="020B0604020202020204" pitchFamily="34" charset="0"/>
                        </a:rPr>
                        <a:t>BVd</a:t>
                      </a:r>
                      <a:r>
                        <a:rPr lang="en-US" sz="1400" b="1" dirty="0">
                          <a:solidFill>
                            <a:schemeClr val="bg1"/>
                          </a:solidFill>
                          <a:latin typeface="Arial" panose="020B0604020202020204" pitchFamily="34" charset="0"/>
                          <a:cs typeface="Arial" panose="020B0604020202020204" pitchFamily="34" charset="0"/>
                        </a:rPr>
                        <a:t> (N=243)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7AF8B"/>
                    </a:solidFill>
                  </a:tcPr>
                </a:tc>
                <a:tc>
                  <a:txBody>
                    <a:bodyPr/>
                    <a:lstStyle/>
                    <a:p>
                      <a:pPr algn="l"/>
                      <a:r>
                        <a:rPr lang="en-US" sz="1400" b="1" dirty="0" err="1">
                          <a:solidFill>
                            <a:schemeClr val="bg1"/>
                          </a:solidFill>
                          <a:latin typeface="Arial" panose="020B0604020202020204" pitchFamily="34" charset="0"/>
                          <a:cs typeface="Arial" panose="020B0604020202020204" pitchFamily="34" charset="0"/>
                        </a:rPr>
                        <a:t>DVd</a:t>
                      </a:r>
                      <a:r>
                        <a:rPr lang="en-US" sz="1400" b="1" dirty="0">
                          <a:solidFill>
                            <a:schemeClr val="bg1"/>
                          </a:solidFill>
                          <a:latin typeface="Arial" panose="020B0604020202020204" pitchFamily="34" charset="0"/>
                          <a:cs typeface="Arial" panose="020B0604020202020204" pitchFamily="34" charset="0"/>
                        </a:rPr>
                        <a:t> (N=251)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9332177"/>
                  </a:ext>
                </a:extLst>
              </a:tr>
              <a:tr h="247977">
                <a:tc gridSpan="3">
                  <a:txBody>
                    <a:bodyPr/>
                    <a:lstStyle/>
                    <a:p>
                      <a:pPr algn="l"/>
                      <a:r>
                        <a:rPr lang="en-US" sz="1000" b="1" dirty="0">
                          <a:solidFill>
                            <a:schemeClr val="tx1"/>
                          </a:solidFill>
                          <a:latin typeface="Arial" panose="020B0604020202020204" pitchFamily="34" charset="0"/>
                          <a:cs typeface="Arial" panose="020B0604020202020204" pitchFamily="34" charset="0"/>
                        </a:rPr>
                        <a:t>Prior LOT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sz="1200">
                        <a:solidFill>
                          <a:srgbClr val="FF0000"/>
                        </a:solidFill>
                        <a:latin typeface="Arial" panose="020B0604020202020204" pitchFamily="34" charset="0"/>
                        <a:cs typeface="Arial" panose="020B0604020202020204" pitchFamily="34" charset="0"/>
                      </a:endParaRPr>
                    </a:p>
                  </a:txBody>
                  <a:tcPr/>
                </a:tc>
                <a:tc hMerge="1">
                  <a:txBody>
                    <a:bodyPr/>
                    <a:lstStyle/>
                    <a:p>
                      <a:endParaRPr lang="en-US" sz="1200">
                        <a:solidFill>
                          <a:srgbClr val="FF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74110689"/>
                  </a:ext>
                </a:extLst>
              </a:tr>
              <a:tr h="247977">
                <a:tc>
                  <a:txBody>
                    <a:bodyPr/>
                    <a:lstStyle/>
                    <a:p>
                      <a:pPr marL="60325" indent="0" algn="l"/>
                      <a:r>
                        <a:rPr lang="en-US" sz="1000" dirty="0">
                          <a:latin typeface="Arial" panose="020B0604020202020204" pitchFamily="34" charset="0"/>
                          <a:cs typeface="Arial" panose="020B0604020202020204" pitchFamily="34" charset="0"/>
                        </a:rPr>
                        <a:t>1  </a:t>
                      </a:r>
                      <a:endParaRPr lang="en-US" sz="1000" b="1" dirty="0">
                        <a:solidFill>
                          <a:srgbClr val="00B050"/>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000" kern="1200" dirty="0">
                          <a:solidFill>
                            <a:schemeClr val="tx1"/>
                          </a:solidFill>
                          <a:effectLst/>
                          <a:latin typeface="Arial" panose="020B0604020202020204" pitchFamily="34" charset="0"/>
                          <a:ea typeface="+mn-ea"/>
                          <a:cs typeface="Arial" panose="020B0604020202020204" pitchFamily="34" charset="0"/>
                        </a:rPr>
                        <a:t>125 (51)</a:t>
                      </a:r>
                      <a:endParaRPr lang="en-US" sz="1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000" kern="1200" dirty="0">
                          <a:solidFill>
                            <a:schemeClr val="tx1"/>
                          </a:solidFill>
                          <a:effectLst/>
                          <a:latin typeface="Arial" panose="020B0604020202020204" pitchFamily="34" charset="0"/>
                          <a:ea typeface="+mn-ea"/>
                          <a:cs typeface="Arial" panose="020B0604020202020204" pitchFamily="34" charset="0"/>
                        </a:rPr>
                        <a:t>125 (50)</a:t>
                      </a:r>
                      <a:endParaRPr lang="en-US" sz="1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83683877"/>
                  </a:ext>
                </a:extLst>
              </a:tr>
              <a:tr h="247977">
                <a:tc>
                  <a:txBody>
                    <a:bodyPr/>
                    <a:lstStyle/>
                    <a:p>
                      <a:pPr marL="60325" indent="0" algn="l"/>
                      <a:r>
                        <a:rPr lang="en-US" sz="1000" dirty="0">
                          <a:latin typeface="Arial" panose="020B0604020202020204" pitchFamily="34" charset="0"/>
                          <a:cs typeface="Arial" panose="020B0604020202020204" pitchFamily="34" charset="0"/>
                        </a:rPr>
                        <a:t>2 or 3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000" kern="1200" dirty="0">
                          <a:solidFill>
                            <a:schemeClr val="tx1"/>
                          </a:solidFill>
                          <a:effectLst/>
                          <a:latin typeface="Arial" panose="020B0604020202020204" pitchFamily="34" charset="0"/>
                          <a:ea typeface="+mn-ea"/>
                          <a:cs typeface="Arial" panose="020B0604020202020204" pitchFamily="34" charset="0"/>
                        </a:rPr>
                        <a:t>88 (36)</a:t>
                      </a:r>
                      <a:endParaRPr lang="en-US" sz="1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Arial" panose="020B0604020202020204" pitchFamily="34" charset="0"/>
                          <a:ea typeface="+mn-ea"/>
                          <a:cs typeface="Arial" panose="020B0604020202020204" pitchFamily="34" charset="0"/>
                        </a:rPr>
                        <a:t>99 (39) </a:t>
                      </a:r>
                      <a:r>
                        <a:rPr lang="en-US" sz="1000" dirty="0">
                          <a:solidFill>
                            <a:schemeClr val="tx1"/>
                          </a:solidFill>
                          <a:effectLst/>
                          <a:latin typeface="Arial" panose="020B0604020202020204" pitchFamily="34" charset="0"/>
                          <a:cs typeface="Arial" panose="020B0604020202020204" pitchFamily="34" charset="0"/>
                        </a:rPr>
                        <a:t> </a:t>
                      </a:r>
                      <a:r>
                        <a:rPr lang="en-US" sz="1000" kern="1200" dirty="0">
                          <a:solidFill>
                            <a:schemeClr val="tx1"/>
                          </a:solidFill>
                          <a:effectLst/>
                          <a:latin typeface="Arial" panose="020B0604020202020204" pitchFamily="34" charset="0"/>
                          <a:ea typeface="+mn-ea"/>
                          <a:cs typeface="Arial" panose="020B0604020202020204" pitchFamily="34" charset="0"/>
                        </a:rPr>
                        <a:t>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13401990"/>
                  </a:ext>
                </a:extLst>
              </a:tr>
              <a:tr h="247977">
                <a:tc>
                  <a:txBody>
                    <a:bodyPr/>
                    <a:lstStyle/>
                    <a:p>
                      <a:pPr marL="60325" indent="0" algn="l"/>
                      <a:r>
                        <a:rPr lang="en-US" sz="1000" dirty="0">
                          <a:latin typeface="Arial" panose="020B0604020202020204" pitchFamily="34" charset="0"/>
                          <a:cs typeface="Arial" panose="020B0604020202020204" pitchFamily="34" charset="0"/>
                        </a:rPr>
                        <a:t>4+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30 (12)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27 (11)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36308350"/>
                  </a:ext>
                </a:extLst>
              </a:tr>
              <a:tr h="247977">
                <a:tc>
                  <a:txBody>
                    <a:bodyPr/>
                    <a:lstStyle/>
                    <a:p>
                      <a:pPr algn="l"/>
                      <a:r>
                        <a:rPr lang="en-US" sz="1000" b="1" dirty="0">
                          <a:latin typeface="Arial" panose="020B0604020202020204" pitchFamily="34" charset="0"/>
                          <a:cs typeface="Arial" panose="020B0604020202020204" pitchFamily="34" charset="0"/>
                        </a:rPr>
                        <a:t>Prior proteasome inhibitor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218 (90) </a:t>
                      </a:r>
                      <a:endParaRPr lang="en-US" sz="1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216 (86) </a:t>
                      </a:r>
                      <a:endParaRPr lang="en-US" sz="1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15513730"/>
                  </a:ext>
                </a:extLst>
              </a:tr>
              <a:tr h="2479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  Prior bortezomib</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000" dirty="0">
                          <a:solidFill>
                            <a:schemeClr val="tx1"/>
                          </a:solidFill>
                          <a:latin typeface="Arial" panose="020B0604020202020204" pitchFamily="34" charset="0"/>
                          <a:cs typeface="Arial" panose="020B0604020202020204" pitchFamily="34" charset="0"/>
                        </a:rPr>
                        <a:t>210 (86)</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000" dirty="0">
                          <a:solidFill>
                            <a:schemeClr val="tx1"/>
                          </a:solidFill>
                          <a:latin typeface="Arial" panose="020B0604020202020204" pitchFamily="34" charset="0"/>
                          <a:cs typeface="Arial" panose="020B0604020202020204" pitchFamily="34" charset="0"/>
                        </a:rPr>
                        <a:t>211 (84)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16219033"/>
                  </a:ext>
                </a:extLst>
              </a:tr>
              <a:tr h="2479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  Prior carfilzomib</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000" dirty="0">
                          <a:solidFill>
                            <a:schemeClr val="tx1"/>
                          </a:solidFill>
                          <a:latin typeface="Arial" panose="020B0604020202020204" pitchFamily="34" charset="0"/>
                          <a:cs typeface="Arial" panose="020B0604020202020204" pitchFamily="34" charset="0"/>
                        </a:rPr>
                        <a:t>31 (13)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000" dirty="0">
                          <a:solidFill>
                            <a:schemeClr val="tx1"/>
                          </a:solidFill>
                          <a:latin typeface="Arial" panose="020B0604020202020204" pitchFamily="34" charset="0"/>
                          <a:cs typeface="Arial" panose="020B0604020202020204" pitchFamily="34" charset="0"/>
                        </a:rPr>
                        <a:t>35 (14)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29784273"/>
                  </a:ext>
                </a:extLst>
              </a:tr>
              <a:tr h="2479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latin typeface="Arial" panose="020B0604020202020204" pitchFamily="34" charset="0"/>
                          <a:cs typeface="Arial" panose="020B0604020202020204" pitchFamily="34" charset="0"/>
                        </a:rPr>
                        <a:t>Prior immunomodulatory drugs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198 (81)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216 (86)</a:t>
                      </a:r>
                      <a:endParaRPr lang="en-US" sz="1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9211635"/>
                  </a:ext>
                </a:extLst>
              </a:tr>
              <a:tr h="2479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  Prior thalidomide</a:t>
                      </a:r>
                      <a:endParaRPr lang="en-US" sz="1000" b="1" dirty="0">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121 (50) </a:t>
                      </a:r>
                      <a:endParaRPr lang="en-US" sz="1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144 (57) </a:t>
                      </a:r>
                      <a:endParaRPr lang="en-US" sz="1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18229290"/>
                  </a:ext>
                </a:extLst>
              </a:tr>
              <a:tr h="2479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latin typeface="Arial" panose="020B0604020202020204" pitchFamily="34" charset="0"/>
                          <a:cs typeface="Arial" panose="020B0604020202020204" pitchFamily="34" charset="0"/>
                        </a:rPr>
                        <a:t>  Prior pomalidomide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25 (10)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19 (8)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6784816"/>
                  </a:ext>
                </a:extLst>
              </a:tr>
              <a:tr h="2479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  Prior lenalidomide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a:r>
                        <a:rPr lang="en-US" sz="1000" dirty="0">
                          <a:solidFill>
                            <a:schemeClr val="tx1"/>
                          </a:solidFill>
                          <a:latin typeface="Arial" panose="020B0604020202020204" pitchFamily="34" charset="0"/>
                          <a:cs typeface="Arial" panose="020B0604020202020204" pitchFamily="34" charset="0"/>
                        </a:rPr>
                        <a:t>127 (52)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a:r>
                        <a:rPr lang="en-US" sz="1000" dirty="0">
                          <a:solidFill>
                            <a:schemeClr val="tx1"/>
                          </a:solidFill>
                          <a:latin typeface="Arial" panose="020B0604020202020204" pitchFamily="34" charset="0"/>
                          <a:cs typeface="Arial" panose="020B0604020202020204" pitchFamily="34" charset="0"/>
                        </a:rPr>
                        <a:t>130 (52)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3674450697"/>
                  </a:ext>
                </a:extLst>
              </a:tr>
              <a:tr h="1226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latin typeface="Arial" panose="020B0604020202020204" pitchFamily="34" charset="0"/>
                          <a:cs typeface="Arial" panose="020B0604020202020204" pitchFamily="34" charset="0"/>
                        </a:rPr>
                        <a:t>     </a:t>
                      </a:r>
                      <a:r>
                        <a:rPr lang="en-US" sz="1000" b="0" dirty="0">
                          <a:latin typeface="Arial" panose="020B0604020202020204" pitchFamily="34" charset="0"/>
                          <a:cs typeface="Arial" panose="020B0604020202020204" pitchFamily="34" charset="0"/>
                        </a:rPr>
                        <a:t>Refractory to lenalidomide </a:t>
                      </a:r>
                      <a:endParaRPr lang="en-US" sz="1000" b="1" dirty="0">
                        <a:solidFill>
                          <a:srgbClr val="00B050"/>
                        </a:solidFill>
                        <a:latin typeface="Arial" panose="020B0604020202020204" pitchFamily="34" charset="0"/>
                        <a:cs typeface="Arial" panose="020B0604020202020204" pitchFamily="34" charset="0"/>
                      </a:endParaRPr>
                    </a:p>
                  </a:txBody>
                  <a:tcPr>
                    <a:lnL w="19050" cap="flat" cmpd="sng" algn="ctr">
                      <a:solidFill>
                        <a:srgbClr val="FF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a:r>
                        <a:rPr lang="en-US" sz="1000" dirty="0">
                          <a:solidFill>
                            <a:schemeClr val="tx1"/>
                          </a:solidFill>
                          <a:latin typeface="Arial" panose="020B0604020202020204" pitchFamily="34" charset="0"/>
                          <a:cs typeface="Arial" panose="020B0604020202020204" pitchFamily="34" charset="0"/>
                        </a:rPr>
                        <a:t>79 (33)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a:r>
                        <a:rPr lang="en-US" sz="1000" dirty="0">
                          <a:solidFill>
                            <a:schemeClr val="tx1"/>
                          </a:solidFill>
                          <a:latin typeface="Arial" panose="020B0604020202020204" pitchFamily="34" charset="0"/>
                          <a:cs typeface="Arial" panose="020B0604020202020204" pitchFamily="34" charset="0"/>
                        </a:rPr>
                        <a:t>87 (35)</a:t>
                      </a:r>
                    </a:p>
                  </a:txBody>
                  <a:tcPr>
                    <a:lnL w="12700" cap="flat" cmpd="sng" algn="ctr">
                      <a:solidFill>
                        <a:schemeClr val="bg1"/>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3080092299"/>
                  </a:ext>
                </a:extLst>
              </a:tr>
              <a:tr h="2479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latin typeface="Arial" panose="020B0604020202020204" pitchFamily="34" charset="0"/>
                          <a:cs typeface="Arial" panose="020B0604020202020204" pitchFamily="34" charset="0"/>
                        </a:rPr>
                        <a:t>Prior daratumumab</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0000"/>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 (1) </a:t>
                      </a:r>
                      <a:endParaRPr lang="en-US" sz="1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0000"/>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4 (2) </a:t>
                      </a:r>
                      <a:endParaRPr lang="en-US" sz="1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0000"/>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4065785"/>
                  </a:ext>
                </a:extLst>
              </a:tr>
              <a:tr h="1998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latin typeface="Arial" panose="020B0604020202020204" pitchFamily="34" charset="0"/>
                          <a:cs typeface="Arial" panose="020B0604020202020204" pitchFamily="34" charset="0"/>
                        </a:rPr>
                        <a:t>Prior ASCT</a:t>
                      </a:r>
                      <a:endParaRPr lang="en-US" sz="1000" b="1" dirty="0">
                        <a:solidFill>
                          <a:srgbClr val="00B050"/>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164 (67) </a:t>
                      </a:r>
                      <a:endParaRPr lang="en-US" sz="1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173 (69) </a:t>
                      </a:r>
                      <a:endParaRPr lang="en-US" sz="1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77175119"/>
                  </a:ext>
                </a:extLst>
              </a:tr>
            </a:tbl>
          </a:graphicData>
        </a:graphic>
      </p:graphicFrame>
      <p:sp>
        <p:nvSpPr>
          <p:cNvPr id="2" name="Title 1">
            <a:extLst>
              <a:ext uri="{FF2B5EF4-FFF2-40B4-BE49-F238E27FC236}">
                <a16:creationId xmlns:a16="http://schemas.microsoft.com/office/drawing/2014/main" id="{84733A6E-54B9-D51B-67CC-9E4F54580CEF}"/>
              </a:ext>
            </a:extLst>
          </p:cNvPr>
          <p:cNvSpPr>
            <a:spLocks noGrp="1"/>
          </p:cNvSpPr>
          <p:nvPr>
            <p:ph type="title"/>
          </p:nvPr>
        </p:nvSpPr>
        <p:spPr/>
        <p:txBody>
          <a:bodyPr anchor="t">
            <a:normAutofit/>
          </a:bodyPr>
          <a:lstStyle/>
          <a:p>
            <a:r>
              <a:rPr lang="en-US" sz="2400" dirty="0">
                <a:solidFill>
                  <a:srgbClr val="FFFFFF"/>
                </a:solidFill>
              </a:rPr>
              <a:t>DREAMM-7: ITT population</a:t>
            </a:r>
            <a:br>
              <a:rPr lang="en-US" sz="2400" dirty="0">
                <a:solidFill>
                  <a:srgbClr val="FFFFFF"/>
                </a:solidFill>
              </a:rPr>
            </a:br>
            <a:r>
              <a:rPr lang="en-US" sz="2000" i="1" dirty="0">
                <a:solidFill>
                  <a:srgbClr val="FFFFFF"/>
                </a:solidFill>
              </a:rPr>
              <a:t>Prior treatments</a:t>
            </a:r>
            <a:endParaRPr lang="en-US" sz="2400" i="1" dirty="0">
              <a:solidFill>
                <a:srgbClr val="FFFFFF"/>
              </a:solidFill>
            </a:endParaRPr>
          </a:p>
        </p:txBody>
      </p:sp>
      <p:sp>
        <p:nvSpPr>
          <p:cNvPr id="8" name="Text Placeholder 7">
            <a:extLst>
              <a:ext uri="{FF2B5EF4-FFF2-40B4-BE49-F238E27FC236}">
                <a16:creationId xmlns:a16="http://schemas.microsoft.com/office/drawing/2014/main" id="{FD8D1878-6D9E-DE5E-9BF5-8889716E198B}"/>
              </a:ext>
            </a:extLst>
          </p:cNvPr>
          <p:cNvSpPr>
            <a:spLocks noGrp="1"/>
          </p:cNvSpPr>
          <p:nvPr>
            <p:ph type="body" sz="quarter" idx="16"/>
          </p:nvPr>
        </p:nvSpPr>
        <p:spPr>
          <a:xfrm>
            <a:off x="642938" y="6007700"/>
            <a:ext cx="10969625" cy="123111"/>
          </a:xfrm>
        </p:spPr>
        <p:txBody>
          <a:bodyPr/>
          <a:lstStyle/>
          <a:p>
            <a:r>
              <a:rPr lang="en-US" sz="800" dirty="0">
                <a:solidFill>
                  <a:schemeClr val="bg1"/>
                </a:solidFill>
              </a:rPr>
              <a:t>ASCT, autologous stem cell transplant; ITT,</a:t>
            </a:r>
            <a:r>
              <a:rPr lang="en-US" dirty="0">
                <a:solidFill>
                  <a:srgbClr val="FFFFFF"/>
                </a:solidFill>
              </a:rPr>
              <a:t> intent to treat;</a:t>
            </a:r>
            <a:r>
              <a:rPr lang="en-US" sz="800" dirty="0">
                <a:solidFill>
                  <a:schemeClr val="bg1"/>
                </a:solidFill>
              </a:rPr>
              <a:t> LOT, line of therapy</a:t>
            </a:r>
            <a:r>
              <a:rPr lang="en-US" dirty="0">
                <a:solidFill>
                  <a:srgbClr val="FFFFFF"/>
                </a:solidFill>
              </a:rPr>
              <a:t>.</a:t>
            </a:r>
            <a:endParaRPr lang="en-US" sz="800" dirty="0">
              <a:solidFill>
                <a:schemeClr val="bg1"/>
              </a:solidFill>
            </a:endParaRPr>
          </a:p>
        </p:txBody>
      </p:sp>
      <p:sp>
        <p:nvSpPr>
          <p:cNvPr id="4" name="Rectangle: Rounded Corners 3">
            <a:extLst>
              <a:ext uri="{FF2B5EF4-FFF2-40B4-BE49-F238E27FC236}">
                <a16:creationId xmlns:a16="http://schemas.microsoft.com/office/drawing/2014/main" id="{5F1B15E1-0E9C-559D-94C2-A5498E4B8C3A}"/>
              </a:ext>
            </a:extLst>
          </p:cNvPr>
          <p:cNvSpPr/>
          <p:nvPr/>
        </p:nvSpPr>
        <p:spPr>
          <a:xfrm>
            <a:off x="642937" y="5278210"/>
            <a:ext cx="10972801" cy="590894"/>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ptos" panose="02110004020202020204"/>
                <a:ea typeface="+mn-ea"/>
                <a:cs typeface="+mn-cs"/>
              </a:rPr>
              <a:t>In both arms, approximately one-third of patients had disease that was refractory to prior lenalidomide; refractoriness to lenalidomide has been previously associated with a poor prognosis</a:t>
            </a:r>
          </a:p>
        </p:txBody>
      </p:sp>
      <p:sp>
        <p:nvSpPr>
          <p:cNvPr id="10" name="Text Placeholder 8">
            <a:extLst>
              <a:ext uri="{FF2B5EF4-FFF2-40B4-BE49-F238E27FC236}">
                <a16:creationId xmlns:a16="http://schemas.microsoft.com/office/drawing/2014/main" id="{68684D65-3FCF-0924-4209-7D221CD2197C}"/>
              </a:ext>
            </a:extLst>
          </p:cNvPr>
          <p:cNvSpPr txBox="1">
            <a:spLocks/>
          </p:cNvSpPr>
          <p:nvPr/>
        </p:nvSpPr>
        <p:spPr>
          <a:xfrm>
            <a:off x="3324404" y="6271847"/>
            <a:ext cx="5852160" cy="281354"/>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Clr>
                <a:schemeClr val="bg1"/>
              </a:buClr>
              <a:buFontTx/>
              <a:buNone/>
              <a:defRPr lang="en-US" sz="1000" kern="1200">
                <a:solidFill>
                  <a:srgbClr val="FFFFF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900" kern="1200">
                <a:solidFill>
                  <a:srgbClr val="FFFFF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900" kern="1200">
                <a:solidFill>
                  <a:srgbClr val="FFFFF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900" kern="1200">
                <a:solidFill>
                  <a:srgbClr val="FFFFF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900" kern="1200">
                <a:solidFill>
                  <a:srgbClr val="FFFFF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María Victoria Mateos, MD, PhD</a:t>
            </a:r>
          </a:p>
        </p:txBody>
      </p:sp>
    </p:spTree>
    <p:extLst>
      <p:ext uri="{BB962C8B-B14F-4D97-AF65-F5344CB8AC3E}">
        <p14:creationId xmlns:p14="http://schemas.microsoft.com/office/powerpoint/2010/main" val="232103176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0D347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5B87D-783F-CB6A-1137-51D054141596}"/>
              </a:ext>
            </a:extLst>
          </p:cNvPr>
          <p:cNvSpPr>
            <a:spLocks noGrp="1"/>
          </p:cNvSpPr>
          <p:nvPr>
            <p:ph type="title"/>
          </p:nvPr>
        </p:nvSpPr>
        <p:spPr>
          <a:xfrm>
            <a:off x="612336" y="867"/>
            <a:ext cx="10972800" cy="1371600"/>
          </a:xfrm>
        </p:spPr>
        <p:txBody>
          <a:bodyPr>
            <a:normAutofit/>
          </a:bodyPr>
          <a:lstStyle/>
          <a:p>
            <a:r>
              <a:rPr lang="en-US" sz="2400" dirty="0">
                <a:solidFill>
                  <a:srgbClr val="FFFFFF"/>
                </a:solidFill>
              </a:rPr>
              <a:t>DREAMM-7: Updated Overall Survival (OS)</a:t>
            </a:r>
            <a:br>
              <a:rPr lang="en-US" sz="2400" dirty="0">
                <a:solidFill>
                  <a:srgbClr val="FFFFFF"/>
                </a:solidFill>
              </a:rPr>
            </a:br>
            <a:r>
              <a:rPr lang="en-US" sz="2000" i="1" dirty="0" err="1">
                <a:solidFill>
                  <a:srgbClr val="FFFFFF"/>
                </a:solidFill>
              </a:rPr>
              <a:t>BVd</a:t>
            </a:r>
            <a:r>
              <a:rPr lang="en-US" sz="2000" i="1" dirty="0">
                <a:solidFill>
                  <a:srgbClr val="FFFFFF"/>
                </a:solidFill>
              </a:rPr>
              <a:t> showed a significant overall survival benefit</a:t>
            </a:r>
            <a:r>
              <a:rPr lang="en-US" sz="2000" i="1" baseline="30000" dirty="0">
                <a:solidFill>
                  <a:srgbClr val="FFFFFF"/>
                </a:solidFill>
              </a:rPr>
              <a:t> </a:t>
            </a:r>
            <a:r>
              <a:rPr lang="en-US" sz="2000" i="1" dirty="0">
                <a:solidFill>
                  <a:srgbClr val="FFFFFF"/>
                </a:solidFill>
              </a:rPr>
              <a:t>vs </a:t>
            </a:r>
            <a:r>
              <a:rPr lang="en-US" sz="2000" i="1" dirty="0" err="1">
                <a:solidFill>
                  <a:srgbClr val="FFFFFF"/>
                </a:solidFill>
              </a:rPr>
              <a:t>DVd</a:t>
            </a:r>
            <a:endParaRPr lang="en-US" sz="2400" i="1" dirty="0">
              <a:solidFill>
                <a:srgbClr val="FFFFFF"/>
              </a:solidFill>
            </a:endParaRPr>
          </a:p>
        </p:txBody>
      </p:sp>
      <p:sp>
        <p:nvSpPr>
          <p:cNvPr id="5" name="Text Placeholder 4">
            <a:extLst>
              <a:ext uri="{FF2B5EF4-FFF2-40B4-BE49-F238E27FC236}">
                <a16:creationId xmlns:a16="http://schemas.microsoft.com/office/drawing/2014/main" id="{9889266E-C3EA-7CB6-83D8-8D7391AF7620}"/>
              </a:ext>
            </a:extLst>
          </p:cNvPr>
          <p:cNvSpPr>
            <a:spLocks noGrp="1"/>
          </p:cNvSpPr>
          <p:nvPr>
            <p:ph type="body" sz="quarter" idx="15"/>
          </p:nvPr>
        </p:nvSpPr>
        <p:spPr/>
        <p:txBody>
          <a:bodyPr/>
          <a:lstStyle/>
          <a:p>
            <a:r>
              <a:rPr lang="en-US" sz="1000" dirty="0">
                <a:solidFill>
                  <a:srgbClr val="FFFFFF"/>
                </a:solidFill>
              </a:rPr>
              <a:t>Hungria V et al. Lancet Oncol 2025;26(8):1067-80</a:t>
            </a:r>
            <a:endParaRPr lang="en-US" dirty="0">
              <a:solidFill>
                <a:srgbClr val="FFFFFF"/>
              </a:solidFill>
            </a:endParaRPr>
          </a:p>
        </p:txBody>
      </p:sp>
      <p:sp>
        <p:nvSpPr>
          <p:cNvPr id="6" name="Rectangle: Rounded Corners 5">
            <a:extLst>
              <a:ext uri="{FF2B5EF4-FFF2-40B4-BE49-F238E27FC236}">
                <a16:creationId xmlns:a16="http://schemas.microsoft.com/office/drawing/2014/main" id="{F7D5F3F9-7AA3-EA1E-DCA2-217BB7B8CCAF}"/>
              </a:ext>
            </a:extLst>
          </p:cNvPr>
          <p:cNvSpPr/>
          <p:nvPr/>
        </p:nvSpPr>
        <p:spPr>
          <a:xfrm>
            <a:off x="606864" y="5080556"/>
            <a:ext cx="11089836" cy="626281"/>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FFFFF"/>
                </a:solidFill>
                <a:effectLst/>
                <a:uLnTx/>
                <a:uFillTx/>
                <a:latin typeface="Aptos" panose="02110004020202020204"/>
                <a:ea typeface="+mn-ea"/>
                <a:cs typeface="+mn-cs"/>
              </a:rPr>
              <a:t>BVd</a:t>
            </a:r>
            <a:r>
              <a:rPr kumimoji="0" lang="en-US" sz="1600" b="0" i="0" u="none" strike="noStrike" kern="1200" cap="none" spc="0" normalizeH="0" baseline="0" noProof="0" dirty="0">
                <a:ln>
                  <a:noFill/>
                </a:ln>
                <a:solidFill>
                  <a:srgbClr val="FFFFFF"/>
                </a:solidFill>
                <a:effectLst/>
                <a:uLnTx/>
                <a:uFillTx/>
                <a:latin typeface="Aptos" panose="02110004020202020204"/>
                <a:ea typeface="+mn-ea"/>
                <a:cs typeface="+mn-cs"/>
              </a:rPr>
              <a:t> demonstrated a statistically significant 42% reduction in the risk of death vs </a:t>
            </a:r>
            <a:r>
              <a:rPr kumimoji="0" lang="en-US" sz="1600" b="0" i="0" u="none" strike="noStrike" kern="1200" cap="none" spc="0" normalizeH="0" baseline="0" noProof="0" dirty="0" err="1">
                <a:ln>
                  <a:noFill/>
                </a:ln>
                <a:solidFill>
                  <a:srgbClr val="FFFFFF"/>
                </a:solidFill>
                <a:effectLst/>
                <a:uLnTx/>
                <a:uFillTx/>
                <a:latin typeface="Aptos" panose="02110004020202020204"/>
                <a:ea typeface="+mn-ea"/>
                <a:cs typeface="+mn-cs"/>
              </a:rPr>
              <a:t>DVd</a:t>
            </a:r>
            <a:br>
              <a:rPr kumimoji="0" lang="en-US" sz="1600" b="0" i="0" u="none" strike="noStrike" kern="1200" cap="none" spc="0" normalizeH="0" baseline="0" noProof="0" dirty="0">
                <a:ln>
                  <a:noFill/>
                </a:ln>
                <a:solidFill>
                  <a:srgbClr val="FFFFFF"/>
                </a:solidFill>
                <a:effectLst/>
                <a:uLnTx/>
                <a:uFillTx/>
                <a:latin typeface="Aptos" panose="02110004020202020204"/>
                <a:ea typeface="+mn-ea"/>
                <a:cs typeface="+mn-cs"/>
              </a:rPr>
            </a:br>
            <a:r>
              <a:rPr kumimoji="0" lang="en-US" sz="1600" b="0" i="0" u="none" strike="noStrike" kern="1200" cap="none" spc="0" normalizeH="0" baseline="0" noProof="0" dirty="0">
                <a:ln>
                  <a:noFill/>
                </a:ln>
                <a:solidFill>
                  <a:srgbClr val="FFFFFF"/>
                </a:solidFill>
                <a:effectLst/>
                <a:uLnTx/>
                <a:uFillTx/>
                <a:latin typeface="Aptos" panose="02110004020202020204"/>
                <a:ea typeface="+mn-ea"/>
                <a:cs typeface="+mn-cs"/>
              </a:rPr>
              <a:t>3-year OS rate: 74% (</a:t>
            </a:r>
            <a:r>
              <a:rPr kumimoji="0" lang="en-US" sz="1600" b="0" i="0" u="none" strike="noStrike" kern="1200" cap="none" spc="0" normalizeH="0" baseline="0" noProof="0" dirty="0" err="1">
                <a:ln>
                  <a:noFill/>
                </a:ln>
                <a:solidFill>
                  <a:srgbClr val="FFFFFF"/>
                </a:solidFill>
                <a:effectLst/>
                <a:uLnTx/>
                <a:uFillTx/>
                <a:latin typeface="Aptos" panose="02110004020202020204"/>
                <a:ea typeface="+mn-ea"/>
                <a:cs typeface="+mn-cs"/>
              </a:rPr>
              <a:t>BVd</a:t>
            </a:r>
            <a:r>
              <a:rPr kumimoji="0" lang="en-US" sz="1600" b="0" i="0" u="none" strike="noStrike" kern="1200" cap="none" spc="0" normalizeH="0" baseline="0" noProof="0" dirty="0">
                <a:ln>
                  <a:noFill/>
                </a:ln>
                <a:solidFill>
                  <a:srgbClr val="FFFFFF"/>
                </a:solidFill>
                <a:effectLst/>
                <a:uLnTx/>
                <a:uFillTx/>
                <a:latin typeface="Aptos" panose="02110004020202020204"/>
                <a:ea typeface="+mn-ea"/>
                <a:cs typeface="+mn-cs"/>
              </a:rPr>
              <a:t>) vs 60% (</a:t>
            </a:r>
            <a:r>
              <a:rPr kumimoji="0" lang="en-US" sz="1600" b="0" i="0" u="none" strike="noStrike" kern="1200" cap="none" spc="0" normalizeH="0" baseline="0" noProof="0" dirty="0" err="1">
                <a:ln>
                  <a:noFill/>
                </a:ln>
                <a:solidFill>
                  <a:srgbClr val="FFFFFF"/>
                </a:solidFill>
                <a:effectLst/>
                <a:uLnTx/>
                <a:uFillTx/>
                <a:latin typeface="Aptos" panose="02110004020202020204"/>
                <a:ea typeface="+mn-ea"/>
                <a:cs typeface="+mn-cs"/>
              </a:rPr>
              <a:t>DVd</a:t>
            </a:r>
            <a:r>
              <a:rPr kumimoji="0" lang="en-US" sz="1600" b="0" i="0" u="none" strike="noStrike" kern="1200" cap="none" spc="0" normalizeH="0" baseline="0" noProof="0" dirty="0">
                <a:ln>
                  <a:noFill/>
                </a:ln>
                <a:solidFill>
                  <a:srgbClr val="FFFFFF"/>
                </a:solidFill>
                <a:effectLst/>
                <a:uLnTx/>
                <a:uFillTx/>
                <a:latin typeface="Aptos" panose="02110004020202020204"/>
                <a:ea typeface="+mn-ea"/>
                <a:cs typeface="+mn-cs"/>
              </a:rPr>
              <a:t>); median follow-up 39.4 months</a:t>
            </a:r>
          </a:p>
        </p:txBody>
      </p:sp>
      <p:graphicFrame>
        <p:nvGraphicFramePr>
          <p:cNvPr id="7" name="Table 6">
            <a:extLst>
              <a:ext uri="{FF2B5EF4-FFF2-40B4-BE49-F238E27FC236}">
                <a16:creationId xmlns:a16="http://schemas.microsoft.com/office/drawing/2014/main" id="{47CC9823-4DC6-1B5F-FCF3-CBD16C273B3A}"/>
              </a:ext>
            </a:extLst>
          </p:cNvPr>
          <p:cNvGraphicFramePr>
            <a:graphicFrameLocks noGrp="1"/>
          </p:cNvGraphicFramePr>
          <p:nvPr/>
        </p:nvGraphicFramePr>
        <p:xfrm>
          <a:off x="8570765" y="1708558"/>
          <a:ext cx="3241802" cy="2687152"/>
        </p:xfrm>
        <a:graphic>
          <a:graphicData uri="http://schemas.openxmlformats.org/drawingml/2006/table">
            <a:tbl>
              <a:tblPr firstRow="1" bandRow="1">
                <a:tableStyleId>{2D5ABB26-0587-4C30-8999-92F81FD0307C}</a:tableStyleId>
              </a:tblPr>
              <a:tblGrid>
                <a:gridCol w="1273168">
                  <a:extLst>
                    <a:ext uri="{9D8B030D-6E8A-4147-A177-3AD203B41FA5}">
                      <a16:colId xmlns:a16="http://schemas.microsoft.com/office/drawing/2014/main" val="3644485902"/>
                    </a:ext>
                  </a:extLst>
                </a:gridCol>
                <a:gridCol w="909965">
                  <a:extLst>
                    <a:ext uri="{9D8B030D-6E8A-4147-A177-3AD203B41FA5}">
                      <a16:colId xmlns:a16="http://schemas.microsoft.com/office/drawing/2014/main" val="3761415349"/>
                    </a:ext>
                  </a:extLst>
                </a:gridCol>
                <a:gridCol w="1058669">
                  <a:extLst>
                    <a:ext uri="{9D8B030D-6E8A-4147-A177-3AD203B41FA5}">
                      <a16:colId xmlns:a16="http://schemas.microsoft.com/office/drawing/2014/main" val="1107120902"/>
                    </a:ext>
                  </a:extLst>
                </a:gridCol>
              </a:tblGrid>
              <a:tr h="426978">
                <a:tc>
                  <a:txBody>
                    <a:bodyPr/>
                    <a:lstStyle/>
                    <a:p>
                      <a:pPr algn="l"/>
                      <a:r>
                        <a:rPr lang="en-US" sz="1200" dirty="0" err="1">
                          <a:solidFill>
                            <a:schemeClr val="bg1"/>
                          </a:solidFill>
                        </a:rPr>
                        <a:t>OS</a:t>
                      </a:r>
                      <a:r>
                        <a:rPr lang="en-US" sz="1200" baseline="30000" dirty="0" err="1">
                          <a:solidFill>
                            <a:schemeClr val="bg1"/>
                          </a:solidFill>
                        </a:rPr>
                        <a:t>a</a:t>
                      </a:r>
                      <a:endParaRPr lang="en-US" sz="12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1" dirty="0" err="1">
                          <a:solidFill>
                            <a:srgbClr val="2ECCA3"/>
                          </a:solidFill>
                        </a:rPr>
                        <a:t>BVd</a:t>
                      </a:r>
                      <a:endParaRPr lang="en-US" sz="1200" b="1" dirty="0">
                        <a:solidFill>
                          <a:srgbClr val="2ECCA3"/>
                        </a:solidFill>
                      </a:endParaRPr>
                    </a:p>
                    <a:p>
                      <a:pPr algn="l"/>
                      <a:r>
                        <a:rPr lang="en-US" sz="1200" b="1" dirty="0">
                          <a:solidFill>
                            <a:srgbClr val="2ECCA3"/>
                          </a:solidFill>
                        </a:rPr>
                        <a:t>(N=243)</a:t>
                      </a: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1" dirty="0" err="1">
                          <a:solidFill>
                            <a:schemeClr val="bg1">
                              <a:lumMod val="65000"/>
                            </a:schemeClr>
                          </a:solidFill>
                        </a:rPr>
                        <a:t>DVd</a:t>
                      </a:r>
                      <a:endParaRPr lang="en-US" sz="1200" b="1" dirty="0">
                        <a:solidFill>
                          <a:schemeClr val="bg1">
                            <a:lumMod val="65000"/>
                          </a:schemeClr>
                        </a:solidFill>
                      </a:endParaRPr>
                    </a:p>
                    <a:p>
                      <a:pPr algn="l"/>
                      <a:r>
                        <a:rPr lang="en-US" sz="1200" b="1" dirty="0">
                          <a:solidFill>
                            <a:schemeClr val="bg1">
                              <a:lumMod val="65000"/>
                            </a:schemeClr>
                          </a:solidFill>
                        </a:rPr>
                        <a:t>(N=251)</a:t>
                      </a: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3905338"/>
                  </a:ext>
                </a:extLst>
              </a:tr>
              <a:tr h="338773">
                <a:tc>
                  <a:txBody>
                    <a:bodyPr/>
                    <a:lstStyle/>
                    <a:p>
                      <a:pPr algn="l"/>
                      <a:r>
                        <a:rPr lang="en-US" sz="1200" dirty="0">
                          <a:solidFill>
                            <a:schemeClr val="bg1"/>
                          </a:solidFill>
                        </a:rPr>
                        <a:t>Deaths, n (%)</a:t>
                      </a: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dirty="0">
                          <a:solidFill>
                            <a:schemeClr val="bg1"/>
                          </a:solidFill>
                        </a:rPr>
                        <a:t>63 (26)</a:t>
                      </a: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dirty="0">
                          <a:solidFill>
                            <a:schemeClr val="bg1"/>
                          </a:solidFill>
                        </a:rPr>
                        <a:t>100 (40)</a:t>
                      </a: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3943415"/>
                  </a:ext>
                </a:extLst>
              </a:tr>
              <a:tr h="640467">
                <a:tc>
                  <a:txBody>
                    <a:bodyPr/>
                    <a:lstStyle/>
                    <a:p>
                      <a:pPr algn="l"/>
                      <a:r>
                        <a:rPr lang="en-US" sz="1200" dirty="0">
                          <a:solidFill>
                            <a:schemeClr val="bg1"/>
                          </a:solidFill>
                        </a:rPr>
                        <a:t>OS, median </a:t>
                      </a:r>
                    </a:p>
                    <a:p>
                      <a:pPr algn="l"/>
                      <a:r>
                        <a:rPr lang="en-US" sz="1200" dirty="0">
                          <a:solidFill>
                            <a:schemeClr val="bg1"/>
                          </a:solidFill>
                        </a:rPr>
                        <a:t>(95% CI), </a:t>
                      </a:r>
                      <a:r>
                        <a:rPr lang="en-US" sz="1200" dirty="0" err="1">
                          <a:solidFill>
                            <a:schemeClr val="bg1"/>
                          </a:solidFill>
                        </a:rPr>
                        <a:t>months</a:t>
                      </a:r>
                      <a:r>
                        <a:rPr lang="en-US" sz="1200" baseline="30000" dirty="0" err="1">
                          <a:solidFill>
                            <a:schemeClr val="bg1"/>
                          </a:solidFill>
                        </a:rPr>
                        <a:t>b</a:t>
                      </a:r>
                      <a:endParaRPr lang="en-US" sz="12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1" dirty="0">
                          <a:solidFill>
                            <a:srgbClr val="2ECCA3"/>
                          </a:solidFill>
                        </a:rPr>
                        <a:t>NR </a:t>
                      </a:r>
                    </a:p>
                    <a:p>
                      <a:pPr algn="l"/>
                      <a:r>
                        <a:rPr lang="en-US" sz="1200" b="1" dirty="0">
                          <a:solidFill>
                            <a:srgbClr val="2ECCA3"/>
                          </a:solidFill>
                        </a:rPr>
                        <a:t>(NR-NR)</a:t>
                      </a: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b="1" dirty="0">
                          <a:solidFill>
                            <a:schemeClr val="bg1">
                              <a:lumMod val="65000"/>
                            </a:schemeClr>
                          </a:solidFill>
                        </a:rPr>
                        <a:t>NR </a:t>
                      </a:r>
                    </a:p>
                    <a:p>
                      <a:pPr algn="l"/>
                      <a:r>
                        <a:rPr lang="en-US" sz="1200" b="1" dirty="0">
                          <a:solidFill>
                            <a:schemeClr val="bg1">
                              <a:lumMod val="65000"/>
                            </a:schemeClr>
                          </a:solidFill>
                        </a:rPr>
                        <a:t>(NR-NR)</a:t>
                      </a: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1354858"/>
                  </a:ext>
                </a:extLst>
              </a:tr>
              <a:tr h="853956">
                <a:tc>
                  <a:txBody>
                    <a:bodyPr/>
                    <a:lstStyle/>
                    <a:p>
                      <a:pPr algn="l"/>
                      <a:r>
                        <a:rPr lang="en-US" sz="1200" dirty="0">
                          <a:solidFill>
                            <a:schemeClr val="bg1"/>
                          </a:solidFill>
                        </a:rPr>
                        <a:t>HR</a:t>
                      </a:r>
                    </a:p>
                    <a:p>
                      <a:pPr algn="l"/>
                      <a:r>
                        <a:rPr lang="en-US" sz="1200" dirty="0">
                          <a:solidFill>
                            <a:schemeClr val="bg1"/>
                          </a:solidFill>
                        </a:rPr>
                        <a:t>(95% CI)</a:t>
                      </a:r>
                      <a:r>
                        <a:rPr lang="en-US" sz="1200" baseline="30000" dirty="0">
                          <a:solidFill>
                            <a:schemeClr val="bg1"/>
                          </a:solidFill>
                        </a:rPr>
                        <a:t>c</a:t>
                      </a:r>
                      <a:r>
                        <a:rPr lang="en-US" sz="1200" dirty="0">
                          <a:solidFill>
                            <a:schemeClr val="bg1"/>
                          </a:solidFill>
                        </a:rPr>
                        <a:t> </a:t>
                      </a: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0.58</a:t>
                      </a:r>
                    </a:p>
                    <a:p>
                      <a:pPr algn="l"/>
                      <a:r>
                        <a:rPr lang="en-US" sz="1200" dirty="0">
                          <a:solidFill>
                            <a:schemeClr val="bg1"/>
                          </a:solidFill>
                        </a:rPr>
                        <a:t>(0.43-0.79)</a:t>
                      </a: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1">
                        <a:solidFill>
                          <a:schemeClr val="bg1">
                            <a:lumMod val="65000"/>
                          </a:schemeClr>
                        </a:solidFil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1477666"/>
                  </a:ext>
                </a:extLst>
              </a:tr>
              <a:tr h="4269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bg1"/>
                          </a:solidFill>
                        </a:rPr>
                        <a:t>P </a:t>
                      </a:r>
                      <a:r>
                        <a:rPr lang="en-US" sz="1200" dirty="0">
                          <a:solidFill>
                            <a:schemeClr val="bg1"/>
                          </a:solidFill>
                        </a:rPr>
                        <a:t>value</a:t>
                      </a:r>
                      <a:r>
                        <a:rPr lang="en-US" sz="1200" baseline="30000" dirty="0">
                          <a:solidFill>
                            <a:schemeClr val="bg1"/>
                          </a:solidFill>
                        </a:rPr>
                        <a:t>d</a:t>
                      </a:r>
                      <a:endParaRPr lang="en-US" sz="12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.00023</a:t>
                      </a: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1">
                        <a:solidFill>
                          <a:schemeClr val="bg1">
                            <a:lumMod val="65000"/>
                          </a:schemeClr>
                        </a:solidFil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3737398"/>
                  </a:ext>
                </a:extLst>
              </a:tr>
            </a:tbl>
          </a:graphicData>
        </a:graphic>
      </p:graphicFrame>
      <p:grpSp>
        <p:nvGrpSpPr>
          <p:cNvPr id="4" name="Group 3">
            <a:extLst>
              <a:ext uri="{FF2B5EF4-FFF2-40B4-BE49-F238E27FC236}">
                <a16:creationId xmlns:a16="http://schemas.microsoft.com/office/drawing/2014/main" id="{AE536DD8-C131-2A3C-8DE4-A78D82771A21}"/>
              </a:ext>
            </a:extLst>
          </p:cNvPr>
          <p:cNvGrpSpPr/>
          <p:nvPr/>
        </p:nvGrpSpPr>
        <p:grpSpPr>
          <a:xfrm>
            <a:off x="682917" y="1165721"/>
            <a:ext cx="7570230" cy="3760655"/>
            <a:chOff x="682917" y="1165721"/>
            <a:chExt cx="7570230" cy="3760655"/>
          </a:xfrm>
        </p:grpSpPr>
        <p:sp>
          <p:nvSpPr>
            <p:cNvPr id="9" name="TextBox 8">
              <a:extLst>
                <a:ext uri="{FF2B5EF4-FFF2-40B4-BE49-F238E27FC236}">
                  <a16:creationId xmlns:a16="http://schemas.microsoft.com/office/drawing/2014/main" id="{99E0D0D3-25AE-57B3-FA26-4EE711C06AED}"/>
                </a:ext>
              </a:extLst>
            </p:cNvPr>
            <p:cNvSpPr txBox="1"/>
            <p:nvPr/>
          </p:nvSpPr>
          <p:spPr>
            <a:xfrm>
              <a:off x="1410172" y="4629989"/>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243</a:t>
              </a:r>
            </a:p>
          </p:txBody>
        </p:sp>
        <p:sp>
          <p:nvSpPr>
            <p:cNvPr id="11" name="TextBox 10">
              <a:extLst>
                <a:ext uri="{FF2B5EF4-FFF2-40B4-BE49-F238E27FC236}">
                  <a16:creationId xmlns:a16="http://schemas.microsoft.com/office/drawing/2014/main" id="{EA5299E7-62D9-1C04-217A-150B34A07627}"/>
                </a:ext>
              </a:extLst>
            </p:cNvPr>
            <p:cNvSpPr txBox="1"/>
            <p:nvPr/>
          </p:nvSpPr>
          <p:spPr>
            <a:xfrm>
              <a:off x="1573581" y="4629989"/>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230</a:t>
              </a:r>
            </a:p>
          </p:txBody>
        </p:sp>
        <p:sp>
          <p:nvSpPr>
            <p:cNvPr id="13" name="TextBox 12">
              <a:extLst>
                <a:ext uri="{FF2B5EF4-FFF2-40B4-BE49-F238E27FC236}">
                  <a16:creationId xmlns:a16="http://schemas.microsoft.com/office/drawing/2014/main" id="{24633C62-812A-5D1E-8065-9A2FE2FBF4A3}"/>
                </a:ext>
              </a:extLst>
            </p:cNvPr>
            <p:cNvSpPr txBox="1"/>
            <p:nvPr/>
          </p:nvSpPr>
          <p:spPr>
            <a:xfrm>
              <a:off x="1736990" y="4629989"/>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220</a:t>
              </a:r>
            </a:p>
          </p:txBody>
        </p:sp>
        <p:sp>
          <p:nvSpPr>
            <p:cNvPr id="15" name="TextBox 14">
              <a:extLst>
                <a:ext uri="{FF2B5EF4-FFF2-40B4-BE49-F238E27FC236}">
                  <a16:creationId xmlns:a16="http://schemas.microsoft.com/office/drawing/2014/main" id="{1C7C0880-61C2-5E7A-20BD-E00529299418}"/>
                </a:ext>
              </a:extLst>
            </p:cNvPr>
            <p:cNvSpPr txBox="1"/>
            <p:nvPr/>
          </p:nvSpPr>
          <p:spPr>
            <a:xfrm>
              <a:off x="1900398" y="4629989"/>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211</a:t>
              </a:r>
            </a:p>
          </p:txBody>
        </p:sp>
        <p:sp>
          <p:nvSpPr>
            <p:cNvPr id="17" name="TextBox 16">
              <a:extLst>
                <a:ext uri="{FF2B5EF4-FFF2-40B4-BE49-F238E27FC236}">
                  <a16:creationId xmlns:a16="http://schemas.microsoft.com/office/drawing/2014/main" id="{69D3DE6B-0106-AB63-D755-8F5CEF1A3062}"/>
                </a:ext>
              </a:extLst>
            </p:cNvPr>
            <p:cNvSpPr txBox="1"/>
            <p:nvPr/>
          </p:nvSpPr>
          <p:spPr>
            <a:xfrm>
              <a:off x="2063805" y="4629989"/>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205</a:t>
              </a:r>
            </a:p>
          </p:txBody>
        </p:sp>
        <p:sp>
          <p:nvSpPr>
            <p:cNvPr id="19" name="TextBox 18">
              <a:extLst>
                <a:ext uri="{FF2B5EF4-FFF2-40B4-BE49-F238E27FC236}">
                  <a16:creationId xmlns:a16="http://schemas.microsoft.com/office/drawing/2014/main" id="{FC64FBAA-6CBC-82EB-8535-A1575EDF08F2}"/>
                </a:ext>
              </a:extLst>
            </p:cNvPr>
            <p:cNvSpPr txBox="1"/>
            <p:nvPr/>
          </p:nvSpPr>
          <p:spPr>
            <a:xfrm>
              <a:off x="2227308" y="4629989"/>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200</a:t>
              </a:r>
            </a:p>
          </p:txBody>
        </p:sp>
        <p:sp>
          <p:nvSpPr>
            <p:cNvPr id="21" name="TextBox 20">
              <a:extLst>
                <a:ext uri="{FF2B5EF4-FFF2-40B4-BE49-F238E27FC236}">
                  <a16:creationId xmlns:a16="http://schemas.microsoft.com/office/drawing/2014/main" id="{3DEFA5BE-9818-6A85-49A8-196C067C3D04}"/>
                </a:ext>
              </a:extLst>
            </p:cNvPr>
            <p:cNvSpPr txBox="1"/>
            <p:nvPr/>
          </p:nvSpPr>
          <p:spPr>
            <a:xfrm>
              <a:off x="2390717" y="4629989"/>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192</a:t>
              </a:r>
            </a:p>
          </p:txBody>
        </p:sp>
        <p:sp>
          <p:nvSpPr>
            <p:cNvPr id="23" name="TextBox 22">
              <a:extLst>
                <a:ext uri="{FF2B5EF4-FFF2-40B4-BE49-F238E27FC236}">
                  <a16:creationId xmlns:a16="http://schemas.microsoft.com/office/drawing/2014/main" id="{8151CE98-7336-1A4D-6CF5-51AF61AD432A}"/>
                </a:ext>
              </a:extLst>
            </p:cNvPr>
            <p:cNvSpPr txBox="1"/>
            <p:nvPr/>
          </p:nvSpPr>
          <p:spPr>
            <a:xfrm>
              <a:off x="2554125" y="4629989"/>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183</a:t>
              </a:r>
            </a:p>
          </p:txBody>
        </p:sp>
        <p:sp>
          <p:nvSpPr>
            <p:cNvPr id="25" name="TextBox 24">
              <a:extLst>
                <a:ext uri="{FF2B5EF4-FFF2-40B4-BE49-F238E27FC236}">
                  <a16:creationId xmlns:a16="http://schemas.microsoft.com/office/drawing/2014/main" id="{A65AD3EA-7164-2888-103E-B7A3315ACA1B}"/>
                </a:ext>
              </a:extLst>
            </p:cNvPr>
            <p:cNvSpPr txBox="1"/>
            <p:nvPr/>
          </p:nvSpPr>
          <p:spPr>
            <a:xfrm>
              <a:off x="2717534" y="4629989"/>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175</a:t>
              </a:r>
            </a:p>
          </p:txBody>
        </p:sp>
        <p:sp>
          <p:nvSpPr>
            <p:cNvPr id="27" name="TextBox 26">
              <a:extLst>
                <a:ext uri="{FF2B5EF4-FFF2-40B4-BE49-F238E27FC236}">
                  <a16:creationId xmlns:a16="http://schemas.microsoft.com/office/drawing/2014/main" id="{1AB0CA1A-1076-4AE6-C9C0-C587DE58BE0C}"/>
                </a:ext>
              </a:extLst>
            </p:cNvPr>
            <p:cNvSpPr txBox="1"/>
            <p:nvPr/>
          </p:nvSpPr>
          <p:spPr>
            <a:xfrm>
              <a:off x="2880942" y="4629989"/>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171</a:t>
              </a:r>
            </a:p>
          </p:txBody>
        </p:sp>
        <p:sp>
          <p:nvSpPr>
            <p:cNvPr id="29" name="TextBox 28">
              <a:extLst>
                <a:ext uri="{FF2B5EF4-FFF2-40B4-BE49-F238E27FC236}">
                  <a16:creationId xmlns:a16="http://schemas.microsoft.com/office/drawing/2014/main" id="{F371DC2B-A320-2AB3-A93C-CC1C90D9C292}"/>
                </a:ext>
              </a:extLst>
            </p:cNvPr>
            <p:cNvSpPr txBox="1"/>
            <p:nvPr/>
          </p:nvSpPr>
          <p:spPr>
            <a:xfrm>
              <a:off x="3044350" y="4629989"/>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163</a:t>
              </a:r>
            </a:p>
          </p:txBody>
        </p:sp>
        <p:sp>
          <p:nvSpPr>
            <p:cNvPr id="31" name="TextBox 30">
              <a:extLst>
                <a:ext uri="{FF2B5EF4-FFF2-40B4-BE49-F238E27FC236}">
                  <a16:creationId xmlns:a16="http://schemas.microsoft.com/office/drawing/2014/main" id="{FD08F6AE-CB05-0606-3E4A-EC263224FDFF}"/>
                </a:ext>
              </a:extLst>
            </p:cNvPr>
            <p:cNvSpPr txBox="1"/>
            <p:nvPr/>
          </p:nvSpPr>
          <p:spPr>
            <a:xfrm>
              <a:off x="3207759" y="4629989"/>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158</a:t>
              </a:r>
            </a:p>
          </p:txBody>
        </p:sp>
        <p:sp>
          <p:nvSpPr>
            <p:cNvPr id="33" name="TextBox 32">
              <a:extLst>
                <a:ext uri="{FF2B5EF4-FFF2-40B4-BE49-F238E27FC236}">
                  <a16:creationId xmlns:a16="http://schemas.microsoft.com/office/drawing/2014/main" id="{2888BDEE-4BA3-5E3C-B21C-932E44025F3F}"/>
                </a:ext>
              </a:extLst>
            </p:cNvPr>
            <p:cNvSpPr txBox="1"/>
            <p:nvPr/>
          </p:nvSpPr>
          <p:spPr>
            <a:xfrm>
              <a:off x="3371167" y="4629989"/>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155</a:t>
              </a:r>
            </a:p>
          </p:txBody>
        </p:sp>
        <p:sp>
          <p:nvSpPr>
            <p:cNvPr id="35" name="TextBox 34">
              <a:extLst>
                <a:ext uri="{FF2B5EF4-FFF2-40B4-BE49-F238E27FC236}">
                  <a16:creationId xmlns:a16="http://schemas.microsoft.com/office/drawing/2014/main" id="{CA0875A1-CA04-1449-7E38-AE9AD070B877}"/>
                </a:ext>
              </a:extLst>
            </p:cNvPr>
            <p:cNvSpPr txBox="1"/>
            <p:nvPr/>
          </p:nvSpPr>
          <p:spPr>
            <a:xfrm>
              <a:off x="3534575" y="4629989"/>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150</a:t>
              </a:r>
            </a:p>
          </p:txBody>
        </p:sp>
        <p:sp>
          <p:nvSpPr>
            <p:cNvPr id="37" name="TextBox 36">
              <a:extLst>
                <a:ext uri="{FF2B5EF4-FFF2-40B4-BE49-F238E27FC236}">
                  <a16:creationId xmlns:a16="http://schemas.microsoft.com/office/drawing/2014/main" id="{58AAEECB-C5FD-5738-7BB3-68D17E812EEB}"/>
                </a:ext>
              </a:extLst>
            </p:cNvPr>
            <p:cNvSpPr txBox="1"/>
            <p:nvPr/>
          </p:nvSpPr>
          <p:spPr>
            <a:xfrm>
              <a:off x="3697984" y="4629989"/>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147</a:t>
              </a:r>
            </a:p>
          </p:txBody>
        </p:sp>
        <p:sp>
          <p:nvSpPr>
            <p:cNvPr id="39" name="TextBox 38">
              <a:extLst>
                <a:ext uri="{FF2B5EF4-FFF2-40B4-BE49-F238E27FC236}">
                  <a16:creationId xmlns:a16="http://schemas.microsoft.com/office/drawing/2014/main" id="{F9BAB8C9-F2C1-D832-3639-27DDFA11EB6B}"/>
                </a:ext>
              </a:extLst>
            </p:cNvPr>
            <p:cNvSpPr txBox="1"/>
            <p:nvPr/>
          </p:nvSpPr>
          <p:spPr>
            <a:xfrm>
              <a:off x="3861392" y="4629989"/>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140</a:t>
              </a:r>
            </a:p>
          </p:txBody>
        </p:sp>
        <p:sp>
          <p:nvSpPr>
            <p:cNvPr id="41" name="TextBox 40">
              <a:extLst>
                <a:ext uri="{FF2B5EF4-FFF2-40B4-BE49-F238E27FC236}">
                  <a16:creationId xmlns:a16="http://schemas.microsoft.com/office/drawing/2014/main" id="{D267986D-9985-0350-F913-1E66E9BE11D5}"/>
                </a:ext>
              </a:extLst>
            </p:cNvPr>
            <p:cNvSpPr txBox="1"/>
            <p:nvPr/>
          </p:nvSpPr>
          <p:spPr>
            <a:xfrm>
              <a:off x="4024800" y="4629989"/>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137</a:t>
              </a:r>
            </a:p>
          </p:txBody>
        </p:sp>
        <p:sp>
          <p:nvSpPr>
            <p:cNvPr id="43" name="TextBox 42">
              <a:extLst>
                <a:ext uri="{FF2B5EF4-FFF2-40B4-BE49-F238E27FC236}">
                  <a16:creationId xmlns:a16="http://schemas.microsoft.com/office/drawing/2014/main" id="{034BB4D0-1B5E-969C-A634-577650556D8A}"/>
                </a:ext>
              </a:extLst>
            </p:cNvPr>
            <p:cNvSpPr txBox="1"/>
            <p:nvPr/>
          </p:nvSpPr>
          <p:spPr>
            <a:xfrm>
              <a:off x="4188209" y="4629989"/>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131</a:t>
              </a:r>
            </a:p>
          </p:txBody>
        </p:sp>
        <p:sp>
          <p:nvSpPr>
            <p:cNvPr id="45" name="TextBox 44">
              <a:extLst>
                <a:ext uri="{FF2B5EF4-FFF2-40B4-BE49-F238E27FC236}">
                  <a16:creationId xmlns:a16="http://schemas.microsoft.com/office/drawing/2014/main" id="{F31AE0C1-604B-9F66-78A5-85F404447FD7}"/>
                </a:ext>
              </a:extLst>
            </p:cNvPr>
            <p:cNvSpPr txBox="1"/>
            <p:nvPr/>
          </p:nvSpPr>
          <p:spPr>
            <a:xfrm>
              <a:off x="4351617" y="4629989"/>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128</a:t>
              </a:r>
            </a:p>
          </p:txBody>
        </p:sp>
        <p:sp>
          <p:nvSpPr>
            <p:cNvPr id="47" name="TextBox 46">
              <a:extLst>
                <a:ext uri="{FF2B5EF4-FFF2-40B4-BE49-F238E27FC236}">
                  <a16:creationId xmlns:a16="http://schemas.microsoft.com/office/drawing/2014/main" id="{DDB97BE9-B66E-4553-4670-665A259E0599}"/>
                </a:ext>
              </a:extLst>
            </p:cNvPr>
            <p:cNvSpPr txBox="1"/>
            <p:nvPr/>
          </p:nvSpPr>
          <p:spPr>
            <a:xfrm>
              <a:off x="4515025" y="4629989"/>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127</a:t>
              </a:r>
            </a:p>
          </p:txBody>
        </p:sp>
        <p:sp>
          <p:nvSpPr>
            <p:cNvPr id="49" name="TextBox 48">
              <a:extLst>
                <a:ext uri="{FF2B5EF4-FFF2-40B4-BE49-F238E27FC236}">
                  <a16:creationId xmlns:a16="http://schemas.microsoft.com/office/drawing/2014/main" id="{5A786F1D-01DD-3FE9-9205-44DAA19BD216}"/>
                </a:ext>
              </a:extLst>
            </p:cNvPr>
            <p:cNvSpPr txBox="1"/>
            <p:nvPr/>
          </p:nvSpPr>
          <p:spPr>
            <a:xfrm>
              <a:off x="4678434" y="4629989"/>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125</a:t>
              </a:r>
            </a:p>
          </p:txBody>
        </p:sp>
        <p:sp>
          <p:nvSpPr>
            <p:cNvPr id="51" name="TextBox 50">
              <a:extLst>
                <a:ext uri="{FF2B5EF4-FFF2-40B4-BE49-F238E27FC236}">
                  <a16:creationId xmlns:a16="http://schemas.microsoft.com/office/drawing/2014/main" id="{BBA13477-F956-DB70-84FB-F7331DB298D2}"/>
                </a:ext>
              </a:extLst>
            </p:cNvPr>
            <p:cNvSpPr txBox="1"/>
            <p:nvPr/>
          </p:nvSpPr>
          <p:spPr>
            <a:xfrm>
              <a:off x="4841842" y="4629989"/>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122</a:t>
              </a:r>
            </a:p>
          </p:txBody>
        </p:sp>
        <p:sp>
          <p:nvSpPr>
            <p:cNvPr id="53" name="TextBox 52">
              <a:extLst>
                <a:ext uri="{FF2B5EF4-FFF2-40B4-BE49-F238E27FC236}">
                  <a16:creationId xmlns:a16="http://schemas.microsoft.com/office/drawing/2014/main" id="{9A752186-9C6F-B543-CC8E-D3D7736A84C2}"/>
                </a:ext>
              </a:extLst>
            </p:cNvPr>
            <p:cNvSpPr txBox="1"/>
            <p:nvPr/>
          </p:nvSpPr>
          <p:spPr>
            <a:xfrm>
              <a:off x="5005251" y="4629989"/>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120</a:t>
              </a:r>
            </a:p>
          </p:txBody>
        </p:sp>
        <p:sp>
          <p:nvSpPr>
            <p:cNvPr id="55" name="TextBox 54">
              <a:extLst>
                <a:ext uri="{FF2B5EF4-FFF2-40B4-BE49-F238E27FC236}">
                  <a16:creationId xmlns:a16="http://schemas.microsoft.com/office/drawing/2014/main" id="{F1ABF3FF-556A-8C82-F694-C97BAB345139}"/>
                </a:ext>
              </a:extLst>
            </p:cNvPr>
            <p:cNvSpPr txBox="1"/>
            <p:nvPr/>
          </p:nvSpPr>
          <p:spPr>
            <a:xfrm>
              <a:off x="5168753" y="4629989"/>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118</a:t>
              </a:r>
            </a:p>
          </p:txBody>
        </p:sp>
        <p:sp>
          <p:nvSpPr>
            <p:cNvPr id="57" name="TextBox 56">
              <a:extLst>
                <a:ext uri="{FF2B5EF4-FFF2-40B4-BE49-F238E27FC236}">
                  <a16:creationId xmlns:a16="http://schemas.microsoft.com/office/drawing/2014/main" id="{F77C1F4C-C59B-022C-63CA-94D70BD6F594}"/>
                </a:ext>
              </a:extLst>
            </p:cNvPr>
            <p:cNvSpPr txBox="1"/>
            <p:nvPr/>
          </p:nvSpPr>
          <p:spPr>
            <a:xfrm>
              <a:off x="5332161" y="4629989"/>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115</a:t>
              </a:r>
            </a:p>
          </p:txBody>
        </p:sp>
        <p:sp>
          <p:nvSpPr>
            <p:cNvPr id="59" name="TextBox 58">
              <a:extLst>
                <a:ext uri="{FF2B5EF4-FFF2-40B4-BE49-F238E27FC236}">
                  <a16:creationId xmlns:a16="http://schemas.microsoft.com/office/drawing/2014/main" id="{8D04C67D-5418-BE7C-B95C-D9EB026AD972}"/>
                </a:ext>
              </a:extLst>
            </p:cNvPr>
            <p:cNvSpPr txBox="1"/>
            <p:nvPr/>
          </p:nvSpPr>
          <p:spPr>
            <a:xfrm>
              <a:off x="5495570" y="4629989"/>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110</a:t>
              </a:r>
            </a:p>
          </p:txBody>
        </p:sp>
        <p:sp>
          <p:nvSpPr>
            <p:cNvPr id="61" name="TextBox 60">
              <a:extLst>
                <a:ext uri="{FF2B5EF4-FFF2-40B4-BE49-F238E27FC236}">
                  <a16:creationId xmlns:a16="http://schemas.microsoft.com/office/drawing/2014/main" id="{FDE206FE-199E-2054-44F5-9E5D3ED16444}"/>
                </a:ext>
              </a:extLst>
            </p:cNvPr>
            <p:cNvSpPr txBox="1"/>
            <p:nvPr/>
          </p:nvSpPr>
          <p:spPr>
            <a:xfrm>
              <a:off x="5658979" y="4629989"/>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105</a:t>
              </a:r>
            </a:p>
          </p:txBody>
        </p:sp>
        <p:sp>
          <p:nvSpPr>
            <p:cNvPr id="63" name="TextBox 62">
              <a:extLst>
                <a:ext uri="{FF2B5EF4-FFF2-40B4-BE49-F238E27FC236}">
                  <a16:creationId xmlns:a16="http://schemas.microsoft.com/office/drawing/2014/main" id="{B947FA9D-C3A6-AD02-CCDA-5400400A1932}"/>
                </a:ext>
              </a:extLst>
            </p:cNvPr>
            <p:cNvSpPr txBox="1"/>
            <p:nvPr/>
          </p:nvSpPr>
          <p:spPr>
            <a:xfrm>
              <a:off x="5840648" y="4629989"/>
              <a:ext cx="8656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94</a:t>
              </a:r>
            </a:p>
          </p:txBody>
        </p:sp>
        <p:sp>
          <p:nvSpPr>
            <p:cNvPr id="65" name="TextBox 64">
              <a:extLst>
                <a:ext uri="{FF2B5EF4-FFF2-40B4-BE49-F238E27FC236}">
                  <a16:creationId xmlns:a16="http://schemas.microsoft.com/office/drawing/2014/main" id="{CEDEC1A3-586C-0343-8750-B7F2ED3BA55A}"/>
                </a:ext>
              </a:extLst>
            </p:cNvPr>
            <p:cNvSpPr txBox="1"/>
            <p:nvPr/>
          </p:nvSpPr>
          <p:spPr>
            <a:xfrm>
              <a:off x="6004151" y="4629989"/>
              <a:ext cx="8656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79</a:t>
              </a:r>
            </a:p>
          </p:txBody>
        </p:sp>
        <p:sp>
          <p:nvSpPr>
            <p:cNvPr id="67" name="TextBox 66">
              <a:extLst>
                <a:ext uri="{FF2B5EF4-FFF2-40B4-BE49-F238E27FC236}">
                  <a16:creationId xmlns:a16="http://schemas.microsoft.com/office/drawing/2014/main" id="{9EDD2B6C-60A1-CE36-7514-88EDCB51ED8B}"/>
                </a:ext>
              </a:extLst>
            </p:cNvPr>
            <p:cNvSpPr txBox="1"/>
            <p:nvPr/>
          </p:nvSpPr>
          <p:spPr>
            <a:xfrm>
              <a:off x="6167559" y="4629989"/>
              <a:ext cx="8656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72</a:t>
              </a:r>
            </a:p>
          </p:txBody>
        </p:sp>
        <p:sp>
          <p:nvSpPr>
            <p:cNvPr id="69" name="TextBox 68">
              <a:extLst>
                <a:ext uri="{FF2B5EF4-FFF2-40B4-BE49-F238E27FC236}">
                  <a16:creationId xmlns:a16="http://schemas.microsoft.com/office/drawing/2014/main" id="{3F1F3C69-3BE2-93BF-00C3-15223C7E62CE}"/>
                </a:ext>
              </a:extLst>
            </p:cNvPr>
            <p:cNvSpPr txBox="1"/>
            <p:nvPr/>
          </p:nvSpPr>
          <p:spPr>
            <a:xfrm>
              <a:off x="6330967" y="4629989"/>
              <a:ext cx="8656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56</a:t>
              </a:r>
            </a:p>
          </p:txBody>
        </p:sp>
        <p:sp>
          <p:nvSpPr>
            <p:cNvPr id="71" name="TextBox 70">
              <a:extLst>
                <a:ext uri="{FF2B5EF4-FFF2-40B4-BE49-F238E27FC236}">
                  <a16:creationId xmlns:a16="http://schemas.microsoft.com/office/drawing/2014/main" id="{159643C2-26AF-6D70-0FD1-C776FEFCCCB0}"/>
                </a:ext>
              </a:extLst>
            </p:cNvPr>
            <p:cNvSpPr txBox="1"/>
            <p:nvPr/>
          </p:nvSpPr>
          <p:spPr>
            <a:xfrm>
              <a:off x="6494376" y="4629989"/>
              <a:ext cx="8656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41</a:t>
              </a:r>
            </a:p>
          </p:txBody>
        </p:sp>
        <p:sp>
          <p:nvSpPr>
            <p:cNvPr id="73" name="TextBox 72">
              <a:extLst>
                <a:ext uri="{FF2B5EF4-FFF2-40B4-BE49-F238E27FC236}">
                  <a16:creationId xmlns:a16="http://schemas.microsoft.com/office/drawing/2014/main" id="{5D6C4628-E432-6E3F-95D9-40C7BDDE8415}"/>
                </a:ext>
              </a:extLst>
            </p:cNvPr>
            <p:cNvSpPr txBox="1"/>
            <p:nvPr/>
          </p:nvSpPr>
          <p:spPr>
            <a:xfrm>
              <a:off x="6657784" y="4629989"/>
              <a:ext cx="8656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31</a:t>
              </a:r>
            </a:p>
          </p:txBody>
        </p:sp>
        <p:sp>
          <p:nvSpPr>
            <p:cNvPr id="75" name="TextBox 74">
              <a:extLst>
                <a:ext uri="{FF2B5EF4-FFF2-40B4-BE49-F238E27FC236}">
                  <a16:creationId xmlns:a16="http://schemas.microsoft.com/office/drawing/2014/main" id="{BB3F83A6-1508-BF09-FDCA-AA1E86C54510}"/>
                </a:ext>
              </a:extLst>
            </p:cNvPr>
            <p:cNvSpPr txBox="1"/>
            <p:nvPr/>
          </p:nvSpPr>
          <p:spPr>
            <a:xfrm>
              <a:off x="6821192" y="4629989"/>
              <a:ext cx="8656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25</a:t>
              </a:r>
            </a:p>
          </p:txBody>
        </p:sp>
        <p:sp>
          <p:nvSpPr>
            <p:cNvPr id="77" name="TextBox 76">
              <a:extLst>
                <a:ext uri="{FF2B5EF4-FFF2-40B4-BE49-F238E27FC236}">
                  <a16:creationId xmlns:a16="http://schemas.microsoft.com/office/drawing/2014/main" id="{ED2B376A-A38E-ADCF-71E9-237C4FEA5CF7}"/>
                </a:ext>
              </a:extLst>
            </p:cNvPr>
            <p:cNvSpPr txBox="1"/>
            <p:nvPr/>
          </p:nvSpPr>
          <p:spPr>
            <a:xfrm>
              <a:off x="6984601" y="4629989"/>
              <a:ext cx="8656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15</a:t>
              </a:r>
            </a:p>
          </p:txBody>
        </p:sp>
        <p:sp>
          <p:nvSpPr>
            <p:cNvPr id="79" name="TextBox 78">
              <a:extLst>
                <a:ext uri="{FF2B5EF4-FFF2-40B4-BE49-F238E27FC236}">
                  <a16:creationId xmlns:a16="http://schemas.microsoft.com/office/drawing/2014/main" id="{85FCC3B7-C966-D404-22A7-D8DAC80482B9}"/>
                </a:ext>
              </a:extLst>
            </p:cNvPr>
            <p:cNvSpPr txBox="1"/>
            <p:nvPr/>
          </p:nvSpPr>
          <p:spPr>
            <a:xfrm>
              <a:off x="7148009" y="4629989"/>
              <a:ext cx="8656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11</a:t>
              </a:r>
            </a:p>
          </p:txBody>
        </p:sp>
        <p:sp>
          <p:nvSpPr>
            <p:cNvPr id="81" name="TextBox 80">
              <a:extLst>
                <a:ext uri="{FF2B5EF4-FFF2-40B4-BE49-F238E27FC236}">
                  <a16:creationId xmlns:a16="http://schemas.microsoft.com/office/drawing/2014/main" id="{00FF32DF-182F-9AB4-269D-D3E86D66D4E0}"/>
                </a:ext>
              </a:extLst>
            </p:cNvPr>
            <p:cNvSpPr txBox="1"/>
            <p:nvPr/>
          </p:nvSpPr>
          <p:spPr>
            <a:xfrm>
              <a:off x="7329773" y="4629989"/>
              <a:ext cx="4328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8</a:t>
              </a:r>
            </a:p>
          </p:txBody>
        </p:sp>
        <p:sp>
          <p:nvSpPr>
            <p:cNvPr id="83" name="TextBox 82">
              <a:extLst>
                <a:ext uri="{FF2B5EF4-FFF2-40B4-BE49-F238E27FC236}">
                  <a16:creationId xmlns:a16="http://schemas.microsoft.com/office/drawing/2014/main" id="{3C968E89-6283-1426-EF8C-C3A00D427C27}"/>
                </a:ext>
              </a:extLst>
            </p:cNvPr>
            <p:cNvSpPr txBox="1"/>
            <p:nvPr/>
          </p:nvSpPr>
          <p:spPr>
            <a:xfrm>
              <a:off x="7493181" y="4629989"/>
              <a:ext cx="4328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6</a:t>
              </a:r>
            </a:p>
          </p:txBody>
        </p:sp>
        <p:sp>
          <p:nvSpPr>
            <p:cNvPr id="85" name="TextBox 84">
              <a:extLst>
                <a:ext uri="{FF2B5EF4-FFF2-40B4-BE49-F238E27FC236}">
                  <a16:creationId xmlns:a16="http://schemas.microsoft.com/office/drawing/2014/main" id="{C4BCFCD5-97C3-BB5B-B9E1-8B631C502A1D}"/>
                </a:ext>
              </a:extLst>
            </p:cNvPr>
            <p:cNvSpPr txBox="1"/>
            <p:nvPr/>
          </p:nvSpPr>
          <p:spPr>
            <a:xfrm>
              <a:off x="7656589" y="4629989"/>
              <a:ext cx="4328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3</a:t>
              </a:r>
            </a:p>
          </p:txBody>
        </p:sp>
        <p:sp>
          <p:nvSpPr>
            <p:cNvPr id="87" name="TextBox 86">
              <a:extLst>
                <a:ext uri="{FF2B5EF4-FFF2-40B4-BE49-F238E27FC236}">
                  <a16:creationId xmlns:a16="http://schemas.microsoft.com/office/drawing/2014/main" id="{8F090EA0-578F-5072-F7E7-70DDEA36D102}"/>
                </a:ext>
              </a:extLst>
            </p:cNvPr>
            <p:cNvSpPr txBox="1"/>
            <p:nvPr/>
          </p:nvSpPr>
          <p:spPr>
            <a:xfrm>
              <a:off x="7819998" y="4629989"/>
              <a:ext cx="4328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2</a:t>
              </a:r>
            </a:p>
          </p:txBody>
        </p:sp>
        <p:sp>
          <p:nvSpPr>
            <p:cNvPr id="89" name="TextBox 88">
              <a:extLst>
                <a:ext uri="{FF2B5EF4-FFF2-40B4-BE49-F238E27FC236}">
                  <a16:creationId xmlns:a16="http://schemas.microsoft.com/office/drawing/2014/main" id="{A649AF96-56EB-D5C5-E9DE-38C3DD43E46F}"/>
                </a:ext>
              </a:extLst>
            </p:cNvPr>
            <p:cNvSpPr txBox="1"/>
            <p:nvPr/>
          </p:nvSpPr>
          <p:spPr>
            <a:xfrm>
              <a:off x="7983407" y="4629989"/>
              <a:ext cx="4328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1</a:t>
              </a:r>
            </a:p>
          </p:txBody>
        </p:sp>
        <p:sp>
          <p:nvSpPr>
            <p:cNvPr id="91" name="TextBox 90">
              <a:extLst>
                <a:ext uri="{FF2B5EF4-FFF2-40B4-BE49-F238E27FC236}">
                  <a16:creationId xmlns:a16="http://schemas.microsoft.com/office/drawing/2014/main" id="{C3ED603A-314B-2D18-8B11-592367DE59ED}"/>
                </a:ext>
              </a:extLst>
            </p:cNvPr>
            <p:cNvSpPr txBox="1"/>
            <p:nvPr/>
          </p:nvSpPr>
          <p:spPr>
            <a:xfrm>
              <a:off x="8146815" y="4629989"/>
              <a:ext cx="4328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srgbClr val="2ECCA3"/>
                  </a:solidFill>
                  <a:effectLst/>
                  <a:uLnTx/>
                  <a:uFillTx/>
                  <a:latin typeface="Arial"/>
                  <a:ea typeface="+mn-ea"/>
                  <a:cs typeface="Arial"/>
                  <a:sym typeface="Arial"/>
                  <a:rtl val="0"/>
                </a:rPr>
                <a:t>0</a:t>
              </a:r>
            </a:p>
          </p:txBody>
        </p:sp>
        <p:sp>
          <p:nvSpPr>
            <p:cNvPr id="93" name="TextBox 92">
              <a:extLst>
                <a:ext uri="{FF2B5EF4-FFF2-40B4-BE49-F238E27FC236}">
                  <a16:creationId xmlns:a16="http://schemas.microsoft.com/office/drawing/2014/main" id="{F8D40E69-248C-8ECB-0B77-BFA2496C3D17}"/>
                </a:ext>
              </a:extLst>
            </p:cNvPr>
            <p:cNvSpPr txBox="1"/>
            <p:nvPr/>
          </p:nvSpPr>
          <p:spPr>
            <a:xfrm>
              <a:off x="880064" y="4618447"/>
              <a:ext cx="131658" cy="11541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err="1">
                  <a:ln/>
                  <a:solidFill>
                    <a:srgbClr val="2ECCA3"/>
                  </a:solidFill>
                  <a:effectLst/>
                  <a:uLnTx/>
                  <a:uFillTx/>
                  <a:latin typeface="Arial"/>
                  <a:ea typeface="+mn-ea"/>
                  <a:cs typeface="Arial"/>
                  <a:sym typeface="Arial"/>
                  <a:rtl val="0"/>
                </a:rPr>
                <a:t>BVd</a:t>
              </a:r>
              <a:endParaRPr kumimoji="0" lang="en-US" sz="750" b="1" i="0" u="none" strike="noStrike" kern="1200" cap="none" spc="0" normalizeH="0" baseline="0" noProof="0" dirty="0">
                <a:ln/>
                <a:solidFill>
                  <a:srgbClr val="2ECCA3"/>
                </a:solidFill>
                <a:effectLst/>
                <a:uLnTx/>
                <a:uFillTx/>
                <a:latin typeface="Arial"/>
                <a:ea typeface="+mn-ea"/>
                <a:cs typeface="Arial"/>
                <a:sym typeface="Arial"/>
                <a:rtl val="0"/>
              </a:endParaRPr>
            </a:p>
          </p:txBody>
        </p:sp>
        <p:sp>
          <p:nvSpPr>
            <p:cNvPr id="94" name="TextBox 93">
              <a:extLst>
                <a:ext uri="{FF2B5EF4-FFF2-40B4-BE49-F238E27FC236}">
                  <a16:creationId xmlns:a16="http://schemas.microsoft.com/office/drawing/2014/main" id="{3B340028-DBEB-E930-A959-DD7ED3AD60EC}"/>
                </a:ext>
              </a:extLst>
            </p:cNvPr>
            <p:cNvSpPr txBox="1"/>
            <p:nvPr/>
          </p:nvSpPr>
          <p:spPr>
            <a:xfrm>
              <a:off x="1410172" y="4822502"/>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251</a:t>
              </a:r>
            </a:p>
          </p:txBody>
        </p:sp>
        <p:sp>
          <p:nvSpPr>
            <p:cNvPr id="95" name="TextBox 94">
              <a:extLst>
                <a:ext uri="{FF2B5EF4-FFF2-40B4-BE49-F238E27FC236}">
                  <a16:creationId xmlns:a16="http://schemas.microsoft.com/office/drawing/2014/main" id="{09205AD5-CE3D-74A8-3C0C-6BE6F7982AF0}"/>
                </a:ext>
              </a:extLst>
            </p:cNvPr>
            <p:cNvSpPr txBox="1"/>
            <p:nvPr/>
          </p:nvSpPr>
          <p:spPr>
            <a:xfrm>
              <a:off x="1573581" y="4822502"/>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230</a:t>
              </a:r>
            </a:p>
          </p:txBody>
        </p:sp>
        <p:sp>
          <p:nvSpPr>
            <p:cNvPr id="96" name="TextBox 95">
              <a:extLst>
                <a:ext uri="{FF2B5EF4-FFF2-40B4-BE49-F238E27FC236}">
                  <a16:creationId xmlns:a16="http://schemas.microsoft.com/office/drawing/2014/main" id="{7F341487-ECEE-ABAA-5FC4-36A791FAED45}"/>
                </a:ext>
              </a:extLst>
            </p:cNvPr>
            <p:cNvSpPr txBox="1"/>
            <p:nvPr/>
          </p:nvSpPr>
          <p:spPr>
            <a:xfrm>
              <a:off x="1736990" y="4822502"/>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214</a:t>
              </a:r>
            </a:p>
          </p:txBody>
        </p:sp>
        <p:sp>
          <p:nvSpPr>
            <p:cNvPr id="97" name="TextBox 96">
              <a:extLst>
                <a:ext uri="{FF2B5EF4-FFF2-40B4-BE49-F238E27FC236}">
                  <a16:creationId xmlns:a16="http://schemas.microsoft.com/office/drawing/2014/main" id="{8A8F2022-E606-F9EC-432C-585299276BB9}"/>
                </a:ext>
              </a:extLst>
            </p:cNvPr>
            <p:cNvSpPr txBox="1"/>
            <p:nvPr/>
          </p:nvSpPr>
          <p:spPr>
            <a:xfrm>
              <a:off x="1900491" y="4822502"/>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205</a:t>
              </a:r>
            </a:p>
          </p:txBody>
        </p:sp>
        <p:sp>
          <p:nvSpPr>
            <p:cNvPr id="98" name="TextBox 97">
              <a:extLst>
                <a:ext uri="{FF2B5EF4-FFF2-40B4-BE49-F238E27FC236}">
                  <a16:creationId xmlns:a16="http://schemas.microsoft.com/office/drawing/2014/main" id="{C190B987-37FB-F5F8-74F3-E2C32E99270F}"/>
                </a:ext>
              </a:extLst>
            </p:cNvPr>
            <p:cNvSpPr txBox="1"/>
            <p:nvPr/>
          </p:nvSpPr>
          <p:spPr>
            <a:xfrm>
              <a:off x="2063900" y="4822502"/>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194</a:t>
              </a:r>
            </a:p>
          </p:txBody>
        </p:sp>
        <p:sp>
          <p:nvSpPr>
            <p:cNvPr id="99" name="TextBox 98">
              <a:extLst>
                <a:ext uri="{FF2B5EF4-FFF2-40B4-BE49-F238E27FC236}">
                  <a16:creationId xmlns:a16="http://schemas.microsoft.com/office/drawing/2014/main" id="{F38B955D-B083-33C4-C30D-CF90C33EF586}"/>
                </a:ext>
              </a:extLst>
            </p:cNvPr>
            <p:cNvSpPr txBox="1"/>
            <p:nvPr/>
          </p:nvSpPr>
          <p:spPr>
            <a:xfrm>
              <a:off x="2227308" y="4822502"/>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183</a:t>
              </a:r>
            </a:p>
          </p:txBody>
        </p:sp>
        <p:sp>
          <p:nvSpPr>
            <p:cNvPr id="100" name="TextBox 99">
              <a:extLst>
                <a:ext uri="{FF2B5EF4-FFF2-40B4-BE49-F238E27FC236}">
                  <a16:creationId xmlns:a16="http://schemas.microsoft.com/office/drawing/2014/main" id="{CECB713E-77F3-E111-CAF4-7182095EF3AE}"/>
                </a:ext>
              </a:extLst>
            </p:cNvPr>
            <p:cNvSpPr txBox="1"/>
            <p:nvPr/>
          </p:nvSpPr>
          <p:spPr>
            <a:xfrm>
              <a:off x="2390717" y="4822502"/>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176</a:t>
              </a:r>
            </a:p>
          </p:txBody>
        </p:sp>
        <p:sp>
          <p:nvSpPr>
            <p:cNvPr id="101" name="TextBox 100">
              <a:extLst>
                <a:ext uri="{FF2B5EF4-FFF2-40B4-BE49-F238E27FC236}">
                  <a16:creationId xmlns:a16="http://schemas.microsoft.com/office/drawing/2014/main" id="{140455D2-37AD-7C09-C652-EF32A6CCB14C}"/>
                </a:ext>
              </a:extLst>
            </p:cNvPr>
            <p:cNvSpPr txBox="1"/>
            <p:nvPr/>
          </p:nvSpPr>
          <p:spPr>
            <a:xfrm>
              <a:off x="2554125" y="4822502"/>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155</a:t>
              </a:r>
            </a:p>
          </p:txBody>
        </p:sp>
        <p:sp>
          <p:nvSpPr>
            <p:cNvPr id="102" name="TextBox 101">
              <a:extLst>
                <a:ext uri="{FF2B5EF4-FFF2-40B4-BE49-F238E27FC236}">
                  <a16:creationId xmlns:a16="http://schemas.microsoft.com/office/drawing/2014/main" id="{9C67F9E9-924C-0675-287E-AE16FB8A02FF}"/>
                </a:ext>
              </a:extLst>
            </p:cNvPr>
            <p:cNvSpPr txBox="1"/>
            <p:nvPr/>
          </p:nvSpPr>
          <p:spPr>
            <a:xfrm>
              <a:off x="2717534" y="4822502"/>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148</a:t>
              </a:r>
            </a:p>
          </p:txBody>
        </p:sp>
        <p:sp>
          <p:nvSpPr>
            <p:cNvPr id="103" name="TextBox 102">
              <a:extLst>
                <a:ext uri="{FF2B5EF4-FFF2-40B4-BE49-F238E27FC236}">
                  <a16:creationId xmlns:a16="http://schemas.microsoft.com/office/drawing/2014/main" id="{7D490B6E-2F3E-43D0-52E3-68A0CC8785D1}"/>
                </a:ext>
              </a:extLst>
            </p:cNvPr>
            <p:cNvSpPr txBox="1"/>
            <p:nvPr/>
          </p:nvSpPr>
          <p:spPr>
            <a:xfrm>
              <a:off x="2880942" y="4822502"/>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141</a:t>
              </a:r>
            </a:p>
          </p:txBody>
        </p:sp>
        <p:sp>
          <p:nvSpPr>
            <p:cNvPr id="104" name="TextBox 103">
              <a:extLst>
                <a:ext uri="{FF2B5EF4-FFF2-40B4-BE49-F238E27FC236}">
                  <a16:creationId xmlns:a16="http://schemas.microsoft.com/office/drawing/2014/main" id="{CC72EBF4-5202-F48C-D3AF-F0F12C213F53}"/>
                </a:ext>
              </a:extLst>
            </p:cNvPr>
            <p:cNvSpPr txBox="1"/>
            <p:nvPr/>
          </p:nvSpPr>
          <p:spPr>
            <a:xfrm>
              <a:off x="3044350" y="4822502"/>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132</a:t>
              </a:r>
            </a:p>
          </p:txBody>
        </p:sp>
        <p:sp>
          <p:nvSpPr>
            <p:cNvPr id="105" name="TextBox 104">
              <a:extLst>
                <a:ext uri="{FF2B5EF4-FFF2-40B4-BE49-F238E27FC236}">
                  <a16:creationId xmlns:a16="http://schemas.microsoft.com/office/drawing/2014/main" id="{D24F0A27-C83E-781F-9CFD-8EA04A1FC6DD}"/>
                </a:ext>
              </a:extLst>
            </p:cNvPr>
            <p:cNvSpPr txBox="1"/>
            <p:nvPr/>
          </p:nvSpPr>
          <p:spPr>
            <a:xfrm>
              <a:off x="3207759" y="4822502"/>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124</a:t>
              </a:r>
            </a:p>
          </p:txBody>
        </p:sp>
        <p:sp>
          <p:nvSpPr>
            <p:cNvPr id="106" name="TextBox 105">
              <a:extLst>
                <a:ext uri="{FF2B5EF4-FFF2-40B4-BE49-F238E27FC236}">
                  <a16:creationId xmlns:a16="http://schemas.microsoft.com/office/drawing/2014/main" id="{A5913A67-840C-C1C6-8DF2-78DFF241C7A3}"/>
                </a:ext>
              </a:extLst>
            </p:cNvPr>
            <p:cNvSpPr txBox="1"/>
            <p:nvPr/>
          </p:nvSpPr>
          <p:spPr>
            <a:xfrm>
              <a:off x="3371167" y="4822502"/>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115</a:t>
              </a:r>
            </a:p>
          </p:txBody>
        </p:sp>
        <p:sp>
          <p:nvSpPr>
            <p:cNvPr id="107" name="TextBox 106">
              <a:extLst>
                <a:ext uri="{FF2B5EF4-FFF2-40B4-BE49-F238E27FC236}">
                  <a16:creationId xmlns:a16="http://schemas.microsoft.com/office/drawing/2014/main" id="{32C85F5D-9B73-E2AA-EFAB-12903C98F2E2}"/>
                </a:ext>
              </a:extLst>
            </p:cNvPr>
            <p:cNvSpPr txBox="1"/>
            <p:nvPr/>
          </p:nvSpPr>
          <p:spPr>
            <a:xfrm>
              <a:off x="3534575" y="4822502"/>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107</a:t>
              </a:r>
            </a:p>
          </p:txBody>
        </p:sp>
        <p:sp>
          <p:nvSpPr>
            <p:cNvPr id="108" name="TextBox 107">
              <a:extLst>
                <a:ext uri="{FF2B5EF4-FFF2-40B4-BE49-F238E27FC236}">
                  <a16:creationId xmlns:a16="http://schemas.microsoft.com/office/drawing/2014/main" id="{8A501138-C776-0421-54A2-1D3361DDEE25}"/>
                </a:ext>
              </a:extLst>
            </p:cNvPr>
            <p:cNvSpPr txBox="1"/>
            <p:nvPr/>
          </p:nvSpPr>
          <p:spPr>
            <a:xfrm>
              <a:off x="3697984" y="4822502"/>
              <a:ext cx="129844"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103</a:t>
              </a:r>
            </a:p>
          </p:txBody>
        </p:sp>
        <p:sp>
          <p:nvSpPr>
            <p:cNvPr id="109" name="TextBox 108">
              <a:extLst>
                <a:ext uri="{FF2B5EF4-FFF2-40B4-BE49-F238E27FC236}">
                  <a16:creationId xmlns:a16="http://schemas.microsoft.com/office/drawing/2014/main" id="{DF0AF6B1-9C0E-8B9E-CB3C-20501C1F8240}"/>
                </a:ext>
              </a:extLst>
            </p:cNvPr>
            <p:cNvSpPr txBox="1"/>
            <p:nvPr/>
          </p:nvSpPr>
          <p:spPr>
            <a:xfrm>
              <a:off x="3879747" y="4822502"/>
              <a:ext cx="8656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99</a:t>
              </a:r>
            </a:p>
          </p:txBody>
        </p:sp>
        <p:sp>
          <p:nvSpPr>
            <p:cNvPr id="110" name="TextBox 109">
              <a:extLst>
                <a:ext uri="{FF2B5EF4-FFF2-40B4-BE49-F238E27FC236}">
                  <a16:creationId xmlns:a16="http://schemas.microsoft.com/office/drawing/2014/main" id="{6A895CC4-4CF9-84D0-FCC3-1DE28E178EEA}"/>
                </a:ext>
              </a:extLst>
            </p:cNvPr>
            <p:cNvSpPr txBox="1"/>
            <p:nvPr/>
          </p:nvSpPr>
          <p:spPr>
            <a:xfrm>
              <a:off x="4043155" y="4822502"/>
              <a:ext cx="8656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94</a:t>
              </a:r>
            </a:p>
          </p:txBody>
        </p:sp>
        <p:sp>
          <p:nvSpPr>
            <p:cNvPr id="111" name="TextBox 110">
              <a:extLst>
                <a:ext uri="{FF2B5EF4-FFF2-40B4-BE49-F238E27FC236}">
                  <a16:creationId xmlns:a16="http://schemas.microsoft.com/office/drawing/2014/main" id="{4DB8FE99-49CD-361F-7911-8290814ED221}"/>
                </a:ext>
              </a:extLst>
            </p:cNvPr>
            <p:cNvSpPr txBox="1"/>
            <p:nvPr/>
          </p:nvSpPr>
          <p:spPr>
            <a:xfrm>
              <a:off x="4206564" y="4822502"/>
              <a:ext cx="8656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91</a:t>
              </a:r>
            </a:p>
          </p:txBody>
        </p:sp>
        <p:sp>
          <p:nvSpPr>
            <p:cNvPr id="112" name="TextBox 111">
              <a:extLst>
                <a:ext uri="{FF2B5EF4-FFF2-40B4-BE49-F238E27FC236}">
                  <a16:creationId xmlns:a16="http://schemas.microsoft.com/office/drawing/2014/main" id="{7AB92688-6F9F-DD32-C4FC-BF3A5D4206DC}"/>
                </a:ext>
              </a:extLst>
            </p:cNvPr>
            <p:cNvSpPr txBox="1"/>
            <p:nvPr/>
          </p:nvSpPr>
          <p:spPr>
            <a:xfrm>
              <a:off x="4369973" y="4822502"/>
              <a:ext cx="8656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87</a:t>
              </a:r>
            </a:p>
          </p:txBody>
        </p:sp>
        <p:sp>
          <p:nvSpPr>
            <p:cNvPr id="113" name="TextBox 112">
              <a:extLst>
                <a:ext uri="{FF2B5EF4-FFF2-40B4-BE49-F238E27FC236}">
                  <a16:creationId xmlns:a16="http://schemas.microsoft.com/office/drawing/2014/main" id="{35DF5FC5-CA7C-0E23-D320-8F13D28DCA1C}"/>
                </a:ext>
              </a:extLst>
            </p:cNvPr>
            <p:cNvSpPr txBox="1"/>
            <p:nvPr/>
          </p:nvSpPr>
          <p:spPr>
            <a:xfrm>
              <a:off x="4533381" y="4822502"/>
              <a:ext cx="8656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80</a:t>
              </a:r>
            </a:p>
          </p:txBody>
        </p:sp>
        <p:sp>
          <p:nvSpPr>
            <p:cNvPr id="114" name="TextBox 113">
              <a:extLst>
                <a:ext uri="{FF2B5EF4-FFF2-40B4-BE49-F238E27FC236}">
                  <a16:creationId xmlns:a16="http://schemas.microsoft.com/office/drawing/2014/main" id="{791717FC-58D1-9CDD-4FEC-88B7DEED5437}"/>
                </a:ext>
              </a:extLst>
            </p:cNvPr>
            <p:cNvSpPr txBox="1"/>
            <p:nvPr/>
          </p:nvSpPr>
          <p:spPr>
            <a:xfrm>
              <a:off x="4696789" y="4822502"/>
              <a:ext cx="8656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78</a:t>
              </a:r>
            </a:p>
          </p:txBody>
        </p:sp>
        <p:sp>
          <p:nvSpPr>
            <p:cNvPr id="115" name="TextBox 114">
              <a:extLst>
                <a:ext uri="{FF2B5EF4-FFF2-40B4-BE49-F238E27FC236}">
                  <a16:creationId xmlns:a16="http://schemas.microsoft.com/office/drawing/2014/main" id="{ED1D69D1-42EB-A7E5-4A7B-7E575C8413D4}"/>
                </a:ext>
              </a:extLst>
            </p:cNvPr>
            <p:cNvSpPr txBox="1"/>
            <p:nvPr/>
          </p:nvSpPr>
          <p:spPr>
            <a:xfrm>
              <a:off x="4860197" y="4822502"/>
              <a:ext cx="8656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73</a:t>
              </a:r>
            </a:p>
          </p:txBody>
        </p:sp>
        <p:sp>
          <p:nvSpPr>
            <p:cNvPr id="116" name="TextBox 115">
              <a:extLst>
                <a:ext uri="{FF2B5EF4-FFF2-40B4-BE49-F238E27FC236}">
                  <a16:creationId xmlns:a16="http://schemas.microsoft.com/office/drawing/2014/main" id="{9B20156B-B60C-881C-255C-E1B320F75B20}"/>
                </a:ext>
              </a:extLst>
            </p:cNvPr>
            <p:cNvSpPr txBox="1"/>
            <p:nvPr/>
          </p:nvSpPr>
          <p:spPr>
            <a:xfrm>
              <a:off x="5023606" y="4822502"/>
              <a:ext cx="8656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68</a:t>
              </a:r>
            </a:p>
          </p:txBody>
        </p:sp>
        <p:sp>
          <p:nvSpPr>
            <p:cNvPr id="117" name="TextBox 116">
              <a:extLst>
                <a:ext uri="{FF2B5EF4-FFF2-40B4-BE49-F238E27FC236}">
                  <a16:creationId xmlns:a16="http://schemas.microsoft.com/office/drawing/2014/main" id="{7FB41F3C-B86D-2A95-049D-61105D2F62E4}"/>
                </a:ext>
              </a:extLst>
            </p:cNvPr>
            <p:cNvSpPr txBox="1"/>
            <p:nvPr/>
          </p:nvSpPr>
          <p:spPr>
            <a:xfrm>
              <a:off x="5187015" y="4822502"/>
              <a:ext cx="8656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67</a:t>
              </a:r>
            </a:p>
          </p:txBody>
        </p:sp>
        <p:sp>
          <p:nvSpPr>
            <p:cNvPr id="118" name="TextBox 117">
              <a:extLst>
                <a:ext uri="{FF2B5EF4-FFF2-40B4-BE49-F238E27FC236}">
                  <a16:creationId xmlns:a16="http://schemas.microsoft.com/office/drawing/2014/main" id="{3806B4B8-6C85-96FC-2539-2879F1745DB2}"/>
                </a:ext>
              </a:extLst>
            </p:cNvPr>
            <p:cNvSpPr txBox="1"/>
            <p:nvPr/>
          </p:nvSpPr>
          <p:spPr>
            <a:xfrm>
              <a:off x="5350424" y="4822502"/>
              <a:ext cx="8656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65</a:t>
              </a:r>
            </a:p>
          </p:txBody>
        </p:sp>
        <p:sp>
          <p:nvSpPr>
            <p:cNvPr id="119" name="TextBox 118">
              <a:extLst>
                <a:ext uri="{FF2B5EF4-FFF2-40B4-BE49-F238E27FC236}">
                  <a16:creationId xmlns:a16="http://schemas.microsoft.com/office/drawing/2014/main" id="{D71E99D6-F7CB-6B64-248A-DAB4A75FF637}"/>
                </a:ext>
              </a:extLst>
            </p:cNvPr>
            <p:cNvSpPr txBox="1"/>
            <p:nvPr/>
          </p:nvSpPr>
          <p:spPr>
            <a:xfrm>
              <a:off x="5513831" y="4822502"/>
              <a:ext cx="8656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61</a:t>
              </a:r>
            </a:p>
          </p:txBody>
        </p:sp>
        <p:sp>
          <p:nvSpPr>
            <p:cNvPr id="120" name="TextBox 119">
              <a:extLst>
                <a:ext uri="{FF2B5EF4-FFF2-40B4-BE49-F238E27FC236}">
                  <a16:creationId xmlns:a16="http://schemas.microsoft.com/office/drawing/2014/main" id="{9237AB79-607A-841D-C013-04244ED9F22F}"/>
                </a:ext>
              </a:extLst>
            </p:cNvPr>
            <p:cNvSpPr txBox="1"/>
            <p:nvPr/>
          </p:nvSpPr>
          <p:spPr>
            <a:xfrm>
              <a:off x="5677240" y="4822502"/>
              <a:ext cx="8656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59</a:t>
              </a:r>
            </a:p>
          </p:txBody>
        </p:sp>
        <p:sp>
          <p:nvSpPr>
            <p:cNvPr id="121" name="TextBox 120">
              <a:extLst>
                <a:ext uri="{FF2B5EF4-FFF2-40B4-BE49-F238E27FC236}">
                  <a16:creationId xmlns:a16="http://schemas.microsoft.com/office/drawing/2014/main" id="{C090072B-49C3-5277-4FAD-1D97DF94C021}"/>
                </a:ext>
              </a:extLst>
            </p:cNvPr>
            <p:cNvSpPr txBox="1"/>
            <p:nvPr/>
          </p:nvSpPr>
          <p:spPr>
            <a:xfrm>
              <a:off x="5840648" y="4822502"/>
              <a:ext cx="8656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52</a:t>
              </a:r>
            </a:p>
          </p:txBody>
        </p:sp>
        <p:sp>
          <p:nvSpPr>
            <p:cNvPr id="122" name="TextBox 121">
              <a:extLst>
                <a:ext uri="{FF2B5EF4-FFF2-40B4-BE49-F238E27FC236}">
                  <a16:creationId xmlns:a16="http://schemas.microsoft.com/office/drawing/2014/main" id="{E133F0FD-7CCD-EC92-18B3-BD59FD47D534}"/>
                </a:ext>
              </a:extLst>
            </p:cNvPr>
            <p:cNvSpPr txBox="1"/>
            <p:nvPr/>
          </p:nvSpPr>
          <p:spPr>
            <a:xfrm>
              <a:off x="6004151" y="4822502"/>
              <a:ext cx="8656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39</a:t>
              </a:r>
            </a:p>
          </p:txBody>
        </p:sp>
        <p:sp>
          <p:nvSpPr>
            <p:cNvPr id="123" name="TextBox 122">
              <a:extLst>
                <a:ext uri="{FF2B5EF4-FFF2-40B4-BE49-F238E27FC236}">
                  <a16:creationId xmlns:a16="http://schemas.microsoft.com/office/drawing/2014/main" id="{11CAFCEC-75D3-170B-861A-02C38AD1B0A4}"/>
                </a:ext>
              </a:extLst>
            </p:cNvPr>
            <p:cNvSpPr txBox="1"/>
            <p:nvPr/>
          </p:nvSpPr>
          <p:spPr>
            <a:xfrm>
              <a:off x="6167559" y="4822502"/>
              <a:ext cx="8656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33</a:t>
              </a:r>
            </a:p>
          </p:txBody>
        </p:sp>
        <p:sp>
          <p:nvSpPr>
            <p:cNvPr id="124" name="TextBox 123">
              <a:extLst>
                <a:ext uri="{FF2B5EF4-FFF2-40B4-BE49-F238E27FC236}">
                  <a16:creationId xmlns:a16="http://schemas.microsoft.com/office/drawing/2014/main" id="{665B10BB-8E47-1590-49E1-82C6BDC54477}"/>
                </a:ext>
              </a:extLst>
            </p:cNvPr>
            <p:cNvSpPr txBox="1"/>
            <p:nvPr/>
          </p:nvSpPr>
          <p:spPr>
            <a:xfrm>
              <a:off x="6330967" y="4822502"/>
              <a:ext cx="8656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22</a:t>
              </a:r>
            </a:p>
          </p:txBody>
        </p:sp>
        <p:sp>
          <p:nvSpPr>
            <p:cNvPr id="125" name="TextBox 124">
              <a:extLst>
                <a:ext uri="{FF2B5EF4-FFF2-40B4-BE49-F238E27FC236}">
                  <a16:creationId xmlns:a16="http://schemas.microsoft.com/office/drawing/2014/main" id="{AC76AD73-1478-21FB-712E-947641D7C646}"/>
                </a:ext>
              </a:extLst>
            </p:cNvPr>
            <p:cNvSpPr txBox="1"/>
            <p:nvPr/>
          </p:nvSpPr>
          <p:spPr>
            <a:xfrm>
              <a:off x="6494376" y="4822502"/>
              <a:ext cx="8656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19</a:t>
              </a:r>
            </a:p>
          </p:txBody>
        </p:sp>
        <p:sp>
          <p:nvSpPr>
            <p:cNvPr id="126" name="TextBox 125">
              <a:extLst>
                <a:ext uri="{FF2B5EF4-FFF2-40B4-BE49-F238E27FC236}">
                  <a16:creationId xmlns:a16="http://schemas.microsoft.com/office/drawing/2014/main" id="{004DD6A8-6B26-2A19-0F5A-F4FE1DAC12C8}"/>
                </a:ext>
              </a:extLst>
            </p:cNvPr>
            <p:cNvSpPr txBox="1"/>
            <p:nvPr/>
          </p:nvSpPr>
          <p:spPr>
            <a:xfrm>
              <a:off x="6657784" y="4822502"/>
              <a:ext cx="8656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12</a:t>
              </a:r>
            </a:p>
          </p:txBody>
        </p:sp>
        <p:sp>
          <p:nvSpPr>
            <p:cNvPr id="127" name="TextBox 126">
              <a:extLst>
                <a:ext uri="{FF2B5EF4-FFF2-40B4-BE49-F238E27FC236}">
                  <a16:creationId xmlns:a16="http://schemas.microsoft.com/office/drawing/2014/main" id="{1D60BA13-622E-045A-BCBA-857BE58F50AC}"/>
                </a:ext>
              </a:extLst>
            </p:cNvPr>
            <p:cNvSpPr txBox="1"/>
            <p:nvPr/>
          </p:nvSpPr>
          <p:spPr>
            <a:xfrm>
              <a:off x="6821192" y="4822502"/>
              <a:ext cx="8656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11</a:t>
              </a:r>
            </a:p>
          </p:txBody>
        </p:sp>
        <p:sp>
          <p:nvSpPr>
            <p:cNvPr id="128" name="TextBox 127">
              <a:extLst>
                <a:ext uri="{FF2B5EF4-FFF2-40B4-BE49-F238E27FC236}">
                  <a16:creationId xmlns:a16="http://schemas.microsoft.com/office/drawing/2014/main" id="{C8A9164D-9E15-A4D5-1E69-67C18603370E}"/>
                </a:ext>
              </a:extLst>
            </p:cNvPr>
            <p:cNvSpPr txBox="1"/>
            <p:nvPr/>
          </p:nvSpPr>
          <p:spPr>
            <a:xfrm>
              <a:off x="7002956" y="4822502"/>
              <a:ext cx="4328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5</a:t>
              </a:r>
            </a:p>
          </p:txBody>
        </p:sp>
        <p:sp>
          <p:nvSpPr>
            <p:cNvPr id="129" name="TextBox 128">
              <a:extLst>
                <a:ext uri="{FF2B5EF4-FFF2-40B4-BE49-F238E27FC236}">
                  <a16:creationId xmlns:a16="http://schemas.microsoft.com/office/drawing/2014/main" id="{90655C6D-0E48-7A36-EA1F-A158593C0E77}"/>
                </a:ext>
              </a:extLst>
            </p:cNvPr>
            <p:cNvSpPr txBox="1"/>
            <p:nvPr/>
          </p:nvSpPr>
          <p:spPr>
            <a:xfrm>
              <a:off x="7166363" y="4822502"/>
              <a:ext cx="4328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2</a:t>
              </a:r>
            </a:p>
          </p:txBody>
        </p:sp>
        <p:sp>
          <p:nvSpPr>
            <p:cNvPr id="130" name="TextBox 129">
              <a:extLst>
                <a:ext uri="{FF2B5EF4-FFF2-40B4-BE49-F238E27FC236}">
                  <a16:creationId xmlns:a16="http://schemas.microsoft.com/office/drawing/2014/main" id="{B27D76C7-AAED-6603-6223-9CA0340C7716}"/>
                </a:ext>
              </a:extLst>
            </p:cNvPr>
            <p:cNvSpPr txBox="1"/>
            <p:nvPr/>
          </p:nvSpPr>
          <p:spPr>
            <a:xfrm>
              <a:off x="7329773" y="4822502"/>
              <a:ext cx="4328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a:t>
              </a:r>
            </a:p>
          </p:txBody>
        </p:sp>
        <p:sp>
          <p:nvSpPr>
            <p:cNvPr id="131" name="TextBox 130">
              <a:extLst>
                <a:ext uri="{FF2B5EF4-FFF2-40B4-BE49-F238E27FC236}">
                  <a16:creationId xmlns:a16="http://schemas.microsoft.com/office/drawing/2014/main" id="{9A4FB8F2-6936-7D55-2B0A-CE53E293BF34}"/>
                </a:ext>
              </a:extLst>
            </p:cNvPr>
            <p:cNvSpPr txBox="1"/>
            <p:nvPr/>
          </p:nvSpPr>
          <p:spPr>
            <a:xfrm>
              <a:off x="7493181" y="4822502"/>
              <a:ext cx="4328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a:t>
              </a:r>
            </a:p>
          </p:txBody>
        </p:sp>
        <p:sp>
          <p:nvSpPr>
            <p:cNvPr id="132" name="TextBox 131">
              <a:extLst>
                <a:ext uri="{FF2B5EF4-FFF2-40B4-BE49-F238E27FC236}">
                  <a16:creationId xmlns:a16="http://schemas.microsoft.com/office/drawing/2014/main" id="{11B1A0FD-79BB-3D1C-D75F-FA44650A4A53}"/>
                </a:ext>
              </a:extLst>
            </p:cNvPr>
            <p:cNvSpPr txBox="1"/>
            <p:nvPr/>
          </p:nvSpPr>
          <p:spPr>
            <a:xfrm>
              <a:off x="7656589" y="4822502"/>
              <a:ext cx="4328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a:t>
              </a:r>
            </a:p>
          </p:txBody>
        </p:sp>
        <p:sp>
          <p:nvSpPr>
            <p:cNvPr id="133" name="TextBox 132">
              <a:extLst>
                <a:ext uri="{FF2B5EF4-FFF2-40B4-BE49-F238E27FC236}">
                  <a16:creationId xmlns:a16="http://schemas.microsoft.com/office/drawing/2014/main" id="{95F520FE-370B-2E32-345B-4F283E09637C}"/>
                </a:ext>
              </a:extLst>
            </p:cNvPr>
            <p:cNvSpPr txBox="1"/>
            <p:nvPr/>
          </p:nvSpPr>
          <p:spPr>
            <a:xfrm>
              <a:off x="7819998" y="4822502"/>
              <a:ext cx="4328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a:t>
              </a:r>
            </a:p>
          </p:txBody>
        </p:sp>
        <p:sp>
          <p:nvSpPr>
            <p:cNvPr id="134" name="TextBox 133">
              <a:extLst>
                <a:ext uri="{FF2B5EF4-FFF2-40B4-BE49-F238E27FC236}">
                  <a16:creationId xmlns:a16="http://schemas.microsoft.com/office/drawing/2014/main" id="{6B34C2C2-4BAA-7D58-BB5C-4EF19848A933}"/>
                </a:ext>
              </a:extLst>
            </p:cNvPr>
            <p:cNvSpPr txBox="1"/>
            <p:nvPr/>
          </p:nvSpPr>
          <p:spPr>
            <a:xfrm>
              <a:off x="7983407" y="4822502"/>
              <a:ext cx="4328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0</a:t>
              </a:r>
            </a:p>
          </p:txBody>
        </p:sp>
        <p:sp>
          <p:nvSpPr>
            <p:cNvPr id="135" name="TextBox 134">
              <a:extLst>
                <a:ext uri="{FF2B5EF4-FFF2-40B4-BE49-F238E27FC236}">
                  <a16:creationId xmlns:a16="http://schemas.microsoft.com/office/drawing/2014/main" id="{E4E054F1-E1DC-A6EB-40A1-C911B0D4FF0D}"/>
                </a:ext>
              </a:extLst>
            </p:cNvPr>
            <p:cNvSpPr txBox="1"/>
            <p:nvPr/>
          </p:nvSpPr>
          <p:spPr>
            <a:xfrm>
              <a:off x="8146815" y="4822502"/>
              <a:ext cx="43282"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solidFill>
                    <a:prstClr val="white">
                      <a:lumMod val="65000"/>
                    </a:prstClr>
                  </a:solidFill>
                  <a:effectLst/>
                  <a:uLnTx/>
                  <a:uFillTx/>
                  <a:latin typeface="Arial"/>
                  <a:ea typeface="+mn-ea"/>
                  <a:cs typeface="Arial"/>
                  <a:sym typeface="Arial"/>
                  <a:rtl val="0"/>
                </a:rPr>
                <a:t>0</a:t>
              </a:r>
            </a:p>
          </p:txBody>
        </p:sp>
        <p:sp>
          <p:nvSpPr>
            <p:cNvPr id="178" name="TextBox 177">
              <a:extLst>
                <a:ext uri="{FF2B5EF4-FFF2-40B4-BE49-F238E27FC236}">
                  <a16:creationId xmlns:a16="http://schemas.microsoft.com/office/drawing/2014/main" id="{6C3B5D70-6C3B-D5C6-743D-1F686537AAFB}"/>
                </a:ext>
              </a:extLst>
            </p:cNvPr>
            <p:cNvSpPr txBox="1"/>
            <p:nvPr/>
          </p:nvSpPr>
          <p:spPr>
            <a:xfrm>
              <a:off x="877688" y="4810960"/>
              <a:ext cx="131658" cy="11541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err="1">
                  <a:ln/>
                  <a:solidFill>
                    <a:prstClr val="white">
                      <a:lumMod val="65000"/>
                    </a:prstClr>
                  </a:solidFill>
                  <a:effectLst/>
                  <a:uLnTx/>
                  <a:uFillTx/>
                  <a:latin typeface="Arial"/>
                  <a:ea typeface="+mn-ea"/>
                  <a:cs typeface="Arial"/>
                  <a:sym typeface="Arial"/>
                  <a:rtl val="0"/>
                </a:rPr>
                <a:t>DVd</a:t>
              </a:r>
              <a:endParaRPr kumimoji="0" lang="en-US" sz="750" b="1" i="0" u="none" strike="noStrike" kern="1200" cap="none" spc="0" normalizeH="0" baseline="0" noProof="0" dirty="0">
                <a:ln/>
                <a:solidFill>
                  <a:prstClr val="white">
                    <a:lumMod val="65000"/>
                  </a:prstClr>
                </a:solidFill>
                <a:effectLst/>
                <a:uLnTx/>
                <a:uFillTx/>
                <a:latin typeface="Arial"/>
                <a:ea typeface="+mn-ea"/>
                <a:cs typeface="Arial"/>
                <a:sym typeface="Arial"/>
                <a:rtl val="0"/>
              </a:endParaRPr>
            </a:p>
          </p:txBody>
        </p:sp>
        <p:sp>
          <p:nvSpPr>
            <p:cNvPr id="179" name="TextBox 178">
              <a:extLst>
                <a:ext uri="{FF2B5EF4-FFF2-40B4-BE49-F238E27FC236}">
                  <a16:creationId xmlns:a16="http://schemas.microsoft.com/office/drawing/2014/main" id="{F2C59081-58C4-96FB-F988-1688BF2A7976}"/>
                </a:ext>
              </a:extLst>
            </p:cNvPr>
            <p:cNvSpPr txBox="1"/>
            <p:nvPr/>
          </p:nvSpPr>
          <p:spPr>
            <a:xfrm>
              <a:off x="811409" y="4225225"/>
              <a:ext cx="64793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prstClr val="white"/>
                  </a:solidFill>
                  <a:effectLst/>
                  <a:uLnTx/>
                  <a:uFillTx/>
                  <a:latin typeface="Arial"/>
                  <a:ea typeface="+mn-ea"/>
                  <a:cs typeface="Arial"/>
                  <a:sym typeface="Arial"/>
                  <a:rtl val="0"/>
                </a:rPr>
                <a:t>No. at risk</a:t>
              </a:r>
            </a:p>
          </p:txBody>
        </p:sp>
        <p:sp>
          <p:nvSpPr>
            <p:cNvPr id="180" name="TextBox 179">
              <a:extLst>
                <a:ext uri="{FF2B5EF4-FFF2-40B4-BE49-F238E27FC236}">
                  <a16:creationId xmlns:a16="http://schemas.microsoft.com/office/drawing/2014/main" id="{77F26CE9-CEA0-31B6-71B2-07855343DD76}"/>
                </a:ext>
              </a:extLst>
            </p:cNvPr>
            <p:cNvSpPr txBox="1"/>
            <p:nvPr/>
          </p:nvSpPr>
          <p:spPr>
            <a:xfrm>
              <a:off x="3182078" y="4299097"/>
              <a:ext cx="3183821"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prstClr val="white"/>
                  </a:solidFill>
                  <a:effectLst/>
                  <a:uLnTx/>
                  <a:uFillTx/>
                  <a:latin typeface="Arial"/>
                  <a:ea typeface="+mn-ea"/>
                  <a:cs typeface="Arial"/>
                  <a:sym typeface="Arial"/>
                  <a:rtl val="0"/>
                </a:rPr>
                <a:t>Time since randomization, months</a:t>
              </a:r>
            </a:p>
          </p:txBody>
        </p:sp>
        <p:grpSp>
          <p:nvGrpSpPr>
            <p:cNvPr id="181" name="Group 180">
              <a:extLst>
                <a:ext uri="{FF2B5EF4-FFF2-40B4-BE49-F238E27FC236}">
                  <a16:creationId xmlns:a16="http://schemas.microsoft.com/office/drawing/2014/main" id="{F714D926-1F21-1670-BC2D-E13621068624}"/>
                </a:ext>
              </a:extLst>
            </p:cNvPr>
            <p:cNvGrpSpPr/>
            <p:nvPr/>
          </p:nvGrpSpPr>
          <p:grpSpPr>
            <a:xfrm>
              <a:off x="1456030" y="4142493"/>
              <a:ext cx="6782164" cy="138499"/>
              <a:chOff x="1702237" y="3926976"/>
              <a:chExt cx="9909115" cy="138499"/>
            </a:xfrm>
          </p:grpSpPr>
          <p:sp>
            <p:nvSpPr>
              <p:cNvPr id="182" name="TextBox 181">
                <a:extLst>
                  <a:ext uri="{FF2B5EF4-FFF2-40B4-BE49-F238E27FC236}">
                    <a16:creationId xmlns:a16="http://schemas.microsoft.com/office/drawing/2014/main" id="{475BC8D4-9B7E-F586-71AD-EC73B0D9DD91}"/>
                  </a:ext>
                </a:extLst>
              </p:cNvPr>
              <p:cNvSpPr txBox="1"/>
              <p:nvPr/>
            </p:nvSpPr>
            <p:spPr>
              <a:xfrm>
                <a:off x="11185716" y="3926976"/>
                <a:ext cx="187366"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40</a:t>
                </a:r>
              </a:p>
            </p:txBody>
          </p:sp>
          <p:sp>
            <p:nvSpPr>
              <p:cNvPr id="183" name="TextBox 182">
                <a:extLst>
                  <a:ext uri="{FF2B5EF4-FFF2-40B4-BE49-F238E27FC236}">
                    <a16:creationId xmlns:a16="http://schemas.microsoft.com/office/drawing/2014/main" id="{A0F71941-60CE-A94A-F16E-92AE234D0581}"/>
                  </a:ext>
                </a:extLst>
              </p:cNvPr>
              <p:cNvSpPr txBox="1"/>
              <p:nvPr/>
            </p:nvSpPr>
            <p:spPr>
              <a:xfrm>
                <a:off x="11423986" y="3926976"/>
                <a:ext cx="187366"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41</a:t>
                </a:r>
              </a:p>
            </p:txBody>
          </p:sp>
          <p:sp>
            <p:nvSpPr>
              <p:cNvPr id="184" name="TextBox 183">
                <a:extLst>
                  <a:ext uri="{FF2B5EF4-FFF2-40B4-BE49-F238E27FC236}">
                    <a16:creationId xmlns:a16="http://schemas.microsoft.com/office/drawing/2014/main" id="{F7C66CC6-25EA-CBF8-09B3-C0C59673F322}"/>
                  </a:ext>
                </a:extLst>
              </p:cNvPr>
              <p:cNvSpPr txBox="1"/>
              <p:nvPr/>
            </p:nvSpPr>
            <p:spPr>
              <a:xfrm>
                <a:off x="1702237" y="3926976"/>
                <a:ext cx="93683"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0</a:t>
                </a:r>
              </a:p>
            </p:txBody>
          </p:sp>
          <p:sp>
            <p:nvSpPr>
              <p:cNvPr id="185" name="TextBox 184">
                <a:extLst>
                  <a:ext uri="{FF2B5EF4-FFF2-40B4-BE49-F238E27FC236}">
                    <a16:creationId xmlns:a16="http://schemas.microsoft.com/office/drawing/2014/main" id="{FF513F09-8F2F-023B-A9AA-BD8CE9C9FDC8}"/>
                  </a:ext>
                </a:extLst>
              </p:cNvPr>
              <p:cNvSpPr txBox="1"/>
              <p:nvPr/>
            </p:nvSpPr>
            <p:spPr>
              <a:xfrm>
                <a:off x="1940496" y="3926976"/>
                <a:ext cx="93683"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1</a:t>
                </a:r>
              </a:p>
            </p:txBody>
          </p:sp>
          <p:sp>
            <p:nvSpPr>
              <p:cNvPr id="186" name="TextBox 185">
                <a:extLst>
                  <a:ext uri="{FF2B5EF4-FFF2-40B4-BE49-F238E27FC236}">
                    <a16:creationId xmlns:a16="http://schemas.microsoft.com/office/drawing/2014/main" id="{43B83394-6DC6-3314-C127-672078681DF9}"/>
                  </a:ext>
                </a:extLst>
              </p:cNvPr>
              <p:cNvSpPr txBox="1"/>
              <p:nvPr/>
            </p:nvSpPr>
            <p:spPr>
              <a:xfrm>
                <a:off x="2178753" y="3926976"/>
                <a:ext cx="93683"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2</a:t>
                </a:r>
              </a:p>
            </p:txBody>
          </p:sp>
          <p:sp>
            <p:nvSpPr>
              <p:cNvPr id="187" name="TextBox 186">
                <a:extLst>
                  <a:ext uri="{FF2B5EF4-FFF2-40B4-BE49-F238E27FC236}">
                    <a16:creationId xmlns:a16="http://schemas.microsoft.com/office/drawing/2014/main" id="{CF598238-7133-BB54-547D-A32DCE6E9A87}"/>
                  </a:ext>
                </a:extLst>
              </p:cNvPr>
              <p:cNvSpPr txBox="1"/>
              <p:nvPr/>
            </p:nvSpPr>
            <p:spPr>
              <a:xfrm>
                <a:off x="2417011" y="3926976"/>
                <a:ext cx="93683"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3</a:t>
                </a:r>
              </a:p>
            </p:txBody>
          </p:sp>
          <p:sp>
            <p:nvSpPr>
              <p:cNvPr id="188" name="TextBox 187">
                <a:extLst>
                  <a:ext uri="{FF2B5EF4-FFF2-40B4-BE49-F238E27FC236}">
                    <a16:creationId xmlns:a16="http://schemas.microsoft.com/office/drawing/2014/main" id="{CDCF3282-A489-AE5A-3B2A-E6F32BE308BE}"/>
                  </a:ext>
                </a:extLst>
              </p:cNvPr>
              <p:cNvSpPr txBox="1"/>
              <p:nvPr/>
            </p:nvSpPr>
            <p:spPr>
              <a:xfrm>
                <a:off x="2655270" y="3926976"/>
                <a:ext cx="93683"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4</a:t>
                </a:r>
              </a:p>
            </p:txBody>
          </p:sp>
          <p:sp>
            <p:nvSpPr>
              <p:cNvPr id="189" name="TextBox 188">
                <a:extLst>
                  <a:ext uri="{FF2B5EF4-FFF2-40B4-BE49-F238E27FC236}">
                    <a16:creationId xmlns:a16="http://schemas.microsoft.com/office/drawing/2014/main" id="{B4A47E3D-2C77-304C-C6D9-ED0785381573}"/>
                  </a:ext>
                </a:extLst>
              </p:cNvPr>
              <p:cNvSpPr txBox="1"/>
              <p:nvPr/>
            </p:nvSpPr>
            <p:spPr>
              <a:xfrm>
                <a:off x="2893527" y="3926976"/>
                <a:ext cx="93683"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5</a:t>
                </a:r>
              </a:p>
            </p:txBody>
          </p:sp>
          <p:sp>
            <p:nvSpPr>
              <p:cNvPr id="190" name="TextBox 189">
                <a:extLst>
                  <a:ext uri="{FF2B5EF4-FFF2-40B4-BE49-F238E27FC236}">
                    <a16:creationId xmlns:a16="http://schemas.microsoft.com/office/drawing/2014/main" id="{FE7C5C16-4EA8-CA4E-A59E-427DE501C5B4}"/>
                  </a:ext>
                </a:extLst>
              </p:cNvPr>
              <p:cNvSpPr txBox="1"/>
              <p:nvPr/>
            </p:nvSpPr>
            <p:spPr>
              <a:xfrm>
                <a:off x="3131786" y="3926976"/>
                <a:ext cx="93683"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6</a:t>
                </a:r>
              </a:p>
            </p:txBody>
          </p:sp>
          <p:sp>
            <p:nvSpPr>
              <p:cNvPr id="191" name="TextBox 190">
                <a:extLst>
                  <a:ext uri="{FF2B5EF4-FFF2-40B4-BE49-F238E27FC236}">
                    <a16:creationId xmlns:a16="http://schemas.microsoft.com/office/drawing/2014/main" id="{D1DF687D-A7D6-2C82-9688-9B9289725761}"/>
                  </a:ext>
                </a:extLst>
              </p:cNvPr>
              <p:cNvSpPr txBox="1"/>
              <p:nvPr/>
            </p:nvSpPr>
            <p:spPr>
              <a:xfrm>
                <a:off x="3370043" y="3926976"/>
                <a:ext cx="93683"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7</a:t>
                </a:r>
              </a:p>
            </p:txBody>
          </p:sp>
          <p:sp>
            <p:nvSpPr>
              <p:cNvPr id="192" name="TextBox 191">
                <a:extLst>
                  <a:ext uri="{FF2B5EF4-FFF2-40B4-BE49-F238E27FC236}">
                    <a16:creationId xmlns:a16="http://schemas.microsoft.com/office/drawing/2014/main" id="{162E64D9-D7CA-D08D-BFBF-757D58066CDE}"/>
                  </a:ext>
                </a:extLst>
              </p:cNvPr>
              <p:cNvSpPr txBox="1"/>
              <p:nvPr/>
            </p:nvSpPr>
            <p:spPr>
              <a:xfrm>
                <a:off x="3608302" y="3926976"/>
                <a:ext cx="93683"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8</a:t>
                </a:r>
              </a:p>
            </p:txBody>
          </p:sp>
          <p:sp>
            <p:nvSpPr>
              <p:cNvPr id="193" name="TextBox 192">
                <a:extLst>
                  <a:ext uri="{FF2B5EF4-FFF2-40B4-BE49-F238E27FC236}">
                    <a16:creationId xmlns:a16="http://schemas.microsoft.com/office/drawing/2014/main" id="{B0D98465-28B6-DCD4-30F3-B5A9DD2A83E6}"/>
                  </a:ext>
                </a:extLst>
              </p:cNvPr>
              <p:cNvSpPr txBox="1"/>
              <p:nvPr/>
            </p:nvSpPr>
            <p:spPr>
              <a:xfrm>
                <a:off x="3846559" y="3926976"/>
                <a:ext cx="93683"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9</a:t>
                </a:r>
              </a:p>
            </p:txBody>
          </p:sp>
          <p:sp>
            <p:nvSpPr>
              <p:cNvPr id="194" name="TextBox 193">
                <a:extLst>
                  <a:ext uri="{FF2B5EF4-FFF2-40B4-BE49-F238E27FC236}">
                    <a16:creationId xmlns:a16="http://schemas.microsoft.com/office/drawing/2014/main" id="{274C7344-C553-842B-0C98-4CE80E14A3A7}"/>
                  </a:ext>
                </a:extLst>
              </p:cNvPr>
              <p:cNvSpPr txBox="1"/>
              <p:nvPr/>
            </p:nvSpPr>
            <p:spPr>
              <a:xfrm>
                <a:off x="4037976" y="3926976"/>
                <a:ext cx="187366"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10</a:t>
                </a:r>
              </a:p>
            </p:txBody>
          </p:sp>
          <p:sp>
            <p:nvSpPr>
              <p:cNvPr id="195" name="TextBox 194">
                <a:extLst>
                  <a:ext uri="{FF2B5EF4-FFF2-40B4-BE49-F238E27FC236}">
                    <a16:creationId xmlns:a16="http://schemas.microsoft.com/office/drawing/2014/main" id="{AE865017-61E3-82C2-9571-BB2A6A5581C5}"/>
                  </a:ext>
                </a:extLst>
              </p:cNvPr>
              <p:cNvSpPr txBox="1"/>
              <p:nvPr/>
            </p:nvSpPr>
            <p:spPr>
              <a:xfrm>
                <a:off x="4276235" y="3926976"/>
                <a:ext cx="187366"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11</a:t>
                </a:r>
              </a:p>
            </p:txBody>
          </p:sp>
          <p:sp>
            <p:nvSpPr>
              <p:cNvPr id="196" name="TextBox 195">
                <a:extLst>
                  <a:ext uri="{FF2B5EF4-FFF2-40B4-BE49-F238E27FC236}">
                    <a16:creationId xmlns:a16="http://schemas.microsoft.com/office/drawing/2014/main" id="{E111DFA6-723E-D94D-196B-DC99738A407F}"/>
                  </a:ext>
                </a:extLst>
              </p:cNvPr>
              <p:cNvSpPr txBox="1"/>
              <p:nvPr/>
            </p:nvSpPr>
            <p:spPr>
              <a:xfrm>
                <a:off x="4514492" y="3926976"/>
                <a:ext cx="187366"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12</a:t>
                </a:r>
              </a:p>
            </p:txBody>
          </p:sp>
          <p:sp>
            <p:nvSpPr>
              <p:cNvPr id="197" name="TextBox 196">
                <a:extLst>
                  <a:ext uri="{FF2B5EF4-FFF2-40B4-BE49-F238E27FC236}">
                    <a16:creationId xmlns:a16="http://schemas.microsoft.com/office/drawing/2014/main" id="{A8AC443D-2767-0360-B9A9-35F9A5925114}"/>
                  </a:ext>
                </a:extLst>
              </p:cNvPr>
              <p:cNvSpPr txBox="1"/>
              <p:nvPr/>
            </p:nvSpPr>
            <p:spPr>
              <a:xfrm>
                <a:off x="4752750" y="3926976"/>
                <a:ext cx="187366"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13</a:t>
                </a:r>
              </a:p>
            </p:txBody>
          </p:sp>
          <p:sp>
            <p:nvSpPr>
              <p:cNvPr id="198" name="TextBox 197">
                <a:extLst>
                  <a:ext uri="{FF2B5EF4-FFF2-40B4-BE49-F238E27FC236}">
                    <a16:creationId xmlns:a16="http://schemas.microsoft.com/office/drawing/2014/main" id="{BD67A511-AE87-BC59-7218-CF737EEAB46B}"/>
                  </a:ext>
                </a:extLst>
              </p:cNvPr>
              <p:cNvSpPr txBox="1"/>
              <p:nvPr/>
            </p:nvSpPr>
            <p:spPr>
              <a:xfrm>
                <a:off x="4991008" y="3926976"/>
                <a:ext cx="187366"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14</a:t>
                </a:r>
              </a:p>
            </p:txBody>
          </p:sp>
          <p:sp>
            <p:nvSpPr>
              <p:cNvPr id="199" name="TextBox 198">
                <a:extLst>
                  <a:ext uri="{FF2B5EF4-FFF2-40B4-BE49-F238E27FC236}">
                    <a16:creationId xmlns:a16="http://schemas.microsoft.com/office/drawing/2014/main" id="{E6476DEF-D54B-DAFE-7AC8-E227E5CD9D24}"/>
                  </a:ext>
                </a:extLst>
              </p:cNvPr>
              <p:cNvSpPr txBox="1"/>
              <p:nvPr/>
            </p:nvSpPr>
            <p:spPr>
              <a:xfrm>
                <a:off x="5229266" y="3926976"/>
                <a:ext cx="187366"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15</a:t>
                </a:r>
              </a:p>
            </p:txBody>
          </p:sp>
          <p:sp>
            <p:nvSpPr>
              <p:cNvPr id="200" name="TextBox 199">
                <a:extLst>
                  <a:ext uri="{FF2B5EF4-FFF2-40B4-BE49-F238E27FC236}">
                    <a16:creationId xmlns:a16="http://schemas.microsoft.com/office/drawing/2014/main" id="{0C13AD63-CBB3-B783-A274-5F9317B1BCA4}"/>
                  </a:ext>
                </a:extLst>
              </p:cNvPr>
              <p:cNvSpPr txBox="1"/>
              <p:nvPr/>
            </p:nvSpPr>
            <p:spPr>
              <a:xfrm>
                <a:off x="5467523" y="3926976"/>
                <a:ext cx="187366"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16</a:t>
                </a:r>
              </a:p>
            </p:txBody>
          </p:sp>
          <p:sp>
            <p:nvSpPr>
              <p:cNvPr id="201" name="TextBox 200">
                <a:extLst>
                  <a:ext uri="{FF2B5EF4-FFF2-40B4-BE49-F238E27FC236}">
                    <a16:creationId xmlns:a16="http://schemas.microsoft.com/office/drawing/2014/main" id="{0B2C1B2C-D24A-4FCF-073F-759D55676F25}"/>
                  </a:ext>
                </a:extLst>
              </p:cNvPr>
              <p:cNvSpPr txBox="1"/>
              <p:nvPr/>
            </p:nvSpPr>
            <p:spPr>
              <a:xfrm>
                <a:off x="5705782" y="3926976"/>
                <a:ext cx="187366"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17</a:t>
                </a:r>
              </a:p>
            </p:txBody>
          </p:sp>
          <p:sp>
            <p:nvSpPr>
              <p:cNvPr id="202" name="TextBox 201">
                <a:extLst>
                  <a:ext uri="{FF2B5EF4-FFF2-40B4-BE49-F238E27FC236}">
                    <a16:creationId xmlns:a16="http://schemas.microsoft.com/office/drawing/2014/main" id="{434ED32A-9163-03B4-1329-1ABD3DCB3372}"/>
                  </a:ext>
                </a:extLst>
              </p:cNvPr>
              <p:cNvSpPr txBox="1"/>
              <p:nvPr/>
            </p:nvSpPr>
            <p:spPr>
              <a:xfrm>
                <a:off x="5944041" y="3926976"/>
                <a:ext cx="187366"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18</a:t>
                </a:r>
              </a:p>
            </p:txBody>
          </p:sp>
          <p:sp>
            <p:nvSpPr>
              <p:cNvPr id="203" name="TextBox 202">
                <a:extLst>
                  <a:ext uri="{FF2B5EF4-FFF2-40B4-BE49-F238E27FC236}">
                    <a16:creationId xmlns:a16="http://schemas.microsoft.com/office/drawing/2014/main" id="{4DE8EC2B-93AA-56EB-574B-C4A1DCE35FF2}"/>
                  </a:ext>
                </a:extLst>
              </p:cNvPr>
              <p:cNvSpPr txBox="1"/>
              <p:nvPr/>
            </p:nvSpPr>
            <p:spPr>
              <a:xfrm>
                <a:off x="6182298" y="3926976"/>
                <a:ext cx="187366"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19</a:t>
                </a:r>
              </a:p>
            </p:txBody>
          </p:sp>
          <p:sp>
            <p:nvSpPr>
              <p:cNvPr id="204" name="TextBox 203">
                <a:extLst>
                  <a:ext uri="{FF2B5EF4-FFF2-40B4-BE49-F238E27FC236}">
                    <a16:creationId xmlns:a16="http://schemas.microsoft.com/office/drawing/2014/main" id="{E982D468-CA8D-61E0-0B61-FA3CCAA69F59}"/>
                  </a:ext>
                </a:extLst>
              </p:cNvPr>
              <p:cNvSpPr txBox="1"/>
              <p:nvPr/>
            </p:nvSpPr>
            <p:spPr>
              <a:xfrm>
                <a:off x="6420557" y="3926976"/>
                <a:ext cx="187366"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20</a:t>
                </a:r>
              </a:p>
            </p:txBody>
          </p:sp>
          <p:sp>
            <p:nvSpPr>
              <p:cNvPr id="205" name="TextBox 204">
                <a:extLst>
                  <a:ext uri="{FF2B5EF4-FFF2-40B4-BE49-F238E27FC236}">
                    <a16:creationId xmlns:a16="http://schemas.microsoft.com/office/drawing/2014/main" id="{1FA71DA6-5C2B-7A75-D44A-FCE59F874331}"/>
                  </a:ext>
                </a:extLst>
              </p:cNvPr>
              <p:cNvSpPr txBox="1"/>
              <p:nvPr/>
            </p:nvSpPr>
            <p:spPr>
              <a:xfrm>
                <a:off x="6658814" y="3926976"/>
                <a:ext cx="187366"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21</a:t>
                </a:r>
              </a:p>
            </p:txBody>
          </p:sp>
          <p:sp>
            <p:nvSpPr>
              <p:cNvPr id="206" name="TextBox 205">
                <a:extLst>
                  <a:ext uri="{FF2B5EF4-FFF2-40B4-BE49-F238E27FC236}">
                    <a16:creationId xmlns:a16="http://schemas.microsoft.com/office/drawing/2014/main" id="{BCAD73E8-EAD1-0AF1-486A-0565130EAD76}"/>
                  </a:ext>
                </a:extLst>
              </p:cNvPr>
              <p:cNvSpPr txBox="1"/>
              <p:nvPr/>
            </p:nvSpPr>
            <p:spPr>
              <a:xfrm>
                <a:off x="6897072" y="3926976"/>
                <a:ext cx="187366"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22</a:t>
                </a:r>
              </a:p>
            </p:txBody>
          </p:sp>
          <p:sp>
            <p:nvSpPr>
              <p:cNvPr id="207" name="TextBox 206">
                <a:extLst>
                  <a:ext uri="{FF2B5EF4-FFF2-40B4-BE49-F238E27FC236}">
                    <a16:creationId xmlns:a16="http://schemas.microsoft.com/office/drawing/2014/main" id="{50A3D8FE-98FF-4AB8-FEF5-B173B287F96A}"/>
                  </a:ext>
                </a:extLst>
              </p:cNvPr>
              <p:cNvSpPr txBox="1"/>
              <p:nvPr/>
            </p:nvSpPr>
            <p:spPr>
              <a:xfrm>
                <a:off x="7135329" y="3926976"/>
                <a:ext cx="187366"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23</a:t>
                </a:r>
              </a:p>
            </p:txBody>
          </p:sp>
          <p:sp>
            <p:nvSpPr>
              <p:cNvPr id="208" name="TextBox 207">
                <a:extLst>
                  <a:ext uri="{FF2B5EF4-FFF2-40B4-BE49-F238E27FC236}">
                    <a16:creationId xmlns:a16="http://schemas.microsoft.com/office/drawing/2014/main" id="{9D316785-0370-E3D8-80FC-80303A15EAAC}"/>
                  </a:ext>
                </a:extLst>
              </p:cNvPr>
              <p:cNvSpPr txBox="1"/>
              <p:nvPr/>
            </p:nvSpPr>
            <p:spPr>
              <a:xfrm>
                <a:off x="7373588" y="3926976"/>
                <a:ext cx="187366"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24</a:t>
                </a:r>
              </a:p>
            </p:txBody>
          </p:sp>
          <p:sp>
            <p:nvSpPr>
              <p:cNvPr id="209" name="TextBox 208">
                <a:extLst>
                  <a:ext uri="{FF2B5EF4-FFF2-40B4-BE49-F238E27FC236}">
                    <a16:creationId xmlns:a16="http://schemas.microsoft.com/office/drawing/2014/main" id="{03D73920-5BB3-C1ED-963B-42EE32B4AD0A}"/>
                  </a:ext>
                </a:extLst>
              </p:cNvPr>
              <p:cNvSpPr txBox="1"/>
              <p:nvPr/>
            </p:nvSpPr>
            <p:spPr>
              <a:xfrm>
                <a:off x="7611847" y="3926976"/>
                <a:ext cx="187366"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25</a:t>
                </a:r>
              </a:p>
            </p:txBody>
          </p:sp>
          <p:sp>
            <p:nvSpPr>
              <p:cNvPr id="210" name="TextBox 209">
                <a:extLst>
                  <a:ext uri="{FF2B5EF4-FFF2-40B4-BE49-F238E27FC236}">
                    <a16:creationId xmlns:a16="http://schemas.microsoft.com/office/drawing/2014/main" id="{D67BA627-7FEA-E633-3F5F-ACE4DDEAA398}"/>
                  </a:ext>
                </a:extLst>
              </p:cNvPr>
              <p:cNvSpPr txBox="1"/>
              <p:nvPr/>
            </p:nvSpPr>
            <p:spPr>
              <a:xfrm>
                <a:off x="7850104" y="3926976"/>
                <a:ext cx="187366"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26</a:t>
                </a:r>
              </a:p>
            </p:txBody>
          </p:sp>
          <p:sp>
            <p:nvSpPr>
              <p:cNvPr id="211" name="TextBox 210">
                <a:extLst>
                  <a:ext uri="{FF2B5EF4-FFF2-40B4-BE49-F238E27FC236}">
                    <a16:creationId xmlns:a16="http://schemas.microsoft.com/office/drawing/2014/main" id="{ACF18D67-046A-A088-BED6-A63CE095BCE0}"/>
                  </a:ext>
                </a:extLst>
              </p:cNvPr>
              <p:cNvSpPr txBox="1"/>
              <p:nvPr/>
            </p:nvSpPr>
            <p:spPr>
              <a:xfrm>
                <a:off x="8088363" y="3926976"/>
                <a:ext cx="187366"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27</a:t>
                </a:r>
              </a:p>
            </p:txBody>
          </p:sp>
          <p:sp>
            <p:nvSpPr>
              <p:cNvPr id="212" name="TextBox 211">
                <a:extLst>
                  <a:ext uri="{FF2B5EF4-FFF2-40B4-BE49-F238E27FC236}">
                    <a16:creationId xmlns:a16="http://schemas.microsoft.com/office/drawing/2014/main" id="{4937A32C-0294-E50B-2B45-B088D09A9A3C}"/>
                  </a:ext>
                </a:extLst>
              </p:cNvPr>
              <p:cNvSpPr txBox="1"/>
              <p:nvPr/>
            </p:nvSpPr>
            <p:spPr>
              <a:xfrm>
                <a:off x="8326620" y="3926976"/>
                <a:ext cx="187366"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28</a:t>
                </a:r>
              </a:p>
            </p:txBody>
          </p:sp>
          <p:sp>
            <p:nvSpPr>
              <p:cNvPr id="213" name="TextBox 212">
                <a:extLst>
                  <a:ext uri="{FF2B5EF4-FFF2-40B4-BE49-F238E27FC236}">
                    <a16:creationId xmlns:a16="http://schemas.microsoft.com/office/drawing/2014/main" id="{C55645CC-6C9A-8007-7286-BBF9AF2D8C68}"/>
                  </a:ext>
                </a:extLst>
              </p:cNvPr>
              <p:cNvSpPr txBox="1"/>
              <p:nvPr/>
            </p:nvSpPr>
            <p:spPr>
              <a:xfrm>
                <a:off x="8564878" y="3926976"/>
                <a:ext cx="187366"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29</a:t>
                </a:r>
              </a:p>
            </p:txBody>
          </p:sp>
          <p:sp>
            <p:nvSpPr>
              <p:cNvPr id="214" name="TextBox 213">
                <a:extLst>
                  <a:ext uri="{FF2B5EF4-FFF2-40B4-BE49-F238E27FC236}">
                    <a16:creationId xmlns:a16="http://schemas.microsoft.com/office/drawing/2014/main" id="{75B75BCA-A530-4A37-7F1D-F5A2CA0EF64A}"/>
                  </a:ext>
                </a:extLst>
              </p:cNvPr>
              <p:cNvSpPr txBox="1"/>
              <p:nvPr/>
            </p:nvSpPr>
            <p:spPr>
              <a:xfrm>
                <a:off x="8803136" y="3926976"/>
                <a:ext cx="187366"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30</a:t>
                </a:r>
              </a:p>
            </p:txBody>
          </p:sp>
          <p:sp>
            <p:nvSpPr>
              <p:cNvPr id="215" name="TextBox 214">
                <a:extLst>
                  <a:ext uri="{FF2B5EF4-FFF2-40B4-BE49-F238E27FC236}">
                    <a16:creationId xmlns:a16="http://schemas.microsoft.com/office/drawing/2014/main" id="{E5D14863-BEF4-459D-23D0-0A99B5D2D6F8}"/>
                  </a:ext>
                </a:extLst>
              </p:cNvPr>
              <p:cNvSpPr txBox="1"/>
              <p:nvPr/>
            </p:nvSpPr>
            <p:spPr>
              <a:xfrm>
                <a:off x="9041394" y="3926976"/>
                <a:ext cx="187366"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31</a:t>
                </a:r>
              </a:p>
            </p:txBody>
          </p:sp>
          <p:sp>
            <p:nvSpPr>
              <p:cNvPr id="216" name="TextBox 215">
                <a:extLst>
                  <a:ext uri="{FF2B5EF4-FFF2-40B4-BE49-F238E27FC236}">
                    <a16:creationId xmlns:a16="http://schemas.microsoft.com/office/drawing/2014/main" id="{48A6C12E-A72A-46BF-4697-27AD76DC3E02}"/>
                  </a:ext>
                </a:extLst>
              </p:cNvPr>
              <p:cNvSpPr txBox="1"/>
              <p:nvPr/>
            </p:nvSpPr>
            <p:spPr>
              <a:xfrm>
                <a:off x="9279653" y="3926976"/>
                <a:ext cx="187366"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32</a:t>
                </a:r>
              </a:p>
            </p:txBody>
          </p:sp>
          <p:sp>
            <p:nvSpPr>
              <p:cNvPr id="217" name="TextBox 216">
                <a:extLst>
                  <a:ext uri="{FF2B5EF4-FFF2-40B4-BE49-F238E27FC236}">
                    <a16:creationId xmlns:a16="http://schemas.microsoft.com/office/drawing/2014/main" id="{338548D4-3258-945B-0A88-DEAD51CFD9FE}"/>
                  </a:ext>
                </a:extLst>
              </p:cNvPr>
              <p:cNvSpPr txBox="1"/>
              <p:nvPr/>
            </p:nvSpPr>
            <p:spPr>
              <a:xfrm>
                <a:off x="9517910" y="3926976"/>
                <a:ext cx="187366"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33</a:t>
                </a:r>
              </a:p>
            </p:txBody>
          </p:sp>
          <p:sp>
            <p:nvSpPr>
              <p:cNvPr id="218" name="TextBox 217">
                <a:extLst>
                  <a:ext uri="{FF2B5EF4-FFF2-40B4-BE49-F238E27FC236}">
                    <a16:creationId xmlns:a16="http://schemas.microsoft.com/office/drawing/2014/main" id="{A7CA2100-6740-F06A-EDD8-8728315696D9}"/>
                  </a:ext>
                </a:extLst>
              </p:cNvPr>
              <p:cNvSpPr txBox="1"/>
              <p:nvPr/>
            </p:nvSpPr>
            <p:spPr>
              <a:xfrm>
                <a:off x="9756169" y="3926976"/>
                <a:ext cx="187366"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34</a:t>
                </a:r>
              </a:p>
            </p:txBody>
          </p:sp>
          <p:sp>
            <p:nvSpPr>
              <p:cNvPr id="219" name="TextBox 218">
                <a:extLst>
                  <a:ext uri="{FF2B5EF4-FFF2-40B4-BE49-F238E27FC236}">
                    <a16:creationId xmlns:a16="http://schemas.microsoft.com/office/drawing/2014/main" id="{3524F34D-8F4B-BA85-782C-CD4906C89DF6}"/>
                  </a:ext>
                </a:extLst>
              </p:cNvPr>
              <p:cNvSpPr txBox="1"/>
              <p:nvPr/>
            </p:nvSpPr>
            <p:spPr>
              <a:xfrm>
                <a:off x="9994426" y="3926976"/>
                <a:ext cx="187366"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35</a:t>
                </a:r>
              </a:p>
            </p:txBody>
          </p:sp>
          <p:sp>
            <p:nvSpPr>
              <p:cNvPr id="220" name="TextBox 219">
                <a:extLst>
                  <a:ext uri="{FF2B5EF4-FFF2-40B4-BE49-F238E27FC236}">
                    <a16:creationId xmlns:a16="http://schemas.microsoft.com/office/drawing/2014/main" id="{2476A6BF-22F3-CF00-0B86-2F840C8FD156}"/>
                  </a:ext>
                </a:extLst>
              </p:cNvPr>
              <p:cNvSpPr txBox="1"/>
              <p:nvPr/>
            </p:nvSpPr>
            <p:spPr>
              <a:xfrm>
                <a:off x="10232684" y="3926976"/>
                <a:ext cx="187366"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36</a:t>
                </a:r>
              </a:p>
            </p:txBody>
          </p:sp>
          <p:sp>
            <p:nvSpPr>
              <p:cNvPr id="221" name="TextBox 220">
                <a:extLst>
                  <a:ext uri="{FF2B5EF4-FFF2-40B4-BE49-F238E27FC236}">
                    <a16:creationId xmlns:a16="http://schemas.microsoft.com/office/drawing/2014/main" id="{21EABD11-356A-3D92-68A6-40E5321A8557}"/>
                  </a:ext>
                </a:extLst>
              </p:cNvPr>
              <p:cNvSpPr txBox="1"/>
              <p:nvPr/>
            </p:nvSpPr>
            <p:spPr>
              <a:xfrm>
                <a:off x="10470942" y="3926976"/>
                <a:ext cx="187366"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37</a:t>
                </a:r>
              </a:p>
            </p:txBody>
          </p:sp>
          <p:sp>
            <p:nvSpPr>
              <p:cNvPr id="222" name="TextBox 221">
                <a:extLst>
                  <a:ext uri="{FF2B5EF4-FFF2-40B4-BE49-F238E27FC236}">
                    <a16:creationId xmlns:a16="http://schemas.microsoft.com/office/drawing/2014/main" id="{52A1CA6A-E4A2-42CF-5F25-B8A11A627E2B}"/>
                  </a:ext>
                </a:extLst>
              </p:cNvPr>
              <p:cNvSpPr txBox="1"/>
              <p:nvPr/>
            </p:nvSpPr>
            <p:spPr>
              <a:xfrm>
                <a:off x="10709200" y="3926976"/>
                <a:ext cx="187366"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38</a:t>
                </a:r>
              </a:p>
            </p:txBody>
          </p:sp>
          <p:sp>
            <p:nvSpPr>
              <p:cNvPr id="223" name="TextBox 222">
                <a:extLst>
                  <a:ext uri="{FF2B5EF4-FFF2-40B4-BE49-F238E27FC236}">
                    <a16:creationId xmlns:a16="http://schemas.microsoft.com/office/drawing/2014/main" id="{B57F25B3-D387-58A6-7EAC-BA0D1F00F744}"/>
                  </a:ext>
                </a:extLst>
              </p:cNvPr>
              <p:cNvSpPr txBox="1"/>
              <p:nvPr/>
            </p:nvSpPr>
            <p:spPr>
              <a:xfrm>
                <a:off x="10947457" y="3926976"/>
                <a:ext cx="187366"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a:ea typeface="+mn-ea"/>
                    <a:cs typeface="Arial"/>
                    <a:sym typeface="Arial"/>
                    <a:rtl val="0"/>
                  </a:rPr>
                  <a:t>39</a:t>
                </a:r>
              </a:p>
            </p:txBody>
          </p:sp>
        </p:grpSp>
        <p:sp>
          <p:nvSpPr>
            <p:cNvPr id="224" name="TextBox 223">
              <a:extLst>
                <a:ext uri="{FF2B5EF4-FFF2-40B4-BE49-F238E27FC236}">
                  <a16:creationId xmlns:a16="http://schemas.microsoft.com/office/drawing/2014/main" id="{F770E40A-080D-3133-3204-F76EC268D601}"/>
                </a:ext>
              </a:extLst>
            </p:cNvPr>
            <p:cNvSpPr txBox="1"/>
            <p:nvPr/>
          </p:nvSpPr>
          <p:spPr>
            <a:xfrm rot="16200000">
              <a:off x="-35132" y="2490560"/>
              <a:ext cx="174387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prstClr val="white"/>
                  </a:solidFill>
                  <a:effectLst/>
                  <a:uLnTx/>
                  <a:uFillTx/>
                  <a:latin typeface="Arial"/>
                  <a:ea typeface="+mn-ea"/>
                  <a:cs typeface="Arial"/>
                  <a:sym typeface="Arial"/>
                  <a:rtl val="0"/>
                </a:rPr>
                <a:t>OS probability, %</a:t>
              </a:r>
            </a:p>
          </p:txBody>
        </p:sp>
        <p:grpSp>
          <p:nvGrpSpPr>
            <p:cNvPr id="225" name="Group 224">
              <a:extLst>
                <a:ext uri="{FF2B5EF4-FFF2-40B4-BE49-F238E27FC236}">
                  <a16:creationId xmlns:a16="http://schemas.microsoft.com/office/drawing/2014/main" id="{0AE4BEF7-26E8-7D5C-1BDB-432C387C8AA4}"/>
                </a:ext>
              </a:extLst>
            </p:cNvPr>
            <p:cNvGrpSpPr/>
            <p:nvPr/>
          </p:nvGrpSpPr>
          <p:grpSpPr>
            <a:xfrm>
              <a:off x="1232725" y="1431449"/>
              <a:ext cx="36960" cy="2555268"/>
              <a:chOff x="1935421" y="1253872"/>
              <a:chExt cx="45910" cy="2820924"/>
            </a:xfrm>
          </p:grpSpPr>
          <p:sp>
            <p:nvSpPr>
              <p:cNvPr id="226" name="Freeform: Shape 225">
                <a:extLst>
                  <a:ext uri="{FF2B5EF4-FFF2-40B4-BE49-F238E27FC236}">
                    <a16:creationId xmlns:a16="http://schemas.microsoft.com/office/drawing/2014/main" id="{5DA5553C-6112-03F9-5E5B-7E5CBBF6DDEA}"/>
                  </a:ext>
                </a:extLst>
              </p:cNvPr>
              <p:cNvSpPr/>
              <p:nvPr/>
            </p:nvSpPr>
            <p:spPr>
              <a:xfrm>
                <a:off x="1935421" y="4065271"/>
                <a:ext cx="45910" cy="9525"/>
              </a:xfrm>
              <a:custGeom>
                <a:avLst/>
                <a:gdLst>
                  <a:gd name="connsiteX0" fmla="*/ 45911 w 45910"/>
                  <a:gd name="connsiteY0" fmla="*/ 0 h 9525"/>
                  <a:gd name="connsiteX1" fmla="*/ 0 w 45910"/>
                  <a:gd name="connsiteY1" fmla="*/ 0 h 9525"/>
                </a:gdLst>
                <a:ahLst/>
                <a:cxnLst>
                  <a:cxn ang="0">
                    <a:pos x="connsiteX0" y="connsiteY0"/>
                  </a:cxn>
                  <a:cxn ang="0">
                    <a:pos x="connsiteX1" y="connsiteY1"/>
                  </a:cxn>
                </a:cxnLst>
                <a:rect l="l" t="t" r="r" b="b"/>
                <a:pathLst>
                  <a:path w="45910" h="9525">
                    <a:moveTo>
                      <a:pt x="45911" y="0"/>
                    </a:moveTo>
                    <a:lnTo>
                      <a:pt x="0" y="0"/>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27" name="Freeform: Shape 226">
                <a:extLst>
                  <a:ext uri="{FF2B5EF4-FFF2-40B4-BE49-F238E27FC236}">
                    <a16:creationId xmlns:a16="http://schemas.microsoft.com/office/drawing/2014/main" id="{3C4306C4-2E57-F699-47A5-08CD0D20B2B7}"/>
                  </a:ext>
                </a:extLst>
              </p:cNvPr>
              <p:cNvSpPr/>
              <p:nvPr/>
            </p:nvSpPr>
            <p:spPr>
              <a:xfrm>
                <a:off x="1935421" y="3503105"/>
                <a:ext cx="45910" cy="9525"/>
              </a:xfrm>
              <a:custGeom>
                <a:avLst/>
                <a:gdLst>
                  <a:gd name="connsiteX0" fmla="*/ 45911 w 45910"/>
                  <a:gd name="connsiteY0" fmla="*/ 0 h 9525"/>
                  <a:gd name="connsiteX1" fmla="*/ 0 w 45910"/>
                  <a:gd name="connsiteY1" fmla="*/ 0 h 9525"/>
                </a:gdLst>
                <a:ahLst/>
                <a:cxnLst>
                  <a:cxn ang="0">
                    <a:pos x="connsiteX0" y="connsiteY0"/>
                  </a:cxn>
                  <a:cxn ang="0">
                    <a:pos x="connsiteX1" y="connsiteY1"/>
                  </a:cxn>
                </a:cxnLst>
                <a:rect l="l" t="t" r="r" b="b"/>
                <a:pathLst>
                  <a:path w="45910" h="9525">
                    <a:moveTo>
                      <a:pt x="45911" y="0"/>
                    </a:moveTo>
                    <a:lnTo>
                      <a:pt x="0" y="0"/>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28" name="Freeform: Shape 227">
                <a:extLst>
                  <a:ext uri="{FF2B5EF4-FFF2-40B4-BE49-F238E27FC236}">
                    <a16:creationId xmlns:a16="http://schemas.microsoft.com/office/drawing/2014/main" id="{2A49F4FB-565B-2463-1A88-FCA2F82CA3FB}"/>
                  </a:ext>
                </a:extLst>
              </p:cNvPr>
              <p:cNvSpPr/>
              <p:nvPr/>
            </p:nvSpPr>
            <p:spPr>
              <a:xfrm>
                <a:off x="1935421" y="2940749"/>
                <a:ext cx="45910" cy="9525"/>
              </a:xfrm>
              <a:custGeom>
                <a:avLst/>
                <a:gdLst>
                  <a:gd name="connsiteX0" fmla="*/ 45911 w 45910"/>
                  <a:gd name="connsiteY0" fmla="*/ 0 h 9525"/>
                  <a:gd name="connsiteX1" fmla="*/ 0 w 45910"/>
                  <a:gd name="connsiteY1" fmla="*/ 0 h 9525"/>
                </a:gdLst>
                <a:ahLst/>
                <a:cxnLst>
                  <a:cxn ang="0">
                    <a:pos x="connsiteX0" y="connsiteY0"/>
                  </a:cxn>
                  <a:cxn ang="0">
                    <a:pos x="connsiteX1" y="connsiteY1"/>
                  </a:cxn>
                </a:cxnLst>
                <a:rect l="l" t="t" r="r" b="b"/>
                <a:pathLst>
                  <a:path w="45910" h="9525">
                    <a:moveTo>
                      <a:pt x="45911" y="0"/>
                    </a:moveTo>
                    <a:lnTo>
                      <a:pt x="0" y="0"/>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29" name="Freeform: Shape 228">
                <a:extLst>
                  <a:ext uri="{FF2B5EF4-FFF2-40B4-BE49-F238E27FC236}">
                    <a16:creationId xmlns:a16="http://schemas.microsoft.com/office/drawing/2014/main" id="{520198D3-B3E0-4C21-F8CC-33BA8B63C157}"/>
                  </a:ext>
                </a:extLst>
              </p:cNvPr>
              <p:cNvSpPr/>
              <p:nvPr/>
            </p:nvSpPr>
            <p:spPr>
              <a:xfrm>
                <a:off x="1935421" y="2378488"/>
                <a:ext cx="45910" cy="9525"/>
              </a:xfrm>
              <a:custGeom>
                <a:avLst/>
                <a:gdLst>
                  <a:gd name="connsiteX0" fmla="*/ 45911 w 45910"/>
                  <a:gd name="connsiteY0" fmla="*/ 0 h 9525"/>
                  <a:gd name="connsiteX1" fmla="*/ 0 w 45910"/>
                  <a:gd name="connsiteY1" fmla="*/ 0 h 9525"/>
                </a:gdLst>
                <a:ahLst/>
                <a:cxnLst>
                  <a:cxn ang="0">
                    <a:pos x="connsiteX0" y="connsiteY0"/>
                  </a:cxn>
                  <a:cxn ang="0">
                    <a:pos x="connsiteX1" y="connsiteY1"/>
                  </a:cxn>
                </a:cxnLst>
                <a:rect l="l" t="t" r="r" b="b"/>
                <a:pathLst>
                  <a:path w="45910" h="9525">
                    <a:moveTo>
                      <a:pt x="45911" y="0"/>
                    </a:moveTo>
                    <a:lnTo>
                      <a:pt x="0" y="0"/>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30" name="Freeform: Shape 229">
                <a:extLst>
                  <a:ext uri="{FF2B5EF4-FFF2-40B4-BE49-F238E27FC236}">
                    <a16:creationId xmlns:a16="http://schemas.microsoft.com/office/drawing/2014/main" id="{92806919-10D7-DA19-3BF7-C455447DFE06}"/>
                  </a:ext>
                </a:extLst>
              </p:cNvPr>
              <p:cNvSpPr/>
              <p:nvPr/>
            </p:nvSpPr>
            <p:spPr>
              <a:xfrm>
                <a:off x="1935421" y="1816228"/>
                <a:ext cx="45910" cy="9525"/>
              </a:xfrm>
              <a:custGeom>
                <a:avLst/>
                <a:gdLst>
                  <a:gd name="connsiteX0" fmla="*/ 45911 w 45910"/>
                  <a:gd name="connsiteY0" fmla="*/ 0 h 9525"/>
                  <a:gd name="connsiteX1" fmla="*/ 0 w 45910"/>
                  <a:gd name="connsiteY1" fmla="*/ 0 h 9525"/>
                </a:gdLst>
                <a:ahLst/>
                <a:cxnLst>
                  <a:cxn ang="0">
                    <a:pos x="connsiteX0" y="connsiteY0"/>
                  </a:cxn>
                  <a:cxn ang="0">
                    <a:pos x="connsiteX1" y="connsiteY1"/>
                  </a:cxn>
                </a:cxnLst>
                <a:rect l="l" t="t" r="r" b="b"/>
                <a:pathLst>
                  <a:path w="45910" h="9525">
                    <a:moveTo>
                      <a:pt x="45911" y="0"/>
                    </a:moveTo>
                    <a:lnTo>
                      <a:pt x="0" y="0"/>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31" name="Freeform: Shape 230">
                <a:extLst>
                  <a:ext uri="{FF2B5EF4-FFF2-40B4-BE49-F238E27FC236}">
                    <a16:creationId xmlns:a16="http://schemas.microsoft.com/office/drawing/2014/main" id="{F68049F5-2207-A973-20AE-0220976163A2}"/>
                  </a:ext>
                </a:extLst>
              </p:cNvPr>
              <p:cNvSpPr/>
              <p:nvPr/>
            </p:nvSpPr>
            <p:spPr>
              <a:xfrm>
                <a:off x="1935421" y="1253872"/>
                <a:ext cx="45910" cy="9525"/>
              </a:xfrm>
              <a:custGeom>
                <a:avLst/>
                <a:gdLst>
                  <a:gd name="connsiteX0" fmla="*/ 45911 w 45910"/>
                  <a:gd name="connsiteY0" fmla="*/ 0 h 9525"/>
                  <a:gd name="connsiteX1" fmla="*/ 0 w 45910"/>
                  <a:gd name="connsiteY1" fmla="*/ 0 h 9525"/>
                </a:gdLst>
                <a:ahLst/>
                <a:cxnLst>
                  <a:cxn ang="0">
                    <a:pos x="connsiteX0" y="connsiteY0"/>
                  </a:cxn>
                  <a:cxn ang="0">
                    <a:pos x="connsiteX1" y="connsiteY1"/>
                  </a:cxn>
                </a:cxnLst>
                <a:rect l="l" t="t" r="r" b="b"/>
                <a:pathLst>
                  <a:path w="45910" h="9525">
                    <a:moveTo>
                      <a:pt x="45911" y="0"/>
                    </a:moveTo>
                    <a:lnTo>
                      <a:pt x="0" y="0"/>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grpSp>
        <p:grpSp>
          <p:nvGrpSpPr>
            <p:cNvPr id="232" name="Group 231">
              <a:extLst>
                <a:ext uri="{FF2B5EF4-FFF2-40B4-BE49-F238E27FC236}">
                  <a16:creationId xmlns:a16="http://schemas.microsoft.com/office/drawing/2014/main" id="{C099266A-34F5-636B-6D18-D28B967585D5}"/>
                </a:ext>
              </a:extLst>
            </p:cNvPr>
            <p:cNvGrpSpPr/>
            <p:nvPr/>
          </p:nvGrpSpPr>
          <p:grpSpPr>
            <a:xfrm>
              <a:off x="1489630" y="4040439"/>
              <a:ext cx="6691644" cy="55210"/>
              <a:chOff x="2198121" y="4133946"/>
              <a:chExt cx="6789324" cy="27527"/>
            </a:xfrm>
          </p:grpSpPr>
          <p:sp>
            <p:nvSpPr>
              <p:cNvPr id="233" name="Freeform: Shape 232">
                <a:extLst>
                  <a:ext uri="{FF2B5EF4-FFF2-40B4-BE49-F238E27FC236}">
                    <a16:creationId xmlns:a16="http://schemas.microsoft.com/office/drawing/2014/main" id="{69653964-5195-AE93-6A67-488D3410981D}"/>
                  </a:ext>
                </a:extLst>
              </p:cNvPr>
              <p:cNvSpPr/>
              <p:nvPr/>
            </p:nvSpPr>
            <p:spPr>
              <a:xfrm>
                <a:off x="2198121"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34" name="Freeform: Shape 233">
                <a:extLst>
                  <a:ext uri="{FF2B5EF4-FFF2-40B4-BE49-F238E27FC236}">
                    <a16:creationId xmlns:a16="http://schemas.microsoft.com/office/drawing/2014/main" id="{EAEBACF2-26D6-E8AE-E7EE-98CB11DDA9B2}"/>
                  </a:ext>
                </a:extLst>
              </p:cNvPr>
              <p:cNvSpPr/>
              <p:nvPr/>
            </p:nvSpPr>
            <p:spPr>
              <a:xfrm>
                <a:off x="2363570"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35" name="Freeform: Shape 234">
                <a:extLst>
                  <a:ext uri="{FF2B5EF4-FFF2-40B4-BE49-F238E27FC236}">
                    <a16:creationId xmlns:a16="http://schemas.microsoft.com/office/drawing/2014/main" id="{E04683CC-4149-3D05-36E9-91EEEA6FEF48}"/>
                  </a:ext>
                </a:extLst>
              </p:cNvPr>
              <p:cNvSpPr/>
              <p:nvPr/>
            </p:nvSpPr>
            <p:spPr>
              <a:xfrm>
                <a:off x="2528924"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36" name="Freeform: Shape 235">
                <a:extLst>
                  <a:ext uri="{FF2B5EF4-FFF2-40B4-BE49-F238E27FC236}">
                    <a16:creationId xmlns:a16="http://schemas.microsoft.com/office/drawing/2014/main" id="{8E13FD84-AAED-93E5-E5A1-79C7E3ACEFF9}"/>
                  </a:ext>
                </a:extLst>
              </p:cNvPr>
              <p:cNvSpPr/>
              <p:nvPr/>
            </p:nvSpPr>
            <p:spPr>
              <a:xfrm>
                <a:off x="2694278"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37" name="Freeform: Shape 236">
                <a:extLst>
                  <a:ext uri="{FF2B5EF4-FFF2-40B4-BE49-F238E27FC236}">
                    <a16:creationId xmlns:a16="http://schemas.microsoft.com/office/drawing/2014/main" id="{3732560A-00B7-59B9-2187-C1E21CB1A184}"/>
                  </a:ext>
                </a:extLst>
              </p:cNvPr>
              <p:cNvSpPr/>
              <p:nvPr/>
            </p:nvSpPr>
            <p:spPr>
              <a:xfrm>
                <a:off x="2859632"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38" name="Freeform: Shape 237">
                <a:extLst>
                  <a:ext uri="{FF2B5EF4-FFF2-40B4-BE49-F238E27FC236}">
                    <a16:creationId xmlns:a16="http://schemas.microsoft.com/office/drawing/2014/main" id="{68888399-557C-89B0-EA84-D960EAB8DF5E}"/>
                  </a:ext>
                </a:extLst>
              </p:cNvPr>
              <p:cNvSpPr/>
              <p:nvPr/>
            </p:nvSpPr>
            <p:spPr>
              <a:xfrm>
                <a:off x="3024986"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39" name="Freeform: Shape 238">
                <a:extLst>
                  <a:ext uri="{FF2B5EF4-FFF2-40B4-BE49-F238E27FC236}">
                    <a16:creationId xmlns:a16="http://schemas.microsoft.com/office/drawing/2014/main" id="{96CF815B-4FB9-6323-808A-F89267D524E2}"/>
                  </a:ext>
                </a:extLst>
              </p:cNvPr>
              <p:cNvSpPr/>
              <p:nvPr/>
            </p:nvSpPr>
            <p:spPr>
              <a:xfrm>
                <a:off x="3190340"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40" name="Freeform: Shape 239">
                <a:extLst>
                  <a:ext uri="{FF2B5EF4-FFF2-40B4-BE49-F238E27FC236}">
                    <a16:creationId xmlns:a16="http://schemas.microsoft.com/office/drawing/2014/main" id="{766B23D3-6E06-B9C5-AEA9-52A2A30F3970}"/>
                  </a:ext>
                </a:extLst>
              </p:cNvPr>
              <p:cNvSpPr/>
              <p:nvPr/>
            </p:nvSpPr>
            <p:spPr>
              <a:xfrm>
                <a:off x="3355789"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41" name="Freeform: Shape 240">
                <a:extLst>
                  <a:ext uri="{FF2B5EF4-FFF2-40B4-BE49-F238E27FC236}">
                    <a16:creationId xmlns:a16="http://schemas.microsoft.com/office/drawing/2014/main" id="{AE348474-33C2-1577-F26D-EC9E4B987905}"/>
                  </a:ext>
                </a:extLst>
              </p:cNvPr>
              <p:cNvSpPr/>
              <p:nvPr/>
            </p:nvSpPr>
            <p:spPr>
              <a:xfrm>
                <a:off x="3521143"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42" name="Freeform: Shape 241">
                <a:extLst>
                  <a:ext uri="{FF2B5EF4-FFF2-40B4-BE49-F238E27FC236}">
                    <a16:creationId xmlns:a16="http://schemas.microsoft.com/office/drawing/2014/main" id="{0AFDCA77-F307-8AED-F643-D36425B0BAA5}"/>
                  </a:ext>
                </a:extLst>
              </p:cNvPr>
              <p:cNvSpPr/>
              <p:nvPr/>
            </p:nvSpPr>
            <p:spPr>
              <a:xfrm>
                <a:off x="3686402"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43" name="Freeform: Shape 242">
                <a:extLst>
                  <a:ext uri="{FF2B5EF4-FFF2-40B4-BE49-F238E27FC236}">
                    <a16:creationId xmlns:a16="http://schemas.microsoft.com/office/drawing/2014/main" id="{F4A27290-05B2-7BF4-6591-3F070DFAA21A}"/>
                  </a:ext>
                </a:extLst>
              </p:cNvPr>
              <p:cNvSpPr/>
              <p:nvPr/>
            </p:nvSpPr>
            <p:spPr>
              <a:xfrm>
                <a:off x="3851756"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44" name="Freeform: Shape 243">
                <a:extLst>
                  <a:ext uri="{FF2B5EF4-FFF2-40B4-BE49-F238E27FC236}">
                    <a16:creationId xmlns:a16="http://schemas.microsoft.com/office/drawing/2014/main" id="{E801C8E4-2B57-E013-3BEB-3E10F2DF4866}"/>
                  </a:ext>
                </a:extLst>
              </p:cNvPr>
              <p:cNvSpPr/>
              <p:nvPr/>
            </p:nvSpPr>
            <p:spPr>
              <a:xfrm>
                <a:off x="4017110"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45" name="Freeform: Shape 244">
                <a:extLst>
                  <a:ext uri="{FF2B5EF4-FFF2-40B4-BE49-F238E27FC236}">
                    <a16:creationId xmlns:a16="http://schemas.microsoft.com/office/drawing/2014/main" id="{A9186095-880F-D68D-AD21-CDFAC4266010}"/>
                  </a:ext>
                </a:extLst>
              </p:cNvPr>
              <p:cNvSpPr/>
              <p:nvPr/>
            </p:nvSpPr>
            <p:spPr>
              <a:xfrm>
                <a:off x="4182464"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46" name="Freeform: Shape 245">
                <a:extLst>
                  <a:ext uri="{FF2B5EF4-FFF2-40B4-BE49-F238E27FC236}">
                    <a16:creationId xmlns:a16="http://schemas.microsoft.com/office/drawing/2014/main" id="{9B900369-6A45-79BE-502F-B9EE8CA1EA16}"/>
                  </a:ext>
                </a:extLst>
              </p:cNvPr>
              <p:cNvSpPr/>
              <p:nvPr/>
            </p:nvSpPr>
            <p:spPr>
              <a:xfrm>
                <a:off x="4347913"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47" name="Freeform: Shape 246">
                <a:extLst>
                  <a:ext uri="{FF2B5EF4-FFF2-40B4-BE49-F238E27FC236}">
                    <a16:creationId xmlns:a16="http://schemas.microsoft.com/office/drawing/2014/main" id="{39B06F9C-DA43-CF9A-2E77-3ED8DAEF3933}"/>
                  </a:ext>
                </a:extLst>
              </p:cNvPr>
              <p:cNvSpPr/>
              <p:nvPr/>
            </p:nvSpPr>
            <p:spPr>
              <a:xfrm>
                <a:off x="4513267"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48" name="Freeform: Shape 247">
                <a:extLst>
                  <a:ext uri="{FF2B5EF4-FFF2-40B4-BE49-F238E27FC236}">
                    <a16:creationId xmlns:a16="http://schemas.microsoft.com/office/drawing/2014/main" id="{61D7B2F2-D037-CC0E-7208-E773BDA1E946}"/>
                  </a:ext>
                </a:extLst>
              </p:cNvPr>
              <p:cNvSpPr/>
              <p:nvPr/>
            </p:nvSpPr>
            <p:spPr>
              <a:xfrm>
                <a:off x="4678621"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49" name="Freeform: Shape 248">
                <a:extLst>
                  <a:ext uri="{FF2B5EF4-FFF2-40B4-BE49-F238E27FC236}">
                    <a16:creationId xmlns:a16="http://schemas.microsoft.com/office/drawing/2014/main" id="{36CEC59E-48A2-2240-2E7B-F1D1489C27EF}"/>
                  </a:ext>
                </a:extLst>
              </p:cNvPr>
              <p:cNvSpPr/>
              <p:nvPr/>
            </p:nvSpPr>
            <p:spPr>
              <a:xfrm>
                <a:off x="4843975"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50" name="Freeform: Shape 249">
                <a:extLst>
                  <a:ext uri="{FF2B5EF4-FFF2-40B4-BE49-F238E27FC236}">
                    <a16:creationId xmlns:a16="http://schemas.microsoft.com/office/drawing/2014/main" id="{CEA55F1D-09E4-C365-0D1E-249493EE09F3}"/>
                  </a:ext>
                </a:extLst>
              </p:cNvPr>
              <p:cNvSpPr/>
              <p:nvPr/>
            </p:nvSpPr>
            <p:spPr>
              <a:xfrm>
                <a:off x="5009234"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51" name="Freeform: Shape 250">
                <a:extLst>
                  <a:ext uri="{FF2B5EF4-FFF2-40B4-BE49-F238E27FC236}">
                    <a16:creationId xmlns:a16="http://schemas.microsoft.com/office/drawing/2014/main" id="{CE874325-2BE0-DECB-F900-300DC70AEB1D}"/>
                  </a:ext>
                </a:extLst>
              </p:cNvPr>
              <p:cNvSpPr/>
              <p:nvPr/>
            </p:nvSpPr>
            <p:spPr>
              <a:xfrm>
                <a:off x="5174588"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52" name="Freeform: Shape 251">
                <a:extLst>
                  <a:ext uri="{FF2B5EF4-FFF2-40B4-BE49-F238E27FC236}">
                    <a16:creationId xmlns:a16="http://schemas.microsoft.com/office/drawing/2014/main" id="{40E788CA-7D95-3D59-9F68-20C3837BB48D}"/>
                  </a:ext>
                </a:extLst>
              </p:cNvPr>
              <p:cNvSpPr/>
              <p:nvPr/>
            </p:nvSpPr>
            <p:spPr>
              <a:xfrm>
                <a:off x="5340037"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53" name="Freeform: Shape 252">
                <a:extLst>
                  <a:ext uri="{FF2B5EF4-FFF2-40B4-BE49-F238E27FC236}">
                    <a16:creationId xmlns:a16="http://schemas.microsoft.com/office/drawing/2014/main" id="{9A38B815-1F10-768E-6B93-18A2CC8B4648}"/>
                  </a:ext>
                </a:extLst>
              </p:cNvPr>
              <p:cNvSpPr/>
              <p:nvPr/>
            </p:nvSpPr>
            <p:spPr>
              <a:xfrm>
                <a:off x="5505391"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54" name="Freeform: Shape 253">
                <a:extLst>
                  <a:ext uri="{FF2B5EF4-FFF2-40B4-BE49-F238E27FC236}">
                    <a16:creationId xmlns:a16="http://schemas.microsoft.com/office/drawing/2014/main" id="{AFBBD889-AD78-5C95-0EB4-A79DFB45C0E0}"/>
                  </a:ext>
                </a:extLst>
              </p:cNvPr>
              <p:cNvSpPr/>
              <p:nvPr/>
            </p:nvSpPr>
            <p:spPr>
              <a:xfrm>
                <a:off x="5670745"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55" name="Freeform: Shape 254">
                <a:extLst>
                  <a:ext uri="{FF2B5EF4-FFF2-40B4-BE49-F238E27FC236}">
                    <a16:creationId xmlns:a16="http://schemas.microsoft.com/office/drawing/2014/main" id="{5F54DA05-C8A2-572A-A963-A11E6D2116BA}"/>
                  </a:ext>
                </a:extLst>
              </p:cNvPr>
              <p:cNvSpPr/>
              <p:nvPr/>
            </p:nvSpPr>
            <p:spPr>
              <a:xfrm>
                <a:off x="5836099"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56" name="Freeform: Shape 255">
                <a:extLst>
                  <a:ext uri="{FF2B5EF4-FFF2-40B4-BE49-F238E27FC236}">
                    <a16:creationId xmlns:a16="http://schemas.microsoft.com/office/drawing/2014/main" id="{D3B66FD1-97BD-99E0-9AD4-F0F10EA7928D}"/>
                  </a:ext>
                </a:extLst>
              </p:cNvPr>
              <p:cNvSpPr/>
              <p:nvPr/>
            </p:nvSpPr>
            <p:spPr>
              <a:xfrm>
                <a:off x="6001453"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57" name="Freeform: Shape 256">
                <a:extLst>
                  <a:ext uri="{FF2B5EF4-FFF2-40B4-BE49-F238E27FC236}">
                    <a16:creationId xmlns:a16="http://schemas.microsoft.com/office/drawing/2014/main" id="{0E55CF64-F641-319D-2BC3-5F56A443E3E2}"/>
                  </a:ext>
                </a:extLst>
              </p:cNvPr>
              <p:cNvSpPr/>
              <p:nvPr/>
            </p:nvSpPr>
            <p:spPr>
              <a:xfrm>
                <a:off x="6166712"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58" name="Freeform: Shape 257">
                <a:extLst>
                  <a:ext uri="{FF2B5EF4-FFF2-40B4-BE49-F238E27FC236}">
                    <a16:creationId xmlns:a16="http://schemas.microsoft.com/office/drawing/2014/main" id="{3615364D-73DE-D4F9-4843-BB2B14865AFB}"/>
                  </a:ext>
                </a:extLst>
              </p:cNvPr>
              <p:cNvSpPr/>
              <p:nvPr/>
            </p:nvSpPr>
            <p:spPr>
              <a:xfrm>
                <a:off x="6332256"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59" name="Freeform: Shape 258">
                <a:extLst>
                  <a:ext uri="{FF2B5EF4-FFF2-40B4-BE49-F238E27FC236}">
                    <a16:creationId xmlns:a16="http://schemas.microsoft.com/office/drawing/2014/main" id="{7FFD12DA-06B4-DAA3-086D-855B7D8F3FAB}"/>
                  </a:ext>
                </a:extLst>
              </p:cNvPr>
              <p:cNvSpPr/>
              <p:nvPr/>
            </p:nvSpPr>
            <p:spPr>
              <a:xfrm>
                <a:off x="6497515"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60" name="Freeform: Shape 259">
                <a:extLst>
                  <a:ext uri="{FF2B5EF4-FFF2-40B4-BE49-F238E27FC236}">
                    <a16:creationId xmlns:a16="http://schemas.microsoft.com/office/drawing/2014/main" id="{97816397-AE66-0F48-8E20-827B13626548}"/>
                  </a:ext>
                </a:extLst>
              </p:cNvPr>
              <p:cNvSpPr/>
              <p:nvPr/>
            </p:nvSpPr>
            <p:spPr>
              <a:xfrm>
                <a:off x="6662869"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61" name="Freeform: Shape 260">
                <a:extLst>
                  <a:ext uri="{FF2B5EF4-FFF2-40B4-BE49-F238E27FC236}">
                    <a16:creationId xmlns:a16="http://schemas.microsoft.com/office/drawing/2014/main" id="{8F65D736-439F-6404-6929-983A1EA630C7}"/>
                  </a:ext>
                </a:extLst>
              </p:cNvPr>
              <p:cNvSpPr/>
              <p:nvPr/>
            </p:nvSpPr>
            <p:spPr>
              <a:xfrm>
                <a:off x="6828223"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62" name="Freeform: Shape 261">
                <a:extLst>
                  <a:ext uri="{FF2B5EF4-FFF2-40B4-BE49-F238E27FC236}">
                    <a16:creationId xmlns:a16="http://schemas.microsoft.com/office/drawing/2014/main" id="{BC11B436-D60B-B5A3-EC51-8BE217F065A0}"/>
                  </a:ext>
                </a:extLst>
              </p:cNvPr>
              <p:cNvSpPr/>
              <p:nvPr/>
            </p:nvSpPr>
            <p:spPr>
              <a:xfrm>
                <a:off x="6993577"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63" name="Freeform: Shape 262">
                <a:extLst>
                  <a:ext uri="{FF2B5EF4-FFF2-40B4-BE49-F238E27FC236}">
                    <a16:creationId xmlns:a16="http://schemas.microsoft.com/office/drawing/2014/main" id="{1279131C-75B2-526A-C6CE-EB9902E1F875}"/>
                  </a:ext>
                </a:extLst>
              </p:cNvPr>
              <p:cNvSpPr/>
              <p:nvPr/>
            </p:nvSpPr>
            <p:spPr>
              <a:xfrm>
                <a:off x="7158931"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64" name="Freeform: Shape 263">
                <a:extLst>
                  <a:ext uri="{FF2B5EF4-FFF2-40B4-BE49-F238E27FC236}">
                    <a16:creationId xmlns:a16="http://schemas.microsoft.com/office/drawing/2014/main" id="{DCAA6B54-0C18-115A-D583-E7F6D4FB8FF4}"/>
                  </a:ext>
                </a:extLst>
              </p:cNvPr>
              <p:cNvSpPr/>
              <p:nvPr/>
            </p:nvSpPr>
            <p:spPr>
              <a:xfrm>
                <a:off x="7324380"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65" name="Freeform: Shape 264">
                <a:extLst>
                  <a:ext uri="{FF2B5EF4-FFF2-40B4-BE49-F238E27FC236}">
                    <a16:creationId xmlns:a16="http://schemas.microsoft.com/office/drawing/2014/main" id="{81601FEE-DBE0-2374-324B-091E29AA5A19}"/>
                  </a:ext>
                </a:extLst>
              </p:cNvPr>
              <p:cNvSpPr/>
              <p:nvPr/>
            </p:nvSpPr>
            <p:spPr>
              <a:xfrm>
                <a:off x="7489734"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66" name="Freeform: Shape 265">
                <a:extLst>
                  <a:ext uri="{FF2B5EF4-FFF2-40B4-BE49-F238E27FC236}">
                    <a16:creationId xmlns:a16="http://schemas.microsoft.com/office/drawing/2014/main" id="{3DF715D4-FB0C-226B-C004-5524A4BA6FC5}"/>
                  </a:ext>
                </a:extLst>
              </p:cNvPr>
              <p:cNvSpPr/>
              <p:nvPr/>
            </p:nvSpPr>
            <p:spPr>
              <a:xfrm>
                <a:off x="7655088"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67" name="Freeform: Shape 266">
                <a:extLst>
                  <a:ext uri="{FF2B5EF4-FFF2-40B4-BE49-F238E27FC236}">
                    <a16:creationId xmlns:a16="http://schemas.microsoft.com/office/drawing/2014/main" id="{3D2763FD-071D-7ACB-F0E2-D79B00BBE6E3}"/>
                  </a:ext>
                </a:extLst>
              </p:cNvPr>
              <p:cNvSpPr/>
              <p:nvPr/>
            </p:nvSpPr>
            <p:spPr>
              <a:xfrm>
                <a:off x="7820347"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68" name="Freeform: Shape 267">
                <a:extLst>
                  <a:ext uri="{FF2B5EF4-FFF2-40B4-BE49-F238E27FC236}">
                    <a16:creationId xmlns:a16="http://schemas.microsoft.com/office/drawing/2014/main" id="{F9D74ADE-99E6-A4D8-03E9-5771A366B5A7}"/>
                  </a:ext>
                </a:extLst>
              </p:cNvPr>
              <p:cNvSpPr/>
              <p:nvPr/>
            </p:nvSpPr>
            <p:spPr>
              <a:xfrm>
                <a:off x="7985701"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69" name="Freeform: Shape 268">
                <a:extLst>
                  <a:ext uri="{FF2B5EF4-FFF2-40B4-BE49-F238E27FC236}">
                    <a16:creationId xmlns:a16="http://schemas.microsoft.com/office/drawing/2014/main" id="{BACC221E-4F77-DCF1-1AD3-D3DBE8D7AC8B}"/>
                  </a:ext>
                </a:extLst>
              </p:cNvPr>
              <p:cNvSpPr/>
              <p:nvPr/>
            </p:nvSpPr>
            <p:spPr>
              <a:xfrm>
                <a:off x="8151150"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70" name="Freeform: Shape 269">
                <a:extLst>
                  <a:ext uri="{FF2B5EF4-FFF2-40B4-BE49-F238E27FC236}">
                    <a16:creationId xmlns:a16="http://schemas.microsoft.com/office/drawing/2014/main" id="{806487A8-CB25-0A43-1715-189FC45A3FC4}"/>
                  </a:ext>
                </a:extLst>
              </p:cNvPr>
              <p:cNvSpPr/>
              <p:nvPr/>
            </p:nvSpPr>
            <p:spPr>
              <a:xfrm>
                <a:off x="8316504"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71" name="Freeform: Shape 270">
                <a:extLst>
                  <a:ext uri="{FF2B5EF4-FFF2-40B4-BE49-F238E27FC236}">
                    <a16:creationId xmlns:a16="http://schemas.microsoft.com/office/drawing/2014/main" id="{44A65876-247F-40FD-D2C9-9D63988D7438}"/>
                  </a:ext>
                </a:extLst>
              </p:cNvPr>
              <p:cNvSpPr/>
              <p:nvPr/>
            </p:nvSpPr>
            <p:spPr>
              <a:xfrm>
                <a:off x="8481858"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72" name="Freeform: Shape 271">
                <a:extLst>
                  <a:ext uri="{FF2B5EF4-FFF2-40B4-BE49-F238E27FC236}">
                    <a16:creationId xmlns:a16="http://schemas.microsoft.com/office/drawing/2014/main" id="{6FA13AAF-5CA1-7A95-F4BB-9EE37A419BD4}"/>
                  </a:ext>
                </a:extLst>
              </p:cNvPr>
              <p:cNvSpPr/>
              <p:nvPr/>
            </p:nvSpPr>
            <p:spPr>
              <a:xfrm>
                <a:off x="8647212"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73" name="Freeform: Shape 272">
                <a:extLst>
                  <a:ext uri="{FF2B5EF4-FFF2-40B4-BE49-F238E27FC236}">
                    <a16:creationId xmlns:a16="http://schemas.microsoft.com/office/drawing/2014/main" id="{0772F1C8-8F11-F4E6-8574-5DA90E75CA47}"/>
                  </a:ext>
                </a:extLst>
              </p:cNvPr>
              <p:cNvSpPr/>
              <p:nvPr/>
            </p:nvSpPr>
            <p:spPr>
              <a:xfrm>
                <a:off x="8812566"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74" name="Freeform: Shape 273">
                <a:extLst>
                  <a:ext uri="{FF2B5EF4-FFF2-40B4-BE49-F238E27FC236}">
                    <a16:creationId xmlns:a16="http://schemas.microsoft.com/office/drawing/2014/main" id="{FF2888BF-2ABE-EFC5-C304-296794E43804}"/>
                  </a:ext>
                </a:extLst>
              </p:cNvPr>
              <p:cNvSpPr/>
              <p:nvPr/>
            </p:nvSpPr>
            <p:spPr>
              <a:xfrm>
                <a:off x="8977920"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grpSp>
        <p:grpSp>
          <p:nvGrpSpPr>
            <p:cNvPr id="275" name="Group 274">
              <a:extLst>
                <a:ext uri="{FF2B5EF4-FFF2-40B4-BE49-F238E27FC236}">
                  <a16:creationId xmlns:a16="http://schemas.microsoft.com/office/drawing/2014/main" id="{3BD76775-7184-32EB-9EF7-F1C92A730BA2}"/>
                </a:ext>
              </a:extLst>
            </p:cNvPr>
            <p:cNvGrpSpPr/>
            <p:nvPr/>
          </p:nvGrpSpPr>
          <p:grpSpPr>
            <a:xfrm>
              <a:off x="980616" y="1350643"/>
              <a:ext cx="155310" cy="2720050"/>
              <a:chOff x="1683866" y="1164622"/>
              <a:chExt cx="157578" cy="3018968"/>
            </a:xfrm>
          </p:grpSpPr>
          <p:sp>
            <p:nvSpPr>
              <p:cNvPr id="276" name="TextBox 275">
                <a:extLst>
                  <a:ext uri="{FF2B5EF4-FFF2-40B4-BE49-F238E27FC236}">
                    <a16:creationId xmlns:a16="http://schemas.microsoft.com/office/drawing/2014/main" id="{089F9CFD-D913-1615-8EB8-C2B636CDE3F7}"/>
                  </a:ext>
                </a:extLst>
              </p:cNvPr>
              <p:cNvSpPr txBox="1"/>
              <p:nvPr/>
            </p:nvSpPr>
            <p:spPr>
              <a:xfrm>
                <a:off x="1693391" y="3975164"/>
                <a:ext cx="148053" cy="20842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effectLst/>
                    <a:uLnTx/>
                    <a:uFillTx/>
                    <a:latin typeface="Arial"/>
                    <a:ea typeface="+mn-ea"/>
                    <a:cs typeface="Arial"/>
                    <a:sym typeface="Arial"/>
                    <a:rtl val="0"/>
                  </a:rPr>
                  <a:t>0.0</a:t>
                </a:r>
              </a:p>
            </p:txBody>
          </p:sp>
          <p:sp>
            <p:nvSpPr>
              <p:cNvPr id="277" name="TextBox 276">
                <a:extLst>
                  <a:ext uri="{FF2B5EF4-FFF2-40B4-BE49-F238E27FC236}">
                    <a16:creationId xmlns:a16="http://schemas.microsoft.com/office/drawing/2014/main" id="{166A1AC0-2F34-0500-DE33-79FA47CBA035}"/>
                  </a:ext>
                </a:extLst>
              </p:cNvPr>
              <p:cNvSpPr txBox="1"/>
              <p:nvPr/>
            </p:nvSpPr>
            <p:spPr>
              <a:xfrm>
                <a:off x="1693391" y="3411188"/>
                <a:ext cx="148053" cy="20842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effectLst/>
                    <a:uLnTx/>
                    <a:uFillTx/>
                    <a:latin typeface="Arial"/>
                    <a:ea typeface="+mn-ea"/>
                    <a:cs typeface="Arial"/>
                    <a:sym typeface="Arial"/>
                    <a:rtl val="0"/>
                  </a:rPr>
                  <a:t>0.2</a:t>
                </a:r>
              </a:p>
            </p:txBody>
          </p:sp>
          <p:sp>
            <p:nvSpPr>
              <p:cNvPr id="278" name="TextBox 277">
                <a:extLst>
                  <a:ext uri="{FF2B5EF4-FFF2-40B4-BE49-F238E27FC236}">
                    <a16:creationId xmlns:a16="http://schemas.microsoft.com/office/drawing/2014/main" id="{95690305-6F92-B08E-2C61-C648C4EFFE00}"/>
                  </a:ext>
                </a:extLst>
              </p:cNvPr>
              <p:cNvSpPr txBox="1"/>
              <p:nvPr/>
            </p:nvSpPr>
            <p:spPr>
              <a:xfrm>
                <a:off x="1693391" y="2851880"/>
                <a:ext cx="148053" cy="20842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effectLst/>
                    <a:uLnTx/>
                    <a:uFillTx/>
                    <a:latin typeface="Arial"/>
                    <a:ea typeface="+mn-ea"/>
                    <a:cs typeface="Arial"/>
                    <a:sym typeface="Arial"/>
                    <a:rtl val="0"/>
                  </a:rPr>
                  <a:t>0.4</a:t>
                </a:r>
              </a:p>
            </p:txBody>
          </p:sp>
          <p:sp>
            <p:nvSpPr>
              <p:cNvPr id="279" name="TextBox 278">
                <a:extLst>
                  <a:ext uri="{FF2B5EF4-FFF2-40B4-BE49-F238E27FC236}">
                    <a16:creationId xmlns:a16="http://schemas.microsoft.com/office/drawing/2014/main" id="{F4FAC785-8483-EDC4-FF47-4D809BF3DEC5}"/>
                  </a:ext>
                </a:extLst>
              </p:cNvPr>
              <p:cNvSpPr txBox="1"/>
              <p:nvPr/>
            </p:nvSpPr>
            <p:spPr>
              <a:xfrm>
                <a:off x="1683866" y="2287905"/>
                <a:ext cx="148053" cy="20842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effectLst/>
                    <a:uLnTx/>
                    <a:uFillTx/>
                    <a:latin typeface="Arial"/>
                    <a:ea typeface="+mn-ea"/>
                    <a:cs typeface="Arial"/>
                    <a:sym typeface="Arial"/>
                    <a:rtl val="0"/>
                  </a:rPr>
                  <a:t>0.6</a:t>
                </a:r>
              </a:p>
            </p:txBody>
          </p:sp>
          <p:sp>
            <p:nvSpPr>
              <p:cNvPr id="280" name="TextBox 279">
                <a:extLst>
                  <a:ext uri="{FF2B5EF4-FFF2-40B4-BE49-F238E27FC236}">
                    <a16:creationId xmlns:a16="http://schemas.microsoft.com/office/drawing/2014/main" id="{2A8B8C09-1399-4481-3B6A-F9775017C214}"/>
                  </a:ext>
                </a:extLst>
              </p:cNvPr>
              <p:cNvSpPr txBox="1"/>
              <p:nvPr/>
            </p:nvSpPr>
            <p:spPr>
              <a:xfrm>
                <a:off x="1683866" y="1728597"/>
                <a:ext cx="148053" cy="20842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effectLst/>
                    <a:uLnTx/>
                    <a:uFillTx/>
                    <a:latin typeface="Arial"/>
                    <a:ea typeface="+mn-ea"/>
                    <a:cs typeface="Arial"/>
                    <a:sym typeface="Arial"/>
                    <a:rtl val="0"/>
                  </a:rPr>
                  <a:t>0.8</a:t>
                </a:r>
              </a:p>
            </p:txBody>
          </p:sp>
          <p:sp>
            <p:nvSpPr>
              <p:cNvPr id="281" name="TextBox 280">
                <a:extLst>
                  <a:ext uri="{FF2B5EF4-FFF2-40B4-BE49-F238E27FC236}">
                    <a16:creationId xmlns:a16="http://schemas.microsoft.com/office/drawing/2014/main" id="{09F5F00C-941A-4BFE-7BE7-EE00C48114BE}"/>
                  </a:ext>
                </a:extLst>
              </p:cNvPr>
              <p:cNvSpPr txBox="1"/>
              <p:nvPr/>
            </p:nvSpPr>
            <p:spPr>
              <a:xfrm>
                <a:off x="1683866" y="1164622"/>
                <a:ext cx="148053" cy="20842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effectLst/>
                    <a:uLnTx/>
                    <a:uFillTx/>
                    <a:latin typeface="Arial"/>
                    <a:ea typeface="+mn-ea"/>
                    <a:cs typeface="Arial"/>
                    <a:sym typeface="Arial"/>
                    <a:rtl val="0"/>
                  </a:rPr>
                  <a:t>1.0</a:t>
                </a:r>
              </a:p>
            </p:txBody>
          </p:sp>
        </p:grpSp>
        <p:sp>
          <p:nvSpPr>
            <p:cNvPr id="282" name="TextBox 281">
              <a:extLst>
                <a:ext uri="{FF2B5EF4-FFF2-40B4-BE49-F238E27FC236}">
                  <a16:creationId xmlns:a16="http://schemas.microsoft.com/office/drawing/2014/main" id="{2D3960D7-6F1B-31A0-5DBB-2BD92D04C51B}"/>
                </a:ext>
              </a:extLst>
            </p:cNvPr>
            <p:cNvSpPr txBox="1"/>
            <p:nvPr/>
          </p:nvSpPr>
          <p:spPr>
            <a:xfrm>
              <a:off x="1897683" y="3738941"/>
              <a:ext cx="296452" cy="2517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solidFill>
                    <a:prstClr val="white">
                      <a:lumMod val="65000"/>
                    </a:prstClr>
                  </a:solidFill>
                  <a:effectLst/>
                  <a:uLnTx/>
                  <a:uFillTx/>
                  <a:latin typeface="Arial"/>
                  <a:ea typeface="+mn-ea"/>
                  <a:cs typeface="Arial"/>
                  <a:sym typeface="Arial"/>
                  <a:rtl val="0"/>
                </a:rPr>
                <a:t>DVd</a:t>
              </a:r>
              <a:endParaRPr kumimoji="0" lang="en-US" sz="1000" b="0" i="0" u="none" strike="noStrike" kern="1200" cap="none" spc="0" normalizeH="0" baseline="0" noProof="0" dirty="0">
                <a:ln/>
                <a:solidFill>
                  <a:prstClr val="white">
                    <a:lumMod val="65000"/>
                  </a:prstClr>
                </a:solidFill>
                <a:effectLst/>
                <a:uLnTx/>
                <a:uFillTx/>
                <a:latin typeface="Arial"/>
                <a:ea typeface="+mn-ea"/>
                <a:cs typeface="Arial"/>
                <a:sym typeface="Arial"/>
                <a:rtl val="0"/>
              </a:endParaRPr>
            </a:p>
          </p:txBody>
        </p:sp>
        <p:sp>
          <p:nvSpPr>
            <p:cNvPr id="283" name="Freeform: Shape 282">
              <a:extLst>
                <a:ext uri="{FF2B5EF4-FFF2-40B4-BE49-F238E27FC236}">
                  <a16:creationId xmlns:a16="http://schemas.microsoft.com/office/drawing/2014/main" id="{5AD63D95-45F2-EE02-F44D-E8D714510168}"/>
                </a:ext>
              </a:extLst>
            </p:cNvPr>
            <p:cNvSpPr/>
            <p:nvPr/>
          </p:nvSpPr>
          <p:spPr>
            <a:xfrm>
              <a:off x="1399373" y="3871565"/>
              <a:ext cx="487419" cy="8628"/>
            </a:xfrm>
            <a:custGeom>
              <a:avLst/>
              <a:gdLst>
                <a:gd name="connsiteX0" fmla="*/ 0 w 494537"/>
                <a:gd name="connsiteY0" fmla="*/ 0 h 9525"/>
                <a:gd name="connsiteX1" fmla="*/ 494538 w 494537"/>
                <a:gd name="connsiteY1" fmla="*/ 0 h 9525"/>
              </a:gdLst>
              <a:ahLst/>
              <a:cxnLst>
                <a:cxn ang="0">
                  <a:pos x="connsiteX0" y="connsiteY0"/>
                </a:cxn>
                <a:cxn ang="0">
                  <a:pos x="connsiteX1" y="connsiteY1"/>
                </a:cxn>
              </a:cxnLst>
              <a:rect l="l" t="t" r="r" b="b"/>
              <a:pathLst>
                <a:path w="494537" h="9525">
                  <a:moveTo>
                    <a:pt x="0" y="0"/>
                  </a:moveTo>
                  <a:lnTo>
                    <a:pt x="494538"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84" name="TextBox 283">
              <a:extLst>
                <a:ext uri="{FF2B5EF4-FFF2-40B4-BE49-F238E27FC236}">
                  <a16:creationId xmlns:a16="http://schemas.microsoft.com/office/drawing/2014/main" id="{AD1CE8F5-8571-9E35-80ED-0C8EF4F10366}"/>
                </a:ext>
              </a:extLst>
            </p:cNvPr>
            <p:cNvSpPr txBox="1"/>
            <p:nvPr/>
          </p:nvSpPr>
          <p:spPr>
            <a:xfrm>
              <a:off x="1897683" y="3444909"/>
              <a:ext cx="290965" cy="2517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solidFill>
                    <a:srgbClr val="2ECCA3"/>
                  </a:solidFill>
                  <a:effectLst/>
                  <a:uLnTx/>
                  <a:uFillTx/>
                  <a:latin typeface="Arial"/>
                  <a:ea typeface="+mn-ea"/>
                  <a:cs typeface="Arial"/>
                  <a:sym typeface="Arial"/>
                  <a:rtl val="0"/>
                </a:rPr>
                <a:t>BVd</a:t>
              </a:r>
              <a:endParaRPr kumimoji="0" lang="en-US" sz="1000" b="0" i="0" u="none" strike="noStrike" kern="1200" cap="none" spc="0" normalizeH="0" baseline="0" noProof="0" dirty="0">
                <a:ln/>
                <a:solidFill>
                  <a:srgbClr val="2ECCA3"/>
                </a:solidFill>
                <a:effectLst/>
                <a:uLnTx/>
                <a:uFillTx/>
                <a:latin typeface="Arial"/>
                <a:ea typeface="+mn-ea"/>
                <a:cs typeface="Arial"/>
                <a:sym typeface="Arial"/>
                <a:rtl val="0"/>
              </a:endParaRPr>
            </a:p>
          </p:txBody>
        </p:sp>
        <p:sp>
          <p:nvSpPr>
            <p:cNvPr id="285" name="Freeform: Shape 284">
              <a:extLst>
                <a:ext uri="{FF2B5EF4-FFF2-40B4-BE49-F238E27FC236}">
                  <a16:creationId xmlns:a16="http://schemas.microsoft.com/office/drawing/2014/main" id="{7859EF70-3C74-0E02-90FC-618660114DD5}"/>
                </a:ext>
              </a:extLst>
            </p:cNvPr>
            <p:cNvSpPr/>
            <p:nvPr/>
          </p:nvSpPr>
          <p:spPr>
            <a:xfrm>
              <a:off x="1407616" y="3574839"/>
              <a:ext cx="487419" cy="8628"/>
            </a:xfrm>
            <a:custGeom>
              <a:avLst/>
              <a:gdLst>
                <a:gd name="connsiteX0" fmla="*/ 0 w 494537"/>
                <a:gd name="connsiteY0" fmla="*/ 0 h 9525"/>
                <a:gd name="connsiteX1" fmla="*/ 494538 w 494537"/>
                <a:gd name="connsiteY1" fmla="*/ 0 h 9525"/>
              </a:gdLst>
              <a:ahLst/>
              <a:cxnLst>
                <a:cxn ang="0">
                  <a:pos x="connsiteX0" y="connsiteY0"/>
                </a:cxn>
                <a:cxn ang="0">
                  <a:pos x="connsiteX1" y="connsiteY1"/>
                </a:cxn>
              </a:cxnLst>
              <a:rect l="l" t="t" r="r" b="b"/>
              <a:pathLst>
                <a:path w="494537" h="9525">
                  <a:moveTo>
                    <a:pt x="0" y="0"/>
                  </a:moveTo>
                  <a:lnTo>
                    <a:pt x="494538"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cxnSp>
          <p:nvCxnSpPr>
            <p:cNvPr id="286" name="Straight Connector 285">
              <a:extLst>
                <a:ext uri="{FF2B5EF4-FFF2-40B4-BE49-F238E27FC236}">
                  <a16:creationId xmlns:a16="http://schemas.microsoft.com/office/drawing/2014/main" id="{D1266713-B7A0-C56C-7D02-F88AD8C28BAC}"/>
                </a:ext>
              </a:extLst>
            </p:cNvPr>
            <p:cNvCxnSpPr>
              <a:cxnSpLocks/>
            </p:cNvCxnSpPr>
            <p:nvPr/>
          </p:nvCxnSpPr>
          <p:spPr>
            <a:xfrm>
              <a:off x="1262521" y="2700926"/>
              <a:ext cx="2429050" cy="0"/>
            </a:xfrm>
            <a:prstGeom prst="line">
              <a:avLst/>
            </a:prstGeom>
            <a:ln w="19050">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cxnSp>
          <p:nvCxnSpPr>
            <p:cNvPr id="287" name="Straight Connector 286">
              <a:extLst>
                <a:ext uri="{FF2B5EF4-FFF2-40B4-BE49-F238E27FC236}">
                  <a16:creationId xmlns:a16="http://schemas.microsoft.com/office/drawing/2014/main" id="{0E1E3351-3E73-D12D-BF0A-BB0A3A1FCE59}"/>
                </a:ext>
              </a:extLst>
            </p:cNvPr>
            <p:cNvCxnSpPr>
              <a:cxnSpLocks/>
            </p:cNvCxnSpPr>
            <p:nvPr/>
          </p:nvCxnSpPr>
          <p:spPr>
            <a:xfrm flipV="1">
              <a:off x="3744950" y="2700926"/>
              <a:ext cx="3719955" cy="5752"/>
            </a:xfrm>
            <a:prstGeom prst="line">
              <a:avLst/>
            </a:prstGeom>
            <a:ln w="19050">
              <a:solidFill>
                <a:srgbClr val="2ECCA3"/>
              </a:solidFill>
              <a:prstDash val="sysDash"/>
            </a:ln>
          </p:spPr>
          <p:style>
            <a:lnRef idx="1">
              <a:schemeClr val="dk1"/>
            </a:lnRef>
            <a:fillRef idx="0">
              <a:schemeClr val="dk1"/>
            </a:fillRef>
            <a:effectRef idx="0">
              <a:schemeClr val="dk1"/>
            </a:effectRef>
            <a:fontRef idx="minor">
              <a:schemeClr val="tx1"/>
            </a:fontRef>
          </p:style>
        </p:cxnSp>
        <p:cxnSp>
          <p:nvCxnSpPr>
            <p:cNvPr id="288" name="Straight Connector 287">
              <a:extLst>
                <a:ext uri="{FF2B5EF4-FFF2-40B4-BE49-F238E27FC236}">
                  <a16:creationId xmlns:a16="http://schemas.microsoft.com/office/drawing/2014/main" id="{B7353813-0DF8-2942-266F-E5D56FDC3D17}"/>
                </a:ext>
              </a:extLst>
            </p:cNvPr>
            <p:cNvCxnSpPr>
              <a:cxnSpLocks/>
            </p:cNvCxnSpPr>
            <p:nvPr/>
          </p:nvCxnSpPr>
          <p:spPr>
            <a:xfrm flipV="1">
              <a:off x="3688031" y="2700926"/>
              <a:ext cx="0" cy="1338711"/>
            </a:xfrm>
            <a:prstGeom prst="line">
              <a:avLst/>
            </a:prstGeom>
            <a:ln w="19050">
              <a:solidFill>
                <a:schemeClr val="bg1">
                  <a:lumMod val="65000"/>
                </a:schemeClr>
              </a:solidFill>
              <a:prstDash val="sysDash"/>
            </a:ln>
          </p:spPr>
          <p:style>
            <a:lnRef idx="1">
              <a:schemeClr val="accent2"/>
            </a:lnRef>
            <a:fillRef idx="0">
              <a:schemeClr val="accent2"/>
            </a:fillRef>
            <a:effectRef idx="0">
              <a:schemeClr val="accent2"/>
            </a:effectRef>
            <a:fontRef idx="minor">
              <a:schemeClr val="tx1"/>
            </a:fontRef>
          </p:style>
        </p:cxnSp>
        <p:cxnSp>
          <p:nvCxnSpPr>
            <p:cNvPr id="289" name="Straight Connector 288">
              <a:extLst>
                <a:ext uri="{FF2B5EF4-FFF2-40B4-BE49-F238E27FC236}">
                  <a16:creationId xmlns:a16="http://schemas.microsoft.com/office/drawing/2014/main" id="{3F849D58-0302-35FF-C854-A4903DBE65C1}"/>
                </a:ext>
              </a:extLst>
            </p:cNvPr>
            <p:cNvCxnSpPr>
              <a:cxnSpLocks/>
            </p:cNvCxnSpPr>
            <p:nvPr/>
          </p:nvCxnSpPr>
          <p:spPr>
            <a:xfrm flipV="1">
              <a:off x="7452387" y="2706678"/>
              <a:ext cx="0" cy="1332959"/>
            </a:xfrm>
            <a:prstGeom prst="line">
              <a:avLst/>
            </a:prstGeom>
            <a:ln w="19050">
              <a:solidFill>
                <a:srgbClr val="2ECCA3"/>
              </a:solidFill>
              <a:prstDash val="sysDash"/>
            </a:ln>
          </p:spPr>
          <p:style>
            <a:lnRef idx="1">
              <a:schemeClr val="accent1"/>
            </a:lnRef>
            <a:fillRef idx="0">
              <a:schemeClr val="accent1"/>
            </a:fillRef>
            <a:effectRef idx="0">
              <a:schemeClr val="accent1"/>
            </a:effectRef>
            <a:fontRef idx="minor">
              <a:schemeClr val="tx1"/>
            </a:fontRef>
          </p:style>
        </p:cxnSp>
        <p:sp>
          <p:nvSpPr>
            <p:cNvPr id="290" name="TextBox 289">
              <a:extLst>
                <a:ext uri="{FF2B5EF4-FFF2-40B4-BE49-F238E27FC236}">
                  <a16:creationId xmlns:a16="http://schemas.microsoft.com/office/drawing/2014/main" id="{1B704A9E-A0EB-B4A3-E4F8-36E48257A99B}"/>
                </a:ext>
              </a:extLst>
            </p:cNvPr>
            <p:cNvSpPr txBox="1"/>
            <p:nvPr/>
          </p:nvSpPr>
          <p:spPr>
            <a:xfrm>
              <a:off x="3288000" y="2930238"/>
              <a:ext cx="817614" cy="648000"/>
            </a:xfrm>
            <a:prstGeom prst="rect">
              <a:avLst/>
            </a:prstGeom>
            <a:solidFill>
              <a:schemeClr val="bg1">
                <a:lumMod val="6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ptos" panose="02110004020202020204"/>
                  <a:ea typeface="+mn-ea"/>
                  <a:cs typeface="+mn-cs"/>
                </a:rPr>
                <a:t>Median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white"/>
                  </a:solidFill>
                  <a:effectLst/>
                  <a:uLnTx/>
                  <a:uFillTx/>
                  <a:latin typeface="Aptos" panose="02110004020202020204"/>
                  <a:ea typeface="+mn-ea"/>
                  <a:cs typeface="+mn-cs"/>
                </a:rPr>
                <a:t>Proj</a:t>
              </a:r>
              <a:r>
                <a:rPr kumimoji="0" lang="en-US" sz="1200" b="1" i="0" u="none" strike="noStrike" kern="1200" cap="none" spc="0" normalizeH="0" baseline="0" noProof="0" dirty="0">
                  <a:ln>
                    <a:noFill/>
                  </a:ln>
                  <a:solidFill>
                    <a:prstClr val="white"/>
                  </a:solidFill>
                  <a:effectLst/>
                  <a:uLnTx/>
                  <a:uFillTx/>
                  <a:latin typeface="Aptos" panose="02110004020202020204"/>
                  <a:ea typeface="+mn-ea"/>
                  <a:cs typeface="+mn-cs"/>
                </a:rPr>
                <a:t>. 51 </a:t>
              </a:r>
              <a:r>
                <a:rPr kumimoji="0" lang="en-US" sz="1200" b="1" i="0" u="none" strike="noStrike" kern="1200" cap="none" spc="0" normalizeH="0" baseline="0" noProof="0" dirty="0" err="1">
                  <a:ln>
                    <a:noFill/>
                  </a:ln>
                  <a:solidFill>
                    <a:prstClr val="white"/>
                  </a:solidFill>
                  <a:effectLst/>
                  <a:uLnTx/>
                  <a:uFillTx/>
                  <a:latin typeface="Aptos" panose="02110004020202020204"/>
                  <a:ea typeface="+mn-ea"/>
                  <a:cs typeface="+mn-cs"/>
                </a:rPr>
                <a:t>mo</a:t>
              </a:r>
              <a:endParaRPr kumimoji="0" lang="en-US" sz="12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91" name="TextBox 290">
              <a:extLst>
                <a:ext uri="{FF2B5EF4-FFF2-40B4-BE49-F238E27FC236}">
                  <a16:creationId xmlns:a16="http://schemas.microsoft.com/office/drawing/2014/main" id="{449EF13A-4FA0-019F-05D1-D300E841230C}"/>
                </a:ext>
              </a:extLst>
            </p:cNvPr>
            <p:cNvSpPr txBox="1"/>
            <p:nvPr/>
          </p:nvSpPr>
          <p:spPr>
            <a:xfrm>
              <a:off x="7039471" y="1897238"/>
              <a:ext cx="790323" cy="648000"/>
            </a:xfrm>
            <a:prstGeom prst="rect">
              <a:avLst/>
            </a:prstGeom>
            <a:solidFill>
              <a:srgbClr val="2ECCA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ptos" panose="02110004020202020204"/>
                  <a:ea typeface="+mn-ea"/>
                  <a:cs typeface="+mn-cs"/>
                </a:rPr>
                <a:t>Median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white"/>
                  </a:solidFill>
                  <a:effectLst/>
                  <a:uLnTx/>
                  <a:uFillTx/>
                  <a:latin typeface="Aptos" panose="02110004020202020204"/>
                  <a:ea typeface="+mn-ea"/>
                  <a:cs typeface="+mn-cs"/>
                </a:rPr>
                <a:t>Proj</a:t>
              </a:r>
              <a:r>
                <a:rPr kumimoji="0" lang="en-US" sz="1200" b="1" i="0" u="none" strike="noStrike" kern="1200" cap="none" spc="0" normalizeH="0" baseline="0" noProof="0" dirty="0">
                  <a:ln>
                    <a:noFill/>
                  </a:ln>
                  <a:solidFill>
                    <a:prstClr val="white"/>
                  </a:solidFill>
                  <a:effectLst/>
                  <a:uLnTx/>
                  <a:uFillTx/>
                  <a:latin typeface="Aptos" panose="02110004020202020204"/>
                  <a:ea typeface="+mn-ea"/>
                  <a:cs typeface="+mn-cs"/>
                </a:rPr>
                <a:t>. 84 </a:t>
              </a:r>
              <a:r>
                <a:rPr kumimoji="0" lang="en-US" sz="1200" b="1" i="0" u="none" strike="noStrike" kern="1200" cap="none" spc="0" normalizeH="0" baseline="0" noProof="0" dirty="0" err="1">
                  <a:ln>
                    <a:noFill/>
                  </a:ln>
                  <a:solidFill>
                    <a:prstClr val="white"/>
                  </a:solidFill>
                  <a:effectLst/>
                  <a:uLnTx/>
                  <a:uFillTx/>
                  <a:latin typeface="Aptos" panose="02110004020202020204"/>
                  <a:ea typeface="+mn-ea"/>
                  <a:cs typeface="+mn-cs"/>
                </a:rPr>
                <a:t>mo</a:t>
              </a:r>
              <a:endParaRPr kumimoji="0" lang="en-US" sz="12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cxnSp>
          <p:nvCxnSpPr>
            <p:cNvPr id="292" name="Straight Connector 291">
              <a:extLst>
                <a:ext uri="{FF2B5EF4-FFF2-40B4-BE49-F238E27FC236}">
                  <a16:creationId xmlns:a16="http://schemas.microsoft.com/office/drawing/2014/main" id="{FBC9693A-615B-2E3C-261B-5FD91E2E7775}"/>
                </a:ext>
              </a:extLst>
            </p:cNvPr>
            <p:cNvCxnSpPr>
              <a:cxnSpLocks/>
            </p:cNvCxnSpPr>
            <p:nvPr/>
          </p:nvCxnSpPr>
          <p:spPr>
            <a:xfrm>
              <a:off x="1269684" y="1433225"/>
              <a:ext cx="0" cy="2604970"/>
            </a:xfrm>
            <a:prstGeom prst="line">
              <a:avLst/>
            </a:prstGeom>
            <a:ln w="1905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4BEAB786-AE97-BF78-3532-09E8EF56269B}"/>
                </a:ext>
              </a:extLst>
            </p:cNvPr>
            <p:cNvCxnSpPr>
              <a:cxnSpLocks/>
            </p:cNvCxnSpPr>
            <p:nvPr/>
          </p:nvCxnSpPr>
          <p:spPr>
            <a:xfrm flipH="1">
              <a:off x="1269685" y="4040441"/>
              <a:ext cx="6983462" cy="0"/>
            </a:xfrm>
            <a:prstGeom prst="line">
              <a:avLst/>
            </a:prstGeom>
            <a:ln w="19050" cap="sq">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94" name="Group 293">
              <a:extLst>
                <a:ext uri="{FF2B5EF4-FFF2-40B4-BE49-F238E27FC236}">
                  <a16:creationId xmlns:a16="http://schemas.microsoft.com/office/drawing/2014/main" id="{C69BDC07-A4DD-0BEF-EFC7-BD8E3950F823}"/>
                </a:ext>
              </a:extLst>
            </p:cNvPr>
            <p:cNvGrpSpPr/>
            <p:nvPr/>
          </p:nvGrpSpPr>
          <p:grpSpPr>
            <a:xfrm>
              <a:off x="1489611" y="1431491"/>
              <a:ext cx="6572653" cy="1491062"/>
              <a:chOff x="2198120" y="1253871"/>
              <a:chExt cx="6668643" cy="1646016"/>
            </a:xfrm>
          </p:grpSpPr>
          <p:grpSp>
            <p:nvGrpSpPr>
              <p:cNvPr id="295" name="Group 294">
                <a:extLst>
                  <a:ext uri="{FF2B5EF4-FFF2-40B4-BE49-F238E27FC236}">
                    <a16:creationId xmlns:a16="http://schemas.microsoft.com/office/drawing/2014/main" id="{49D39B5F-2828-3A0B-F96E-58BDA454A7A0}"/>
                  </a:ext>
                </a:extLst>
              </p:cNvPr>
              <p:cNvGrpSpPr/>
              <p:nvPr/>
            </p:nvGrpSpPr>
            <p:grpSpPr>
              <a:xfrm>
                <a:off x="2277083" y="1261015"/>
                <a:ext cx="6589680" cy="1638872"/>
                <a:chOff x="2277083" y="1261015"/>
                <a:chExt cx="6589680" cy="1638872"/>
              </a:xfrm>
            </p:grpSpPr>
            <p:sp>
              <p:nvSpPr>
                <p:cNvPr id="297" name="Freeform: Shape 296">
                  <a:extLst>
                    <a:ext uri="{FF2B5EF4-FFF2-40B4-BE49-F238E27FC236}">
                      <a16:creationId xmlns:a16="http://schemas.microsoft.com/office/drawing/2014/main" id="{CE959863-A471-6208-3748-3BDCA39BD71C}"/>
                    </a:ext>
                  </a:extLst>
                </p:cNvPr>
                <p:cNvSpPr/>
                <p:nvPr/>
              </p:nvSpPr>
              <p:spPr>
                <a:xfrm>
                  <a:off x="2277083" y="1312450"/>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98" name="Freeform: Shape 297">
                  <a:extLst>
                    <a:ext uri="{FF2B5EF4-FFF2-40B4-BE49-F238E27FC236}">
                      <a16:creationId xmlns:a16="http://schemas.microsoft.com/office/drawing/2014/main" id="{1F4CC40F-9479-3C69-F739-AC4DBA761802}"/>
                    </a:ext>
                  </a:extLst>
                </p:cNvPr>
                <p:cNvSpPr/>
                <p:nvPr/>
              </p:nvSpPr>
              <p:spPr>
                <a:xfrm>
                  <a:off x="2328518" y="1261015"/>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99" name="Freeform: Shape 298">
                  <a:extLst>
                    <a:ext uri="{FF2B5EF4-FFF2-40B4-BE49-F238E27FC236}">
                      <a16:creationId xmlns:a16="http://schemas.microsoft.com/office/drawing/2014/main" id="{04B6EF74-7BA6-C08D-1C36-2F3F97EE8BD4}"/>
                    </a:ext>
                  </a:extLst>
                </p:cNvPr>
                <p:cNvSpPr/>
                <p:nvPr/>
              </p:nvSpPr>
              <p:spPr>
                <a:xfrm>
                  <a:off x="2282607" y="1312450"/>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00" name="Freeform: Shape 299">
                  <a:extLst>
                    <a:ext uri="{FF2B5EF4-FFF2-40B4-BE49-F238E27FC236}">
                      <a16:creationId xmlns:a16="http://schemas.microsoft.com/office/drawing/2014/main" id="{64FAD554-7244-8C81-2F05-3BD9D091EB3E}"/>
                    </a:ext>
                  </a:extLst>
                </p:cNvPr>
                <p:cNvSpPr/>
                <p:nvPr/>
              </p:nvSpPr>
              <p:spPr>
                <a:xfrm>
                  <a:off x="2334042" y="1261015"/>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01" name="Freeform: Shape 300">
                  <a:extLst>
                    <a:ext uri="{FF2B5EF4-FFF2-40B4-BE49-F238E27FC236}">
                      <a16:creationId xmlns:a16="http://schemas.microsoft.com/office/drawing/2014/main" id="{49EE553A-6FBF-01EB-08A3-593BB221B61F}"/>
                    </a:ext>
                  </a:extLst>
                </p:cNvPr>
                <p:cNvSpPr/>
                <p:nvPr/>
              </p:nvSpPr>
              <p:spPr>
                <a:xfrm>
                  <a:off x="2298895" y="1312450"/>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02" name="Freeform: Shape 301">
                  <a:extLst>
                    <a:ext uri="{FF2B5EF4-FFF2-40B4-BE49-F238E27FC236}">
                      <a16:creationId xmlns:a16="http://schemas.microsoft.com/office/drawing/2014/main" id="{9F8ADDFA-9FEB-9511-469A-0F438D6EEF99}"/>
                    </a:ext>
                  </a:extLst>
                </p:cNvPr>
                <p:cNvSpPr/>
                <p:nvPr/>
              </p:nvSpPr>
              <p:spPr>
                <a:xfrm>
                  <a:off x="2350330" y="1261015"/>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03" name="Freeform: Shape 302">
                  <a:extLst>
                    <a:ext uri="{FF2B5EF4-FFF2-40B4-BE49-F238E27FC236}">
                      <a16:creationId xmlns:a16="http://schemas.microsoft.com/office/drawing/2014/main" id="{8C3C7987-EC5D-34EB-A23F-71C90DDB4C0A}"/>
                    </a:ext>
                  </a:extLst>
                </p:cNvPr>
                <p:cNvSpPr/>
                <p:nvPr/>
              </p:nvSpPr>
              <p:spPr>
                <a:xfrm>
                  <a:off x="2304229" y="1312450"/>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04" name="Freeform: Shape 303">
                  <a:extLst>
                    <a:ext uri="{FF2B5EF4-FFF2-40B4-BE49-F238E27FC236}">
                      <a16:creationId xmlns:a16="http://schemas.microsoft.com/office/drawing/2014/main" id="{4829E6BC-C234-5BBC-4787-166CDF13F168}"/>
                    </a:ext>
                  </a:extLst>
                </p:cNvPr>
                <p:cNvSpPr/>
                <p:nvPr/>
              </p:nvSpPr>
              <p:spPr>
                <a:xfrm>
                  <a:off x="2355664" y="1261015"/>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05" name="Freeform: Shape 304">
                  <a:extLst>
                    <a:ext uri="{FF2B5EF4-FFF2-40B4-BE49-F238E27FC236}">
                      <a16:creationId xmlns:a16="http://schemas.microsoft.com/office/drawing/2014/main" id="{7FBCFF75-2893-CBB1-AEC8-A9584F1A7B10}"/>
                    </a:ext>
                  </a:extLst>
                </p:cNvPr>
                <p:cNvSpPr/>
                <p:nvPr/>
              </p:nvSpPr>
              <p:spPr>
                <a:xfrm>
                  <a:off x="2380429" y="1372077"/>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06" name="Freeform: Shape 305">
                  <a:extLst>
                    <a:ext uri="{FF2B5EF4-FFF2-40B4-BE49-F238E27FC236}">
                      <a16:creationId xmlns:a16="http://schemas.microsoft.com/office/drawing/2014/main" id="{A7D4D08F-C760-4C6F-567A-99197E65E078}"/>
                    </a:ext>
                  </a:extLst>
                </p:cNvPr>
                <p:cNvSpPr/>
                <p:nvPr/>
              </p:nvSpPr>
              <p:spPr>
                <a:xfrm>
                  <a:off x="2431864" y="1320642"/>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07" name="Freeform: Shape 306">
                  <a:extLst>
                    <a:ext uri="{FF2B5EF4-FFF2-40B4-BE49-F238E27FC236}">
                      <a16:creationId xmlns:a16="http://schemas.microsoft.com/office/drawing/2014/main" id="{F0718D56-D0AC-EADD-600D-CFAD9640C529}"/>
                    </a:ext>
                  </a:extLst>
                </p:cNvPr>
                <p:cNvSpPr/>
                <p:nvPr/>
              </p:nvSpPr>
              <p:spPr>
                <a:xfrm>
                  <a:off x="2467297" y="1407986"/>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08" name="Freeform: Shape 307">
                  <a:extLst>
                    <a:ext uri="{FF2B5EF4-FFF2-40B4-BE49-F238E27FC236}">
                      <a16:creationId xmlns:a16="http://schemas.microsoft.com/office/drawing/2014/main" id="{9843CFA5-52F7-2449-1E01-B23DA9965823}"/>
                    </a:ext>
                  </a:extLst>
                </p:cNvPr>
                <p:cNvSpPr/>
                <p:nvPr/>
              </p:nvSpPr>
              <p:spPr>
                <a:xfrm>
                  <a:off x="2518732" y="1356551"/>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09" name="Freeform: Shape 308">
                  <a:extLst>
                    <a:ext uri="{FF2B5EF4-FFF2-40B4-BE49-F238E27FC236}">
                      <a16:creationId xmlns:a16="http://schemas.microsoft.com/office/drawing/2014/main" id="{945D52CC-B6BB-F5DC-5439-B3454AAFB992}"/>
                    </a:ext>
                  </a:extLst>
                </p:cNvPr>
                <p:cNvSpPr/>
                <p:nvPr/>
              </p:nvSpPr>
              <p:spPr>
                <a:xfrm>
                  <a:off x="2472726" y="1407986"/>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10" name="Freeform: Shape 309">
                  <a:extLst>
                    <a:ext uri="{FF2B5EF4-FFF2-40B4-BE49-F238E27FC236}">
                      <a16:creationId xmlns:a16="http://schemas.microsoft.com/office/drawing/2014/main" id="{5929DA38-3E5B-AEB2-589D-C8DF21943347}"/>
                    </a:ext>
                  </a:extLst>
                </p:cNvPr>
                <p:cNvSpPr/>
                <p:nvPr/>
              </p:nvSpPr>
              <p:spPr>
                <a:xfrm>
                  <a:off x="2524161" y="1356551"/>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11" name="Freeform: Shape 310">
                  <a:extLst>
                    <a:ext uri="{FF2B5EF4-FFF2-40B4-BE49-F238E27FC236}">
                      <a16:creationId xmlns:a16="http://schemas.microsoft.com/office/drawing/2014/main" id="{9BC9956B-DC6E-4D7C-2DD0-A4C31375AFC0}"/>
                    </a:ext>
                  </a:extLst>
                </p:cNvPr>
                <p:cNvSpPr/>
                <p:nvPr/>
              </p:nvSpPr>
              <p:spPr>
                <a:xfrm>
                  <a:off x="2499873" y="1419988"/>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12" name="Freeform: Shape 311">
                  <a:extLst>
                    <a:ext uri="{FF2B5EF4-FFF2-40B4-BE49-F238E27FC236}">
                      <a16:creationId xmlns:a16="http://schemas.microsoft.com/office/drawing/2014/main" id="{3CD14775-613B-00B2-F920-434268E3B908}"/>
                    </a:ext>
                  </a:extLst>
                </p:cNvPr>
                <p:cNvSpPr/>
                <p:nvPr/>
              </p:nvSpPr>
              <p:spPr>
                <a:xfrm>
                  <a:off x="2551308" y="136855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13" name="Freeform: Shape 312">
                  <a:extLst>
                    <a:ext uri="{FF2B5EF4-FFF2-40B4-BE49-F238E27FC236}">
                      <a16:creationId xmlns:a16="http://schemas.microsoft.com/office/drawing/2014/main" id="{996B8F0C-A20D-898F-9050-DCFF39420298}"/>
                    </a:ext>
                  </a:extLst>
                </p:cNvPr>
                <p:cNvSpPr/>
                <p:nvPr/>
              </p:nvSpPr>
              <p:spPr>
                <a:xfrm>
                  <a:off x="2510826" y="141998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14" name="Freeform: Shape 313">
                  <a:extLst>
                    <a:ext uri="{FF2B5EF4-FFF2-40B4-BE49-F238E27FC236}">
                      <a16:creationId xmlns:a16="http://schemas.microsoft.com/office/drawing/2014/main" id="{5656D95E-903E-4BDC-BD18-0E5E68991A37}"/>
                    </a:ext>
                  </a:extLst>
                </p:cNvPr>
                <p:cNvSpPr/>
                <p:nvPr/>
              </p:nvSpPr>
              <p:spPr>
                <a:xfrm>
                  <a:off x="2562261" y="136855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15" name="Freeform: Shape 314">
                  <a:extLst>
                    <a:ext uri="{FF2B5EF4-FFF2-40B4-BE49-F238E27FC236}">
                      <a16:creationId xmlns:a16="http://schemas.microsoft.com/office/drawing/2014/main" id="{427F1A1D-3752-DE92-F68A-E91CD74FE5F9}"/>
                    </a:ext>
                  </a:extLst>
                </p:cNvPr>
                <p:cNvSpPr/>
                <p:nvPr/>
              </p:nvSpPr>
              <p:spPr>
                <a:xfrm>
                  <a:off x="2570453" y="1419988"/>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16" name="Freeform: Shape 315">
                  <a:extLst>
                    <a:ext uri="{FF2B5EF4-FFF2-40B4-BE49-F238E27FC236}">
                      <a16:creationId xmlns:a16="http://schemas.microsoft.com/office/drawing/2014/main" id="{A993C75F-7647-8E4B-5DFC-EA387081451E}"/>
                    </a:ext>
                  </a:extLst>
                </p:cNvPr>
                <p:cNvSpPr/>
                <p:nvPr/>
              </p:nvSpPr>
              <p:spPr>
                <a:xfrm>
                  <a:off x="2621888" y="136855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17" name="Freeform: Shape 316">
                  <a:extLst>
                    <a:ext uri="{FF2B5EF4-FFF2-40B4-BE49-F238E27FC236}">
                      <a16:creationId xmlns:a16="http://schemas.microsoft.com/office/drawing/2014/main" id="{C6C2FD67-6B94-86C4-CC5C-54AC351D1170}"/>
                    </a:ext>
                  </a:extLst>
                </p:cNvPr>
                <p:cNvSpPr/>
                <p:nvPr/>
              </p:nvSpPr>
              <p:spPr>
                <a:xfrm>
                  <a:off x="2570453" y="1419988"/>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18" name="Freeform: Shape 317">
                  <a:extLst>
                    <a:ext uri="{FF2B5EF4-FFF2-40B4-BE49-F238E27FC236}">
                      <a16:creationId xmlns:a16="http://schemas.microsoft.com/office/drawing/2014/main" id="{653DFB9E-6C02-4908-3F62-721E7D601197}"/>
                    </a:ext>
                  </a:extLst>
                </p:cNvPr>
                <p:cNvSpPr/>
                <p:nvPr/>
              </p:nvSpPr>
              <p:spPr>
                <a:xfrm>
                  <a:off x="2621888" y="136855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19" name="Freeform: Shape 318">
                  <a:extLst>
                    <a:ext uri="{FF2B5EF4-FFF2-40B4-BE49-F238E27FC236}">
                      <a16:creationId xmlns:a16="http://schemas.microsoft.com/office/drawing/2014/main" id="{6DA91FFD-5442-40F0-90F1-9985F122AB11}"/>
                    </a:ext>
                  </a:extLst>
                </p:cNvPr>
                <p:cNvSpPr/>
                <p:nvPr/>
              </p:nvSpPr>
              <p:spPr>
                <a:xfrm>
                  <a:off x="2597790" y="1432370"/>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20" name="Freeform: Shape 319">
                  <a:extLst>
                    <a:ext uri="{FF2B5EF4-FFF2-40B4-BE49-F238E27FC236}">
                      <a16:creationId xmlns:a16="http://schemas.microsoft.com/office/drawing/2014/main" id="{C3B21241-C290-3B3F-9ACE-81E57D5BB414}"/>
                    </a:ext>
                  </a:extLst>
                </p:cNvPr>
                <p:cNvSpPr/>
                <p:nvPr/>
              </p:nvSpPr>
              <p:spPr>
                <a:xfrm>
                  <a:off x="2649225" y="1380935"/>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21" name="Freeform: Shape 320">
                  <a:extLst>
                    <a:ext uri="{FF2B5EF4-FFF2-40B4-BE49-F238E27FC236}">
                      <a16:creationId xmlns:a16="http://schemas.microsoft.com/office/drawing/2014/main" id="{DF55246F-7F8C-B7A7-418F-DD5F23BE6BDF}"/>
                    </a:ext>
                  </a:extLst>
                </p:cNvPr>
                <p:cNvSpPr/>
                <p:nvPr/>
              </p:nvSpPr>
              <p:spPr>
                <a:xfrm>
                  <a:off x="2727996" y="1494187"/>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22" name="Freeform: Shape 321">
                  <a:extLst>
                    <a:ext uri="{FF2B5EF4-FFF2-40B4-BE49-F238E27FC236}">
                      <a16:creationId xmlns:a16="http://schemas.microsoft.com/office/drawing/2014/main" id="{EAC4D871-A8E2-1BCB-C606-F78682A0BAEF}"/>
                    </a:ext>
                  </a:extLst>
                </p:cNvPr>
                <p:cNvSpPr/>
                <p:nvPr/>
              </p:nvSpPr>
              <p:spPr>
                <a:xfrm>
                  <a:off x="2779431" y="1442752"/>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23" name="Freeform: Shape 322">
                  <a:extLst>
                    <a:ext uri="{FF2B5EF4-FFF2-40B4-BE49-F238E27FC236}">
                      <a16:creationId xmlns:a16="http://schemas.microsoft.com/office/drawing/2014/main" id="{B0BFB2EC-3BC1-7B84-811D-4BC185A0BC97}"/>
                    </a:ext>
                  </a:extLst>
                </p:cNvPr>
                <p:cNvSpPr/>
                <p:nvPr/>
              </p:nvSpPr>
              <p:spPr>
                <a:xfrm>
                  <a:off x="2727996" y="1494187"/>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24" name="Freeform: Shape 323">
                  <a:extLst>
                    <a:ext uri="{FF2B5EF4-FFF2-40B4-BE49-F238E27FC236}">
                      <a16:creationId xmlns:a16="http://schemas.microsoft.com/office/drawing/2014/main" id="{201E8033-2D74-F241-EE7F-8F0490C26655}"/>
                    </a:ext>
                  </a:extLst>
                </p:cNvPr>
                <p:cNvSpPr/>
                <p:nvPr/>
              </p:nvSpPr>
              <p:spPr>
                <a:xfrm>
                  <a:off x="2779431" y="1442752"/>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25" name="Freeform: Shape 324">
                  <a:extLst>
                    <a:ext uri="{FF2B5EF4-FFF2-40B4-BE49-F238E27FC236}">
                      <a16:creationId xmlns:a16="http://schemas.microsoft.com/office/drawing/2014/main" id="{B9EDD5B0-EA18-6116-EC1E-7941557122B4}"/>
                    </a:ext>
                  </a:extLst>
                </p:cNvPr>
                <p:cNvSpPr/>
                <p:nvPr/>
              </p:nvSpPr>
              <p:spPr>
                <a:xfrm>
                  <a:off x="2847630" y="1506665"/>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26" name="Freeform: Shape 325">
                  <a:extLst>
                    <a:ext uri="{FF2B5EF4-FFF2-40B4-BE49-F238E27FC236}">
                      <a16:creationId xmlns:a16="http://schemas.microsoft.com/office/drawing/2014/main" id="{6E5079AB-95FB-E720-7C76-9E4860DEEBD4}"/>
                    </a:ext>
                  </a:extLst>
                </p:cNvPr>
                <p:cNvSpPr/>
                <p:nvPr/>
              </p:nvSpPr>
              <p:spPr>
                <a:xfrm>
                  <a:off x="2899065" y="1455230"/>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27" name="Freeform: Shape 326">
                  <a:extLst>
                    <a:ext uri="{FF2B5EF4-FFF2-40B4-BE49-F238E27FC236}">
                      <a16:creationId xmlns:a16="http://schemas.microsoft.com/office/drawing/2014/main" id="{07645133-A8E4-433F-81F7-0C9AA2C8F00E}"/>
                    </a:ext>
                  </a:extLst>
                </p:cNvPr>
                <p:cNvSpPr/>
                <p:nvPr/>
              </p:nvSpPr>
              <p:spPr>
                <a:xfrm>
                  <a:off x="3043083" y="1581913"/>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28" name="Freeform: Shape 327">
                  <a:extLst>
                    <a:ext uri="{FF2B5EF4-FFF2-40B4-BE49-F238E27FC236}">
                      <a16:creationId xmlns:a16="http://schemas.microsoft.com/office/drawing/2014/main" id="{5B8CC260-8B89-E5F6-1ECB-3FBBA7BDD85E}"/>
                    </a:ext>
                  </a:extLst>
                </p:cNvPr>
                <p:cNvSpPr/>
                <p:nvPr/>
              </p:nvSpPr>
              <p:spPr>
                <a:xfrm>
                  <a:off x="3094518" y="153047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29" name="Freeform: Shape 328">
                  <a:extLst>
                    <a:ext uri="{FF2B5EF4-FFF2-40B4-BE49-F238E27FC236}">
                      <a16:creationId xmlns:a16="http://schemas.microsoft.com/office/drawing/2014/main" id="{BE956D90-EBCB-87BB-B853-2B8C0C538260}"/>
                    </a:ext>
                  </a:extLst>
                </p:cNvPr>
                <p:cNvSpPr/>
                <p:nvPr/>
              </p:nvSpPr>
              <p:spPr>
                <a:xfrm>
                  <a:off x="3064896" y="1581913"/>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30" name="Freeform: Shape 329">
                  <a:extLst>
                    <a:ext uri="{FF2B5EF4-FFF2-40B4-BE49-F238E27FC236}">
                      <a16:creationId xmlns:a16="http://schemas.microsoft.com/office/drawing/2014/main" id="{6AA9CFE0-00B5-037A-2B09-D965503DBA8C}"/>
                    </a:ext>
                  </a:extLst>
                </p:cNvPr>
                <p:cNvSpPr/>
                <p:nvPr/>
              </p:nvSpPr>
              <p:spPr>
                <a:xfrm>
                  <a:off x="3116331" y="153047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31" name="Freeform: Shape 330">
                  <a:extLst>
                    <a:ext uri="{FF2B5EF4-FFF2-40B4-BE49-F238E27FC236}">
                      <a16:creationId xmlns:a16="http://schemas.microsoft.com/office/drawing/2014/main" id="{F84074C0-8132-718E-F4AD-C2E8EE7E8289}"/>
                    </a:ext>
                  </a:extLst>
                </p:cNvPr>
                <p:cNvSpPr/>
                <p:nvPr/>
              </p:nvSpPr>
              <p:spPr>
                <a:xfrm>
                  <a:off x="3081183" y="1594581"/>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32" name="Freeform: Shape 331">
                  <a:extLst>
                    <a:ext uri="{FF2B5EF4-FFF2-40B4-BE49-F238E27FC236}">
                      <a16:creationId xmlns:a16="http://schemas.microsoft.com/office/drawing/2014/main" id="{1E223395-B595-4917-CCCB-C8163850860C}"/>
                    </a:ext>
                  </a:extLst>
                </p:cNvPr>
                <p:cNvSpPr/>
                <p:nvPr/>
              </p:nvSpPr>
              <p:spPr>
                <a:xfrm>
                  <a:off x="3132618" y="1543146"/>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33" name="Freeform: Shape 332">
                  <a:extLst>
                    <a:ext uri="{FF2B5EF4-FFF2-40B4-BE49-F238E27FC236}">
                      <a16:creationId xmlns:a16="http://schemas.microsoft.com/office/drawing/2014/main" id="{4A1ACB3B-BFA8-D0C3-BAD0-DDD08D4A62A2}"/>
                    </a:ext>
                  </a:extLst>
                </p:cNvPr>
                <p:cNvSpPr/>
                <p:nvPr/>
              </p:nvSpPr>
              <p:spPr>
                <a:xfrm>
                  <a:off x="3086613" y="1594581"/>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34" name="Freeform: Shape 333">
                  <a:extLst>
                    <a:ext uri="{FF2B5EF4-FFF2-40B4-BE49-F238E27FC236}">
                      <a16:creationId xmlns:a16="http://schemas.microsoft.com/office/drawing/2014/main" id="{2BD19A5D-3B82-452F-420C-85B2F6A976DB}"/>
                    </a:ext>
                  </a:extLst>
                </p:cNvPr>
                <p:cNvSpPr/>
                <p:nvPr/>
              </p:nvSpPr>
              <p:spPr>
                <a:xfrm>
                  <a:off x="3138048" y="1543146"/>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35" name="Freeform: Shape 334">
                  <a:extLst>
                    <a:ext uri="{FF2B5EF4-FFF2-40B4-BE49-F238E27FC236}">
                      <a16:creationId xmlns:a16="http://schemas.microsoft.com/office/drawing/2014/main" id="{87F38FB8-481B-54D2-1DEB-CDD662BA074D}"/>
                    </a:ext>
                  </a:extLst>
                </p:cNvPr>
                <p:cNvSpPr/>
                <p:nvPr/>
              </p:nvSpPr>
              <p:spPr>
                <a:xfrm>
                  <a:off x="3086613" y="1594581"/>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36" name="Freeform: Shape 335">
                  <a:extLst>
                    <a:ext uri="{FF2B5EF4-FFF2-40B4-BE49-F238E27FC236}">
                      <a16:creationId xmlns:a16="http://schemas.microsoft.com/office/drawing/2014/main" id="{D10F0322-566F-A4B6-27E4-4C0B4576A5F4}"/>
                    </a:ext>
                  </a:extLst>
                </p:cNvPr>
                <p:cNvSpPr/>
                <p:nvPr/>
              </p:nvSpPr>
              <p:spPr>
                <a:xfrm>
                  <a:off x="3138048" y="1543146"/>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37" name="Freeform: Shape 336">
                  <a:extLst>
                    <a:ext uri="{FF2B5EF4-FFF2-40B4-BE49-F238E27FC236}">
                      <a16:creationId xmlns:a16="http://schemas.microsoft.com/office/drawing/2014/main" id="{8C77999A-2AEC-05BB-C6E8-171B500A5DFE}"/>
                    </a:ext>
                  </a:extLst>
                </p:cNvPr>
                <p:cNvSpPr/>
                <p:nvPr/>
              </p:nvSpPr>
              <p:spPr>
                <a:xfrm>
                  <a:off x="3141000" y="1594581"/>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38" name="Freeform: Shape 337">
                  <a:extLst>
                    <a:ext uri="{FF2B5EF4-FFF2-40B4-BE49-F238E27FC236}">
                      <a16:creationId xmlns:a16="http://schemas.microsoft.com/office/drawing/2014/main" id="{BD881E57-1CD8-3F20-C4FA-01DC6635456D}"/>
                    </a:ext>
                  </a:extLst>
                </p:cNvPr>
                <p:cNvSpPr/>
                <p:nvPr/>
              </p:nvSpPr>
              <p:spPr>
                <a:xfrm>
                  <a:off x="3192435" y="1543146"/>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39" name="Freeform: Shape 338">
                  <a:extLst>
                    <a:ext uri="{FF2B5EF4-FFF2-40B4-BE49-F238E27FC236}">
                      <a16:creationId xmlns:a16="http://schemas.microsoft.com/office/drawing/2014/main" id="{2AFAB25B-01A6-9D9C-27F4-577AE1D8D06C}"/>
                    </a:ext>
                  </a:extLst>
                </p:cNvPr>
                <p:cNvSpPr/>
                <p:nvPr/>
              </p:nvSpPr>
              <p:spPr>
                <a:xfrm>
                  <a:off x="3178910" y="1607535"/>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40" name="Freeform: Shape 339">
                  <a:extLst>
                    <a:ext uri="{FF2B5EF4-FFF2-40B4-BE49-F238E27FC236}">
                      <a16:creationId xmlns:a16="http://schemas.microsoft.com/office/drawing/2014/main" id="{B36EB8FC-734B-A3C7-773E-C53B37673EE5}"/>
                    </a:ext>
                  </a:extLst>
                </p:cNvPr>
                <p:cNvSpPr/>
                <p:nvPr/>
              </p:nvSpPr>
              <p:spPr>
                <a:xfrm>
                  <a:off x="3230345" y="1556100"/>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41" name="Freeform: Shape 340">
                  <a:extLst>
                    <a:ext uri="{FF2B5EF4-FFF2-40B4-BE49-F238E27FC236}">
                      <a16:creationId xmlns:a16="http://schemas.microsoft.com/office/drawing/2014/main" id="{94062C38-4934-CA4C-76C5-F082BD4737BF}"/>
                    </a:ext>
                  </a:extLst>
                </p:cNvPr>
                <p:cNvSpPr/>
                <p:nvPr/>
              </p:nvSpPr>
              <p:spPr>
                <a:xfrm>
                  <a:off x="3178910" y="1607535"/>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42" name="Freeform: Shape 341">
                  <a:extLst>
                    <a:ext uri="{FF2B5EF4-FFF2-40B4-BE49-F238E27FC236}">
                      <a16:creationId xmlns:a16="http://schemas.microsoft.com/office/drawing/2014/main" id="{CB152D6A-F4A1-DEF3-E459-3A73B93697BC}"/>
                    </a:ext>
                  </a:extLst>
                </p:cNvPr>
                <p:cNvSpPr/>
                <p:nvPr/>
              </p:nvSpPr>
              <p:spPr>
                <a:xfrm>
                  <a:off x="3230345" y="1556100"/>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43" name="Freeform: Shape 342">
                  <a:extLst>
                    <a:ext uri="{FF2B5EF4-FFF2-40B4-BE49-F238E27FC236}">
                      <a16:creationId xmlns:a16="http://schemas.microsoft.com/office/drawing/2014/main" id="{F4987BED-1CF3-A87E-F31E-32B70CEEA89A}"/>
                    </a:ext>
                  </a:extLst>
                </p:cNvPr>
                <p:cNvSpPr/>
                <p:nvPr/>
              </p:nvSpPr>
              <p:spPr>
                <a:xfrm>
                  <a:off x="3195293" y="1620584"/>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44" name="Freeform: Shape 343">
                  <a:extLst>
                    <a:ext uri="{FF2B5EF4-FFF2-40B4-BE49-F238E27FC236}">
                      <a16:creationId xmlns:a16="http://schemas.microsoft.com/office/drawing/2014/main" id="{A9D94FBA-6713-002F-7E51-3F5A6517FCE2}"/>
                    </a:ext>
                  </a:extLst>
                </p:cNvPr>
                <p:cNvSpPr/>
                <p:nvPr/>
              </p:nvSpPr>
              <p:spPr>
                <a:xfrm>
                  <a:off x="3246728" y="1569149"/>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45" name="Freeform: Shape 344">
                  <a:extLst>
                    <a:ext uri="{FF2B5EF4-FFF2-40B4-BE49-F238E27FC236}">
                      <a16:creationId xmlns:a16="http://schemas.microsoft.com/office/drawing/2014/main" id="{F2D8C2BD-46A5-CE70-6D27-60495FFA6B84}"/>
                    </a:ext>
                  </a:extLst>
                </p:cNvPr>
                <p:cNvSpPr/>
                <p:nvPr/>
              </p:nvSpPr>
              <p:spPr>
                <a:xfrm>
                  <a:off x="3211581" y="1620584"/>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46" name="Freeform: Shape 345">
                  <a:extLst>
                    <a:ext uri="{FF2B5EF4-FFF2-40B4-BE49-F238E27FC236}">
                      <a16:creationId xmlns:a16="http://schemas.microsoft.com/office/drawing/2014/main" id="{E1832CBE-BD06-E82C-1F70-95D41437D70E}"/>
                    </a:ext>
                  </a:extLst>
                </p:cNvPr>
                <p:cNvSpPr/>
                <p:nvPr/>
              </p:nvSpPr>
              <p:spPr>
                <a:xfrm>
                  <a:off x="3263016" y="1569149"/>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47" name="Freeform: Shape 346">
                  <a:extLst>
                    <a:ext uri="{FF2B5EF4-FFF2-40B4-BE49-F238E27FC236}">
                      <a16:creationId xmlns:a16="http://schemas.microsoft.com/office/drawing/2014/main" id="{99B9E10E-6931-C251-6D78-A63F90F9D30B}"/>
                    </a:ext>
                  </a:extLst>
                </p:cNvPr>
                <p:cNvSpPr/>
                <p:nvPr/>
              </p:nvSpPr>
              <p:spPr>
                <a:xfrm>
                  <a:off x="3309307" y="1660208"/>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48" name="Freeform: Shape 347">
                  <a:extLst>
                    <a:ext uri="{FF2B5EF4-FFF2-40B4-BE49-F238E27FC236}">
                      <a16:creationId xmlns:a16="http://schemas.microsoft.com/office/drawing/2014/main" id="{E12E8CF4-DB08-7646-C3C6-F56D84C5CC5B}"/>
                    </a:ext>
                  </a:extLst>
                </p:cNvPr>
                <p:cNvSpPr/>
                <p:nvPr/>
              </p:nvSpPr>
              <p:spPr>
                <a:xfrm>
                  <a:off x="3360742" y="160877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49" name="Freeform: Shape 348">
                  <a:extLst>
                    <a:ext uri="{FF2B5EF4-FFF2-40B4-BE49-F238E27FC236}">
                      <a16:creationId xmlns:a16="http://schemas.microsoft.com/office/drawing/2014/main" id="{AB1EB66A-4153-93BF-0D5A-9A8A9342EA4D}"/>
                    </a:ext>
                  </a:extLst>
                </p:cNvPr>
                <p:cNvSpPr/>
                <p:nvPr/>
              </p:nvSpPr>
              <p:spPr>
                <a:xfrm>
                  <a:off x="3385507" y="166020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50" name="Freeform: Shape 349">
                  <a:extLst>
                    <a:ext uri="{FF2B5EF4-FFF2-40B4-BE49-F238E27FC236}">
                      <a16:creationId xmlns:a16="http://schemas.microsoft.com/office/drawing/2014/main" id="{AB8E8AB1-3016-02AD-ACE6-A2C81DEE34CE}"/>
                    </a:ext>
                  </a:extLst>
                </p:cNvPr>
                <p:cNvSpPr/>
                <p:nvPr/>
              </p:nvSpPr>
              <p:spPr>
                <a:xfrm>
                  <a:off x="3436942" y="160877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51" name="Freeform: Shape 350">
                  <a:extLst>
                    <a:ext uri="{FF2B5EF4-FFF2-40B4-BE49-F238E27FC236}">
                      <a16:creationId xmlns:a16="http://schemas.microsoft.com/office/drawing/2014/main" id="{48A1FCC1-EAF5-A057-29AE-2CEFE8B4806F}"/>
                    </a:ext>
                  </a:extLst>
                </p:cNvPr>
                <p:cNvSpPr/>
                <p:nvPr/>
              </p:nvSpPr>
              <p:spPr>
                <a:xfrm>
                  <a:off x="3401700" y="1660208"/>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52" name="Freeform: Shape 351">
                  <a:extLst>
                    <a:ext uri="{FF2B5EF4-FFF2-40B4-BE49-F238E27FC236}">
                      <a16:creationId xmlns:a16="http://schemas.microsoft.com/office/drawing/2014/main" id="{D6929821-583C-12D9-9F71-B32B7F346A14}"/>
                    </a:ext>
                  </a:extLst>
                </p:cNvPr>
                <p:cNvSpPr/>
                <p:nvPr/>
              </p:nvSpPr>
              <p:spPr>
                <a:xfrm>
                  <a:off x="3453135" y="160877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53" name="Freeform: Shape 352">
                  <a:extLst>
                    <a:ext uri="{FF2B5EF4-FFF2-40B4-BE49-F238E27FC236}">
                      <a16:creationId xmlns:a16="http://schemas.microsoft.com/office/drawing/2014/main" id="{1D77D6BE-60AD-6023-1431-E26041068D1E}"/>
                    </a:ext>
                  </a:extLst>
                </p:cNvPr>
                <p:cNvSpPr/>
                <p:nvPr/>
              </p:nvSpPr>
              <p:spPr>
                <a:xfrm>
                  <a:off x="3412653" y="1673734"/>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54" name="Freeform: Shape 353">
                  <a:extLst>
                    <a:ext uri="{FF2B5EF4-FFF2-40B4-BE49-F238E27FC236}">
                      <a16:creationId xmlns:a16="http://schemas.microsoft.com/office/drawing/2014/main" id="{BC005DF8-7986-78BA-5BC0-93D06E98820F}"/>
                    </a:ext>
                  </a:extLst>
                </p:cNvPr>
                <p:cNvSpPr/>
                <p:nvPr/>
              </p:nvSpPr>
              <p:spPr>
                <a:xfrm>
                  <a:off x="3464088" y="1622299"/>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55" name="Freeform: Shape 354">
                  <a:extLst>
                    <a:ext uri="{FF2B5EF4-FFF2-40B4-BE49-F238E27FC236}">
                      <a16:creationId xmlns:a16="http://schemas.microsoft.com/office/drawing/2014/main" id="{A976D2F9-49BB-C887-11AF-DA72A2EB29B8}"/>
                    </a:ext>
                  </a:extLst>
                </p:cNvPr>
                <p:cNvSpPr/>
                <p:nvPr/>
              </p:nvSpPr>
              <p:spPr>
                <a:xfrm>
                  <a:off x="3629823" y="1741266"/>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56" name="Freeform: Shape 355">
                  <a:extLst>
                    <a:ext uri="{FF2B5EF4-FFF2-40B4-BE49-F238E27FC236}">
                      <a16:creationId xmlns:a16="http://schemas.microsoft.com/office/drawing/2014/main" id="{8FD23B95-337D-9C07-6538-6BCA15F80EB6}"/>
                    </a:ext>
                  </a:extLst>
                </p:cNvPr>
                <p:cNvSpPr/>
                <p:nvPr/>
              </p:nvSpPr>
              <p:spPr>
                <a:xfrm>
                  <a:off x="3681258" y="1689831"/>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57" name="Freeform: Shape 356">
                  <a:extLst>
                    <a:ext uri="{FF2B5EF4-FFF2-40B4-BE49-F238E27FC236}">
                      <a16:creationId xmlns:a16="http://schemas.microsoft.com/office/drawing/2014/main" id="{E2846A70-D3A7-3280-9DDE-C8C0AA71A13A}"/>
                    </a:ext>
                  </a:extLst>
                </p:cNvPr>
                <p:cNvSpPr/>
                <p:nvPr/>
              </p:nvSpPr>
              <p:spPr>
                <a:xfrm>
                  <a:off x="3706023" y="176841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58" name="Freeform: Shape 357">
                  <a:extLst>
                    <a:ext uri="{FF2B5EF4-FFF2-40B4-BE49-F238E27FC236}">
                      <a16:creationId xmlns:a16="http://schemas.microsoft.com/office/drawing/2014/main" id="{42E80A4B-C207-0937-6979-3EE42E329941}"/>
                    </a:ext>
                  </a:extLst>
                </p:cNvPr>
                <p:cNvSpPr/>
                <p:nvPr/>
              </p:nvSpPr>
              <p:spPr>
                <a:xfrm>
                  <a:off x="3757458" y="171697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59" name="Freeform: Shape 358">
                  <a:extLst>
                    <a:ext uri="{FF2B5EF4-FFF2-40B4-BE49-F238E27FC236}">
                      <a16:creationId xmlns:a16="http://schemas.microsoft.com/office/drawing/2014/main" id="{A4A01271-6F17-62BC-5F56-426ABA12871C}"/>
                    </a:ext>
                  </a:extLst>
                </p:cNvPr>
                <p:cNvSpPr/>
                <p:nvPr/>
              </p:nvSpPr>
              <p:spPr>
                <a:xfrm>
                  <a:off x="3798321" y="1823086"/>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60" name="Freeform: Shape 359">
                  <a:extLst>
                    <a:ext uri="{FF2B5EF4-FFF2-40B4-BE49-F238E27FC236}">
                      <a16:creationId xmlns:a16="http://schemas.microsoft.com/office/drawing/2014/main" id="{B12707CA-A110-AB88-C0A9-C78D9D4A1DB9}"/>
                    </a:ext>
                  </a:extLst>
                </p:cNvPr>
                <p:cNvSpPr/>
                <p:nvPr/>
              </p:nvSpPr>
              <p:spPr>
                <a:xfrm>
                  <a:off x="3849755" y="1771651"/>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61" name="Freeform: Shape 360">
                  <a:extLst>
                    <a:ext uri="{FF2B5EF4-FFF2-40B4-BE49-F238E27FC236}">
                      <a16:creationId xmlns:a16="http://schemas.microsoft.com/office/drawing/2014/main" id="{11274365-F151-D607-36D4-4B5FEBA812EC}"/>
                    </a:ext>
                  </a:extLst>
                </p:cNvPr>
                <p:cNvSpPr/>
                <p:nvPr/>
              </p:nvSpPr>
              <p:spPr>
                <a:xfrm>
                  <a:off x="3803750" y="1823086"/>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62" name="Freeform: Shape 361">
                  <a:extLst>
                    <a:ext uri="{FF2B5EF4-FFF2-40B4-BE49-F238E27FC236}">
                      <a16:creationId xmlns:a16="http://schemas.microsoft.com/office/drawing/2014/main" id="{860CC246-0A31-8CE6-A17C-C8DDCB8B42C6}"/>
                    </a:ext>
                  </a:extLst>
                </p:cNvPr>
                <p:cNvSpPr/>
                <p:nvPr/>
              </p:nvSpPr>
              <p:spPr>
                <a:xfrm>
                  <a:off x="3855185" y="1771651"/>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63" name="Freeform: Shape 362">
                  <a:extLst>
                    <a:ext uri="{FF2B5EF4-FFF2-40B4-BE49-F238E27FC236}">
                      <a16:creationId xmlns:a16="http://schemas.microsoft.com/office/drawing/2014/main" id="{BC5A8837-EE9C-4901-91E9-5C5F4BCABD2A}"/>
                    </a:ext>
                  </a:extLst>
                </p:cNvPr>
                <p:cNvSpPr/>
                <p:nvPr/>
              </p:nvSpPr>
              <p:spPr>
                <a:xfrm>
                  <a:off x="3868901" y="183699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64" name="Freeform: Shape 363">
                  <a:extLst>
                    <a:ext uri="{FF2B5EF4-FFF2-40B4-BE49-F238E27FC236}">
                      <a16:creationId xmlns:a16="http://schemas.microsoft.com/office/drawing/2014/main" id="{DF8145A5-2585-EBAA-314A-5296F8E190CF}"/>
                    </a:ext>
                  </a:extLst>
                </p:cNvPr>
                <p:cNvSpPr/>
                <p:nvPr/>
              </p:nvSpPr>
              <p:spPr>
                <a:xfrm>
                  <a:off x="3920336" y="178555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65" name="Freeform: Shape 364">
                  <a:extLst>
                    <a:ext uri="{FF2B5EF4-FFF2-40B4-BE49-F238E27FC236}">
                      <a16:creationId xmlns:a16="http://schemas.microsoft.com/office/drawing/2014/main" id="{3589399A-DE35-25D0-60F4-D2CEC9A76063}"/>
                    </a:ext>
                  </a:extLst>
                </p:cNvPr>
                <p:cNvSpPr/>
                <p:nvPr/>
              </p:nvSpPr>
              <p:spPr>
                <a:xfrm>
                  <a:off x="3901572" y="183699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66" name="Freeform: Shape 365">
                  <a:extLst>
                    <a:ext uri="{FF2B5EF4-FFF2-40B4-BE49-F238E27FC236}">
                      <a16:creationId xmlns:a16="http://schemas.microsoft.com/office/drawing/2014/main" id="{88FB1055-2D6C-CFB2-F71C-CC588E0A954D}"/>
                    </a:ext>
                  </a:extLst>
                </p:cNvPr>
                <p:cNvSpPr/>
                <p:nvPr/>
              </p:nvSpPr>
              <p:spPr>
                <a:xfrm>
                  <a:off x="3953007" y="178555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67" name="Freeform: Shape 366">
                  <a:extLst>
                    <a:ext uri="{FF2B5EF4-FFF2-40B4-BE49-F238E27FC236}">
                      <a16:creationId xmlns:a16="http://schemas.microsoft.com/office/drawing/2014/main" id="{9748F220-AD47-51D7-5D1A-3BE58941A335}"/>
                    </a:ext>
                  </a:extLst>
                </p:cNvPr>
                <p:cNvSpPr/>
                <p:nvPr/>
              </p:nvSpPr>
              <p:spPr>
                <a:xfrm>
                  <a:off x="3955864" y="183699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68" name="Freeform: Shape 367">
                  <a:extLst>
                    <a:ext uri="{FF2B5EF4-FFF2-40B4-BE49-F238E27FC236}">
                      <a16:creationId xmlns:a16="http://schemas.microsoft.com/office/drawing/2014/main" id="{BB746882-B370-78A0-01A9-1AF3A602CA12}"/>
                    </a:ext>
                  </a:extLst>
                </p:cNvPr>
                <p:cNvSpPr/>
                <p:nvPr/>
              </p:nvSpPr>
              <p:spPr>
                <a:xfrm>
                  <a:off x="4007299" y="178555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69" name="Freeform: Shape 368">
                  <a:extLst>
                    <a:ext uri="{FF2B5EF4-FFF2-40B4-BE49-F238E27FC236}">
                      <a16:creationId xmlns:a16="http://schemas.microsoft.com/office/drawing/2014/main" id="{30986281-1619-F926-1450-D217D4D83F5F}"/>
                    </a:ext>
                  </a:extLst>
                </p:cNvPr>
                <p:cNvSpPr/>
                <p:nvPr/>
              </p:nvSpPr>
              <p:spPr>
                <a:xfrm>
                  <a:off x="4010157" y="183699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70" name="Freeform: Shape 369">
                  <a:extLst>
                    <a:ext uri="{FF2B5EF4-FFF2-40B4-BE49-F238E27FC236}">
                      <a16:creationId xmlns:a16="http://schemas.microsoft.com/office/drawing/2014/main" id="{0396A555-38E4-2D33-2AA5-90B960B5CE06}"/>
                    </a:ext>
                  </a:extLst>
                </p:cNvPr>
                <p:cNvSpPr/>
                <p:nvPr/>
              </p:nvSpPr>
              <p:spPr>
                <a:xfrm>
                  <a:off x="4061592" y="178555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71" name="Freeform: Shape 370">
                  <a:extLst>
                    <a:ext uri="{FF2B5EF4-FFF2-40B4-BE49-F238E27FC236}">
                      <a16:creationId xmlns:a16="http://schemas.microsoft.com/office/drawing/2014/main" id="{2ECFF9EB-3860-8709-A6B9-59084F0CAB3E}"/>
                    </a:ext>
                  </a:extLst>
                </p:cNvPr>
                <p:cNvSpPr/>
                <p:nvPr/>
              </p:nvSpPr>
              <p:spPr>
                <a:xfrm>
                  <a:off x="4189417" y="1865281"/>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72" name="Freeform: Shape 371">
                  <a:extLst>
                    <a:ext uri="{FF2B5EF4-FFF2-40B4-BE49-F238E27FC236}">
                      <a16:creationId xmlns:a16="http://schemas.microsoft.com/office/drawing/2014/main" id="{99BA4B98-2FD9-C020-A12B-518E4F1382AE}"/>
                    </a:ext>
                  </a:extLst>
                </p:cNvPr>
                <p:cNvSpPr/>
                <p:nvPr/>
              </p:nvSpPr>
              <p:spPr>
                <a:xfrm>
                  <a:off x="4240852" y="1813846"/>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73" name="Freeform: Shape 372">
                  <a:extLst>
                    <a:ext uri="{FF2B5EF4-FFF2-40B4-BE49-F238E27FC236}">
                      <a16:creationId xmlns:a16="http://schemas.microsoft.com/office/drawing/2014/main" id="{B4F4921E-D363-0B51-BEB2-2858C49F4C98}"/>
                    </a:ext>
                  </a:extLst>
                </p:cNvPr>
                <p:cNvSpPr/>
                <p:nvPr/>
              </p:nvSpPr>
              <p:spPr>
                <a:xfrm>
                  <a:off x="4232946" y="1893856"/>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74" name="Freeform: Shape 373">
                  <a:extLst>
                    <a:ext uri="{FF2B5EF4-FFF2-40B4-BE49-F238E27FC236}">
                      <a16:creationId xmlns:a16="http://schemas.microsoft.com/office/drawing/2014/main" id="{4E0C7E99-9D7D-63D6-B871-B8FC61D32F6C}"/>
                    </a:ext>
                  </a:extLst>
                </p:cNvPr>
                <p:cNvSpPr/>
                <p:nvPr/>
              </p:nvSpPr>
              <p:spPr>
                <a:xfrm>
                  <a:off x="4284381" y="1842421"/>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75" name="Freeform: Shape 374">
                  <a:extLst>
                    <a:ext uri="{FF2B5EF4-FFF2-40B4-BE49-F238E27FC236}">
                      <a16:creationId xmlns:a16="http://schemas.microsoft.com/office/drawing/2014/main" id="{FBDF7829-F75D-A5CD-25D5-78263CD9A82A}"/>
                    </a:ext>
                  </a:extLst>
                </p:cNvPr>
                <p:cNvSpPr/>
                <p:nvPr/>
              </p:nvSpPr>
              <p:spPr>
                <a:xfrm>
                  <a:off x="4325244" y="192262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76" name="Freeform: Shape 375">
                  <a:extLst>
                    <a:ext uri="{FF2B5EF4-FFF2-40B4-BE49-F238E27FC236}">
                      <a16:creationId xmlns:a16="http://schemas.microsoft.com/office/drawing/2014/main" id="{BD25F074-414F-9031-D10F-6E619B8DB799}"/>
                    </a:ext>
                  </a:extLst>
                </p:cNvPr>
                <p:cNvSpPr/>
                <p:nvPr/>
              </p:nvSpPr>
              <p:spPr>
                <a:xfrm>
                  <a:off x="4376679" y="187118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77" name="Freeform: Shape 376">
                  <a:extLst>
                    <a:ext uri="{FF2B5EF4-FFF2-40B4-BE49-F238E27FC236}">
                      <a16:creationId xmlns:a16="http://schemas.microsoft.com/office/drawing/2014/main" id="{50CE29CF-2B12-0328-5A78-9E8147C1293F}"/>
                    </a:ext>
                  </a:extLst>
                </p:cNvPr>
                <p:cNvSpPr/>
                <p:nvPr/>
              </p:nvSpPr>
              <p:spPr>
                <a:xfrm>
                  <a:off x="4472024" y="1937195"/>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78" name="Freeform: Shape 377">
                  <a:extLst>
                    <a:ext uri="{FF2B5EF4-FFF2-40B4-BE49-F238E27FC236}">
                      <a16:creationId xmlns:a16="http://schemas.microsoft.com/office/drawing/2014/main" id="{BC2F329E-FA5D-65CE-9731-D0B11B0E15C5}"/>
                    </a:ext>
                  </a:extLst>
                </p:cNvPr>
                <p:cNvSpPr/>
                <p:nvPr/>
              </p:nvSpPr>
              <p:spPr>
                <a:xfrm>
                  <a:off x="4523459" y="1885760"/>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79" name="Freeform: Shape 378">
                  <a:extLst>
                    <a:ext uri="{FF2B5EF4-FFF2-40B4-BE49-F238E27FC236}">
                      <a16:creationId xmlns:a16="http://schemas.microsoft.com/office/drawing/2014/main" id="{BB4364A1-A321-E2A2-643F-F7728FE0657D}"/>
                    </a:ext>
                  </a:extLst>
                </p:cNvPr>
                <p:cNvSpPr/>
                <p:nvPr/>
              </p:nvSpPr>
              <p:spPr>
                <a:xfrm>
                  <a:off x="4634901" y="2024539"/>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80" name="Freeform: Shape 379">
                  <a:extLst>
                    <a:ext uri="{FF2B5EF4-FFF2-40B4-BE49-F238E27FC236}">
                      <a16:creationId xmlns:a16="http://schemas.microsoft.com/office/drawing/2014/main" id="{18738AC1-02C0-1EBB-A228-BBBB1145557B}"/>
                    </a:ext>
                  </a:extLst>
                </p:cNvPr>
                <p:cNvSpPr/>
                <p:nvPr/>
              </p:nvSpPr>
              <p:spPr>
                <a:xfrm>
                  <a:off x="4686336" y="1973104"/>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81" name="Freeform: Shape 380">
                  <a:extLst>
                    <a:ext uri="{FF2B5EF4-FFF2-40B4-BE49-F238E27FC236}">
                      <a16:creationId xmlns:a16="http://schemas.microsoft.com/office/drawing/2014/main" id="{2C2E086D-839C-E593-4448-9C117F8EA0DB}"/>
                    </a:ext>
                  </a:extLst>
                </p:cNvPr>
                <p:cNvSpPr/>
                <p:nvPr/>
              </p:nvSpPr>
              <p:spPr>
                <a:xfrm>
                  <a:off x="4776157" y="2039303"/>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82" name="Freeform: Shape 381">
                  <a:extLst>
                    <a:ext uri="{FF2B5EF4-FFF2-40B4-BE49-F238E27FC236}">
                      <a16:creationId xmlns:a16="http://schemas.microsoft.com/office/drawing/2014/main" id="{C49FAC43-ED09-8E6E-DC87-56A942E8A6E6}"/>
                    </a:ext>
                  </a:extLst>
                </p:cNvPr>
                <p:cNvSpPr/>
                <p:nvPr/>
              </p:nvSpPr>
              <p:spPr>
                <a:xfrm>
                  <a:off x="4827592" y="1987868"/>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83" name="Freeform: Shape 382">
                  <a:extLst>
                    <a:ext uri="{FF2B5EF4-FFF2-40B4-BE49-F238E27FC236}">
                      <a16:creationId xmlns:a16="http://schemas.microsoft.com/office/drawing/2014/main" id="{C56F3F78-90F7-772F-0DE4-E96DE03BA631}"/>
                    </a:ext>
                  </a:extLst>
                </p:cNvPr>
                <p:cNvSpPr/>
                <p:nvPr/>
              </p:nvSpPr>
              <p:spPr>
                <a:xfrm>
                  <a:off x="4814257" y="2039303"/>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84" name="Freeform: Shape 383">
                  <a:extLst>
                    <a:ext uri="{FF2B5EF4-FFF2-40B4-BE49-F238E27FC236}">
                      <a16:creationId xmlns:a16="http://schemas.microsoft.com/office/drawing/2014/main" id="{EF1C6777-5BE3-A944-10AA-140717D5DAC8}"/>
                    </a:ext>
                  </a:extLst>
                </p:cNvPr>
                <p:cNvSpPr/>
                <p:nvPr/>
              </p:nvSpPr>
              <p:spPr>
                <a:xfrm>
                  <a:off x="4865692" y="1987868"/>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85" name="Freeform: Shape 384">
                  <a:extLst>
                    <a:ext uri="{FF2B5EF4-FFF2-40B4-BE49-F238E27FC236}">
                      <a16:creationId xmlns:a16="http://schemas.microsoft.com/office/drawing/2014/main" id="{8386C2E1-01B4-AC93-A362-7C711923A726}"/>
                    </a:ext>
                  </a:extLst>
                </p:cNvPr>
                <p:cNvSpPr/>
                <p:nvPr/>
              </p:nvSpPr>
              <p:spPr>
                <a:xfrm>
                  <a:off x="4857691" y="2039303"/>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86" name="Freeform: Shape 385">
                  <a:extLst>
                    <a:ext uri="{FF2B5EF4-FFF2-40B4-BE49-F238E27FC236}">
                      <a16:creationId xmlns:a16="http://schemas.microsoft.com/office/drawing/2014/main" id="{9654DDA6-239A-E46C-F983-21093AE589D4}"/>
                    </a:ext>
                  </a:extLst>
                </p:cNvPr>
                <p:cNvSpPr/>
                <p:nvPr/>
              </p:nvSpPr>
              <p:spPr>
                <a:xfrm>
                  <a:off x="4909126" y="1987868"/>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87" name="Freeform: Shape 386">
                  <a:extLst>
                    <a:ext uri="{FF2B5EF4-FFF2-40B4-BE49-F238E27FC236}">
                      <a16:creationId xmlns:a16="http://schemas.microsoft.com/office/drawing/2014/main" id="{D016EB87-4F50-4C30-0E2B-12DE01751A08}"/>
                    </a:ext>
                  </a:extLst>
                </p:cNvPr>
                <p:cNvSpPr/>
                <p:nvPr/>
              </p:nvSpPr>
              <p:spPr>
                <a:xfrm>
                  <a:off x="4890267" y="2054257"/>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88" name="Freeform: Shape 387">
                  <a:extLst>
                    <a:ext uri="{FF2B5EF4-FFF2-40B4-BE49-F238E27FC236}">
                      <a16:creationId xmlns:a16="http://schemas.microsoft.com/office/drawing/2014/main" id="{E343A4EE-3799-40FC-2395-F0089581E20A}"/>
                    </a:ext>
                  </a:extLst>
                </p:cNvPr>
                <p:cNvSpPr/>
                <p:nvPr/>
              </p:nvSpPr>
              <p:spPr>
                <a:xfrm>
                  <a:off x="4941702" y="2002822"/>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89" name="Freeform: Shape 388">
                  <a:extLst>
                    <a:ext uri="{FF2B5EF4-FFF2-40B4-BE49-F238E27FC236}">
                      <a16:creationId xmlns:a16="http://schemas.microsoft.com/office/drawing/2014/main" id="{A784E882-ED87-CD0C-21B7-F4D68E233C18}"/>
                    </a:ext>
                  </a:extLst>
                </p:cNvPr>
                <p:cNvSpPr/>
                <p:nvPr/>
              </p:nvSpPr>
              <p:spPr>
                <a:xfrm>
                  <a:off x="5319558" y="2145031"/>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90" name="Freeform: Shape 389">
                  <a:extLst>
                    <a:ext uri="{FF2B5EF4-FFF2-40B4-BE49-F238E27FC236}">
                      <a16:creationId xmlns:a16="http://schemas.microsoft.com/office/drawing/2014/main" id="{7AB6DA5E-DCC1-AAE8-9BCA-0023F9F1CC74}"/>
                    </a:ext>
                  </a:extLst>
                </p:cNvPr>
                <p:cNvSpPr/>
                <p:nvPr/>
              </p:nvSpPr>
              <p:spPr>
                <a:xfrm>
                  <a:off x="5370993" y="2093596"/>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91" name="Freeform: Shape 390">
                  <a:extLst>
                    <a:ext uri="{FF2B5EF4-FFF2-40B4-BE49-F238E27FC236}">
                      <a16:creationId xmlns:a16="http://schemas.microsoft.com/office/drawing/2014/main" id="{43966B32-E309-253E-ED7A-143975012980}"/>
                    </a:ext>
                  </a:extLst>
                </p:cNvPr>
                <p:cNvSpPr/>
                <p:nvPr/>
              </p:nvSpPr>
              <p:spPr>
                <a:xfrm>
                  <a:off x="5362992" y="2145031"/>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92" name="Freeform: Shape 391">
                  <a:extLst>
                    <a:ext uri="{FF2B5EF4-FFF2-40B4-BE49-F238E27FC236}">
                      <a16:creationId xmlns:a16="http://schemas.microsoft.com/office/drawing/2014/main" id="{4191A25C-07CF-08DD-21E1-BE984E0B6A86}"/>
                    </a:ext>
                  </a:extLst>
                </p:cNvPr>
                <p:cNvSpPr/>
                <p:nvPr/>
              </p:nvSpPr>
              <p:spPr>
                <a:xfrm>
                  <a:off x="5414427" y="2093596"/>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93" name="Freeform: Shape 392">
                  <a:extLst>
                    <a:ext uri="{FF2B5EF4-FFF2-40B4-BE49-F238E27FC236}">
                      <a16:creationId xmlns:a16="http://schemas.microsoft.com/office/drawing/2014/main" id="{7009A9B6-7E96-AB14-B501-6D06538DCA91}"/>
                    </a:ext>
                  </a:extLst>
                </p:cNvPr>
                <p:cNvSpPr/>
                <p:nvPr/>
              </p:nvSpPr>
              <p:spPr>
                <a:xfrm>
                  <a:off x="5471577" y="2145031"/>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94" name="Freeform: Shape 393">
                  <a:extLst>
                    <a:ext uri="{FF2B5EF4-FFF2-40B4-BE49-F238E27FC236}">
                      <a16:creationId xmlns:a16="http://schemas.microsoft.com/office/drawing/2014/main" id="{2571D2CD-D359-1606-2133-91C339ECCE75}"/>
                    </a:ext>
                  </a:extLst>
                </p:cNvPr>
                <p:cNvSpPr/>
                <p:nvPr/>
              </p:nvSpPr>
              <p:spPr>
                <a:xfrm>
                  <a:off x="5523012" y="2093596"/>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95" name="Freeform: Shape 394">
                  <a:extLst>
                    <a:ext uri="{FF2B5EF4-FFF2-40B4-BE49-F238E27FC236}">
                      <a16:creationId xmlns:a16="http://schemas.microsoft.com/office/drawing/2014/main" id="{76A09446-E10E-BFA6-9CD0-241E88B950EA}"/>
                    </a:ext>
                  </a:extLst>
                </p:cNvPr>
                <p:cNvSpPr/>
                <p:nvPr/>
              </p:nvSpPr>
              <p:spPr>
                <a:xfrm>
                  <a:off x="5688938" y="2191513"/>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96" name="Freeform: Shape 395">
                  <a:extLst>
                    <a:ext uri="{FF2B5EF4-FFF2-40B4-BE49-F238E27FC236}">
                      <a16:creationId xmlns:a16="http://schemas.microsoft.com/office/drawing/2014/main" id="{E4CB279B-5507-37B6-A82A-80737D440C8D}"/>
                    </a:ext>
                  </a:extLst>
                </p:cNvPr>
                <p:cNvSpPr/>
                <p:nvPr/>
              </p:nvSpPr>
              <p:spPr>
                <a:xfrm>
                  <a:off x="5740373" y="214007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97" name="Freeform: Shape 396">
                  <a:extLst>
                    <a:ext uri="{FF2B5EF4-FFF2-40B4-BE49-F238E27FC236}">
                      <a16:creationId xmlns:a16="http://schemas.microsoft.com/office/drawing/2014/main" id="{42846DA0-95C6-F325-5F94-305D94EEE486}"/>
                    </a:ext>
                  </a:extLst>
                </p:cNvPr>
                <p:cNvSpPr/>
                <p:nvPr/>
              </p:nvSpPr>
              <p:spPr>
                <a:xfrm>
                  <a:off x="5786664" y="2191513"/>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98" name="Freeform: Shape 397">
                  <a:extLst>
                    <a:ext uri="{FF2B5EF4-FFF2-40B4-BE49-F238E27FC236}">
                      <a16:creationId xmlns:a16="http://schemas.microsoft.com/office/drawing/2014/main" id="{6BC0ADB9-7367-CCB6-7472-B8A2D79E287A}"/>
                    </a:ext>
                  </a:extLst>
                </p:cNvPr>
                <p:cNvSpPr/>
                <p:nvPr/>
              </p:nvSpPr>
              <p:spPr>
                <a:xfrm>
                  <a:off x="5838099" y="214007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99" name="Freeform: Shape 398">
                  <a:extLst>
                    <a:ext uri="{FF2B5EF4-FFF2-40B4-BE49-F238E27FC236}">
                      <a16:creationId xmlns:a16="http://schemas.microsoft.com/office/drawing/2014/main" id="{439C1F94-49E8-FAB3-6FED-725E84BE581E}"/>
                    </a:ext>
                  </a:extLst>
                </p:cNvPr>
                <p:cNvSpPr/>
                <p:nvPr/>
              </p:nvSpPr>
              <p:spPr>
                <a:xfrm>
                  <a:off x="6270249" y="2317433"/>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00" name="Freeform: Shape 399">
                  <a:extLst>
                    <a:ext uri="{FF2B5EF4-FFF2-40B4-BE49-F238E27FC236}">
                      <a16:creationId xmlns:a16="http://schemas.microsoft.com/office/drawing/2014/main" id="{E3C58D1B-6133-08D8-72C4-5422AE260EF3}"/>
                    </a:ext>
                  </a:extLst>
                </p:cNvPr>
                <p:cNvSpPr/>
                <p:nvPr/>
              </p:nvSpPr>
              <p:spPr>
                <a:xfrm>
                  <a:off x="6321684" y="226599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01" name="Freeform: Shape 400">
                  <a:extLst>
                    <a:ext uri="{FF2B5EF4-FFF2-40B4-BE49-F238E27FC236}">
                      <a16:creationId xmlns:a16="http://schemas.microsoft.com/office/drawing/2014/main" id="{74BBF244-E676-0415-43E8-5F1EF57A5BF6}"/>
                    </a:ext>
                  </a:extLst>
                </p:cNvPr>
                <p:cNvSpPr/>
                <p:nvPr/>
              </p:nvSpPr>
              <p:spPr>
                <a:xfrm>
                  <a:off x="6313683" y="2333340"/>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02" name="Freeform: Shape 401">
                  <a:extLst>
                    <a:ext uri="{FF2B5EF4-FFF2-40B4-BE49-F238E27FC236}">
                      <a16:creationId xmlns:a16="http://schemas.microsoft.com/office/drawing/2014/main" id="{2EC8E1DE-2785-20F1-2DDA-9237807620CA}"/>
                    </a:ext>
                  </a:extLst>
                </p:cNvPr>
                <p:cNvSpPr/>
                <p:nvPr/>
              </p:nvSpPr>
              <p:spPr>
                <a:xfrm>
                  <a:off x="6365118" y="2281905"/>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03" name="Freeform: Shape 402">
                  <a:extLst>
                    <a:ext uri="{FF2B5EF4-FFF2-40B4-BE49-F238E27FC236}">
                      <a16:creationId xmlns:a16="http://schemas.microsoft.com/office/drawing/2014/main" id="{EF29E45D-765A-8EF3-DB6B-038A3AB1BA4A}"/>
                    </a:ext>
                  </a:extLst>
                </p:cNvPr>
                <p:cNvSpPr/>
                <p:nvPr/>
              </p:nvSpPr>
              <p:spPr>
                <a:xfrm>
                  <a:off x="6378929" y="2333340"/>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04" name="Freeform: Shape 403">
                  <a:extLst>
                    <a:ext uri="{FF2B5EF4-FFF2-40B4-BE49-F238E27FC236}">
                      <a16:creationId xmlns:a16="http://schemas.microsoft.com/office/drawing/2014/main" id="{9458ADF7-3DDC-C61A-6E21-8FFE891293C4}"/>
                    </a:ext>
                  </a:extLst>
                </p:cNvPr>
                <p:cNvSpPr/>
                <p:nvPr/>
              </p:nvSpPr>
              <p:spPr>
                <a:xfrm>
                  <a:off x="6430364" y="2281905"/>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05" name="Freeform: Shape 404">
                  <a:extLst>
                    <a:ext uri="{FF2B5EF4-FFF2-40B4-BE49-F238E27FC236}">
                      <a16:creationId xmlns:a16="http://schemas.microsoft.com/office/drawing/2014/main" id="{5B9D5CF4-5774-49AB-DA42-D534E2FD966F}"/>
                    </a:ext>
                  </a:extLst>
                </p:cNvPr>
                <p:cNvSpPr/>
                <p:nvPr/>
              </p:nvSpPr>
              <p:spPr>
                <a:xfrm>
                  <a:off x="6416838" y="2333340"/>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06" name="Freeform: Shape 405">
                  <a:extLst>
                    <a:ext uri="{FF2B5EF4-FFF2-40B4-BE49-F238E27FC236}">
                      <a16:creationId xmlns:a16="http://schemas.microsoft.com/office/drawing/2014/main" id="{BCEBC5A1-6EED-BD9C-BBD0-999D940915CD}"/>
                    </a:ext>
                  </a:extLst>
                </p:cNvPr>
                <p:cNvSpPr/>
                <p:nvPr/>
              </p:nvSpPr>
              <p:spPr>
                <a:xfrm>
                  <a:off x="6468273" y="2281905"/>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07" name="Freeform: Shape 406">
                  <a:extLst>
                    <a:ext uri="{FF2B5EF4-FFF2-40B4-BE49-F238E27FC236}">
                      <a16:creationId xmlns:a16="http://schemas.microsoft.com/office/drawing/2014/main" id="{32E85AB5-C53B-66E6-C17A-8EC0D3931C72}"/>
                    </a:ext>
                  </a:extLst>
                </p:cNvPr>
                <p:cNvSpPr/>
                <p:nvPr/>
              </p:nvSpPr>
              <p:spPr>
                <a:xfrm>
                  <a:off x="6427792" y="2333340"/>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08" name="Freeform: Shape 407">
                  <a:extLst>
                    <a:ext uri="{FF2B5EF4-FFF2-40B4-BE49-F238E27FC236}">
                      <a16:creationId xmlns:a16="http://schemas.microsoft.com/office/drawing/2014/main" id="{122C950C-4D35-5884-9D4E-D22EFBC7171C}"/>
                    </a:ext>
                  </a:extLst>
                </p:cNvPr>
                <p:cNvSpPr/>
                <p:nvPr/>
              </p:nvSpPr>
              <p:spPr>
                <a:xfrm>
                  <a:off x="6479227" y="2281905"/>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09" name="Freeform: Shape 408">
                  <a:extLst>
                    <a:ext uri="{FF2B5EF4-FFF2-40B4-BE49-F238E27FC236}">
                      <a16:creationId xmlns:a16="http://schemas.microsoft.com/office/drawing/2014/main" id="{A2879AFB-A720-AB1A-BA61-8644BE6FE994}"/>
                    </a:ext>
                  </a:extLst>
                </p:cNvPr>
                <p:cNvSpPr/>
                <p:nvPr/>
              </p:nvSpPr>
              <p:spPr>
                <a:xfrm>
                  <a:off x="6487609" y="2333340"/>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10" name="Freeform: Shape 409">
                  <a:extLst>
                    <a:ext uri="{FF2B5EF4-FFF2-40B4-BE49-F238E27FC236}">
                      <a16:creationId xmlns:a16="http://schemas.microsoft.com/office/drawing/2014/main" id="{F820BFF4-241D-5452-F88B-56AD153D4D61}"/>
                    </a:ext>
                  </a:extLst>
                </p:cNvPr>
                <p:cNvSpPr/>
                <p:nvPr/>
              </p:nvSpPr>
              <p:spPr>
                <a:xfrm>
                  <a:off x="6539044" y="2281905"/>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11" name="Freeform: Shape 410">
                  <a:extLst>
                    <a:ext uri="{FF2B5EF4-FFF2-40B4-BE49-F238E27FC236}">
                      <a16:creationId xmlns:a16="http://schemas.microsoft.com/office/drawing/2014/main" id="{4F741D70-E272-0E49-F749-0B0F8270ECDC}"/>
                    </a:ext>
                  </a:extLst>
                </p:cNvPr>
                <p:cNvSpPr/>
                <p:nvPr/>
              </p:nvSpPr>
              <p:spPr>
                <a:xfrm>
                  <a:off x="6492943" y="236658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12" name="Freeform: Shape 411">
                  <a:extLst>
                    <a:ext uri="{FF2B5EF4-FFF2-40B4-BE49-F238E27FC236}">
                      <a16:creationId xmlns:a16="http://schemas.microsoft.com/office/drawing/2014/main" id="{E610CE88-E7E2-CB45-6B87-08F57340A942}"/>
                    </a:ext>
                  </a:extLst>
                </p:cNvPr>
                <p:cNvSpPr/>
                <p:nvPr/>
              </p:nvSpPr>
              <p:spPr>
                <a:xfrm>
                  <a:off x="6544378" y="231514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13" name="Freeform: Shape 412">
                  <a:extLst>
                    <a:ext uri="{FF2B5EF4-FFF2-40B4-BE49-F238E27FC236}">
                      <a16:creationId xmlns:a16="http://schemas.microsoft.com/office/drawing/2014/main" id="{D1BCC76E-CB1B-A590-A36A-87A5D179AB7E}"/>
                    </a:ext>
                  </a:extLst>
                </p:cNvPr>
                <p:cNvSpPr/>
                <p:nvPr/>
              </p:nvSpPr>
              <p:spPr>
                <a:xfrm>
                  <a:off x="6492943" y="236658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14" name="Freeform: Shape 413">
                  <a:extLst>
                    <a:ext uri="{FF2B5EF4-FFF2-40B4-BE49-F238E27FC236}">
                      <a16:creationId xmlns:a16="http://schemas.microsoft.com/office/drawing/2014/main" id="{044B5204-8510-D913-1397-CF00D4F4B737}"/>
                    </a:ext>
                  </a:extLst>
                </p:cNvPr>
                <p:cNvSpPr/>
                <p:nvPr/>
              </p:nvSpPr>
              <p:spPr>
                <a:xfrm>
                  <a:off x="6544378" y="231514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15" name="Freeform: Shape 414">
                  <a:extLst>
                    <a:ext uri="{FF2B5EF4-FFF2-40B4-BE49-F238E27FC236}">
                      <a16:creationId xmlns:a16="http://schemas.microsoft.com/office/drawing/2014/main" id="{01AC61D8-CFC2-EADC-CCBF-B75D049EA74C}"/>
                    </a:ext>
                  </a:extLst>
                </p:cNvPr>
                <p:cNvSpPr/>
                <p:nvPr/>
              </p:nvSpPr>
              <p:spPr>
                <a:xfrm>
                  <a:off x="6498372" y="236658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16" name="Freeform: Shape 415">
                  <a:extLst>
                    <a:ext uri="{FF2B5EF4-FFF2-40B4-BE49-F238E27FC236}">
                      <a16:creationId xmlns:a16="http://schemas.microsoft.com/office/drawing/2014/main" id="{8CE65A0D-B9F1-301A-5EFB-26B8C6268726}"/>
                    </a:ext>
                  </a:extLst>
                </p:cNvPr>
                <p:cNvSpPr/>
                <p:nvPr/>
              </p:nvSpPr>
              <p:spPr>
                <a:xfrm>
                  <a:off x="6549807" y="231514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17" name="Freeform: Shape 416">
                  <a:extLst>
                    <a:ext uri="{FF2B5EF4-FFF2-40B4-BE49-F238E27FC236}">
                      <a16:creationId xmlns:a16="http://schemas.microsoft.com/office/drawing/2014/main" id="{0876380B-E20B-3D80-E7F1-57FF97951BB4}"/>
                    </a:ext>
                  </a:extLst>
                </p:cNvPr>
                <p:cNvSpPr/>
                <p:nvPr/>
              </p:nvSpPr>
              <p:spPr>
                <a:xfrm>
                  <a:off x="6503802" y="236658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18" name="Freeform: Shape 417">
                  <a:extLst>
                    <a:ext uri="{FF2B5EF4-FFF2-40B4-BE49-F238E27FC236}">
                      <a16:creationId xmlns:a16="http://schemas.microsoft.com/office/drawing/2014/main" id="{20134F8E-3DC8-E47E-FF0A-3599859763A1}"/>
                    </a:ext>
                  </a:extLst>
                </p:cNvPr>
                <p:cNvSpPr/>
                <p:nvPr/>
              </p:nvSpPr>
              <p:spPr>
                <a:xfrm>
                  <a:off x="6555237" y="231514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19" name="Freeform: Shape 418">
                  <a:extLst>
                    <a:ext uri="{FF2B5EF4-FFF2-40B4-BE49-F238E27FC236}">
                      <a16:creationId xmlns:a16="http://schemas.microsoft.com/office/drawing/2014/main" id="{0856A823-6569-3E90-9731-B6D4CE9816B7}"/>
                    </a:ext>
                  </a:extLst>
                </p:cNvPr>
                <p:cNvSpPr/>
                <p:nvPr/>
              </p:nvSpPr>
              <p:spPr>
                <a:xfrm>
                  <a:off x="6503802" y="236658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20" name="Freeform: Shape 419">
                  <a:extLst>
                    <a:ext uri="{FF2B5EF4-FFF2-40B4-BE49-F238E27FC236}">
                      <a16:creationId xmlns:a16="http://schemas.microsoft.com/office/drawing/2014/main" id="{A9A21239-7859-C075-B6D0-78457EFD7871}"/>
                    </a:ext>
                  </a:extLst>
                </p:cNvPr>
                <p:cNvSpPr/>
                <p:nvPr/>
              </p:nvSpPr>
              <p:spPr>
                <a:xfrm>
                  <a:off x="6555237" y="231514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21" name="Freeform: Shape 420">
                  <a:extLst>
                    <a:ext uri="{FF2B5EF4-FFF2-40B4-BE49-F238E27FC236}">
                      <a16:creationId xmlns:a16="http://schemas.microsoft.com/office/drawing/2014/main" id="{1F77B876-7499-2287-7A60-D7703A14A2E1}"/>
                    </a:ext>
                  </a:extLst>
                </p:cNvPr>
                <p:cNvSpPr/>
                <p:nvPr/>
              </p:nvSpPr>
              <p:spPr>
                <a:xfrm>
                  <a:off x="6503802" y="236658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22" name="Freeform: Shape 421">
                  <a:extLst>
                    <a:ext uri="{FF2B5EF4-FFF2-40B4-BE49-F238E27FC236}">
                      <a16:creationId xmlns:a16="http://schemas.microsoft.com/office/drawing/2014/main" id="{D93045EA-643E-B5EB-3FF2-AA48B7C56297}"/>
                    </a:ext>
                  </a:extLst>
                </p:cNvPr>
                <p:cNvSpPr/>
                <p:nvPr/>
              </p:nvSpPr>
              <p:spPr>
                <a:xfrm>
                  <a:off x="6555237" y="231514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23" name="Freeform: Shape 422">
                  <a:extLst>
                    <a:ext uri="{FF2B5EF4-FFF2-40B4-BE49-F238E27FC236}">
                      <a16:creationId xmlns:a16="http://schemas.microsoft.com/office/drawing/2014/main" id="{2E6CADD9-5310-66E8-F534-281DE8ED538E}"/>
                    </a:ext>
                  </a:extLst>
                </p:cNvPr>
                <p:cNvSpPr/>
                <p:nvPr/>
              </p:nvSpPr>
              <p:spPr>
                <a:xfrm>
                  <a:off x="6563619" y="236658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24" name="Freeform: Shape 423">
                  <a:extLst>
                    <a:ext uri="{FF2B5EF4-FFF2-40B4-BE49-F238E27FC236}">
                      <a16:creationId xmlns:a16="http://schemas.microsoft.com/office/drawing/2014/main" id="{B54A0A2B-7299-DD29-D9C7-5A715B1FB70B}"/>
                    </a:ext>
                  </a:extLst>
                </p:cNvPr>
                <p:cNvSpPr/>
                <p:nvPr/>
              </p:nvSpPr>
              <p:spPr>
                <a:xfrm>
                  <a:off x="6615054" y="231514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25" name="Freeform: Shape 424">
                  <a:extLst>
                    <a:ext uri="{FF2B5EF4-FFF2-40B4-BE49-F238E27FC236}">
                      <a16:creationId xmlns:a16="http://schemas.microsoft.com/office/drawing/2014/main" id="{D80C6632-2AE6-F6DC-8CA4-9DB5A218BE64}"/>
                    </a:ext>
                  </a:extLst>
                </p:cNvPr>
                <p:cNvSpPr/>
                <p:nvPr/>
              </p:nvSpPr>
              <p:spPr>
                <a:xfrm>
                  <a:off x="6607053" y="236658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26" name="Freeform: Shape 425">
                  <a:extLst>
                    <a:ext uri="{FF2B5EF4-FFF2-40B4-BE49-F238E27FC236}">
                      <a16:creationId xmlns:a16="http://schemas.microsoft.com/office/drawing/2014/main" id="{081D4019-9952-A513-75A5-38D2B5C3CBFF}"/>
                    </a:ext>
                  </a:extLst>
                </p:cNvPr>
                <p:cNvSpPr/>
                <p:nvPr/>
              </p:nvSpPr>
              <p:spPr>
                <a:xfrm>
                  <a:off x="6658488" y="231514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27" name="Freeform: Shape 426">
                  <a:extLst>
                    <a:ext uri="{FF2B5EF4-FFF2-40B4-BE49-F238E27FC236}">
                      <a16:creationId xmlns:a16="http://schemas.microsoft.com/office/drawing/2014/main" id="{FE19E3B0-0495-E22F-190E-723ADBEFC458}"/>
                    </a:ext>
                  </a:extLst>
                </p:cNvPr>
                <p:cNvSpPr/>
                <p:nvPr/>
              </p:nvSpPr>
              <p:spPr>
                <a:xfrm>
                  <a:off x="6612482" y="236658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28" name="Freeform: Shape 427">
                  <a:extLst>
                    <a:ext uri="{FF2B5EF4-FFF2-40B4-BE49-F238E27FC236}">
                      <a16:creationId xmlns:a16="http://schemas.microsoft.com/office/drawing/2014/main" id="{8FEDB2AC-91B6-8E43-1D17-848642903E36}"/>
                    </a:ext>
                  </a:extLst>
                </p:cNvPr>
                <p:cNvSpPr/>
                <p:nvPr/>
              </p:nvSpPr>
              <p:spPr>
                <a:xfrm>
                  <a:off x="6663917" y="231514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29" name="Freeform: Shape 428">
                  <a:extLst>
                    <a:ext uri="{FF2B5EF4-FFF2-40B4-BE49-F238E27FC236}">
                      <a16:creationId xmlns:a16="http://schemas.microsoft.com/office/drawing/2014/main" id="{D1101A26-570D-F33D-C028-B0B0657EE2F8}"/>
                    </a:ext>
                  </a:extLst>
                </p:cNvPr>
                <p:cNvSpPr/>
                <p:nvPr/>
              </p:nvSpPr>
              <p:spPr>
                <a:xfrm>
                  <a:off x="6628770" y="236658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30" name="Freeform: Shape 429">
                  <a:extLst>
                    <a:ext uri="{FF2B5EF4-FFF2-40B4-BE49-F238E27FC236}">
                      <a16:creationId xmlns:a16="http://schemas.microsoft.com/office/drawing/2014/main" id="{EF9341E0-1FC3-0B07-CBF9-AB4E8624D609}"/>
                    </a:ext>
                  </a:extLst>
                </p:cNvPr>
                <p:cNvSpPr/>
                <p:nvPr/>
              </p:nvSpPr>
              <p:spPr>
                <a:xfrm>
                  <a:off x="6680205" y="231514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31" name="Freeform: Shape 430">
                  <a:extLst>
                    <a:ext uri="{FF2B5EF4-FFF2-40B4-BE49-F238E27FC236}">
                      <a16:creationId xmlns:a16="http://schemas.microsoft.com/office/drawing/2014/main" id="{D0AC5C3C-3FD7-D796-D7A2-6C1809A767E6}"/>
                    </a:ext>
                  </a:extLst>
                </p:cNvPr>
                <p:cNvSpPr/>
                <p:nvPr/>
              </p:nvSpPr>
              <p:spPr>
                <a:xfrm>
                  <a:off x="6634199" y="236658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32" name="Freeform: Shape 431">
                  <a:extLst>
                    <a:ext uri="{FF2B5EF4-FFF2-40B4-BE49-F238E27FC236}">
                      <a16:creationId xmlns:a16="http://schemas.microsoft.com/office/drawing/2014/main" id="{E49592F2-D875-AFAF-2254-F51049CC502D}"/>
                    </a:ext>
                  </a:extLst>
                </p:cNvPr>
                <p:cNvSpPr/>
                <p:nvPr/>
              </p:nvSpPr>
              <p:spPr>
                <a:xfrm>
                  <a:off x="6685634" y="231514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33" name="Freeform: Shape 432">
                  <a:extLst>
                    <a:ext uri="{FF2B5EF4-FFF2-40B4-BE49-F238E27FC236}">
                      <a16:creationId xmlns:a16="http://schemas.microsoft.com/office/drawing/2014/main" id="{BE9B7EFE-8AFA-5547-FE7A-8D4DDDAF49D5}"/>
                    </a:ext>
                  </a:extLst>
                </p:cNvPr>
                <p:cNvSpPr/>
                <p:nvPr/>
              </p:nvSpPr>
              <p:spPr>
                <a:xfrm>
                  <a:off x="6645153" y="236658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34" name="Freeform: Shape 433">
                  <a:extLst>
                    <a:ext uri="{FF2B5EF4-FFF2-40B4-BE49-F238E27FC236}">
                      <a16:creationId xmlns:a16="http://schemas.microsoft.com/office/drawing/2014/main" id="{FAC23DAB-5F27-DCD0-21A2-3EEC81F9BD65}"/>
                    </a:ext>
                  </a:extLst>
                </p:cNvPr>
                <p:cNvSpPr/>
                <p:nvPr/>
              </p:nvSpPr>
              <p:spPr>
                <a:xfrm>
                  <a:off x="6696588" y="231514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35" name="Freeform: Shape 434">
                  <a:extLst>
                    <a:ext uri="{FF2B5EF4-FFF2-40B4-BE49-F238E27FC236}">
                      <a16:creationId xmlns:a16="http://schemas.microsoft.com/office/drawing/2014/main" id="{32B39E00-76B5-C8B4-7B4C-1FEAD5F7E40B}"/>
                    </a:ext>
                  </a:extLst>
                </p:cNvPr>
                <p:cNvSpPr/>
                <p:nvPr/>
              </p:nvSpPr>
              <p:spPr>
                <a:xfrm>
                  <a:off x="6645153" y="236658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36" name="Freeform: Shape 435">
                  <a:extLst>
                    <a:ext uri="{FF2B5EF4-FFF2-40B4-BE49-F238E27FC236}">
                      <a16:creationId xmlns:a16="http://schemas.microsoft.com/office/drawing/2014/main" id="{269792C7-9E98-C083-E77A-F41820B4713B}"/>
                    </a:ext>
                  </a:extLst>
                </p:cNvPr>
                <p:cNvSpPr/>
                <p:nvPr/>
              </p:nvSpPr>
              <p:spPr>
                <a:xfrm>
                  <a:off x="6696588" y="231514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37" name="Freeform: Shape 436">
                  <a:extLst>
                    <a:ext uri="{FF2B5EF4-FFF2-40B4-BE49-F238E27FC236}">
                      <a16:creationId xmlns:a16="http://schemas.microsoft.com/office/drawing/2014/main" id="{2B72DC29-1EF0-8086-43CA-DBAC31A9D4F0}"/>
                    </a:ext>
                  </a:extLst>
                </p:cNvPr>
                <p:cNvSpPr/>
                <p:nvPr/>
              </p:nvSpPr>
              <p:spPr>
                <a:xfrm>
                  <a:off x="6650487" y="236658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38" name="Freeform: Shape 437">
                  <a:extLst>
                    <a:ext uri="{FF2B5EF4-FFF2-40B4-BE49-F238E27FC236}">
                      <a16:creationId xmlns:a16="http://schemas.microsoft.com/office/drawing/2014/main" id="{61E14242-FFBD-FE05-F580-59C682B8328C}"/>
                    </a:ext>
                  </a:extLst>
                </p:cNvPr>
                <p:cNvSpPr/>
                <p:nvPr/>
              </p:nvSpPr>
              <p:spPr>
                <a:xfrm>
                  <a:off x="6701922" y="231514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39" name="Freeform: Shape 438">
                  <a:extLst>
                    <a:ext uri="{FF2B5EF4-FFF2-40B4-BE49-F238E27FC236}">
                      <a16:creationId xmlns:a16="http://schemas.microsoft.com/office/drawing/2014/main" id="{43CFBD8A-6FFA-73AB-90C2-31BE1FA5368B}"/>
                    </a:ext>
                  </a:extLst>
                </p:cNvPr>
                <p:cNvSpPr/>
                <p:nvPr/>
              </p:nvSpPr>
              <p:spPr>
                <a:xfrm>
                  <a:off x="6650487" y="236658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40" name="Freeform: Shape 439">
                  <a:extLst>
                    <a:ext uri="{FF2B5EF4-FFF2-40B4-BE49-F238E27FC236}">
                      <a16:creationId xmlns:a16="http://schemas.microsoft.com/office/drawing/2014/main" id="{72BE7D6C-8628-0F9D-4E3C-297FF9802B75}"/>
                    </a:ext>
                  </a:extLst>
                </p:cNvPr>
                <p:cNvSpPr/>
                <p:nvPr/>
              </p:nvSpPr>
              <p:spPr>
                <a:xfrm>
                  <a:off x="6701922" y="231514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41" name="Freeform: Shape 440">
                  <a:extLst>
                    <a:ext uri="{FF2B5EF4-FFF2-40B4-BE49-F238E27FC236}">
                      <a16:creationId xmlns:a16="http://schemas.microsoft.com/office/drawing/2014/main" id="{FD956232-E5C8-DD6F-E487-A597692279CD}"/>
                    </a:ext>
                  </a:extLst>
                </p:cNvPr>
                <p:cNvSpPr/>
                <p:nvPr/>
              </p:nvSpPr>
              <p:spPr>
                <a:xfrm>
                  <a:off x="6710208" y="236658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42" name="Freeform: Shape 441">
                  <a:extLst>
                    <a:ext uri="{FF2B5EF4-FFF2-40B4-BE49-F238E27FC236}">
                      <a16:creationId xmlns:a16="http://schemas.microsoft.com/office/drawing/2014/main" id="{A3F90E8A-2999-AF83-8EFB-45665CB9AA11}"/>
                    </a:ext>
                  </a:extLst>
                </p:cNvPr>
                <p:cNvSpPr/>
                <p:nvPr/>
              </p:nvSpPr>
              <p:spPr>
                <a:xfrm>
                  <a:off x="6761643" y="231514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43" name="Freeform: Shape 442">
                  <a:extLst>
                    <a:ext uri="{FF2B5EF4-FFF2-40B4-BE49-F238E27FC236}">
                      <a16:creationId xmlns:a16="http://schemas.microsoft.com/office/drawing/2014/main" id="{980C58C6-4C1F-1FE9-BCE2-3AAF76278FA6}"/>
                    </a:ext>
                  </a:extLst>
                </p:cNvPr>
                <p:cNvSpPr/>
                <p:nvPr/>
              </p:nvSpPr>
              <p:spPr>
                <a:xfrm>
                  <a:off x="6715733" y="236658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44" name="Freeform: Shape 443">
                  <a:extLst>
                    <a:ext uri="{FF2B5EF4-FFF2-40B4-BE49-F238E27FC236}">
                      <a16:creationId xmlns:a16="http://schemas.microsoft.com/office/drawing/2014/main" id="{68651EA6-9475-74F9-21F4-D095FFAF7A3D}"/>
                    </a:ext>
                  </a:extLst>
                </p:cNvPr>
                <p:cNvSpPr/>
                <p:nvPr/>
              </p:nvSpPr>
              <p:spPr>
                <a:xfrm>
                  <a:off x="6767168" y="231514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45" name="Freeform: Shape 444">
                  <a:extLst>
                    <a:ext uri="{FF2B5EF4-FFF2-40B4-BE49-F238E27FC236}">
                      <a16:creationId xmlns:a16="http://schemas.microsoft.com/office/drawing/2014/main" id="{B68CE130-C9E4-D337-5F09-789A3D922E5E}"/>
                    </a:ext>
                  </a:extLst>
                </p:cNvPr>
                <p:cNvSpPr/>
                <p:nvPr/>
              </p:nvSpPr>
              <p:spPr>
                <a:xfrm>
                  <a:off x="6721162" y="2386680"/>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46" name="Freeform: Shape 445">
                  <a:extLst>
                    <a:ext uri="{FF2B5EF4-FFF2-40B4-BE49-F238E27FC236}">
                      <a16:creationId xmlns:a16="http://schemas.microsoft.com/office/drawing/2014/main" id="{A58C4DC3-886E-8214-0DE3-6E3973020939}"/>
                    </a:ext>
                  </a:extLst>
                </p:cNvPr>
                <p:cNvSpPr/>
                <p:nvPr/>
              </p:nvSpPr>
              <p:spPr>
                <a:xfrm>
                  <a:off x="6772597" y="2335245"/>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47" name="Freeform: Shape 446">
                  <a:extLst>
                    <a:ext uri="{FF2B5EF4-FFF2-40B4-BE49-F238E27FC236}">
                      <a16:creationId xmlns:a16="http://schemas.microsoft.com/office/drawing/2014/main" id="{EB28F1EC-CA8A-49E3-47C8-94896EF26BCB}"/>
                    </a:ext>
                  </a:extLst>
                </p:cNvPr>
                <p:cNvSpPr/>
                <p:nvPr/>
              </p:nvSpPr>
              <p:spPr>
                <a:xfrm>
                  <a:off x="6726496" y="2386680"/>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48" name="Freeform: Shape 447">
                  <a:extLst>
                    <a:ext uri="{FF2B5EF4-FFF2-40B4-BE49-F238E27FC236}">
                      <a16:creationId xmlns:a16="http://schemas.microsoft.com/office/drawing/2014/main" id="{3EE298AA-D193-8DB0-D84C-5458823D76E7}"/>
                    </a:ext>
                  </a:extLst>
                </p:cNvPr>
                <p:cNvSpPr/>
                <p:nvPr/>
              </p:nvSpPr>
              <p:spPr>
                <a:xfrm>
                  <a:off x="6777931" y="2335245"/>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49" name="Freeform: Shape 448">
                  <a:extLst>
                    <a:ext uri="{FF2B5EF4-FFF2-40B4-BE49-F238E27FC236}">
                      <a16:creationId xmlns:a16="http://schemas.microsoft.com/office/drawing/2014/main" id="{0EDBBFB1-32F2-1571-6B55-0E5C8636A2FC}"/>
                    </a:ext>
                  </a:extLst>
                </p:cNvPr>
                <p:cNvSpPr/>
                <p:nvPr/>
              </p:nvSpPr>
              <p:spPr>
                <a:xfrm>
                  <a:off x="6731925" y="2386680"/>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50" name="Freeform: Shape 449">
                  <a:extLst>
                    <a:ext uri="{FF2B5EF4-FFF2-40B4-BE49-F238E27FC236}">
                      <a16:creationId xmlns:a16="http://schemas.microsoft.com/office/drawing/2014/main" id="{541C5961-1CD5-2521-E366-895928F5F746}"/>
                    </a:ext>
                  </a:extLst>
                </p:cNvPr>
                <p:cNvSpPr/>
                <p:nvPr/>
              </p:nvSpPr>
              <p:spPr>
                <a:xfrm>
                  <a:off x="6783360" y="2335245"/>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51" name="Freeform: Shape 450">
                  <a:extLst>
                    <a:ext uri="{FF2B5EF4-FFF2-40B4-BE49-F238E27FC236}">
                      <a16:creationId xmlns:a16="http://schemas.microsoft.com/office/drawing/2014/main" id="{B1A9D07A-505E-B4BF-5D96-7301AD73C734}"/>
                    </a:ext>
                  </a:extLst>
                </p:cNvPr>
                <p:cNvSpPr/>
                <p:nvPr/>
              </p:nvSpPr>
              <p:spPr>
                <a:xfrm>
                  <a:off x="6737450" y="2386680"/>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52" name="Freeform: Shape 451">
                  <a:extLst>
                    <a:ext uri="{FF2B5EF4-FFF2-40B4-BE49-F238E27FC236}">
                      <a16:creationId xmlns:a16="http://schemas.microsoft.com/office/drawing/2014/main" id="{08BC1F51-089E-DE14-51AF-449FCCC24444}"/>
                    </a:ext>
                  </a:extLst>
                </p:cNvPr>
                <p:cNvSpPr/>
                <p:nvPr/>
              </p:nvSpPr>
              <p:spPr>
                <a:xfrm>
                  <a:off x="6788885" y="2335245"/>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53" name="Freeform: Shape 452">
                  <a:extLst>
                    <a:ext uri="{FF2B5EF4-FFF2-40B4-BE49-F238E27FC236}">
                      <a16:creationId xmlns:a16="http://schemas.microsoft.com/office/drawing/2014/main" id="{7EBED6A7-6282-A07C-5805-C41145D22B5D}"/>
                    </a:ext>
                  </a:extLst>
                </p:cNvPr>
                <p:cNvSpPr/>
                <p:nvPr/>
              </p:nvSpPr>
              <p:spPr>
                <a:xfrm>
                  <a:off x="6759167" y="2386680"/>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54" name="Freeform: Shape 453">
                  <a:extLst>
                    <a:ext uri="{FF2B5EF4-FFF2-40B4-BE49-F238E27FC236}">
                      <a16:creationId xmlns:a16="http://schemas.microsoft.com/office/drawing/2014/main" id="{E4C36A20-E100-4F79-886B-7C48E6FA8456}"/>
                    </a:ext>
                  </a:extLst>
                </p:cNvPr>
                <p:cNvSpPr/>
                <p:nvPr/>
              </p:nvSpPr>
              <p:spPr>
                <a:xfrm>
                  <a:off x="6810602" y="2335245"/>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55" name="Freeform: Shape 454">
                  <a:extLst>
                    <a:ext uri="{FF2B5EF4-FFF2-40B4-BE49-F238E27FC236}">
                      <a16:creationId xmlns:a16="http://schemas.microsoft.com/office/drawing/2014/main" id="{0246C49D-95CF-CE73-D517-ADCE759CB05D}"/>
                    </a:ext>
                  </a:extLst>
                </p:cNvPr>
                <p:cNvSpPr/>
                <p:nvPr/>
              </p:nvSpPr>
              <p:spPr>
                <a:xfrm>
                  <a:off x="6835176" y="2407825"/>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56" name="Freeform: Shape 455">
                  <a:extLst>
                    <a:ext uri="{FF2B5EF4-FFF2-40B4-BE49-F238E27FC236}">
                      <a16:creationId xmlns:a16="http://schemas.microsoft.com/office/drawing/2014/main" id="{711D134D-AD8B-801F-7CB3-873983A15EB8}"/>
                    </a:ext>
                  </a:extLst>
                </p:cNvPr>
                <p:cNvSpPr/>
                <p:nvPr/>
              </p:nvSpPr>
              <p:spPr>
                <a:xfrm>
                  <a:off x="6886611" y="235639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57" name="Freeform: Shape 456">
                  <a:extLst>
                    <a:ext uri="{FF2B5EF4-FFF2-40B4-BE49-F238E27FC236}">
                      <a16:creationId xmlns:a16="http://schemas.microsoft.com/office/drawing/2014/main" id="{8A44C800-DDAC-B202-9700-575D4716EEC9}"/>
                    </a:ext>
                  </a:extLst>
                </p:cNvPr>
                <p:cNvSpPr/>
                <p:nvPr/>
              </p:nvSpPr>
              <p:spPr>
                <a:xfrm>
                  <a:off x="6835176" y="2407825"/>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58" name="Freeform: Shape 457">
                  <a:extLst>
                    <a:ext uri="{FF2B5EF4-FFF2-40B4-BE49-F238E27FC236}">
                      <a16:creationId xmlns:a16="http://schemas.microsoft.com/office/drawing/2014/main" id="{8DBCC0F9-A871-0695-2B61-C52357560FB5}"/>
                    </a:ext>
                  </a:extLst>
                </p:cNvPr>
                <p:cNvSpPr/>
                <p:nvPr/>
              </p:nvSpPr>
              <p:spPr>
                <a:xfrm>
                  <a:off x="6886611" y="235639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59" name="Freeform: Shape 458">
                  <a:extLst>
                    <a:ext uri="{FF2B5EF4-FFF2-40B4-BE49-F238E27FC236}">
                      <a16:creationId xmlns:a16="http://schemas.microsoft.com/office/drawing/2014/main" id="{34431995-CBDC-BF13-2419-6A9D4873ED5D}"/>
                    </a:ext>
                  </a:extLst>
                </p:cNvPr>
                <p:cNvSpPr/>
                <p:nvPr/>
              </p:nvSpPr>
              <p:spPr>
                <a:xfrm>
                  <a:off x="6932998" y="2451545"/>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60" name="Freeform: Shape 459">
                  <a:extLst>
                    <a:ext uri="{FF2B5EF4-FFF2-40B4-BE49-F238E27FC236}">
                      <a16:creationId xmlns:a16="http://schemas.microsoft.com/office/drawing/2014/main" id="{1033CBFF-D340-3FF9-FE40-A63D54EE1544}"/>
                    </a:ext>
                  </a:extLst>
                </p:cNvPr>
                <p:cNvSpPr/>
                <p:nvPr/>
              </p:nvSpPr>
              <p:spPr>
                <a:xfrm>
                  <a:off x="6984433" y="2400110"/>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61" name="Freeform: Shape 460">
                  <a:extLst>
                    <a:ext uri="{FF2B5EF4-FFF2-40B4-BE49-F238E27FC236}">
                      <a16:creationId xmlns:a16="http://schemas.microsoft.com/office/drawing/2014/main" id="{FC8F29DD-E602-A871-E5A1-726721CF3EDD}"/>
                    </a:ext>
                  </a:extLst>
                </p:cNvPr>
                <p:cNvSpPr/>
                <p:nvPr/>
              </p:nvSpPr>
              <p:spPr>
                <a:xfrm>
                  <a:off x="6943857" y="247354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62" name="Freeform: Shape 461">
                  <a:extLst>
                    <a:ext uri="{FF2B5EF4-FFF2-40B4-BE49-F238E27FC236}">
                      <a16:creationId xmlns:a16="http://schemas.microsoft.com/office/drawing/2014/main" id="{778977B2-EDD4-313D-0C4B-901993250DB1}"/>
                    </a:ext>
                  </a:extLst>
                </p:cNvPr>
                <p:cNvSpPr/>
                <p:nvPr/>
              </p:nvSpPr>
              <p:spPr>
                <a:xfrm>
                  <a:off x="6995292" y="242211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63" name="Freeform: Shape 462">
                  <a:extLst>
                    <a:ext uri="{FF2B5EF4-FFF2-40B4-BE49-F238E27FC236}">
                      <a16:creationId xmlns:a16="http://schemas.microsoft.com/office/drawing/2014/main" id="{5B4B3BD6-7EAD-7F96-5B65-B901041ED99A}"/>
                    </a:ext>
                  </a:extLst>
                </p:cNvPr>
                <p:cNvSpPr/>
                <p:nvPr/>
              </p:nvSpPr>
              <p:spPr>
                <a:xfrm>
                  <a:off x="6943857" y="247354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64" name="Freeform: Shape 463">
                  <a:extLst>
                    <a:ext uri="{FF2B5EF4-FFF2-40B4-BE49-F238E27FC236}">
                      <a16:creationId xmlns:a16="http://schemas.microsoft.com/office/drawing/2014/main" id="{97F66176-67E6-A67D-439B-49236A86AED3}"/>
                    </a:ext>
                  </a:extLst>
                </p:cNvPr>
                <p:cNvSpPr/>
                <p:nvPr/>
              </p:nvSpPr>
              <p:spPr>
                <a:xfrm>
                  <a:off x="6995292" y="242211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65" name="Freeform: Shape 464">
                  <a:extLst>
                    <a:ext uri="{FF2B5EF4-FFF2-40B4-BE49-F238E27FC236}">
                      <a16:creationId xmlns:a16="http://schemas.microsoft.com/office/drawing/2014/main" id="{925E71CF-2BAE-3836-B279-812D02432CD0}"/>
                    </a:ext>
                  </a:extLst>
                </p:cNvPr>
                <p:cNvSpPr/>
                <p:nvPr/>
              </p:nvSpPr>
              <p:spPr>
                <a:xfrm>
                  <a:off x="6949286" y="247354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66" name="Freeform: Shape 465">
                  <a:extLst>
                    <a:ext uri="{FF2B5EF4-FFF2-40B4-BE49-F238E27FC236}">
                      <a16:creationId xmlns:a16="http://schemas.microsoft.com/office/drawing/2014/main" id="{402A8BF6-D3E8-8ECE-B62B-8FC9E267D37D}"/>
                    </a:ext>
                  </a:extLst>
                </p:cNvPr>
                <p:cNvSpPr/>
                <p:nvPr/>
              </p:nvSpPr>
              <p:spPr>
                <a:xfrm>
                  <a:off x="7000721" y="242211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67" name="Freeform: Shape 466">
                  <a:extLst>
                    <a:ext uri="{FF2B5EF4-FFF2-40B4-BE49-F238E27FC236}">
                      <a16:creationId xmlns:a16="http://schemas.microsoft.com/office/drawing/2014/main" id="{E96F9762-63BB-D83C-48D3-792F01C485C5}"/>
                    </a:ext>
                  </a:extLst>
                </p:cNvPr>
                <p:cNvSpPr/>
                <p:nvPr/>
              </p:nvSpPr>
              <p:spPr>
                <a:xfrm>
                  <a:off x="6954715" y="247354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68" name="Freeform: Shape 467">
                  <a:extLst>
                    <a:ext uri="{FF2B5EF4-FFF2-40B4-BE49-F238E27FC236}">
                      <a16:creationId xmlns:a16="http://schemas.microsoft.com/office/drawing/2014/main" id="{262917A3-ACBD-549A-211E-7127927F5549}"/>
                    </a:ext>
                  </a:extLst>
                </p:cNvPr>
                <p:cNvSpPr/>
                <p:nvPr/>
              </p:nvSpPr>
              <p:spPr>
                <a:xfrm>
                  <a:off x="7006150" y="242211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69" name="Freeform: Shape 468">
                  <a:extLst>
                    <a:ext uri="{FF2B5EF4-FFF2-40B4-BE49-F238E27FC236}">
                      <a16:creationId xmlns:a16="http://schemas.microsoft.com/office/drawing/2014/main" id="{4A26FE4D-D74E-20B1-B8C2-74096BD87E8F}"/>
                    </a:ext>
                  </a:extLst>
                </p:cNvPr>
                <p:cNvSpPr/>
                <p:nvPr/>
              </p:nvSpPr>
              <p:spPr>
                <a:xfrm>
                  <a:off x="6960240" y="247354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70" name="Freeform: Shape 469">
                  <a:extLst>
                    <a:ext uri="{FF2B5EF4-FFF2-40B4-BE49-F238E27FC236}">
                      <a16:creationId xmlns:a16="http://schemas.microsoft.com/office/drawing/2014/main" id="{CAF3F280-B48F-395C-6E5B-FF68AA960DBC}"/>
                    </a:ext>
                  </a:extLst>
                </p:cNvPr>
                <p:cNvSpPr/>
                <p:nvPr/>
              </p:nvSpPr>
              <p:spPr>
                <a:xfrm>
                  <a:off x="7011675" y="242211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71" name="Freeform: Shape 470">
                  <a:extLst>
                    <a:ext uri="{FF2B5EF4-FFF2-40B4-BE49-F238E27FC236}">
                      <a16:creationId xmlns:a16="http://schemas.microsoft.com/office/drawing/2014/main" id="{165C83E1-A8AB-F4A1-7A14-EC60A3D5E400}"/>
                    </a:ext>
                  </a:extLst>
                </p:cNvPr>
                <p:cNvSpPr/>
                <p:nvPr/>
              </p:nvSpPr>
              <p:spPr>
                <a:xfrm>
                  <a:off x="6960240" y="247354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72" name="Freeform: Shape 471">
                  <a:extLst>
                    <a:ext uri="{FF2B5EF4-FFF2-40B4-BE49-F238E27FC236}">
                      <a16:creationId xmlns:a16="http://schemas.microsoft.com/office/drawing/2014/main" id="{3115F045-2FFC-4C21-6A4B-8A3EA91128C7}"/>
                    </a:ext>
                  </a:extLst>
                </p:cNvPr>
                <p:cNvSpPr/>
                <p:nvPr/>
              </p:nvSpPr>
              <p:spPr>
                <a:xfrm>
                  <a:off x="7011675" y="242211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73" name="Freeform: Shape 472">
                  <a:extLst>
                    <a:ext uri="{FF2B5EF4-FFF2-40B4-BE49-F238E27FC236}">
                      <a16:creationId xmlns:a16="http://schemas.microsoft.com/office/drawing/2014/main" id="{74A971CD-C517-4789-48F4-7CB5BEF1E580}"/>
                    </a:ext>
                  </a:extLst>
                </p:cNvPr>
                <p:cNvSpPr/>
                <p:nvPr/>
              </p:nvSpPr>
              <p:spPr>
                <a:xfrm>
                  <a:off x="6965669" y="2473548"/>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74" name="Freeform: Shape 473">
                  <a:extLst>
                    <a:ext uri="{FF2B5EF4-FFF2-40B4-BE49-F238E27FC236}">
                      <a16:creationId xmlns:a16="http://schemas.microsoft.com/office/drawing/2014/main" id="{FB9FAF1B-B8C1-CB59-BFEC-FC79955C83E8}"/>
                    </a:ext>
                  </a:extLst>
                </p:cNvPr>
                <p:cNvSpPr/>
                <p:nvPr/>
              </p:nvSpPr>
              <p:spPr>
                <a:xfrm>
                  <a:off x="7017104" y="242211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75" name="Freeform: Shape 474">
                  <a:extLst>
                    <a:ext uri="{FF2B5EF4-FFF2-40B4-BE49-F238E27FC236}">
                      <a16:creationId xmlns:a16="http://schemas.microsoft.com/office/drawing/2014/main" id="{0E2C293B-F5FB-2F96-D405-B5438066B3E8}"/>
                    </a:ext>
                  </a:extLst>
                </p:cNvPr>
                <p:cNvSpPr/>
                <p:nvPr/>
              </p:nvSpPr>
              <p:spPr>
                <a:xfrm>
                  <a:off x="7014532" y="2473548"/>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76" name="Freeform: Shape 475">
                  <a:extLst>
                    <a:ext uri="{FF2B5EF4-FFF2-40B4-BE49-F238E27FC236}">
                      <a16:creationId xmlns:a16="http://schemas.microsoft.com/office/drawing/2014/main" id="{F56E420A-2C28-7BB3-03D8-F87EBCDD5C80}"/>
                    </a:ext>
                  </a:extLst>
                </p:cNvPr>
                <p:cNvSpPr/>
                <p:nvPr/>
              </p:nvSpPr>
              <p:spPr>
                <a:xfrm>
                  <a:off x="7065967" y="242211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77" name="Freeform: Shape 476">
                  <a:extLst>
                    <a:ext uri="{FF2B5EF4-FFF2-40B4-BE49-F238E27FC236}">
                      <a16:creationId xmlns:a16="http://schemas.microsoft.com/office/drawing/2014/main" id="{ED2001DC-87B9-51E5-D98E-EFDED12B0AF0}"/>
                    </a:ext>
                  </a:extLst>
                </p:cNvPr>
                <p:cNvSpPr/>
                <p:nvPr/>
              </p:nvSpPr>
              <p:spPr>
                <a:xfrm>
                  <a:off x="7052537" y="2473548"/>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78" name="Freeform: Shape 477">
                  <a:extLst>
                    <a:ext uri="{FF2B5EF4-FFF2-40B4-BE49-F238E27FC236}">
                      <a16:creationId xmlns:a16="http://schemas.microsoft.com/office/drawing/2014/main" id="{4E3E8CBB-B7D4-F5B9-25CD-EC2FBAA2C845}"/>
                    </a:ext>
                  </a:extLst>
                </p:cNvPr>
                <p:cNvSpPr/>
                <p:nvPr/>
              </p:nvSpPr>
              <p:spPr>
                <a:xfrm>
                  <a:off x="7103972" y="242211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79" name="Freeform: Shape 478">
                  <a:extLst>
                    <a:ext uri="{FF2B5EF4-FFF2-40B4-BE49-F238E27FC236}">
                      <a16:creationId xmlns:a16="http://schemas.microsoft.com/office/drawing/2014/main" id="{A3D86F45-74DE-9567-FD89-E7B25D1BA8D4}"/>
                    </a:ext>
                  </a:extLst>
                </p:cNvPr>
                <p:cNvSpPr/>
                <p:nvPr/>
              </p:nvSpPr>
              <p:spPr>
                <a:xfrm>
                  <a:off x="7057966" y="247354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80" name="Freeform: Shape 479">
                  <a:extLst>
                    <a:ext uri="{FF2B5EF4-FFF2-40B4-BE49-F238E27FC236}">
                      <a16:creationId xmlns:a16="http://schemas.microsoft.com/office/drawing/2014/main" id="{75C20206-82A1-F76B-2384-DFC3A0C037AB}"/>
                    </a:ext>
                  </a:extLst>
                </p:cNvPr>
                <p:cNvSpPr/>
                <p:nvPr/>
              </p:nvSpPr>
              <p:spPr>
                <a:xfrm>
                  <a:off x="7109401" y="242211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81" name="Freeform: Shape 480">
                  <a:extLst>
                    <a:ext uri="{FF2B5EF4-FFF2-40B4-BE49-F238E27FC236}">
                      <a16:creationId xmlns:a16="http://schemas.microsoft.com/office/drawing/2014/main" id="{62AC9F81-BB3E-1814-7B76-3792FFAF7127}"/>
                    </a:ext>
                  </a:extLst>
                </p:cNvPr>
                <p:cNvSpPr/>
                <p:nvPr/>
              </p:nvSpPr>
              <p:spPr>
                <a:xfrm>
                  <a:off x="7057966" y="247354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82" name="Freeform: Shape 481">
                  <a:extLst>
                    <a:ext uri="{FF2B5EF4-FFF2-40B4-BE49-F238E27FC236}">
                      <a16:creationId xmlns:a16="http://schemas.microsoft.com/office/drawing/2014/main" id="{B9364A94-1A19-A3DC-2B03-4967046C4454}"/>
                    </a:ext>
                  </a:extLst>
                </p:cNvPr>
                <p:cNvSpPr/>
                <p:nvPr/>
              </p:nvSpPr>
              <p:spPr>
                <a:xfrm>
                  <a:off x="7109401" y="242211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83" name="Freeform: Shape 482">
                  <a:extLst>
                    <a:ext uri="{FF2B5EF4-FFF2-40B4-BE49-F238E27FC236}">
                      <a16:creationId xmlns:a16="http://schemas.microsoft.com/office/drawing/2014/main" id="{F121C1BE-F8AD-489D-810B-503248974C3C}"/>
                    </a:ext>
                  </a:extLst>
                </p:cNvPr>
                <p:cNvSpPr/>
                <p:nvPr/>
              </p:nvSpPr>
              <p:spPr>
                <a:xfrm>
                  <a:off x="7063395" y="2473548"/>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84" name="Freeform: Shape 483">
                  <a:extLst>
                    <a:ext uri="{FF2B5EF4-FFF2-40B4-BE49-F238E27FC236}">
                      <a16:creationId xmlns:a16="http://schemas.microsoft.com/office/drawing/2014/main" id="{7778DF0E-561C-7663-1222-4DDCFE2764FC}"/>
                    </a:ext>
                  </a:extLst>
                </p:cNvPr>
                <p:cNvSpPr/>
                <p:nvPr/>
              </p:nvSpPr>
              <p:spPr>
                <a:xfrm>
                  <a:off x="7114830" y="242211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85" name="Freeform: Shape 484">
                  <a:extLst>
                    <a:ext uri="{FF2B5EF4-FFF2-40B4-BE49-F238E27FC236}">
                      <a16:creationId xmlns:a16="http://schemas.microsoft.com/office/drawing/2014/main" id="{25956644-724D-0B4D-A4F4-4620ECB0A56A}"/>
                    </a:ext>
                  </a:extLst>
                </p:cNvPr>
                <p:cNvSpPr/>
                <p:nvPr/>
              </p:nvSpPr>
              <p:spPr>
                <a:xfrm>
                  <a:off x="7063395" y="2473548"/>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86" name="Freeform: Shape 485">
                  <a:extLst>
                    <a:ext uri="{FF2B5EF4-FFF2-40B4-BE49-F238E27FC236}">
                      <a16:creationId xmlns:a16="http://schemas.microsoft.com/office/drawing/2014/main" id="{6748FBC2-062A-7B9F-24A7-8C21DC8B1CE2}"/>
                    </a:ext>
                  </a:extLst>
                </p:cNvPr>
                <p:cNvSpPr/>
                <p:nvPr/>
              </p:nvSpPr>
              <p:spPr>
                <a:xfrm>
                  <a:off x="7114830" y="242211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87" name="Freeform: Shape 486">
                  <a:extLst>
                    <a:ext uri="{FF2B5EF4-FFF2-40B4-BE49-F238E27FC236}">
                      <a16:creationId xmlns:a16="http://schemas.microsoft.com/office/drawing/2014/main" id="{A289B54F-35D9-0147-79B8-4F20337FBE44}"/>
                    </a:ext>
                  </a:extLst>
                </p:cNvPr>
                <p:cNvSpPr/>
                <p:nvPr/>
              </p:nvSpPr>
              <p:spPr>
                <a:xfrm>
                  <a:off x="7068729" y="247354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88" name="Freeform: Shape 487">
                  <a:extLst>
                    <a:ext uri="{FF2B5EF4-FFF2-40B4-BE49-F238E27FC236}">
                      <a16:creationId xmlns:a16="http://schemas.microsoft.com/office/drawing/2014/main" id="{F585D769-8C6B-A872-3554-D0C7C10F7C6A}"/>
                    </a:ext>
                  </a:extLst>
                </p:cNvPr>
                <p:cNvSpPr/>
                <p:nvPr/>
              </p:nvSpPr>
              <p:spPr>
                <a:xfrm>
                  <a:off x="7120260" y="242211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89" name="Freeform: Shape 488">
                  <a:extLst>
                    <a:ext uri="{FF2B5EF4-FFF2-40B4-BE49-F238E27FC236}">
                      <a16:creationId xmlns:a16="http://schemas.microsoft.com/office/drawing/2014/main" id="{29A444FA-90A4-41FC-ADA8-D070E52BBAF3}"/>
                    </a:ext>
                  </a:extLst>
                </p:cNvPr>
                <p:cNvSpPr/>
                <p:nvPr/>
              </p:nvSpPr>
              <p:spPr>
                <a:xfrm>
                  <a:off x="7074349" y="247354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90" name="Freeform: Shape 489">
                  <a:extLst>
                    <a:ext uri="{FF2B5EF4-FFF2-40B4-BE49-F238E27FC236}">
                      <a16:creationId xmlns:a16="http://schemas.microsoft.com/office/drawing/2014/main" id="{260AACDE-66CA-51A0-EEAD-D16335F2DADE}"/>
                    </a:ext>
                  </a:extLst>
                </p:cNvPr>
                <p:cNvSpPr/>
                <p:nvPr/>
              </p:nvSpPr>
              <p:spPr>
                <a:xfrm>
                  <a:off x="7125784" y="242211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91" name="Freeform: Shape 490">
                  <a:extLst>
                    <a:ext uri="{FF2B5EF4-FFF2-40B4-BE49-F238E27FC236}">
                      <a16:creationId xmlns:a16="http://schemas.microsoft.com/office/drawing/2014/main" id="{A966D483-2869-A378-7AB9-FFB60092ECC4}"/>
                    </a:ext>
                  </a:extLst>
                </p:cNvPr>
                <p:cNvSpPr/>
                <p:nvPr/>
              </p:nvSpPr>
              <p:spPr>
                <a:xfrm>
                  <a:off x="7090542" y="2473548"/>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92" name="Freeform: Shape 491">
                  <a:extLst>
                    <a:ext uri="{FF2B5EF4-FFF2-40B4-BE49-F238E27FC236}">
                      <a16:creationId xmlns:a16="http://schemas.microsoft.com/office/drawing/2014/main" id="{03D99539-887A-A5C4-6976-CC83E8F2C9FD}"/>
                    </a:ext>
                  </a:extLst>
                </p:cNvPr>
                <p:cNvSpPr/>
                <p:nvPr/>
              </p:nvSpPr>
              <p:spPr>
                <a:xfrm>
                  <a:off x="7141977" y="242211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93" name="Freeform: Shape 492">
                  <a:extLst>
                    <a:ext uri="{FF2B5EF4-FFF2-40B4-BE49-F238E27FC236}">
                      <a16:creationId xmlns:a16="http://schemas.microsoft.com/office/drawing/2014/main" id="{7337EB74-6671-D7FE-477D-52080A698032}"/>
                    </a:ext>
                  </a:extLst>
                </p:cNvPr>
                <p:cNvSpPr/>
                <p:nvPr/>
              </p:nvSpPr>
              <p:spPr>
                <a:xfrm>
                  <a:off x="7117783" y="247354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94" name="Freeform: Shape 493">
                  <a:extLst>
                    <a:ext uri="{FF2B5EF4-FFF2-40B4-BE49-F238E27FC236}">
                      <a16:creationId xmlns:a16="http://schemas.microsoft.com/office/drawing/2014/main" id="{7019FC64-29AE-522A-5D78-A857C90AE353}"/>
                    </a:ext>
                  </a:extLst>
                </p:cNvPr>
                <p:cNvSpPr/>
                <p:nvPr/>
              </p:nvSpPr>
              <p:spPr>
                <a:xfrm>
                  <a:off x="7169218" y="242211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95" name="Freeform: Shape 494">
                  <a:extLst>
                    <a:ext uri="{FF2B5EF4-FFF2-40B4-BE49-F238E27FC236}">
                      <a16:creationId xmlns:a16="http://schemas.microsoft.com/office/drawing/2014/main" id="{1A4A8B62-5100-2E25-AF0B-7259A6630733}"/>
                    </a:ext>
                  </a:extLst>
                </p:cNvPr>
                <p:cNvSpPr/>
                <p:nvPr/>
              </p:nvSpPr>
              <p:spPr>
                <a:xfrm>
                  <a:off x="7166646" y="247354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96" name="Freeform: Shape 495">
                  <a:extLst>
                    <a:ext uri="{FF2B5EF4-FFF2-40B4-BE49-F238E27FC236}">
                      <a16:creationId xmlns:a16="http://schemas.microsoft.com/office/drawing/2014/main" id="{CE7E40B2-ACF7-889A-949F-4AF7403AE25D}"/>
                    </a:ext>
                  </a:extLst>
                </p:cNvPr>
                <p:cNvSpPr/>
                <p:nvPr/>
              </p:nvSpPr>
              <p:spPr>
                <a:xfrm>
                  <a:off x="7218081" y="242211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97" name="Freeform: Shape 496">
                  <a:extLst>
                    <a:ext uri="{FF2B5EF4-FFF2-40B4-BE49-F238E27FC236}">
                      <a16:creationId xmlns:a16="http://schemas.microsoft.com/office/drawing/2014/main" id="{F654B15C-610C-4FC6-7B12-4A13577F4E48}"/>
                    </a:ext>
                  </a:extLst>
                </p:cNvPr>
                <p:cNvSpPr/>
                <p:nvPr/>
              </p:nvSpPr>
              <p:spPr>
                <a:xfrm>
                  <a:off x="7172076" y="247354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98" name="Freeform: Shape 497">
                  <a:extLst>
                    <a:ext uri="{FF2B5EF4-FFF2-40B4-BE49-F238E27FC236}">
                      <a16:creationId xmlns:a16="http://schemas.microsoft.com/office/drawing/2014/main" id="{0B2D6ECA-7D43-3356-7C42-CB1E377785EB}"/>
                    </a:ext>
                  </a:extLst>
                </p:cNvPr>
                <p:cNvSpPr/>
                <p:nvPr/>
              </p:nvSpPr>
              <p:spPr>
                <a:xfrm>
                  <a:off x="7223511" y="242211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99" name="Freeform: Shape 498">
                  <a:extLst>
                    <a:ext uri="{FF2B5EF4-FFF2-40B4-BE49-F238E27FC236}">
                      <a16:creationId xmlns:a16="http://schemas.microsoft.com/office/drawing/2014/main" id="{9894BA60-404D-993C-4CCF-8B59182C1BF3}"/>
                    </a:ext>
                  </a:extLst>
                </p:cNvPr>
                <p:cNvSpPr/>
                <p:nvPr/>
              </p:nvSpPr>
              <p:spPr>
                <a:xfrm>
                  <a:off x="7172076" y="247354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00" name="Freeform: Shape 499">
                  <a:extLst>
                    <a:ext uri="{FF2B5EF4-FFF2-40B4-BE49-F238E27FC236}">
                      <a16:creationId xmlns:a16="http://schemas.microsoft.com/office/drawing/2014/main" id="{B87D3C6A-F206-D062-3844-B32CC19DB931}"/>
                    </a:ext>
                  </a:extLst>
                </p:cNvPr>
                <p:cNvSpPr/>
                <p:nvPr/>
              </p:nvSpPr>
              <p:spPr>
                <a:xfrm>
                  <a:off x="7223511" y="242211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01" name="Freeform: Shape 500">
                  <a:extLst>
                    <a:ext uri="{FF2B5EF4-FFF2-40B4-BE49-F238E27FC236}">
                      <a16:creationId xmlns:a16="http://schemas.microsoft.com/office/drawing/2014/main" id="{763F9CA3-C10D-4CD4-4841-82E2D51E0D00}"/>
                    </a:ext>
                  </a:extLst>
                </p:cNvPr>
                <p:cNvSpPr/>
                <p:nvPr/>
              </p:nvSpPr>
              <p:spPr>
                <a:xfrm>
                  <a:off x="7177410" y="2473548"/>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02" name="Freeform: Shape 501">
                  <a:extLst>
                    <a:ext uri="{FF2B5EF4-FFF2-40B4-BE49-F238E27FC236}">
                      <a16:creationId xmlns:a16="http://schemas.microsoft.com/office/drawing/2014/main" id="{E5735E17-D6D5-6A2E-9C4E-71D7FE635DA9}"/>
                    </a:ext>
                  </a:extLst>
                </p:cNvPr>
                <p:cNvSpPr/>
                <p:nvPr/>
              </p:nvSpPr>
              <p:spPr>
                <a:xfrm>
                  <a:off x="7228845" y="242211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03" name="Freeform: Shape 502">
                  <a:extLst>
                    <a:ext uri="{FF2B5EF4-FFF2-40B4-BE49-F238E27FC236}">
                      <a16:creationId xmlns:a16="http://schemas.microsoft.com/office/drawing/2014/main" id="{48B626FA-0515-BEF0-B7FD-BB6FE8BE0F03}"/>
                    </a:ext>
                  </a:extLst>
                </p:cNvPr>
                <p:cNvSpPr/>
                <p:nvPr/>
              </p:nvSpPr>
              <p:spPr>
                <a:xfrm>
                  <a:off x="7177410" y="2473548"/>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04" name="Freeform: Shape 503">
                  <a:extLst>
                    <a:ext uri="{FF2B5EF4-FFF2-40B4-BE49-F238E27FC236}">
                      <a16:creationId xmlns:a16="http://schemas.microsoft.com/office/drawing/2014/main" id="{B7594552-4F8E-F141-4470-AEC45C8FE504}"/>
                    </a:ext>
                  </a:extLst>
                </p:cNvPr>
                <p:cNvSpPr/>
                <p:nvPr/>
              </p:nvSpPr>
              <p:spPr>
                <a:xfrm>
                  <a:off x="7228845" y="242211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05" name="Freeform: Shape 504">
                  <a:extLst>
                    <a:ext uri="{FF2B5EF4-FFF2-40B4-BE49-F238E27FC236}">
                      <a16:creationId xmlns:a16="http://schemas.microsoft.com/office/drawing/2014/main" id="{B567FAC6-C4A2-3109-66B3-A206B526664E}"/>
                    </a:ext>
                  </a:extLst>
                </p:cNvPr>
                <p:cNvSpPr/>
                <p:nvPr/>
              </p:nvSpPr>
              <p:spPr>
                <a:xfrm>
                  <a:off x="7188363" y="2505361"/>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06" name="Freeform: Shape 505">
                  <a:extLst>
                    <a:ext uri="{FF2B5EF4-FFF2-40B4-BE49-F238E27FC236}">
                      <a16:creationId xmlns:a16="http://schemas.microsoft.com/office/drawing/2014/main" id="{D9890108-9BBF-83A8-F36F-00662AD818FF}"/>
                    </a:ext>
                  </a:extLst>
                </p:cNvPr>
                <p:cNvSpPr/>
                <p:nvPr/>
              </p:nvSpPr>
              <p:spPr>
                <a:xfrm>
                  <a:off x="7239798" y="2453926"/>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07" name="Freeform: Shape 506">
                  <a:extLst>
                    <a:ext uri="{FF2B5EF4-FFF2-40B4-BE49-F238E27FC236}">
                      <a16:creationId xmlns:a16="http://schemas.microsoft.com/office/drawing/2014/main" id="{B39C49E9-BD06-2B0C-374F-F6C3F7584D45}"/>
                    </a:ext>
                  </a:extLst>
                </p:cNvPr>
                <p:cNvSpPr/>
                <p:nvPr/>
              </p:nvSpPr>
              <p:spPr>
                <a:xfrm>
                  <a:off x="7188363" y="2505361"/>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08" name="Freeform: Shape 507">
                  <a:extLst>
                    <a:ext uri="{FF2B5EF4-FFF2-40B4-BE49-F238E27FC236}">
                      <a16:creationId xmlns:a16="http://schemas.microsoft.com/office/drawing/2014/main" id="{EFB8C0C6-6AA1-DC2F-DC14-773B0B81B3CE}"/>
                    </a:ext>
                  </a:extLst>
                </p:cNvPr>
                <p:cNvSpPr/>
                <p:nvPr/>
              </p:nvSpPr>
              <p:spPr>
                <a:xfrm>
                  <a:off x="7239798" y="2453926"/>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09" name="Freeform: Shape 508">
                  <a:extLst>
                    <a:ext uri="{FF2B5EF4-FFF2-40B4-BE49-F238E27FC236}">
                      <a16:creationId xmlns:a16="http://schemas.microsoft.com/office/drawing/2014/main" id="{B0B5EBDB-3B7C-C330-B6B6-C9B32C8F0279}"/>
                    </a:ext>
                  </a:extLst>
                </p:cNvPr>
                <p:cNvSpPr/>
                <p:nvPr/>
              </p:nvSpPr>
              <p:spPr>
                <a:xfrm>
                  <a:off x="7188363" y="2505361"/>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10" name="Freeform: Shape 509">
                  <a:extLst>
                    <a:ext uri="{FF2B5EF4-FFF2-40B4-BE49-F238E27FC236}">
                      <a16:creationId xmlns:a16="http://schemas.microsoft.com/office/drawing/2014/main" id="{F43357B6-DF1B-4963-EE31-4BC621D5B05F}"/>
                    </a:ext>
                  </a:extLst>
                </p:cNvPr>
                <p:cNvSpPr/>
                <p:nvPr/>
              </p:nvSpPr>
              <p:spPr>
                <a:xfrm>
                  <a:off x="7239798" y="2453926"/>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11" name="Freeform: Shape 510">
                  <a:extLst>
                    <a:ext uri="{FF2B5EF4-FFF2-40B4-BE49-F238E27FC236}">
                      <a16:creationId xmlns:a16="http://schemas.microsoft.com/office/drawing/2014/main" id="{F261088D-AE60-58AE-47A7-75926EED472E}"/>
                    </a:ext>
                  </a:extLst>
                </p:cNvPr>
                <p:cNvSpPr/>
                <p:nvPr/>
              </p:nvSpPr>
              <p:spPr>
                <a:xfrm>
                  <a:off x="7188363" y="2505361"/>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12" name="Freeform: Shape 511">
                  <a:extLst>
                    <a:ext uri="{FF2B5EF4-FFF2-40B4-BE49-F238E27FC236}">
                      <a16:creationId xmlns:a16="http://schemas.microsoft.com/office/drawing/2014/main" id="{AB7C3D26-C667-8B0B-2D57-6A6496B9AA74}"/>
                    </a:ext>
                  </a:extLst>
                </p:cNvPr>
                <p:cNvSpPr/>
                <p:nvPr/>
              </p:nvSpPr>
              <p:spPr>
                <a:xfrm>
                  <a:off x="7239798" y="2453926"/>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13" name="Freeform: Shape 512">
                  <a:extLst>
                    <a:ext uri="{FF2B5EF4-FFF2-40B4-BE49-F238E27FC236}">
                      <a16:creationId xmlns:a16="http://schemas.microsoft.com/office/drawing/2014/main" id="{670AA9A2-2E03-9C2D-2D61-B330057C66E0}"/>
                    </a:ext>
                  </a:extLst>
                </p:cNvPr>
                <p:cNvSpPr/>
                <p:nvPr/>
              </p:nvSpPr>
              <p:spPr>
                <a:xfrm>
                  <a:off x="7204556" y="2505361"/>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14" name="Freeform: Shape 513">
                  <a:extLst>
                    <a:ext uri="{FF2B5EF4-FFF2-40B4-BE49-F238E27FC236}">
                      <a16:creationId xmlns:a16="http://schemas.microsoft.com/office/drawing/2014/main" id="{648D51CC-9740-2090-7C16-5779624E3DEE}"/>
                    </a:ext>
                  </a:extLst>
                </p:cNvPr>
                <p:cNvSpPr/>
                <p:nvPr/>
              </p:nvSpPr>
              <p:spPr>
                <a:xfrm>
                  <a:off x="7255991" y="2453926"/>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15" name="Freeform: Shape 514">
                  <a:extLst>
                    <a:ext uri="{FF2B5EF4-FFF2-40B4-BE49-F238E27FC236}">
                      <a16:creationId xmlns:a16="http://schemas.microsoft.com/office/drawing/2014/main" id="{6FAB90D8-1F81-786C-B811-F1B74E092019}"/>
                    </a:ext>
                  </a:extLst>
                </p:cNvPr>
                <p:cNvSpPr/>
                <p:nvPr/>
              </p:nvSpPr>
              <p:spPr>
                <a:xfrm>
                  <a:off x="7215510" y="2505361"/>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16" name="Freeform: Shape 515">
                  <a:extLst>
                    <a:ext uri="{FF2B5EF4-FFF2-40B4-BE49-F238E27FC236}">
                      <a16:creationId xmlns:a16="http://schemas.microsoft.com/office/drawing/2014/main" id="{AA682534-C17A-AF14-20BD-5EA84B1210A2}"/>
                    </a:ext>
                  </a:extLst>
                </p:cNvPr>
                <p:cNvSpPr/>
                <p:nvPr/>
              </p:nvSpPr>
              <p:spPr>
                <a:xfrm>
                  <a:off x="7266945" y="2453926"/>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17" name="Freeform: Shape 516">
                  <a:extLst>
                    <a:ext uri="{FF2B5EF4-FFF2-40B4-BE49-F238E27FC236}">
                      <a16:creationId xmlns:a16="http://schemas.microsoft.com/office/drawing/2014/main" id="{241A2709-6936-0D00-BAD6-2523A18CE217}"/>
                    </a:ext>
                  </a:extLst>
                </p:cNvPr>
                <p:cNvSpPr/>
                <p:nvPr/>
              </p:nvSpPr>
              <p:spPr>
                <a:xfrm>
                  <a:off x="7269802" y="254165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18" name="Freeform: Shape 517">
                  <a:extLst>
                    <a:ext uri="{FF2B5EF4-FFF2-40B4-BE49-F238E27FC236}">
                      <a16:creationId xmlns:a16="http://schemas.microsoft.com/office/drawing/2014/main" id="{F0D3BA03-476A-9CA6-C3D0-372C3F0C9404}"/>
                    </a:ext>
                  </a:extLst>
                </p:cNvPr>
                <p:cNvSpPr/>
                <p:nvPr/>
              </p:nvSpPr>
              <p:spPr>
                <a:xfrm>
                  <a:off x="7321237" y="249021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19" name="Freeform: Shape 518">
                  <a:extLst>
                    <a:ext uri="{FF2B5EF4-FFF2-40B4-BE49-F238E27FC236}">
                      <a16:creationId xmlns:a16="http://schemas.microsoft.com/office/drawing/2014/main" id="{5041F3D9-63B3-F3A8-06DA-E7344A0612F4}"/>
                    </a:ext>
                  </a:extLst>
                </p:cNvPr>
                <p:cNvSpPr/>
                <p:nvPr/>
              </p:nvSpPr>
              <p:spPr>
                <a:xfrm>
                  <a:off x="7286090" y="254165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20" name="Freeform: Shape 519">
                  <a:extLst>
                    <a:ext uri="{FF2B5EF4-FFF2-40B4-BE49-F238E27FC236}">
                      <a16:creationId xmlns:a16="http://schemas.microsoft.com/office/drawing/2014/main" id="{6CD7BD4A-CA90-D966-2D78-2D86BC2999E5}"/>
                    </a:ext>
                  </a:extLst>
                </p:cNvPr>
                <p:cNvSpPr/>
                <p:nvPr/>
              </p:nvSpPr>
              <p:spPr>
                <a:xfrm>
                  <a:off x="7337525" y="249021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21" name="Freeform: Shape 520">
                  <a:extLst>
                    <a:ext uri="{FF2B5EF4-FFF2-40B4-BE49-F238E27FC236}">
                      <a16:creationId xmlns:a16="http://schemas.microsoft.com/office/drawing/2014/main" id="{F836B72F-66F9-B4A9-376B-01A9A7FC472E}"/>
                    </a:ext>
                  </a:extLst>
                </p:cNvPr>
                <p:cNvSpPr/>
                <p:nvPr/>
              </p:nvSpPr>
              <p:spPr>
                <a:xfrm>
                  <a:off x="7286090" y="254165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22" name="Freeform: Shape 521">
                  <a:extLst>
                    <a:ext uri="{FF2B5EF4-FFF2-40B4-BE49-F238E27FC236}">
                      <a16:creationId xmlns:a16="http://schemas.microsoft.com/office/drawing/2014/main" id="{95402399-6B58-CAD8-7AB6-A943D8FA1597}"/>
                    </a:ext>
                  </a:extLst>
                </p:cNvPr>
                <p:cNvSpPr/>
                <p:nvPr/>
              </p:nvSpPr>
              <p:spPr>
                <a:xfrm>
                  <a:off x="7337525" y="249021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23" name="Freeform: Shape 522">
                  <a:extLst>
                    <a:ext uri="{FF2B5EF4-FFF2-40B4-BE49-F238E27FC236}">
                      <a16:creationId xmlns:a16="http://schemas.microsoft.com/office/drawing/2014/main" id="{07733654-FE1D-1F11-1F98-D0C2FEDCCCE1}"/>
                    </a:ext>
                  </a:extLst>
                </p:cNvPr>
                <p:cNvSpPr/>
                <p:nvPr/>
              </p:nvSpPr>
              <p:spPr>
                <a:xfrm>
                  <a:off x="7291519" y="254165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24" name="Freeform: Shape 523">
                  <a:extLst>
                    <a:ext uri="{FF2B5EF4-FFF2-40B4-BE49-F238E27FC236}">
                      <a16:creationId xmlns:a16="http://schemas.microsoft.com/office/drawing/2014/main" id="{78E72507-CED2-4898-89AE-AC5F53F69236}"/>
                    </a:ext>
                  </a:extLst>
                </p:cNvPr>
                <p:cNvSpPr/>
                <p:nvPr/>
              </p:nvSpPr>
              <p:spPr>
                <a:xfrm>
                  <a:off x="7342954" y="249021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25" name="Freeform: Shape 524">
                  <a:extLst>
                    <a:ext uri="{FF2B5EF4-FFF2-40B4-BE49-F238E27FC236}">
                      <a16:creationId xmlns:a16="http://schemas.microsoft.com/office/drawing/2014/main" id="{573F7562-C088-0149-BEBF-294C4B144F4A}"/>
                    </a:ext>
                  </a:extLst>
                </p:cNvPr>
                <p:cNvSpPr/>
                <p:nvPr/>
              </p:nvSpPr>
              <p:spPr>
                <a:xfrm>
                  <a:off x="7297044" y="254165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26" name="Freeform: Shape 525">
                  <a:extLst>
                    <a:ext uri="{FF2B5EF4-FFF2-40B4-BE49-F238E27FC236}">
                      <a16:creationId xmlns:a16="http://schemas.microsoft.com/office/drawing/2014/main" id="{97ADBDE5-D507-042A-F603-8EE5F8DEBA7E}"/>
                    </a:ext>
                  </a:extLst>
                </p:cNvPr>
                <p:cNvSpPr/>
                <p:nvPr/>
              </p:nvSpPr>
              <p:spPr>
                <a:xfrm>
                  <a:off x="7348479" y="249021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27" name="Freeform: Shape 526">
                  <a:extLst>
                    <a:ext uri="{FF2B5EF4-FFF2-40B4-BE49-F238E27FC236}">
                      <a16:creationId xmlns:a16="http://schemas.microsoft.com/office/drawing/2014/main" id="{7068DCEC-0F80-A060-00EF-285750A631DD}"/>
                    </a:ext>
                  </a:extLst>
                </p:cNvPr>
                <p:cNvSpPr/>
                <p:nvPr/>
              </p:nvSpPr>
              <p:spPr>
                <a:xfrm>
                  <a:off x="7297044" y="254165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28" name="Freeform: Shape 527">
                  <a:extLst>
                    <a:ext uri="{FF2B5EF4-FFF2-40B4-BE49-F238E27FC236}">
                      <a16:creationId xmlns:a16="http://schemas.microsoft.com/office/drawing/2014/main" id="{15F4B2F4-A185-41B8-2C46-78663061FBD4}"/>
                    </a:ext>
                  </a:extLst>
                </p:cNvPr>
                <p:cNvSpPr/>
                <p:nvPr/>
              </p:nvSpPr>
              <p:spPr>
                <a:xfrm>
                  <a:off x="7348479" y="249021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29" name="Freeform: Shape 528">
                  <a:extLst>
                    <a:ext uri="{FF2B5EF4-FFF2-40B4-BE49-F238E27FC236}">
                      <a16:creationId xmlns:a16="http://schemas.microsoft.com/office/drawing/2014/main" id="{15E04214-D43D-1B39-B5FB-7610B6416C4C}"/>
                    </a:ext>
                  </a:extLst>
                </p:cNvPr>
                <p:cNvSpPr/>
                <p:nvPr/>
              </p:nvSpPr>
              <p:spPr>
                <a:xfrm>
                  <a:off x="7297044" y="254165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30" name="Freeform: Shape 529">
                  <a:extLst>
                    <a:ext uri="{FF2B5EF4-FFF2-40B4-BE49-F238E27FC236}">
                      <a16:creationId xmlns:a16="http://schemas.microsoft.com/office/drawing/2014/main" id="{84EBCDE4-4DC4-79DA-17FC-A68FD119C4AB}"/>
                    </a:ext>
                  </a:extLst>
                </p:cNvPr>
                <p:cNvSpPr/>
                <p:nvPr/>
              </p:nvSpPr>
              <p:spPr>
                <a:xfrm>
                  <a:off x="7348479" y="249021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31" name="Freeform: Shape 530">
                  <a:extLst>
                    <a:ext uri="{FF2B5EF4-FFF2-40B4-BE49-F238E27FC236}">
                      <a16:creationId xmlns:a16="http://schemas.microsoft.com/office/drawing/2014/main" id="{8D362C8B-768F-8D5A-CAEC-AE502A64A5D4}"/>
                    </a:ext>
                  </a:extLst>
                </p:cNvPr>
                <p:cNvSpPr/>
                <p:nvPr/>
              </p:nvSpPr>
              <p:spPr>
                <a:xfrm>
                  <a:off x="7324190" y="254165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32" name="Freeform: Shape 531">
                  <a:extLst>
                    <a:ext uri="{FF2B5EF4-FFF2-40B4-BE49-F238E27FC236}">
                      <a16:creationId xmlns:a16="http://schemas.microsoft.com/office/drawing/2014/main" id="{1BDE483F-9F1C-8E16-113E-436E4271740C}"/>
                    </a:ext>
                  </a:extLst>
                </p:cNvPr>
                <p:cNvSpPr/>
                <p:nvPr/>
              </p:nvSpPr>
              <p:spPr>
                <a:xfrm>
                  <a:off x="7375625" y="249021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33" name="Freeform: Shape 532">
                  <a:extLst>
                    <a:ext uri="{FF2B5EF4-FFF2-40B4-BE49-F238E27FC236}">
                      <a16:creationId xmlns:a16="http://schemas.microsoft.com/office/drawing/2014/main" id="{584F8CDC-C5D5-09CB-8260-25ACE46494DD}"/>
                    </a:ext>
                  </a:extLst>
                </p:cNvPr>
                <p:cNvSpPr/>
                <p:nvPr/>
              </p:nvSpPr>
              <p:spPr>
                <a:xfrm>
                  <a:off x="7400199" y="2586514"/>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34" name="Freeform: Shape 533">
                  <a:extLst>
                    <a:ext uri="{FF2B5EF4-FFF2-40B4-BE49-F238E27FC236}">
                      <a16:creationId xmlns:a16="http://schemas.microsoft.com/office/drawing/2014/main" id="{4C33309A-1F4C-2EFD-06B9-DC83249684BF}"/>
                    </a:ext>
                  </a:extLst>
                </p:cNvPr>
                <p:cNvSpPr/>
                <p:nvPr/>
              </p:nvSpPr>
              <p:spPr>
                <a:xfrm>
                  <a:off x="7451634" y="2535079"/>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35" name="Freeform: Shape 534">
                  <a:extLst>
                    <a:ext uri="{FF2B5EF4-FFF2-40B4-BE49-F238E27FC236}">
                      <a16:creationId xmlns:a16="http://schemas.microsoft.com/office/drawing/2014/main" id="{64DD37FB-D48F-4E72-BBBC-FE2CFC325778}"/>
                    </a:ext>
                  </a:extLst>
                </p:cNvPr>
                <p:cNvSpPr/>
                <p:nvPr/>
              </p:nvSpPr>
              <p:spPr>
                <a:xfrm>
                  <a:off x="7405629" y="2586514"/>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36" name="Freeform: Shape 535">
                  <a:extLst>
                    <a:ext uri="{FF2B5EF4-FFF2-40B4-BE49-F238E27FC236}">
                      <a16:creationId xmlns:a16="http://schemas.microsoft.com/office/drawing/2014/main" id="{E4CA579B-88AD-A90F-A0EE-8C9A61B9D8B3}"/>
                    </a:ext>
                  </a:extLst>
                </p:cNvPr>
                <p:cNvSpPr/>
                <p:nvPr/>
              </p:nvSpPr>
              <p:spPr>
                <a:xfrm>
                  <a:off x="7457064" y="2535079"/>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37" name="Freeform: Shape 536">
                  <a:extLst>
                    <a:ext uri="{FF2B5EF4-FFF2-40B4-BE49-F238E27FC236}">
                      <a16:creationId xmlns:a16="http://schemas.microsoft.com/office/drawing/2014/main" id="{A13C0AD0-F0FC-E851-59F8-DE51210554A0}"/>
                    </a:ext>
                  </a:extLst>
                </p:cNvPr>
                <p:cNvSpPr/>
                <p:nvPr/>
              </p:nvSpPr>
              <p:spPr>
                <a:xfrm>
                  <a:off x="7438299" y="2586514"/>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38" name="Freeform: Shape 537">
                  <a:extLst>
                    <a:ext uri="{FF2B5EF4-FFF2-40B4-BE49-F238E27FC236}">
                      <a16:creationId xmlns:a16="http://schemas.microsoft.com/office/drawing/2014/main" id="{763F442E-DEA0-88FB-1507-886B780EF146}"/>
                    </a:ext>
                  </a:extLst>
                </p:cNvPr>
                <p:cNvSpPr/>
                <p:nvPr/>
              </p:nvSpPr>
              <p:spPr>
                <a:xfrm>
                  <a:off x="7489734" y="2535079"/>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39" name="Freeform: Shape 538">
                  <a:extLst>
                    <a:ext uri="{FF2B5EF4-FFF2-40B4-BE49-F238E27FC236}">
                      <a16:creationId xmlns:a16="http://schemas.microsoft.com/office/drawing/2014/main" id="{5DC24327-0FF9-9F11-D0AF-AE8357EA1319}"/>
                    </a:ext>
                  </a:extLst>
                </p:cNvPr>
                <p:cNvSpPr/>
                <p:nvPr/>
              </p:nvSpPr>
              <p:spPr>
                <a:xfrm>
                  <a:off x="7508880" y="2586514"/>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40" name="Freeform: Shape 539">
                  <a:extLst>
                    <a:ext uri="{FF2B5EF4-FFF2-40B4-BE49-F238E27FC236}">
                      <a16:creationId xmlns:a16="http://schemas.microsoft.com/office/drawing/2014/main" id="{16239DC5-76E7-75D7-124D-A6F00E94FA2C}"/>
                    </a:ext>
                  </a:extLst>
                </p:cNvPr>
                <p:cNvSpPr/>
                <p:nvPr/>
              </p:nvSpPr>
              <p:spPr>
                <a:xfrm>
                  <a:off x="7560315" y="2535079"/>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41" name="Freeform: Shape 540">
                  <a:extLst>
                    <a:ext uri="{FF2B5EF4-FFF2-40B4-BE49-F238E27FC236}">
                      <a16:creationId xmlns:a16="http://schemas.microsoft.com/office/drawing/2014/main" id="{A3088CCF-6585-53B6-25E5-4A4E01A61149}"/>
                    </a:ext>
                  </a:extLst>
                </p:cNvPr>
                <p:cNvSpPr/>
                <p:nvPr/>
              </p:nvSpPr>
              <p:spPr>
                <a:xfrm>
                  <a:off x="7514309" y="2586514"/>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42" name="Freeform: Shape 541">
                  <a:extLst>
                    <a:ext uri="{FF2B5EF4-FFF2-40B4-BE49-F238E27FC236}">
                      <a16:creationId xmlns:a16="http://schemas.microsoft.com/office/drawing/2014/main" id="{A71AB7AF-DCBF-C865-7587-866E418D781F}"/>
                    </a:ext>
                  </a:extLst>
                </p:cNvPr>
                <p:cNvSpPr/>
                <p:nvPr/>
              </p:nvSpPr>
              <p:spPr>
                <a:xfrm>
                  <a:off x="7565744" y="2535079"/>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43" name="Freeform: Shape 542">
                  <a:extLst>
                    <a:ext uri="{FF2B5EF4-FFF2-40B4-BE49-F238E27FC236}">
                      <a16:creationId xmlns:a16="http://schemas.microsoft.com/office/drawing/2014/main" id="{AD7E825B-5AFE-8908-7BB7-EED9A4DA2E46}"/>
                    </a:ext>
                  </a:extLst>
                </p:cNvPr>
                <p:cNvSpPr/>
                <p:nvPr/>
              </p:nvSpPr>
              <p:spPr>
                <a:xfrm>
                  <a:off x="7514309" y="2586514"/>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44" name="Freeform: Shape 543">
                  <a:extLst>
                    <a:ext uri="{FF2B5EF4-FFF2-40B4-BE49-F238E27FC236}">
                      <a16:creationId xmlns:a16="http://schemas.microsoft.com/office/drawing/2014/main" id="{E5256753-D1C4-BAD7-887D-BCE284FD26AA}"/>
                    </a:ext>
                  </a:extLst>
                </p:cNvPr>
                <p:cNvSpPr/>
                <p:nvPr/>
              </p:nvSpPr>
              <p:spPr>
                <a:xfrm>
                  <a:off x="7565744" y="2535079"/>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45" name="Freeform: Shape 544">
                  <a:extLst>
                    <a:ext uri="{FF2B5EF4-FFF2-40B4-BE49-F238E27FC236}">
                      <a16:creationId xmlns:a16="http://schemas.microsoft.com/office/drawing/2014/main" id="{6ECB5E87-D4C1-62B1-62B3-D964552F64D6}"/>
                    </a:ext>
                  </a:extLst>
                </p:cNvPr>
                <p:cNvSpPr/>
                <p:nvPr/>
              </p:nvSpPr>
              <p:spPr>
                <a:xfrm>
                  <a:off x="7536026" y="2586514"/>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46" name="Freeform: Shape 545">
                  <a:extLst>
                    <a:ext uri="{FF2B5EF4-FFF2-40B4-BE49-F238E27FC236}">
                      <a16:creationId xmlns:a16="http://schemas.microsoft.com/office/drawing/2014/main" id="{D60CAE67-9E05-3BD8-2C32-648A71BB726C}"/>
                    </a:ext>
                  </a:extLst>
                </p:cNvPr>
                <p:cNvSpPr/>
                <p:nvPr/>
              </p:nvSpPr>
              <p:spPr>
                <a:xfrm>
                  <a:off x="7587461" y="2535079"/>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47" name="Freeform: Shape 546">
                  <a:extLst>
                    <a:ext uri="{FF2B5EF4-FFF2-40B4-BE49-F238E27FC236}">
                      <a16:creationId xmlns:a16="http://schemas.microsoft.com/office/drawing/2014/main" id="{E8721BB0-97E4-8FB3-087A-8966754F2D82}"/>
                    </a:ext>
                  </a:extLst>
                </p:cNvPr>
                <p:cNvSpPr/>
                <p:nvPr/>
              </p:nvSpPr>
              <p:spPr>
                <a:xfrm>
                  <a:off x="7541455" y="2586514"/>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48" name="Freeform: Shape 547">
                  <a:extLst>
                    <a:ext uri="{FF2B5EF4-FFF2-40B4-BE49-F238E27FC236}">
                      <a16:creationId xmlns:a16="http://schemas.microsoft.com/office/drawing/2014/main" id="{F2ACFFAA-77BF-350C-B908-0206A5D3F6A8}"/>
                    </a:ext>
                  </a:extLst>
                </p:cNvPr>
                <p:cNvSpPr/>
                <p:nvPr/>
              </p:nvSpPr>
              <p:spPr>
                <a:xfrm>
                  <a:off x="7592890" y="2535079"/>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49" name="Freeform: Shape 548">
                  <a:extLst>
                    <a:ext uri="{FF2B5EF4-FFF2-40B4-BE49-F238E27FC236}">
                      <a16:creationId xmlns:a16="http://schemas.microsoft.com/office/drawing/2014/main" id="{DC570EDF-55A9-9300-9489-0DB21F2B7EDB}"/>
                    </a:ext>
                  </a:extLst>
                </p:cNvPr>
                <p:cNvSpPr/>
                <p:nvPr/>
              </p:nvSpPr>
              <p:spPr>
                <a:xfrm>
                  <a:off x="7639277" y="2645665"/>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50" name="Freeform: Shape 549">
                  <a:extLst>
                    <a:ext uri="{FF2B5EF4-FFF2-40B4-BE49-F238E27FC236}">
                      <a16:creationId xmlns:a16="http://schemas.microsoft.com/office/drawing/2014/main" id="{D8D1C116-FE7D-76D4-F680-148FA848DE00}"/>
                    </a:ext>
                  </a:extLst>
                </p:cNvPr>
                <p:cNvSpPr/>
                <p:nvPr/>
              </p:nvSpPr>
              <p:spPr>
                <a:xfrm>
                  <a:off x="7690712" y="259423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51" name="Freeform: Shape 550">
                  <a:extLst>
                    <a:ext uri="{FF2B5EF4-FFF2-40B4-BE49-F238E27FC236}">
                      <a16:creationId xmlns:a16="http://schemas.microsoft.com/office/drawing/2014/main" id="{FE1D8F6C-F21E-B031-005F-623A808D6B78}"/>
                    </a:ext>
                  </a:extLst>
                </p:cNvPr>
                <p:cNvSpPr/>
                <p:nvPr/>
              </p:nvSpPr>
              <p:spPr>
                <a:xfrm>
                  <a:off x="7644706" y="2645665"/>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52" name="Freeform: Shape 551">
                  <a:extLst>
                    <a:ext uri="{FF2B5EF4-FFF2-40B4-BE49-F238E27FC236}">
                      <a16:creationId xmlns:a16="http://schemas.microsoft.com/office/drawing/2014/main" id="{D57D7B68-35AE-37BA-D10C-C424A734EB36}"/>
                    </a:ext>
                  </a:extLst>
                </p:cNvPr>
                <p:cNvSpPr/>
                <p:nvPr/>
              </p:nvSpPr>
              <p:spPr>
                <a:xfrm>
                  <a:off x="7696141" y="259423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53" name="Freeform: Shape 552">
                  <a:extLst>
                    <a:ext uri="{FF2B5EF4-FFF2-40B4-BE49-F238E27FC236}">
                      <a16:creationId xmlns:a16="http://schemas.microsoft.com/office/drawing/2014/main" id="{E949C54D-CA9D-3C2F-8E53-12CC6F3A7136}"/>
                    </a:ext>
                  </a:extLst>
                </p:cNvPr>
                <p:cNvSpPr/>
                <p:nvPr/>
              </p:nvSpPr>
              <p:spPr>
                <a:xfrm>
                  <a:off x="7650135" y="2645665"/>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54" name="Freeform: Shape 553">
                  <a:extLst>
                    <a:ext uri="{FF2B5EF4-FFF2-40B4-BE49-F238E27FC236}">
                      <a16:creationId xmlns:a16="http://schemas.microsoft.com/office/drawing/2014/main" id="{C513A2A3-181C-BD53-5A1D-BCAE541510A6}"/>
                    </a:ext>
                  </a:extLst>
                </p:cNvPr>
                <p:cNvSpPr/>
                <p:nvPr/>
              </p:nvSpPr>
              <p:spPr>
                <a:xfrm>
                  <a:off x="7701570" y="259423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55" name="Freeform: Shape 554">
                  <a:extLst>
                    <a:ext uri="{FF2B5EF4-FFF2-40B4-BE49-F238E27FC236}">
                      <a16:creationId xmlns:a16="http://schemas.microsoft.com/office/drawing/2014/main" id="{BEC21D7E-E576-C86C-5C33-1AFA361B3411}"/>
                    </a:ext>
                  </a:extLst>
                </p:cNvPr>
                <p:cNvSpPr/>
                <p:nvPr/>
              </p:nvSpPr>
              <p:spPr>
                <a:xfrm>
                  <a:off x="7671852" y="2645665"/>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56" name="Freeform: Shape 555">
                  <a:extLst>
                    <a:ext uri="{FF2B5EF4-FFF2-40B4-BE49-F238E27FC236}">
                      <a16:creationId xmlns:a16="http://schemas.microsoft.com/office/drawing/2014/main" id="{812D648D-4B0A-CD07-9779-E2918F3DB310}"/>
                    </a:ext>
                  </a:extLst>
                </p:cNvPr>
                <p:cNvSpPr/>
                <p:nvPr/>
              </p:nvSpPr>
              <p:spPr>
                <a:xfrm>
                  <a:off x="7723287" y="259423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57" name="Freeform: Shape 556">
                  <a:extLst>
                    <a:ext uri="{FF2B5EF4-FFF2-40B4-BE49-F238E27FC236}">
                      <a16:creationId xmlns:a16="http://schemas.microsoft.com/office/drawing/2014/main" id="{F5F85880-F6B4-E351-8F75-BA184A5BB964}"/>
                    </a:ext>
                  </a:extLst>
                </p:cNvPr>
                <p:cNvSpPr/>
                <p:nvPr/>
              </p:nvSpPr>
              <p:spPr>
                <a:xfrm>
                  <a:off x="7715286" y="2645665"/>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58" name="Freeform: Shape 557">
                  <a:extLst>
                    <a:ext uri="{FF2B5EF4-FFF2-40B4-BE49-F238E27FC236}">
                      <a16:creationId xmlns:a16="http://schemas.microsoft.com/office/drawing/2014/main" id="{2F3148C1-B3BB-0C65-7828-2C45DDDF6464}"/>
                    </a:ext>
                  </a:extLst>
                </p:cNvPr>
                <p:cNvSpPr/>
                <p:nvPr/>
              </p:nvSpPr>
              <p:spPr>
                <a:xfrm>
                  <a:off x="7766721" y="259423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59" name="Freeform: Shape 558">
                  <a:extLst>
                    <a:ext uri="{FF2B5EF4-FFF2-40B4-BE49-F238E27FC236}">
                      <a16:creationId xmlns:a16="http://schemas.microsoft.com/office/drawing/2014/main" id="{D4C02D1E-3DFE-CAF0-FB40-21DB5056CFA2}"/>
                    </a:ext>
                  </a:extLst>
                </p:cNvPr>
                <p:cNvSpPr/>
                <p:nvPr/>
              </p:nvSpPr>
              <p:spPr>
                <a:xfrm>
                  <a:off x="7720715" y="2645665"/>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60" name="Freeform: Shape 559">
                  <a:extLst>
                    <a:ext uri="{FF2B5EF4-FFF2-40B4-BE49-F238E27FC236}">
                      <a16:creationId xmlns:a16="http://schemas.microsoft.com/office/drawing/2014/main" id="{4A111B6D-3BB5-3E69-A23C-DED1D6A78CF5}"/>
                    </a:ext>
                  </a:extLst>
                </p:cNvPr>
                <p:cNvSpPr/>
                <p:nvPr/>
              </p:nvSpPr>
              <p:spPr>
                <a:xfrm>
                  <a:off x="7772151" y="259423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61" name="Freeform: Shape 560">
                  <a:extLst>
                    <a:ext uri="{FF2B5EF4-FFF2-40B4-BE49-F238E27FC236}">
                      <a16:creationId xmlns:a16="http://schemas.microsoft.com/office/drawing/2014/main" id="{513FF353-797E-6635-1117-732138881079}"/>
                    </a:ext>
                  </a:extLst>
                </p:cNvPr>
                <p:cNvSpPr/>
                <p:nvPr/>
              </p:nvSpPr>
              <p:spPr>
                <a:xfrm>
                  <a:off x="7720715" y="2645665"/>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62" name="Freeform: Shape 561">
                  <a:extLst>
                    <a:ext uri="{FF2B5EF4-FFF2-40B4-BE49-F238E27FC236}">
                      <a16:creationId xmlns:a16="http://schemas.microsoft.com/office/drawing/2014/main" id="{2943E105-AB7E-05A3-D40D-B08CBA90A437}"/>
                    </a:ext>
                  </a:extLst>
                </p:cNvPr>
                <p:cNvSpPr/>
                <p:nvPr/>
              </p:nvSpPr>
              <p:spPr>
                <a:xfrm>
                  <a:off x="7772151" y="259423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63" name="Freeform: Shape 562">
                  <a:extLst>
                    <a:ext uri="{FF2B5EF4-FFF2-40B4-BE49-F238E27FC236}">
                      <a16:creationId xmlns:a16="http://schemas.microsoft.com/office/drawing/2014/main" id="{ED2F253F-ECC7-1C75-654B-72CD5E6EDFDD}"/>
                    </a:ext>
                  </a:extLst>
                </p:cNvPr>
                <p:cNvSpPr/>
                <p:nvPr/>
              </p:nvSpPr>
              <p:spPr>
                <a:xfrm>
                  <a:off x="7737003" y="2645665"/>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64" name="Freeform: Shape 563">
                  <a:extLst>
                    <a:ext uri="{FF2B5EF4-FFF2-40B4-BE49-F238E27FC236}">
                      <a16:creationId xmlns:a16="http://schemas.microsoft.com/office/drawing/2014/main" id="{F1C81623-6B73-7CCD-4DBB-9C1216492594}"/>
                    </a:ext>
                  </a:extLst>
                </p:cNvPr>
                <p:cNvSpPr/>
                <p:nvPr/>
              </p:nvSpPr>
              <p:spPr>
                <a:xfrm>
                  <a:off x="7788438" y="259423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65" name="Freeform: Shape 564">
                  <a:extLst>
                    <a:ext uri="{FF2B5EF4-FFF2-40B4-BE49-F238E27FC236}">
                      <a16:creationId xmlns:a16="http://schemas.microsoft.com/office/drawing/2014/main" id="{C1DB6196-80B6-5498-FC9C-30A48F31E9CE}"/>
                    </a:ext>
                  </a:extLst>
                </p:cNvPr>
                <p:cNvSpPr/>
                <p:nvPr/>
              </p:nvSpPr>
              <p:spPr>
                <a:xfrm>
                  <a:off x="7747957" y="2645665"/>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66" name="Freeform: Shape 565">
                  <a:extLst>
                    <a:ext uri="{FF2B5EF4-FFF2-40B4-BE49-F238E27FC236}">
                      <a16:creationId xmlns:a16="http://schemas.microsoft.com/office/drawing/2014/main" id="{F9DE27F3-D947-3A3D-2DE3-871A28F5A2DF}"/>
                    </a:ext>
                  </a:extLst>
                </p:cNvPr>
                <p:cNvSpPr/>
                <p:nvPr/>
              </p:nvSpPr>
              <p:spPr>
                <a:xfrm>
                  <a:off x="7799392" y="259423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67" name="Freeform: Shape 566">
                  <a:extLst>
                    <a:ext uri="{FF2B5EF4-FFF2-40B4-BE49-F238E27FC236}">
                      <a16:creationId xmlns:a16="http://schemas.microsoft.com/office/drawing/2014/main" id="{79F18473-CE7D-6B01-8164-70F676B5ED15}"/>
                    </a:ext>
                  </a:extLst>
                </p:cNvPr>
                <p:cNvSpPr/>
                <p:nvPr/>
              </p:nvSpPr>
              <p:spPr>
                <a:xfrm>
                  <a:off x="7769674" y="2645665"/>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68" name="Freeform: Shape 567">
                  <a:extLst>
                    <a:ext uri="{FF2B5EF4-FFF2-40B4-BE49-F238E27FC236}">
                      <a16:creationId xmlns:a16="http://schemas.microsoft.com/office/drawing/2014/main" id="{14B504C8-38B9-8C36-7916-D3943A6BE328}"/>
                    </a:ext>
                  </a:extLst>
                </p:cNvPr>
                <p:cNvSpPr/>
                <p:nvPr/>
              </p:nvSpPr>
              <p:spPr>
                <a:xfrm>
                  <a:off x="7821109" y="259423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69" name="Freeform: Shape 568">
                  <a:extLst>
                    <a:ext uri="{FF2B5EF4-FFF2-40B4-BE49-F238E27FC236}">
                      <a16:creationId xmlns:a16="http://schemas.microsoft.com/office/drawing/2014/main" id="{AA5046A3-79E0-BEF3-7478-D288D696B4B1}"/>
                    </a:ext>
                  </a:extLst>
                </p:cNvPr>
                <p:cNvSpPr/>
                <p:nvPr/>
              </p:nvSpPr>
              <p:spPr>
                <a:xfrm>
                  <a:off x="7862067" y="2645665"/>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70" name="Freeform: Shape 569">
                  <a:extLst>
                    <a:ext uri="{FF2B5EF4-FFF2-40B4-BE49-F238E27FC236}">
                      <a16:creationId xmlns:a16="http://schemas.microsoft.com/office/drawing/2014/main" id="{4EE93C3F-33BD-6563-D0D2-C03CD58A453D}"/>
                    </a:ext>
                  </a:extLst>
                </p:cNvPr>
                <p:cNvSpPr/>
                <p:nvPr/>
              </p:nvSpPr>
              <p:spPr>
                <a:xfrm>
                  <a:off x="7913502" y="259423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71" name="Freeform: Shape 570">
                  <a:extLst>
                    <a:ext uri="{FF2B5EF4-FFF2-40B4-BE49-F238E27FC236}">
                      <a16:creationId xmlns:a16="http://schemas.microsoft.com/office/drawing/2014/main" id="{7C4B28DB-88C8-D5B1-B953-BFFB3EF2F14B}"/>
                    </a:ext>
                  </a:extLst>
                </p:cNvPr>
                <p:cNvSpPr/>
                <p:nvPr/>
              </p:nvSpPr>
              <p:spPr>
                <a:xfrm>
                  <a:off x="7867496" y="2645665"/>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72" name="Freeform: Shape 571">
                  <a:extLst>
                    <a:ext uri="{FF2B5EF4-FFF2-40B4-BE49-F238E27FC236}">
                      <a16:creationId xmlns:a16="http://schemas.microsoft.com/office/drawing/2014/main" id="{05AF0C2A-82EB-2D26-0EED-13942D1EA362}"/>
                    </a:ext>
                  </a:extLst>
                </p:cNvPr>
                <p:cNvSpPr/>
                <p:nvPr/>
              </p:nvSpPr>
              <p:spPr>
                <a:xfrm>
                  <a:off x="7918931" y="259423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73" name="Freeform: Shape 572">
                  <a:extLst>
                    <a:ext uri="{FF2B5EF4-FFF2-40B4-BE49-F238E27FC236}">
                      <a16:creationId xmlns:a16="http://schemas.microsoft.com/office/drawing/2014/main" id="{0E4C7C78-9226-C5F0-9B21-87E4EBB5BFA9}"/>
                    </a:ext>
                  </a:extLst>
                </p:cNvPr>
                <p:cNvSpPr/>
                <p:nvPr/>
              </p:nvSpPr>
              <p:spPr>
                <a:xfrm>
                  <a:off x="7872830" y="2645665"/>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74" name="Freeform: Shape 573">
                  <a:extLst>
                    <a:ext uri="{FF2B5EF4-FFF2-40B4-BE49-F238E27FC236}">
                      <a16:creationId xmlns:a16="http://schemas.microsoft.com/office/drawing/2014/main" id="{B8AE6280-C682-F3BF-134B-BEF9D1058AE0}"/>
                    </a:ext>
                  </a:extLst>
                </p:cNvPr>
                <p:cNvSpPr/>
                <p:nvPr/>
              </p:nvSpPr>
              <p:spPr>
                <a:xfrm>
                  <a:off x="7924265" y="259423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75" name="Freeform: Shape 574">
                  <a:extLst>
                    <a:ext uri="{FF2B5EF4-FFF2-40B4-BE49-F238E27FC236}">
                      <a16:creationId xmlns:a16="http://schemas.microsoft.com/office/drawing/2014/main" id="{4C8C2D0B-E44A-E9A0-2666-837D32D45352}"/>
                    </a:ext>
                  </a:extLst>
                </p:cNvPr>
                <p:cNvSpPr/>
                <p:nvPr/>
              </p:nvSpPr>
              <p:spPr>
                <a:xfrm>
                  <a:off x="8073903" y="2645665"/>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76" name="Freeform: Shape 575">
                  <a:extLst>
                    <a:ext uri="{FF2B5EF4-FFF2-40B4-BE49-F238E27FC236}">
                      <a16:creationId xmlns:a16="http://schemas.microsoft.com/office/drawing/2014/main" id="{A48C69E4-4ABC-78B6-C3D2-A21CA775D829}"/>
                    </a:ext>
                  </a:extLst>
                </p:cNvPr>
                <p:cNvSpPr/>
                <p:nvPr/>
              </p:nvSpPr>
              <p:spPr>
                <a:xfrm>
                  <a:off x="8125338" y="259423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77" name="Freeform: Shape 576">
                  <a:extLst>
                    <a:ext uri="{FF2B5EF4-FFF2-40B4-BE49-F238E27FC236}">
                      <a16:creationId xmlns:a16="http://schemas.microsoft.com/office/drawing/2014/main" id="{37966CD2-B124-825F-AFDF-C60562101102}"/>
                    </a:ext>
                  </a:extLst>
                </p:cNvPr>
                <p:cNvSpPr/>
                <p:nvPr/>
              </p:nvSpPr>
              <p:spPr>
                <a:xfrm>
                  <a:off x="8084761" y="2645665"/>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78" name="Freeform: Shape 577">
                  <a:extLst>
                    <a:ext uri="{FF2B5EF4-FFF2-40B4-BE49-F238E27FC236}">
                      <a16:creationId xmlns:a16="http://schemas.microsoft.com/office/drawing/2014/main" id="{0EB6D36E-BAB8-B755-F6C9-D11B2DBF68E0}"/>
                    </a:ext>
                  </a:extLst>
                </p:cNvPr>
                <p:cNvSpPr/>
                <p:nvPr/>
              </p:nvSpPr>
              <p:spPr>
                <a:xfrm>
                  <a:off x="8136196" y="259423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79" name="Freeform: Shape 578">
                  <a:extLst>
                    <a:ext uri="{FF2B5EF4-FFF2-40B4-BE49-F238E27FC236}">
                      <a16:creationId xmlns:a16="http://schemas.microsoft.com/office/drawing/2014/main" id="{BBC4A10A-CD1E-7F71-9B0D-429DEBC676F9}"/>
                    </a:ext>
                  </a:extLst>
                </p:cNvPr>
                <p:cNvSpPr/>
                <p:nvPr/>
              </p:nvSpPr>
              <p:spPr>
                <a:xfrm>
                  <a:off x="8090190" y="2645665"/>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80" name="Freeform: Shape 579">
                  <a:extLst>
                    <a:ext uri="{FF2B5EF4-FFF2-40B4-BE49-F238E27FC236}">
                      <a16:creationId xmlns:a16="http://schemas.microsoft.com/office/drawing/2014/main" id="{A45AFB92-62C8-8CF7-F1FF-77A04335DBEE}"/>
                    </a:ext>
                  </a:extLst>
                </p:cNvPr>
                <p:cNvSpPr/>
                <p:nvPr/>
              </p:nvSpPr>
              <p:spPr>
                <a:xfrm>
                  <a:off x="8141625" y="259423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81" name="Freeform: Shape 580">
                  <a:extLst>
                    <a:ext uri="{FF2B5EF4-FFF2-40B4-BE49-F238E27FC236}">
                      <a16:creationId xmlns:a16="http://schemas.microsoft.com/office/drawing/2014/main" id="{29A6808A-2780-F3E1-625F-45F782C5EA5F}"/>
                    </a:ext>
                  </a:extLst>
                </p:cNvPr>
                <p:cNvSpPr/>
                <p:nvPr/>
              </p:nvSpPr>
              <p:spPr>
                <a:xfrm>
                  <a:off x="8101049" y="2645665"/>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82" name="Freeform: Shape 581">
                  <a:extLst>
                    <a:ext uri="{FF2B5EF4-FFF2-40B4-BE49-F238E27FC236}">
                      <a16:creationId xmlns:a16="http://schemas.microsoft.com/office/drawing/2014/main" id="{F0CCF24F-05C3-DE1B-FCE9-13A360E1BFEF}"/>
                    </a:ext>
                  </a:extLst>
                </p:cNvPr>
                <p:cNvSpPr/>
                <p:nvPr/>
              </p:nvSpPr>
              <p:spPr>
                <a:xfrm>
                  <a:off x="8152484" y="259423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83" name="Freeform: Shape 582">
                  <a:extLst>
                    <a:ext uri="{FF2B5EF4-FFF2-40B4-BE49-F238E27FC236}">
                      <a16:creationId xmlns:a16="http://schemas.microsoft.com/office/drawing/2014/main" id="{C8FB9966-CAE4-117A-00A2-ECB8A961EE79}"/>
                    </a:ext>
                  </a:extLst>
                </p:cNvPr>
                <p:cNvSpPr/>
                <p:nvPr/>
              </p:nvSpPr>
              <p:spPr>
                <a:xfrm>
                  <a:off x="8280309" y="284845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84" name="Freeform: Shape 583">
                  <a:extLst>
                    <a:ext uri="{FF2B5EF4-FFF2-40B4-BE49-F238E27FC236}">
                      <a16:creationId xmlns:a16="http://schemas.microsoft.com/office/drawing/2014/main" id="{05474760-17E8-CA9F-8216-302D0AC31758}"/>
                    </a:ext>
                  </a:extLst>
                </p:cNvPr>
                <p:cNvSpPr/>
                <p:nvPr/>
              </p:nvSpPr>
              <p:spPr>
                <a:xfrm>
                  <a:off x="8331744" y="279701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85" name="Freeform: Shape 584">
                  <a:extLst>
                    <a:ext uri="{FF2B5EF4-FFF2-40B4-BE49-F238E27FC236}">
                      <a16:creationId xmlns:a16="http://schemas.microsoft.com/office/drawing/2014/main" id="{A143AE93-0C1E-D106-392E-2AD19B3A8C13}"/>
                    </a:ext>
                  </a:extLst>
                </p:cNvPr>
                <p:cNvSpPr/>
                <p:nvPr/>
              </p:nvSpPr>
              <p:spPr>
                <a:xfrm>
                  <a:off x="8312980" y="284845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86" name="Freeform: Shape 585">
                  <a:extLst>
                    <a:ext uri="{FF2B5EF4-FFF2-40B4-BE49-F238E27FC236}">
                      <a16:creationId xmlns:a16="http://schemas.microsoft.com/office/drawing/2014/main" id="{D854BBC3-E7B5-E497-F77B-07556E7F902A}"/>
                    </a:ext>
                  </a:extLst>
                </p:cNvPr>
                <p:cNvSpPr/>
                <p:nvPr/>
              </p:nvSpPr>
              <p:spPr>
                <a:xfrm>
                  <a:off x="8364415" y="279701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87" name="Freeform: Shape 586">
                  <a:extLst>
                    <a:ext uri="{FF2B5EF4-FFF2-40B4-BE49-F238E27FC236}">
                      <a16:creationId xmlns:a16="http://schemas.microsoft.com/office/drawing/2014/main" id="{C492CD38-5DB4-7797-0EDC-C28D2F01C2A6}"/>
                    </a:ext>
                  </a:extLst>
                </p:cNvPr>
                <p:cNvSpPr/>
                <p:nvPr/>
              </p:nvSpPr>
              <p:spPr>
                <a:xfrm>
                  <a:off x="8426994" y="284845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88" name="Freeform: Shape 587">
                  <a:extLst>
                    <a:ext uri="{FF2B5EF4-FFF2-40B4-BE49-F238E27FC236}">
                      <a16:creationId xmlns:a16="http://schemas.microsoft.com/office/drawing/2014/main" id="{5359EA2A-2DAF-0780-3580-6E31C49CC1FE}"/>
                    </a:ext>
                  </a:extLst>
                </p:cNvPr>
                <p:cNvSpPr/>
                <p:nvPr/>
              </p:nvSpPr>
              <p:spPr>
                <a:xfrm>
                  <a:off x="8478429" y="279701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89" name="Freeform: Shape 588">
                  <a:extLst>
                    <a:ext uri="{FF2B5EF4-FFF2-40B4-BE49-F238E27FC236}">
                      <a16:creationId xmlns:a16="http://schemas.microsoft.com/office/drawing/2014/main" id="{8619EC91-6997-69F3-1983-A341211DAF29}"/>
                    </a:ext>
                  </a:extLst>
                </p:cNvPr>
                <p:cNvSpPr/>
                <p:nvPr/>
              </p:nvSpPr>
              <p:spPr>
                <a:xfrm>
                  <a:off x="8546533" y="284845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90" name="Freeform: Shape 589">
                  <a:extLst>
                    <a:ext uri="{FF2B5EF4-FFF2-40B4-BE49-F238E27FC236}">
                      <a16:creationId xmlns:a16="http://schemas.microsoft.com/office/drawing/2014/main" id="{8423406E-522E-5BED-9543-D71203798078}"/>
                    </a:ext>
                  </a:extLst>
                </p:cNvPr>
                <p:cNvSpPr/>
                <p:nvPr/>
              </p:nvSpPr>
              <p:spPr>
                <a:xfrm>
                  <a:off x="8597968" y="279701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91" name="Freeform: Shape 590">
                  <a:extLst>
                    <a:ext uri="{FF2B5EF4-FFF2-40B4-BE49-F238E27FC236}">
                      <a16:creationId xmlns:a16="http://schemas.microsoft.com/office/drawing/2014/main" id="{8DB5AA7F-21A2-1402-A951-55D02610782F}"/>
                    </a:ext>
                  </a:extLst>
                </p:cNvPr>
                <p:cNvSpPr/>
                <p:nvPr/>
              </p:nvSpPr>
              <p:spPr>
                <a:xfrm>
                  <a:off x="8693218" y="284845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92" name="Freeform: Shape 591">
                  <a:extLst>
                    <a:ext uri="{FF2B5EF4-FFF2-40B4-BE49-F238E27FC236}">
                      <a16:creationId xmlns:a16="http://schemas.microsoft.com/office/drawing/2014/main" id="{E4B94C6F-8EC1-4106-3F88-F02EE526D1D9}"/>
                    </a:ext>
                  </a:extLst>
                </p:cNvPr>
                <p:cNvSpPr/>
                <p:nvPr/>
              </p:nvSpPr>
              <p:spPr>
                <a:xfrm>
                  <a:off x="8744653" y="279701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93" name="Freeform: Shape 592">
                  <a:extLst>
                    <a:ext uri="{FF2B5EF4-FFF2-40B4-BE49-F238E27FC236}">
                      <a16:creationId xmlns:a16="http://schemas.microsoft.com/office/drawing/2014/main" id="{FC1DACB5-205B-A379-DB1F-1671014463C0}"/>
                    </a:ext>
                  </a:extLst>
                </p:cNvPr>
                <p:cNvSpPr/>
                <p:nvPr/>
              </p:nvSpPr>
              <p:spPr>
                <a:xfrm>
                  <a:off x="8763894" y="284845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94" name="Freeform: Shape 593">
                  <a:extLst>
                    <a:ext uri="{FF2B5EF4-FFF2-40B4-BE49-F238E27FC236}">
                      <a16:creationId xmlns:a16="http://schemas.microsoft.com/office/drawing/2014/main" id="{A2003071-F149-4DCE-6AB2-809660EDCB3E}"/>
                    </a:ext>
                  </a:extLst>
                </p:cNvPr>
                <p:cNvSpPr/>
                <p:nvPr/>
              </p:nvSpPr>
              <p:spPr>
                <a:xfrm>
                  <a:off x="8815329" y="279701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grpSp>
          <p:sp>
            <p:nvSpPr>
              <p:cNvPr id="296" name="Freeform: Shape 295">
                <a:extLst>
                  <a:ext uri="{FF2B5EF4-FFF2-40B4-BE49-F238E27FC236}">
                    <a16:creationId xmlns:a16="http://schemas.microsoft.com/office/drawing/2014/main" id="{05F5987E-D926-FAB4-6D82-D953E35E6DD2}"/>
                  </a:ext>
                </a:extLst>
              </p:cNvPr>
              <p:cNvSpPr/>
              <p:nvPr/>
            </p:nvSpPr>
            <p:spPr>
              <a:xfrm>
                <a:off x="2198120" y="1253871"/>
                <a:ext cx="6617207" cy="1594580"/>
              </a:xfrm>
              <a:custGeom>
                <a:avLst/>
                <a:gdLst>
                  <a:gd name="connsiteX0" fmla="*/ 0 w 6617207"/>
                  <a:gd name="connsiteY0" fmla="*/ 0 h 1594580"/>
                  <a:gd name="connsiteX1" fmla="*/ 27242 w 6617207"/>
                  <a:gd name="connsiteY1" fmla="*/ 0 h 1594580"/>
                  <a:gd name="connsiteX2" fmla="*/ 27242 w 6617207"/>
                  <a:gd name="connsiteY2" fmla="*/ 11811 h 1594580"/>
                  <a:gd name="connsiteX3" fmla="*/ 49054 w 6617207"/>
                  <a:gd name="connsiteY3" fmla="*/ 11811 h 1594580"/>
                  <a:gd name="connsiteX4" fmla="*/ 49054 w 6617207"/>
                  <a:gd name="connsiteY4" fmla="*/ 23432 h 1594580"/>
                  <a:gd name="connsiteX5" fmla="*/ 119634 w 6617207"/>
                  <a:gd name="connsiteY5" fmla="*/ 23432 h 1594580"/>
                  <a:gd name="connsiteX6" fmla="*/ 119634 w 6617207"/>
                  <a:gd name="connsiteY6" fmla="*/ 35147 h 1594580"/>
                  <a:gd name="connsiteX7" fmla="*/ 125063 w 6617207"/>
                  <a:gd name="connsiteY7" fmla="*/ 35147 h 1594580"/>
                  <a:gd name="connsiteX8" fmla="*/ 125063 w 6617207"/>
                  <a:gd name="connsiteY8" fmla="*/ 58579 h 1594580"/>
                  <a:gd name="connsiteX9" fmla="*/ 163068 w 6617207"/>
                  <a:gd name="connsiteY9" fmla="*/ 58579 h 1594580"/>
                  <a:gd name="connsiteX10" fmla="*/ 163068 w 6617207"/>
                  <a:gd name="connsiteY10" fmla="*/ 70580 h 1594580"/>
                  <a:gd name="connsiteX11" fmla="*/ 184880 w 6617207"/>
                  <a:gd name="connsiteY11" fmla="*/ 70580 h 1594580"/>
                  <a:gd name="connsiteX12" fmla="*/ 184880 w 6617207"/>
                  <a:gd name="connsiteY12" fmla="*/ 82487 h 1594580"/>
                  <a:gd name="connsiteX13" fmla="*/ 195644 w 6617207"/>
                  <a:gd name="connsiteY13" fmla="*/ 82487 h 1594580"/>
                  <a:gd name="connsiteX14" fmla="*/ 195644 w 6617207"/>
                  <a:gd name="connsiteY14" fmla="*/ 94393 h 1594580"/>
                  <a:gd name="connsiteX15" fmla="*/ 201073 w 6617207"/>
                  <a:gd name="connsiteY15" fmla="*/ 94393 h 1594580"/>
                  <a:gd name="connsiteX16" fmla="*/ 201073 w 6617207"/>
                  <a:gd name="connsiteY16" fmla="*/ 106299 h 1594580"/>
                  <a:gd name="connsiteX17" fmla="*/ 233744 w 6617207"/>
                  <a:gd name="connsiteY17" fmla="*/ 106299 h 1594580"/>
                  <a:gd name="connsiteX18" fmla="*/ 233744 w 6617207"/>
                  <a:gd name="connsiteY18" fmla="*/ 118205 h 1594580"/>
                  <a:gd name="connsiteX19" fmla="*/ 255461 w 6617207"/>
                  <a:gd name="connsiteY19" fmla="*/ 118205 h 1594580"/>
                  <a:gd name="connsiteX20" fmla="*/ 255461 w 6617207"/>
                  <a:gd name="connsiteY20" fmla="*/ 142208 h 1594580"/>
                  <a:gd name="connsiteX21" fmla="*/ 266224 w 6617207"/>
                  <a:gd name="connsiteY21" fmla="*/ 142208 h 1594580"/>
                  <a:gd name="connsiteX22" fmla="*/ 266224 w 6617207"/>
                  <a:gd name="connsiteY22" fmla="*/ 154115 h 1594580"/>
                  <a:gd name="connsiteX23" fmla="*/ 331470 w 6617207"/>
                  <a:gd name="connsiteY23" fmla="*/ 154115 h 1594580"/>
                  <a:gd name="connsiteX24" fmla="*/ 331470 w 6617207"/>
                  <a:gd name="connsiteY24" fmla="*/ 166116 h 1594580"/>
                  <a:gd name="connsiteX25" fmla="*/ 429292 w 6617207"/>
                  <a:gd name="connsiteY25" fmla="*/ 166116 h 1594580"/>
                  <a:gd name="connsiteX26" fmla="*/ 429292 w 6617207"/>
                  <a:gd name="connsiteY26" fmla="*/ 178499 h 1594580"/>
                  <a:gd name="connsiteX27" fmla="*/ 478155 w 6617207"/>
                  <a:gd name="connsiteY27" fmla="*/ 178499 h 1594580"/>
                  <a:gd name="connsiteX28" fmla="*/ 478155 w 6617207"/>
                  <a:gd name="connsiteY28" fmla="*/ 190881 h 1594580"/>
                  <a:gd name="connsiteX29" fmla="*/ 489014 w 6617207"/>
                  <a:gd name="connsiteY29" fmla="*/ 190881 h 1594580"/>
                  <a:gd name="connsiteX30" fmla="*/ 489014 w 6617207"/>
                  <a:gd name="connsiteY30" fmla="*/ 203168 h 1594580"/>
                  <a:gd name="connsiteX31" fmla="*/ 505301 w 6617207"/>
                  <a:gd name="connsiteY31" fmla="*/ 203168 h 1594580"/>
                  <a:gd name="connsiteX32" fmla="*/ 505301 w 6617207"/>
                  <a:gd name="connsiteY32" fmla="*/ 215646 h 1594580"/>
                  <a:gd name="connsiteX33" fmla="*/ 548831 w 6617207"/>
                  <a:gd name="connsiteY33" fmla="*/ 215646 h 1594580"/>
                  <a:gd name="connsiteX34" fmla="*/ 548831 w 6617207"/>
                  <a:gd name="connsiteY34" fmla="*/ 227933 h 1594580"/>
                  <a:gd name="connsiteX35" fmla="*/ 575977 w 6617207"/>
                  <a:gd name="connsiteY35" fmla="*/ 227933 h 1594580"/>
                  <a:gd name="connsiteX36" fmla="*/ 575977 w 6617207"/>
                  <a:gd name="connsiteY36" fmla="*/ 240316 h 1594580"/>
                  <a:gd name="connsiteX37" fmla="*/ 619411 w 6617207"/>
                  <a:gd name="connsiteY37" fmla="*/ 240316 h 1594580"/>
                  <a:gd name="connsiteX38" fmla="*/ 619411 w 6617207"/>
                  <a:gd name="connsiteY38" fmla="*/ 252794 h 1594580"/>
                  <a:gd name="connsiteX39" fmla="*/ 722662 w 6617207"/>
                  <a:gd name="connsiteY39" fmla="*/ 252794 h 1594580"/>
                  <a:gd name="connsiteX40" fmla="*/ 722662 w 6617207"/>
                  <a:gd name="connsiteY40" fmla="*/ 265271 h 1594580"/>
                  <a:gd name="connsiteX41" fmla="*/ 733520 w 6617207"/>
                  <a:gd name="connsiteY41" fmla="*/ 265271 h 1594580"/>
                  <a:gd name="connsiteX42" fmla="*/ 733520 w 6617207"/>
                  <a:gd name="connsiteY42" fmla="*/ 277940 h 1594580"/>
                  <a:gd name="connsiteX43" fmla="*/ 776954 w 6617207"/>
                  <a:gd name="connsiteY43" fmla="*/ 277940 h 1594580"/>
                  <a:gd name="connsiteX44" fmla="*/ 776954 w 6617207"/>
                  <a:gd name="connsiteY44" fmla="*/ 290417 h 1594580"/>
                  <a:gd name="connsiteX45" fmla="*/ 804101 w 6617207"/>
                  <a:gd name="connsiteY45" fmla="*/ 290417 h 1594580"/>
                  <a:gd name="connsiteX46" fmla="*/ 804101 w 6617207"/>
                  <a:gd name="connsiteY46" fmla="*/ 302895 h 1594580"/>
                  <a:gd name="connsiteX47" fmla="*/ 836771 w 6617207"/>
                  <a:gd name="connsiteY47" fmla="*/ 302895 h 1594580"/>
                  <a:gd name="connsiteX48" fmla="*/ 836771 w 6617207"/>
                  <a:gd name="connsiteY48" fmla="*/ 315563 h 1594580"/>
                  <a:gd name="connsiteX49" fmla="*/ 852964 w 6617207"/>
                  <a:gd name="connsiteY49" fmla="*/ 315563 h 1594580"/>
                  <a:gd name="connsiteX50" fmla="*/ 852964 w 6617207"/>
                  <a:gd name="connsiteY50" fmla="*/ 328041 h 1594580"/>
                  <a:gd name="connsiteX51" fmla="*/ 923735 w 6617207"/>
                  <a:gd name="connsiteY51" fmla="*/ 328041 h 1594580"/>
                  <a:gd name="connsiteX52" fmla="*/ 923735 w 6617207"/>
                  <a:gd name="connsiteY52" fmla="*/ 340709 h 1594580"/>
                  <a:gd name="connsiteX53" fmla="*/ 1026890 w 6617207"/>
                  <a:gd name="connsiteY53" fmla="*/ 340709 h 1594580"/>
                  <a:gd name="connsiteX54" fmla="*/ 1026890 w 6617207"/>
                  <a:gd name="connsiteY54" fmla="*/ 353663 h 1594580"/>
                  <a:gd name="connsiteX55" fmla="*/ 1037749 w 6617207"/>
                  <a:gd name="connsiteY55" fmla="*/ 353663 h 1594580"/>
                  <a:gd name="connsiteX56" fmla="*/ 1037749 w 6617207"/>
                  <a:gd name="connsiteY56" fmla="*/ 366713 h 1594580"/>
                  <a:gd name="connsiteX57" fmla="*/ 1151858 w 6617207"/>
                  <a:gd name="connsiteY57" fmla="*/ 366713 h 1594580"/>
                  <a:gd name="connsiteX58" fmla="*/ 1151858 w 6617207"/>
                  <a:gd name="connsiteY58" fmla="*/ 393192 h 1594580"/>
                  <a:gd name="connsiteX59" fmla="*/ 1162622 w 6617207"/>
                  <a:gd name="connsiteY59" fmla="*/ 393192 h 1594580"/>
                  <a:gd name="connsiteX60" fmla="*/ 1162622 w 6617207"/>
                  <a:gd name="connsiteY60" fmla="*/ 406337 h 1594580"/>
                  <a:gd name="connsiteX61" fmla="*/ 1265968 w 6617207"/>
                  <a:gd name="connsiteY61" fmla="*/ 406337 h 1594580"/>
                  <a:gd name="connsiteX62" fmla="*/ 1265968 w 6617207"/>
                  <a:gd name="connsiteY62" fmla="*/ 419862 h 1594580"/>
                  <a:gd name="connsiteX63" fmla="*/ 1287685 w 6617207"/>
                  <a:gd name="connsiteY63" fmla="*/ 419862 h 1594580"/>
                  <a:gd name="connsiteX64" fmla="*/ 1287685 w 6617207"/>
                  <a:gd name="connsiteY64" fmla="*/ 433292 h 1594580"/>
                  <a:gd name="connsiteX65" fmla="*/ 1298448 w 6617207"/>
                  <a:gd name="connsiteY65" fmla="*/ 433292 h 1594580"/>
                  <a:gd name="connsiteX66" fmla="*/ 1298448 w 6617207"/>
                  <a:gd name="connsiteY66" fmla="*/ 446818 h 1594580"/>
                  <a:gd name="connsiteX67" fmla="*/ 1379982 w 6617207"/>
                  <a:gd name="connsiteY67" fmla="*/ 446818 h 1594580"/>
                  <a:gd name="connsiteX68" fmla="*/ 1379982 w 6617207"/>
                  <a:gd name="connsiteY68" fmla="*/ 460343 h 1594580"/>
                  <a:gd name="connsiteX69" fmla="*/ 1390841 w 6617207"/>
                  <a:gd name="connsiteY69" fmla="*/ 460343 h 1594580"/>
                  <a:gd name="connsiteX70" fmla="*/ 1390841 w 6617207"/>
                  <a:gd name="connsiteY70" fmla="*/ 473773 h 1594580"/>
                  <a:gd name="connsiteX71" fmla="*/ 1455991 w 6617207"/>
                  <a:gd name="connsiteY71" fmla="*/ 473773 h 1594580"/>
                  <a:gd name="connsiteX72" fmla="*/ 1455991 w 6617207"/>
                  <a:gd name="connsiteY72" fmla="*/ 487394 h 1594580"/>
                  <a:gd name="connsiteX73" fmla="*/ 1488662 w 6617207"/>
                  <a:gd name="connsiteY73" fmla="*/ 487394 h 1594580"/>
                  <a:gd name="connsiteX74" fmla="*/ 1488662 w 6617207"/>
                  <a:gd name="connsiteY74" fmla="*/ 500920 h 1594580"/>
                  <a:gd name="connsiteX75" fmla="*/ 1494091 w 6617207"/>
                  <a:gd name="connsiteY75" fmla="*/ 500920 h 1594580"/>
                  <a:gd name="connsiteX76" fmla="*/ 1494091 w 6617207"/>
                  <a:gd name="connsiteY76" fmla="*/ 514541 h 1594580"/>
                  <a:gd name="connsiteX77" fmla="*/ 1564672 w 6617207"/>
                  <a:gd name="connsiteY77" fmla="*/ 514541 h 1594580"/>
                  <a:gd name="connsiteX78" fmla="*/ 1564672 w 6617207"/>
                  <a:gd name="connsiteY78" fmla="*/ 528257 h 1594580"/>
                  <a:gd name="connsiteX79" fmla="*/ 1570101 w 6617207"/>
                  <a:gd name="connsiteY79" fmla="*/ 528257 h 1594580"/>
                  <a:gd name="connsiteX80" fmla="*/ 1570101 w 6617207"/>
                  <a:gd name="connsiteY80" fmla="*/ 569214 h 1594580"/>
                  <a:gd name="connsiteX81" fmla="*/ 1716881 w 6617207"/>
                  <a:gd name="connsiteY81" fmla="*/ 569214 h 1594580"/>
                  <a:gd name="connsiteX82" fmla="*/ 1716881 w 6617207"/>
                  <a:gd name="connsiteY82" fmla="*/ 583121 h 1594580"/>
                  <a:gd name="connsiteX83" fmla="*/ 1923288 w 6617207"/>
                  <a:gd name="connsiteY83" fmla="*/ 583121 h 1594580"/>
                  <a:gd name="connsiteX84" fmla="*/ 1923288 w 6617207"/>
                  <a:gd name="connsiteY84" fmla="*/ 597218 h 1594580"/>
                  <a:gd name="connsiteX85" fmla="*/ 1961293 w 6617207"/>
                  <a:gd name="connsiteY85" fmla="*/ 597218 h 1594580"/>
                  <a:gd name="connsiteX86" fmla="*/ 1961293 w 6617207"/>
                  <a:gd name="connsiteY86" fmla="*/ 611410 h 1594580"/>
                  <a:gd name="connsiteX87" fmla="*/ 2069973 w 6617207"/>
                  <a:gd name="connsiteY87" fmla="*/ 611410 h 1594580"/>
                  <a:gd name="connsiteX88" fmla="*/ 2069973 w 6617207"/>
                  <a:gd name="connsiteY88" fmla="*/ 625793 h 1594580"/>
                  <a:gd name="connsiteX89" fmla="*/ 2086261 w 6617207"/>
                  <a:gd name="connsiteY89" fmla="*/ 625793 h 1594580"/>
                  <a:gd name="connsiteX90" fmla="*/ 2086261 w 6617207"/>
                  <a:gd name="connsiteY90" fmla="*/ 639985 h 1594580"/>
                  <a:gd name="connsiteX91" fmla="*/ 2113312 w 6617207"/>
                  <a:gd name="connsiteY91" fmla="*/ 639985 h 1594580"/>
                  <a:gd name="connsiteX92" fmla="*/ 2113312 w 6617207"/>
                  <a:gd name="connsiteY92" fmla="*/ 654463 h 1594580"/>
                  <a:gd name="connsiteX93" fmla="*/ 2178558 w 6617207"/>
                  <a:gd name="connsiteY93" fmla="*/ 654463 h 1594580"/>
                  <a:gd name="connsiteX94" fmla="*/ 2178558 w 6617207"/>
                  <a:gd name="connsiteY94" fmla="*/ 668750 h 1594580"/>
                  <a:gd name="connsiteX95" fmla="*/ 2254663 w 6617207"/>
                  <a:gd name="connsiteY95" fmla="*/ 668750 h 1594580"/>
                  <a:gd name="connsiteX96" fmla="*/ 2254663 w 6617207"/>
                  <a:gd name="connsiteY96" fmla="*/ 683324 h 1594580"/>
                  <a:gd name="connsiteX97" fmla="*/ 2347055 w 6617207"/>
                  <a:gd name="connsiteY97" fmla="*/ 683324 h 1594580"/>
                  <a:gd name="connsiteX98" fmla="*/ 2347055 w 6617207"/>
                  <a:gd name="connsiteY98" fmla="*/ 697802 h 1594580"/>
                  <a:gd name="connsiteX99" fmla="*/ 2390489 w 6617207"/>
                  <a:gd name="connsiteY99" fmla="*/ 697802 h 1594580"/>
                  <a:gd name="connsiteX100" fmla="*/ 2390489 w 6617207"/>
                  <a:gd name="connsiteY100" fmla="*/ 712375 h 1594580"/>
                  <a:gd name="connsiteX101" fmla="*/ 2401348 w 6617207"/>
                  <a:gd name="connsiteY101" fmla="*/ 712375 h 1594580"/>
                  <a:gd name="connsiteX102" fmla="*/ 2401348 w 6617207"/>
                  <a:gd name="connsiteY102" fmla="*/ 727043 h 1594580"/>
                  <a:gd name="connsiteX103" fmla="*/ 2423065 w 6617207"/>
                  <a:gd name="connsiteY103" fmla="*/ 727043 h 1594580"/>
                  <a:gd name="connsiteX104" fmla="*/ 2423065 w 6617207"/>
                  <a:gd name="connsiteY104" fmla="*/ 756190 h 1594580"/>
                  <a:gd name="connsiteX105" fmla="*/ 2434019 w 6617207"/>
                  <a:gd name="connsiteY105" fmla="*/ 756190 h 1594580"/>
                  <a:gd name="connsiteX106" fmla="*/ 2434019 w 6617207"/>
                  <a:gd name="connsiteY106" fmla="*/ 770668 h 1594580"/>
                  <a:gd name="connsiteX107" fmla="*/ 2629472 w 6617207"/>
                  <a:gd name="connsiteY107" fmla="*/ 770668 h 1594580"/>
                  <a:gd name="connsiteX108" fmla="*/ 2629472 w 6617207"/>
                  <a:gd name="connsiteY108" fmla="*/ 785432 h 1594580"/>
                  <a:gd name="connsiteX109" fmla="*/ 2721959 w 6617207"/>
                  <a:gd name="connsiteY109" fmla="*/ 785432 h 1594580"/>
                  <a:gd name="connsiteX110" fmla="*/ 2721959 w 6617207"/>
                  <a:gd name="connsiteY110" fmla="*/ 800386 h 1594580"/>
                  <a:gd name="connsiteX111" fmla="*/ 2787015 w 6617207"/>
                  <a:gd name="connsiteY111" fmla="*/ 800386 h 1594580"/>
                  <a:gd name="connsiteX112" fmla="*/ 2787015 w 6617207"/>
                  <a:gd name="connsiteY112" fmla="*/ 830675 h 1594580"/>
                  <a:gd name="connsiteX113" fmla="*/ 2830449 w 6617207"/>
                  <a:gd name="connsiteY113" fmla="*/ 830675 h 1594580"/>
                  <a:gd name="connsiteX114" fmla="*/ 2830449 w 6617207"/>
                  <a:gd name="connsiteY114" fmla="*/ 845725 h 1594580"/>
                  <a:gd name="connsiteX115" fmla="*/ 2863120 w 6617207"/>
                  <a:gd name="connsiteY115" fmla="*/ 845725 h 1594580"/>
                  <a:gd name="connsiteX116" fmla="*/ 2863120 w 6617207"/>
                  <a:gd name="connsiteY116" fmla="*/ 860965 h 1594580"/>
                  <a:gd name="connsiteX117" fmla="*/ 2901220 w 6617207"/>
                  <a:gd name="connsiteY117" fmla="*/ 860965 h 1594580"/>
                  <a:gd name="connsiteX118" fmla="*/ 2901220 w 6617207"/>
                  <a:gd name="connsiteY118" fmla="*/ 876014 h 1594580"/>
                  <a:gd name="connsiteX119" fmla="*/ 2993613 w 6617207"/>
                  <a:gd name="connsiteY119" fmla="*/ 876014 h 1594580"/>
                  <a:gd name="connsiteX120" fmla="*/ 2993613 w 6617207"/>
                  <a:gd name="connsiteY120" fmla="*/ 891159 h 1594580"/>
                  <a:gd name="connsiteX121" fmla="*/ 3330416 w 6617207"/>
                  <a:gd name="connsiteY121" fmla="*/ 891159 h 1594580"/>
                  <a:gd name="connsiteX122" fmla="*/ 3330416 w 6617207"/>
                  <a:gd name="connsiteY122" fmla="*/ 906590 h 1594580"/>
                  <a:gd name="connsiteX123" fmla="*/ 3357563 w 6617207"/>
                  <a:gd name="connsiteY123" fmla="*/ 906590 h 1594580"/>
                  <a:gd name="connsiteX124" fmla="*/ 3357563 w 6617207"/>
                  <a:gd name="connsiteY124" fmla="*/ 922115 h 1594580"/>
                  <a:gd name="connsiteX125" fmla="*/ 3520535 w 6617207"/>
                  <a:gd name="connsiteY125" fmla="*/ 922115 h 1594580"/>
                  <a:gd name="connsiteX126" fmla="*/ 3520535 w 6617207"/>
                  <a:gd name="connsiteY126" fmla="*/ 937641 h 1594580"/>
                  <a:gd name="connsiteX127" fmla="*/ 3672650 w 6617207"/>
                  <a:gd name="connsiteY127" fmla="*/ 937641 h 1594580"/>
                  <a:gd name="connsiteX128" fmla="*/ 3672650 w 6617207"/>
                  <a:gd name="connsiteY128" fmla="*/ 953262 h 1594580"/>
                  <a:gd name="connsiteX129" fmla="*/ 3846481 w 6617207"/>
                  <a:gd name="connsiteY129" fmla="*/ 953262 h 1594580"/>
                  <a:gd name="connsiteX130" fmla="*/ 3846481 w 6617207"/>
                  <a:gd name="connsiteY130" fmla="*/ 969074 h 1594580"/>
                  <a:gd name="connsiteX131" fmla="*/ 3868293 w 6617207"/>
                  <a:gd name="connsiteY131" fmla="*/ 969074 h 1594580"/>
                  <a:gd name="connsiteX132" fmla="*/ 3868293 w 6617207"/>
                  <a:gd name="connsiteY132" fmla="*/ 984790 h 1594580"/>
                  <a:gd name="connsiteX133" fmla="*/ 3889820 w 6617207"/>
                  <a:gd name="connsiteY133" fmla="*/ 984790 h 1594580"/>
                  <a:gd name="connsiteX134" fmla="*/ 3889820 w 6617207"/>
                  <a:gd name="connsiteY134" fmla="*/ 1000601 h 1594580"/>
                  <a:gd name="connsiteX135" fmla="*/ 4004024 w 6617207"/>
                  <a:gd name="connsiteY135" fmla="*/ 1000601 h 1594580"/>
                  <a:gd name="connsiteX136" fmla="*/ 4004024 w 6617207"/>
                  <a:gd name="connsiteY136" fmla="*/ 1016318 h 1594580"/>
                  <a:gd name="connsiteX137" fmla="*/ 4031170 w 6617207"/>
                  <a:gd name="connsiteY137" fmla="*/ 1016318 h 1594580"/>
                  <a:gd name="connsiteX138" fmla="*/ 4031170 w 6617207"/>
                  <a:gd name="connsiteY138" fmla="*/ 1032129 h 1594580"/>
                  <a:gd name="connsiteX139" fmla="*/ 4112610 w 6617207"/>
                  <a:gd name="connsiteY139" fmla="*/ 1032129 h 1594580"/>
                  <a:gd name="connsiteX140" fmla="*/ 4112610 w 6617207"/>
                  <a:gd name="connsiteY140" fmla="*/ 1047845 h 1594580"/>
                  <a:gd name="connsiteX141" fmla="*/ 4123563 w 6617207"/>
                  <a:gd name="connsiteY141" fmla="*/ 1047845 h 1594580"/>
                  <a:gd name="connsiteX142" fmla="*/ 4123563 w 6617207"/>
                  <a:gd name="connsiteY142" fmla="*/ 1063562 h 1594580"/>
                  <a:gd name="connsiteX143" fmla="*/ 4134326 w 6617207"/>
                  <a:gd name="connsiteY143" fmla="*/ 1063562 h 1594580"/>
                  <a:gd name="connsiteX144" fmla="*/ 4134326 w 6617207"/>
                  <a:gd name="connsiteY144" fmla="*/ 1079468 h 1594580"/>
                  <a:gd name="connsiteX145" fmla="*/ 4346258 w 6617207"/>
                  <a:gd name="connsiteY145" fmla="*/ 1079468 h 1594580"/>
                  <a:gd name="connsiteX146" fmla="*/ 4346258 w 6617207"/>
                  <a:gd name="connsiteY146" fmla="*/ 1112711 h 1594580"/>
                  <a:gd name="connsiteX147" fmla="*/ 4574477 w 6617207"/>
                  <a:gd name="connsiteY147" fmla="*/ 1112711 h 1594580"/>
                  <a:gd name="connsiteX148" fmla="*/ 4574477 w 6617207"/>
                  <a:gd name="connsiteY148" fmla="*/ 1132808 h 1594580"/>
                  <a:gd name="connsiteX149" fmla="*/ 4666774 w 6617207"/>
                  <a:gd name="connsiteY149" fmla="*/ 1132808 h 1594580"/>
                  <a:gd name="connsiteX150" fmla="*/ 4666774 w 6617207"/>
                  <a:gd name="connsiteY150" fmla="*/ 1153954 h 1594580"/>
                  <a:gd name="connsiteX151" fmla="*/ 4699350 w 6617207"/>
                  <a:gd name="connsiteY151" fmla="*/ 1153954 h 1594580"/>
                  <a:gd name="connsiteX152" fmla="*/ 4699350 w 6617207"/>
                  <a:gd name="connsiteY152" fmla="*/ 1197674 h 1594580"/>
                  <a:gd name="connsiteX153" fmla="*/ 4791837 w 6617207"/>
                  <a:gd name="connsiteY153" fmla="*/ 1197674 h 1594580"/>
                  <a:gd name="connsiteX154" fmla="*/ 4791837 w 6617207"/>
                  <a:gd name="connsiteY154" fmla="*/ 1219676 h 1594580"/>
                  <a:gd name="connsiteX155" fmla="*/ 5041678 w 6617207"/>
                  <a:gd name="connsiteY155" fmla="*/ 1219676 h 1594580"/>
                  <a:gd name="connsiteX156" fmla="*/ 5041678 w 6617207"/>
                  <a:gd name="connsiteY156" fmla="*/ 1251490 h 1594580"/>
                  <a:gd name="connsiteX157" fmla="*/ 5079683 w 6617207"/>
                  <a:gd name="connsiteY157" fmla="*/ 1251490 h 1594580"/>
                  <a:gd name="connsiteX158" fmla="*/ 5079683 w 6617207"/>
                  <a:gd name="connsiteY158" fmla="*/ 1287780 h 1594580"/>
                  <a:gd name="connsiteX159" fmla="*/ 5182934 w 6617207"/>
                  <a:gd name="connsiteY159" fmla="*/ 1287780 h 1594580"/>
                  <a:gd name="connsiteX160" fmla="*/ 5182934 w 6617207"/>
                  <a:gd name="connsiteY160" fmla="*/ 1332643 h 1594580"/>
                  <a:gd name="connsiteX161" fmla="*/ 5487162 w 6617207"/>
                  <a:gd name="connsiteY161" fmla="*/ 1332643 h 1594580"/>
                  <a:gd name="connsiteX162" fmla="*/ 5487162 w 6617207"/>
                  <a:gd name="connsiteY162" fmla="*/ 1391793 h 1594580"/>
                  <a:gd name="connsiteX163" fmla="*/ 6052186 w 6617207"/>
                  <a:gd name="connsiteY163" fmla="*/ 1391793 h 1594580"/>
                  <a:gd name="connsiteX164" fmla="*/ 6052186 w 6617207"/>
                  <a:gd name="connsiteY164" fmla="*/ 1594580 h 1594580"/>
                  <a:gd name="connsiteX165" fmla="*/ 6617208 w 6617207"/>
                  <a:gd name="connsiteY165" fmla="*/ 1594580 h 15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6617207" h="1594580">
                    <a:moveTo>
                      <a:pt x="0" y="0"/>
                    </a:moveTo>
                    <a:lnTo>
                      <a:pt x="27242" y="0"/>
                    </a:lnTo>
                    <a:lnTo>
                      <a:pt x="27242" y="11811"/>
                    </a:lnTo>
                    <a:lnTo>
                      <a:pt x="49054" y="11811"/>
                    </a:lnTo>
                    <a:lnTo>
                      <a:pt x="49054" y="23432"/>
                    </a:lnTo>
                    <a:lnTo>
                      <a:pt x="119634" y="23432"/>
                    </a:lnTo>
                    <a:lnTo>
                      <a:pt x="119634" y="35147"/>
                    </a:lnTo>
                    <a:lnTo>
                      <a:pt x="125063" y="35147"/>
                    </a:lnTo>
                    <a:lnTo>
                      <a:pt x="125063" y="58579"/>
                    </a:lnTo>
                    <a:lnTo>
                      <a:pt x="163068" y="58579"/>
                    </a:lnTo>
                    <a:lnTo>
                      <a:pt x="163068" y="70580"/>
                    </a:lnTo>
                    <a:lnTo>
                      <a:pt x="184880" y="70580"/>
                    </a:lnTo>
                    <a:lnTo>
                      <a:pt x="184880" y="82487"/>
                    </a:lnTo>
                    <a:lnTo>
                      <a:pt x="195644" y="82487"/>
                    </a:lnTo>
                    <a:lnTo>
                      <a:pt x="195644" y="94393"/>
                    </a:lnTo>
                    <a:lnTo>
                      <a:pt x="201073" y="94393"/>
                    </a:lnTo>
                    <a:lnTo>
                      <a:pt x="201073" y="106299"/>
                    </a:lnTo>
                    <a:lnTo>
                      <a:pt x="233744" y="106299"/>
                    </a:lnTo>
                    <a:lnTo>
                      <a:pt x="233744" y="118205"/>
                    </a:lnTo>
                    <a:lnTo>
                      <a:pt x="255461" y="118205"/>
                    </a:lnTo>
                    <a:lnTo>
                      <a:pt x="255461" y="142208"/>
                    </a:lnTo>
                    <a:lnTo>
                      <a:pt x="266224" y="142208"/>
                    </a:lnTo>
                    <a:lnTo>
                      <a:pt x="266224" y="154115"/>
                    </a:lnTo>
                    <a:lnTo>
                      <a:pt x="331470" y="154115"/>
                    </a:lnTo>
                    <a:lnTo>
                      <a:pt x="331470" y="166116"/>
                    </a:lnTo>
                    <a:lnTo>
                      <a:pt x="429292" y="166116"/>
                    </a:lnTo>
                    <a:lnTo>
                      <a:pt x="429292" y="178499"/>
                    </a:lnTo>
                    <a:lnTo>
                      <a:pt x="478155" y="178499"/>
                    </a:lnTo>
                    <a:lnTo>
                      <a:pt x="478155" y="190881"/>
                    </a:lnTo>
                    <a:lnTo>
                      <a:pt x="489014" y="190881"/>
                    </a:lnTo>
                    <a:lnTo>
                      <a:pt x="489014" y="203168"/>
                    </a:lnTo>
                    <a:lnTo>
                      <a:pt x="505301" y="203168"/>
                    </a:lnTo>
                    <a:lnTo>
                      <a:pt x="505301" y="215646"/>
                    </a:lnTo>
                    <a:lnTo>
                      <a:pt x="548831" y="215646"/>
                    </a:lnTo>
                    <a:lnTo>
                      <a:pt x="548831" y="227933"/>
                    </a:lnTo>
                    <a:lnTo>
                      <a:pt x="575977" y="227933"/>
                    </a:lnTo>
                    <a:lnTo>
                      <a:pt x="575977" y="240316"/>
                    </a:lnTo>
                    <a:lnTo>
                      <a:pt x="619411" y="240316"/>
                    </a:lnTo>
                    <a:lnTo>
                      <a:pt x="619411" y="252794"/>
                    </a:lnTo>
                    <a:lnTo>
                      <a:pt x="722662" y="252794"/>
                    </a:lnTo>
                    <a:lnTo>
                      <a:pt x="722662" y="265271"/>
                    </a:lnTo>
                    <a:lnTo>
                      <a:pt x="733520" y="265271"/>
                    </a:lnTo>
                    <a:lnTo>
                      <a:pt x="733520" y="277940"/>
                    </a:lnTo>
                    <a:lnTo>
                      <a:pt x="776954" y="277940"/>
                    </a:lnTo>
                    <a:lnTo>
                      <a:pt x="776954" y="290417"/>
                    </a:lnTo>
                    <a:lnTo>
                      <a:pt x="804101" y="290417"/>
                    </a:lnTo>
                    <a:lnTo>
                      <a:pt x="804101" y="302895"/>
                    </a:lnTo>
                    <a:lnTo>
                      <a:pt x="836771" y="302895"/>
                    </a:lnTo>
                    <a:lnTo>
                      <a:pt x="836771" y="315563"/>
                    </a:lnTo>
                    <a:lnTo>
                      <a:pt x="852964" y="315563"/>
                    </a:lnTo>
                    <a:lnTo>
                      <a:pt x="852964" y="328041"/>
                    </a:lnTo>
                    <a:lnTo>
                      <a:pt x="923735" y="328041"/>
                    </a:lnTo>
                    <a:lnTo>
                      <a:pt x="923735" y="340709"/>
                    </a:lnTo>
                    <a:lnTo>
                      <a:pt x="1026890" y="340709"/>
                    </a:lnTo>
                    <a:lnTo>
                      <a:pt x="1026890" y="353663"/>
                    </a:lnTo>
                    <a:lnTo>
                      <a:pt x="1037749" y="353663"/>
                    </a:lnTo>
                    <a:lnTo>
                      <a:pt x="1037749" y="366713"/>
                    </a:lnTo>
                    <a:lnTo>
                      <a:pt x="1151858" y="366713"/>
                    </a:lnTo>
                    <a:lnTo>
                      <a:pt x="1151858" y="393192"/>
                    </a:lnTo>
                    <a:lnTo>
                      <a:pt x="1162622" y="393192"/>
                    </a:lnTo>
                    <a:lnTo>
                      <a:pt x="1162622" y="406337"/>
                    </a:lnTo>
                    <a:lnTo>
                      <a:pt x="1265968" y="406337"/>
                    </a:lnTo>
                    <a:lnTo>
                      <a:pt x="1265968" y="419862"/>
                    </a:lnTo>
                    <a:lnTo>
                      <a:pt x="1287685" y="419862"/>
                    </a:lnTo>
                    <a:lnTo>
                      <a:pt x="1287685" y="433292"/>
                    </a:lnTo>
                    <a:lnTo>
                      <a:pt x="1298448" y="433292"/>
                    </a:lnTo>
                    <a:lnTo>
                      <a:pt x="1298448" y="446818"/>
                    </a:lnTo>
                    <a:lnTo>
                      <a:pt x="1379982" y="446818"/>
                    </a:lnTo>
                    <a:lnTo>
                      <a:pt x="1379982" y="460343"/>
                    </a:lnTo>
                    <a:lnTo>
                      <a:pt x="1390841" y="460343"/>
                    </a:lnTo>
                    <a:lnTo>
                      <a:pt x="1390841" y="473773"/>
                    </a:lnTo>
                    <a:lnTo>
                      <a:pt x="1455991" y="473773"/>
                    </a:lnTo>
                    <a:lnTo>
                      <a:pt x="1455991" y="487394"/>
                    </a:lnTo>
                    <a:lnTo>
                      <a:pt x="1488662" y="487394"/>
                    </a:lnTo>
                    <a:lnTo>
                      <a:pt x="1488662" y="500920"/>
                    </a:lnTo>
                    <a:lnTo>
                      <a:pt x="1494091" y="500920"/>
                    </a:lnTo>
                    <a:lnTo>
                      <a:pt x="1494091" y="514541"/>
                    </a:lnTo>
                    <a:lnTo>
                      <a:pt x="1564672" y="514541"/>
                    </a:lnTo>
                    <a:lnTo>
                      <a:pt x="1564672" y="528257"/>
                    </a:lnTo>
                    <a:lnTo>
                      <a:pt x="1570101" y="528257"/>
                    </a:lnTo>
                    <a:lnTo>
                      <a:pt x="1570101" y="569214"/>
                    </a:lnTo>
                    <a:lnTo>
                      <a:pt x="1716881" y="569214"/>
                    </a:lnTo>
                    <a:lnTo>
                      <a:pt x="1716881" y="583121"/>
                    </a:lnTo>
                    <a:lnTo>
                      <a:pt x="1923288" y="583121"/>
                    </a:lnTo>
                    <a:lnTo>
                      <a:pt x="1923288" y="597218"/>
                    </a:lnTo>
                    <a:lnTo>
                      <a:pt x="1961293" y="597218"/>
                    </a:lnTo>
                    <a:lnTo>
                      <a:pt x="1961293" y="611410"/>
                    </a:lnTo>
                    <a:lnTo>
                      <a:pt x="2069973" y="611410"/>
                    </a:lnTo>
                    <a:lnTo>
                      <a:pt x="2069973" y="625793"/>
                    </a:lnTo>
                    <a:lnTo>
                      <a:pt x="2086261" y="625793"/>
                    </a:lnTo>
                    <a:lnTo>
                      <a:pt x="2086261" y="639985"/>
                    </a:lnTo>
                    <a:lnTo>
                      <a:pt x="2113312" y="639985"/>
                    </a:lnTo>
                    <a:lnTo>
                      <a:pt x="2113312" y="654463"/>
                    </a:lnTo>
                    <a:lnTo>
                      <a:pt x="2178558" y="654463"/>
                    </a:lnTo>
                    <a:lnTo>
                      <a:pt x="2178558" y="668750"/>
                    </a:lnTo>
                    <a:lnTo>
                      <a:pt x="2254663" y="668750"/>
                    </a:lnTo>
                    <a:lnTo>
                      <a:pt x="2254663" y="683324"/>
                    </a:lnTo>
                    <a:lnTo>
                      <a:pt x="2347055" y="683324"/>
                    </a:lnTo>
                    <a:lnTo>
                      <a:pt x="2347055" y="697802"/>
                    </a:lnTo>
                    <a:lnTo>
                      <a:pt x="2390489" y="697802"/>
                    </a:lnTo>
                    <a:lnTo>
                      <a:pt x="2390489" y="712375"/>
                    </a:lnTo>
                    <a:lnTo>
                      <a:pt x="2401348" y="712375"/>
                    </a:lnTo>
                    <a:lnTo>
                      <a:pt x="2401348" y="727043"/>
                    </a:lnTo>
                    <a:lnTo>
                      <a:pt x="2423065" y="727043"/>
                    </a:lnTo>
                    <a:lnTo>
                      <a:pt x="2423065" y="756190"/>
                    </a:lnTo>
                    <a:lnTo>
                      <a:pt x="2434019" y="756190"/>
                    </a:lnTo>
                    <a:lnTo>
                      <a:pt x="2434019" y="770668"/>
                    </a:lnTo>
                    <a:lnTo>
                      <a:pt x="2629472" y="770668"/>
                    </a:lnTo>
                    <a:lnTo>
                      <a:pt x="2629472" y="785432"/>
                    </a:lnTo>
                    <a:lnTo>
                      <a:pt x="2721959" y="785432"/>
                    </a:lnTo>
                    <a:lnTo>
                      <a:pt x="2721959" y="800386"/>
                    </a:lnTo>
                    <a:lnTo>
                      <a:pt x="2787015" y="800386"/>
                    </a:lnTo>
                    <a:lnTo>
                      <a:pt x="2787015" y="830675"/>
                    </a:lnTo>
                    <a:lnTo>
                      <a:pt x="2830449" y="830675"/>
                    </a:lnTo>
                    <a:lnTo>
                      <a:pt x="2830449" y="845725"/>
                    </a:lnTo>
                    <a:lnTo>
                      <a:pt x="2863120" y="845725"/>
                    </a:lnTo>
                    <a:lnTo>
                      <a:pt x="2863120" y="860965"/>
                    </a:lnTo>
                    <a:lnTo>
                      <a:pt x="2901220" y="860965"/>
                    </a:lnTo>
                    <a:lnTo>
                      <a:pt x="2901220" y="876014"/>
                    </a:lnTo>
                    <a:lnTo>
                      <a:pt x="2993613" y="876014"/>
                    </a:lnTo>
                    <a:lnTo>
                      <a:pt x="2993613" y="891159"/>
                    </a:lnTo>
                    <a:lnTo>
                      <a:pt x="3330416" y="891159"/>
                    </a:lnTo>
                    <a:lnTo>
                      <a:pt x="3330416" y="906590"/>
                    </a:lnTo>
                    <a:lnTo>
                      <a:pt x="3357563" y="906590"/>
                    </a:lnTo>
                    <a:lnTo>
                      <a:pt x="3357563" y="922115"/>
                    </a:lnTo>
                    <a:lnTo>
                      <a:pt x="3520535" y="922115"/>
                    </a:lnTo>
                    <a:lnTo>
                      <a:pt x="3520535" y="937641"/>
                    </a:lnTo>
                    <a:lnTo>
                      <a:pt x="3672650" y="937641"/>
                    </a:lnTo>
                    <a:lnTo>
                      <a:pt x="3672650" y="953262"/>
                    </a:lnTo>
                    <a:lnTo>
                      <a:pt x="3846481" y="953262"/>
                    </a:lnTo>
                    <a:lnTo>
                      <a:pt x="3846481" y="969074"/>
                    </a:lnTo>
                    <a:lnTo>
                      <a:pt x="3868293" y="969074"/>
                    </a:lnTo>
                    <a:lnTo>
                      <a:pt x="3868293" y="984790"/>
                    </a:lnTo>
                    <a:lnTo>
                      <a:pt x="3889820" y="984790"/>
                    </a:lnTo>
                    <a:lnTo>
                      <a:pt x="3889820" y="1000601"/>
                    </a:lnTo>
                    <a:lnTo>
                      <a:pt x="4004024" y="1000601"/>
                    </a:lnTo>
                    <a:lnTo>
                      <a:pt x="4004024" y="1016318"/>
                    </a:lnTo>
                    <a:lnTo>
                      <a:pt x="4031170" y="1016318"/>
                    </a:lnTo>
                    <a:lnTo>
                      <a:pt x="4031170" y="1032129"/>
                    </a:lnTo>
                    <a:lnTo>
                      <a:pt x="4112610" y="1032129"/>
                    </a:lnTo>
                    <a:lnTo>
                      <a:pt x="4112610" y="1047845"/>
                    </a:lnTo>
                    <a:lnTo>
                      <a:pt x="4123563" y="1047845"/>
                    </a:lnTo>
                    <a:lnTo>
                      <a:pt x="4123563" y="1063562"/>
                    </a:lnTo>
                    <a:lnTo>
                      <a:pt x="4134326" y="1063562"/>
                    </a:lnTo>
                    <a:lnTo>
                      <a:pt x="4134326" y="1079468"/>
                    </a:lnTo>
                    <a:lnTo>
                      <a:pt x="4346258" y="1079468"/>
                    </a:lnTo>
                    <a:lnTo>
                      <a:pt x="4346258" y="1112711"/>
                    </a:lnTo>
                    <a:lnTo>
                      <a:pt x="4574477" y="1112711"/>
                    </a:lnTo>
                    <a:lnTo>
                      <a:pt x="4574477" y="1132808"/>
                    </a:lnTo>
                    <a:lnTo>
                      <a:pt x="4666774" y="1132808"/>
                    </a:lnTo>
                    <a:lnTo>
                      <a:pt x="4666774" y="1153954"/>
                    </a:lnTo>
                    <a:lnTo>
                      <a:pt x="4699350" y="1153954"/>
                    </a:lnTo>
                    <a:lnTo>
                      <a:pt x="4699350" y="1197674"/>
                    </a:lnTo>
                    <a:lnTo>
                      <a:pt x="4791837" y="1197674"/>
                    </a:lnTo>
                    <a:lnTo>
                      <a:pt x="4791837" y="1219676"/>
                    </a:lnTo>
                    <a:lnTo>
                      <a:pt x="5041678" y="1219676"/>
                    </a:lnTo>
                    <a:lnTo>
                      <a:pt x="5041678" y="1251490"/>
                    </a:lnTo>
                    <a:lnTo>
                      <a:pt x="5079683" y="1251490"/>
                    </a:lnTo>
                    <a:lnTo>
                      <a:pt x="5079683" y="1287780"/>
                    </a:lnTo>
                    <a:lnTo>
                      <a:pt x="5182934" y="1287780"/>
                    </a:lnTo>
                    <a:lnTo>
                      <a:pt x="5182934" y="1332643"/>
                    </a:lnTo>
                    <a:lnTo>
                      <a:pt x="5487162" y="1332643"/>
                    </a:lnTo>
                    <a:lnTo>
                      <a:pt x="5487162" y="1391793"/>
                    </a:lnTo>
                    <a:lnTo>
                      <a:pt x="6052186" y="1391793"/>
                    </a:lnTo>
                    <a:lnTo>
                      <a:pt x="6052186" y="1594580"/>
                    </a:lnTo>
                    <a:lnTo>
                      <a:pt x="6617208" y="1594580"/>
                    </a:lnTo>
                  </a:path>
                </a:pathLst>
              </a:custGeom>
              <a:noFill/>
              <a:ln w="1905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grpSp>
        <p:grpSp>
          <p:nvGrpSpPr>
            <p:cNvPr id="595" name="Group 594">
              <a:extLst>
                <a:ext uri="{FF2B5EF4-FFF2-40B4-BE49-F238E27FC236}">
                  <a16:creationId xmlns:a16="http://schemas.microsoft.com/office/drawing/2014/main" id="{5DE58594-4486-0997-4563-B6390199DD50}"/>
                </a:ext>
              </a:extLst>
            </p:cNvPr>
            <p:cNvGrpSpPr/>
            <p:nvPr/>
          </p:nvGrpSpPr>
          <p:grpSpPr>
            <a:xfrm>
              <a:off x="1444361" y="1384899"/>
              <a:ext cx="6564298" cy="2162085"/>
              <a:chOff x="2152210" y="1202437"/>
              <a:chExt cx="6660165" cy="2386773"/>
            </a:xfrm>
          </p:grpSpPr>
          <p:sp>
            <p:nvSpPr>
              <p:cNvPr id="596" name="Freeform: Shape 595">
                <a:extLst>
                  <a:ext uri="{FF2B5EF4-FFF2-40B4-BE49-F238E27FC236}">
                    <a16:creationId xmlns:a16="http://schemas.microsoft.com/office/drawing/2014/main" id="{F7EBFAF8-C1A7-4884-58CE-C62856726B72}"/>
                  </a:ext>
                </a:extLst>
              </p:cNvPr>
              <p:cNvSpPr/>
              <p:nvPr/>
            </p:nvSpPr>
            <p:spPr>
              <a:xfrm>
                <a:off x="2198120" y="1253871"/>
                <a:ext cx="6562820" cy="2283904"/>
              </a:xfrm>
              <a:custGeom>
                <a:avLst/>
                <a:gdLst>
                  <a:gd name="connsiteX0" fmla="*/ 0 w 6562820"/>
                  <a:gd name="connsiteY0" fmla="*/ 0 h 2283904"/>
                  <a:gd name="connsiteX1" fmla="*/ 16383 w 6562820"/>
                  <a:gd name="connsiteY1" fmla="*/ 0 h 2283904"/>
                  <a:gd name="connsiteX2" fmla="*/ 16383 w 6562820"/>
                  <a:gd name="connsiteY2" fmla="*/ 11811 h 2283904"/>
                  <a:gd name="connsiteX3" fmla="*/ 119634 w 6562820"/>
                  <a:gd name="connsiteY3" fmla="*/ 11811 h 2283904"/>
                  <a:gd name="connsiteX4" fmla="*/ 119634 w 6562820"/>
                  <a:gd name="connsiteY4" fmla="*/ 35147 h 2283904"/>
                  <a:gd name="connsiteX5" fmla="*/ 125063 w 6562820"/>
                  <a:gd name="connsiteY5" fmla="*/ 35147 h 2283904"/>
                  <a:gd name="connsiteX6" fmla="*/ 125063 w 6562820"/>
                  <a:gd name="connsiteY6" fmla="*/ 70390 h 2283904"/>
                  <a:gd name="connsiteX7" fmla="*/ 130397 w 6562820"/>
                  <a:gd name="connsiteY7" fmla="*/ 70390 h 2283904"/>
                  <a:gd name="connsiteX8" fmla="*/ 130397 w 6562820"/>
                  <a:gd name="connsiteY8" fmla="*/ 82106 h 2283904"/>
                  <a:gd name="connsiteX9" fmla="*/ 135922 w 6562820"/>
                  <a:gd name="connsiteY9" fmla="*/ 82106 h 2283904"/>
                  <a:gd name="connsiteX10" fmla="*/ 135922 w 6562820"/>
                  <a:gd name="connsiteY10" fmla="*/ 93821 h 2283904"/>
                  <a:gd name="connsiteX11" fmla="*/ 141351 w 6562820"/>
                  <a:gd name="connsiteY11" fmla="*/ 93821 h 2283904"/>
                  <a:gd name="connsiteX12" fmla="*/ 141351 w 6562820"/>
                  <a:gd name="connsiteY12" fmla="*/ 105632 h 2283904"/>
                  <a:gd name="connsiteX13" fmla="*/ 201073 w 6562820"/>
                  <a:gd name="connsiteY13" fmla="*/ 105632 h 2283904"/>
                  <a:gd name="connsiteX14" fmla="*/ 201073 w 6562820"/>
                  <a:gd name="connsiteY14" fmla="*/ 117443 h 2283904"/>
                  <a:gd name="connsiteX15" fmla="*/ 206597 w 6562820"/>
                  <a:gd name="connsiteY15" fmla="*/ 117443 h 2283904"/>
                  <a:gd name="connsiteX16" fmla="*/ 206597 w 6562820"/>
                  <a:gd name="connsiteY16" fmla="*/ 129159 h 2283904"/>
                  <a:gd name="connsiteX17" fmla="*/ 211931 w 6562820"/>
                  <a:gd name="connsiteY17" fmla="*/ 129159 h 2283904"/>
                  <a:gd name="connsiteX18" fmla="*/ 211931 w 6562820"/>
                  <a:gd name="connsiteY18" fmla="*/ 152686 h 2283904"/>
                  <a:gd name="connsiteX19" fmla="*/ 222790 w 6562820"/>
                  <a:gd name="connsiteY19" fmla="*/ 152686 h 2283904"/>
                  <a:gd name="connsiteX20" fmla="*/ 222790 w 6562820"/>
                  <a:gd name="connsiteY20" fmla="*/ 176213 h 2283904"/>
                  <a:gd name="connsiteX21" fmla="*/ 233744 w 6562820"/>
                  <a:gd name="connsiteY21" fmla="*/ 176213 h 2283904"/>
                  <a:gd name="connsiteX22" fmla="*/ 233744 w 6562820"/>
                  <a:gd name="connsiteY22" fmla="*/ 199739 h 2283904"/>
                  <a:gd name="connsiteX23" fmla="*/ 239077 w 6562820"/>
                  <a:gd name="connsiteY23" fmla="*/ 199739 h 2283904"/>
                  <a:gd name="connsiteX24" fmla="*/ 239077 w 6562820"/>
                  <a:gd name="connsiteY24" fmla="*/ 211550 h 2283904"/>
                  <a:gd name="connsiteX25" fmla="*/ 250031 w 6562820"/>
                  <a:gd name="connsiteY25" fmla="*/ 211550 h 2283904"/>
                  <a:gd name="connsiteX26" fmla="*/ 250031 w 6562820"/>
                  <a:gd name="connsiteY26" fmla="*/ 223361 h 2283904"/>
                  <a:gd name="connsiteX27" fmla="*/ 277178 w 6562820"/>
                  <a:gd name="connsiteY27" fmla="*/ 223361 h 2283904"/>
                  <a:gd name="connsiteX28" fmla="*/ 277178 w 6562820"/>
                  <a:gd name="connsiteY28" fmla="*/ 235172 h 2283904"/>
                  <a:gd name="connsiteX29" fmla="*/ 282607 w 6562820"/>
                  <a:gd name="connsiteY29" fmla="*/ 235172 h 2283904"/>
                  <a:gd name="connsiteX30" fmla="*/ 282607 w 6562820"/>
                  <a:gd name="connsiteY30" fmla="*/ 247174 h 2283904"/>
                  <a:gd name="connsiteX31" fmla="*/ 315087 w 6562820"/>
                  <a:gd name="connsiteY31" fmla="*/ 247174 h 2283904"/>
                  <a:gd name="connsiteX32" fmla="*/ 315087 w 6562820"/>
                  <a:gd name="connsiteY32" fmla="*/ 259080 h 2283904"/>
                  <a:gd name="connsiteX33" fmla="*/ 347758 w 6562820"/>
                  <a:gd name="connsiteY33" fmla="*/ 259080 h 2283904"/>
                  <a:gd name="connsiteX34" fmla="*/ 347758 w 6562820"/>
                  <a:gd name="connsiteY34" fmla="*/ 270891 h 2283904"/>
                  <a:gd name="connsiteX35" fmla="*/ 364141 w 6562820"/>
                  <a:gd name="connsiteY35" fmla="*/ 270891 h 2283904"/>
                  <a:gd name="connsiteX36" fmla="*/ 364141 w 6562820"/>
                  <a:gd name="connsiteY36" fmla="*/ 282988 h 2283904"/>
                  <a:gd name="connsiteX37" fmla="*/ 402050 w 6562820"/>
                  <a:gd name="connsiteY37" fmla="*/ 282988 h 2283904"/>
                  <a:gd name="connsiteX38" fmla="*/ 402050 w 6562820"/>
                  <a:gd name="connsiteY38" fmla="*/ 294894 h 2283904"/>
                  <a:gd name="connsiteX39" fmla="*/ 461867 w 6562820"/>
                  <a:gd name="connsiteY39" fmla="*/ 294894 h 2283904"/>
                  <a:gd name="connsiteX40" fmla="*/ 461867 w 6562820"/>
                  <a:gd name="connsiteY40" fmla="*/ 318992 h 2283904"/>
                  <a:gd name="connsiteX41" fmla="*/ 467297 w 6562820"/>
                  <a:gd name="connsiteY41" fmla="*/ 318992 h 2283904"/>
                  <a:gd name="connsiteX42" fmla="*/ 467297 w 6562820"/>
                  <a:gd name="connsiteY42" fmla="*/ 331089 h 2283904"/>
                  <a:gd name="connsiteX43" fmla="*/ 478155 w 6562820"/>
                  <a:gd name="connsiteY43" fmla="*/ 331089 h 2283904"/>
                  <a:gd name="connsiteX44" fmla="*/ 478155 w 6562820"/>
                  <a:gd name="connsiteY44" fmla="*/ 343186 h 2283904"/>
                  <a:gd name="connsiteX45" fmla="*/ 499967 w 6562820"/>
                  <a:gd name="connsiteY45" fmla="*/ 343186 h 2283904"/>
                  <a:gd name="connsiteX46" fmla="*/ 499967 w 6562820"/>
                  <a:gd name="connsiteY46" fmla="*/ 355187 h 2283904"/>
                  <a:gd name="connsiteX47" fmla="*/ 543401 w 6562820"/>
                  <a:gd name="connsiteY47" fmla="*/ 355187 h 2283904"/>
                  <a:gd name="connsiteX48" fmla="*/ 543401 w 6562820"/>
                  <a:gd name="connsiteY48" fmla="*/ 367379 h 2283904"/>
                  <a:gd name="connsiteX49" fmla="*/ 586835 w 6562820"/>
                  <a:gd name="connsiteY49" fmla="*/ 367379 h 2283904"/>
                  <a:gd name="connsiteX50" fmla="*/ 586835 w 6562820"/>
                  <a:gd name="connsiteY50" fmla="*/ 379667 h 2283904"/>
                  <a:gd name="connsiteX51" fmla="*/ 592265 w 6562820"/>
                  <a:gd name="connsiteY51" fmla="*/ 379667 h 2283904"/>
                  <a:gd name="connsiteX52" fmla="*/ 592265 w 6562820"/>
                  <a:gd name="connsiteY52" fmla="*/ 403955 h 2283904"/>
                  <a:gd name="connsiteX53" fmla="*/ 597694 w 6562820"/>
                  <a:gd name="connsiteY53" fmla="*/ 403955 h 2283904"/>
                  <a:gd name="connsiteX54" fmla="*/ 597694 w 6562820"/>
                  <a:gd name="connsiteY54" fmla="*/ 416243 h 2283904"/>
                  <a:gd name="connsiteX55" fmla="*/ 603123 w 6562820"/>
                  <a:gd name="connsiteY55" fmla="*/ 416243 h 2283904"/>
                  <a:gd name="connsiteX56" fmla="*/ 603123 w 6562820"/>
                  <a:gd name="connsiteY56" fmla="*/ 428435 h 2283904"/>
                  <a:gd name="connsiteX57" fmla="*/ 657511 w 6562820"/>
                  <a:gd name="connsiteY57" fmla="*/ 428435 h 2283904"/>
                  <a:gd name="connsiteX58" fmla="*/ 657511 w 6562820"/>
                  <a:gd name="connsiteY58" fmla="*/ 440627 h 2283904"/>
                  <a:gd name="connsiteX59" fmla="*/ 673703 w 6562820"/>
                  <a:gd name="connsiteY59" fmla="*/ 440627 h 2283904"/>
                  <a:gd name="connsiteX60" fmla="*/ 673703 w 6562820"/>
                  <a:gd name="connsiteY60" fmla="*/ 452914 h 2283904"/>
                  <a:gd name="connsiteX61" fmla="*/ 689991 w 6562820"/>
                  <a:gd name="connsiteY61" fmla="*/ 452914 h 2283904"/>
                  <a:gd name="connsiteX62" fmla="*/ 689991 w 6562820"/>
                  <a:gd name="connsiteY62" fmla="*/ 477298 h 2283904"/>
                  <a:gd name="connsiteX63" fmla="*/ 695420 w 6562820"/>
                  <a:gd name="connsiteY63" fmla="*/ 477298 h 2283904"/>
                  <a:gd name="connsiteX64" fmla="*/ 695420 w 6562820"/>
                  <a:gd name="connsiteY64" fmla="*/ 489585 h 2283904"/>
                  <a:gd name="connsiteX65" fmla="*/ 706374 w 6562820"/>
                  <a:gd name="connsiteY65" fmla="*/ 489585 h 2283904"/>
                  <a:gd name="connsiteX66" fmla="*/ 706374 w 6562820"/>
                  <a:gd name="connsiteY66" fmla="*/ 501777 h 2283904"/>
                  <a:gd name="connsiteX67" fmla="*/ 744379 w 6562820"/>
                  <a:gd name="connsiteY67" fmla="*/ 501777 h 2283904"/>
                  <a:gd name="connsiteX68" fmla="*/ 744379 w 6562820"/>
                  <a:gd name="connsiteY68" fmla="*/ 514160 h 2283904"/>
                  <a:gd name="connsiteX69" fmla="*/ 760667 w 6562820"/>
                  <a:gd name="connsiteY69" fmla="*/ 514160 h 2283904"/>
                  <a:gd name="connsiteX70" fmla="*/ 760667 w 6562820"/>
                  <a:gd name="connsiteY70" fmla="*/ 526352 h 2283904"/>
                  <a:gd name="connsiteX71" fmla="*/ 793337 w 6562820"/>
                  <a:gd name="connsiteY71" fmla="*/ 526352 h 2283904"/>
                  <a:gd name="connsiteX72" fmla="*/ 793337 w 6562820"/>
                  <a:gd name="connsiteY72" fmla="*/ 538639 h 2283904"/>
                  <a:gd name="connsiteX73" fmla="*/ 804101 w 6562820"/>
                  <a:gd name="connsiteY73" fmla="*/ 538639 h 2283904"/>
                  <a:gd name="connsiteX74" fmla="*/ 804101 w 6562820"/>
                  <a:gd name="connsiteY74" fmla="*/ 550926 h 2283904"/>
                  <a:gd name="connsiteX75" fmla="*/ 825818 w 6562820"/>
                  <a:gd name="connsiteY75" fmla="*/ 550926 h 2283904"/>
                  <a:gd name="connsiteX76" fmla="*/ 825818 w 6562820"/>
                  <a:gd name="connsiteY76" fmla="*/ 563213 h 2283904"/>
                  <a:gd name="connsiteX77" fmla="*/ 836771 w 6562820"/>
                  <a:gd name="connsiteY77" fmla="*/ 563213 h 2283904"/>
                  <a:gd name="connsiteX78" fmla="*/ 836771 w 6562820"/>
                  <a:gd name="connsiteY78" fmla="*/ 575501 h 2283904"/>
                  <a:gd name="connsiteX79" fmla="*/ 869347 w 6562820"/>
                  <a:gd name="connsiteY79" fmla="*/ 575501 h 2283904"/>
                  <a:gd name="connsiteX80" fmla="*/ 869347 w 6562820"/>
                  <a:gd name="connsiteY80" fmla="*/ 587788 h 2283904"/>
                  <a:gd name="connsiteX81" fmla="*/ 874681 w 6562820"/>
                  <a:gd name="connsiteY81" fmla="*/ 587788 h 2283904"/>
                  <a:gd name="connsiteX82" fmla="*/ 874681 w 6562820"/>
                  <a:gd name="connsiteY82" fmla="*/ 600075 h 2283904"/>
                  <a:gd name="connsiteX83" fmla="*/ 901922 w 6562820"/>
                  <a:gd name="connsiteY83" fmla="*/ 600075 h 2283904"/>
                  <a:gd name="connsiteX84" fmla="*/ 901922 w 6562820"/>
                  <a:gd name="connsiteY84" fmla="*/ 612362 h 2283904"/>
                  <a:gd name="connsiteX85" fmla="*/ 918210 w 6562820"/>
                  <a:gd name="connsiteY85" fmla="*/ 612362 h 2283904"/>
                  <a:gd name="connsiteX86" fmla="*/ 918210 w 6562820"/>
                  <a:gd name="connsiteY86" fmla="*/ 624745 h 2283904"/>
                  <a:gd name="connsiteX87" fmla="*/ 934498 w 6562820"/>
                  <a:gd name="connsiteY87" fmla="*/ 624745 h 2283904"/>
                  <a:gd name="connsiteX88" fmla="*/ 934498 w 6562820"/>
                  <a:gd name="connsiteY88" fmla="*/ 637032 h 2283904"/>
                  <a:gd name="connsiteX89" fmla="*/ 999744 w 6562820"/>
                  <a:gd name="connsiteY89" fmla="*/ 637032 h 2283904"/>
                  <a:gd name="connsiteX90" fmla="*/ 999744 w 6562820"/>
                  <a:gd name="connsiteY90" fmla="*/ 649510 h 2283904"/>
                  <a:gd name="connsiteX91" fmla="*/ 1016032 w 6562820"/>
                  <a:gd name="connsiteY91" fmla="*/ 649510 h 2283904"/>
                  <a:gd name="connsiteX92" fmla="*/ 1016032 w 6562820"/>
                  <a:gd name="connsiteY92" fmla="*/ 661797 h 2283904"/>
                  <a:gd name="connsiteX93" fmla="*/ 1032224 w 6562820"/>
                  <a:gd name="connsiteY93" fmla="*/ 661797 h 2283904"/>
                  <a:gd name="connsiteX94" fmla="*/ 1032224 w 6562820"/>
                  <a:gd name="connsiteY94" fmla="*/ 674275 h 2283904"/>
                  <a:gd name="connsiteX95" fmla="*/ 1037749 w 6562820"/>
                  <a:gd name="connsiteY95" fmla="*/ 674275 h 2283904"/>
                  <a:gd name="connsiteX96" fmla="*/ 1037749 w 6562820"/>
                  <a:gd name="connsiteY96" fmla="*/ 686848 h 2283904"/>
                  <a:gd name="connsiteX97" fmla="*/ 1054037 w 6562820"/>
                  <a:gd name="connsiteY97" fmla="*/ 686848 h 2283904"/>
                  <a:gd name="connsiteX98" fmla="*/ 1054037 w 6562820"/>
                  <a:gd name="connsiteY98" fmla="*/ 699230 h 2283904"/>
                  <a:gd name="connsiteX99" fmla="*/ 1064895 w 6562820"/>
                  <a:gd name="connsiteY99" fmla="*/ 699230 h 2283904"/>
                  <a:gd name="connsiteX100" fmla="*/ 1064895 w 6562820"/>
                  <a:gd name="connsiteY100" fmla="*/ 724281 h 2283904"/>
                  <a:gd name="connsiteX101" fmla="*/ 1081278 w 6562820"/>
                  <a:gd name="connsiteY101" fmla="*/ 724281 h 2283904"/>
                  <a:gd name="connsiteX102" fmla="*/ 1081278 w 6562820"/>
                  <a:gd name="connsiteY102" fmla="*/ 749237 h 2283904"/>
                  <a:gd name="connsiteX103" fmla="*/ 1086612 w 6562820"/>
                  <a:gd name="connsiteY103" fmla="*/ 749237 h 2283904"/>
                  <a:gd name="connsiteX104" fmla="*/ 1086612 w 6562820"/>
                  <a:gd name="connsiteY104" fmla="*/ 761810 h 2283904"/>
                  <a:gd name="connsiteX105" fmla="*/ 1092041 w 6562820"/>
                  <a:gd name="connsiteY105" fmla="*/ 761810 h 2283904"/>
                  <a:gd name="connsiteX106" fmla="*/ 1092041 w 6562820"/>
                  <a:gd name="connsiteY106" fmla="*/ 774192 h 2283904"/>
                  <a:gd name="connsiteX107" fmla="*/ 1097471 w 6562820"/>
                  <a:gd name="connsiteY107" fmla="*/ 774192 h 2283904"/>
                  <a:gd name="connsiteX108" fmla="*/ 1097471 w 6562820"/>
                  <a:gd name="connsiteY108" fmla="*/ 786765 h 2283904"/>
                  <a:gd name="connsiteX109" fmla="*/ 1140905 w 6562820"/>
                  <a:gd name="connsiteY109" fmla="*/ 786765 h 2283904"/>
                  <a:gd name="connsiteX110" fmla="*/ 1140905 w 6562820"/>
                  <a:gd name="connsiteY110" fmla="*/ 799243 h 2283904"/>
                  <a:gd name="connsiteX111" fmla="*/ 1146334 w 6562820"/>
                  <a:gd name="connsiteY111" fmla="*/ 799243 h 2283904"/>
                  <a:gd name="connsiteX112" fmla="*/ 1146334 w 6562820"/>
                  <a:gd name="connsiteY112" fmla="*/ 811721 h 2283904"/>
                  <a:gd name="connsiteX113" fmla="*/ 1151858 w 6562820"/>
                  <a:gd name="connsiteY113" fmla="*/ 811721 h 2283904"/>
                  <a:gd name="connsiteX114" fmla="*/ 1151858 w 6562820"/>
                  <a:gd name="connsiteY114" fmla="*/ 836771 h 2283904"/>
                  <a:gd name="connsiteX115" fmla="*/ 1157288 w 6562820"/>
                  <a:gd name="connsiteY115" fmla="*/ 836771 h 2283904"/>
                  <a:gd name="connsiteX116" fmla="*/ 1157288 w 6562820"/>
                  <a:gd name="connsiteY116" fmla="*/ 861727 h 2283904"/>
                  <a:gd name="connsiteX117" fmla="*/ 1162622 w 6562820"/>
                  <a:gd name="connsiteY117" fmla="*/ 861727 h 2283904"/>
                  <a:gd name="connsiteX118" fmla="*/ 1162622 w 6562820"/>
                  <a:gd name="connsiteY118" fmla="*/ 874300 h 2283904"/>
                  <a:gd name="connsiteX119" fmla="*/ 1249585 w 6562820"/>
                  <a:gd name="connsiteY119" fmla="*/ 874300 h 2283904"/>
                  <a:gd name="connsiteX120" fmla="*/ 1249585 w 6562820"/>
                  <a:gd name="connsiteY120" fmla="*/ 887063 h 2283904"/>
                  <a:gd name="connsiteX121" fmla="*/ 1282160 w 6562820"/>
                  <a:gd name="connsiteY121" fmla="*/ 887063 h 2283904"/>
                  <a:gd name="connsiteX122" fmla="*/ 1282160 w 6562820"/>
                  <a:gd name="connsiteY122" fmla="*/ 912590 h 2283904"/>
                  <a:gd name="connsiteX123" fmla="*/ 1385411 w 6562820"/>
                  <a:gd name="connsiteY123" fmla="*/ 912590 h 2283904"/>
                  <a:gd name="connsiteX124" fmla="*/ 1385411 w 6562820"/>
                  <a:gd name="connsiteY124" fmla="*/ 938308 h 2283904"/>
                  <a:gd name="connsiteX125" fmla="*/ 1390841 w 6562820"/>
                  <a:gd name="connsiteY125" fmla="*/ 938308 h 2283904"/>
                  <a:gd name="connsiteX126" fmla="*/ 1390841 w 6562820"/>
                  <a:gd name="connsiteY126" fmla="*/ 964025 h 2283904"/>
                  <a:gd name="connsiteX127" fmla="*/ 1423511 w 6562820"/>
                  <a:gd name="connsiteY127" fmla="*/ 964025 h 2283904"/>
                  <a:gd name="connsiteX128" fmla="*/ 1423511 w 6562820"/>
                  <a:gd name="connsiteY128" fmla="*/ 976884 h 2283904"/>
                  <a:gd name="connsiteX129" fmla="*/ 1483138 w 6562820"/>
                  <a:gd name="connsiteY129" fmla="*/ 976884 h 2283904"/>
                  <a:gd name="connsiteX130" fmla="*/ 1483138 w 6562820"/>
                  <a:gd name="connsiteY130" fmla="*/ 989838 h 2283904"/>
                  <a:gd name="connsiteX131" fmla="*/ 1494091 w 6562820"/>
                  <a:gd name="connsiteY131" fmla="*/ 989838 h 2283904"/>
                  <a:gd name="connsiteX132" fmla="*/ 1494091 w 6562820"/>
                  <a:gd name="connsiteY132" fmla="*/ 1002697 h 2283904"/>
                  <a:gd name="connsiteX133" fmla="*/ 1504855 w 6562820"/>
                  <a:gd name="connsiteY133" fmla="*/ 1002697 h 2283904"/>
                  <a:gd name="connsiteX134" fmla="*/ 1504855 w 6562820"/>
                  <a:gd name="connsiteY134" fmla="*/ 1015651 h 2283904"/>
                  <a:gd name="connsiteX135" fmla="*/ 1526667 w 6562820"/>
                  <a:gd name="connsiteY135" fmla="*/ 1015651 h 2283904"/>
                  <a:gd name="connsiteX136" fmla="*/ 1526667 w 6562820"/>
                  <a:gd name="connsiteY136" fmla="*/ 1028605 h 2283904"/>
                  <a:gd name="connsiteX137" fmla="*/ 1532191 w 6562820"/>
                  <a:gd name="connsiteY137" fmla="*/ 1028605 h 2283904"/>
                  <a:gd name="connsiteX138" fmla="*/ 1532191 w 6562820"/>
                  <a:gd name="connsiteY138" fmla="*/ 1054322 h 2283904"/>
                  <a:gd name="connsiteX139" fmla="*/ 1564672 w 6562820"/>
                  <a:gd name="connsiteY139" fmla="*/ 1054322 h 2283904"/>
                  <a:gd name="connsiteX140" fmla="*/ 1564672 w 6562820"/>
                  <a:gd name="connsiteY140" fmla="*/ 1067372 h 2283904"/>
                  <a:gd name="connsiteX141" fmla="*/ 1624489 w 6562820"/>
                  <a:gd name="connsiteY141" fmla="*/ 1067372 h 2283904"/>
                  <a:gd name="connsiteX142" fmla="*/ 1624489 w 6562820"/>
                  <a:gd name="connsiteY142" fmla="*/ 1093184 h 2283904"/>
                  <a:gd name="connsiteX143" fmla="*/ 1651635 w 6562820"/>
                  <a:gd name="connsiteY143" fmla="*/ 1093184 h 2283904"/>
                  <a:gd name="connsiteX144" fmla="*/ 1651635 w 6562820"/>
                  <a:gd name="connsiteY144" fmla="*/ 1106043 h 2283904"/>
                  <a:gd name="connsiteX145" fmla="*/ 1657064 w 6562820"/>
                  <a:gd name="connsiteY145" fmla="*/ 1106043 h 2283904"/>
                  <a:gd name="connsiteX146" fmla="*/ 1657064 w 6562820"/>
                  <a:gd name="connsiteY146" fmla="*/ 1118997 h 2283904"/>
                  <a:gd name="connsiteX147" fmla="*/ 1722215 w 6562820"/>
                  <a:gd name="connsiteY147" fmla="*/ 1118997 h 2283904"/>
                  <a:gd name="connsiteX148" fmla="*/ 1722215 w 6562820"/>
                  <a:gd name="connsiteY148" fmla="*/ 1158050 h 2283904"/>
                  <a:gd name="connsiteX149" fmla="*/ 1733169 w 6562820"/>
                  <a:gd name="connsiteY149" fmla="*/ 1158050 h 2283904"/>
                  <a:gd name="connsiteX150" fmla="*/ 1733169 w 6562820"/>
                  <a:gd name="connsiteY150" fmla="*/ 1184053 h 2283904"/>
                  <a:gd name="connsiteX151" fmla="*/ 1803749 w 6562820"/>
                  <a:gd name="connsiteY151" fmla="*/ 1184053 h 2283904"/>
                  <a:gd name="connsiteX152" fmla="*/ 1803749 w 6562820"/>
                  <a:gd name="connsiteY152" fmla="*/ 1197102 h 2283904"/>
                  <a:gd name="connsiteX153" fmla="*/ 1841754 w 6562820"/>
                  <a:gd name="connsiteY153" fmla="*/ 1197102 h 2283904"/>
                  <a:gd name="connsiteX154" fmla="*/ 1841754 w 6562820"/>
                  <a:gd name="connsiteY154" fmla="*/ 1223105 h 2283904"/>
                  <a:gd name="connsiteX155" fmla="*/ 1874425 w 6562820"/>
                  <a:gd name="connsiteY155" fmla="*/ 1223105 h 2283904"/>
                  <a:gd name="connsiteX156" fmla="*/ 1874425 w 6562820"/>
                  <a:gd name="connsiteY156" fmla="*/ 1236155 h 2283904"/>
                  <a:gd name="connsiteX157" fmla="*/ 1950434 w 6562820"/>
                  <a:gd name="connsiteY157" fmla="*/ 1236155 h 2283904"/>
                  <a:gd name="connsiteX158" fmla="*/ 1950434 w 6562820"/>
                  <a:gd name="connsiteY158" fmla="*/ 1275207 h 2283904"/>
                  <a:gd name="connsiteX159" fmla="*/ 1955768 w 6562820"/>
                  <a:gd name="connsiteY159" fmla="*/ 1275207 h 2283904"/>
                  <a:gd name="connsiteX160" fmla="*/ 1955768 w 6562820"/>
                  <a:gd name="connsiteY160" fmla="*/ 1288256 h 2283904"/>
                  <a:gd name="connsiteX161" fmla="*/ 1966722 w 6562820"/>
                  <a:gd name="connsiteY161" fmla="*/ 1288256 h 2283904"/>
                  <a:gd name="connsiteX162" fmla="*/ 1966722 w 6562820"/>
                  <a:gd name="connsiteY162" fmla="*/ 1301306 h 2283904"/>
                  <a:gd name="connsiteX163" fmla="*/ 1972151 w 6562820"/>
                  <a:gd name="connsiteY163" fmla="*/ 1301306 h 2283904"/>
                  <a:gd name="connsiteX164" fmla="*/ 1972151 w 6562820"/>
                  <a:gd name="connsiteY164" fmla="*/ 1314260 h 2283904"/>
                  <a:gd name="connsiteX165" fmla="*/ 2059115 w 6562820"/>
                  <a:gd name="connsiteY165" fmla="*/ 1314260 h 2283904"/>
                  <a:gd name="connsiteX166" fmla="*/ 2059115 w 6562820"/>
                  <a:gd name="connsiteY166" fmla="*/ 1340358 h 2283904"/>
                  <a:gd name="connsiteX167" fmla="*/ 2064449 w 6562820"/>
                  <a:gd name="connsiteY167" fmla="*/ 1340358 h 2283904"/>
                  <a:gd name="connsiteX168" fmla="*/ 2064449 w 6562820"/>
                  <a:gd name="connsiteY168" fmla="*/ 1366361 h 2283904"/>
                  <a:gd name="connsiteX169" fmla="*/ 2075402 w 6562820"/>
                  <a:gd name="connsiteY169" fmla="*/ 1366361 h 2283904"/>
                  <a:gd name="connsiteX170" fmla="*/ 2075402 w 6562820"/>
                  <a:gd name="connsiteY170" fmla="*/ 1379411 h 2283904"/>
                  <a:gd name="connsiteX171" fmla="*/ 2080832 w 6562820"/>
                  <a:gd name="connsiteY171" fmla="*/ 1379411 h 2283904"/>
                  <a:gd name="connsiteX172" fmla="*/ 2080832 w 6562820"/>
                  <a:gd name="connsiteY172" fmla="*/ 1392365 h 2283904"/>
                  <a:gd name="connsiteX173" fmla="*/ 2097119 w 6562820"/>
                  <a:gd name="connsiteY173" fmla="*/ 1392365 h 2283904"/>
                  <a:gd name="connsiteX174" fmla="*/ 2097119 w 6562820"/>
                  <a:gd name="connsiteY174" fmla="*/ 1405414 h 2283904"/>
                  <a:gd name="connsiteX175" fmla="*/ 2211229 w 6562820"/>
                  <a:gd name="connsiteY175" fmla="*/ 1405414 h 2283904"/>
                  <a:gd name="connsiteX176" fmla="*/ 2211229 w 6562820"/>
                  <a:gd name="connsiteY176" fmla="*/ 1418654 h 2283904"/>
                  <a:gd name="connsiteX177" fmla="*/ 2221992 w 6562820"/>
                  <a:gd name="connsiteY177" fmla="*/ 1418654 h 2283904"/>
                  <a:gd name="connsiteX178" fmla="*/ 2221992 w 6562820"/>
                  <a:gd name="connsiteY178" fmla="*/ 1431989 h 2283904"/>
                  <a:gd name="connsiteX179" fmla="*/ 2227517 w 6562820"/>
                  <a:gd name="connsiteY179" fmla="*/ 1431989 h 2283904"/>
                  <a:gd name="connsiteX180" fmla="*/ 2227517 w 6562820"/>
                  <a:gd name="connsiteY180" fmla="*/ 1445228 h 2283904"/>
                  <a:gd name="connsiteX181" fmla="*/ 2336102 w 6562820"/>
                  <a:gd name="connsiteY181" fmla="*/ 1445228 h 2283904"/>
                  <a:gd name="connsiteX182" fmla="*/ 2336102 w 6562820"/>
                  <a:gd name="connsiteY182" fmla="*/ 1458468 h 2283904"/>
                  <a:gd name="connsiteX183" fmla="*/ 2341626 w 6562820"/>
                  <a:gd name="connsiteY183" fmla="*/ 1458468 h 2283904"/>
                  <a:gd name="connsiteX184" fmla="*/ 2341626 w 6562820"/>
                  <a:gd name="connsiteY184" fmla="*/ 1471803 h 2283904"/>
                  <a:gd name="connsiteX185" fmla="*/ 2401348 w 6562820"/>
                  <a:gd name="connsiteY185" fmla="*/ 1471803 h 2283904"/>
                  <a:gd name="connsiteX186" fmla="*/ 2401348 w 6562820"/>
                  <a:gd name="connsiteY186" fmla="*/ 1484948 h 2283904"/>
                  <a:gd name="connsiteX187" fmla="*/ 2493645 w 6562820"/>
                  <a:gd name="connsiteY187" fmla="*/ 1484948 h 2283904"/>
                  <a:gd name="connsiteX188" fmla="*/ 2493645 w 6562820"/>
                  <a:gd name="connsiteY188" fmla="*/ 1498473 h 2283904"/>
                  <a:gd name="connsiteX189" fmla="*/ 2531745 w 6562820"/>
                  <a:gd name="connsiteY189" fmla="*/ 1498473 h 2283904"/>
                  <a:gd name="connsiteX190" fmla="*/ 2531745 w 6562820"/>
                  <a:gd name="connsiteY190" fmla="*/ 1511808 h 2283904"/>
                  <a:gd name="connsiteX191" fmla="*/ 2651189 w 6562820"/>
                  <a:gd name="connsiteY191" fmla="*/ 1511808 h 2283904"/>
                  <a:gd name="connsiteX192" fmla="*/ 2651189 w 6562820"/>
                  <a:gd name="connsiteY192" fmla="*/ 1525619 h 2283904"/>
                  <a:gd name="connsiteX193" fmla="*/ 2749106 w 6562820"/>
                  <a:gd name="connsiteY193" fmla="*/ 1525619 h 2283904"/>
                  <a:gd name="connsiteX194" fmla="*/ 2749106 w 6562820"/>
                  <a:gd name="connsiteY194" fmla="*/ 1539431 h 2283904"/>
                  <a:gd name="connsiteX195" fmla="*/ 2759869 w 6562820"/>
                  <a:gd name="connsiteY195" fmla="*/ 1539431 h 2283904"/>
                  <a:gd name="connsiteX196" fmla="*/ 2759869 w 6562820"/>
                  <a:gd name="connsiteY196" fmla="*/ 1553242 h 2283904"/>
                  <a:gd name="connsiteX197" fmla="*/ 2852261 w 6562820"/>
                  <a:gd name="connsiteY197" fmla="*/ 1553242 h 2283904"/>
                  <a:gd name="connsiteX198" fmla="*/ 2852261 w 6562820"/>
                  <a:gd name="connsiteY198" fmla="*/ 1567148 h 2283904"/>
                  <a:gd name="connsiteX199" fmla="*/ 2868549 w 6562820"/>
                  <a:gd name="connsiteY199" fmla="*/ 1567148 h 2283904"/>
                  <a:gd name="connsiteX200" fmla="*/ 2868549 w 6562820"/>
                  <a:gd name="connsiteY200" fmla="*/ 1580960 h 2283904"/>
                  <a:gd name="connsiteX201" fmla="*/ 2901220 w 6562820"/>
                  <a:gd name="connsiteY201" fmla="*/ 1580960 h 2283904"/>
                  <a:gd name="connsiteX202" fmla="*/ 2901220 w 6562820"/>
                  <a:gd name="connsiteY202" fmla="*/ 1594676 h 2283904"/>
                  <a:gd name="connsiteX203" fmla="*/ 2971800 w 6562820"/>
                  <a:gd name="connsiteY203" fmla="*/ 1594676 h 2283904"/>
                  <a:gd name="connsiteX204" fmla="*/ 2971800 w 6562820"/>
                  <a:gd name="connsiteY204" fmla="*/ 1608582 h 2283904"/>
                  <a:gd name="connsiteX205" fmla="*/ 2977230 w 6562820"/>
                  <a:gd name="connsiteY205" fmla="*/ 1608582 h 2283904"/>
                  <a:gd name="connsiteX206" fmla="*/ 2977230 w 6562820"/>
                  <a:gd name="connsiteY206" fmla="*/ 1622393 h 2283904"/>
                  <a:gd name="connsiteX207" fmla="*/ 2988088 w 6562820"/>
                  <a:gd name="connsiteY207" fmla="*/ 1622393 h 2283904"/>
                  <a:gd name="connsiteX208" fmla="*/ 2988088 w 6562820"/>
                  <a:gd name="connsiteY208" fmla="*/ 1636300 h 2283904"/>
                  <a:gd name="connsiteX209" fmla="*/ 2998947 w 6562820"/>
                  <a:gd name="connsiteY209" fmla="*/ 1636300 h 2283904"/>
                  <a:gd name="connsiteX210" fmla="*/ 2998947 w 6562820"/>
                  <a:gd name="connsiteY210" fmla="*/ 1650016 h 2283904"/>
                  <a:gd name="connsiteX211" fmla="*/ 3069622 w 6562820"/>
                  <a:gd name="connsiteY211" fmla="*/ 1650016 h 2283904"/>
                  <a:gd name="connsiteX212" fmla="*/ 3069622 w 6562820"/>
                  <a:gd name="connsiteY212" fmla="*/ 1663827 h 2283904"/>
                  <a:gd name="connsiteX213" fmla="*/ 3102102 w 6562820"/>
                  <a:gd name="connsiteY213" fmla="*/ 1663827 h 2283904"/>
                  <a:gd name="connsiteX214" fmla="*/ 3102102 w 6562820"/>
                  <a:gd name="connsiteY214" fmla="*/ 1677734 h 2283904"/>
                  <a:gd name="connsiteX215" fmla="*/ 3161919 w 6562820"/>
                  <a:gd name="connsiteY215" fmla="*/ 1677734 h 2283904"/>
                  <a:gd name="connsiteX216" fmla="*/ 3161919 w 6562820"/>
                  <a:gd name="connsiteY216" fmla="*/ 1691831 h 2283904"/>
                  <a:gd name="connsiteX217" fmla="*/ 3205353 w 6562820"/>
                  <a:gd name="connsiteY217" fmla="*/ 1691831 h 2283904"/>
                  <a:gd name="connsiteX218" fmla="*/ 3205353 w 6562820"/>
                  <a:gd name="connsiteY218" fmla="*/ 1706118 h 2283904"/>
                  <a:gd name="connsiteX219" fmla="*/ 3324892 w 6562820"/>
                  <a:gd name="connsiteY219" fmla="*/ 1706118 h 2283904"/>
                  <a:gd name="connsiteX220" fmla="*/ 3324892 w 6562820"/>
                  <a:gd name="connsiteY220" fmla="*/ 1720215 h 2283904"/>
                  <a:gd name="connsiteX221" fmla="*/ 3330416 w 6562820"/>
                  <a:gd name="connsiteY221" fmla="*/ 1720215 h 2283904"/>
                  <a:gd name="connsiteX222" fmla="*/ 3330416 w 6562820"/>
                  <a:gd name="connsiteY222" fmla="*/ 1734312 h 2283904"/>
                  <a:gd name="connsiteX223" fmla="*/ 3444526 w 6562820"/>
                  <a:gd name="connsiteY223" fmla="*/ 1734312 h 2283904"/>
                  <a:gd name="connsiteX224" fmla="*/ 3444526 w 6562820"/>
                  <a:gd name="connsiteY224" fmla="*/ 1748790 h 2283904"/>
                  <a:gd name="connsiteX225" fmla="*/ 3547586 w 6562820"/>
                  <a:gd name="connsiteY225" fmla="*/ 1748790 h 2283904"/>
                  <a:gd name="connsiteX226" fmla="*/ 3547586 w 6562820"/>
                  <a:gd name="connsiteY226" fmla="*/ 1792415 h 2283904"/>
                  <a:gd name="connsiteX227" fmla="*/ 3558540 w 6562820"/>
                  <a:gd name="connsiteY227" fmla="*/ 1792415 h 2283904"/>
                  <a:gd name="connsiteX228" fmla="*/ 3558540 w 6562820"/>
                  <a:gd name="connsiteY228" fmla="*/ 1806988 h 2283904"/>
                  <a:gd name="connsiteX229" fmla="*/ 3563969 w 6562820"/>
                  <a:gd name="connsiteY229" fmla="*/ 1806988 h 2283904"/>
                  <a:gd name="connsiteX230" fmla="*/ 3563969 w 6562820"/>
                  <a:gd name="connsiteY230" fmla="*/ 1821561 h 2283904"/>
                  <a:gd name="connsiteX231" fmla="*/ 3656267 w 6562820"/>
                  <a:gd name="connsiteY231" fmla="*/ 1821561 h 2283904"/>
                  <a:gd name="connsiteX232" fmla="*/ 3656267 w 6562820"/>
                  <a:gd name="connsiteY232" fmla="*/ 1836039 h 2283904"/>
                  <a:gd name="connsiteX233" fmla="*/ 3889820 w 6562820"/>
                  <a:gd name="connsiteY233" fmla="*/ 1836039 h 2283904"/>
                  <a:gd name="connsiteX234" fmla="*/ 3889820 w 6562820"/>
                  <a:gd name="connsiteY234" fmla="*/ 1850898 h 2283904"/>
                  <a:gd name="connsiteX235" fmla="*/ 4069176 w 6562820"/>
                  <a:gd name="connsiteY235" fmla="*/ 1850898 h 2283904"/>
                  <a:gd name="connsiteX236" fmla="*/ 4069176 w 6562820"/>
                  <a:gd name="connsiteY236" fmla="*/ 1865662 h 2283904"/>
                  <a:gd name="connsiteX237" fmla="*/ 4118134 w 6562820"/>
                  <a:gd name="connsiteY237" fmla="*/ 1865662 h 2283904"/>
                  <a:gd name="connsiteX238" fmla="*/ 4118134 w 6562820"/>
                  <a:gd name="connsiteY238" fmla="*/ 1880711 h 2283904"/>
                  <a:gd name="connsiteX239" fmla="*/ 4123563 w 6562820"/>
                  <a:gd name="connsiteY239" fmla="*/ 1880711 h 2283904"/>
                  <a:gd name="connsiteX240" fmla="*/ 4123563 w 6562820"/>
                  <a:gd name="connsiteY240" fmla="*/ 1895666 h 2283904"/>
                  <a:gd name="connsiteX241" fmla="*/ 4194144 w 6562820"/>
                  <a:gd name="connsiteY241" fmla="*/ 1895666 h 2283904"/>
                  <a:gd name="connsiteX242" fmla="*/ 4194144 w 6562820"/>
                  <a:gd name="connsiteY242" fmla="*/ 1910715 h 2283904"/>
                  <a:gd name="connsiteX243" fmla="*/ 4346258 w 6562820"/>
                  <a:gd name="connsiteY243" fmla="*/ 1910715 h 2283904"/>
                  <a:gd name="connsiteX244" fmla="*/ 4346258 w 6562820"/>
                  <a:gd name="connsiteY244" fmla="*/ 1926527 h 2283904"/>
                  <a:gd name="connsiteX245" fmla="*/ 4351687 w 6562820"/>
                  <a:gd name="connsiteY245" fmla="*/ 1926527 h 2283904"/>
                  <a:gd name="connsiteX246" fmla="*/ 4351687 w 6562820"/>
                  <a:gd name="connsiteY246" fmla="*/ 1942338 h 2283904"/>
                  <a:gd name="connsiteX247" fmla="*/ 4574477 w 6562820"/>
                  <a:gd name="connsiteY247" fmla="*/ 1942338 h 2283904"/>
                  <a:gd name="connsiteX248" fmla="*/ 4574477 w 6562820"/>
                  <a:gd name="connsiteY248" fmla="*/ 1960436 h 2283904"/>
                  <a:gd name="connsiteX249" fmla="*/ 4579811 w 6562820"/>
                  <a:gd name="connsiteY249" fmla="*/ 1960436 h 2283904"/>
                  <a:gd name="connsiteX250" fmla="*/ 4579811 w 6562820"/>
                  <a:gd name="connsiteY250" fmla="*/ 1979390 h 2283904"/>
                  <a:gd name="connsiteX251" fmla="*/ 4634294 w 6562820"/>
                  <a:gd name="connsiteY251" fmla="*/ 1979390 h 2283904"/>
                  <a:gd name="connsiteX252" fmla="*/ 4634294 w 6562820"/>
                  <a:gd name="connsiteY252" fmla="*/ 2000631 h 2283904"/>
                  <a:gd name="connsiteX253" fmla="*/ 5139405 w 6562820"/>
                  <a:gd name="connsiteY253" fmla="*/ 2000631 h 2283904"/>
                  <a:gd name="connsiteX254" fmla="*/ 5139405 w 6562820"/>
                  <a:gd name="connsiteY254" fmla="*/ 2043398 h 2283904"/>
                  <a:gd name="connsiteX255" fmla="*/ 5150358 w 6562820"/>
                  <a:gd name="connsiteY255" fmla="*/ 2043398 h 2283904"/>
                  <a:gd name="connsiteX256" fmla="*/ 5150358 w 6562820"/>
                  <a:gd name="connsiteY256" fmla="*/ 2086070 h 2283904"/>
                  <a:gd name="connsiteX257" fmla="*/ 5481638 w 6562820"/>
                  <a:gd name="connsiteY257" fmla="*/ 2086070 h 2283904"/>
                  <a:gd name="connsiteX258" fmla="*/ 5481638 w 6562820"/>
                  <a:gd name="connsiteY258" fmla="*/ 2151983 h 2283904"/>
                  <a:gd name="connsiteX259" fmla="*/ 5726144 w 6562820"/>
                  <a:gd name="connsiteY259" fmla="*/ 2151983 h 2283904"/>
                  <a:gd name="connsiteX260" fmla="*/ 5726144 w 6562820"/>
                  <a:gd name="connsiteY260" fmla="*/ 2283905 h 2283904"/>
                  <a:gd name="connsiteX261" fmla="*/ 6562821 w 6562820"/>
                  <a:gd name="connsiteY261" fmla="*/ 2283905 h 228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6562820" h="2283904">
                    <a:moveTo>
                      <a:pt x="0" y="0"/>
                    </a:moveTo>
                    <a:lnTo>
                      <a:pt x="16383" y="0"/>
                    </a:lnTo>
                    <a:lnTo>
                      <a:pt x="16383" y="11811"/>
                    </a:lnTo>
                    <a:lnTo>
                      <a:pt x="119634" y="11811"/>
                    </a:lnTo>
                    <a:lnTo>
                      <a:pt x="119634" y="35147"/>
                    </a:lnTo>
                    <a:lnTo>
                      <a:pt x="125063" y="35147"/>
                    </a:lnTo>
                    <a:lnTo>
                      <a:pt x="125063" y="70390"/>
                    </a:lnTo>
                    <a:lnTo>
                      <a:pt x="130397" y="70390"/>
                    </a:lnTo>
                    <a:lnTo>
                      <a:pt x="130397" y="82106"/>
                    </a:lnTo>
                    <a:lnTo>
                      <a:pt x="135922" y="82106"/>
                    </a:lnTo>
                    <a:lnTo>
                      <a:pt x="135922" y="93821"/>
                    </a:lnTo>
                    <a:lnTo>
                      <a:pt x="141351" y="93821"/>
                    </a:lnTo>
                    <a:lnTo>
                      <a:pt x="141351" y="105632"/>
                    </a:lnTo>
                    <a:lnTo>
                      <a:pt x="201073" y="105632"/>
                    </a:lnTo>
                    <a:lnTo>
                      <a:pt x="201073" y="117443"/>
                    </a:lnTo>
                    <a:lnTo>
                      <a:pt x="206597" y="117443"/>
                    </a:lnTo>
                    <a:lnTo>
                      <a:pt x="206597" y="129159"/>
                    </a:lnTo>
                    <a:lnTo>
                      <a:pt x="211931" y="129159"/>
                    </a:lnTo>
                    <a:lnTo>
                      <a:pt x="211931" y="152686"/>
                    </a:lnTo>
                    <a:lnTo>
                      <a:pt x="222790" y="152686"/>
                    </a:lnTo>
                    <a:lnTo>
                      <a:pt x="222790" y="176213"/>
                    </a:lnTo>
                    <a:lnTo>
                      <a:pt x="233744" y="176213"/>
                    </a:lnTo>
                    <a:lnTo>
                      <a:pt x="233744" y="199739"/>
                    </a:lnTo>
                    <a:lnTo>
                      <a:pt x="239077" y="199739"/>
                    </a:lnTo>
                    <a:lnTo>
                      <a:pt x="239077" y="211550"/>
                    </a:lnTo>
                    <a:lnTo>
                      <a:pt x="250031" y="211550"/>
                    </a:lnTo>
                    <a:lnTo>
                      <a:pt x="250031" y="223361"/>
                    </a:lnTo>
                    <a:lnTo>
                      <a:pt x="277178" y="223361"/>
                    </a:lnTo>
                    <a:lnTo>
                      <a:pt x="277178" y="235172"/>
                    </a:lnTo>
                    <a:lnTo>
                      <a:pt x="282607" y="235172"/>
                    </a:lnTo>
                    <a:lnTo>
                      <a:pt x="282607" y="247174"/>
                    </a:lnTo>
                    <a:lnTo>
                      <a:pt x="315087" y="247174"/>
                    </a:lnTo>
                    <a:lnTo>
                      <a:pt x="315087" y="259080"/>
                    </a:lnTo>
                    <a:lnTo>
                      <a:pt x="347758" y="259080"/>
                    </a:lnTo>
                    <a:lnTo>
                      <a:pt x="347758" y="270891"/>
                    </a:lnTo>
                    <a:lnTo>
                      <a:pt x="364141" y="270891"/>
                    </a:lnTo>
                    <a:lnTo>
                      <a:pt x="364141" y="282988"/>
                    </a:lnTo>
                    <a:lnTo>
                      <a:pt x="402050" y="282988"/>
                    </a:lnTo>
                    <a:lnTo>
                      <a:pt x="402050" y="294894"/>
                    </a:lnTo>
                    <a:lnTo>
                      <a:pt x="461867" y="294894"/>
                    </a:lnTo>
                    <a:lnTo>
                      <a:pt x="461867" y="318992"/>
                    </a:lnTo>
                    <a:lnTo>
                      <a:pt x="467297" y="318992"/>
                    </a:lnTo>
                    <a:lnTo>
                      <a:pt x="467297" y="331089"/>
                    </a:lnTo>
                    <a:lnTo>
                      <a:pt x="478155" y="331089"/>
                    </a:lnTo>
                    <a:lnTo>
                      <a:pt x="478155" y="343186"/>
                    </a:lnTo>
                    <a:lnTo>
                      <a:pt x="499967" y="343186"/>
                    </a:lnTo>
                    <a:lnTo>
                      <a:pt x="499967" y="355187"/>
                    </a:lnTo>
                    <a:lnTo>
                      <a:pt x="543401" y="355187"/>
                    </a:lnTo>
                    <a:lnTo>
                      <a:pt x="543401" y="367379"/>
                    </a:lnTo>
                    <a:lnTo>
                      <a:pt x="586835" y="367379"/>
                    </a:lnTo>
                    <a:lnTo>
                      <a:pt x="586835" y="379667"/>
                    </a:lnTo>
                    <a:lnTo>
                      <a:pt x="592265" y="379667"/>
                    </a:lnTo>
                    <a:lnTo>
                      <a:pt x="592265" y="403955"/>
                    </a:lnTo>
                    <a:lnTo>
                      <a:pt x="597694" y="403955"/>
                    </a:lnTo>
                    <a:lnTo>
                      <a:pt x="597694" y="416243"/>
                    </a:lnTo>
                    <a:lnTo>
                      <a:pt x="603123" y="416243"/>
                    </a:lnTo>
                    <a:lnTo>
                      <a:pt x="603123" y="428435"/>
                    </a:lnTo>
                    <a:lnTo>
                      <a:pt x="657511" y="428435"/>
                    </a:lnTo>
                    <a:lnTo>
                      <a:pt x="657511" y="440627"/>
                    </a:lnTo>
                    <a:lnTo>
                      <a:pt x="673703" y="440627"/>
                    </a:lnTo>
                    <a:lnTo>
                      <a:pt x="673703" y="452914"/>
                    </a:lnTo>
                    <a:lnTo>
                      <a:pt x="689991" y="452914"/>
                    </a:lnTo>
                    <a:lnTo>
                      <a:pt x="689991" y="477298"/>
                    </a:lnTo>
                    <a:lnTo>
                      <a:pt x="695420" y="477298"/>
                    </a:lnTo>
                    <a:lnTo>
                      <a:pt x="695420" y="489585"/>
                    </a:lnTo>
                    <a:lnTo>
                      <a:pt x="706374" y="489585"/>
                    </a:lnTo>
                    <a:lnTo>
                      <a:pt x="706374" y="501777"/>
                    </a:lnTo>
                    <a:lnTo>
                      <a:pt x="744379" y="501777"/>
                    </a:lnTo>
                    <a:lnTo>
                      <a:pt x="744379" y="514160"/>
                    </a:lnTo>
                    <a:lnTo>
                      <a:pt x="760667" y="514160"/>
                    </a:lnTo>
                    <a:lnTo>
                      <a:pt x="760667" y="526352"/>
                    </a:lnTo>
                    <a:lnTo>
                      <a:pt x="793337" y="526352"/>
                    </a:lnTo>
                    <a:lnTo>
                      <a:pt x="793337" y="538639"/>
                    </a:lnTo>
                    <a:lnTo>
                      <a:pt x="804101" y="538639"/>
                    </a:lnTo>
                    <a:lnTo>
                      <a:pt x="804101" y="550926"/>
                    </a:lnTo>
                    <a:lnTo>
                      <a:pt x="825818" y="550926"/>
                    </a:lnTo>
                    <a:lnTo>
                      <a:pt x="825818" y="563213"/>
                    </a:lnTo>
                    <a:lnTo>
                      <a:pt x="836771" y="563213"/>
                    </a:lnTo>
                    <a:lnTo>
                      <a:pt x="836771" y="575501"/>
                    </a:lnTo>
                    <a:lnTo>
                      <a:pt x="869347" y="575501"/>
                    </a:lnTo>
                    <a:lnTo>
                      <a:pt x="869347" y="587788"/>
                    </a:lnTo>
                    <a:lnTo>
                      <a:pt x="874681" y="587788"/>
                    </a:lnTo>
                    <a:lnTo>
                      <a:pt x="874681" y="600075"/>
                    </a:lnTo>
                    <a:lnTo>
                      <a:pt x="901922" y="600075"/>
                    </a:lnTo>
                    <a:lnTo>
                      <a:pt x="901922" y="612362"/>
                    </a:lnTo>
                    <a:lnTo>
                      <a:pt x="918210" y="612362"/>
                    </a:lnTo>
                    <a:lnTo>
                      <a:pt x="918210" y="624745"/>
                    </a:lnTo>
                    <a:lnTo>
                      <a:pt x="934498" y="624745"/>
                    </a:lnTo>
                    <a:lnTo>
                      <a:pt x="934498" y="637032"/>
                    </a:lnTo>
                    <a:lnTo>
                      <a:pt x="999744" y="637032"/>
                    </a:lnTo>
                    <a:lnTo>
                      <a:pt x="999744" y="649510"/>
                    </a:lnTo>
                    <a:lnTo>
                      <a:pt x="1016032" y="649510"/>
                    </a:lnTo>
                    <a:lnTo>
                      <a:pt x="1016032" y="661797"/>
                    </a:lnTo>
                    <a:lnTo>
                      <a:pt x="1032224" y="661797"/>
                    </a:lnTo>
                    <a:lnTo>
                      <a:pt x="1032224" y="674275"/>
                    </a:lnTo>
                    <a:lnTo>
                      <a:pt x="1037749" y="674275"/>
                    </a:lnTo>
                    <a:lnTo>
                      <a:pt x="1037749" y="686848"/>
                    </a:lnTo>
                    <a:lnTo>
                      <a:pt x="1054037" y="686848"/>
                    </a:lnTo>
                    <a:lnTo>
                      <a:pt x="1054037" y="699230"/>
                    </a:lnTo>
                    <a:lnTo>
                      <a:pt x="1064895" y="699230"/>
                    </a:lnTo>
                    <a:lnTo>
                      <a:pt x="1064895" y="724281"/>
                    </a:lnTo>
                    <a:lnTo>
                      <a:pt x="1081278" y="724281"/>
                    </a:lnTo>
                    <a:lnTo>
                      <a:pt x="1081278" y="749237"/>
                    </a:lnTo>
                    <a:lnTo>
                      <a:pt x="1086612" y="749237"/>
                    </a:lnTo>
                    <a:lnTo>
                      <a:pt x="1086612" y="761810"/>
                    </a:lnTo>
                    <a:lnTo>
                      <a:pt x="1092041" y="761810"/>
                    </a:lnTo>
                    <a:lnTo>
                      <a:pt x="1092041" y="774192"/>
                    </a:lnTo>
                    <a:lnTo>
                      <a:pt x="1097471" y="774192"/>
                    </a:lnTo>
                    <a:lnTo>
                      <a:pt x="1097471" y="786765"/>
                    </a:lnTo>
                    <a:lnTo>
                      <a:pt x="1140905" y="786765"/>
                    </a:lnTo>
                    <a:lnTo>
                      <a:pt x="1140905" y="799243"/>
                    </a:lnTo>
                    <a:lnTo>
                      <a:pt x="1146334" y="799243"/>
                    </a:lnTo>
                    <a:lnTo>
                      <a:pt x="1146334" y="811721"/>
                    </a:lnTo>
                    <a:lnTo>
                      <a:pt x="1151858" y="811721"/>
                    </a:lnTo>
                    <a:lnTo>
                      <a:pt x="1151858" y="836771"/>
                    </a:lnTo>
                    <a:lnTo>
                      <a:pt x="1157288" y="836771"/>
                    </a:lnTo>
                    <a:lnTo>
                      <a:pt x="1157288" y="861727"/>
                    </a:lnTo>
                    <a:lnTo>
                      <a:pt x="1162622" y="861727"/>
                    </a:lnTo>
                    <a:lnTo>
                      <a:pt x="1162622" y="874300"/>
                    </a:lnTo>
                    <a:lnTo>
                      <a:pt x="1249585" y="874300"/>
                    </a:lnTo>
                    <a:lnTo>
                      <a:pt x="1249585" y="887063"/>
                    </a:lnTo>
                    <a:lnTo>
                      <a:pt x="1282160" y="887063"/>
                    </a:lnTo>
                    <a:lnTo>
                      <a:pt x="1282160" y="912590"/>
                    </a:lnTo>
                    <a:lnTo>
                      <a:pt x="1385411" y="912590"/>
                    </a:lnTo>
                    <a:lnTo>
                      <a:pt x="1385411" y="938308"/>
                    </a:lnTo>
                    <a:lnTo>
                      <a:pt x="1390841" y="938308"/>
                    </a:lnTo>
                    <a:lnTo>
                      <a:pt x="1390841" y="964025"/>
                    </a:lnTo>
                    <a:lnTo>
                      <a:pt x="1423511" y="964025"/>
                    </a:lnTo>
                    <a:lnTo>
                      <a:pt x="1423511" y="976884"/>
                    </a:lnTo>
                    <a:lnTo>
                      <a:pt x="1483138" y="976884"/>
                    </a:lnTo>
                    <a:lnTo>
                      <a:pt x="1483138" y="989838"/>
                    </a:lnTo>
                    <a:lnTo>
                      <a:pt x="1494091" y="989838"/>
                    </a:lnTo>
                    <a:lnTo>
                      <a:pt x="1494091" y="1002697"/>
                    </a:lnTo>
                    <a:lnTo>
                      <a:pt x="1504855" y="1002697"/>
                    </a:lnTo>
                    <a:lnTo>
                      <a:pt x="1504855" y="1015651"/>
                    </a:lnTo>
                    <a:lnTo>
                      <a:pt x="1526667" y="1015651"/>
                    </a:lnTo>
                    <a:lnTo>
                      <a:pt x="1526667" y="1028605"/>
                    </a:lnTo>
                    <a:lnTo>
                      <a:pt x="1532191" y="1028605"/>
                    </a:lnTo>
                    <a:lnTo>
                      <a:pt x="1532191" y="1054322"/>
                    </a:lnTo>
                    <a:lnTo>
                      <a:pt x="1564672" y="1054322"/>
                    </a:lnTo>
                    <a:lnTo>
                      <a:pt x="1564672" y="1067372"/>
                    </a:lnTo>
                    <a:lnTo>
                      <a:pt x="1624489" y="1067372"/>
                    </a:lnTo>
                    <a:lnTo>
                      <a:pt x="1624489" y="1093184"/>
                    </a:lnTo>
                    <a:lnTo>
                      <a:pt x="1651635" y="1093184"/>
                    </a:lnTo>
                    <a:lnTo>
                      <a:pt x="1651635" y="1106043"/>
                    </a:lnTo>
                    <a:lnTo>
                      <a:pt x="1657064" y="1106043"/>
                    </a:lnTo>
                    <a:lnTo>
                      <a:pt x="1657064" y="1118997"/>
                    </a:lnTo>
                    <a:lnTo>
                      <a:pt x="1722215" y="1118997"/>
                    </a:lnTo>
                    <a:lnTo>
                      <a:pt x="1722215" y="1158050"/>
                    </a:lnTo>
                    <a:lnTo>
                      <a:pt x="1733169" y="1158050"/>
                    </a:lnTo>
                    <a:lnTo>
                      <a:pt x="1733169" y="1184053"/>
                    </a:lnTo>
                    <a:lnTo>
                      <a:pt x="1803749" y="1184053"/>
                    </a:lnTo>
                    <a:lnTo>
                      <a:pt x="1803749" y="1197102"/>
                    </a:lnTo>
                    <a:lnTo>
                      <a:pt x="1841754" y="1197102"/>
                    </a:lnTo>
                    <a:lnTo>
                      <a:pt x="1841754" y="1223105"/>
                    </a:lnTo>
                    <a:lnTo>
                      <a:pt x="1874425" y="1223105"/>
                    </a:lnTo>
                    <a:lnTo>
                      <a:pt x="1874425" y="1236155"/>
                    </a:lnTo>
                    <a:lnTo>
                      <a:pt x="1950434" y="1236155"/>
                    </a:lnTo>
                    <a:lnTo>
                      <a:pt x="1950434" y="1275207"/>
                    </a:lnTo>
                    <a:lnTo>
                      <a:pt x="1955768" y="1275207"/>
                    </a:lnTo>
                    <a:lnTo>
                      <a:pt x="1955768" y="1288256"/>
                    </a:lnTo>
                    <a:lnTo>
                      <a:pt x="1966722" y="1288256"/>
                    </a:lnTo>
                    <a:lnTo>
                      <a:pt x="1966722" y="1301306"/>
                    </a:lnTo>
                    <a:lnTo>
                      <a:pt x="1972151" y="1301306"/>
                    </a:lnTo>
                    <a:lnTo>
                      <a:pt x="1972151" y="1314260"/>
                    </a:lnTo>
                    <a:lnTo>
                      <a:pt x="2059115" y="1314260"/>
                    </a:lnTo>
                    <a:lnTo>
                      <a:pt x="2059115" y="1340358"/>
                    </a:lnTo>
                    <a:lnTo>
                      <a:pt x="2064449" y="1340358"/>
                    </a:lnTo>
                    <a:lnTo>
                      <a:pt x="2064449" y="1366361"/>
                    </a:lnTo>
                    <a:lnTo>
                      <a:pt x="2075402" y="1366361"/>
                    </a:lnTo>
                    <a:lnTo>
                      <a:pt x="2075402" y="1379411"/>
                    </a:lnTo>
                    <a:lnTo>
                      <a:pt x="2080832" y="1379411"/>
                    </a:lnTo>
                    <a:lnTo>
                      <a:pt x="2080832" y="1392365"/>
                    </a:lnTo>
                    <a:lnTo>
                      <a:pt x="2097119" y="1392365"/>
                    </a:lnTo>
                    <a:lnTo>
                      <a:pt x="2097119" y="1405414"/>
                    </a:lnTo>
                    <a:lnTo>
                      <a:pt x="2211229" y="1405414"/>
                    </a:lnTo>
                    <a:lnTo>
                      <a:pt x="2211229" y="1418654"/>
                    </a:lnTo>
                    <a:lnTo>
                      <a:pt x="2221992" y="1418654"/>
                    </a:lnTo>
                    <a:lnTo>
                      <a:pt x="2221992" y="1431989"/>
                    </a:lnTo>
                    <a:lnTo>
                      <a:pt x="2227517" y="1431989"/>
                    </a:lnTo>
                    <a:lnTo>
                      <a:pt x="2227517" y="1445228"/>
                    </a:lnTo>
                    <a:lnTo>
                      <a:pt x="2336102" y="1445228"/>
                    </a:lnTo>
                    <a:lnTo>
                      <a:pt x="2336102" y="1458468"/>
                    </a:lnTo>
                    <a:lnTo>
                      <a:pt x="2341626" y="1458468"/>
                    </a:lnTo>
                    <a:lnTo>
                      <a:pt x="2341626" y="1471803"/>
                    </a:lnTo>
                    <a:lnTo>
                      <a:pt x="2401348" y="1471803"/>
                    </a:lnTo>
                    <a:lnTo>
                      <a:pt x="2401348" y="1484948"/>
                    </a:lnTo>
                    <a:lnTo>
                      <a:pt x="2493645" y="1484948"/>
                    </a:lnTo>
                    <a:lnTo>
                      <a:pt x="2493645" y="1498473"/>
                    </a:lnTo>
                    <a:lnTo>
                      <a:pt x="2531745" y="1498473"/>
                    </a:lnTo>
                    <a:lnTo>
                      <a:pt x="2531745" y="1511808"/>
                    </a:lnTo>
                    <a:lnTo>
                      <a:pt x="2651189" y="1511808"/>
                    </a:lnTo>
                    <a:lnTo>
                      <a:pt x="2651189" y="1525619"/>
                    </a:lnTo>
                    <a:lnTo>
                      <a:pt x="2749106" y="1525619"/>
                    </a:lnTo>
                    <a:lnTo>
                      <a:pt x="2749106" y="1539431"/>
                    </a:lnTo>
                    <a:lnTo>
                      <a:pt x="2759869" y="1539431"/>
                    </a:lnTo>
                    <a:lnTo>
                      <a:pt x="2759869" y="1553242"/>
                    </a:lnTo>
                    <a:lnTo>
                      <a:pt x="2852261" y="1553242"/>
                    </a:lnTo>
                    <a:lnTo>
                      <a:pt x="2852261" y="1567148"/>
                    </a:lnTo>
                    <a:lnTo>
                      <a:pt x="2868549" y="1567148"/>
                    </a:lnTo>
                    <a:lnTo>
                      <a:pt x="2868549" y="1580960"/>
                    </a:lnTo>
                    <a:lnTo>
                      <a:pt x="2901220" y="1580960"/>
                    </a:lnTo>
                    <a:lnTo>
                      <a:pt x="2901220" y="1594676"/>
                    </a:lnTo>
                    <a:lnTo>
                      <a:pt x="2971800" y="1594676"/>
                    </a:lnTo>
                    <a:lnTo>
                      <a:pt x="2971800" y="1608582"/>
                    </a:lnTo>
                    <a:lnTo>
                      <a:pt x="2977230" y="1608582"/>
                    </a:lnTo>
                    <a:lnTo>
                      <a:pt x="2977230" y="1622393"/>
                    </a:lnTo>
                    <a:lnTo>
                      <a:pt x="2988088" y="1622393"/>
                    </a:lnTo>
                    <a:lnTo>
                      <a:pt x="2988088" y="1636300"/>
                    </a:lnTo>
                    <a:lnTo>
                      <a:pt x="2998947" y="1636300"/>
                    </a:lnTo>
                    <a:lnTo>
                      <a:pt x="2998947" y="1650016"/>
                    </a:lnTo>
                    <a:lnTo>
                      <a:pt x="3069622" y="1650016"/>
                    </a:lnTo>
                    <a:lnTo>
                      <a:pt x="3069622" y="1663827"/>
                    </a:lnTo>
                    <a:lnTo>
                      <a:pt x="3102102" y="1663827"/>
                    </a:lnTo>
                    <a:lnTo>
                      <a:pt x="3102102" y="1677734"/>
                    </a:lnTo>
                    <a:lnTo>
                      <a:pt x="3161919" y="1677734"/>
                    </a:lnTo>
                    <a:lnTo>
                      <a:pt x="3161919" y="1691831"/>
                    </a:lnTo>
                    <a:lnTo>
                      <a:pt x="3205353" y="1691831"/>
                    </a:lnTo>
                    <a:lnTo>
                      <a:pt x="3205353" y="1706118"/>
                    </a:lnTo>
                    <a:lnTo>
                      <a:pt x="3324892" y="1706118"/>
                    </a:lnTo>
                    <a:lnTo>
                      <a:pt x="3324892" y="1720215"/>
                    </a:lnTo>
                    <a:lnTo>
                      <a:pt x="3330416" y="1720215"/>
                    </a:lnTo>
                    <a:lnTo>
                      <a:pt x="3330416" y="1734312"/>
                    </a:lnTo>
                    <a:lnTo>
                      <a:pt x="3444526" y="1734312"/>
                    </a:lnTo>
                    <a:lnTo>
                      <a:pt x="3444526" y="1748790"/>
                    </a:lnTo>
                    <a:lnTo>
                      <a:pt x="3547586" y="1748790"/>
                    </a:lnTo>
                    <a:lnTo>
                      <a:pt x="3547586" y="1792415"/>
                    </a:lnTo>
                    <a:lnTo>
                      <a:pt x="3558540" y="1792415"/>
                    </a:lnTo>
                    <a:lnTo>
                      <a:pt x="3558540" y="1806988"/>
                    </a:lnTo>
                    <a:lnTo>
                      <a:pt x="3563969" y="1806988"/>
                    </a:lnTo>
                    <a:lnTo>
                      <a:pt x="3563969" y="1821561"/>
                    </a:lnTo>
                    <a:lnTo>
                      <a:pt x="3656267" y="1821561"/>
                    </a:lnTo>
                    <a:lnTo>
                      <a:pt x="3656267" y="1836039"/>
                    </a:lnTo>
                    <a:lnTo>
                      <a:pt x="3889820" y="1836039"/>
                    </a:lnTo>
                    <a:lnTo>
                      <a:pt x="3889820" y="1850898"/>
                    </a:lnTo>
                    <a:lnTo>
                      <a:pt x="4069176" y="1850898"/>
                    </a:lnTo>
                    <a:lnTo>
                      <a:pt x="4069176" y="1865662"/>
                    </a:lnTo>
                    <a:lnTo>
                      <a:pt x="4118134" y="1865662"/>
                    </a:lnTo>
                    <a:lnTo>
                      <a:pt x="4118134" y="1880711"/>
                    </a:lnTo>
                    <a:lnTo>
                      <a:pt x="4123563" y="1880711"/>
                    </a:lnTo>
                    <a:lnTo>
                      <a:pt x="4123563" y="1895666"/>
                    </a:lnTo>
                    <a:lnTo>
                      <a:pt x="4194144" y="1895666"/>
                    </a:lnTo>
                    <a:lnTo>
                      <a:pt x="4194144" y="1910715"/>
                    </a:lnTo>
                    <a:lnTo>
                      <a:pt x="4346258" y="1910715"/>
                    </a:lnTo>
                    <a:lnTo>
                      <a:pt x="4346258" y="1926527"/>
                    </a:lnTo>
                    <a:lnTo>
                      <a:pt x="4351687" y="1926527"/>
                    </a:lnTo>
                    <a:lnTo>
                      <a:pt x="4351687" y="1942338"/>
                    </a:lnTo>
                    <a:lnTo>
                      <a:pt x="4574477" y="1942338"/>
                    </a:lnTo>
                    <a:lnTo>
                      <a:pt x="4574477" y="1960436"/>
                    </a:lnTo>
                    <a:lnTo>
                      <a:pt x="4579811" y="1960436"/>
                    </a:lnTo>
                    <a:lnTo>
                      <a:pt x="4579811" y="1979390"/>
                    </a:lnTo>
                    <a:lnTo>
                      <a:pt x="4634294" y="1979390"/>
                    </a:lnTo>
                    <a:lnTo>
                      <a:pt x="4634294" y="2000631"/>
                    </a:lnTo>
                    <a:lnTo>
                      <a:pt x="5139405" y="2000631"/>
                    </a:lnTo>
                    <a:lnTo>
                      <a:pt x="5139405" y="2043398"/>
                    </a:lnTo>
                    <a:lnTo>
                      <a:pt x="5150358" y="2043398"/>
                    </a:lnTo>
                    <a:lnTo>
                      <a:pt x="5150358" y="2086070"/>
                    </a:lnTo>
                    <a:lnTo>
                      <a:pt x="5481638" y="2086070"/>
                    </a:lnTo>
                    <a:lnTo>
                      <a:pt x="5481638" y="2151983"/>
                    </a:lnTo>
                    <a:lnTo>
                      <a:pt x="5726144" y="2151983"/>
                    </a:lnTo>
                    <a:lnTo>
                      <a:pt x="5726144" y="2283905"/>
                    </a:lnTo>
                    <a:lnTo>
                      <a:pt x="6562821" y="2283905"/>
                    </a:lnTo>
                  </a:path>
                </a:pathLst>
              </a:custGeom>
              <a:noFill/>
              <a:ln w="1905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grpSp>
            <p:nvGrpSpPr>
              <p:cNvPr id="597" name="Group 596">
                <a:extLst>
                  <a:ext uri="{FF2B5EF4-FFF2-40B4-BE49-F238E27FC236}">
                    <a16:creationId xmlns:a16="http://schemas.microsoft.com/office/drawing/2014/main" id="{A87027FE-4883-CF7E-C981-55DFB090050A}"/>
                  </a:ext>
                </a:extLst>
              </p:cNvPr>
              <p:cNvGrpSpPr/>
              <p:nvPr/>
            </p:nvGrpSpPr>
            <p:grpSpPr>
              <a:xfrm>
                <a:off x="2152210" y="1202437"/>
                <a:ext cx="6660165" cy="2386773"/>
                <a:chOff x="2152210" y="1202437"/>
                <a:chExt cx="6660165" cy="2386773"/>
              </a:xfrm>
            </p:grpSpPr>
            <p:sp>
              <p:nvSpPr>
                <p:cNvPr id="598" name="Freeform: Shape 597">
                  <a:extLst>
                    <a:ext uri="{FF2B5EF4-FFF2-40B4-BE49-F238E27FC236}">
                      <a16:creationId xmlns:a16="http://schemas.microsoft.com/office/drawing/2014/main" id="{8F07AB48-988F-B752-F426-3BD0585EF3C4}"/>
                    </a:ext>
                  </a:extLst>
                </p:cNvPr>
                <p:cNvSpPr/>
                <p:nvPr/>
              </p:nvSpPr>
              <p:spPr>
                <a:xfrm>
                  <a:off x="2152210" y="125387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99" name="Freeform: Shape 598">
                  <a:extLst>
                    <a:ext uri="{FF2B5EF4-FFF2-40B4-BE49-F238E27FC236}">
                      <a16:creationId xmlns:a16="http://schemas.microsoft.com/office/drawing/2014/main" id="{5D2BDAAB-1C38-D881-AC40-8A285C41E4D3}"/>
                    </a:ext>
                  </a:extLst>
                </p:cNvPr>
                <p:cNvSpPr/>
                <p:nvPr/>
              </p:nvSpPr>
              <p:spPr>
                <a:xfrm>
                  <a:off x="2203645" y="120243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00" name="Freeform: Shape 599">
                  <a:extLst>
                    <a:ext uri="{FF2B5EF4-FFF2-40B4-BE49-F238E27FC236}">
                      <a16:creationId xmlns:a16="http://schemas.microsoft.com/office/drawing/2014/main" id="{32A01CF4-A993-6840-892F-1549718E8271}"/>
                    </a:ext>
                  </a:extLst>
                </p:cNvPr>
                <p:cNvSpPr/>
                <p:nvPr/>
              </p:nvSpPr>
              <p:spPr>
                <a:xfrm>
                  <a:off x="2152210" y="125387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01" name="Freeform: Shape 600">
                  <a:extLst>
                    <a:ext uri="{FF2B5EF4-FFF2-40B4-BE49-F238E27FC236}">
                      <a16:creationId xmlns:a16="http://schemas.microsoft.com/office/drawing/2014/main" id="{81EC3BF3-79B2-AC05-FA46-E8BA527BCAA8}"/>
                    </a:ext>
                  </a:extLst>
                </p:cNvPr>
                <p:cNvSpPr/>
                <p:nvPr/>
              </p:nvSpPr>
              <p:spPr>
                <a:xfrm>
                  <a:off x="2203645" y="120243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02" name="Freeform: Shape 601">
                  <a:extLst>
                    <a:ext uri="{FF2B5EF4-FFF2-40B4-BE49-F238E27FC236}">
                      <a16:creationId xmlns:a16="http://schemas.microsoft.com/office/drawing/2014/main" id="{93D44EA0-FB87-385A-A344-D5DFE7539123}"/>
                    </a:ext>
                  </a:extLst>
                </p:cNvPr>
                <p:cNvSpPr/>
                <p:nvPr/>
              </p:nvSpPr>
              <p:spPr>
                <a:xfrm>
                  <a:off x="2152210" y="125387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03" name="Freeform: Shape 602">
                  <a:extLst>
                    <a:ext uri="{FF2B5EF4-FFF2-40B4-BE49-F238E27FC236}">
                      <a16:creationId xmlns:a16="http://schemas.microsoft.com/office/drawing/2014/main" id="{7DBEFCD2-00D8-7DA3-E800-6AF60F42CCF1}"/>
                    </a:ext>
                  </a:extLst>
                </p:cNvPr>
                <p:cNvSpPr/>
                <p:nvPr/>
              </p:nvSpPr>
              <p:spPr>
                <a:xfrm>
                  <a:off x="2203645" y="120243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04" name="Freeform: Shape 603">
                  <a:extLst>
                    <a:ext uri="{FF2B5EF4-FFF2-40B4-BE49-F238E27FC236}">
                      <a16:creationId xmlns:a16="http://schemas.microsoft.com/office/drawing/2014/main" id="{CE17BD1B-972B-FEE1-6D94-BB9FF027B821}"/>
                    </a:ext>
                  </a:extLst>
                </p:cNvPr>
                <p:cNvSpPr/>
                <p:nvPr/>
              </p:nvSpPr>
              <p:spPr>
                <a:xfrm>
                  <a:off x="2152210" y="125387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05" name="Freeform: Shape 604">
                  <a:extLst>
                    <a:ext uri="{FF2B5EF4-FFF2-40B4-BE49-F238E27FC236}">
                      <a16:creationId xmlns:a16="http://schemas.microsoft.com/office/drawing/2014/main" id="{A35FD700-9F58-845B-3046-AA7AD4107AAF}"/>
                    </a:ext>
                  </a:extLst>
                </p:cNvPr>
                <p:cNvSpPr/>
                <p:nvPr/>
              </p:nvSpPr>
              <p:spPr>
                <a:xfrm>
                  <a:off x="2203645" y="120243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06" name="Freeform: Shape 605">
                  <a:extLst>
                    <a:ext uri="{FF2B5EF4-FFF2-40B4-BE49-F238E27FC236}">
                      <a16:creationId xmlns:a16="http://schemas.microsoft.com/office/drawing/2014/main" id="{B05277EA-3331-A457-BDBC-899AEB4F1B77}"/>
                    </a:ext>
                  </a:extLst>
                </p:cNvPr>
                <p:cNvSpPr/>
                <p:nvPr/>
              </p:nvSpPr>
              <p:spPr>
                <a:xfrm>
                  <a:off x="2152210" y="125387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07" name="Freeform: Shape 606">
                  <a:extLst>
                    <a:ext uri="{FF2B5EF4-FFF2-40B4-BE49-F238E27FC236}">
                      <a16:creationId xmlns:a16="http://schemas.microsoft.com/office/drawing/2014/main" id="{BA59D0BA-EE79-AC99-A36D-12A7AA28C4A1}"/>
                    </a:ext>
                  </a:extLst>
                </p:cNvPr>
                <p:cNvSpPr/>
                <p:nvPr/>
              </p:nvSpPr>
              <p:spPr>
                <a:xfrm>
                  <a:off x="2203645" y="120243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08" name="Freeform: Shape 607">
                  <a:extLst>
                    <a:ext uri="{FF2B5EF4-FFF2-40B4-BE49-F238E27FC236}">
                      <a16:creationId xmlns:a16="http://schemas.microsoft.com/office/drawing/2014/main" id="{C25D0536-17E8-A4D2-2D84-D677B65F37D5}"/>
                    </a:ext>
                  </a:extLst>
                </p:cNvPr>
                <p:cNvSpPr/>
                <p:nvPr/>
              </p:nvSpPr>
              <p:spPr>
                <a:xfrm>
                  <a:off x="2152210" y="125387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09" name="Freeform: Shape 608">
                  <a:extLst>
                    <a:ext uri="{FF2B5EF4-FFF2-40B4-BE49-F238E27FC236}">
                      <a16:creationId xmlns:a16="http://schemas.microsoft.com/office/drawing/2014/main" id="{451858E0-0820-72A6-5438-A2EF339C0C54}"/>
                    </a:ext>
                  </a:extLst>
                </p:cNvPr>
                <p:cNvSpPr/>
                <p:nvPr/>
              </p:nvSpPr>
              <p:spPr>
                <a:xfrm>
                  <a:off x="2203645" y="120243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10" name="Freeform: Shape 609">
                  <a:extLst>
                    <a:ext uri="{FF2B5EF4-FFF2-40B4-BE49-F238E27FC236}">
                      <a16:creationId xmlns:a16="http://schemas.microsoft.com/office/drawing/2014/main" id="{6B96D67F-2988-5FC7-EB82-A603713623DB}"/>
                    </a:ext>
                  </a:extLst>
                </p:cNvPr>
                <p:cNvSpPr/>
                <p:nvPr/>
              </p:nvSpPr>
              <p:spPr>
                <a:xfrm>
                  <a:off x="2152210" y="125387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11" name="Freeform: Shape 610">
                  <a:extLst>
                    <a:ext uri="{FF2B5EF4-FFF2-40B4-BE49-F238E27FC236}">
                      <a16:creationId xmlns:a16="http://schemas.microsoft.com/office/drawing/2014/main" id="{587A63FE-F44D-27D7-DEBB-AF2482EEEA16}"/>
                    </a:ext>
                  </a:extLst>
                </p:cNvPr>
                <p:cNvSpPr/>
                <p:nvPr/>
              </p:nvSpPr>
              <p:spPr>
                <a:xfrm>
                  <a:off x="2203645" y="120243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12" name="Freeform: Shape 611">
                  <a:extLst>
                    <a:ext uri="{FF2B5EF4-FFF2-40B4-BE49-F238E27FC236}">
                      <a16:creationId xmlns:a16="http://schemas.microsoft.com/office/drawing/2014/main" id="{61EDBBBB-9853-7329-CA4B-060294B131D1}"/>
                    </a:ext>
                  </a:extLst>
                </p:cNvPr>
                <p:cNvSpPr/>
                <p:nvPr/>
              </p:nvSpPr>
              <p:spPr>
                <a:xfrm>
                  <a:off x="2152210" y="125387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13" name="Freeform: Shape 612">
                  <a:extLst>
                    <a:ext uri="{FF2B5EF4-FFF2-40B4-BE49-F238E27FC236}">
                      <a16:creationId xmlns:a16="http://schemas.microsoft.com/office/drawing/2014/main" id="{4498DCF1-D871-9EB5-384B-0256EBF027CC}"/>
                    </a:ext>
                  </a:extLst>
                </p:cNvPr>
                <p:cNvSpPr/>
                <p:nvPr/>
              </p:nvSpPr>
              <p:spPr>
                <a:xfrm>
                  <a:off x="2203645" y="120243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14" name="Freeform: Shape 613">
                  <a:extLst>
                    <a:ext uri="{FF2B5EF4-FFF2-40B4-BE49-F238E27FC236}">
                      <a16:creationId xmlns:a16="http://schemas.microsoft.com/office/drawing/2014/main" id="{2B6AE2C6-1522-8465-6C38-4EE8B489143B}"/>
                    </a:ext>
                  </a:extLst>
                </p:cNvPr>
                <p:cNvSpPr/>
                <p:nvPr/>
              </p:nvSpPr>
              <p:spPr>
                <a:xfrm>
                  <a:off x="2152210" y="125387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15" name="Freeform: Shape 614">
                  <a:extLst>
                    <a:ext uri="{FF2B5EF4-FFF2-40B4-BE49-F238E27FC236}">
                      <a16:creationId xmlns:a16="http://schemas.microsoft.com/office/drawing/2014/main" id="{9BAAA2E1-A357-687E-A0A0-DE0D13DE214F}"/>
                    </a:ext>
                  </a:extLst>
                </p:cNvPr>
                <p:cNvSpPr/>
                <p:nvPr/>
              </p:nvSpPr>
              <p:spPr>
                <a:xfrm>
                  <a:off x="2203645" y="120243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16" name="Freeform: Shape 615">
                  <a:extLst>
                    <a:ext uri="{FF2B5EF4-FFF2-40B4-BE49-F238E27FC236}">
                      <a16:creationId xmlns:a16="http://schemas.microsoft.com/office/drawing/2014/main" id="{AEEF12D4-58CE-169A-3823-6F76F67440DD}"/>
                    </a:ext>
                  </a:extLst>
                </p:cNvPr>
                <p:cNvSpPr/>
                <p:nvPr/>
              </p:nvSpPr>
              <p:spPr>
                <a:xfrm>
                  <a:off x="2152210" y="125387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17" name="Freeform: Shape 616">
                  <a:extLst>
                    <a:ext uri="{FF2B5EF4-FFF2-40B4-BE49-F238E27FC236}">
                      <a16:creationId xmlns:a16="http://schemas.microsoft.com/office/drawing/2014/main" id="{F95B3512-DBA6-256B-B1A8-32700968E0F5}"/>
                    </a:ext>
                  </a:extLst>
                </p:cNvPr>
                <p:cNvSpPr/>
                <p:nvPr/>
              </p:nvSpPr>
              <p:spPr>
                <a:xfrm>
                  <a:off x="2203645" y="120243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18" name="Freeform: Shape 617">
                  <a:extLst>
                    <a:ext uri="{FF2B5EF4-FFF2-40B4-BE49-F238E27FC236}">
                      <a16:creationId xmlns:a16="http://schemas.microsoft.com/office/drawing/2014/main" id="{F71F00DB-8DF0-E8D0-6183-27802A6F0EF1}"/>
                    </a:ext>
                  </a:extLst>
                </p:cNvPr>
                <p:cNvSpPr/>
                <p:nvPr/>
              </p:nvSpPr>
              <p:spPr>
                <a:xfrm>
                  <a:off x="2152210" y="125387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19" name="Freeform: Shape 618">
                  <a:extLst>
                    <a:ext uri="{FF2B5EF4-FFF2-40B4-BE49-F238E27FC236}">
                      <a16:creationId xmlns:a16="http://schemas.microsoft.com/office/drawing/2014/main" id="{8626C65D-F64D-7242-0778-46A7A616FCE3}"/>
                    </a:ext>
                  </a:extLst>
                </p:cNvPr>
                <p:cNvSpPr/>
                <p:nvPr/>
              </p:nvSpPr>
              <p:spPr>
                <a:xfrm>
                  <a:off x="2203645" y="120243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20" name="Freeform: Shape 619">
                  <a:extLst>
                    <a:ext uri="{FF2B5EF4-FFF2-40B4-BE49-F238E27FC236}">
                      <a16:creationId xmlns:a16="http://schemas.microsoft.com/office/drawing/2014/main" id="{3C25BAAB-3152-A06A-8667-F6E0E963DA75}"/>
                    </a:ext>
                  </a:extLst>
                </p:cNvPr>
                <p:cNvSpPr/>
                <p:nvPr/>
              </p:nvSpPr>
              <p:spPr>
                <a:xfrm>
                  <a:off x="2152210" y="125387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21" name="Freeform: Shape 620">
                  <a:extLst>
                    <a:ext uri="{FF2B5EF4-FFF2-40B4-BE49-F238E27FC236}">
                      <a16:creationId xmlns:a16="http://schemas.microsoft.com/office/drawing/2014/main" id="{EFB01EAC-53B1-DF1E-73C8-7446960D7CA7}"/>
                    </a:ext>
                  </a:extLst>
                </p:cNvPr>
                <p:cNvSpPr/>
                <p:nvPr/>
              </p:nvSpPr>
              <p:spPr>
                <a:xfrm>
                  <a:off x="2203645" y="120243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22" name="Freeform: Shape 621">
                  <a:extLst>
                    <a:ext uri="{FF2B5EF4-FFF2-40B4-BE49-F238E27FC236}">
                      <a16:creationId xmlns:a16="http://schemas.microsoft.com/office/drawing/2014/main" id="{68BD5196-C756-D5B4-3ED6-FA63D7A8792C}"/>
                    </a:ext>
                  </a:extLst>
                </p:cNvPr>
                <p:cNvSpPr/>
                <p:nvPr/>
              </p:nvSpPr>
              <p:spPr>
                <a:xfrm>
                  <a:off x="2152210" y="125387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23" name="Freeform: Shape 622">
                  <a:extLst>
                    <a:ext uri="{FF2B5EF4-FFF2-40B4-BE49-F238E27FC236}">
                      <a16:creationId xmlns:a16="http://schemas.microsoft.com/office/drawing/2014/main" id="{3892FB27-81BD-777A-84AF-EC5E5DCF0701}"/>
                    </a:ext>
                  </a:extLst>
                </p:cNvPr>
                <p:cNvSpPr/>
                <p:nvPr/>
              </p:nvSpPr>
              <p:spPr>
                <a:xfrm>
                  <a:off x="2203645" y="120243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24" name="Freeform: Shape 623">
                  <a:extLst>
                    <a:ext uri="{FF2B5EF4-FFF2-40B4-BE49-F238E27FC236}">
                      <a16:creationId xmlns:a16="http://schemas.microsoft.com/office/drawing/2014/main" id="{B43AF2F4-66EE-FA91-032A-925570526F69}"/>
                    </a:ext>
                  </a:extLst>
                </p:cNvPr>
                <p:cNvSpPr/>
                <p:nvPr/>
              </p:nvSpPr>
              <p:spPr>
                <a:xfrm>
                  <a:off x="2152210" y="125387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25" name="Freeform: Shape 624">
                  <a:extLst>
                    <a:ext uri="{FF2B5EF4-FFF2-40B4-BE49-F238E27FC236}">
                      <a16:creationId xmlns:a16="http://schemas.microsoft.com/office/drawing/2014/main" id="{7E41F3C9-3435-23CF-10CD-2DF0C994C40F}"/>
                    </a:ext>
                  </a:extLst>
                </p:cNvPr>
                <p:cNvSpPr/>
                <p:nvPr/>
              </p:nvSpPr>
              <p:spPr>
                <a:xfrm>
                  <a:off x="2203645" y="120243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26" name="Freeform: Shape 625">
                  <a:extLst>
                    <a:ext uri="{FF2B5EF4-FFF2-40B4-BE49-F238E27FC236}">
                      <a16:creationId xmlns:a16="http://schemas.microsoft.com/office/drawing/2014/main" id="{BBC1DBB3-6BDF-E08F-A769-66354AE5B7A3}"/>
                    </a:ext>
                  </a:extLst>
                </p:cNvPr>
                <p:cNvSpPr/>
                <p:nvPr/>
              </p:nvSpPr>
              <p:spPr>
                <a:xfrm>
                  <a:off x="2385763" y="146542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27" name="Freeform: Shape 626">
                  <a:extLst>
                    <a:ext uri="{FF2B5EF4-FFF2-40B4-BE49-F238E27FC236}">
                      <a16:creationId xmlns:a16="http://schemas.microsoft.com/office/drawing/2014/main" id="{882661D9-8CCD-ECE8-C813-82124ABC7154}"/>
                    </a:ext>
                  </a:extLst>
                </p:cNvPr>
                <p:cNvSpPr/>
                <p:nvPr/>
              </p:nvSpPr>
              <p:spPr>
                <a:xfrm>
                  <a:off x="2437198" y="141398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28" name="Freeform: Shape 627">
                  <a:extLst>
                    <a:ext uri="{FF2B5EF4-FFF2-40B4-BE49-F238E27FC236}">
                      <a16:creationId xmlns:a16="http://schemas.microsoft.com/office/drawing/2014/main" id="{A8FC97D9-BB5B-E602-C63F-FEA968406A5E}"/>
                    </a:ext>
                  </a:extLst>
                </p:cNvPr>
                <p:cNvSpPr/>
                <p:nvPr/>
              </p:nvSpPr>
              <p:spPr>
                <a:xfrm>
                  <a:off x="2385763" y="146542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29" name="Freeform: Shape 628">
                  <a:extLst>
                    <a:ext uri="{FF2B5EF4-FFF2-40B4-BE49-F238E27FC236}">
                      <a16:creationId xmlns:a16="http://schemas.microsoft.com/office/drawing/2014/main" id="{BB4788E2-8307-0DDE-914C-9E1F46CFEFB2}"/>
                    </a:ext>
                  </a:extLst>
                </p:cNvPr>
                <p:cNvSpPr/>
                <p:nvPr/>
              </p:nvSpPr>
              <p:spPr>
                <a:xfrm>
                  <a:off x="2437198" y="141398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30" name="Freeform: Shape 629">
                  <a:extLst>
                    <a:ext uri="{FF2B5EF4-FFF2-40B4-BE49-F238E27FC236}">
                      <a16:creationId xmlns:a16="http://schemas.microsoft.com/office/drawing/2014/main" id="{1583BAA1-4BA9-2E99-7ED7-2FB7EB515F6B}"/>
                    </a:ext>
                  </a:extLst>
                </p:cNvPr>
                <p:cNvSpPr/>
                <p:nvPr/>
              </p:nvSpPr>
              <p:spPr>
                <a:xfrm>
                  <a:off x="2429292" y="1501045"/>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31" name="Freeform: Shape 630">
                  <a:extLst>
                    <a:ext uri="{FF2B5EF4-FFF2-40B4-BE49-F238E27FC236}">
                      <a16:creationId xmlns:a16="http://schemas.microsoft.com/office/drawing/2014/main" id="{232D1C16-C62B-73C6-24B6-2AB352617D19}"/>
                    </a:ext>
                  </a:extLst>
                </p:cNvPr>
                <p:cNvSpPr/>
                <p:nvPr/>
              </p:nvSpPr>
              <p:spPr>
                <a:xfrm>
                  <a:off x="2480727" y="1449610"/>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32" name="Freeform: Shape 631">
                  <a:extLst>
                    <a:ext uri="{FF2B5EF4-FFF2-40B4-BE49-F238E27FC236}">
                      <a16:creationId xmlns:a16="http://schemas.microsoft.com/office/drawing/2014/main" id="{9BAC770C-C3C6-1FC8-7188-BE8826AD4BCF}"/>
                    </a:ext>
                  </a:extLst>
                </p:cNvPr>
                <p:cNvSpPr/>
                <p:nvPr/>
              </p:nvSpPr>
              <p:spPr>
                <a:xfrm>
                  <a:off x="2499873" y="1524763"/>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33" name="Freeform: Shape 632">
                  <a:extLst>
                    <a:ext uri="{FF2B5EF4-FFF2-40B4-BE49-F238E27FC236}">
                      <a16:creationId xmlns:a16="http://schemas.microsoft.com/office/drawing/2014/main" id="{E10D924E-0998-2971-D62C-6D13B7B47C15}"/>
                    </a:ext>
                  </a:extLst>
                </p:cNvPr>
                <p:cNvSpPr/>
                <p:nvPr/>
              </p:nvSpPr>
              <p:spPr>
                <a:xfrm>
                  <a:off x="2551308" y="147332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34" name="Freeform: Shape 633">
                  <a:extLst>
                    <a:ext uri="{FF2B5EF4-FFF2-40B4-BE49-F238E27FC236}">
                      <a16:creationId xmlns:a16="http://schemas.microsoft.com/office/drawing/2014/main" id="{6EDF85CA-E218-0629-D306-19623432F0B1}"/>
                    </a:ext>
                  </a:extLst>
                </p:cNvPr>
                <p:cNvSpPr/>
                <p:nvPr/>
              </p:nvSpPr>
              <p:spPr>
                <a:xfrm>
                  <a:off x="2548736" y="1548766"/>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35" name="Freeform: Shape 634">
                  <a:extLst>
                    <a:ext uri="{FF2B5EF4-FFF2-40B4-BE49-F238E27FC236}">
                      <a16:creationId xmlns:a16="http://schemas.microsoft.com/office/drawing/2014/main" id="{B8EC829A-D2E9-C626-2539-AC6E97DD11DC}"/>
                    </a:ext>
                  </a:extLst>
                </p:cNvPr>
                <p:cNvSpPr/>
                <p:nvPr/>
              </p:nvSpPr>
              <p:spPr>
                <a:xfrm>
                  <a:off x="2600171" y="1497331"/>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36" name="Freeform: Shape 635">
                  <a:extLst>
                    <a:ext uri="{FF2B5EF4-FFF2-40B4-BE49-F238E27FC236}">
                      <a16:creationId xmlns:a16="http://schemas.microsoft.com/office/drawing/2014/main" id="{9A37AAD7-196D-2D17-7B6B-F6DDA5539F98}"/>
                    </a:ext>
                  </a:extLst>
                </p:cNvPr>
                <p:cNvSpPr/>
                <p:nvPr/>
              </p:nvSpPr>
              <p:spPr>
                <a:xfrm>
                  <a:off x="2651987" y="1609059"/>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37" name="Freeform: Shape 636">
                  <a:extLst>
                    <a:ext uri="{FF2B5EF4-FFF2-40B4-BE49-F238E27FC236}">
                      <a16:creationId xmlns:a16="http://schemas.microsoft.com/office/drawing/2014/main" id="{996DD1D4-6F8D-5811-3476-D13D994A4139}"/>
                    </a:ext>
                  </a:extLst>
                </p:cNvPr>
                <p:cNvSpPr/>
                <p:nvPr/>
              </p:nvSpPr>
              <p:spPr>
                <a:xfrm>
                  <a:off x="2703422" y="1557624"/>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38" name="Freeform: Shape 637">
                  <a:extLst>
                    <a:ext uri="{FF2B5EF4-FFF2-40B4-BE49-F238E27FC236}">
                      <a16:creationId xmlns:a16="http://schemas.microsoft.com/office/drawing/2014/main" id="{DC4EEB1A-F5BD-6FB4-A218-A70C791146E6}"/>
                    </a:ext>
                  </a:extLst>
                </p:cNvPr>
                <p:cNvSpPr/>
                <p:nvPr/>
              </p:nvSpPr>
              <p:spPr>
                <a:xfrm>
                  <a:off x="2651987" y="1609059"/>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39" name="Freeform: Shape 638">
                  <a:extLst>
                    <a:ext uri="{FF2B5EF4-FFF2-40B4-BE49-F238E27FC236}">
                      <a16:creationId xmlns:a16="http://schemas.microsoft.com/office/drawing/2014/main" id="{E3BA532F-249E-4BD4-1337-AF488C101E4D}"/>
                    </a:ext>
                  </a:extLst>
                </p:cNvPr>
                <p:cNvSpPr/>
                <p:nvPr/>
              </p:nvSpPr>
              <p:spPr>
                <a:xfrm>
                  <a:off x="2703422" y="1557624"/>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40" name="Freeform: Shape 639">
                  <a:extLst>
                    <a:ext uri="{FF2B5EF4-FFF2-40B4-BE49-F238E27FC236}">
                      <a16:creationId xmlns:a16="http://schemas.microsoft.com/office/drawing/2014/main" id="{960B081D-71E8-BCB2-8C3D-869103B0B037}"/>
                    </a:ext>
                  </a:extLst>
                </p:cNvPr>
                <p:cNvSpPr/>
                <p:nvPr/>
              </p:nvSpPr>
              <p:spPr>
                <a:xfrm>
                  <a:off x="2684562" y="1609059"/>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41" name="Freeform: Shape 640">
                  <a:extLst>
                    <a:ext uri="{FF2B5EF4-FFF2-40B4-BE49-F238E27FC236}">
                      <a16:creationId xmlns:a16="http://schemas.microsoft.com/office/drawing/2014/main" id="{E7B877E2-D032-9B19-9556-05622D6E3892}"/>
                    </a:ext>
                  </a:extLst>
                </p:cNvPr>
                <p:cNvSpPr/>
                <p:nvPr/>
              </p:nvSpPr>
              <p:spPr>
                <a:xfrm>
                  <a:off x="2735997" y="1557624"/>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42" name="Freeform: Shape 641">
                  <a:extLst>
                    <a:ext uri="{FF2B5EF4-FFF2-40B4-BE49-F238E27FC236}">
                      <a16:creationId xmlns:a16="http://schemas.microsoft.com/office/drawing/2014/main" id="{242A2919-EA35-37A3-F98B-8CD401BCD47D}"/>
                    </a:ext>
                  </a:extLst>
                </p:cNvPr>
                <p:cNvSpPr/>
                <p:nvPr/>
              </p:nvSpPr>
              <p:spPr>
                <a:xfrm>
                  <a:off x="2853060" y="1755649"/>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43" name="Freeform: Shape 642">
                  <a:extLst>
                    <a:ext uri="{FF2B5EF4-FFF2-40B4-BE49-F238E27FC236}">
                      <a16:creationId xmlns:a16="http://schemas.microsoft.com/office/drawing/2014/main" id="{EDB465F7-DC41-B0A3-87A7-C03E94A01EFA}"/>
                    </a:ext>
                  </a:extLst>
                </p:cNvPr>
                <p:cNvSpPr/>
                <p:nvPr/>
              </p:nvSpPr>
              <p:spPr>
                <a:xfrm>
                  <a:off x="2904495" y="1704214"/>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44" name="Freeform: Shape 643">
                  <a:extLst>
                    <a:ext uri="{FF2B5EF4-FFF2-40B4-BE49-F238E27FC236}">
                      <a16:creationId xmlns:a16="http://schemas.microsoft.com/office/drawing/2014/main" id="{737F077E-E424-AA2B-167C-67787FCF3F95}"/>
                    </a:ext>
                  </a:extLst>
                </p:cNvPr>
                <p:cNvSpPr/>
                <p:nvPr/>
              </p:nvSpPr>
              <p:spPr>
                <a:xfrm>
                  <a:off x="3059466" y="1866234"/>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45" name="Freeform: Shape 644">
                  <a:extLst>
                    <a:ext uri="{FF2B5EF4-FFF2-40B4-BE49-F238E27FC236}">
                      <a16:creationId xmlns:a16="http://schemas.microsoft.com/office/drawing/2014/main" id="{7AE488E8-11B5-489F-08D4-E6863CF73454}"/>
                    </a:ext>
                  </a:extLst>
                </p:cNvPr>
                <p:cNvSpPr/>
                <p:nvPr/>
              </p:nvSpPr>
              <p:spPr>
                <a:xfrm>
                  <a:off x="3110901" y="1814799"/>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46" name="Freeform: Shape 645">
                  <a:extLst>
                    <a:ext uri="{FF2B5EF4-FFF2-40B4-BE49-F238E27FC236}">
                      <a16:creationId xmlns:a16="http://schemas.microsoft.com/office/drawing/2014/main" id="{03FDF6C4-5014-353D-3E33-52A8544CA065}"/>
                    </a:ext>
                  </a:extLst>
                </p:cNvPr>
                <p:cNvSpPr/>
                <p:nvPr/>
              </p:nvSpPr>
              <p:spPr>
                <a:xfrm>
                  <a:off x="3162717" y="1915669"/>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47" name="Freeform: Shape 646">
                  <a:extLst>
                    <a:ext uri="{FF2B5EF4-FFF2-40B4-BE49-F238E27FC236}">
                      <a16:creationId xmlns:a16="http://schemas.microsoft.com/office/drawing/2014/main" id="{343447D1-AD35-8624-6476-542CE591C9E3}"/>
                    </a:ext>
                  </a:extLst>
                </p:cNvPr>
                <p:cNvSpPr/>
                <p:nvPr/>
              </p:nvSpPr>
              <p:spPr>
                <a:xfrm>
                  <a:off x="3214152" y="1864234"/>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48" name="Freeform: Shape 647">
                  <a:extLst>
                    <a:ext uri="{FF2B5EF4-FFF2-40B4-BE49-F238E27FC236}">
                      <a16:creationId xmlns:a16="http://schemas.microsoft.com/office/drawing/2014/main" id="{FC3C1C77-1DE7-ACD0-7640-9C9E405CAE9C}"/>
                    </a:ext>
                  </a:extLst>
                </p:cNvPr>
                <p:cNvSpPr/>
                <p:nvPr/>
              </p:nvSpPr>
              <p:spPr>
                <a:xfrm>
                  <a:off x="3168147" y="1915669"/>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49" name="Freeform: Shape 648">
                  <a:extLst>
                    <a:ext uri="{FF2B5EF4-FFF2-40B4-BE49-F238E27FC236}">
                      <a16:creationId xmlns:a16="http://schemas.microsoft.com/office/drawing/2014/main" id="{F12D8050-059A-F4C6-DD7D-9C0D66324E8A}"/>
                    </a:ext>
                  </a:extLst>
                </p:cNvPr>
                <p:cNvSpPr/>
                <p:nvPr/>
              </p:nvSpPr>
              <p:spPr>
                <a:xfrm>
                  <a:off x="3219582" y="1864234"/>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50" name="Freeform: Shape 649">
                  <a:extLst>
                    <a:ext uri="{FF2B5EF4-FFF2-40B4-BE49-F238E27FC236}">
                      <a16:creationId xmlns:a16="http://schemas.microsoft.com/office/drawing/2014/main" id="{DCDBA764-4647-C652-4662-5AF2578B02A9}"/>
                    </a:ext>
                  </a:extLst>
                </p:cNvPr>
                <p:cNvSpPr/>
                <p:nvPr/>
              </p:nvSpPr>
              <p:spPr>
                <a:xfrm>
                  <a:off x="3303973" y="2115598"/>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51" name="Freeform: Shape 650">
                  <a:extLst>
                    <a:ext uri="{FF2B5EF4-FFF2-40B4-BE49-F238E27FC236}">
                      <a16:creationId xmlns:a16="http://schemas.microsoft.com/office/drawing/2014/main" id="{246FEF08-2129-0971-7F04-C61DB74EDFE8}"/>
                    </a:ext>
                  </a:extLst>
                </p:cNvPr>
                <p:cNvSpPr/>
                <p:nvPr/>
              </p:nvSpPr>
              <p:spPr>
                <a:xfrm>
                  <a:off x="3355408" y="206416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52" name="Freeform: Shape 651">
                  <a:extLst>
                    <a:ext uri="{FF2B5EF4-FFF2-40B4-BE49-F238E27FC236}">
                      <a16:creationId xmlns:a16="http://schemas.microsoft.com/office/drawing/2014/main" id="{24CDCD18-1B93-3892-03D2-BF1688195136}"/>
                    </a:ext>
                  </a:extLst>
                </p:cNvPr>
                <p:cNvSpPr/>
                <p:nvPr/>
              </p:nvSpPr>
              <p:spPr>
                <a:xfrm>
                  <a:off x="3369124" y="2128171"/>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53" name="Freeform: Shape 652">
                  <a:extLst>
                    <a:ext uri="{FF2B5EF4-FFF2-40B4-BE49-F238E27FC236}">
                      <a16:creationId xmlns:a16="http://schemas.microsoft.com/office/drawing/2014/main" id="{72102E4B-E84C-72E0-0C4A-5720613F4453}"/>
                    </a:ext>
                  </a:extLst>
                </p:cNvPr>
                <p:cNvSpPr/>
                <p:nvPr/>
              </p:nvSpPr>
              <p:spPr>
                <a:xfrm>
                  <a:off x="3420559" y="2076736"/>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54" name="Freeform: Shape 653">
                  <a:extLst>
                    <a:ext uri="{FF2B5EF4-FFF2-40B4-BE49-F238E27FC236}">
                      <a16:creationId xmlns:a16="http://schemas.microsoft.com/office/drawing/2014/main" id="{1837DADA-4C4B-5E4A-A063-E8930025DAD0}"/>
                    </a:ext>
                  </a:extLst>
                </p:cNvPr>
                <p:cNvSpPr/>
                <p:nvPr/>
              </p:nvSpPr>
              <p:spPr>
                <a:xfrm>
                  <a:off x="3412653" y="2140935"/>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55" name="Freeform: Shape 654">
                  <a:extLst>
                    <a:ext uri="{FF2B5EF4-FFF2-40B4-BE49-F238E27FC236}">
                      <a16:creationId xmlns:a16="http://schemas.microsoft.com/office/drawing/2014/main" id="{0E658036-9948-228F-8D54-7C6DD3711170}"/>
                    </a:ext>
                  </a:extLst>
                </p:cNvPr>
                <p:cNvSpPr/>
                <p:nvPr/>
              </p:nvSpPr>
              <p:spPr>
                <a:xfrm>
                  <a:off x="3464088" y="208950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56" name="Freeform: Shape 655">
                  <a:extLst>
                    <a:ext uri="{FF2B5EF4-FFF2-40B4-BE49-F238E27FC236}">
                      <a16:creationId xmlns:a16="http://schemas.microsoft.com/office/drawing/2014/main" id="{64110F4F-188A-7F3D-2F12-E52A96F7FDA0}"/>
                    </a:ext>
                  </a:extLst>
                </p:cNvPr>
                <p:cNvSpPr/>
                <p:nvPr/>
              </p:nvSpPr>
              <p:spPr>
                <a:xfrm>
                  <a:off x="3417987" y="2140935"/>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57" name="Freeform: Shape 656">
                  <a:extLst>
                    <a:ext uri="{FF2B5EF4-FFF2-40B4-BE49-F238E27FC236}">
                      <a16:creationId xmlns:a16="http://schemas.microsoft.com/office/drawing/2014/main" id="{B85AB7D5-DB7F-53DE-C945-4BBFFA8766F7}"/>
                    </a:ext>
                  </a:extLst>
                </p:cNvPr>
                <p:cNvSpPr/>
                <p:nvPr/>
              </p:nvSpPr>
              <p:spPr>
                <a:xfrm>
                  <a:off x="3469422" y="208950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58" name="Freeform: Shape 657">
                  <a:extLst>
                    <a:ext uri="{FF2B5EF4-FFF2-40B4-BE49-F238E27FC236}">
                      <a16:creationId xmlns:a16="http://schemas.microsoft.com/office/drawing/2014/main" id="{F2FEE452-56C6-C38C-023B-D2FAB763410C}"/>
                    </a:ext>
                  </a:extLst>
                </p:cNvPr>
                <p:cNvSpPr/>
                <p:nvPr/>
              </p:nvSpPr>
              <p:spPr>
                <a:xfrm>
                  <a:off x="3553814" y="2217897"/>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59" name="Freeform: Shape 658">
                  <a:extLst>
                    <a:ext uri="{FF2B5EF4-FFF2-40B4-BE49-F238E27FC236}">
                      <a16:creationId xmlns:a16="http://schemas.microsoft.com/office/drawing/2014/main" id="{F7DFB63E-1427-E7E0-AA3F-123E31D7DAA7}"/>
                    </a:ext>
                  </a:extLst>
                </p:cNvPr>
                <p:cNvSpPr/>
                <p:nvPr/>
              </p:nvSpPr>
              <p:spPr>
                <a:xfrm>
                  <a:off x="3605249" y="2166462"/>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60" name="Freeform: Shape 659">
                  <a:extLst>
                    <a:ext uri="{FF2B5EF4-FFF2-40B4-BE49-F238E27FC236}">
                      <a16:creationId xmlns:a16="http://schemas.microsoft.com/office/drawing/2014/main" id="{0E817EDE-59BD-048E-0951-4AC6AE3F697B}"/>
                    </a:ext>
                  </a:extLst>
                </p:cNvPr>
                <p:cNvSpPr/>
                <p:nvPr/>
              </p:nvSpPr>
              <p:spPr>
                <a:xfrm>
                  <a:off x="3858138" y="2372869"/>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61" name="Freeform: Shape 660">
                  <a:extLst>
                    <a:ext uri="{FF2B5EF4-FFF2-40B4-BE49-F238E27FC236}">
                      <a16:creationId xmlns:a16="http://schemas.microsoft.com/office/drawing/2014/main" id="{945C6FB8-19C8-4A9F-26DD-447FB6D5E174}"/>
                    </a:ext>
                  </a:extLst>
                </p:cNvPr>
                <p:cNvSpPr/>
                <p:nvPr/>
              </p:nvSpPr>
              <p:spPr>
                <a:xfrm>
                  <a:off x="3909573" y="2321434"/>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62" name="Freeform: Shape 661">
                  <a:extLst>
                    <a:ext uri="{FF2B5EF4-FFF2-40B4-BE49-F238E27FC236}">
                      <a16:creationId xmlns:a16="http://schemas.microsoft.com/office/drawing/2014/main" id="{5A5F9CDB-CF92-C650-2999-48F56981F6D2}"/>
                    </a:ext>
                  </a:extLst>
                </p:cNvPr>
                <p:cNvSpPr/>
                <p:nvPr/>
              </p:nvSpPr>
              <p:spPr>
                <a:xfrm>
                  <a:off x="4292668" y="2659285"/>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63" name="Freeform: Shape 662">
                  <a:extLst>
                    <a:ext uri="{FF2B5EF4-FFF2-40B4-BE49-F238E27FC236}">
                      <a16:creationId xmlns:a16="http://schemas.microsoft.com/office/drawing/2014/main" id="{80197064-22E6-491C-0C4E-57C0947957A0}"/>
                    </a:ext>
                  </a:extLst>
                </p:cNvPr>
                <p:cNvSpPr/>
                <p:nvPr/>
              </p:nvSpPr>
              <p:spPr>
                <a:xfrm>
                  <a:off x="4344103" y="2607850"/>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64" name="Freeform: Shape 663">
                  <a:extLst>
                    <a:ext uri="{FF2B5EF4-FFF2-40B4-BE49-F238E27FC236}">
                      <a16:creationId xmlns:a16="http://schemas.microsoft.com/office/drawing/2014/main" id="{A007ADE8-1B98-C5FD-47AC-4B337BFF1524}"/>
                    </a:ext>
                  </a:extLst>
                </p:cNvPr>
                <p:cNvSpPr/>
                <p:nvPr/>
              </p:nvSpPr>
              <p:spPr>
                <a:xfrm>
                  <a:off x="4336197" y="2659285"/>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65" name="Freeform: Shape 664">
                  <a:extLst>
                    <a:ext uri="{FF2B5EF4-FFF2-40B4-BE49-F238E27FC236}">
                      <a16:creationId xmlns:a16="http://schemas.microsoft.com/office/drawing/2014/main" id="{420F49EE-7A48-BF1F-64D0-7B1D17D23015}"/>
                    </a:ext>
                  </a:extLst>
                </p:cNvPr>
                <p:cNvSpPr/>
                <p:nvPr/>
              </p:nvSpPr>
              <p:spPr>
                <a:xfrm>
                  <a:off x="4387632" y="2607850"/>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66" name="Freeform: Shape 665">
                  <a:extLst>
                    <a:ext uri="{FF2B5EF4-FFF2-40B4-BE49-F238E27FC236}">
                      <a16:creationId xmlns:a16="http://schemas.microsoft.com/office/drawing/2014/main" id="{B86C1690-0FA3-C332-83B0-B8C6D0C5D007}"/>
                    </a:ext>
                  </a:extLst>
                </p:cNvPr>
                <p:cNvSpPr/>
                <p:nvPr/>
              </p:nvSpPr>
              <p:spPr>
                <a:xfrm>
                  <a:off x="4564321" y="2738819"/>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67" name="Freeform: Shape 666">
                  <a:extLst>
                    <a:ext uri="{FF2B5EF4-FFF2-40B4-BE49-F238E27FC236}">
                      <a16:creationId xmlns:a16="http://schemas.microsoft.com/office/drawing/2014/main" id="{3FEAB3AB-8ED4-C7E2-DBF1-DF94D4E61C87}"/>
                    </a:ext>
                  </a:extLst>
                </p:cNvPr>
                <p:cNvSpPr/>
                <p:nvPr/>
              </p:nvSpPr>
              <p:spPr>
                <a:xfrm>
                  <a:off x="4615756" y="2687384"/>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68" name="Freeform: Shape 667">
                  <a:extLst>
                    <a:ext uri="{FF2B5EF4-FFF2-40B4-BE49-F238E27FC236}">
                      <a16:creationId xmlns:a16="http://schemas.microsoft.com/office/drawing/2014/main" id="{BA9C4619-F330-F0DC-E88C-E491B65B88A8}"/>
                    </a:ext>
                  </a:extLst>
                </p:cNvPr>
                <p:cNvSpPr/>
                <p:nvPr/>
              </p:nvSpPr>
              <p:spPr>
                <a:xfrm>
                  <a:off x="4743582" y="2765680"/>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69" name="Freeform: Shape 668">
                  <a:extLst>
                    <a:ext uri="{FF2B5EF4-FFF2-40B4-BE49-F238E27FC236}">
                      <a16:creationId xmlns:a16="http://schemas.microsoft.com/office/drawing/2014/main" id="{74FB9AA4-35C2-A73F-AECC-87FD148F8294}"/>
                    </a:ext>
                  </a:extLst>
                </p:cNvPr>
                <p:cNvSpPr/>
                <p:nvPr/>
              </p:nvSpPr>
              <p:spPr>
                <a:xfrm>
                  <a:off x="4795017" y="2714245"/>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70" name="Freeform: Shape 669">
                  <a:extLst>
                    <a:ext uri="{FF2B5EF4-FFF2-40B4-BE49-F238E27FC236}">
                      <a16:creationId xmlns:a16="http://schemas.microsoft.com/office/drawing/2014/main" id="{0C44F885-A005-CEAA-704D-F9E26A6B9513}"/>
                    </a:ext>
                  </a:extLst>
                </p:cNvPr>
                <p:cNvSpPr/>
                <p:nvPr/>
              </p:nvSpPr>
              <p:spPr>
                <a:xfrm>
                  <a:off x="4759965" y="2765680"/>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71" name="Freeform: Shape 670">
                  <a:extLst>
                    <a:ext uri="{FF2B5EF4-FFF2-40B4-BE49-F238E27FC236}">
                      <a16:creationId xmlns:a16="http://schemas.microsoft.com/office/drawing/2014/main" id="{F1EA469E-054E-4847-F459-8EE09F75F7A5}"/>
                    </a:ext>
                  </a:extLst>
                </p:cNvPr>
                <p:cNvSpPr/>
                <p:nvPr/>
              </p:nvSpPr>
              <p:spPr>
                <a:xfrm>
                  <a:off x="4811400" y="2714245"/>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72" name="Freeform: Shape 671">
                  <a:extLst>
                    <a:ext uri="{FF2B5EF4-FFF2-40B4-BE49-F238E27FC236}">
                      <a16:creationId xmlns:a16="http://schemas.microsoft.com/office/drawing/2014/main" id="{5D28EE0B-AB6B-70A1-B4F0-27E2549D6117}"/>
                    </a:ext>
                  </a:extLst>
                </p:cNvPr>
                <p:cNvSpPr/>
                <p:nvPr/>
              </p:nvSpPr>
              <p:spPr>
                <a:xfrm>
                  <a:off x="4781682" y="2765680"/>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73" name="Freeform: Shape 672">
                  <a:extLst>
                    <a:ext uri="{FF2B5EF4-FFF2-40B4-BE49-F238E27FC236}">
                      <a16:creationId xmlns:a16="http://schemas.microsoft.com/office/drawing/2014/main" id="{4641654B-1CC2-0AB9-04F7-3D07B9CCE129}"/>
                    </a:ext>
                  </a:extLst>
                </p:cNvPr>
                <p:cNvSpPr/>
                <p:nvPr/>
              </p:nvSpPr>
              <p:spPr>
                <a:xfrm>
                  <a:off x="4833117" y="2714245"/>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74" name="Freeform: Shape 673">
                  <a:extLst>
                    <a:ext uri="{FF2B5EF4-FFF2-40B4-BE49-F238E27FC236}">
                      <a16:creationId xmlns:a16="http://schemas.microsoft.com/office/drawing/2014/main" id="{7E912ED4-F4AC-22A7-8A0E-2CA494FF18D3}"/>
                    </a:ext>
                  </a:extLst>
                </p:cNvPr>
                <p:cNvSpPr/>
                <p:nvPr/>
              </p:nvSpPr>
              <p:spPr>
                <a:xfrm>
                  <a:off x="5265171" y="2931605"/>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75" name="Freeform: Shape 674">
                  <a:extLst>
                    <a:ext uri="{FF2B5EF4-FFF2-40B4-BE49-F238E27FC236}">
                      <a16:creationId xmlns:a16="http://schemas.microsoft.com/office/drawing/2014/main" id="{2735A0A9-D5B4-DA58-2E8F-0CAFB687545D}"/>
                    </a:ext>
                  </a:extLst>
                </p:cNvPr>
                <p:cNvSpPr/>
                <p:nvPr/>
              </p:nvSpPr>
              <p:spPr>
                <a:xfrm>
                  <a:off x="5316606" y="2880170"/>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76" name="Freeform: Shape 675">
                  <a:extLst>
                    <a:ext uri="{FF2B5EF4-FFF2-40B4-BE49-F238E27FC236}">
                      <a16:creationId xmlns:a16="http://schemas.microsoft.com/office/drawing/2014/main" id="{45B32022-D28B-79CC-BC67-DF5D9DA6EDCD}"/>
                    </a:ext>
                  </a:extLst>
                </p:cNvPr>
                <p:cNvSpPr/>
                <p:nvPr/>
              </p:nvSpPr>
              <p:spPr>
                <a:xfrm>
                  <a:off x="5281458" y="2931605"/>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77" name="Freeform: Shape 676">
                  <a:extLst>
                    <a:ext uri="{FF2B5EF4-FFF2-40B4-BE49-F238E27FC236}">
                      <a16:creationId xmlns:a16="http://schemas.microsoft.com/office/drawing/2014/main" id="{255BC038-28A4-B6FB-5A73-6058730C8D3F}"/>
                    </a:ext>
                  </a:extLst>
                </p:cNvPr>
                <p:cNvSpPr/>
                <p:nvPr/>
              </p:nvSpPr>
              <p:spPr>
                <a:xfrm>
                  <a:off x="5332893" y="2880170"/>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78" name="Freeform: Shape 677">
                  <a:extLst>
                    <a:ext uri="{FF2B5EF4-FFF2-40B4-BE49-F238E27FC236}">
                      <a16:creationId xmlns:a16="http://schemas.microsoft.com/office/drawing/2014/main" id="{69B79329-AA6F-CEA3-FF7A-2E18818F9394}"/>
                    </a:ext>
                  </a:extLst>
                </p:cNvPr>
                <p:cNvSpPr/>
                <p:nvPr/>
              </p:nvSpPr>
              <p:spPr>
                <a:xfrm>
                  <a:off x="5515011" y="2988184"/>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79" name="Freeform: Shape 678">
                  <a:extLst>
                    <a:ext uri="{FF2B5EF4-FFF2-40B4-BE49-F238E27FC236}">
                      <a16:creationId xmlns:a16="http://schemas.microsoft.com/office/drawing/2014/main" id="{213683E5-6174-135F-0AB6-4D55875CD85A}"/>
                    </a:ext>
                  </a:extLst>
                </p:cNvPr>
                <p:cNvSpPr/>
                <p:nvPr/>
              </p:nvSpPr>
              <p:spPr>
                <a:xfrm>
                  <a:off x="5566446" y="2936749"/>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80" name="Freeform: Shape 679">
                  <a:extLst>
                    <a:ext uri="{FF2B5EF4-FFF2-40B4-BE49-F238E27FC236}">
                      <a16:creationId xmlns:a16="http://schemas.microsoft.com/office/drawing/2014/main" id="{A2C66ED1-03E0-832B-0789-1C7E54410E8A}"/>
                    </a:ext>
                  </a:extLst>
                </p:cNvPr>
                <p:cNvSpPr/>
                <p:nvPr/>
              </p:nvSpPr>
              <p:spPr>
                <a:xfrm>
                  <a:off x="5596545" y="300266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81" name="Freeform: Shape 680">
                  <a:extLst>
                    <a:ext uri="{FF2B5EF4-FFF2-40B4-BE49-F238E27FC236}">
                      <a16:creationId xmlns:a16="http://schemas.microsoft.com/office/drawing/2014/main" id="{4A6A43D3-9F5E-FCE8-7CBC-7043982F5D35}"/>
                    </a:ext>
                  </a:extLst>
                </p:cNvPr>
                <p:cNvSpPr/>
                <p:nvPr/>
              </p:nvSpPr>
              <p:spPr>
                <a:xfrm>
                  <a:off x="5647980" y="295122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82" name="Freeform: Shape 681">
                  <a:extLst>
                    <a:ext uri="{FF2B5EF4-FFF2-40B4-BE49-F238E27FC236}">
                      <a16:creationId xmlns:a16="http://schemas.microsoft.com/office/drawing/2014/main" id="{0F92C33E-B09B-58BC-31AF-4B8320891109}"/>
                    </a:ext>
                  </a:extLst>
                </p:cNvPr>
                <p:cNvSpPr/>
                <p:nvPr/>
              </p:nvSpPr>
              <p:spPr>
                <a:xfrm>
                  <a:off x="5987642" y="3089911"/>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83" name="Freeform: Shape 682">
                  <a:extLst>
                    <a:ext uri="{FF2B5EF4-FFF2-40B4-BE49-F238E27FC236}">
                      <a16:creationId xmlns:a16="http://schemas.microsoft.com/office/drawing/2014/main" id="{F123C6EB-5C8E-2822-4FC9-DE6B9EF29578}"/>
                    </a:ext>
                  </a:extLst>
                </p:cNvPr>
                <p:cNvSpPr/>
                <p:nvPr/>
              </p:nvSpPr>
              <p:spPr>
                <a:xfrm>
                  <a:off x="6039077" y="3038476"/>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84" name="Freeform: Shape 683">
                  <a:extLst>
                    <a:ext uri="{FF2B5EF4-FFF2-40B4-BE49-F238E27FC236}">
                      <a16:creationId xmlns:a16="http://schemas.microsoft.com/office/drawing/2014/main" id="{04BD8E6B-76AD-E623-CAF8-A724B8C3831A}"/>
                    </a:ext>
                  </a:extLst>
                </p:cNvPr>
                <p:cNvSpPr/>
                <p:nvPr/>
              </p:nvSpPr>
              <p:spPr>
                <a:xfrm>
                  <a:off x="6232149" y="3119533"/>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85" name="Freeform: Shape 684">
                  <a:extLst>
                    <a:ext uri="{FF2B5EF4-FFF2-40B4-BE49-F238E27FC236}">
                      <a16:creationId xmlns:a16="http://schemas.microsoft.com/office/drawing/2014/main" id="{F30F18A7-0934-D21E-F2A3-2F48F644E398}"/>
                    </a:ext>
                  </a:extLst>
                </p:cNvPr>
                <p:cNvSpPr/>
                <p:nvPr/>
              </p:nvSpPr>
              <p:spPr>
                <a:xfrm>
                  <a:off x="6283584" y="306809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86" name="Freeform: Shape 685">
                  <a:extLst>
                    <a:ext uri="{FF2B5EF4-FFF2-40B4-BE49-F238E27FC236}">
                      <a16:creationId xmlns:a16="http://schemas.microsoft.com/office/drawing/2014/main" id="{4A823DEE-F801-12A3-442E-A0CA3E4CCAB9}"/>
                    </a:ext>
                  </a:extLst>
                </p:cNvPr>
                <p:cNvSpPr/>
                <p:nvPr/>
              </p:nvSpPr>
              <p:spPr>
                <a:xfrm>
                  <a:off x="6373404" y="3164587"/>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87" name="Freeform: Shape 686">
                  <a:extLst>
                    <a:ext uri="{FF2B5EF4-FFF2-40B4-BE49-F238E27FC236}">
                      <a16:creationId xmlns:a16="http://schemas.microsoft.com/office/drawing/2014/main" id="{E902B539-1C94-D2FD-BECA-EE89ABBE1D65}"/>
                    </a:ext>
                  </a:extLst>
                </p:cNvPr>
                <p:cNvSpPr/>
                <p:nvPr/>
              </p:nvSpPr>
              <p:spPr>
                <a:xfrm>
                  <a:off x="6424839" y="3113152"/>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88" name="Freeform: Shape 687">
                  <a:extLst>
                    <a:ext uri="{FF2B5EF4-FFF2-40B4-BE49-F238E27FC236}">
                      <a16:creationId xmlns:a16="http://schemas.microsoft.com/office/drawing/2014/main" id="{BBC6B759-A813-7B2F-CEBC-D6C44EEFA6C7}"/>
                    </a:ext>
                  </a:extLst>
                </p:cNvPr>
                <p:cNvSpPr/>
                <p:nvPr/>
              </p:nvSpPr>
              <p:spPr>
                <a:xfrm>
                  <a:off x="6471226" y="3164587"/>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89" name="Freeform: Shape 688">
                  <a:extLst>
                    <a:ext uri="{FF2B5EF4-FFF2-40B4-BE49-F238E27FC236}">
                      <a16:creationId xmlns:a16="http://schemas.microsoft.com/office/drawing/2014/main" id="{3850539E-92B2-3006-07FF-3069FED5487C}"/>
                    </a:ext>
                  </a:extLst>
                </p:cNvPr>
                <p:cNvSpPr/>
                <p:nvPr/>
              </p:nvSpPr>
              <p:spPr>
                <a:xfrm>
                  <a:off x="6522661" y="3113152"/>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90" name="Freeform: Shape 689">
                  <a:extLst>
                    <a:ext uri="{FF2B5EF4-FFF2-40B4-BE49-F238E27FC236}">
                      <a16:creationId xmlns:a16="http://schemas.microsoft.com/office/drawing/2014/main" id="{E30B1628-766D-DC8C-1985-816D9BEF5F87}"/>
                    </a:ext>
                  </a:extLst>
                </p:cNvPr>
                <p:cNvSpPr/>
                <p:nvPr/>
              </p:nvSpPr>
              <p:spPr>
                <a:xfrm>
                  <a:off x="6482085" y="3164587"/>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91" name="Freeform: Shape 690">
                  <a:extLst>
                    <a:ext uri="{FF2B5EF4-FFF2-40B4-BE49-F238E27FC236}">
                      <a16:creationId xmlns:a16="http://schemas.microsoft.com/office/drawing/2014/main" id="{BBD5F381-554D-98DF-1D05-035B880C66D8}"/>
                    </a:ext>
                  </a:extLst>
                </p:cNvPr>
                <p:cNvSpPr/>
                <p:nvPr/>
              </p:nvSpPr>
              <p:spPr>
                <a:xfrm>
                  <a:off x="6533520" y="3113152"/>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92" name="Freeform: Shape 691">
                  <a:extLst>
                    <a:ext uri="{FF2B5EF4-FFF2-40B4-BE49-F238E27FC236}">
                      <a16:creationId xmlns:a16="http://schemas.microsoft.com/office/drawing/2014/main" id="{A1D00483-575D-0B43-ACEF-616EAD9FD576}"/>
                    </a:ext>
                  </a:extLst>
                </p:cNvPr>
                <p:cNvSpPr/>
                <p:nvPr/>
              </p:nvSpPr>
              <p:spPr>
                <a:xfrm>
                  <a:off x="6536472" y="3196210"/>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93" name="Freeform: Shape 692">
                  <a:extLst>
                    <a:ext uri="{FF2B5EF4-FFF2-40B4-BE49-F238E27FC236}">
                      <a16:creationId xmlns:a16="http://schemas.microsoft.com/office/drawing/2014/main" id="{8E1D7EA4-D07B-49DE-1DA4-ED1FE240E649}"/>
                    </a:ext>
                  </a:extLst>
                </p:cNvPr>
                <p:cNvSpPr/>
                <p:nvPr/>
              </p:nvSpPr>
              <p:spPr>
                <a:xfrm>
                  <a:off x="6587907" y="3144775"/>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94" name="Freeform: Shape 693">
                  <a:extLst>
                    <a:ext uri="{FF2B5EF4-FFF2-40B4-BE49-F238E27FC236}">
                      <a16:creationId xmlns:a16="http://schemas.microsoft.com/office/drawing/2014/main" id="{DE49BC16-E29D-1438-DB7E-EC2274CC44A2}"/>
                    </a:ext>
                  </a:extLst>
                </p:cNvPr>
                <p:cNvSpPr/>
                <p:nvPr/>
              </p:nvSpPr>
              <p:spPr>
                <a:xfrm>
                  <a:off x="6563619" y="3196210"/>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95" name="Freeform: Shape 694">
                  <a:extLst>
                    <a:ext uri="{FF2B5EF4-FFF2-40B4-BE49-F238E27FC236}">
                      <a16:creationId xmlns:a16="http://schemas.microsoft.com/office/drawing/2014/main" id="{38C19986-3917-4992-C998-274FFB5EF276}"/>
                    </a:ext>
                  </a:extLst>
                </p:cNvPr>
                <p:cNvSpPr/>
                <p:nvPr/>
              </p:nvSpPr>
              <p:spPr>
                <a:xfrm>
                  <a:off x="6615054" y="3144775"/>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96" name="Freeform: Shape 695">
                  <a:extLst>
                    <a:ext uri="{FF2B5EF4-FFF2-40B4-BE49-F238E27FC236}">
                      <a16:creationId xmlns:a16="http://schemas.microsoft.com/office/drawing/2014/main" id="{D81DF370-E8B4-A311-A922-67CDB16D36E4}"/>
                    </a:ext>
                  </a:extLst>
                </p:cNvPr>
                <p:cNvSpPr/>
                <p:nvPr/>
              </p:nvSpPr>
              <p:spPr>
                <a:xfrm>
                  <a:off x="6607053" y="3196210"/>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97" name="Freeform: Shape 696">
                  <a:extLst>
                    <a:ext uri="{FF2B5EF4-FFF2-40B4-BE49-F238E27FC236}">
                      <a16:creationId xmlns:a16="http://schemas.microsoft.com/office/drawing/2014/main" id="{EB83D24D-EA11-5856-13FF-260F91C9F2D2}"/>
                    </a:ext>
                  </a:extLst>
                </p:cNvPr>
                <p:cNvSpPr/>
                <p:nvPr/>
              </p:nvSpPr>
              <p:spPr>
                <a:xfrm>
                  <a:off x="6658488" y="3144775"/>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98" name="Freeform: Shape 697">
                  <a:extLst>
                    <a:ext uri="{FF2B5EF4-FFF2-40B4-BE49-F238E27FC236}">
                      <a16:creationId xmlns:a16="http://schemas.microsoft.com/office/drawing/2014/main" id="{C84E3E42-2477-B0EF-8772-7CAEF25D3DDB}"/>
                    </a:ext>
                  </a:extLst>
                </p:cNvPr>
                <p:cNvSpPr/>
                <p:nvPr/>
              </p:nvSpPr>
              <p:spPr>
                <a:xfrm>
                  <a:off x="6617911" y="3196210"/>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99" name="Freeform: Shape 698">
                  <a:extLst>
                    <a:ext uri="{FF2B5EF4-FFF2-40B4-BE49-F238E27FC236}">
                      <a16:creationId xmlns:a16="http://schemas.microsoft.com/office/drawing/2014/main" id="{45941A05-D942-1971-8201-ADDDB376ACE2}"/>
                    </a:ext>
                  </a:extLst>
                </p:cNvPr>
                <p:cNvSpPr/>
                <p:nvPr/>
              </p:nvSpPr>
              <p:spPr>
                <a:xfrm>
                  <a:off x="6669346" y="3144775"/>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00" name="Freeform: Shape 699">
                  <a:extLst>
                    <a:ext uri="{FF2B5EF4-FFF2-40B4-BE49-F238E27FC236}">
                      <a16:creationId xmlns:a16="http://schemas.microsoft.com/office/drawing/2014/main" id="{77AC0CAF-6EC9-DE48-D0BD-D9DBA99C03AC}"/>
                    </a:ext>
                  </a:extLst>
                </p:cNvPr>
                <p:cNvSpPr/>
                <p:nvPr/>
              </p:nvSpPr>
              <p:spPr>
                <a:xfrm>
                  <a:off x="6623436" y="3196210"/>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01" name="Freeform: Shape 700">
                  <a:extLst>
                    <a:ext uri="{FF2B5EF4-FFF2-40B4-BE49-F238E27FC236}">
                      <a16:creationId xmlns:a16="http://schemas.microsoft.com/office/drawing/2014/main" id="{388C5F87-6F5D-BE90-AB77-9A49D283C574}"/>
                    </a:ext>
                  </a:extLst>
                </p:cNvPr>
                <p:cNvSpPr/>
                <p:nvPr/>
              </p:nvSpPr>
              <p:spPr>
                <a:xfrm>
                  <a:off x="6674871" y="3144775"/>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02" name="Freeform: Shape 701">
                  <a:extLst>
                    <a:ext uri="{FF2B5EF4-FFF2-40B4-BE49-F238E27FC236}">
                      <a16:creationId xmlns:a16="http://schemas.microsoft.com/office/drawing/2014/main" id="{09819817-D7ED-5BA1-D45B-8CF76F6A08E3}"/>
                    </a:ext>
                  </a:extLst>
                </p:cNvPr>
                <p:cNvSpPr/>
                <p:nvPr/>
              </p:nvSpPr>
              <p:spPr>
                <a:xfrm>
                  <a:off x="6704779" y="3196210"/>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03" name="Freeform: Shape 702">
                  <a:extLst>
                    <a:ext uri="{FF2B5EF4-FFF2-40B4-BE49-F238E27FC236}">
                      <a16:creationId xmlns:a16="http://schemas.microsoft.com/office/drawing/2014/main" id="{92B78130-76F2-AF6B-7B83-DCCBDE1DCB54}"/>
                    </a:ext>
                  </a:extLst>
                </p:cNvPr>
                <p:cNvSpPr/>
                <p:nvPr/>
              </p:nvSpPr>
              <p:spPr>
                <a:xfrm>
                  <a:off x="6756214" y="3144775"/>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04" name="Freeform: Shape 703">
                  <a:extLst>
                    <a:ext uri="{FF2B5EF4-FFF2-40B4-BE49-F238E27FC236}">
                      <a16:creationId xmlns:a16="http://schemas.microsoft.com/office/drawing/2014/main" id="{84704F07-83A8-31AF-8B38-BE60FEED170C}"/>
                    </a:ext>
                  </a:extLst>
                </p:cNvPr>
                <p:cNvSpPr/>
                <p:nvPr/>
              </p:nvSpPr>
              <p:spPr>
                <a:xfrm>
                  <a:off x="6710208" y="3196210"/>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05" name="Freeform: Shape 704">
                  <a:extLst>
                    <a:ext uri="{FF2B5EF4-FFF2-40B4-BE49-F238E27FC236}">
                      <a16:creationId xmlns:a16="http://schemas.microsoft.com/office/drawing/2014/main" id="{E231DD31-1CA6-9ECA-FB11-24DC47BB3A37}"/>
                    </a:ext>
                  </a:extLst>
                </p:cNvPr>
                <p:cNvSpPr/>
                <p:nvPr/>
              </p:nvSpPr>
              <p:spPr>
                <a:xfrm>
                  <a:off x="6761643" y="3144775"/>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06" name="Freeform: Shape 705">
                  <a:extLst>
                    <a:ext uri="{FF2B5EF4-FFF2-40B4-BE49-F238E27FC236}">
                      <a16:creationId xmlns:a16="http://schemas.microsoft.com/office/drawing/2014/main" id="{3A12C0CB-4488-9828-9661-3B772ADB4F9F}"/>
                    </a:ext>
                  </a:extLst>
                </p:cNvPr>
                <p:cNvSpPr/>
                <p:nvPr/>
              </p:nvSpPr>
              <p:spPr>
                <a:xfrm>
                  <a:off x="6721162" y="3214307"/>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07" name="Freeform: Shape 706">
                  <a:extLst>
                    <a:ext uri="{FF2B5EF4-FFF2-40B4-BE49-F238E27FC236}">
                      <a16:creationId xmlns:a16="http://schemas.microsoft.com/office/drawing/2014/main" id="{57A4E35D-BF12-68E6-4EE7-1A042CE1B960}"/>
                    </a:ext>
                  </a:extLst>
                </p:cNvPr>
                <p:cNvSpPr/>
                <p:nvPr/>
              </p:nvSpPr>
              <p:spPr>
                <a:xfrm>
                  <a:off x="6772597" y="3162872"/>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08" name="Freeform: Shape 707">
                  <a:extLst>
                    <a:ext uri="{FF2B5EF4-FFF2-40B4-BE49-F238E27FC236}">
                      <a16:creationId xmlns:a16="http://schemas.microsoft.com/office/drawing/2014/main" id="{E8107C7E-048E-37C4-2230-77EA04D48F0C}"/>
                    </a:ext>
                  </a:extLst>
                </p:cNvPr>
                <p:cNvSpPr/>
                <p:nvPr/>
              </p:nvSpPr>
              <p:spPr>
                <a:xfrm>
                  <a:off x="6721162" y="3214307"/>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09" name="Freeform: Shape 708">
                  <a:extLst>
                    <a:ext uri="{FF2B5EF4-FFF2-40B4-BE49-F238E27FC236}">
                      <a16:creationId xmlns:a16="http://schemas.microsoft.com/office/drawing/2014/main" id="{CFA31BDE-E693-3284-975E-9491BDC57EE3}"/>
                    </a:ext>
                  </a:extLst>
                </p:cNvPr>
                <p:cNvSpPr/>
                <p:nvPr/>
              </p:nvSpPr>
              <p:spPr>
                <a:xfrm>
                  <a:off x="6772597" y="3162872"/>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10" name="Freeform: Shape 709">
                  <a:extLst>
                    <a:ext uri="{FF2B5EF4-FFF2-40B4-BE49-F238E27FC236}">
                      <a16:creationId xmlns:a16="http://schemas.microsoft.com/office/drawing/2014/main" id="{7497E842-9AB6-0B18-B95E-3312CD7E0BA2}"/>
                    </a:ext>
                  </a:extLst>
                </p:cNvPr>
                <p:cNvSpPr/>
                <p:nvPr/>
              </p:nvSpPr>
              <p:spPr>
                <a:xfrm>
                  <a:off x="6731925" y="323326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11" name="Freeform: Shape 710">
                  <a:extLst>
                    <a:ext uri="{FF2B5EF4-FFF2-40B4-BE49-F238E27FC236}">
                      <a16:creationId xmlns:a16="http://schemas.microsoft.com/office/drawing/2014/main" id="{D6584B0A-2A49-5602-5D21-028F4B15714E}"/>
                    </a:ext>
                  </a:extLst>
                </p:cNvPr>
                <p:cNvSpPr/>
                <p:nvPr/>
              </p:nvSpPr>
              <p:spPr>
                <a:xfrm>
                  <a:off x="6783360" y="318182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12" name="Freeform: Shape 711">
                  <a:extLst>
                    <a:ext uri="{FF2B5EF4-FFF2-40B4-BE49-F238E27FC236}">
                      <a16:creationId xmlns:a16="http://schemas.microsoft.com/office/drawing/2014/main" id="{D5CB9E90-6DD8-27DE-C833-0E9C33145593}"/>
                    </a:ext>
                  </a:extLst>
                </p:cNvPr>
                <p:cNvSpPr/>
                <p:nvPr/>
              </p:nvSpPr>
              <p:spPr>
                <a:xfrm>
                  <a:off x="6731925" y="323326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13" name="Freeform: Shape 712">
                  <a:extLst>
                    <a:ext uri="{FF2B5EF4-FFF2-40B4-BE49-F238E27FC236}">
                      <a16:creationId xmlns:a16="http://schemas.microsoft.com/office/drawing/2014/main" id="{5C95F89D-C37A-2E32-7284-DC6621F381E6}"/>
                    </a:ext>
                  </a:extLst>
                </p:cNvPr>
                <p:cNvSpPr/>
                <p:nvPr/>
              </p:nvSpPr>
              <p:spPr>
                <a:xfrm>
                  <a:off x="6783360" y="318182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14" name="Freeform: Shape 713">
                  <a:extLst>
                    <a:ext uri="{FF2B5EF4-FFF2-40B4-BE49-F238E27FC236}">
                      <a16:creationId xmlns:a16="http://schemas.microsoft.com/office/drawing/2014/main" id="{2C004DC8-A8E0-BF01-B55E-EE3656DE4EC8}"/>
                    </a:ext>
                  </a:extLst>
                </p:cNvPr>
                <p:cNvSpPr/>
                <p:nvPr/>
              </p:nvSpPr>
              <p:spPr>
                <a:xfrm>
                  <a:off x="6737450" y="323326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15" name="Freeform: Shape 714">
                  <a:extLst>
                    <a:ext uri="{FF2B5EF4-FFF2-40B4-BE49-F238E27FC236}">
                      <a16:creationId xmlns:a16="http://schemas.microsoft.com/office/drawing/2014/main" id="{33DF56CA-3BF7-75C5-96A6-6C8BE80655F5}"/>
                    </a:ext>
                  </a:extLst>
                </p:cNvPr>
                <p:cNvSpPr/>
                <p:nvPr/>
              </p:nvSpPr>
              <p:spPr>
                <a:xfrm>
                  <a:off x="6788885" y="318182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16" name="Freeform: Shape 715">
                  <a:extLst>
                    <a:ext uri="{FF2B5EF4-FFF2-40B4-BE49-F238E27FC236}">
                      <a16:creationId xmlns:a16="http://schemas.microsoft.com/office/drawing/2014/main" id="{58221334-0602-E530-10C6-FB6B8F0EF5D3}"/>
                    </a:ext>
                  </a:extLst>
                </p:cNvPr>
                <p:cNvSpPr/>
                <p:nvPr/>
              </p:nvSpPr>
              <p:spPr>
                <a:xfrm>
                  <a:off x="6742879" y="323326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17" name="Freeform: Shape 716">
                  <a:extLst>
                    <a:ext uri="{FF2B5EF4-FFF2-40B4-BE49-F238E27FC236}">
                      <a16:creationId xmlns:a16="http://schemas.microsoft.com/office/drawing/2014/main" id="{EE414223-4C65-587D-3468-540EA13574F0}"/>
                    </a:ext>
                  </a:extLst>
                </p:cNvPr>
                <p:cNvSpPr/>
                <p:nvPr/>
              </p:nvSpPr>
              <p:spPr>
                <a:xfrm>
                  <a:off x="6794314" y="318182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18" name="Freeform: Shape 717">
                  <a:extLst>
                    <a:ext uri="{FF2B5EF4-FFF2-40B4-BE49-F238E27FC236}">
                      <a16:creationId xmlns:a16="http://schemas.microsoft.com/office/drawing/2014/main" id="{721F618E-3B36-7026-76B1-A19D1632D626}"/>
                    </a:ext>
                  </a:extLst>
                </p:cNvPr>
                <p:cNvSpPr/>
                <p:nvPr/>
              </p:nvSpPr>
              <p:spPr>
                <a:xfrm>
                  <a:off x="6764596" y="323326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19" name="Freeform: Shape 718">
                  <a:extLst>
                    <a:ext uri="{FF2B5EF4-FFF2-40B4-BE49-F238E27FC236}">
                      <a16:creationId xmlns:a16="http://schemas.microsoft.com/office/drawing/2014/main" id="{1C85CC59-0F38-036C-18CA-98758D055F1B}"/>
                    </a:ext>
                  </a:extLst>
                </p:cNvPr>
                <p:cNvSpPr/>
                <p:nvPr/>
              </p:nvSpPr>
              <p:spPr>
                <a:xfrm>
                  <a:off x="6816031" y="318182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20" name="Freeform: Shape 719">
                  <a:extLst>
                    <a:ext uri="{FF2B5EF4-FFF2-40B4-BE49-F238E27FC236}">
                      <a16:creationId xmlns:a16="http://schemas.microsoft.com/office/drawing/2014/main" id="{69D36255-7BC4-505A-34CC-AE456BC25C6C}"/>
                    </a:ext>
                  </a:extLst>
                </p:cNvPr>
                <p:cNvSpPr/>
                <p:nvPr/>
              </p:nvSpPr>
              <p:spPr>
                <a:xfrm>
                  <a:off x="6829842" y="3254503"/>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21" name="Freeform: Shape 720">
                  <a:extLst>
                    <a:ext uri="{FF2B5EF4-FFF2-40B4-BE49-F238E27FC236}">
                      <a16:creationId xmlns:a16="http://schemas.microsoft.com/office/drawing/2014/main" id="{A96E9446-B4CE-0207-CE41-7DE2EE88E447}"/>
                    </a:ext>
                  </a:extLst>
                </p:cNvPr>
                <p:cNvSpPr/>
                <p:nvPr/>
              </p:nvSpPr>
              <p:spPr>
                <a:xfrm>
                  <a:off x="6881277" y="320306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22" name="Freeform: Shape 721">
                  <a:extLst>
                    <a:ext uri="{FF2B5EF4-FFF2-40B4-BE49-F238E27FC236}">
                      <a16:creationId xmlns:a16="http://schemas.microsoft.com/office/drawing/2014/main" id="{0A4ACF75-37D9-C746-5F50-640513AD5941}"/>
                    </a:ext>
                  </a:extLst>
                </p:cNvPr>
                <p:cNvSpPr/>
                <p:nvPr/>
              </p:nvSpPr>
              <p:spPr>
                <a:xfrm>
                  <a:off x="6835176" y="3254503"/>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23" name="Freeform: Shape 722">
                  <a:extLst>
                    <a:ext uri="{FF2B5EF4-FFF2-40B4-BE49-F238E27FC236}">
                      <a16:creationId xmlns:a16="http://schemas.microsoft.com/office/drawing/2014/main" id="{0D08832C-7951-93E4-AC8C-8A26061D6D83}"/>
                    </a:ext>
                  </a:extLst>
                </p:cNvPr>
                <p:cNvSpPr/>
                <p:nvPr/>
              </p:nvSpPr>
              <p:spPr>
                <a:xfrm>
                  <a:off x="6886611" y="320306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24" name="Freeform: Shape 723">
                  <a:extLst>
                    <a:ext uri="{FF2B5EF4-FFF2-40B4-BE49-F238E27FC236}">
                      <a16:creationId xmlns:a16="http://schemas.microsoft.com/office/drawing/2014/main" id="{041E659C-5BB3-7D8A-5307-EDC887A6B72D}"/>
                    </a:ext>
                  </a:extLst>
                </p:cNvPr>
                <p:cNvSpPr/>
                <p:nvPr/>
              </p:nvSpPr>
              <p:spPr>
                <a:xfrm>
                  <a:off x="6840606" y="3254503"/>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25" name="Freeform: Shape 724">
                  <a:extLst>
                    <a:ext uri="{FF2B5EF4-FFF2-40B4-BE49-F238E27FC236}">
                      <a16:creationId xmlns:a16="http://schemas.microsoft.com/office/drawing/2014/main" id="{A890AAD2-6188-1DE0-861A-D1FF11BEF66B}"/>
                    </a:ext>
                  </a:extLst>
                </p:cNvPr>
                <p:cNvSpPr/>
                <p:nvPr/>
              </p:nvSpPr>
              <p:spPr>
                <a:xfrm>
                  <a:off x="6892040" y="320306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26" name="Freeform: Shape 725">
                  <a:extLst>
                    <a:ext uri="{FF2B5EF4-FFF2-40B4-BE49-F238E27FC236}">
                      <a16:creationId xmlns:a16="http://schemas.microsoft.com/office/drawing/2014/main" id="{2DA6DF1D-8AAE-032A-38DA-DEC413C0DB38}"/>
                    </a:ext>
                  </a:extLst>
                </p:cNvPr>
                <p:cNvSpPr/>
                <p:nvPr/>
              </p:nvSpPr>
              <p:spPr>
                <a:xfrm>
                  <a:off x="6840606" y="3254503"/>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27" name="Freeform: Shape 726">
                  <a:extLst>
                    <a:ext uri="{FF2B5EF4-FFF2-40B4-BE49-F238E27FC236}">
                      <a16:creationId xmlns:a16="http://schemas.microsoft.com/office/drawing/2014/main" id="{F38740A6-086C-E36E-6220-C51FDEB4C0B3}"/>
                    </a:ext>
                  </a:extLst>
                </p:cNvPr>
                <p:cNvSpPr/>
                <p:nvPr/>
              </p:nvSpPr>
              <p:spPr>
                <a:xfrm>
                  <a:off x="6892040" y="320306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28" name="Freeform: Shape 727">
                  <a:extLst>
                    <a:ext uri="{FF2B5EF4-FFF2-40B4-BE49-F238E27FC236}">
                      <a16:creationId xmlns:a16="http://schemas.microsoft.com/office/drawing/2014/main" id="{FB3FA4DD-C20B-2BA2-787C-482F6F99F2FB}"/>
                    </a:ext>
                  </a:extLst>
                </p:cNvPr>
                <p:cNvSpPr/>
                <p:nvPr/>
              </p:nvSpPr>
              <p:spPr>
                <a:xfrm>
                  <a:off x="6905852" y="3254503"/>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29" name="Freeform: Shape 728">
                  <a:extLst>
                    <a:ext uri="{FF2B5EF4-FFF2-40B4-BE49-F238E27FC236}">
                      <a16:creationId xmlns:a16="http://schemas.microsoft.com/office/drawing/2014/main" id="{83353877-8C12-4B45-199D-9A1407732D3F}"/>
                    </a:ext>
                  </a:extLst>
                </p:cNvPr>
                <p:cNvSpPr/>
                <p:nvPr/>
              </p:nvSpPr>
              <p:spPr>
                <a:xfrm>
                  <a:off x="6957287" y="320306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30" name="Freeform: Shape 729">
                  <a:extLst>
                    <a:ext uri="{FF2B5EF4-FFF2-40B4-BE49-F238E27FC236}">
                      <a16:creationId xmlns:a16="http://schemas.microsoft.com/office/drawing/2014/main" id="{4B868D00-DD11-4037-0001-B7898E377D75}"/>
                    </a:ext>
                  </a:extLst>
                </p:cNvPr>
                <p:cNvSpPr/>
                <p:nvPr/>
              </p:nvSpPr>
              <p:spPr>
                <a:xfrm>
                  <a:off x="6949286" y="3254503"/>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31" name="Freeform: Shape 730">
                  <a:extLst>
                    <a:ext uri="{FF2B5EF4-FFF2-40B4-BE49-F238E27FC236}">
                      <a16:creationId xmlns:a16="http://schemas.microsoft.com/office/drawing/2014/main" id="{9D144761-1B9A-77DB-5873-DCE993B5098D}"/>
                    </a:ext>
                  </a:extLst>
                </p:cNvPr>
                <p:cNvSpPr/>
                <p:nvPr/>
              </p:nvSpPr>
              <p:spPr>
                <a:xfrm>
                  <a:off x="7000721" y="320306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32" name="Freeform: Shape 731">
                  <a:extLst>
                    <a:ext uri="{FF2B5EF4-FFF2-40B4-BE49-F238E27FC236}">
                      <a16:creationId xmlns:a16="http://schemas.microsoft.com/office/drawing/2014/main" id="{C6149636-1D93-1EB6-990A-C63DF6B5D9CF}"/>
                    </a:ext>
                  </a:extLst>
                </p:cNvPr>
                <p:cNvSpPr/>
                <p:nvPr/>
              </p:nvSpPr>
              <p:spPr>
                <a:xfrm>
                  <a:off x="6960240" y="3254503"/>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33" name="Freeform: Shape 732">
                  <a:extLst>
                    <a:ext uri="{FF2B5EF4-FFF2-40B4-BE49-F238E27FC236}">
                      <a16:creationId xmlns:a16="http://schemas.microsoft.com/office/drawing/2014/main" id="{60C889F9-D779-A560-20F0-1EDFD9C52E0C}"/>
                    </a:ext>
                  </a:extLst>
                </p:cNvPr>
                <p:cNvSpPr/>
                <p:nvPr/>
              </p:nvSpPr>
              <p:spPr>
                <a:xfrm>
                  <a:off x="7011675" y="320306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34" name="Freeform: Shape 733">
                  <a:extLst>
                    <a:ext uri="{FF2B5EF4-FFF2-40B4-BE49-F238E27FC236}">
                      <a16:creationId xmlns:a16="http://schemas.microsoft.com/office/drawing/2014/main" id="{3FD9D697-C679-82E6-608B-0918DB31DD36}"/>
                    </a:ext>
                  </a:extLst>
                </p:cNvPr>
                <p:cNvSpPr/>
                <p:nvPr/>
              </p:nvSpPr>
              <p:spPr>
                <a:xfrm>
                  <a:off x="6965669" y="3254503"/>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35" name="Freeform: Shape 734">
                  <a:extLst>
                    <a:ext uri="{FF2B5EF4-FFF2-40B4-BE49-F238E27FC236}">
                      <a16:creationId xmlns:a16="http://schemas.microsoft.com/office/drawing/2014/main" id="{E63093C4-70E8-BE67-95E6-271DE91818D9}"/>
                    </a:ext>
                  </a:extLst>
                </p:cNvPr>
                <p:cNvSpPr/>
                <p:nvPr/>
              </p:nvSpPr>
              <p:spPr>
                <a:xfrm>
                  <a:off x="7017104" y="320306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36" name="Freeform: Shape 735">
                  <a:extLst>
                    <a:ext uri="{FF2B5EF4-FFF2-40B4-BE49-F238E27FC236}">
                      <a16:creationId xmlns:a16="http://schemas.microsoft.com/office/drawing/2014/main" id="{F3E4694A-6915-3B97-2C71-5351EF55C3F2}"/>
                    </a:ext>
                  </a:extLst>
                </p:cNvPr>
                <p:cNvSpPr/>
                <p:nvPr/>
              </p:nvSpPr>
              <p:spPr>
                <a:xfrm>
                  <a:off x="6981957" y="3254503"/>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37" name="Freeform: Shape 736">
                  <a:extLst>
                    <a:ext uri="{FF2B5EF4-FFF2-40B4-BE49-F238E27FC236}">
                      <a16:creationId xmlns:a16="http://schemas.microsoft.com/office/drawing/2014/main" id="{AD3F4187-6BF8-B8D7-488C-6A2C0A28FF82}"/>
                    </a:ext>
                  </a:extLst>
                </p:cNvPr>
                <p:cNvSpPr/>
                <p:nvPr/>
              </p:nvSpPr>
              <p:spPr>
                <a:xfrm>
                  <a:off x="7033392" y="320306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38" name="Freeform: Shape 737">
                  <a:extLst>
                    <a:ext uri="{FF2B5EF4-FFF2-40B4-BE49-F238E27FC236}">
                      <a16:creationId xmlns:a16="http://schemas.microsoft.com/office/drawing/2014/main" id="{A447CF8B-F3E0-439F-BD63-DDB25F0F8107}"/>
                    </a:ext>
                  </a:extLst>
                </p:cNvPr>
                <p:cNvSpPr/>
                <p:nvPr/>
              </p:nvSpPr>
              <p:spPr>
                <a:xfrm>
                  <a:off x="6992720" y="3254503"/>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39" name="Freeform: Shape 738">
                  <a:extLst>
                    <a:ext uri="{FF2B5EF4-FFF2-40B4-BE49-F238E27FC236}">
                      <a16:creationId xmlns:a16="http://schemas.microsoft.com/office/drawing/2014/main" id="{684C44E2-5BFF-EB1D-D1FD-7007E989B0C0}"/>
                    </a:ext>
                  </a:extLst>
                </p:cNvPr>
                <p:cNvSpPr/>
                <p:nvPr/>
              </p:nvSpPr>
              <p:spPr>
                <a:xfrm>
                  <a:off x="7044155" y="320306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40" name="Freeform: Shape 739">
                  <a:extLst>
                    <a:ext uri="{FF2B5EF4-FFF2-40B4-BE49-F238E27FC236}">
                      <a16:creationId xmlns:a16="http://schemas.microsoft.com/office/drawing/2014/main" id="{613A6D50-7D52-B431-D46F-3DF94B288CAB}"/>
                    </a:ext>
                  </a:extLst>
                </p:cNvPr>
                <p:cNvSpPr/>
                <p:nvPr/>
              </p:nvSpPr>
              <p:spPr>
                <a:xfrm>
                  <a:off x="7025295" y="3254503"/>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41" name="Freeform: Shape 740">
                  <a:extLst>
                    <a:ext uri="{FF2B5EF4-FFF2-40B4-BE49-F238E27FC236}">
                      <a16:creationId xmlns:a16="http://schemas.microsoft.com/office/drawing/2014/main" id="{64B3217C-B321-55F5-54B5-7453CAC22572}"/>
                    </a:ext>
                  </a:extLst>
                </p:cNvPr>
                <p:cNvSpPr/>
                <p:nvPr/>
              </p:nvSpPr>
              <p:spPr>
                <a:xfrm>
                  <a:off x="7076730" y="320306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42" name="Freeform: Shape 741">
                  <a:extLst>
                    <a:ext uri="{FF2B5EF4-FFF2-40B4-BE49-F238E27FC236}">
                      <a16:creationId xmlns:a16="http://schemas.microsoft.com/office/drawing/2014/main" id="{BF53176C-2858-D1B1-5A41-E65ABA8295E1}"/>
                    </a:ext>
                  </a:extLst>
                </p:cNvPr>
                <p:cNvSpPr/>
                <p:nvPr/>
              </p:nvSpPr>
              <p:spPr>
                <a:xfrm>
                  <a:off x="7052537" y="3254503"/>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43" name="Freeform: Shape 742">
                  <a:extLst>
                    <a:ext uri="{FF2B5EF4-FFF2-40B4-BE49-F238E27FC236}">
                      <a16:creationId xmlns:a16="http://schemas.microsoft.com/office/drawing/2014/main" id="{243D4D73-9249-472C-4DB0-226AC9C776D0}"/>
                    </a:ext>
                  </a:extLst>
                </p:cNvPr>
                <p:cNvSpPr/>
                <p:nvPr/>
              </p:nvSpPr>
              <p:spPr>
                <a:xfrm>
                  <a:off x="7103972" y="320306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44" name="Freeform: Shape 743">
                  <a:extLst>
                    <a:ext uri="{FF2B5EF4-FFF2-40B4-BE49-F238E27FC236}">
                      <a16:creationId xmlns:a16="http://schemas.microsoft.com/office/drawing/2014/main" id="{32E62C6B-CB38-8B79-01ED-4E675EE09204}"/>
                    </a:ext>
                  </a:extLst>
                </p:cNvPr>
                <p:cNvSpPr/>
                <p:nvPr/>
              </p:nvSpPr>
              <p:spPr>
                <a:xfrm>
                  <a:off x="7063395" y="3254503"/>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45" name="Freeform: Shape 744">
                  <a:extLst>
                    <a:ext uri="{FF2B5EF4-FFF2-40B4-BE49-F238E27FC236}">
                      <a16:creationId xmlns:a16="http://schemas.microsoft.com/office/drawing/2014/main" id="{81DD9D27-174F-6FD6-6634-F4D6ACB13A95}"/>
                    </a:ext>
                  </a:extLst>
                </p:cNvPr>
                <p:cNvSpPr/>
                <p:nvPr/>
              </p:nvSpPr>
              <p:spPr>
                <a:xfrm>
                  <a:off x="7114830" y="320306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46" name="Freeform: Shape 745">
                  <a:extLst>
                    <a:ext uri="{FF2B5EF4-FFF2-40B4-BE49-F238E27FC236}">
                      <a16:creationId xmlns:a16="http://schemas.microsoft.com/office/drawing/2014/main" id="{F256CED5-4BC8-735D-3C8E-2E5ECC017FF9}"/>
                    </a:ext>
                  </a:extLst>
                </p:cNvPr>
                <p:cNvSpPr/>
                <p:nvPr/>
              </p:nvSpPr>
              <p:spPr>
                <a:xfrm>
                  <a:off x="7074349" y="3254503"/>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47" name="Freeform: Shape 746">
                  <a:extLst>
                    <a:ext uri="{FF2B5EF4-FFF2-40B4-BE49-F238E27FC236}">
                      <a16:creationId xmlns:a16="http://schemas.microsoft.com/office/drawing/2014/main" id="{F97AB9F1-7E9F-28DB-203A-EF69B97D5B47}"/>
                    </a:ext>
                  </a:extLst>
                </p:cNvPr>
                <p:cNvSpPr/>
                <p:nvPr/>
              </p:nvSpPr>
              <p:spPr>
                <a:xfrm>
                  <a:off x="7125784" y="320306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48" name="Freeform: Shape 747">
                  <a:extLst>
                    <a:ext uri="{FF2B5EF4-FFF2-40B4-BE49-F238E27FC236}">
                      <a16:creationId xmlns:a16="http://schemas.microsoft.com/office/drawing/2014/main" id="{15D83995-CF77-88AD-3A85-3F33B57AF564}"/>
                    </a:ext>
                  </a:extLst>
                </p:cNvPr>
                <p:cNvSpPr/>
                <p:nvPr/>
              </p:nvSpPr>
              <p:spPr>
                <a:xfrm>
                  <a:off x="7085112" y="3254503"/>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49" name="Freeform: Shape 748">
                  <a:extLst>
                    <a:ext uri="{FF2B5EF4-FFF2-40B4-BE49-F238E27FC236}">
                      <a16:creationId xmlns:a16="http://schemas.microsoft.com/office/drawing/2014/main" id="{3EDAF2FB-221D-4BDF-D06C-DA4728240B39}"/>
                    </a:ext>
                  </a:extLst>
                </p:cNvPr>
                <p:cNvSpPr/>
                <p:nvPr/>
              </p:nvSpPr>
              <p:spPr>
                <a:xfrm>
                  <a:off x="7136547" y="320306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50" name="Freeform: Shape 749">
                  <a:extLst>
                    <a:ext uri="{FF2B5EF4-FFF2-40B4-BE49-F238E27FC236}">
                      <a16:creationId xmlns:a16="http://schemas.microsoft.com/office/drawing/2014/main" id="{21CDF44B-3CE9-3A47-E55D-8D070901C3EE}"/>
                    </a:ext>
                  </a:extLst>
                </p:cNvPr>
                <p:cNvSpPr/>
                <p:nvPr/>
              </p:nvSpPr>
              <p:spPr>
                <a:xfrm>
                  <a:off x="7096066" y="3254503"/>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51" name="Freeform: Shape 750">
                  <a:extLst>
                    <a:ext uri="{FF2B5EF4-FFF2-40B4-BE49-F238E27FC236}">
                      <a16:creationId xmlns:a16="http://schemas.microsoft.com/office/drawing/2014/main" id="{AD9F86A7-F232-0C10-9589-0EFBF990D06C}"/>
                    </a:ext>
                  </a:extLst>
                </p:cNvPr>
                <p:cNvSpPr/>
                <p:nvPr/>
              </p:nvSpPr>
              <p:spPr>
                <a:xfrm>
                  <a:off x="7147501" y="320306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52" name="Freeform: Shape 751">
                  <a:extLst>
                    <a:ext uri="{FF2B5EF4-FFF2-40B4-BE49-F238E27FC236}">
                      <a16:creationId xmlns:a16="http://schemas.microsoft.com/office/drawing/2014/main" id="{ECCDC726-CA13-8528-91ED-D4D1D8CAF871}"/>
                    </a:ext>
                  </a:extLst>
                </p:cNvPr>
                <p:cNvSpPr/>
                <p:nvPr/>
              </p:nvSpPr>
              <p:spPr>
                <a:xfrm>
                  <a:off x="7172076" y="3254503"/>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53" name="Freeform: Shape 752">
                  <a:extLst>
                    <a:ext uri="{FF2B5EF4-FFF2-40B4-BE49-F238E27FC236}">
                      <a16:creationId xmlns:a16="http://schemas.microsoft.com/office/drawing/2014/main" id="{71761403-BDA5-06B1-A779-BCB84FA1639A}"/>
                    </a:ext>
                  </a:extLst>
                </p:cNvPr>
                <p:cNvSpPr/>
                <p:nvPr/>
              </p:nvSpPr>
              <p:spPr>
                <a:xfrm>
                  <a:off x="7223511" y="320306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54" name="Freeform: Shape 753">
                  <a:extLst>
                    <a:ext uri="{FF2B5EF4-FFF2-40B4-BE49-F238E27FC236}">
                      <a16:creationId xmlns:a16="http://schemas.microsoft.com/office/drawing/2014/main" id="{8D3BCC3B-3978-63EB-2BAA-01F6AC9D16A7}"/>
                    </a:ext>
                  </a:extLst>
                </p:cNvPr>
                <p:cNvSpPr/>
                <p:nvPr/>
              </p:nvSpPr>
              <p:spPr>
                <a:xfrm>
                  <a:off x="7172076" y="3254503"/>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55" name="Freeform: Shape 754">
                  <a:extLst>
                    <a:ext uri="{FF2B5EF4-FFF2-40B4-BE49-F238E27FC236}">
                      <a16:creationId xmlns:a16="http://schemas.microsoft.com/office/drawing/2014/main" id="{A484E255-F8D1-51E1-8AAA-6450C42D8A89}"/>
                    </a:ext>
                  </a:extLst>
                </p:cNvPr>
                <p:cNvSpPr/>
                <p:nvPr/>
              </p:nvSpPr>
              <p:spPr>
                <a:xfrm>
                  <a:off x="7223511" y="320306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56" name="Freeform: Shape 755">
                  <a:extLst>
                    <a:ext uri="{FF2B5EF4-FFF2-40B4-BE49-F238E27FC236}">
                      <a16:creationId xmlns:a16="http://schemas.microsoft.com/office/drawing/2014/main" id="{BC944965-82F0-702B-D904-859546936DE8}"/>
                    </a:ext>
                  </a:extLst>
                </p:cNvPr>
                <p:cNvSpPr/>
                <p:nvPr/>
              </p:nvSpPr>
              <p:spPr>
                <a:xfrm>
                  <a:off x="7215510" y="3254503"/>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57" name="Freeform: Shape 756">
                  <a:extLst>
                    <a:ext uri="{FF2B5EF4-FFF2-40B4-BE49-F238E27FC236}">
                      <a16:creationId xmlns:a16="http://schemas.microsoft.com/office/drawing/2014/main" id="{EAD4AFE7-5D6C-E35D-9107-6E921F372C84}"/>
                    </a:ext>
                  </a:extLst>
                </p:cNvPr>
                <p:cNvSpPr/>
                <p:nvPr/>
              </p:nvSpPr>
              <p:spPr>
                <a:xfrm>
                  <a:off x="7266945" y="320306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58" name="Freeform: Shape 757">
                  <a:extLst>
                    <a:ext uri="{FF2B5EF4-FFF2-40B4-BE49-F238E27FC236}">
                      <a16:creationId xmlns:a16="http://schemas.microsoft.com/office/drawing/2014/main" id="{CAE7CFC5-C5E6-55D7-E724-3079071FA912}"/>
                    </a:ext>
                  </a:extLst>
                </p:cNvPr>
                <p:cNvSpPr/>
                <p:nvPr/>
              </p:nvSpPr>
              <p:spPr>
                <a:xfrm>
                  <a:off x="7297044" y="333994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59" name="Freeform: Shape 758">
                  <a:extLst>
                    <a:ext uri="{FF2B5EF4-FFF2-40B4-BE49-F238E27FC236}">
                      <a16:creationId xmlns:a16="http://schemas.microsoft.com/office/drawing/2014/main" id="{19D1715C-2045-125A-3C9F-2802D6D18022}"/>
                    </a:ext>
                  </a:extLst>
                </p:cNvPr>
                <p:cNvSpPr/>
                <p:nvPr/>
              </p:nvSpPr>
              <p:spPr>
                <a:xfrm>
                  <a:off x="7348479" y="328850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60" name="Freeform: Shape 759">
                  <a:extLst>
                    <a:ext uri="{FF2B5EF4-FFF2-40B4-BE49-F238E27FC236}">
                      <a16:creationId xmlns:a16="http://schemas.microsoft.com/office/drawing/2014/main" id="{0E38650B-28C9-DB36-74FC-4FBDE40980F5}"/>
                    </a:ext>
                  </a:extLst>
                </p:cNvPr>
                <p:cNvSpPr/>
                <p:nvPr/>
              </p:nvSpPr>
              <p:spPr>
                <a:xfrm>
                  <a:off x="7307902" y="333994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61" name="Freeform: Shape 760">
                  <a:extLst>
                    <a:ext uri="{FF2B5EF4-FFF2-40B4-BE49-F238E27FC236}">
                      <a16:creationId xmlns:a16="http://schemas.microsoft.com/office/drawing/2014/main" id="{16A9969F-0969-6575-A442-5AD633415D76}"/>
                    </a:ext>
                  </a:extLst>
                </p:cNvPr>
                <p:cNvSpPr/>
                <p:nvPr/>
              </p:nvSpPr>
              <p:spPr>
                <a:xfrm>
                  <a:off x="7359337" y="328850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62" name="Freeform: Shape 761">
                  <a:extLst>
                    <a:ext uri="{FF2B5EF4-FFF2-40B4-BE49-F238E27FC236}">
                      <a16:creationId xmlns:a16="http://schemas.microsoft.com/office/drawing/2014/main" id="{13320D37-B947-E59B-0596-E1619C52BBB5}"/>
                    </a:ext>
                  </a:extLst>
                </p:cNvPr>
                <p:cNvSpPr/>
                <p:nvPr/>
              </p:nvSpPr>
              <p:spPr>
                <a:xfrm>
                  <a:off x="7307902" y="333994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63" name="Freeform: Shape 762">
                  <a:extLst>
                    <a:ext uri="{FF2B5EF4-FFF2-40B4-BE49-F238E27FC236}">
                      <a16:creationId xmlns:a16="http://schemas.microsoft.com/office/drawing/2014/main" id="{74E7EB47-6B6B-C35A-5D57-02B470BFE956}"/>
                    </a:ext>
                  </a:extLst>
                </p:cNvPr>
                <p:cNvSpPr/>
                <p:nvPr/>
              </p:nvSpPr>
              <p:spPr>
                <a:xfrm>
                  <a:off x="7359337" y="328850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64" name="Freeform: Shape 763">
                  <a:extLst>
                    <a:ext uri="{FF2B5EF4-FFF2-40B4-BE49-F238E27FC236}">
                      <a16:creationId xmlns:a16="http://schemas.microsoft.com/office/drawing/2014/main" id="{92211382-DBF0-E484-1515-77AFFF02CB76}"/>
                    </a:ext>
                  </a:extLst>
                </p:cNvPr>
                <p:cNvSpPr/>
                <p:nvPr/>
              </p:nvSpPr>
              <p:spPr>
                <a:xfrm>
                  <a:off x="7411153" y="333994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65" name="Freeform: Shape 764">
                  <a:extLst>
                    <a:ext uri="{FF2B5EF4-FFF2-40B4-BE49-F238E27FC236}">
                      <a16:creationId xmlns:a16="http://schemas.microsoft.com/office/drawing/2014/main" id="{51C5DAC4-A1D3-4616-68F9-89D7EC07448B}"/>
                    </a:ext>
                  </a:extLst>
                </p:cNvPr>
                <p:cNvSpPr/>
                <p:nvPr/>
              </p:nvSpPr>
              <p:spPr>
                <a:xfrm>
                  <a:off x="7462588" y="328850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66" name="Freeform: Shape 765">
                  <a:extLst>
                    <a:ext uri="{FF2B5EF4-FFF2-40B4-BE49-F238E27FC236}">
                      <a16:creationId xmlns:a16="http://schemas.microsoft.com/office/drawing/2014/main" id="{5DD7C0A7-EE89-13FC-5318-6BD1F3DCE117}"/>
                    </a:ext>
                  </a:extLst>
                </p:cNvPr>
                <p:cNvSpPr/>
                <p:nvPr/>
              </p:nvSpPr>
              <p:spPr>
                <a:xfrm>
                  <a:off x="7421916" y="333994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67" name="Freeform: Shape 766">
                  <a:extLst>
                    <a:ext uri="{FF2B5EF4-FFF2-40B4-BE49-F238E27FC236}">
                      <a16:creationId xmlns:a16="http://schemas.microsoft.com/office/drawing/2014/main" id="{48976419-53C1-19BC-EB29-7092A4B0C8A3}"/>
                    </a:ext>
                  </a:extLst>
                </p:cNvPr>
                <p:cNvSpPr/>
                <p:nvPr/>
              </p:nvSpPr>
              <p:spPr>
                <a:xfrm>
                  <a:off x="7473351" y="328850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68" name="Freeform: Shape 767">
                  <a:extLst>
                    <a:ext uri="{FF2B5EF4-FFF2-40B4-BE49-F238E27FC236}">
                      <a16:creationId xmlns:a16="http://schemas.microsoft.com/office/drawing/2014/main" id="{10BF6F40-EFDA-0199-E20D-A23280371958}"/>
                    </a:ext>
                  </a:extLst>
                </p:cNvPr>
                <p:cNvSpPr/>
                <p:nvPr/>
              </p:nvSpPr>
              <p:spPr>
                <a:xfrm>
                  <a:off x="7519643" y="333994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69" name="Freeform: Shape 768">
                  <a:extLst>
                    <a:ext uri="{FF2B5EF4-FFF2-40B4-BE49-F238E27FC236}">
                      <a16:creationId xmlns:a16="http://schemas.microsoft.com/office/drawing/2014/main" id="{7091EBA4-11B1-01FF-3CDB-70FD7DF5DC08}"/>
                    </a:ext>
                  </a:extLst>
                </p:cNvPr>
                <p:cNvSpPr/>
                <p:nvPr/>
              </p:nvSpPr>
              <p:spPr>
                <a:xfrm>
                  <a:off x="7571078" y="328850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70" name="Freeform: Shape 769">
                  <a:extLst>
                    <a:ext uri="{FF2B5EF4-FFF2-40B4-BE49-F238E27FC236}">
                      <a16:creationId xmlns:a16="http://schemas.microsoft.com/office/drawing/2014/main" id="{A4248123-43EE-1FBD-ED25-224023D1296D}"/>
                    </a:ext>
                  </a:extLst>
                </p:cNvPr>
                <p:cNvSpPr/>
                <p:nvPr/>
              </p:nvSpPr>
              <p:spPr>
                <a:xfrm>
                  <a:off x="7628323" y="3405855"/>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71" name="Freeform: Shape 770">
                  <a:extLst>
                    <a:ext uri="{FF2B5EF4-FFF2-40B4-BE49-F238E27FC236}">
                      <a16:creationId xmlns:a16="http://schemas.microsoft.com/office/drawing/2014/main" id="{B2E5AA27-8E42-038D-63B4-CEBCA4E9A908}"/>
                    </a:ext>
                  </a:extLst>
                </p:cNvPr>
                <p:cNvSpPr/>
                <p:nvPr/>
              </p:nvSpPr>
              <p:spPr>
                <a:xfrm>
                  <a:off x="7679758" y="335442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72" name="Freeform: Shape 771">
                  <a:extLst>
                    <a:ext uri="{FF2B5EF4-FFF2-40B4-BE49-F238E27FC236}">
                      <a16:creationId xmlns:a16="http://schemas.microsoft.com/office/drawing/2014/main" id="{B36CD318-A16D-B020-FAD2-D4C2FDE6BFC3}"/>
                    </a:ext>
                  </a:extLst>
                </p:cNvPr>
                <p:cNvSpPr/>
                <p:nvPr/>
              </p:nvSpPr>
              <p:spPr>
                <a:xfrm>
                  <a:off x="7644706" y="3405855"/>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73" name="Freeform: Shape 772">
                  <a:extLst>
                    <a:ext uri="{FF2B5EF4-FFF2-40B4-BE49-F238E27FC236}">
                      <a16:creationId xmlns:a16="http://schemas.microsoft.com/office/drawing/2014/main" id="{B7DA54F4-EDB0-00C6-FA18-A64A8D84EBF8}"/>
                    </a:ext>
                  </a:extLst>
                </p:cNvPr>
                <p:cNvSpPr/>
                <p:nvPr/>
              </p:nvSpPr>
              <p:spPr>
                <a:xfrm>
                  <a:off x="7696141" y="335442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74" name="Freeform: Shape 773">
                  <a:extLst>
                    <a:ext uri="{FF2B5EF4-FFF2-40B4-BE49-F238E27FC236}">
                      <a16:creationId xmlns:a16="http://schemas.microsoft.com/office/drawing/2014/main" id="{ABF676AF-6209-D38D-5656-95B30C7C37C5}"/>
                    </a:ext>
                  </a:extLst>
                </p:cNvPr>
                <p:cNvSpPr/>
                <p:nvPr/>
              </p:nvSpPr>
              <p:spPr>
                <a:xfrm>
                  <a:off x="7655660" y="3405855"/>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75" name="Freeform: Shape 774">
                  <a:extLst>
                    <a:ext uri="{FF2B5EF4-FFF2-40B4-BE49-F238E27FC236}">
                      <a16:creationId xmlns:a16="http://schemas.microsoft.com/office/drawing/2014/main" id="{5FF54415-CDBF-F89D-EDF0-7B797379F463}"/>
                    </a:ext>
                  </a:extLst>
                </p:cNvPr>
                <p:cNvSpPr/>
                <p:nvPr/>
              </p:nvSpPr>
              <p:spPr>
                <a:xfrm>
                  <a:off x="7707095" y="335442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76" name="Freeform: Shape 775">
                  <a:extLst>
                    <a:ext uri="{FF2B5EF4-FFF2-40B4-BE49-F238E27FC236}">
                      <a16:creationId xmlns:a16="http://schemas.microsoft.com/office/drawing/2014/main" id="{42A46B32-C73D-735A-7783-8D0DEC59FAB1}"/>
                    </a:ext>
                  </a:extLst>
                </p:cNvPr>
                <p:cNvSpPr/>
                <p:nvPr/>
              </p:nvSpPr>
              <p:spPr>
                <a:xfrm>
                  <a:off x="7742433" y="3405855"/>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77" name="Freeform: Shape 776">
                  <a:extLst>
                    <a:ext uri="{FF2B5EF4-FFF2-40B4-BE49-F238E27FC236}">
                      <a16:creationId xmlns:a16="http://schemas.microsoft.com/office/drawing/2014/main" id="{601467D6-7C30-D808-D91A-D8B8CAC814EC}"/>
                    </a:ext>
                  </a:extLst>
                </p:cNvPr>
                <p:cNvSpPr/>
                <p:nvPr/>
              </p:nvSpPr>
              <p:spPr>
                <a:xfrm>
                  <a:off x="7793868" y="335442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78" name="Freeform: Shape 777">
                  <a:extLst>
                    <a:ext uri="{FF2B5EF4-FFF2-40B4-BE49-F238E27FC236}">
                      <a16:creationId xmlns:a16="http://schemas.microsoft.com/office/drawing/2014/main" id="{967825F4-437D-B907-5BD3-AA6700671083}"/>
                    </a:ext>
                  </a:extLst>
                </p:cNvPr>
                <p:cNvSpPr/>
                <p:nvPr/>
              </p:nvSpPr>
              <p:spPr>
                <a:xfrm>
                  <a:off x="7753386" y="3405855"/>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79" name="Freeform: Shape 778">
                  <a:extLst>
                    <a:ext uri="{FF2B5EF4-FFF2-40B4-BE49-F238E27FC236}">
                      <a16:creationId xmlns:a16="http://schemas.microsoft.com/office/drawing/2014/main" id="{06584DAD-1E89-43BB-B4B4-63571071BF68}"/>
                    </a:ext>
                  </a:extLst>
                </p:cNvPr>
                <p:cNvSpPr/>
                <p:nvPr/>
              </p:nvSpPr>
              <p:spPr>
                <a:xfrm>
                  <a:off x="7804821" y="335442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80" name="Freeform: Shape 779">
                  <a:extLst>
                    <a:ext uri="{FF2B5EF4-FFF2-40B4-BE49-F238E27FC236}">
                      <a16:creationId xmlns:a16="http://schemas.microsoft.com/office/drawing/2014/main" id="{F006A1BC-D164-6E4D-0D68-57647AF23CBA}"/>
                    </a:ext>
                  </a:extLst>
                </p:cNvPr>
                <p:cNvSpPr/>
                <p:nvPr/>
              </p:nvSpPr>
              <p:spPr>
                <a:xfrm>
                  <a:off x="7872830" y="3537776"/>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81" name="Freeform: Shape 780">
                  <a:extLst>
                    <a:ext uri="{FF2B5EF4-FFF2-40B4-BE49-F238E27FC236}">
                      <a16:creationId xmlns:a16="http://schemas.microsoft.com/office/drawing/2014/main" id="{787956D0-DB52-6E1F-5DC0-9FF045877425}"/>
                    </a:ext>
                  </a:extLst>
                </p:cNvPr>
                <p:cNvSpPr/>
                <p:nvPr/>
              </p:nvSpPr>
              <p:spPr>
                <a:xfrm>
                  <a:off x="7924265" y="3486341"/>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82" name="Freeform: Shape 781">
                  <a:extLst>
                    <a:ext uri="{FF2B5EF4-FFF2-40B4-BE49-F238E27FC236}">
                      <a16:creationId xmlns:a16="http://schemas.microsoft.com/office/drawing/2014/main" id="{A660B79A-45AF-4593-62D4-720F30B095FA}"/>
                    </a:ext>
                  </a:extLst>
                </p:cNvPr>
                <p:cNvSpPr/>
                <p:nvPr/>
              </p:nvSpPr>
              <p:spPr>
                <a:xfrm>
                  <a:off x="7932647" y="3537776"/>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83" name="Freeform: Shape 782">
                  <a:extLst>
                    <a:ext uri="{FF2B5EF4-FFF2-40B4-BE49-F238E27FC236}">
                      <a16:creationId xmlns:a16="http://schemas.microsoft.com/office/drawing/2014/main" id="{1FD8A0B9-C60D-7C41-3512-9E558F94ED41}"/>
                    </a:ext>
                  </a:extLst>
                </p:cNvPr>
                <p:cNvSpPr/>
                <p:nvPr/>
              </p:nvSpPr>
              <p:spPr>
                <a:xfrm>
                  <a:off x="7984082" y="3486341"/>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84" name="Freeform: Shape 783">
                  <a:extLst>
                    <a:ext uri="{FF2B5EF4-FFF2-40B4-BE49-F238E27FC236}">
                      <a16:creationId xmlns:a16="http://schemas.microsoft.com/office/drawing/2014/main" id="{90ACB988-2490-854E-DCC5-350E68013A4C}"/>
                    </a:ext>
                  </a:extLst>
                </p:cNvPr>
                <p:cNvSpPr/>
                <p:nvPr/>
              </p:nvSpPr>
              <p:spPr>
                <a:xfrm>
                  <a:off x="8052090" y="3537776"/>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85" name="Freeform: Shape 784">
                  <a:extLst>
                    <a:ext uri="{FF2B5EF4-FFF2-40B4-BE49-F238E27FC236}">
                      <a16:creationId xmlns:a16="http://schemas.microsoft.com/office/drawing/2014/main" id="{616434D4-86FF-3BD1-FDB0-F74C256AE142}"/>
                    </a:ext>
                  </a:extLst>
                </p:cNvPr>
                <p:cNvSpPr/>
                <p:nvPr/>
              </p:nvSpPr>
              <p:spPr>
                <a:xfrm>
                  <a:off x="8103525" y="3486341"/>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86" name="Freeform: Shape 785">
                  <a:extLst>
                    <a:ext uri="{FF2B5EF4-FFF2-40B4-BE49-F238E27FC236}">
                      <a16:creationId xmlns:a16="http://schemas.microsoft.com/office/drawing/2014/main" id="{9E48068D-54F7-F368-371E-B513C009A840}"/>
                    </a:ext>
                  </a:extLst>
                </p:cNvPr>
                <p:cNvSpPr/>
                <p:nvPr/>
              </p:nvSpPr>
              <p:spPr>
                <a:xfrm>
                  <a:off x="8709506" y="3537776"/>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87" name="Freeform: Shape 786">
                  <a:extLst>
                    <a:ext uri="{FF2B5EF4-FFF2-40B4-BE49-F238E27FC236}">
                      <a16:creationId xmlns:a16="http://schemas.microsoft.com/office/drawing/2014/main" id="{A6394F45-EBA7-CBA7-A0C7-E52397B903C9}"/>
                    </a:ext>
                  </a:extLst>
                </p:cNvPr>
                <p:cNvSpPr/>
                <p:nvPr/>
              </p:nvSpPr>
              <p:spPr>
                <a:xfrm>
                  <a:off x="8760941" y="3486341"/>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88" name="Freeform: Shape 787">
                  <a:extLst>
                    <a:ext uri="{FF2B5EF4-FFF2-40B4-BE49-F238E27FC236}">
                      <a16:creationId xmlns:a16="http://schemas.microsoft.com/office/drawing/2014/main" id="{DE586BF9-58D1-64FA-41E5-227518E9F4DE}"/>
                    </a:ext>
                  </a:extLst>
                </p:cNvPr>
                <p:cNvSpPr/>
                <p:nvPr/>
              </p:nvSpPr>
              <p:spPr>
                <a:xfrm>
                  <a:off x="2271749" y="1324261"/>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89" name="Freeform: Shape 788">
                  <a:extLst>
                    <a:ext uri="{FF2B5EF4-FFF2-40B4-BE49-F238E27FC236}">
                      <a16:creationId xmlns:a16="http://schemas.microsoft.com/office/drawing/2014/main" id="{C1AE3922-B9D2-72CA-BA37-0245EA9FD465}"/>
                    </a:ext>
                  </a:extLst>
                </p:cNvPr>
                <p:cNvSpPr/>
                <p:nvPr/>
              </p:nvSpPr>
              <p:spPr>
                <a:xfrm>
                  <a:off x="2323184" y="1272826"/>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grpSp>
        </p:grpSp>
        <p:cxnSp>
          <p:nvCxnSpPr>
            <p:cNvPr id="790" name="Straight Connector 789">
              <a:extLst>
                <a:ext uri="{FF2B5EF4-FFF2-40B4-BE49-F238E27FC236}">
                  <a16:creationId xmlns:a16="http://schemas.microsoft.com/office/drawing/2014/main" id="{71D0830F-7237-B007-DDF3-FD5E93CA7295}"/>
                </a:ext>
              </a:extLst>
            </p:cNvPr>
            <p:cNvCxnSpPr>
              <a:cxnSpLocks/>
            </p:cNvCxnSpPr>
            <p:nvPr/>
          </p:nvCxnSpPr>
          <p:spPr>
            <a:xfrm flipV="1">
              <a:off x="4426554" y="1412364"/>
              <a:ext cx="0" cy="2616823"/>
            </a:xfrm>
            <a:prstGeom prst="line">
              <a:avLst/>
            </a:prstGeom>
            <a:ln w="15875">
              <a:solidFill>
                <a:schemeClr val="bg1">
                  <a:lumMod val="85000"/>
                </a:schemeClr>
              </a:solidFill>
              <a:prstDash val="sysDash"/>
            </a:ln>
          </p:spPr>
          <p:style>
            <a:lnRef idx="1">
              <a:schemeClr val="dk1"/>
            </a:lnRef>
            <a:fillRef idx="0">
              <a:schemeClr val="dk1"/>
            </a:fillRef>
            <a:effectRef idx="0">
              <a:schemeClr val="dk1"/>
            </a:effectRef>
            <a:fontRef idx="minor">
              <a:schemeClr val="tx1"/>
            </a:fontRef>
          </p:style>
        </p:cxnSp>
        <p:sp>
          <p:nvSpPr>
            <p:cNvPr id="791" name="TextBox 790">
              <a:extLst>
                <a:ext uri="{FF2B5EF4-FFF2-40B4-BE49-F238E27FC236}">
                  <a16:creationId xmlns:a16="http://schemas.microsoft.com/office/drawing/2014/main" id="{7ACCE995-7E59-11A2-437D-F6FF47B28DE5}"/>
                </a:ext>
              </a:extLst>
            </p:cNvPr>
            <p:cNvSpPr txBox="1"/>
            <p:nvPr/>
          </p:nvSpPr>
          <p:spPr>
            <a:xfrm>
              <a:off x="4318541" y="1754181"/>
              <a:ext cx="237654" cy="184666"/>
            </a:xfrm>
            <a:prstGeom prst="rect">
              <a:avLst/>
            </a:prstGeom>
            <a:solidFill>
              <a:srgbClr val="002557"/>
            </a:solid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ECCA3"/>
                  </a:solidFill>
                  <a:effectLst/>
                  <a:uLnTx/>
                  <a:uFillTx/>
                  <a:latin typeface="Aptos" panose="02110004020202020204"/>
                  <a:ea typeface="+mn-ea"/>
                  <a:cs typeface="+mn-cs"/>
                </a:rPr>
                <a:t>74% </a:t>
              </a:r>
            </a:p>
          </p:txBody>
        </p:sp>
        <p:sp>
          <p:nvSpPr>
            <p:cNvPr id="792" name="TextBox 791">
              <a:extLst>
                <a:ext uri="{FF2B5EF4-FFF2-40B4-BE49-F238E27FC236}">
                  <a16:creationId xmlns:a16="http://schemas.microsoft.com/office/drawing/2014/main" id="{0AE092BB-04FC-1AD5-4A5B-D35BFB5C335B}"/>
                </a:ext>
              </a:extLst>
            </p:cNvPr>
            <p:cNvSpPr txBox="1"/>
            <p:nvPr/>
          </p:nvSpPr>
          <p:spPr>
            <a:xfrm>
              <a:off x="4329569" y="3518531"/>
              <a:ext cx="237654" cy="184666"/>
            </a:xfrm>
            <a:prstGeom prst="rect">
              <a:avLst/>
            </a:prstGeom>
            <a:solidFill>
              <a:srgbClr val="002557"/>
            </a:solid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ptos" panose="02110004020202020204"/>
                  <a:ea typeface="+mn-ea"/>
                  <a:cs typeface="+mn-cs"/>
                </a:rPr>
                <a:t>60% </a:t>
              </a:r>
            </a:p>
          </p:txBody>
        </p:sp>
        <p:sp>
          <p:nvSpPr>
            <p:cNvPr id="793" name="TextBox 792">
              <a:extLst>
                <a:ext uri="{FF2B5EF4-FFF2-40B4-BE49-F238E27FC236}">
                  <a16:creationId xmlns:a16="http://schemas.microsoft.com/office/drawing/2014/main" id="{832C6C7B-20AD-9852-9F69-01CA9886C598}"/>
                </a:ext>
              </a:extLst>
            </p:cNvPr>
            <p:cNvSpPr txBox="1"/>
            <p:nvPr/>
          </p:nvSpPr>
          <p:spPr>
            <a:xfrm>
              <a:off x="4123554" y="1165721"/>
              <a:ext cx="90120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36 months</a:t>
              </a:r>
            </a:p>
          </p:txBody>
        </p:sp>
      </p:grpSp>
      <p:sp>
        <p:nvSpPr>
          <p:cNvPr id="795" name="TextBox 794">
            <a:extLst>
              <a:ext uri="{FF2B5EF4-FFF2-40B4-BE49-F238E27FC236}">
                <a16:creationId xmlns:a16="http://schemas.microsoft.com/office/drawing/2014/main" id="{15E58223-095F-B2FE-CDB9-9E9078C0F082}"/>
              </a:ext>
            </a:extLst>
          </p:cNvPr>
          <p:cNvSpPr txBox="1"/>
          <p:nvPr/>
        </p:nvSpPr>
        <p:spPr>
          <a:xfrm>
            <a:off x="575923" y="5771734"/>
            <a:ext cx="1118064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None/>
              <a:tabLst/>
              <a:defRPr>
                <a:solidFill>
                  <a:srgbClr val="FFFFFF"/>
                </a:solidFill>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HR, hazard ratio; ITT, intent to treat; NR, not reached; OS, overall survival; R-ISS, </a:t>
            </a:r>
            <a:r>
              <a:rPr kumimoji="0" lang="en-US" sz="800" b="0" i="0" u="none" strike="noStrike" kern="1200" cap="none" spc="0" normalizeH="0" baseline="0" noProof="0" dirty="0">
                <a:ln>
                  <a:noFill/>
                </a:ln>
                <a:solidFill>
                  <a:prstClr val="white"/>
                </a:solidFill>
                <a:effectLst/>
                <a:uLnTx/>
                <a:uFillTx/>
                <a:latin typeface="Aptos" panose="02110004020202020204"/>
                <a:ea typeface="+mn-ea"/>
                <a:cs typeface="+mn-cs"/>
              </a:rPr>
              <a:t>Revised International Staging System.</a:t>
            </a:r>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None/>
              <a:tabLst/>
              <a:defRPr>
                <a:solidFill>
                  <a:srgbClr val="FFFFFF"/>
                </a:solidFill>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a</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Two patients in the ITT population were randomized, not treated, rescreened, and rerandomized. They are counted as 4 unique patients in this output. </a:t>
            </a:r>
            <a:r>
              <a:rPr kumimoji="0" lang="en-US" sz="8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b</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CIs were estimated using the Brookmeyer-Crowley method. </a:t>
            </a:r>
            <a:r>
              <a:rPr kumimoji="0" lang="en-US" sz="8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c</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HRs were estimated using a Cox proportional hazards model stratified by the number of lines of prior therapy (1 vs 2 or 3 vs ≥4), prior bortezomib, and R-ISS stage at screening (I vs II/III), with a covariate of treatment. </a:t>
            </a:r>
            <a:r>
              <a:rPr kumimoji="0" lang="en-US" sz="8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d</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 </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value from 1-sided stratified log-rank test.</a:t>
            </a:r>
          </a:p>
        </p:txBody>
      </p:sp>
    </p:spTree>
    <p:extLst>
      <p:ext uri="{BB962C8B-B14F-4D97-AF65-F5344CB8AC3E}">
        <p14:creationId xmlns:p14="http://schemas.microsoft.com/office/powerpoint/2010/main" val="176615057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0D3477"/>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FDAE98-7472-108C-CAA6-F62EBAAAB567}"/>
              </a:ext>
            </a:extLst>
          </p:cNvPr>
          <p:cNvSpPr>
            <a:spLocks noGrp="1"/>
          </p:cNvSpPr>
          <p:nvPr>
            <p:ph type="title"/>
          </p:nvPr>
        </p:nvSpPr>
        <p:spPr/>
        <p:txBody>
          <a:bodyPr anchor="t">
            <a:normAutofit/>
          </a:bodyPr>
          <a:lstStyle/>
          <a:p>
            <a:r>
              <a:rPr lang="en-US" sz="2400" dirty="0">
                <a:solidFill>
                  <a:srgbClr val="FFFFFF"/>
                </a:solidFill>
              </a:rPr>
              <a:t>Study Design DreaMM8</a:t>
            </a:r>
          </a:p>
        </p:txBody>
      </p:sp>
      <p:sp>
        <p:nvSpPr>
          <p:cNvPr id="6" name="Text Placeholder 5">
            <a:extLst>
              <a:ext uri="{FF2B5EF4-FFF2-40B4-BE49-F238E27FC236}">
                <a16:creationId xmlns:a16="http://schemas.microsoft.com/office/drawing/2014/main" id="{6D1A9B39-9918-64B3-E247-92EC7CE40124}"/>
              </a:ext>
            </a:extLst>
          </p:cNvPr>
          <p:cNvSpPr>
            <a:spLocks noGrp="1"/>
          </p:cNvSpPr>
          <p:nvPr>
            <p:ph type="body" sz="quarter" idx="16"/>
          </p:nvPr>
        </p:nvSpPr>
        <p:spPr>
          <a:xfrm>
            <a:off x="642938" y="5628064"/>
            <a:ext cx="10969625" cy="500137"/>
          </a:xfrm>
        </p:spPr>
        <p:txBody>
          <a:bodyPr/>
          <a:lstStyle/>
          <a:p>
            <a:r>
              <a:rPr lang="en-US" sz="650" dirty="0">
                <a:solidFill>
                  <a:srgbClr val="FFFFFF"/>
                </a:solidFill>
              </a:rPr>
              <a:t>AE, adverse event; BCMA, B-cell maturation antigen; </a:t>
            </a:r>
            <a:r>
              <a:rPr lang="en-US" sz="650" dirty="0" err="1">
                <a:solidFill>
                  <a:srgbClr val="FFFFFF"/>
                </a:solidFill>
              </a:rPr>
              <a:t>BPd</a:t>
            </a:r>
            <a:r>
              <a:rPr lang="en-US" sz="650" dirty="0">
                <a:solidFill>
                  <a:srgbClr val="FFFFFF"/>
                </a:solidFill>
              </a:rPr>
              <a:t>, </a:t>
            </a:r>
            <a:r>
              <a:rPr lang="en-US" sz="650" dirty="0" err="1">
                <a:solidFill>
                  <a:srgbClr val="FFFFFF"/>
                </a:solidFill>
              </a:rPr>
              <a:t>belamaf</a:t>
            </a:r>
            <a:r>
              <a:rPr lang="en-US" sz="650" dirty="0">
                <a:solidFill>
                  <a:srgbClr val="FFFFFF"/>
                </a:solidFill>
              </a:rPr>
              <a:t>, pomalidomide, and dexamethasone; CD, cluster of differentiation; CRR, complete response rate; DOR, duration of response; HRQOL, health-related quality of life; IMWG, International Myeloma Working Group; IRC, independent review committee; ISS, International Staging System; IV, intravenous; LEN, lenalidomide; MM, multiple myeloma; MRD, minimal residual disease; ORR, objective response rate; OS, overall survival; PD, progressive disease; PFS, progression-free survival; PFS2, progression-free survival on subsequent line of therapy; PRO, patient-reported outcome; </a:t>
            </a:r>
            <a:r>
              <a:rPr lang="en-US" sz="650" dirty="0" err="1">
                <a:solidFill>
                  <a:srgbClr val="FFFFFF"/>
                </a:solidFill>
              </a:rPr>
              <a:t>PVd</a:t>
            </a:r>
            <a:r>
              <a:rPr lang="en-US" sz="650" dirty="0">
                <a:solidFill>
                  <a:srgbClr val="FFFFFF"/>
                </a:solidFill>
              </a:rPr>
              <a:t>, pomalidomide, bortezomib, and dexamethasone; Q3W, every 3 weeks; Q4W, every 4 weeks; SC, subcutaneous; TTBR, time to best response; TTP, time to progression; TTR, time to response; VGPR, very good partial response. </a:t>
            </a:r>
            <a:br>
              <a:rPr lang="en-US" sz="650" dirty="0">
                <a:solidFill>
                  <a:srgbClr val="FFFFFF"/>
                </a:solidFill>
              </a:rPr>
            </a:br>
            <a:r>
              <a:rPr lang="en-US" sz="650" baseline="30000" dirty="0">
                <a:solidFill>
                  <a:srgbClr val="FFFFFF"/>
                </a:solidFill>
              </a:rPr>
              <a:t>a</a:t>
            </a:r>
            <a:r>
              <a:rPr lang="en-US" sz="650" dirty="0">
                <a:solidFill>
                  <a:srgbClr val="FFFFFF"/>
                </a:solidFill>
              </a:rPr>
              <a:t> Patients aged &gt;75 years, with comorbidities, or intolerant to 40 mg dose in Arm A or 20 mg dose in Arm B could have dose level reduced to half per investigator discretion. </a:t>
            </a:r>
            <a:r>
              <a:rPr lang="en-US" sz="650" baseline="30000" dirty="0">
                <a:solidFill>
                  <a:srgbClr val="FFFFFF"/>
                </a:solidFill>
              </a:rPr>
              <a:t>b </a:t>
            </a:r>
            <a:r>
              <a:rPr lang="en-US" sz="650" dirty="0">
                <a:solidFill>
                  <a:srgbClr val="FFFFFF"/>
                </a:solidFill>
              </a:rPr>
              <a:t>Some patients were stratified by ISS status (I vs II/III); the protocol was amended on 20 April 2021 to replace this randomization factor with prior anti-CD38 treatment (yes vs no).</a:t>
            </a:r>
            <a:endParaRPr lang="en-US" sz="650" baseline="30000" dirty="0">
              <a:solidFill>
                <a:srgbClr val="FFFFFF"/>
              </a:solidFill>
            </a:endParaRPr>
          </a:p>
        </p:txBody>
      </p:sp>
      <p:sp>
        <p:nvSpPr>
          <p:cNvPr id="44" name="Rectangle: Rounded Corners 43">
            <a:extLst>
              <a:ext uri="{FF2B5EF4-FFF2-40B4-BE49-F238E27FC236}">
                <a16:creationId xmlns:a16="http://schemas.microsoft.com/office/drawing/2014/main" id="{C8634D1A-B774-8055-6884-C4CC2BBEF8EE}"/>
              </a:ext>
            </a:extLst>
          </p:cNvPr>
          <p:cNvSpPr/>
          <p:nvPr/>
        </p:nvSpPr>
        <p:spPr>
          <a:xfrm>
            <a:off x="8746836" y="1764144"/>
            <a:ext cx="2868902" cy="3158837"/>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7" name="Rectangle 46">
            <a:extLst>
              <a:ext uri="{FF2B5EF4-FFF2-40B4-BE49-F238E27FC236}">
                <a16:creationId xmlns:a16="http://schemas.microsoft.com/office/drawing/2014/main" id="{E0211495-944E-ADED-C8B4-391FC7752E34}"/>
              </a:ext>
            </a:extLst>
          </p:cNvPr>
          <p:cNvSpPr/>
          <p:nvPr/>
        </p:nvSpPr>
        <p:spPr>
          <a:xfrm>
            <a:off x="3771900" y="1789914"/>
            <a:ext cx="307762" cy="1427811"/>
          </a:xfrm>
          <a:prstGeom prst="rect">
            <a:avLst/>
          </a:prstGeom>
          <a:solidFill>
            <a:srgbClr val="008764"/>
          </a:solidFill>
        </p:spPr>
        <p:style>
          <a:lnRef idx="2">
            <a:schemeClr val="accent1">
              <a:shade val="15000"/>
            </a:schemeClr>
          </a:lnRef>
          <a:fillRef idx="1">
            <a:schemeClr val="accent1"/>
          </a:fillRef>
          <a:effectRef idx="0">
            <a:schemeClr val="accent1"/>
          </a:effectRef>
          <a:fontRef idx="minor">
            <a:schemeClr val="lt1"/>
          </a:fontRef>
        </p:style>
        <p:txBody>
          <a:bodyPr vert="vert270"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BPd</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(Q4W</a:t>
            </a: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48" name="Rectangle 47">
            <a:extLst>
              <a:ext uri="{FF2B5EF4-FFF2-40B4-BE49-F238E27FC236}">
                <a16:creationId xmlns:a16="http://schemas.microsoft.com/office/drawing/2014/main" id="{8F12159D-E8FD-4175-F263-67C29A614981}"/>
              </a:ext>
            </a:extLst>
          </p:cNvPr>
          <p:cNvSpPr/>
          <p:nvPr/>
        </p:nvSpPr>
        <p:spPr>
          <a:xfrm>
            <a:off x="3771900" y="3302163"/>
            <a:ext cx="307762" cy="1591210"/>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PVd</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(Q3W)</a:t>
            </a:r>
          </a:p>
        </p:txBody>
      </p:sp>
      <p:sp>
        <p:nvSpPr>
          <p:cNvPr id="49" name="Rectangle 48">
            <a:extLst>
              <a:ext uri="{FF2B5EF4-FFF2-40B4-BE49-F238E27FC236}">
                <a16:creationId xmlns:a16="http://schemas.microsoft.com/office/drawing/2014/main" id="{7250AD81-D6A9-2105-6E9B-C7F0978AD889}"/>
              </a:ext>
            </a:extLst>
          </p:cNvPr>
          <p:cNvSpPr/>
          <p:nvPr/>
        </p:nvSpPr>
        <p:spPr>
          <a:xfrm>
            <a:off x="4141521" y="1780184"/>
            <a:ext cx="3995715" cy="1439911"/>
          </a:xfrm>
          <a:prstGeom prst="rect">
            <a:avLst/>
          </a:prstGeom>
          <a:solidFill>
            <a:srgbClr val="D6F6EE"/>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Belantamab m</a:t>
            </a:r>
            <a:r>
              <a:rPr kumimoji="0" lang="en-US" sz="1400" b="1" i="0" u="none" strike="noStrike" kern="1200" cap="none" spc="0" normalizeH="0" baseline="0" noProof="0" dirty="0" err="1">
                <a:ln>
                  <a:noFill/>
                </a:ln>
                <a:solidFill>
                  <a:prstClr val="black"/>
                </a:solidFill>
                <a:effectLst/>
                <a:uLnTx/>
                <a:uFillTx/>
                <a:latin typeface="Arial" panose="020B0604020202020204"/>
                <a:ea typeface="+mn-ea"/>
                <a:cs typeface="+mn-cs"/>
              </a:rPr>
              <a:t>afodotin</a:t>
            </a:r>
            <a:endPar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2.5 mg/kg IV (cycle 1) then 1.9 mg/kg IV Q4W from cycle 2 onward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Pomalidomide</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 4 mg orally on days 1-21 (28-day cycles)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Dexamethasone</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 40 </a:t>
            </a:r>
            <a:r>
              <a:rPr kumimoji="0" lang="en-US" sz="1100" b="0" i="0" u="none" strike="noStrike" kern="1200" cap="none" spc="0" normalizeH="0" baseline="0" noProof="0" dirty="0" err="1">
                <a:ln>
                  <a:noFill/>
                </a:ln>
                <a:solidFill>
                  <a:prstClr val="black"/>
                </a:solidFill>
                <a:effectLst/>
                <a:uLnTx/>
                <a:uFillTx/>
                <a:latin typeface="Aptos" panose="02110004020202020204"/>
                <a:ea typeface="+mn-ea"/>
                <a:cs typeface="+mn-cs"/>
              </a:rPr>
              <a:t>mg</a:t>
            </a:r>
            <a:r>
              <a:rPr kumimoji="0" lang="en-US" sz="1100" b="0" i="0" u="none" strike="noStrike" kern="1200" cap="none" spc="0" normalizeH="0" baseline="30000" noProof="0" dirty="0" err="1">
                <a:ln>
                  <a:noFill/>
                </a:ln>
                <a:solidFill>
                  <a:prstClr val="black"/>
                </a:solidFill>
                <a:effectLst/>
                <a:uLnTx/>
                <a:uFillTx/>
                <a:latin typeface="Aptos" panose="02110004020202020204"/>
                <a:ea typeface="+mn-ea"/>
                <a:cs typeface="+mn-cs"/>
              </a:rPr>
              <a:t>a</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 on days 1, 8, 15, and 22</a:t>
            </a:r>
          </a:p>
        </p:txBody>
      </p:sp>
      <p:sp>
        <p:nvSpPr>
          <p:cNvPr id="50" name="Rectangle 49">
            <a:extLst>
              <a:ext uri="{FF2B5EF4-FFF2-40B4-BE49-F238E27FC236}">
                <a16:creationId xmlns:a16="http://schemas.microsoft.com/office/drawing/2014/main" id="{6C763838-B0F2-58C9-7DA8-6C14FFD44A08}"/>
              </a:ext>
            </a:extLst>
          </p:cNvPr>
          <p:cNvSpPr/>
          <p:nvPr/>
        </p:nvSpPr>
        <p:spPr>
          <a:xfrm>
            <a:off x="4141521" y="3315856"/>
            <a:ext cx="3986479" cy="1579886"/>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Bortezomib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 1.3 mg/m</a:t>
            </a:r>
            <a:r>
              <a:rPr kumimoji="0" lang="en-US" sz="1100" b="0" i="0" u="none" strike="noStrike" kern="1200" cap="none" spc="0" normalizeH="0" baseline="30000" noProof="0" dirty="0">
                <a:ln>
                  <a:noFill/>
                </a:ln>
                <a:solidFill>
                  <a:prstClr val="black"/>
                </a:solidFill>
                <a:effectLst/>
                <a:uLnTx/>
                <a:uFillTx/>
                <a:latin typeface="Aptos" panose="02110004020202020204"/>
                <a:ea typeface="+mn-ea"/>
                <a:cs typeface="+mn-cs"/>
              </a:rPr>
              <a:t>2</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 SC on days 1, 4, 8, and 11 of cycles 1-8 then days 1 and 8 (21-day cycles)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Pomalidomide</a:t>
            </a:r>
            <a:r>
              <a:rPr kumimoji="0" lang="en-US" sz="11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4 mg orally on days 1-14 (21-day cycles)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Dexamethasone</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 20 </a:t>
            </a:r>
            <a:r>
              <a:rPr kumimoji="0" lang="en-US" sz="1100" b="0" i="0" u="none" strike="noStrike" kern="1200" cap="none" spc="0" normalizeH="0" baseline="0" noProof="0" dirty="0" err="1">
                <a:ln>
                  <a:noFill/>
                </a:ln>
                <a:solidFill>
                  <a:prstClr val="black"/>
                </a:solidFill>
                <a:effectLst/>
                <a:uLnTx/>
                <a:uFillTx/>
                <a:latin typeface="Aptos" panose="02110004020202020204"/>
                <a:ea typeface="+mn-ea"/>
                <a:cs typeface="+mn-cs"/>
              </a:rPr>
              <a:t>mg</a:t>
            </a:r>
            <a:r>
              <a:rPr kumimoji="0" lang="en-US" sz="1100" b="0" i="0" u="none" strike="noStrike" kern="1200" cap="none" spc="0" normalizeH="0" baseline="30000" noProof="0" dirty="0" err="1">
                <a:ln>
                  <a:noFill/>
                </a:ln>
                <a:solidFill>
                  <a:prstClr val="black"/>
                </a:solidFill>
                <a:effectLst/>
                <a:uLnTx/>
                <a:uFillTx/>
                <a:latin typeface="Aptos" panose="02110004020202020204"/>
                <a:ea typeface="+mn-ea"/>
                <a:cs typeface="+mn-cs"/>
              </a:rPr>
              <a:t>a</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 on the day of and day after bortezomib</a:t>
            </a:r>
          </a:p>
        </p:txBody>
      </p:sp>
      <p:sp>
        <p:nvSpPr>
          <p:cNvPr id="51" name="TextBox 50">
            <a:extLst>
              <a:ext uri="{FF2B5EF4-FFF2-40B4-BE49-F238E27FC236}">
                <a16:creationId xmlns:a16="http://schemas.microsoft.com/office/drawing/2014/main" id="{DE0E51E3-3162-6057-E0AA-EBEA22F7F426}"/>
              </a:ext>
            </a:extLst>
          </p:cNvPr>
          <p:cNvSpPr txBox="1"/>
          <p:nvPr/>
        </p:nvSpPr>
        <p:spPr>
          <a:xfrm>
            <a:off x="4139097" y="951711"/>
            <a:ext cx="3967273" cy="584775"/>
          </a:xfrm>
          <a:prstGeom prst="rect">
            <a:avLst/>
          </a:prstGeom>
          <a:solidFill>
            <a:schemeClr val="accent1">
              <a:lumMod val="40000"/>
              <a:lumOff val="60000"/>
            </a:schemeClr>
          </a:solidFill>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Treatment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Until PD, death, unacceptable toxicity, end of study, or </a:t>
            </a:r>
            <a:b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withdrawal of consent</a:t>
            </a:r>
            <a:endParaRPr kumimoji="0" lang="en-US" sz="900" b="0" i="0" u="none" strike="noStrike" kern="1200" cap="none" spc="0" normalizeH="0" baseline="0" noProof="0" dirty="0">
              <a:ln>
                <a:noFill/>
              </a:ln>
              <a:solidFill>
                <a:prstClr val="black"/>
              </a:solidFill>
              <a:effectLst/>
              <a:uLnTx/>
              <a:uFillTx/>
              <a:latin typeface="Aptos" panose="02110004020202020204"/>
              <a:ea typeface="+mn-ea"/>
              <a:cs typeface="Arial"/>
            </a:endParaRPr>
          </a:p>
        </p:txBody>
      </p:sp>
      <p:cxnSp>
        <p:nvCxnSpPr>
          <p:cNvPr id="52" name="Straight Arrow Connector 51">
            <a:extLst>
              <a:ext uri="{FF2B5EF4-FFF2-40B4-BE49-F238E27FC236}">
                <a16:creationId xmlns:a16="http://schemas.microsoft.com/office/drawing/2014/main" id="{7FF2AEBD-84FF-67A7-E829-7DE4AD40A7F7}"/>
              </a:ext>
            </a:extLst>
          </p:cNvPr>
          <p:cNvCxnSpPr>
            <a:cxnSpLocks/>
          </p:cNvCxnSpPr>
          <p:nvPr/>
        </p:nvCxnSpPr>
        <p:spPr>
          <a:xfrm>
            <a:off x="2709643" y="3362882"/>
            <a:ext cx="409553" cy="518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49111606-DF2F-D8C6-AADA-49D0505EDCF8}"/>
              </a:ext>
            </a:extLst>
          </p:cNvPr>
          <p:cNvCxnSpPr>
            <a:cxnSpLocks/>
          </p:cNvCxnSpPr>
          <p:nvPr/>
        </p:nvCxnSpPr>
        <p:spPr>
          <a:xfrm>
            <a:off x="3260090" y="2625928"/>
            <a:ext cx="502285"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AFF6C179-7E88-852E-3F4B-9D09C572B14F}"/>
              </a:ext>
            </a:extLst>
          </p:cNvPr>
          <p:cNvCxnSpPr>
            <a:cxnSpLocks/>
          </p:cNvCxnSpPr>
          <p:nvPr/>
        </p:nvCxnSpPr>
        <p:spPr>
          <a:xfrm>
            <a:off x="3260090" y="4090401"/>
            <a:ext cx="502285"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73472AF-AE4D-EE93-4283-62FDE604334E}"/>
              </a:ext>
            </a:extLst>
          </p:cNvPr>
          <p:cNvCxnSpPr>
            <a:cxnSpLocks/>
          </p:cNvCxnSpPr>
          <p:nvPr/>
        </p:nvCxnSpPr>
        <p:spPr>
          <a:xfrm>
            <a:off x="8117218" y="4107811"/>
            <a:ext cx="259737"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9D4CD4BD-705E-185C-BA07-F25F50F48A00}"/>
              </a:ext>
            </a:extLst>
          </p:cNvPr>
          <p:cNvSpPr txBox="1"/>
          <p:nvPr/>
        </p:nvSpPr>
        <p:spPr>
          <a:xfrm>
            <a:off x="8885381" y="1978307"/>
            <a:ext cx="2727181" cy="2769989"/>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Primary endpoint:</a:t>
            </a:r>
            <a:b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PFS (IRC assessed per IMWG)</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Key secondary endpoints:</a:t>
            </a:r>
            <a:b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OS, MRD negativity, DOR </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Additional secondary endpoints include:</a:t>
            </a:r>
            <a:b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ORR, CRR, ≥VGPR,TTBR, TTR, TTP, PFS2, AEs, ocular findings, HRQOL, and PROs</a:t>
            </a:r>
          </a:p>
        </p:txBody>
      </p:sp>
      <p:sp>
        <p:nvSpPr>
          <p:cNvPr id="68" name="Rectangle: Rounded Corners 67">
            <a:extLst>
              <a:ext uri="{FF2B5EF4-FFF2-40B4-BE49-F238E27FC236}">
                <a16:creationId xmlns:a16="http://schemas.microsoft.com/office/drawing/2014/main" id="{768F1850-9CAA-06AB-5FE0-0782686FDB18}"/>
              </a:ext>
            </a:extLst>
          </p:cNvPr>
          <p:cNvSpPr/>
          <p:nvPr/>
        </p:nvSpPr>
        <p:spPr>
          <a:xfrm>
            <a:off x="714375" y="1874706"/>
            <a:ext cx="2065770" cy="2903344"/>
          </a:xfrm>
          <a:prstGeom prst="roundRect">
            <a:avLst>
              <a:gd name="adj" fmla="val 12456"/>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Eligibility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9" name="TextBox 68">
            <a:extLst>
              <a:ext uri="{FF2B5EF4-FFF2-40B4-BE49-F238E27FC236}">
                <a16:creationId xmlns:a16="http://schemas.microsoft.com/office/drawing/2014/main" id="{9403A947-779D-204A-DE98-5EFC215760B0}"/>
              </a:ext>
            </a:extLst>
          </p:cNvPr>
          <p:cNvSpPr txBox="1"/>
          <p:nvPr/>
        </p:nvSpPr>
        <p:spPr>
          <a:xfrm>
            <a:off x="756338" y="2223504"/>
            <a:ext cx="1996098" cy="235449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Adults with MM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≥1 prior line of MM therapy including LEN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Documented PD during or after their most recent therapy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No prior treatment with anti-BCMA or pomalidomide; not refractory/intolerant to bortezomib</a:t>
            </a:r>
          </a:p>
        </p:txBody>
      </p:sp>
      <p:sp>
        <p:nvSpPr>
          <p:cNvPr id="70" name="Rectangle 69">
            <a:extLst>
              <a:ext uri="{FF2B5EF4-FFF2-40B4-BE49-F238E27FC236}">
                <a16:creationId xmlns:a16="http://schemas.microsoft.com/office/drawing/2014/main" id="{397F8338-315C-6198-45A3-F3F85BD1E704}"/>
              </a:ext>
            </a:extLst>
          </p:cNvPr>
          <p:cNvSpPr/>
          <p:nvPr/>
        </p:nvSpPr>
        <p:spPr>
          <a:xfrm>
            <a:off x="8390457" y="1780184"/>
            <a:ext cx="273252" cy="3105852"/>
          </a:xfrm>
          <a:prstGeom prst="rect">
            <a:avLst/>
          </a:prstGeom>
          <a:solidFill>
            <a:schemeClr val="bg1"/>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0" cap="none" spc="0" normalizeH="0" baseline="0" noProof="0" dirty="0">
                <a:ln>
                  <a:noFill/>
                </a:ln>
                <a:solidFill>
                  <a:prstClr val="black"/>
                </a:solidFill>
                <a:effectLst/>
                <a:uLnTx/>
                <a:uFillTx/>
                <a:latin typeface="Arial"/>
                <a:ea typeface="+mn-ea"/>
                <a:cs typeface="Noto Sans"/>
              </a:rPr>
              <a:t>End-of-treatment visit</a:t>
            </a:r>
          </a:p>
        </p:txBody>
      </p:sp>
      <p:cxnSp>
        <p:nvCxnSpPr>
          <p:cNvPr id="73" name="Straight Arrow Connector 72">
            <a:extLst>
              <a:ext uri="{FF2B5EF4-FFF2-40B4-BE49-F238E27FC236}">
                <a16:creationId xmlns:a16="http://schemas.microsoft.com/office/drawing/2014/main" id="{A37DD51F-B74B-4E62-9446-A2D3F7FE8A14}"/>
              </a:ext>
            </a:extLst>
          </p:cNvPr>
          <p:cNvCxnSpPr>
            <a:cxnSpLocks/>
          </p:cNvCxnSpPr>
          <p:nvPr/>
        </p:nvCxnSpPr>
        <p:spPr>
          <a:xfrm>
            <a:off x="8124300" y="2070210"/>
            <a:ext cx="259737"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0BFC063E-6DAF-FDFF-DF56-28B8E56B6304}"/>
              </a:ext>
            </a:extLst>
          </p:cNvPr>
          <p:cNvSpPr/>
          <p:nvPr/>
        </p:nvSpPr>
        <p:spPr>
          <a:xfrm>
            <a:off x="713677" y="4845424"/>
            <a:ext cx="2934958" cy="739754"/>
          </a:xfrm>
          <a:prstGeom prst="rect">
            <a:avLst/>
          </a:prstGeom>
          <a:solidFill>
            <a:schemeClr val="accent4">
              <a:lumMod val="20000"/>
              <a:lumOff val="80000"/>
            </a:schemeClr>
          </a:solidFill>
          <a:ln w="6350" cap="flat" cmpd="sng" algn="ctr">
            <a:solidFill>
              <a:srgbClr val="FFFFFF">
                <a:lumMod val="75000"/>
              </a:srgbClr>
            </a:solidFill>
            <a:prstDash val="solid"/>
            <a:miter lim="800000"/>
          </a:ln>
          <a:effectLst/>
        </p:spPr>
        <p:txBody>
          <a:bodyPr wrap="square" lIns="90000" rIns="90000" bIns="46800" rtlCol="0" anchor="ctr">
            <a:spAutoFit/>
          </a:bodyPr>
          <a:lstStyle/>
          <a:p>
            <a:pPr marL="0" marR="0" lvl="0" indent="0" algn="l" defTabSz="914400" rtl="0" eaLnBrk="1" fontAlgn="auto" latinLnBrk="0" hangingPunct="1">
              <a:lnSpc>
                <a:spcPct val="100000"/>
              </a:lnSpc>
              <a:spcBef>
                <a:spcPts val="0"/>
              </a:spcBef>
              <a:spcAft>
                <a:spcPts val="0"/>
              </a:spcAft>
              <a:buClr>
                <a:srgbClr val="9A8B7D"/>
              </a:buClr>
              <a:buSzTx/>
              <a:buFontTx/>
              <a:buNone/>
              <a:tabLst/>
              <a:defRPr>
                <a:solidFill>
                  <a:srgbClr val="FFFFFF"/>
                </a:solidFill>
              </a:defRPr>
            </a:pPr>
            <a:r>
              <a:rPr kumimoji="0" lang="en-US" sz="1050" b="1" i="0" u="none" strike="noStrike" kern="0" cap="none" spc="0" normalizeH="0" baseline="0" noProof="0" dirty="0" err="1">
                <a:ln>
                  <a:noFill/>
                </a:ln>
                <a:solidFill>
                  <a:srgbClr val="000000"/>
                </a:solidFill>
                <a:effectLst/>
                <a:uLnTx/>
                <a:uFillTx/>
                <a:latin typeface="Arial"/>
                <a:ea typeface="+mn-ea"/>
                <a:cs typeface="Noto Sans"/>
              </a:rPr>
              <a:t>Stratification</a:t>
            </a:r>
            <a:r>
              <a:rPr kumimoji="0" lang="en-US" sz="1050" b="1" i="0" u="none" strike="noStrike" kern="0" cap="none" spc="0" normalizeH="0" baseline="30000" noProof="0" dirty="0" err="1">
                <a:ln>
                  <a:noFill/>
                </a:ln>
                <a:solidFill>
                  <a:srgbClr val="000000"/>
                </a:solidFill>
                <a:effectLst/>
                <a:uLnTx/>
                <a:uFillTx/>
                <a:latin typeface="Arial"/>
                <a:ea typeface="+mn-ea"/>
                <a:cs typeface="Noto Sans"/>
              </a:rPr>
              <a:t>b</a:t>
            </a:r>
            <a:r>
              <a:rPr kumimoji="0" lang="en-US" sz="1050" b="1" i="0" u="none" strike="noStrike" kern="0" cap="none" spc="0" normalizeH="0" baseline="0" noProof="0" dirty="0">
                <a:ln>
                  <a:noFill/>
                </a:ln>
                <a:solidFill>
                  <a:srgbClr val="000000"/>
                </a:solidFill>
                <a:effectLst/>
                <a:uLnTx/>
                <a:uFillTx/>
                <a:latin typeface="Arial"/>
                <a:ea typeface="+mn-ea"/>
                <a:cs typeface="Noto Sans"/>
              </a:rPr>
              <a:t>:</a:t>
            </a:r>
            <a:r>
              <a:rPr kumimoji="0" lang="en-US" sz="1050" b="0" i="0" u="none" strike="noStrike" kern="1200" cap="none" spc="0" normalizeH="0" baseline="0" noProof="0" dirty="0">
                <a:ln>
                  <a:noFill/>
                </a:ln>
                <a:solidFill>
                  <a:srgbClr val="000000"/>
                </a:solidFill>
                <a:effectLst/>
                <a:uLnTx/>
                <a:uFillTx/>
                <a:latin typeface="Aptos" panose="02110004020202020204"/>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solidFill>
                  <a:srgbClr val="FFFFFF"/>
                </a:solidFill>
              </a:defRPr>
            </a:pPr>
            <a:r>
              <a:rPr kumimoji="0" lang="en-US" sz="1050" b="0" i="0" u="none" strike="noStrike" kern="1200" cap="none" spc="0" normalizeH="0" baseline="0" noProof="0" dirty="0">
                <a:ln>
                  <a:noFill/>
                </a:ln>
                <a:solidFill>
                  <a:srgbClr val="000000"/>
                </a:solidFill>
                <a:effectLst/>
                <a:uLnTx/>
                <a:uFillTx/>
                <a:latin typeface="Aptos" panose="02110004020202020204"/>
                <a:ea typeface="+mn-ea"/>
                <a:cs typeface="+mn-cs"/>
              </a:rPr>
              <a:t>Prior lines of treatment (1 vs 2 or 3 vs ≥4)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solidFill>
                  <a:srgbClr val="FFFFFF"/>
                </a:solidFill>
              </a:defRPr>
            </a:pPr>
            <a:r>
              <a:rPr kumimoji="0" lang="en-US" sz="1050" b="0" i="0" u="none" strike="noStrike" kern="1200" cap="none" spc="0" normalizeH="0" baseline="0" noProof="0" dirty="0">
                <a:ln>
                  <a:noFill/>
                </a:ln>
                <a:solidFill>
                  <a:srgbClr val="000000"/>
                </a:solidFill>
                <a:effectLst/>
                <a:uLnTx/>
                <a:uFillTx/>
                <a:latin typeface="Aptos" panose="02110004020202020204"/>
                <a:ea typeface="+mn-ea"/>
                <a:cs typeface="+mn-cs"/>
              </a:rPr>
              <a:t>Prior bortezomib (yes vs no)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solidFill>
                  <a:srgbClr val="FFFFFF"/>
                </a:solidFill>
              </a:defRPr>
            </a:pPr>
            <a:r>
              <a:rPr kumimoji="0" lang="en-US" sz="1050" b="0" i="0" u="none" strike="noStrike" kern="0" cap="none" spc="0" normalizeH="0" baseline="0" noProof="0" dirty="0">
                <a:ln>
                  <a:noFill/>
                </a:ln>
                <a:solidFill>
                  <a:srgbClr val="000000"/>
                </a:solidFill>
                <a:effectLst/>
                <a:uLnTx/>
                <a:uFillTx/>
                <a:latin typeface="Arial"/>
                <a:ea typeface="+mn-ea"/>
                <a:cs typeface="Noto Sans"/>
              </a:rPr>
              <a:t>Prior anti-CD38 therapy (yes vs no)</a:t>
            </a:r>
          </a:p>
        </p:txBody>
      </p:sp>
      <p:grpSp>
        <p:nvGrpSpPr>
          <p:cNvPr id="76" name="Group 75">
            <a:extLst>
              <a:ext uri="{FF2B5EF4-FFF2-40B4-BE49-F238E27FC236}">
                <a16:creationId xmlns:a16="http://schemas.microsoft.com/office/drawing/2014/main" id="{C479138D-3A36-AF93-02EE-25BBD8544735}"/>
              </a:ext>
            </a:extLst>
          </p:cNvPr>
          <p:cNvGrpSpPr/>
          <p:nvPr/>
        </p:nvGrpSpPr>
        <p:grpSpPr>
          <a:xfrm>
            <a:off x="763753" y="951711"/>
            <a:ext cx="2751515" cy="583200"/>
            <a:chOff x="808329" y="863482"/>
            <a:chExt cx="2246832" cy="608385"/>
          </a:xfrm>
          <a:solidFill>
            <a:schemeClr val="accent1">
              <a:lumMod val="40000"/>
              <a:lumOff val="60000"/>
            </a:schemeClr>
          </a:solidFill>
        </p:grpSpPr>
        <p:sp>
          <p:nvSpPr>
            <p:cNvPr id="77" name="Rectangle 76">
              <a:extLst>
                <a:ext uri="{FF2B5EF4-FFF2-40B4-BE49-F238E27FC236}">
                  <a16:creationId xmlns:a16="http://schemas.microsoft.com/office/drawing/2014/main" id="{E393E34D-B5A3-6AB4-7FDC-E396BA544A2C}"/>
                </a:ext>
              </a:extLst>
            </p:cNvPr>
            <p:cNvSpPr/>
            <p:nvPr/>
          </p:nvSpPr>
          <p:spPr>
            <a:xfrm>
              <a:off x="808329" y="863482"/>
              <a:ext cx="2246832" cy="608385"/>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8" name="TextBox 77">
              <a:extLst>
                <a:ext uri="{FF2B5EF4-FFF2-40B4-BE49-F238E27FC236}">
                  <a16:creationId xmlns:a16="http://schemas.microsoft.com/office/drawing/2014/main" id="{001545F9-F3CA-7851-9CD1-770AC72D28CC}"/>
                </a:ext>
              </a:extLst>
            </p:cNvPr>
            <p:cNvSpPr txBox="1"/>
            <p:nvPr/>
          </p:nvSpPr>
          <p:spPr>
            <a:xfrm>
              <a:off x="1017297" y="943609"/>
              <a:ext cx="1850173" cy="465548"/>
            </a:xfrm>
            <a:prstGeom prst="rect">
              <a:avLst/>
            </a:prstGeom>
            <a:grp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Recruitment period</a:t>
              </a:r>
              <a:b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October 2020 to December 2022</a:t>
              </a:r>
            </a:p>
          </p:txBody>
        </p:sp>
      </p:grpSp>
      <p:sp>
        <p:nvSpPr>
          <p:cNvPr id="46" name="Rectangle 45">
            <a:extLst>
              <a:ext uri="{FF2B5EF4-FFF2-40B4-BE49-F238E27FC236}">
                <a16:creationId xmlns:a16="http://schemas.microsoft.com/office/drawing/2014/main" id="{10F4E04E-6ED3-A10A-42BB-BD0AA544F57D}"/>
              </a:ext>
            </a:extLst>
          </p:cNvPr>
          <p:cNvSpPr/>
          <p:nvPr/>
        </p:nvSpPr>
        <p:spPr>
          <a:xfrm>
            <a:off x="3155660" y="2271163"/>
            <a:ext cx="309600" cy="2131232"/>
          </a:xfrm>
          <a:prstGeom prst="rect">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 randomization</a:t>
            </a:r>
          </a:p>
        </p:txBody>
      </p:sp>
      <p:sp>
        <p:nvSpPr>
          <p:cNvPr id="80" name="TextBox 79">
            <a:extLst>
              <a:ext uri="{FF2B5EF4-FFF2-40B4-BE49-F238E27FC236}">
                <a16:creationId xmlns:a16="http://schemas.microsoft.com/office/drawing/2014/main" id="{96EB733E-7183-FAC1-9E9F-67BA7B43BA80}"/>
              </a:ext>
            </a:extLst>
          </p:cNvPr>
          <p:cNvSpPr txBox="1"/>
          <p:nvPr/>
        </p:nvSpPr>
        <p:spPr>
          <a:xfrm>
            <a:off x="2512291" y="1893454"/>
            <a:ext cx="146858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ptos" panose="02110004020202020204"/>
                <a:ea typeface="+mn-ea"/>
                <a:cs typeface="+mn-cs"/>
              </a:rPr>
              <a:t>N=302</a:t>
            </a:r>
          </a:p>
        </p:txBody>
      </p:sp>
      <p:sp>
        <p:nvSpPr>
          <p:cNvPr id="3" name="Text Placeholder 8">
            <a:extLst>
              <a:ext uri="{FF2B5EF4-FFF2-40B4-BE49-F238E27FC236}">
                <a16:creationId xmlns:a16="http://schemas.microsoft.com/office/drawing/2014/main" id="{0B8A6EC0-93BF-888B-578F-C6F58546111B}"/>
              </a:ext>
            </a:extLst>
          </p:cNvPr>
          <p:cNvSpPr>
            <a:spLocks noGrp="1"/>
          </p:cNvSpPr>
          <p:nvPr>
            <p:ph type="body" sz="quarter" idx="15"/>
          </p:nvPr>
        </p:nvSpPr>
        <p:spPr>
          <a:xfrm>
            <a:off x="3324404" y="6271847"/>
            <a:ext cx="5852160" cy="281354"/>
          </a:xfrm>
        </p:spPr>
        <p:txBody>
          <a:bodyPr/>
          <a:lstStyle/>
          <a:p>
            <a:r>
              <a:rPr lang="en-US" dirty="0">
                <a:solidFill>
                  <a:srgbClr val="FFFFFF"/>
                </a:solidFill>
              </a:rPr>
              <a:t>Suzanne Trudel, MD</a:t>
            </a:r>
          </a:p>
        </p:txBody>
      </p:sp>
    </p:spTree>
    <p:extLst>
      <p:ext uri="{BB962C8B-B14F-4D97-AF65-F5344CB8AC3E}">
        <p14:creationId xmlns:p14="http://schemas.microsoft.com/office/powerpoint/2010/main" val="39929196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0D3477"/>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27A50B-23BF-061B-527E-7F2FFDDE640F}"/>
              </a:ext>
            </a:extLst>
          </p:cNvPr>
          <p:cNvSpPr>
            <a:spLocks noGrp="1"/>
          </p:cNvSpPr>
          <p:nvPr>
            <p:ph type="title"/>
          </p:nvPr>
        </p:nvSpPr>
        <p:spPr>
          <a:xfrm>
            <a:off x="640080" y="365124"/>
            <a:ext cx="11180008" cy="1371600"/>
          </a:xfrm>
        </p:spPr>
        <p:txBody>
          <a:bodyPr anchor="t">
            <a:normAutofit/>
          </a:bodyPr>
          <a:lstStyle/>
          <a:p>
            <a:r>
              <a:rPr lang="en-US" sz="2400" dirty="0" err="1">
                <a:solidFill>
                  <a:srgbClr val="FFFFFF"/>
                </a:solidFill>
              </a:rPr>
              <a:t>BPd</a:t>
            </a:r>
            <a:r>
              <a:rPr lang="en-US" sz="2400" dirty="0">
                <a:solidFill>
                  <a:srgbClr val="FFFFFF"/>
                </a:solidFill>
              </a:rPr>
              <a:t> Led to a Significant PFS Benefit vs </a:t>
            </a:r>
            <a:r>
              <a:rPr lang="en-US" sz="2400" dirty="0" err="1">
                <a:solidFill>
                  <a:srgbClr val="FFFFFF"/>
                </a:solidFill>
              </a:rPr>
              <a:t>PVd</a:t>
            </a:r>
            <a:endParaRPr lang="en-US" sz="2400" dirty="0">
              <a:solidFill>
                <a:srgbClr val="FFFFFF"/>
              </a:solidFill>
            </a:endParaRPr>
          </a:p>
        </p:txBody>
      </p:sp>
      <p:sp>
        <p:nvSpPr>
          <p:cNvPr id="6" name="Text Placeholder 5">
            <a:extLst>
              <a:ext uri="{FF2B5EF4-FFF2-40B4-BE49-F238E27FC236}">
                <a16:creationId xmlns:a16="http://schemas.microsoft.com/office/drawing/2014/main" id="{EF84D8F0-3C1C-0F78-DE7D-D8C5ECBB297D}"/>
              </a:ext>
            </a:extLst>
          </p:cNvPr>
          <p:cNvSpPr>
            <a:spLocks noGrp="1"/>
          </p:cNvSpPr>
          <p:nvPr>
            <p:ph type="body" sz="quarter" idx="16"/>
          </p:nvPr>
        </p:nvSpPr>
        <p:spPr>
          <a:xfrm>
            <a:off x="642938" y="5807646"/>
            <a:ext cx="10969625" cy="323165"/>
          </a:xfrm>
        </p:spPr>
        <p:txBody>
          <a:bodyPr/>
          <a:lstStyle/>
          <a:p>
            <a:r>
              <a:rPr lang="en-US" sz="700" dirty="0">
                <a:solidFill>
                  <a:srgbClr val="FFFFFF"/>
                </a:solidFill>
              </a:rPr>
              <a:t>The treatment effect (HR and corresponding 95% CIs) was estimated using the stratified Cox proportional hazards model, and the </a:t>
            </a:r>
            <a:r>
              <a:rPr lang="en-US" sz="700" i="1" dirty="0">
                <a:solidFill>
                  <a:srgbClr val="FFFFFF"/>
                </a:solidFill>
              </a:rPr>
              <a:t>P</a:t>
            </a:r>
            <a:r>
              <a:rPr lang="en-US" sz="700" dirty="0">
                <a:solidFill>
                  <a:srgbClr val="FFFFFF"/>
                </a:solidFill>
              </a:rPr>
              <a:t> value was produced based on the 1-sided stratified log-rank test. Stratified analyses were adjusted for number of prior lines of therapy and prior bortezomib use.</a:t>
            </a:r>
          </a:p>
          <a:p>
            <a:r>
              <a:rPr lang="en-US" sz="700" dirty="0" err="1">
                <a:solidFill>
                  <a:srgbClr val="FFFFFF"/>
                </a:solidFill>
              </a:rPr>
              <a:t>BPd</a:t>
            </a:r>
            <a:r>
              <a:rPr lang="en-US" sz="700" dirty="0">
                <a:solidFill>
                  <a:srgbClr val="FFFFFF"/>
                </a:solidFill>
              </a:rPr>
              <a:t>, </a:t>
            </a:r>
            <a:r>
              <a:rPr lang="en-US" sz="700" dirty="0" err="1">
                <a:solidFill>
                  <a:srgbClr val="FFFFFF"/>
                </a:solidFill>
              </a:rPr>
              <a:t>belamaf</a:t>
            </a:r>
            <a:r>
              <a:rPr lang="en-US" sz="700" dirty="0">
                <a:solidFill>
                  <a:srgbClr val="FFFFFF"/>
                </a:solidFill>
              </a:rPr>
              <a:t>, pomalidomide, and dexamethasone; HR, hazard ratio; NR, not reported; PFS, progression-free survival; </a:t>
            </a:r>
            <a:r>
              <a:rPr lang="en-US" sz="700" dirty="0" err="1">
                <a:solidFill>
                  <a:srgbClr val="FFFFFF"/>
                </a:solidFill>
              </a:rPr>
              <a:t>PVd</a:t>
            </a:r>
            <a:r>
              <a:rPr lang="en-US" sz="700" dirty="0">
                <a:solidFill>
                  <a:srgbClr val="FFFFFF"/>
                </a:solidFill>
              </a:rPr>
              <a:t>, pomalidomide, bortezomib, and dexamethasone.</a:t>
            </a:r>
          </a:p>
        </p:txBody>
      </p:sp>
      <p:sp>
        <p:nvSpPr>
          <p:cNvPr id="8" name="Rectangle: Rounded Corners 7">
            <a:extLst>
              <a:ext uri="{FF2B5EF4-FFF2-40B4-BE49-F238E27FC236}">
                <a16:creationId xmlns:a16="http://schemas.microsoft.com/office/drawing/2014/main" id="{DCB4789F-8032-E6A7-1A43-733316370F59}"/>
              </a:ext>
            </a:extLst>
          </p:cNvPr>
          <p:cNvSpPr/>
          <p:nvPr/>
        </p:nvSpPr>
        <p:spPr>
          <a:xfrm>
            <a:off x="947649" y="5075649"/>
            <a:ext cx="10296702" cy="567687"/>
          </a:xfrm>
          <a:prstGeom prst="roundRect">
            <a:avLst/>
          </a:prstGeom>
          <a:noFill/>
          <a:ln w="9525">
            <a:solidFill>
              <a:srgbClr val="C5FF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C5FFF0"/>
                </a:solidFill>
                <a:effectLst/>
                <a:uLnTx/>
                <a:uFillTx/>
                <a:latin typeface="Aptos" panose="02110004020202020204"/>
                <a:ea typeface="+mn-ea"/>
                <a:cs typeface="+mn-cs"/>
              </a:rPr>
              <a:t>BPd</a:t>
            </a:r>
            <a:r>
              <a:rPr kumimoji="0" lang="en-US" sz="1600" b="0" i="0" u="none" strike="noStrike" kern="1200" cap="none" spc="0" normalizeH="0" baseline="0" noProof="0" dirty="0">
                <a:ln>
                  <a:noFill/>
                </a:ln>
                <a:solidFill>
                  <a:srgbClr val="C5FFF0"/>
                </a:solidFill>
                <a:effectLst/>
                <a:uLnTx/>
                <a:uFillTx/>
                <a:latin typeface="Aptos" panose="02110004020202020204"/>
                <a:ea typeface="+mn-ea"/>
                <a:cs typeface="+mn-cs"/>
              </a:rPr>
              <a:t> led to a statistically significant and clinically meaningful reduction in risk of </a:t>
            </a:r>
            <a:br>
              <a:rPr kumimoji="0" lang="en-US" sz="1600" b="0" i="0" u="none" strike="noStrike" kern="1200" cap="none" spc="0" normalizeH="0" baseline="0" noProof="0" dirty="0">
                <a:ln>
                  <a:noFill/>
                </a:ln>
                <a:solidFill>
                  <a:srgbClr val="C5FFF0"/>
                </a:solidFill>
                <a:effectLst/>
                <a:uLnTx/>
                <a:uFillTx/>
                <a:latin typeface="Aptos" panose="02110004020202020204"/>
                <a:ea typeface="+mn-ea"/>
                <a:cs typeface="+mn-cs"/>
              </a:rPr>
            </a:br>
            <a:r>
              <a:rPr kumimoji="0" lang="en-US" sz="1600" b="0" i="0" u="none" strike="noStrike" kern="1200" cap="none" spc="0" normalizeH="0" baseline="0" noProof="0" dirty="0">
                <a:ln>
                  <a:noFill/>
                </a:ln>
                <a:solidFill>
                  <a:srgbClr val="C5FFF0"/>
                </a:solidFill>
                <a:effectLst/>
                <a:uLnTx/>
                <a:uFillTx/>
                <a:latin typeface="Aptos" panose="02110004020202020204"/>
                <a:ea typeface="+mn-ea"/>
                <a:cs typeface="+mn-cs"/>
              </a:rPr>
              <a:t>disease progression or death vs </a:t>
            </a:r>
            <a:r>
              <a:rPr kumimoji="0" lang="en-US" sz="1600" b="0" i="0" u="none" strike="noStrike" kern="1200" cap="none" spc="0" normalizeH="0" baseline="0" noProof="0" dirty="0" err="1">
                <a:ln>
                  <a:noFill/>
                </a:ln>
                <a:solidFill>
                  <a:srgbClr val="C5FFF0"/>
                </a:solidFill>
                <a:effectLst/>
                <a:uLnTx/>
                <a:uFillTx/>
                <a:latin typeface="Aptos" panose="02110004020202020204"/>
                <a:ea typeface="+mn-ea"/>
                <a:cs typeface="+mn-cs"/>
              </a:rPr>
              <a:t>PVd</a:t>
            </a:r>
            <a:r>
              <a:rPr kumimoji="0" lang="en-US" sz="1600" b="0" i="0" u="none" strike="noStrike" kern="1200" cap="none" spc="0" normalizeH="0" baseline="0" noProof="0" dirty="0">
                <a:ln>
                  <a:noFill/>
                </a:ln>
                <a:solidFill>
                  <a:srgbClr val="C5FFF0"/>
                </a:solidFill>
                <a:effectLst/>
                <a:uLnTx/>
                <a:uFillTx/>
                <a:latin typeface="Aptos" panose="02110004020202020204"/>
                <a:ea typeface="+mn-ea"/>
                <a:cs typeface="+mn-cs"/>
              </a:rPr>
              <a:t> (HR, 0.52; 95% CI, 0.37-0.73; </a:t>
            </a:r>
            <a:r>
              <a:rPr kumimoji="0" lang="en-US" sz="1600" b="0" i="1" u="none" strike="noStrike" kern="1200" cap="none" spc="0" normalizeH="0" baseline="0" noProof="0" dirty="0">
                <a:ln>
                  <a:noFill/>
                </a:ln>
                <a:solidFill>
                  <a:srgbClr val="C5FFF0"/>
                </a:solidFill>
                <a:effectLst/>
                <a:uLnTx/>
                <a:uFillTx/>
                <a:latin typeface="Aptos" panose="02110004020202020204"/>
                <a:ea typeface="+mn-ea"/>
                <a:cs typeface="+mn-cs"/>
              </a:rPr>
              <a:t>P</a:t>
            </a:r>
            <a:r>
              <a:rPr kumimoji="0" lang="en-US" sz="1600" b="0" i="0" u="none" strike="noStrike" kern="1200" cap="none" spc="0" normalizeH="0" baseline="0" noProof="0" dirty="0">
                <a:ln>
                  <a:noFill/>
                </a:ln>
                <a:solidFill>
                  <a:srgbClr val="C5FFF0"/>
                </a:solidFill>
                <a:effectLst/>
                <a:uLnTx/>
                <a:uFillTx/>
                <a:latin typeface="Aptos" panose="02110004020202020204"/>
                <a:ea typeface="+mn-ea"/>
                <a:cs typeface="+mn-cs"/>
              </a:rPr>
              <a:t>&lt;.001)</a:t>
            </a:r>
          </a:p>
        </p:txBody>
      </p:sp>
      <p:sp>
        <p:nvSpPr>
          <p:cNvPr id="13" name="Text Placeholder 8">
            <a:extLst>
              <a:ext uri="{FF2B5EF4-FFF2-40B4-BE49-F238E27FC236}">
                <a16:creationId xmlns:a16="http://schemas.microsoft.com/office/drawing/2014/main" id="{64DD7707-BD45-C50D-6E11-ADBF03138A0C}"/>
              </a:ext>
            </a:extLst>
          </p:cNvPr>
          <p:cNvSpPr>
            <a:spLocks noGrp="1"/>
          </p:cNvSpPr>
          <p:nvPr>
            <p:ph type="body" sz="quarter" idx="15"/>
          </p:nvPr>
        </p:nvSpPr>
        <p:spPr>
          <a:xfrm>
            <a:off x="3324404" y="6271847"/>
            <a:ext cx="5852160" cy="281354"/>
          </a:xfrm>
        </p:spPr>
        <p:txBody>
          <a:bodyPr/>
          <a:lstStyle/>
          <a:p>
            <a:r>
              <a:rPr lang="en-US" dirty="0">
                <a:solidFill>
                  <a:srgbClr val="FFFFFF"/>
                </a:solidFill>
              </a:rPr>
              <a:t>Suzanne Trudel, MD</a:t>
            </a:r>
          </a:p>
        </p:txBody>
      </p:sp>
      <p:graphicFrame>
        <p:nvGraphicFramePr>
          <p:cNvPr id="15" name="Table 14">
            <a:extLst>
              <a:ext uri="{FF2B5EF4-FFF2-40B4-BE49-F238E27FC236}">
                <a16:creationId xmlns:a16="http://schemas.microsoft.com/office/drawing/2014/main" id="{48E23C35-B2B4-4E1F-300E-8C9030AB5ECD}"/>
              </a:ext>
            </a:extLst>
          </p:cNvPr>
          <p:cNvGraphicFramePr>
            <a:graphicFrameLocks noGrp="1"/>
          </p:cNvGraphicFramePr>
          <p:nvPr/>
        </p:nvGraphicFramePr>
        <p:xfrm>
          <a:off x="5636859" y="1132824"/>
          <a:ext cx="4023360" cy="914400"/>
        </p:xfrm>
        <a:graphic>
          <a:graphicData uri="http://schemas.openxmlformats.org/drawingml/2006/table">
            <a:tbl>
              <a:tblPr firstRow="1" bandRow="1">
                <a:tableStyleId>{5C22544A-7EE6-4342-B048-85BDC9FD1C3A}</a:tableStyleId>
              </a:tblPr>
              <a:tblGrid>
                <a:gridCol w="1830013">
                  <a:extLst>
                    <a:ext uri="{9D8B030D-6E8A-4147-A177-3AD203B41FA5}">
                      <a16:colId xmlns:a16="http://schemas.microsoft.com/office/drawing/2014/main" val="3081046418"/>
                    </a:ext>
                  </a:extLst>
                </a:gridCol>
                <a:gridCol w="988131">
                  <a:extLst>
                    <a:ext uri="{9D8B030D-6E8A-4147-A177-3AD203B41FA5}">
                      <a16:colId xmlns:a16="http://schemas.microsoft.com/office/drawing/2014/main" val="2200667277"/>
                    </a:ext>
                  </a:extLst>
                </a:gridCol>
                <a:gridCol w="1205216">
                  <a:extLst>
                    <a:ext uri="{9D8B030D-6E8A-4147-A177-3AD203B41FA5}">
                      <a16:colId xmlns:a16="http://schemas.microsoft.com/office/drawing/2014/main" val="2764920985"/>
                    </a:ext>
                  </a:extLst>
                </a:gridCol>
              </a:tblGrid>
              <a:tr h="228600">
                <a:tc>
                  <a:txBody>
                    <a:bodyPr/>
                    <a:lstStyle/>
                    <a:p>
                      <a:r>
                        <a:rPr lang="en-US" sz="1000" dirty="0">
                          <a:solidFill>
                            <a:schemeClr val="bg1"/>
                          </a:solidFill>
                        </a:rPr>
                        <a:t>PFS</a:t>
                      </a:r>
                    </a:p>
                  </a:txBody>
                  <a:tcPr marR="0" marT="0" marB="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err="1">
                          <a:solidFill>
                            <a:srgbClr val="2ECCA3"/>
                          </a:solidFill>
                        </a:rPr>
                        <a:t>BPd</a:t>
                      </a:r>
                      <a:r>
                        <a:rPr lang="en-US" sz="1000" dirty="0">
                          <a:solidFill>
                            <a:srgbClr val="2ECCA3"/>
                          </a:solidFill>
                        </a:rPr>
                        <a:t> (N=155)</a:t>
                      </a:r>
                    </a:p>
                  </a:txBody>
                  <a:tcPr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err="1">
                          <a:solidFill>
                            <a:schemeClr val="bg1">
                              <a:lumMod val="65000"/>
                            </a:schemeClr>
                          </a:solidFill>
                        </a:rPr>
                        <a:t>PVd</a:t>
                      </a:r>
                      <a:r>
                        <a:rPr lang="en-US" sz="1000" dirty="0">
                          <a:solidFill>
                            <a:schemeClr val="bg1">
                              <a:lumMod val="65000"/>
                            </a:schemeClr>
                          </a:solidFill>
                        </a:rPr>
                        <a:t> (N=147)</a:t>
                      </a:r>
                    </a:p>
                  </a:txBody>
                  <a:tcPr marR="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2892191"/>
                  </a:ext>
                </a:extLst>
              </a:tr>
              <a:tr h="228600">
                <a:tc>
                  <a:txBody>
                    <a:bodyPr/>
                    <a:lstStyle/>
                    <a:p>
                      <a:r>
                        <a:rPr lang="en-US" sz="1000" dirty="0">
                          <a:solidFill>
                            <a:schemeClr val="bg1"/>
                          </a:solidFill>
                        </a:rPr>
                        <a:t>Events, n (%)</a:t>
                      </a:r>
                    </a:p>
                  </a:txBody>
                  <a:tcPr marR="0" marT="0" marB="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solidFill>
                            <a:srgbClr val="2ECCA3"/>
                          </a:solidFill>
                        </a:rPr>
                        <a:t>62 (40)</a:t>
                      </a:r>
                    </a:p>
                  </a:txBody>
                  <a:tcPr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solidFill>
                            <a:schemeClr val="bg1">
                              <a:lumMod val="65000"/>
                            </a:schemeClr>
                          </a:solidFill>
                        </a:rPr>
                        <a:t>80 (54)</a:t>
                      </a:r>
                    </a:p>
                  </a:txBody>
                  <a:tcPr marR="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7598445"/>
                  </a:ext>
                </a:extLst>
              </a:tr>
              <a:tr h="228600">
                <a:tc>
                  <a:txBody>
                    <a:bodyPr/>
                    <a:lstStyle/>
                    <a:p>
                      <a:r>
                        <a:rPr lang="en-US" sz="1000" dirty="0">
                          <a:solidFill>
                            <a:schemeClr val="bg1"/>
                          </a:solidFill>
                        </a:rPr>
                        <a:t>Median PFS (95% CI), months</a:t>
                      </a:r>
                    </a:p>
                  </a:txBody>
                  <a:tcPr marR="0" marT="0" marB="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dirty="0">
                          <a:solidFill>
                            <a:srgbClr val="2ECCA3"/>
                          </a:solidFill>
                        </a:rPr>
                        <a:t>NR</a:t>
                      </a:r>
                      <a:r>
                        <a:rPr lang="en-US" sz="1000" dirty="0">
                          <a:solidFill>
                            <a:srgbClr val="2ECCA3"/>
                          </a:solidFill>
                        </a:rPr>
                        <a:t> (20.6-NR)</a:t>
                      </a:r>
                    </a:p>
                  </a:txBody>
                  <a:tcPr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dirty="0">
                          <a:solidFill>
                            <a:schemeClr val="bg1">
                              <a:lumMod val="65000"/>
                            </a:schemeClr>
                          </a:solidFill>
                        </a:rPr>
                        <a:t>12.7</a:t>
                      </a:r>
                      <a:r>
                        <a:rPr lang="en-US" sz="1000" dirty="0">
                          <a:solidFill>
                            <a:schemeClr val="bg1">
                              <a:lumMod val="65000"/>
                            </a:schemeClr>
                          </a:solidFill>
                        </a:rPr>
                        <a:t> (9.1-18.5)</a:t>
                      </a:r>
                    </a:p>
                  </a:txBody>
                  <a:tcPr marR="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9782177"/>
                  </a:ext>
                </a:extLst>
              </a:tr>
              <a:tr h="228600">
                <a:tc>
                  <a:txBody>
                    <a:bodyPr/>
                    <a:lstStyle/>
                    <a:p>
                      <a:r>
                        <a:rPr lang="en-US" sz="1000" dirty="0">
                          <a:solidFill>
                            <a:schemeClr val="bg1"/>
                          </a:solidFill>
                        </a:rPr>
                        <a:t>HR (95% CI); </a:t>
                      </a:r>
                      <a:r>
                        <a:rPr lang="en-US" sz="1000" i="1" dirty="0">
                          <a:solidFill>
                            <a:schemeClr val="bg1"/>
                          </a:solidFill>
                        </a:rPr>
                        <a:t>P </a:t>
                      </a:r>
                      <a:r>
                        <a:rPr lang="en-US" sz="1000" i="0" dirty="0">
                          <a:solidFill>
                            <a:schemeClr val="bg1"/>
                          </a:solidFill>
                        </a:rPr>
                        <a:t>value</a:t>
                      </a:r>
                      <a:endParaRPr lang="en-US" sz="1000" i="1" dirty="0">
                        <a:solidFill>
                          <a:schemeClr val="bg1"/>
                        </a:solidFill>
                      </a:endParaRPr>
                    </a:p>
                  </a:txBody>
                  <a:tcPr marR="0" marT="0" marB="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000" b="1" dirty="0">
                          <a:solidFill>
                            <a:schemeClr val="bg1"/>
                          </a:solidFill>
                        </a:rPr>
                        <a:t>0.52</a:t>
                      </a:r>
                      <a:r>
                        <a:rPr lang="en-US" sz="1000" dirty="0">
                          <a:solidFill>
                            <a:schemeClr val="bg1"/>
                          </a:solidFill>
                        </a:rPr>
                        <a:t> (0.37-0.73); </a:t>
                      </a:r>
                      <a:r>
                        <a:rPr lang="en-US" sz="1000" b="1" i="0" dirty="0">
                          <a:solidFill>
                            <a:schemeClr val="bg1"/>
                          </a:solidFill>
                        </a:rPr>
                        <a:t>&lt;.001</a:t>
                      </a:r>
                    </a:p>
                  </a:txBody>
                  <a:tcPr marR="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00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5998115"/>
                  </a:ext>
                </a:extLst>
              </a:tr>
            </a:tbl>
          </a:graphicData>
        </a:graphic>
      </p:graphicFrame>
      <p:sp>
        <p:nvSpPr>
          <p:cNvPr id="16" name="Freeform 11">
            <a:extLst>
              <a:ext uri="{FF2B5EF4-FFF2-40B4-BE49-F238E27FC236}">
                <a16:creationId xmlns:a16="http://schemas.microsoft.com/office/drawing/2014/main" id="{0D9C626E-B290-5A99-7152-175B00DC2178}"/>
              </a:ext>
            </a:extLst>
          </p:cNvPr>
          <p:cNvSpPr/>
          <p:nvPr/>
        </p:nvSpPr>
        <p:spPr>
          <a:xfrm>
            <a:off x="2358261" y="1347720"/>
            <a:ext cx="7527875" cy="2579300"/>
          </a:xfrm>
          <a:custGeom>
            <a:avLst/>
            <a:gdLst>
              <a:gd name="connsiteX0" fmla="*/ 0 w 7527875"/>
              <a:gd name="connsiteY0" fmla="*/ 0 h 2579300"/>
              <a:gd name="connsiteX1" fmla="*/ 0 w 7527875"/>
              <a:gd name="connsiteY1" fmla="*/ 2579301 h 2579300"/>
              <a:gd name="connsiteX2" fmla="*/ 7527875 w 7527875"/>
              <a:gd name="connsiteY2" fmla="*/ 2579301 h 2579300"/>
            </a:gdLst>
            <a:ahLst/>
            <a:cxnLst>
              <a:cxn ang="0">
                <a:pos x="connsiteX0" y="connsiteY0"/>
              </a:cxn>
              <a:cxn ang="0">
                <a:pos x="connsiteX1" y="connsiteY1"/>
              </a:cxn>
              <a:cxn ang="0">
                <a:pos x="connsiteX2" y="connsiteY2"/>
              </a:cxn>
            </a:cxnLst>
            <a:rect l="l" t="t" r="r" b="b"/>
            <a:pathLst>
              <a:path w="7527875" h="2579300">
                <a:moveTo>
                  <a:pt x="0" y="0"/>
                </a:moveTo>
                <a:lnTo>
                  <a:pt x="0" y="2579301"/>
                </a:lnTo>
                <a:lnTo>
                  <a:pt x="7527875" y="2579301"/>
                </a:lnTo>
              </a:path>
            </a:pathLst>
          </a:custGeom>
          <a:no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7" name="Freeform 13">
            <a:extLst>
              <a:ext uri="{FF2B5EF4-FFF2-40B4-BE49-F238E27FC236}">
                <a16:creationId xmlns:a16="http://schemas.microsoft.com/office/drawing/2014/main" id="{8D865AED-9BD6-586F-54F6-CAB94D691642}"/>
              </a:ext>
            </a:extLst>
          </p:cNvPr>
          <p:cNvSpPr/>
          <p:nvPr/>
        </p:nvSpPr>
        <p:spPr>
          <a:xfrm>
            <a:off x="9587030"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8" name="Freeform 14">
            <a:extLst>
              <a:ext uri="{FF2B5EF4-FFF2-40B4-BE49-F238E27FC236}">
                <a16:creationId xmlns:a16="http://schemas.microsoft.com/office/drawing/2014/main" id="{535D4471-1205-194C-01D2-D14B7B661330}"/>
              </a:ext>
            </a:extLst>
          </p:cNvPr>
          <p:cNvSpPr/>
          <p:nvPr/>
        </p:nvSpPr>
        <p:spPr>
          <a:xfrm>
            <a:off x="9404946"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9" name="Freeform 15">
            <a:extLst>
              <a:ext uri="{FF2B5EF4-FFF2-40B4-BE49-F238E27FC236}">
                <a16:creationId xmlns:a16="http://schemas.microsoft.com/office/drawing/2014/main" id="{62EDA09F-1710-075B-2B1C-E85A7C788BFF}"/>
              </a:ext>
            </a:extLst>
          </p:cNvPr>
          <p:cNvSpPr/>
          <p:nvPr/>
        </p:nvSpPr>
        <p:spPr>
          <a:xfrm>
            <a:off x="9225919"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0" name="Freeform 16">
            <a:extLst>
              <a:ext uri="{FF2B5EF4-FFF2-40B4-BE49-F238E27FC236}">
                <a16:creationId xmlns:a16="http://schemas.microsoft.com/office/drawing/2014/main" id="{2D91FEB3-5FD7-0CA1-EDA4-7289361B2A4A}"/>
              </a:ext>
            </a:extLst>
          </p:cNvPr>
          <p:cNvSpPr/>
          <p:nvPr/>
        </p:nvSpPr>
        <p:spPr>
          <a:xfrm>
            <a:off x="9045145"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1" name="Freeform 17">
            <a:extLst>
              <a:ext uri="{FF2B5EF4-FFF2-40B4-BE49-F238E27FC236}">
                <a16:creationId xmlns:a16="http://schemas.microsoft.com/office/drawing/2014/main" id="{83CB79E0-3779-0DFC-DEA9-3CAA74E75EA8}"/>
              </a:ext>
            </a:extLst>
          </p:cNvPr>
          <p:cNvSpPr/>
          <p:nvPr/>
        </p:nvSpPr>
        <p:spPr>
          <a:xfrm>
            <a:off x="8867864"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2" name="Freeform 18">
            <a:extLst>
              <a:ext uri="{FF2B5EF4-FFF2-40B4-BE49-F238E27FC236}">
                <a16:creationId xmlns:a16="http://schemas.microsoft.com/office/drawing/2014/main" id="{869DB650-5222-0D6A-3EC7-F772A7F7AB02}"/>
              </a:ext>
            </a:extLst>
          </p:cNvPr>
          <p:cNvSpPr/>
          <p:nvPr/>
        </p:nvSpPr>
        <p:spPr>
          <a:xfrm>
            <a:off x="8684907"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3" name="Freeform 19">
            <a:extLst>
              <a:ext uri="{FF2B5EF4-FFF2-40B4-BE49-F238E27FC236}">
                <a16:creationId xmlns:a16="http://schemas.microsoft.com/office/drawing/2014/main" id="{92A60C30-95AE-59E8-82DD-B103FAF0C4B6}"/>
              </a:ext>
            </a:extLst>
          </p:cNvPr>
          <p:cNvSpPr/>
          <p:nvPr/>
        </p:nvSpPr>
        <p:spPr>
          <a:xfrm>
            <a:off x="8506753"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4" name="Freeform 20">
            <a:extLst>
              <a:ext uri="{FF2B5EF4-FFF2-40B4-BE49-F238E27FC236}">
                <a16:creationId xmlns:a16="http://schemas.microsoft.com/office/drawing/2014/main" id="{8CE66CC9-56DD-AFCA-B023-FF81B4AD40D2}"/>
              </a:ext>
            </a:extLst>
          </p:cNvPr>
          <p:cNvSpPr/>
          <p:nvPr/>
        </p:nvSpPr>
        <p:spPr>
          <a:xfrm>
            <a:off x="8325106"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5" name="Freeform 21">
            <a:extLst>
              <a:ext uri="{FF2B5EF4-FFF2-40B4-BE49-F238E27FC236}">
                <a16:creationId xmlns:a16="http://schemas.microsoft.com/office/drawing/2014/main" id="{00BB885F-3F56-97F1-BB77-85144AFCE5B9}"/>
              </a:ext>
            </a:extLst>
          </p:cNvPr>
          <p:cNvSpPr/>
          <p:nvPr/>
        </p:nvSpPr>
        <p:spPr>
          <a:xfrm>
            <a:off x="8144769"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6" name="Freeform 22">
            <a:extLst>
              <a:ext uri="{FF2B5EF4-FFF2-40B4-BE49-F238E27FC236}">
                <a16:creationId xmlns:a16="http://schemas.microsoft.com/office/drawing/2014/main" id="{CD18114C-CD03-0586-91D2-B4407354BAFE}"/>
              </a:ext>
            </a:extLst>
          </p:cNvPr>
          <p:cNvSpPr/>
          <p:nvPr/>
        </p:nvSpPr>
        <p:spPr>
          <a:xfrm>
            <a:off x="7963122"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7" name="Freeform 23">
            <a:extLst>
              <a:ext uri="{FF2B5EF4-FFF2-40B4-BE49-F238E27FC236}">
                <a16:creationId xmlns:a16="http://schemas.microsoft.com/office/drawing/2014/main" id="{A490AD2D-A402-A005-C452-2B2BA94F5A93}"/>
              </a:ext>
            </a:extLst>
          </p:cNvPr>
          <p:cNvSpPr/>
          <p:nvPr/>
        </p:nvSpPr>
        <p:spPr>
          <a:xfrm>
            <a:off x="7784532"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8" name="Freeform 24">
            <a:extLst>
              <a:ext uri="{FF2B5EF4-FFF2-40B4-BE49-F238E27FC236}">
                <a16:creationId xmlns:a16="http://schemas.microsoft.com/office/drawing/2014/main" id="{77F96FAE-4E9A-2EDF-21DA-7DA1BB461A75}"/>
              </a:ext>
            </a:extLst>
          </p:cNvPr>
          <p:cNvSpPr/>
          <p:nvPr/>
        </p:nvSpPr>
        <p:spPr>
          <a:xfrm>
            <a:off x="7604631"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9" name="Freeform 25">
            <a:extLst>
              <a:ext uri="{FF2B5EF4-FFF2-40B4-BE49-F238E27FC236}">
                <a16:creationId xmlns:a16="http://schemas.microsoft.com/office/drawing/2014/main" id="{FAECF101-92BB-99B1-2571-477BB6F49E52}"/>
              </a:ext>
            </a:extLst>
          </p:cNvPr>
          <p:cNvSpPr/>
          <p:nvPr/>
        </p:nvSpPr>
        <p:spPr>
          <a:xfrm>
            <a:off x="7423857"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0" name="Freeform 26">
            <a:extLst>
              <a:ext uri="{FF2B5EF4-FFF2-40B4-BE49-F238E27FC236}">
                <a16:creationId xmlns:a16="http://schemas.microsoft.com/office/drawing/2014/main" id="{9DA19BF6-EAE6-3DC7-9730-139DDAC08BE7}"/>
              </a:ext>
            </a:extLst>
          </p:cNvPr>
          <p:cNvSpPr/>
          <p:nvPr/>
        </p:nvSpPr>
        <p:spPr>
          <a:xfrm>
            <a:off x="7244830"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1" name="Freeform 27">
            <a:extLst>
              <a:ext uri="{FF2B5EF4-FFF2-40B4-BE49-F238E27FC236}">
                <a16:creationId xmlns:a16="http://schemas.microsoft.com/office/drawing/2014/main" id="{FE13BE0A-9EE6-041A-20DC-E7167CF79E71}"/>
              </a:ext>
            </a:extLst>
          </p:cNvPr>
          <p:cNvSpPr/>
          <p:nvPr/>
        </p:nvSpPr>
        <p:spPr>
          <a:xfrm>
            <a:off x="7065366"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2" name="Freeform 28">
            <a:extLst>
              <a:ext uri="{FF2B5EF4-FFF2-40B4-BE49-F238E27FC236}">
                <a16:creationId xmlns:a16="http://schemas.microsoft.com/office/drawing/2014/main" id="{55931E34-9111-BDB6-B1FB-43C7AF241C4F}"/>
              </a:ext>
            </a:extLst>
          </p:cNvPr>
          <p:cNvSpPr/>
          <p:nvPr/>
        </p:nvSpPr>
        <p:spPr>
          <a:xfrm>
            <a:off x="6884156"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3" name="Freeform 29">
            <a:extLst>
              <a:ext uri="{FF2B5EF4-FFF2-40B4-BE49-F238E27FC236}">
                <a16:creationId xmlns:a16="http://schemas.microsoft.com/office/drawing/2014/main" id="{6D5FB460-1D56-D1CD-93D1-F6D8613E465B}"/>
              </a:ext>
            </a:extLst>
          </p:cNvPr>
          <p:cNvSpPr/>
          <p:nvPr/>
        </p:nvSpPr>
        <p:spPr>
          <a:xfrm>
            <a:off x="6702945"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4" name="Freeform 30">
            <a:extLst>
              <a:ext uri="{FF2B5EF4-FFF2-40B4-BE49-F238E27FC236}">
                <a16:creationId xmlns:a16="http://schemas.microsoft.com/office/drawing/2014/main" id="{8FCE9590-2885-00AD-675F-B3C58CE86FF7}"/>
              </a:ext>
            </a:extLst>
          </p:cNvPr>
          <p:cNvSpPr/>
          <p:nvPr/>
        </p:nvSpPr>
        <p:spPr>
          <a:xfrm>
            <a:off x="6525228"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5" name="Freeform 31">
            <a:extLst>
              <a:ext uri="{FF2B5EF4-FFF2-40B4-BE49-F238E27FC236}">
                <a16:creationId xmlns:a16="http://schemas.microsoft.com/office/drawing/2014/main" id="{AF981121-EA97-F25D-A712-1800D6702D95}"/>
              </a:ext>
            </a:extLst>
          </p:cNvPr>
          <p:cNvSpPr/>
          <p:nvPr/>
        </p:nvSpPr>
        <p:spPr>
          <a:xfrm>
            <a:off x="6344018"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6" name="Freeform 32">
            <a:extLst>
              <a:ext uri="{FF2B5EF4-FFF2-40B4-BE49-F238E27FC236}">
                <a16:creationId xmlns:a16="http://schemas.microsoft.com/office/drawing/2014/main" id="{9393F13B-DAAD-87D0-7E4D-F3827B0A9108}"/>
              </a:ext>
            </a:extLst>
          </p:cNvPr>
          <p:cNvSpPr/>
          <p:nvPr/>
        </p:nvSpPr>
        <p:spPr>
          <a:xfrm>
            <a:off x="6164554"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7" name="Freeform 33">
            <a:extLst>
              <a:ext uri="{FF2B5EF4-FFF2-40B4-BE49-F238E27FC236}">
                <a16:creationId xmlns:a16="http://schemas.microsoft.com/office/drawing/2014/main" id="{A861C74F-BE2A-AADE-0ABA-466E3A51A101}"/>
              </a:ext>
            </a:extLst>
          </p:cNvPr>
          <p:cNvSpPr/>
          <p:nvPr/>
        </p:nvSpPr>
        <p:spPr>
          <a:xfrm>
            <a:off x="5982907"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8" name="Freeform 34">
            <a:extLst>
              <a:ext uri="{FF2B5EF4-FFF2-40B4-BE49-F238E27FC236}">
                <a16:creationId xmlns:a16="http://schemas.microsoft.com/office/drawing/2014/main" id="{E03A6CDF-0B71-0066-6400-16B9E1BBE9D0}"/>
              </a:ext>
            </a:extLst>
          </p:cNvPr>
          <p:cNvSpPr/>
          <p:nvPr/>
        </p:nvSpPr>
        <p:spPr>
          <a:xfrm>
            <a:off x="5804316"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9" name="Freeform 35">
            <a:extLst>
              <a:ext uri="{FF2B5EF4-FFF2-40B4-BE49-F238E27FC236}">
                <a16:creationId xmlns:a16="http://schemas.microsoft.com/office/drawing/2014/main" id="{760A5E9C-2452-CD26-275B-8759C85421B9}"/>
              </a:ext>
            </a:extLst>
          </p:cNvPr>
          <p:cNvSpPr/>
          <p:nvPr/>
        </p:nvSpPr>
        <p:spPr>
          <a:xfrm>
            <a:off x="5623542"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0" name="Freeform 36">
            <a:extLst>
              <a:ext uri="{FF2B5EF4-FFF2-40B4-BE49-F238E27FC236}">
                <a16:creationId xmlns:a16="http://schemas.microsoft.com/office/drawing/2014/main" id="{546876D6-1AB9-CCC8-AE70-FC3AE8A84A41}"/>
              </a:ext>
            </a:extLst>
          </p:cNvPr>
          <p:cNvSpPr/>
          <p:nvPr/>
        </p:nvSpPr>
        <p:spPr>
          <a:xfrm>
            <a:off x="5444515"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1" name="Freeform 37">
            <a:extLst>
              <a:ext uri="{FF2B5EF4-FFF2-40B4-BE49-F238E27FC236}">
                <a16:creationId xmlns:a16="http://schemas.microsoft.com/office/drawing/2014/main" id="{1CD569E9-E4D8-1389-3A3B-5D92062A8CA1}"/>
              </a:ext>
            </a:extLst>
          </p:cNvPr>
          <p:cNvSpPr/>
          <p:nvPr/>
        </p:nvSpPr>
        <p:spPr>
          <a:xfrm>
            <a:off x="5261121"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2" name="Freeform 38">
            <a:extLst>
              <a:ext uri="{FF2B5EF4-FFF2-40B4-BE49-F238E27FC236}">
                <a16:creationId xmlns:a16="http://schemas.microsoft.com/office/drawing/2014/main" id="{8E121088-3DE0-6995-4D19-E6ECEFCEECBC}"/>
              </a:ext>
            </a:extLst>
          </p:cNvPr>
          <p:cNvSpPr/>
          <p:nvPr/>
        </p:nvSpPr>
        <p:spPr>
          <a:xfrm>
            <a:off x="5082531"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3" name="Freeform 39">
            <a:extLst>
              <a:ext uri="{FF2B5EF4-FFF2-40B4-BE49-F238E27FC236}">
                <a16:creationId xmlns:a16="http://schemas.microsoft.com/office/drawing/2014/main" id="{D9B1DFF6-60D4-C10B-166E-160F75C5237E}"/>
              </a:ext>
            </a:extLst>
          </p:cNvPr>
          <p:cNvSpPr/>
          <p:nvPr/>
        </p:nvSpPr>
        <p:spPr>
          <a:xfrm>
            <a:off x="4902630"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4" name="Freeform 40">
            <a:extLst>
              <a:ext uri="{FF2B5EF4-FFF2-40B4-BE49-F238E27FC236}">
                <a16:creationId xmlns:a16="http://schemas.microsoft.com/office/drawing/2014/main" id="{17D7B61E-6A4B-4C0F-A84A-1B219108E1EC}"/>
              </a:ext>
            </a:extLst>
          </p:cNvPr>
          <p:cNvSpPr/>
          <p:nvPr/>
        </p:nvSpPr>
        <p:spPr>
          <a:xfrm>
            <a:off x="4721420"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5" name="Freeform 41">
            <a:extLst>
              <a:ext uri="{FF2B5EF4-FFF2-40B4-BE49-F238E27FC236}">
                <a16:creationId xmlns:a16="http://schemas.microsoft.com/office/drawing/2014/main" id="{558662B7-6239-4011-598E-BC3F693EBDAE}"/>
              </a:ext>
            </a:extLst>
          </p:cNvPr>
          <p:cNvSpPr/>
          <p:nvPr/>
        </p:nvSpPr>
        <p:spPr>
          <a:xfrm>
            <a:off x="4541520"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6" name="Freeform 42">
            <a:extLst>
              <a:ext uri="{FF2B5EF4-FFF2-40B4-BE49-F238E27FC236}">
                <a16:creationId xmlns:a16="http://schemas.microsoft.com/office/drawing/2014/main" id="{031F717C-C8A5-39D9-2B41-E546A4DCF046}"/>
              </a:ext>
            </a:extLst>
          </p:cNvPr>
          <p:cNvSpPr/>
          <p:nvPr/>
        </p:nvSpPr>
        <p:spPr>
          <a:xfrm>
            <a:off x="4361619"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7" name="Freeform 43">
            <a:extLst>
              <a:ext uri="{FF2B5EF4-FFF2-40B4-BE49-F238E27FC236}">
                <a16:creationId xmlns:a16="http://schemas.microsoft.com/office/drawing/2014/main" id="{67F6A81E-C4E8-492B-17AD-76EBE82BD239}"/>
              </a:ext>
            </a:extLst>
          </p:cNvPr>
          <p:cNvSpPr/>
          <p:nvPr/>
        </p:nvSpPr>
        <p:spPr>
          <a:xfrm>
            <a:off x="4181719"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8" name="Freeform 44">
            <a:extLst>
              <a:ext uri="{FF2B5EF4-FFF2-40B4-BE49-F238E27FC236}">
                <a16:creationId xmlns:a16="http://schemas.microsoft.com/office/drawing/2014/main" id="{C71094F8-B2FC-E865-B8FF-3E2BFED7064E}"/>
              </a:ext>
            </a:extLst>
          </p:cNvPr>
          <p:cNvSpPr/>
          <p:nvPr/>
        </p:nvSpPr>
        <p:spPr>
          <a:xfrm>
            <a:off x="4001818"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49" name="Freeform 45">
            <a:extLst>
              <a:ext uri="{FF2B5EF4-FFF2-40B4-BE49-F238E27FC236}">
                <a16:creationId xmlns:a16="http://schemas.microsoft.com/office/drawing/2014/main" id="{685EFD03-6B32-A120-964C-9512C03DABD7}"/>
              </a:ext>
            </a:extLst>
          </p:cNvPr>
          <p:cNvSpPr/>
          <p:nvPr/>
        </p:nvSpPr>
        <p:spPr>
          <a:xfrm>
            <a:off x="3821918"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0" name="Freeform 46">
            <a:extLst>
              <a:ext uri="{FF2B5EF4-FFF2-40B4-BE49-F238E27FC236}">
                <a16:creationId xmlns:a16="http://schemas.microsoft.com/office/drawing/2014/main" id="{7E83FBF8-837D-CEA0-D371-433C00BE4518}"/>
              </a:ext>
            </a:extLst>
          </p:cNvPr>
          <p:cNvSpPr/>
          <p:nvPr/>
        </p:nvSpPr>
        <p:spPr>
          <a:xfrm>
            <a:off x="3640270"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1" name="Freeform 47">
            <a:extLst>
              <a:ext uri="{FF2B5EF4-FFF2-40B4-BE49-F238E27FC236}">
                <a16:creationId xmlns:a16="http://schemas.microsoft.com/office/drawing/2014/main" id="{A764C2DF-7E69-258B-F257-4E3FA2418DB8}"/>
              </a:ext>
            </a:extLst>
          </p:cNvPr>
          <p:cNvSpPr/>
          <p:nvPr/>
        </p:nvSpPr>
        <p:spPr>
          <a:xfrm>
            <a:off x="3461243"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2" name="Freeform 48">
            <a:extLst>
              <a:ext uri="{FF2B5EF4-FFF2-40B4-BE49-F238E27FC236}">
                <a16:creationId xmlns:a16="http://schemas.microsoft.com/office/drawing/2014/main" id="{294961D3-8D17-7D5D-2E0D-DCB5C7C58E0E}"/>
              </a:ext>
            </a:extLst>
          </p:cNvPr>
          <p:cNvSpPr/>
          <p:nvPr/>
        </p:nvSpPr>
        <p:spPr>
          <a:xfrm>
            <a:off x="3280033"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3" name="Freeform 49">
            <a:extLst>
              <a:ext uri="{FF2B5EF4-FFF2-40B4-BE49-F238E27FC236}">
                <a16:creationId xmlns:a16="http://schemas.microsoft.com/office/drawing/2014/main" id="{DEBF4355-03C3-DC33-141E-B11E4F915689}"/>
              </a:ext>
            </a:extLst>
          </p:cNvPr>
          <p:cNvSpPr/>
          <p:nvPr/>
        </p:nvSpPr>
        <p:spPr>
          <a:xfrm>
            <a:off x="3099696"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4" name="Freeform 50">
            <a:extLst>
              <a:ext uri="{FF2B5EF4-FFF2-40B4-BE49-F238E27FC236}">
                <a16:creationId xmlns:a16="http://schemas.microsoft.com/office/drawing/2014/main" id="{D50389E0-8F1E-1BE5-F917-FFF1D091CCD6}"/>
              </a:ext>
            </a:extLst>
          </p:cNvPr>
          <p:cNvSpPr/>
          <p:nvPr/>
        </p:nvSpPr>
        <p:spPr>
          <a:xfrm>
            <a:off x="2919795"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5" name="Freeform 51">
            <a:extLst>
              <a:ext uri="{FF2B5EF4-FFF2-40B4-BE49-F238E27FC236}">
                <a16:creationId xmlns:a16="http://schemas.microsoft.com/office/drawing/2014/main" id="{C78B3E5C-FDF7-3752-CFA8-7BBB0ED10938}"/>
              </a:ext>
            </a:extLst>
          </p:cNvPr>
          <p:cNvSpPr/>
          <p:nvPr/>
        </p:nvSpPr>
        <p:spPr>
          <a:xfrm>
            <a:off x="2740331"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6" name="Freeform 52">
            <a:extLst>
              <a:ext uri="{FF2B5EF4-FFF2-40B4-BE49-F238E27FC236}">
                <a16:creationId xmlns:a16="http://schemas.microsoft.com/office/drawing/2014/main" id="{14DC96E0-1025-AEEA-C80E-6D30D2A558BD}"/>
              </a:ext>
            </a:extLst>
          </p:cNvPr>
          <p:cNvSpPr/>
          <p:nvPr/>
        </p:nvSpPr>
        <p:spPr>
          <a:xfrm>
            <a:off x="2558684" y="3930194"/>
            <a:ext cx="4366" cy="45720"/>
          </a:xfrm>
          <a:custGeom>
            <a:avLst/>
            <a:gdLst>
              <a:gd name="connsiteX0" fmla="*/ 0 w 4366"/>
              <a:gd name="connsiteY0" fmla="*/ 22706 h 22705"/>
              <a:gd name="connsiteX1" fmla="*/ 0 w 4366"/>
              <a:gd name="connsiteY1" fmla="*/ 0 h 22705"/>
            </a:gdLst>
            <a:ahLst/>
            <a:cxnLst>
              <a:cxn ang="0">
                <a:pos x="connsiteX0" y="connsiteY0"/>
              </a:cxn>
              <a:cxn ang="0">
                <a:pos x="connsiteX1" y="connsiteY1"/>
              </a:cxn>
            </a:cxnLst>
            <a:rect l="l" t="t" r="r" b="b"/>
            <a:pathLst>
              <a:path w="4366" h="22705">
                <a:moveTo>
                  <a:pt x="0" y="22706"/>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7" name="Freeform 53">
            <a:extLst>
              <a:ext uri="{FF2B5EF4-FFF2-40B4-BE49-F238E27FC236}">
                <a16:creationId xmlns:a16="http://schemas.microsoft.com/office/drawing/2014/main" id="{C457CDBA-2C3D-5E7D-34F0-5BC30E958E12}"/>
              </a:ext>
            </a:extLst>
          </p:cNvPr>
          <p:cNvSpPr/>
          <p:nvPr/>
        </p:nvSpPr>
        <p:spPr>
          <a:xfrm>
            <a:off x="2313329" y="3874622"/>
            <a:ext cx="45720" cy="4366"/>
          </a:xfrm>
          <a:custGeom>
            <a:avLst/>
            <a:gdLst>
              <a:gd name="connsiteX0" fmla="*/ 22706 w 22705"/>
              <a:gd name="connsiteY0" fmla="*/ 0 h 4366"/>
              <a:gd name="connsiteX1" fmla="*/ 0 w 22705"/>
              <a:gd name="connsiteY1" fmla="*/ 0 h 4366"/>
            </a:gdLst>
            <a:ahLst/>
            <a:cxnLst>
              <a:cxn ang="0">
                <a:pos x="connsiteX0" y="connsiteY0"/>
              </a:cxn>
              <a:cxn ang="0">
                <a:pos x="connsiteX1" y="connsiteY1"/>
              </a:cxn>
            </a:cxnLst>
            <a:rect l="l" t="t" r="r" b="b"/>
            <a:pathLst>
              <a:path w="22705" h="4366">
                <a:moveTo>
                  <a:pt x="22706" y="0"/>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8" name="Freeform 54">
            <a:extLst>
              <a:ext uri="{FF2B5EF4-FFF2-40B4-BE49-F238E27FC236}">
                <a16:creationId xmlns:a16="http://schemas.microsoft.com/office/drawing/2014/main" id="{4514ED50-0939-AEF4-43DB-F5CE9C673C99}"/>
              </a:ext>
            </a:extLst>
          </p:cNvPr>
          <p:cNvSpPr/>
          <p:nvPr/>
        </p:nvSpPr>
        <p:spPr>
          <a:xfrm>
            <a:off x="2313329" y="3423561"/>
            <a:ext cx="45720" cy="4366"/>
          </a:xfrm>
          <a:custGeom>
            <a:avLst/>
            <a:gdLst>
              <a:gd name="connsiteX0" fmla="*/ 22706 w 22705"/>
              <a:gd name="connsiteY0" fmla="*/ 0 h 4366"/>
              <a:gd name="connsiteX1" fmla="*/ 0 w 22705"/>
              <a:gd name="connsiteY1" fmla="*/ 0 h 4366"/>
            </a:gdLst>
            <a:ahLst/>
            <a:cxnLst>
              <a:cxn ang="0">
                <a:pos x="connsiteX0" y="connsiteY0"/>
              </a:cxn>
              <a:cxn ang="0">
                <a:pos x="connsiteX1" y="connsiteY1"/>
              </a:cxn>
            </a:cxnLst>
            <a:rect l="l" t="t" r="r" b="b"/>
            <a:pathLst>
              <a:path w="22705" h="4366">
                <a:moveTo>
                  <a:pt x="22706" y="0"/>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9" name="Freeform 55">
            <a:extLst>
              <a:ext uri="{FF2B5EF4-FFF2-40B4-BE49-F238E27FC236}">
                <a16:creationId xmlns:a16="http://schemas.microsoft.com/office/drawing/2014/main" id="{5C8081E3-76CB-688F-0829-CE8BB7A8B359}"/>
              </a:ext>
            </a:extLst>
          </p:cNvPr>
          <p:cNvSpPr/>
          <p:nvPr/>
        </p:nvSpPr>
        <p:spPr>
          <a:xfrm>
            <a:off x="2313329" y="2971190"/>
            <a:ext cx="45720" cy="4366"/>
          </a:xfrm>
          <a:custGeom>
            <a:avLst/>
            <a:gdLst>
              <a:gd name="connsiteX0" fmla="*/ 22706 w 22705"/>
              <a:gd name="connsiteY0" fmla="*/ 0 h 4366"/>
              <a:gd name="connsiteX1" fmla="*/ 0 w 22705"/>
              <a:gd name="connsiteY1" fmla="*/ 0 h 4366"/>
            </a:gdLst>
            <a:ahLst/>
            <a:cxnLst>
              <a:cxn ang="0">
                <a:pos x="connsiteX0" y="connsiteY0"/>
              </a:cxn>
              <a:cxn ang="0">
                <a:pos x="connsiteX1" y="connsiteY1"/>
              </a:cxn>
            </a:cxnLst>
            <a:rect l="l" t="t" r="r" b="b"/>
            <a:pathLst>
              <a:path w="22705" h="4366">
                <a:moveTo>
                  <a:pt x="22706" y="0"/>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0" name="Freeform 56">
            <a:extLst>
              <a:ext uri="{FF2B5EF4-FFF2-40B4-BE49-F238E27FC236}">
                <a16:creationId xmlns:a16="http://schemas.microsoft.com/office/drawing/2014/main" id="{AA8D310F-59F3-8525-3F40-141921B029D3}"/>
              </a:ext>
            </a:extLst>
          </p:cNvPr>
          <p:cNvSpPr/>
          <p:nvPr/>
        </p:nvSpPr>
        <p:spPr>
          <a:xfrm>
            <a:off x="2313329" y="2517946"/>
            <a:ext cx="45720" cy="4366"/>
          </a:xfrm>
          <a:custGeom>
            <a:avLst/>
            <a:gdLst>
              <a:gd name="connsiteX0" fmla="*/ 22706 w 22705"/>
              <a:gd name="connsiteY0" fmla="*/ 0 h 4366"/>
              <a:gd name="connsiteX1" fmla="*/ 0 w 22705"/>
              <a:gd name="connsiteY1" fmla="*/ 0 h 4366"/>
            </a:gdLst>
            <a:ahLst/>
            <a:cxnLst>
              <a:cxn ang="0">
                <a:pos x="connsiteX0" y="connsiteY0"/>
              </a:cxn>
              <a:cxn ang="0">
                <a:pos x="connsiteX1" y="connsiteY1"/>
              </a:cxn>
            </a:cxnLst>
            <a:rect l="l" t="t" r="r" b="b"/>
            <a:pathLst>
              <a:path w="22705" h="4366">
                <a:moveTo>
                  <a:pt x="22706" y="0"/>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1" name="Freeform 57">
            <a:extLst>
              <a:ext uri="{FF2B5EF4-FFF2-40B4-BE49-F238E27FC236}">
                <a16:creationId xmlns:a16="http://schemas.microsoft.com/office/drawing/2014/main" id="{3BB1F939-BC36-3493-D4D5-922C02C295FF}"/>
              </a:ext>
            </a:extLst>
          </p:cNvPr>
          <p:cNvSpPr/>
          <p:nvPr/>
        </p:nvSpPr>
        <p:spPr>
          <a:xfrm>
            <a:off x="2313329" y="2066011"/>
            <a:ext cx="45720" cy="4366"/>
          </a:xfrm>
          <a:custGeom>
            <a:avLst/>
            <a:gdLst>
              <a:gd name="connsiteX0" fmla="*/ 22706 w 22705"/>
              <a:gd name="connsiteY0" fmla="*/ 0 h 4366"/>
              <a:gd name="connsiteX1" fmla="*/ 0 w 22705"/>
              <a:gd name="connsiteY1" fmla="*/ 0 h 4366"/>
            </a:gdLst>
            <a:ahLst/>
            <a:cxnLst>
              <a:cxn ang="0">
                <a:pos x="connsiteX0" y="connsiteY0"/>
              </a:cxn>
              <a:cxn ang="0">
                <a:pos x="connsiteX1" y="connsiteY1"/>
              </a:cxn>
            </a:cxnLst>
            <a:rect l="l" t="t" r="r" b="b"/>
            <a:pathLst>
              <a:path w="22705" h="4366">
                <a:moveTo>
                  <a:pt x="22706" y="0"/>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2" name="Freeform 58">
            <a:extLst>
              <a:ext uri="{FF2B5EF4-FFF2-40B4-BE49-F238E27FC236}">
                <a16:creationId xmlns:a16="http://schemas.microsoft.com/office/drawing/2014/main" id="{7F4D64E0-E287-C37C-2417-939EACF75E2F}"/>
              </a:ext>
            </a:extLst>
          </p:cNvPr>
          <p:cNvSpPr/>
          <p:nvPr/>
        </p:nvSpPr>
        <p:spPr>
          <a:xfrm>
            <a:off x="2313329" y="1613204"/>
            <a:ext cx="45720" cy="4366"/>
          </a:xfrm>
          <a:custGeom>
            <a:avLst/>
            <a:gdLst>
              <a:gd name="connsiteX0" fmla="*/ 22706 w 22705"/>
              <a:gd name="connsiteY0" fmla="*/ 0 h 4366"/>
              <a:gd name="connsiteX1" fmla="*/ 0 w 22705"/>
              <a:gd name="connsiteY1" fmla="*/ 0 h 4366"/>
            </a:gdLst>
            <a:ahLst/>
            <a:cxnLst>
              <a:cxn ang="0">
                <a:pos x="connsiteX0" y="connsiteY0"/>
              </a:cxn>
              <a:cxn ang="0">
                <a:pos x="connsiteX1" y="connsiteY1"/>
              </a:cxn>
            </a:cxnLst>
            <a:rect l="l" t="t" r="r" b="b"/>
            <a:pathLst>
              <a:path w="22705" h="4366">
                <a:moveTo>
                  <a:pt x="22706" y="0"/>
                </a:moveTo>
                <a:lnTo>
                  <a:pt x="0" y="0"/>
                </a:lnTo>
              </a:path>
            </a:pathLst>
          </a:custGeom>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3" name="Freeform 59">
            <a:extLst>
              <a:ext uri="{FF2B5EF4-FFF2-40B4-BE49-F238E27FC236}">
                <a16:creationId xmlns:a16="http://schemas.microsoft.com/office/drawing/2014/main" id="{AF3B788C-5BF2-2F61-AF33-F95B059F51CC}"/>
              </a:ext>
            </a:extLst>
          </p:cNvPr>
          <p:cNvSpPr/>
          <p:nvPr/>
        </p:nvSpPr>
        <p:spPr>
          <a:xfrm>
            <a:off x="2566107" y="1625867"/>
            <a:ext cx="6141505" cy="1092502"/>
          </a:xfrm>
          <a:custGeom>
            <a:avLst/>
            <a:gdLst>
              <a:gd name="connsiteX0" fmla="*/ 0 w 6141505"/>
              <a:gd name="connsiteY0" fmla="*/ 0 h 1092502"/>
              <a:gd name="connsiteX1" fmla="*/ 81654 w 6141505"/>
              <a:gd name="connsiteY1" fmla="*/ 0 h 1092502"/>
              <a:gd name="connsiteX2" fmla="*/ 81654 w 6141505"/>
              <a:gd name="connsiteY2" fmla="*/ 16593 h 1092502"/>
              <a:gd name="connsiteX3" fmla="*/ 163744 w 6141505"/>
              <a:gd name="connsiteY3" fmla="*/ 16593 h 1092502"/>
              <a:gd name="connsiteX4" fmla="*/ 163744 w 6141505"/>
              <a:gd name="connsiteY4" fmla="*/ 31002 h 1092502"/>
              <a:gd name="connsiteX5" fmla="*/ 172914 w 6141505"/>
              <a:gd name="connsiteY5" fmla="*/ 31002 h 1092502"/>
              <a:gd name="connsiteX6" fmla="*/ 172914 w 6141505"/>
              <a:gd name="connsiteY6" fmla="*/ 62005 h 1092502"/>
              <a:gd name="connsiteX7" fmla="*/ 184704 w 6141505"/>
              <a:gd name="connsiteY7" fmla="*/ 62005 h 1092502"/>
              <a:gd name="connsiteX8" fmla="*/ 184704 w 6141505"/>
              <a:gd name="connsiteY8" fmla="*/ 77724 h 1092502"/>
              <a:gd name="connsiteX9" fmla="*/ 254568 w 6141505"/>
              <a:gd name="connsiteY9" fmla="*/ 77724 h 1092502"/>
              <a:gd name="connsiteX10" fmla="*/ 254568 w 6141505"/>
              <a:gd name="connsiteY10" fmla="*/ 94753 h 1092502"/>
              <a:gd name="connsiteX11" fmla="*/ 323996 w 6141505"/>
              <a:gd name="connsiteY11" fmla="*/ 94753 h 1092502"/>
              <a:gd name="connsiteX12" fmla="*/ 323996 w 6141505"/>
              <a:gd name="connsiteY12" fmla="*/ 110036 h 1092502"/>
              <a:gd name="connsiteX13" fmla="*/ 337532 w 6141505"/>
              <a:gd name="connsiteY13" fmla="*/ 110036 h 1092502"/>
              <a:gd name="connsiteX14" fmla="*/ 337532 w 6141505"/>
              <a:gd name="connsiteY14" fmla="*/ 124882 h 1092502"/>
              <a:gd name="connsiteX15" fmla="*/ 348448 w 6141505"/>
              <a:gd name="connsiteY15" fmla="*/ 124882 h 1092502"/>
              <a:gd name="connsiteX16" fmla="*/ 348448 w 6141505"/>
              <a:gd name="connsiteY16" fmla="*/ 142348 h 1092502"/>
              <a:gd name="connsiteX17" fmla="*/ 355871 w 6141505"/>
              <a:gd name="connsiteY17" fmla="*/ 142348 h 1092502"/>
              <a:gd name="connsiteX18" fmla="*/ 355871 w 6141505"/>
              <a:gd name="connsiteY18" fmla="*/ 155448 h 1092502"/>
              <a:gd name="connsiteX19" fmla="*/ 479007 w 6141505"/>
              <a:gd name="connsiteY19" fmla="*/ 155448 h 1092502"/>
              <a:gd name="connsiteX20" fmla="*/ 479007 w 6141505"/>
              <a:gd name="connsiteY20" fmla="*/ 169421 h 1092502"/>
              <a:gd name="connsiteX21" fmla="*/ 489923 w 6141505"/>
              <a:gd name="connsiteY21" fmla="*/ 169421 h 1092502"/>
              <a:gd name="connsiteX22" fmla="*/ 489923 w 6141505"/>
              <a:gd name="connsiteY22" fmla="*/ 186014 h 1092502"/>
              <a:gd name="connsiteX23" fmla="*/ 497783 w 6141505"/>
              <a:gd name="connsiteY23" fmla="*/ 186014 h 1092502"/>
              <a:gd name="connsiteX24" fmla="*/ 497783 w 6141505"/>
              <a:gd name="connsiteY24" fmla="*/ 201733 h 1092502"/>
              <a:gd name="connsiteX25" fmla="*/ 509136 w 6141505"/>
              <a:gd name="connsiteY25" fmla="*/ 201733 h 1092502"/>
              <a:gd name="connsiteX26" fmla="*/ 509136 w 6141505"/>
              <a:gd name="connsiteY26" fmla="*/ 217889 h 1092502"/>
              <a:gd name="connsiteX27" fmla="*/ 537955 w 6141505"/>
              <a:gd name="connsiteY27" fmla="*/ 217889 h 1092502"/>
              <a:gd name="connsiteX28" fmla="*/ 537955 w 6141505"/>
              <a:gd name="connsiteY28" fmla="*/ 233609 h 1092502"/>
              <a:gd name="connsiteX29" fmla="*/ 626159 w 6141505"/>
              <a:gd name="connsiteY29" fmla="*/ 233609 h 1092502"/>
              <a:gd name="connsiteX30" fmla="*/ 626159 w 6141505"/>
              <a:gd name="connsiteY30" fmla="*/ 248891 h 1092502"/>
              <a:gd name="connsiteX31" fmla="*/ 667640 w 6141505"/>
              <a:gd name="connsiteY31" fmla="*/ 248891 h 1092502"/>
              <a:gd name="connsiteX32" fmla="*/ 667640 w 6141505"/>
              <a:gd name="connsiteY32" fmla="*/ 281640 h 1092502"/>
              <a:gd name="connsiteX33" fmla="*/ 723095 w 6141505"/>
              <a:gd name="connsiteY33" fmla="*/ 281640 h 1092502"/>
              <a:gd name="connsiteX34" fmla="*/ 723095 w 6141505"/>
              <a:gd name="connsiteY34" fmla="*/ 296050 h 1092502"/>
              <a:gd name="connsiteX35" fmla="*/ 782480 w 6141505"/>
              <a:gd name="connsiteY35" fmla="*/ 296050 h 1092502"/>
              <a:gd name="connsiteX36" fmla="*/ 782480 w 6141505"/>
              <a:gd name="connsiteY36" fmla="*/ 312643 h 1092502"/>
              <a:gd name="connsiteX37" fmla="*/ 995129 w 6141505"/>
              <a:gd name="connsiteY37" fmla="*/ 312643 h 1092502"/>
              <a:gd name="connsiteX38" fmla="*/ 995129 w 6141505"/>
              <a:gd name="connsiteY38" fmla="*/ 330545 h 1092502"/>
              <a:gd name="connsiteX39" fmla="*/ 1001242 w 6141505"/>
              <a:gd name="connsiteY39" fmla="*/ 330545 h 1092502"/>
              <a:gd name="connsiteX40" fmla="*/ 1001242 w 6141505"/>
              <a:gd name="connsiteY40" fmla="*/ 376394 h 1092502"/>
              <a:gd name="connsiteX41" fmla="*/ 1007792 w 6141505"/>
              <a:gd name="connsiteY41" fmla="*/ 376394 h 1092502"/>
              <a:gd name="connsiteX42" fmla="*/ 1007792 w 6141505"/>
              <a:gd name="connsiteY42" fmla="*/ 390803 h 1092502"/>
              <a:gd name="connsiteX43" fmla="*/ 1124378 w 6141505"/>
              <a:gd name="connsiteY43" fmla="*/ 390803 h 1092502"/>
              <a:gd name="connsiteX44" fmla="*/ 1124378 w 6141505"/>
              <a:gd name="connsiteY44" fmla="*/ 407833 h 1092502"/>
              <a:gd name="connsiteX45" fmla="*/ 1167170 w 6141505"/>
              <a:gd name="connsiteY45" fmla="*/ 407833 h 1092502"/>
              <a:gd name="connsiteX46" fmla="*/ 1167170 w 6141505"/>
              <a:gd name="connsiteY46" fmla="*/ 423989 h 1092502"/>
              <a:gd name="connsiteX47" fmla="*/ 1277643 w 6141505"/>
              <a:gd name="connsiteY47" fmla="*/ 423989 h 1092502"/>
              <a:gd name="connsiteX48" fmla="*/ 1277643 w 6141505"/>
              <a:gd name="connsiteY48" fmla="*/ 440145 h 1092502"/>
              <a:gd name="connsiteX49" fmla="*/ 1289432 w 6141505"/>
              <a:gd name="connsiteY49" fmla="*/ 440145 h 1092502"/>
              <a:gd name="connsiteX50" fmla="*/ 1289432 w 6141505"/>
              <a:gd name="connsiteY50" fmla="*/ 456738 h 1092502"/>
              <a:gd name="connsiteX51" fmla="*/ 1474573 w 6141505"/>
              <a:gd name="connsiteY51" fmla="*/ 456738 h 1092502"/>
              <a:gd name="connsiteX52" fmla="*/ 1474573 w 6141505"/>
              <a:gd name="connsiteY52" fmla="*/ 472457 h 1092502"/>
              <a:gd name="connsiteX53" fmla="*/ 1490292 w 6141505"/>
              <a:gd name="connsiteY53" fmla="*/ 472457 h 1092502"/>
              <a:gd name="connsiteX54" fmla="*/ 1490292 w 6141505"/>
              <a:gd name="connsiteY54" fmla="*/ 488176 h 1092502"/>
              <a:gd name="connsiteX55" fmla="*/ 1650980 w 6141505"/>
              <a:gd name="connsiteY55" fmla="*/ 488176 h 1092502"/>
              <a:gd name="connsiteX56" fmla="*/ 1650980 w 6141505"/>
              <a:gd name="connsiteY56" fmla="*/ 505206 h 1092502"/>
              <a:gd name="connsiteX57" fmla="*/ 1686786 w 6141505"/>
              <a:gd name="connsiteY57" fmla="*/ 505206 h 1092502"/>
              <a:gd name="connsiteX58" fmla="*/ 1686786 w 6141505"/>
              <a:gd name="connsiteY58" fmla="*/ 520489 h 1092502"/>
              <a:gd name="connsiteX59" fmla="*/ 1821274 w 6141505"/>
              <a:gd name="connsiteY59" fmla="*/ 520489 h 1092502"/>
              <a:gd name="connsiteX60" fmla="*/ 1821274 w 6141505"/>
              <a:gd name="connsiteY60" fmla="*/ 537518 h 1092502"/>
              <a:gd name="connsiteX61" fmla="*/ 1840487 w 6141505"/>
              <a:gd name="connsiteY61" fmla="*/ 537518 h 1092502"/>
              <a:gd name="connsiteX62" fmla="*/ 1840487 w 6141505"/>
              <a:gd name="connsiteY62" fmla="*/ 554984 h 1092502"/>
              <a:gd name="connsiteX63" fmla="*/ 1906421 w 6141505"/>
              <a:gd name="connsiteY63" fmla="*/ 554984 h 1092502"/>
              <a:gd name="connsiteX64" fmla="*/ 1906421 w 6141505"/>
              <a:gd name="connsiteY64" fmla="*/ 572014 h 1092502"/>
              <a:gd name="connsiteX65" fmla="*/ 2002048 w 6141505"/>
              <a:gd name="connsiteY65" fmla="*/ 572014 h 1092502"/>
              <a:gd name="connsiteX66" fmla="*/ 2002048 w 6141505"/>
              <a:gd name="connsiteY66" fmla="*/ 587733 h 1092502"/>
              <a:gd name="connsiteX67" fmla="*/ 2028684 w 6141505"/>
              <a:gd name="connsiteY67" fmla="*/ 587733 h 1092502"/>
              <a:gd name="connsiteX68" fmla="*/ 2028684 w 6141505"/>
              <a:gd name="connsiteY68" fmla="*/ 602579 h 1092502"/>
              <a:gd name="connsiteX69" fmla="*/ 2070166 w 6141505"/>
              <a:gd name="connsiteY69" fmla="*/ 602579 h 1092502"/>
              <a:gd name="connsiteX70" fmla="*/ 2070166 w 6141505"/>
              <a:gd name="connsiteY70" fmla="*/ 619609 h 1092502"/>
              <a:gd name="connsiteX71" fmla="*/ 2120381 w 6141505"/>
              <a:gd name="connsiteY71" fmla="*/ 619609 h 1092502"/>
              <a:gd name="connsiteX72" fmla="*/ 2120381 w 6141505"/>
              <a:gd name="connsiteY72" fmla="*/ 636638 h 1092502"/>
              <a:gd name="connsiteX73" fmla="*/ 2248320 w 6141505"/>
              <a:gd name="connsiteY73" fmla="*/ 636638 h 1092502"/>
              <a:gd name="connsiteX74" fmla="*/ 2248320 w 6141505"/>
              <a:gd name="connsiteY74" fmla="*/ 653667 h 1092502"/>
              <a:gd name="connsiteX75" fmla="*/ 2411191 w 6141505"/>
              <a:gd name="connsiteY75" fmla="*/ 653667 h 1092502"/>
              <a:gd name="connsiteX76" fmla="*/ 2411191 w 6141505"/>
              <a:gd name="connsiteY76" fmla="*/ 669387 h 1092502"/>
              <a:gd name="connsiteX77" fmla="*/ 2421670 w 6141505"/>
              <a:gd name="connsiteY77" fmla="*/ 669387 h 1092502"/>
              <a:gd name="connsiteX78" fmla="*/ 2421670 w 6141505"/>
              <a:gd name="connsiteY78" fmla="*/ 688163 h 1092502"/>
              <a:gd name="connsiteX79" fmla="*/ 2504197 w 6141505"/>
              <a:gd name="connsiteY79" fmla="*/ 688163 h 1092502"/>
              <a:gd name="connsiteX80" fmla="*/ 2504197 w 6141505"/>
              <a:gd name="connsiteY80" fmla="*/ 707376 h 1092502"/>
              <a:gd name="connsiteX81" fmla="*/ 2508564 w 6141505"/>
              <a:gd name="connsiteY81" fmla="*/ 707376 h 1092502"/>
              <a:gd name="connsiteX82" fmla="*/ 2508564 w 6141505"/>
              <a:gd name="connsiteY82" fmla="*/ 725278 h 1092502"/>
              <a:gd name="connsiteX83" fmla="*/ 2515987 w 6141505"/>
              <a:gd name="connsiteY83" fmla="*/ 725278 h 1092502"/>
              <a:gd name="connsiteX84" fmla="*/ 2515987 w 6141505"/>
              <a:gd name="connsiteY84" fmla="*/ 741871 h 1092502"/>
              <a:gd name="connsiteX85" fmla="*/ 2698071 w 6141505"/>
              <a:gd name="connsiteY85" fmla="*/ 741871 h 1092502"/>
              <a:gd name="connsiteX86" fmla="*/ 2698071 w 6141505"/>
              <a:gd name="connsiteY86" fmla="*/ 759337 h 1092502"/>
              <a:gd name="connsiteX87" fmla="*/ 2743483 w 6141505"/>
              <a:gd name="connsiteY87" fmla="*/ 759337 h 1092502"/>
              <a:gd name="connsiteX88" fmla="*/ 2743483 w 6141505"/>
              <a:gd name="connsiteY88" fmla="*/ 780296 h 1092502"/>
              <a:gd name="connsiteX89" fmla="*/ 2995431 w 6141505"/>
              <a:gd name="connsiteY89" fmla="*/ 780296 h 1092502"/>
              <a:gd name="connsiteX90" fmla="*/ 2995431 w 6141505"/>
              <a:gd name="connsiteY90" fmla="*/ 798199 h 1092502"/>
              <a:gd name="connsiteX91" fmla="*/ 3085381 w 6141505"/>
              <a:gd name="connsiteY91" fmla="*/ 798199 h 1092502"/>
              <a:gd name="connsiteX92" fmla="*/ 3085381 w 6141505"/>
              <a:gd name="connsiteY92" fmla="*/ 817848 h 1092502"/>
              <a:gd name="connsiteX93" fmla="*/ 3166598 w 6141505"/>
              <a:gd name="connsiteY93" fmla="*/ 817848 h 1092502"/>
              <a:gd name="connsiteX94" fmla="*/ 3166598 w 6141505"/>
              <a:gd name="connsiteY94" fmla="*/ 837498 h 1092502"/>
              <a:gd name="connsiteX95" fmla="*/ 3263535 w 6141505"/>
              <a:gd name="connsiteY95" fmla="*/ 837498 h 1092502"/>
              <a:gd name="connsiteX96" fmla="*/ 3263535 w 6141505"/>
              <a:gd name="connsiteY96" fmla="*/ 858020 h 1092502"/>
              <a:gd name="connsiteX97" fmla="*/ 3534695 w 6141505"/>
              <a:gd name="connsiteY97" fmla="*/ 858020 h 1092502"/>
              <a:gd name="connsiteX98" fmla="*/ 3534695 w 6141505"/>
              <a:gd name="connsiteY98" fmla="*/ 878980 h 1092502"/>
              <a:gd name="connsiteX99" fmla="*/ 3638619 w 6141505"/>
              <a:gd name="connsiteY99" fmla="*/ 878980 h 1092502"/>
              <a:gd name="connsiteX100" fmla="*/ 3638619 w 6141505"/>
              <a:gd name="connsiteY100" fmla="*/ 899066 h 1092502"/>
              <a:gd name="connsiteX101" fmla="*/ 3698440 w 6141505"/>
              <a:gd name="connsiteY101" fmla="*/ 899066 h 1092502"/>
              <a:gd name="connsiteX102" fmla="*/ 3698440 w 6141505"/>
              <a:gd name="connsiteY102" fmla="*/ 923081 h 1092502"/>
              <a:gd name="connsiteX103" fmla="*/ 3794503 w 6141505"/>
              <a:gd name="connsiteY103" fmla="*/ 923081 h 1092502"/>
              <a:gd name="connsiteX104" fmla="*/ 3794503 w 6141505"/>
              <a:gd name="connsiteY104" fmla="*/ 945351 h 1092502"/>
              <a:gd name="connsiteX105" fmla="*/ 3848648 w 6141505"/>
              <a:gd name="connsiteY105" fmla="*/ 945351 h 1092502"/>
              <a:gd name="connsiteX106" fmla="*/ 3848648 w 6141505"/>
              <a:gd name="connsiteY106" fmla="*/ 968493 h 1092502"/>
              <a:gd name="connsiteX107" fmla="*/ 3997110 w 6141505"/>
              <a:gd name="connsiteY107" fmla="*/ 968493 h 1092502"/>
              <a:gd name="connsiteX108" fmla="*/ 3997110 w 6141505"/>
              <a:gd name="connsiteY108" fmla="*/ 995566 h 1092502"/>
              <a:gd name="connsiteX109" fmla="*/ 4288793 w 6141505"/>
              <a:gd name="connsiteY109" fmla="*/ 995566 h 1092502"/>
              <a:gd name="connsiteX110" fmla="*/ 4288793 w 6141505"/>
              <a:gd name="connsiteY110" fmla="*/ 1026568 h 1092502"/>
              <a:gd name="connsiteX111" fmla="*/ 4308443 w 6141505"/>
              <a:gd name="connsiteY111" fmla="*/ 1026568 h 1092502"/>
              <a:gd name="connsiteX112" fmla="*/ 4308443 w 6141505"/>
              <a:gd name="connsiteY112" fmla="*/ 1055823 h 1092502"/>
              <a:gd name="connsiteX113" fmla="*/ 4639424 w 6141505"/>
              <a:gd name="connsiteY113" fmla="*/ 1055823 h 1092502"/>
              <a:gd name="connsiteX114" fmla="*/ 4639424 w 6141505"/>
              <a:gd name="connsiteY114" fmla="*/ 1092502 h 1092502"/>
              <a:gd name="connsiteX115" fmla="*/ 6141506 w 6141505"/>
              <a:gd name="connsiteY115" fmla="*/ 1092502 h 1092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6141505" h="1092502">
                <a:moveTo>
                  <a:pt x="0" y="0"/>
                </a:moveTo>
                <a:lnTo>
                  <a:pt x="81654" y="0"/>
                </a:lnTo>
                <a:lnTo>
                  <a:pt x="81654" y="16593"/>
                </a:lnTo>
                <a:lnTo>
                  <a:pt x="163744" y="16593"/>
                </a:lnTo>
                <a:lnTo>
                  <a:pt x="163744" y="31002"/>
                </a:lnTo>
                <a:lnTo>
                  <a:pt x="172914" y="31002"/>
                </a:lnTo>
                <a:lnTo>
                  <a:pt x="172914" y="62005"/>
                </a:lnTo>
                <a:lnTo>
                  <a:pt x="184704" y="62005"/>
                </a:lnTo>
                <a:lnTo>
                  <a:pt x="184704" y="77724"/>
                </a:lnTo>
                <a:lnTo>
                  <a:pt x="254568" y="77724"/>
                </a:lnTo>
                <a:lnTo>
                  <a:pt x="254568" y="94753"/>
                </a:lnTo>
                <a:lnTo>
                  <a:pt x="323996" y="94753"/>
                </a:lnTo>
                <a:lnTo>
                  <a:pt x="323996" y="110036"/>
                </a:lnTo>
                <a:lnTo>
                  <a:pt x="337532" y="110036"/>
                </a:lnTo>
                <a:lnTo>
                  <a:pt x="337532" y="124882"/>
                </a:lnTo>
                <a:lnTo>
                  <a:pt x="348448" y="124882"/>
                </a:lnTo>
                <a:lnTo>
                  <a:pt x="348448" y="142348"/>
                </a:lnTo>
                <a:lnTo>
                  <a:pt x="355871" y="142348"/>
                </a:lnTo>
                <a:lnTo>
                  <a:pt x="355871" y="155448"/>
                </a:lnTo>
                <a:lnTo>
                  <a:pt x="479007" y="155448"/>
                </a:lnTo>
                <a:lnTo>
                  <a:pt x="479007" y="169421"/>
                </a:lnTo>
                <a:lnTo>
                  <a:pt x="489923" y="169421"/>
                </a:lnTo>
                <a:lnTo>
                  <a:pt x="489923" y="186014"/>
                </a:lnTo>
                <a:lnTo>
                  <a:pt x="497783" y="186014"/>
                </a:lnTo>
                <a:lnTo>
                  <a:pt x="497783" y="201733"/>
                </a:lnTo>
                <a:lnTo>
                  <a:pt x="509136" y="201733"/>
                </a:lnTo>
                <a:lnTo>
                  <a:pt x="509136" y="217889"/>
                </a:lnTo>
                <a:lnTo>
                  <a:pt x="537955" y="217889"/>
                </a:lnTo>
                <a:lnTo>
                  <a:pt x="537955" y="233609"/>
                </a:lnTo>
                <a:lnTo>
                  <a:pt x="626159" y="233609"/>
                </a:lnTo>
                <a:lnTo>
                  <a:pt x="626159" y="248891"/>
                </a:lnTo>
                <a:lnTo>
                  <a:pt x="667640" y="248891"/>
                </a:lnTo>
                <a:lnTo>
                  <a:pt x="667640" y="281640"/>
                </a:lnTo>
                <a:lnTo>
                  <a:pt x="723095" y="281640"/>
                </a:lnTo>
                <a:lnTo>
                  <a:pt x="723095" y="296050"/>
                </a:lnTo>
                <a:lnTo>
                  <a:pt x="782480" y="296050"/>
                </a:lnTo>
                <a:lnTo>
                  <a:pt x="782480" y="312643"/>
                </a:lnTo>
                <a:lnTo>
                  <a:pt x="995129" y="312643"/>
                </a:lnTo>
                <a:lnTo>
                  <a:pt x="995129" y="330545"/>
                </a:lnTo>
                <a:lnTo>
                  <a:pt x="1001242" y="330545"/>
                </a:lnTo>
                <a:lnTo>
                  <a:pt x="1001242" y="376394"/>
                </a:lnTo>
                <a:lnTo>
                  <a:pt x="1007792" y="376394"/>
                </a:lnTo>
                <a:lnTo>
                  <a:pt x="1007792" y="390803"/>
                </a:lnTo>
                <a:lnTo>
                  <a:pt x="1124378" y="390803"/>
                </a:lnTo>
                <a:lnTo>
                  <a:pt x="1124378" y="407833"/>
                </a:lnTo>
                <a:lnTo>
                  <a:pt x="1167170" y="407833"/>
                </a:lnTo>
                <a:lnTo>
                  <a:pt x="1167170" y="423989"/>
                </a:lnTo>
                <a:lnTo>
                  <a:pt x="1277643" y="423989"/>
                </a:lnTo>
                <a:lnTo>
                  <a:pt x="1277643" y="440145"/>
                </a:lnTo>
                <a:lnTo>
                  <a:pt x="1289432" y="440145"/>
                </a:lnTo>
                <a:lnTo>
                  <a:pt x="1289432" y="456738"/>
                </a:lnTo>
                <a:lnTo>
                  <a:pt x="1474573" y="456738"/>
                </a:lnTo>
                <a:lnTo>
                  <a:pt x="1474573" y="472457"/>
                </a:lnTo>
                <a:lnTo>
                  <a:pt x="1490292" y="472457"/>
                </a:lnTo>
                <a:lnTo>
                  <a:pt x="1490292" y="488176"/>
                </a:lnTo>
                <a:lnTo>
                  <a:pt x="1650980" y="488176"/>
                </a:lnTo>
                <a:lnTo>
                  <a:pt x="1650980" y="505206"/>
                </a:lnTo>
                <a:lnTo>
                  <a:pt x="1686786" y="505206"/>
                </a:lnTo>
                <a:lnTo>
                  <a:pt x="1686786" y="520489"/>
                </a:lnTo>
                <a:lnTo>
                  <a:pt x="1821274" y="520489"/>
                </a:lnTo>
                <a:lnTo>
                  <a:pt x="1821274" y="537518"/>
                </a:lnTo>
                <a:lnTo>
                  <a:pt x="1840487" y="537518"/>
                </a:lnTo>
                <a:lnTo>
                  <a:pt x="1840487" y="554984"/>
                </a:lnTo>
                <a:lnTo>
                  <a:pt x="1906421" y="554984"/>
                </a:lnTo>
                <a:lnTo>
                  <a:pt x="1906421" y="572014"/>
                </a:lnTo>
                <a:lnTo>
                  <a:pt x="2002048" y="572014"/>
                </a:lnTo>
                <a:lnTo>
                  <a:pt x="2002048" y="587733"/>
                </a:lnTo>
                <a:lnTo>
                  <a:pt x="2028684" y="587733"/>
                </a:lnTo>
                <a:lnTo>
                  <a:pt x="2028684" y="602579"/>
                </a:lnTo>
                <a:lnTo>
                  <a:pt x="2070166" y="602579"/>
                </a:lnTo>
                <a:lnTo>
                  <a:pt x="2070166" y="619609"/>
                </a:lnTo>
                <a:lnTo>
                  <a:pt x="2120381" y="619609"/>
                </a:lnTo>
                <a:lnTo>
                  <a:pt x="2120381" y="636638"/>
                </a:lnTo>
                <a:lnTo>
                  <a:pt x="2248320" y="636638"/>
                </a:lnTo>
                <a:lnTo>
                  <a:pt x="2248320" y="653667"/>
                </a:lnTo>
                <a:lnTo>
                  <a:pt x="2411191" y="653667"/>
                </a:lnTo>
                <a:lnTo>
                  <a:pt x="2411191" y="669387"/>
                </a:lnTo>
                <a:lnTo>
                  <a:pt x="2421670" y="669387"/>
                </a:lnTo>
                <a:lnTo>
                  <a:pt x="2421670" y="688163"/>
                </a:lnTo>
                <a:lnTo>
                  <a:pt x="2504197" y="688163"/>
                </a:lnTo>
                <a:lnTo>
                  <a:pt x="2504197" y="707376"/>
                </a:lnTo>
                <a:lnTo>
                  <a:pt x="2508564" y="707376"/>
                </a:lnTo>
                <a:lnTo>
                  <a:pt x="2508564" y="725278"/>
                </a:lnTo>
                <a:lnTo>
                  <a:pt x="2515987" y="725278"/>
                </a:lnTo>
                <a:lnTo>
                  <a:pt x="2515987" y="741871"/>
                </a:lnTo>
                <a:lnTo>
                  <a:pt x="2698071" y="741871"/>
                </a:lnTo>
                <a:lnTo>
                  <a:pt x="2698071" y="759337"/>
                </a:lnTo>
                <a:lnTo>
                  <a:pt x="2743483" y="759337"/>
                </a:lnTo>
                <a:lnTo>
                  <a:pt x="2743483" y="780296"/>
                </a:lnTo>
                <a:lnTo>
                  <a:pt x="2995431" y="780296"/>
                </a:lnTo>
                <a:lnTo>
                  <a:pt x="2995431" y="798199"/>
                </a:lnTo>
                <a:lnTo>
                  <a:pt x="3085381" y="798199"/>
                </a:lnTo>
                <a:lnTo>
                  <a:pt x="3085381" y="817848"/>
                </a:lnTo>
                <a:lnTo>
                  <a:pt x="3166598" y="817848"/>
                </a:lnTo>
                <a:lnTo>
                  <a:pt x="3166598" y="837498"/>
                </a:lnTo>
                <a:lnTo>
                  <a:pt x="3263535" y="837498"/>
                </a:lnTo>
                <a:lnTo>
                  <a:pt x="3263535" y="858020"/>
                </a:lnTo>
                <a:lnTo>
                  <a:pt x="3534695" y="858020"/>
                </a:lnTo>
                <a:lnTo>
                  <a:pt x="3534695" y="878980"/>
                </a:lnTo>
                <a:lnTo>
                  <a:pt x="3638619" y="878980"/>
                </a:lnTo>
                <a:lnTo>
                  <a:pt x="3638619" y="899066"/>
                </a:lnTo>
                <a:lnTo>
                  <a:pt x="3698440" y="899066"/>
                </a:lnTo>
                <a:lnTo>
                  <a:pt x="3698440" y="923081"/>
                </a:lnTo>
                <a:lnTo>
                  <a:pt x="3794503" y="923081"/>
                </a:lnTo>
                <a:lnTo>
                  <a:pt x="3794503" y="945351"/>
                </a:lnTo>
                <a:lnTo>
                  <a:pt x="3848648" y="945351"/>
                </a:lnTo>
                <a:lnTo>
                  <a:pt x="3848648" y="968493"/>
                </a:lnTo>
                <a:lnTo>
                  <a:pt x="3997110" y="968493"/>
                </a:lnTo>
                <a:lnTo>
                  <a:pt x="3997110" y="995566"/>
                </a:lnTo>
                <a:lnTo>
                  <a:pt x="4288793" y="995566"/>
                </a:lnTo>
                <a:lnTo>
                  <a:pt x="4288793" y="1026568"/>
                </a:lnTo>
                <a:lnTo>
                  <a:pt x="4308443" y="1026568"/>
                </a:lnTo>
                <a:lnTo>
                  <a:pt x="4308443" y="1055823"/>
                </a:lnTo>
                <a:lnTo>
                  <a:pt x="4639424" y="1055823"/>
                </a:lnTo>
                <a:lnTo>
                  <a:pt x="4639424" y="1092502"/>
                </a:lnTo>
                <a:lnTo>
                  <a:pt x="6141506" y="1092502"/>
                </a:lnTo>
              </a:path>
            </a:pathLst>
          </a:custGeom>
          <a:noFill/>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4" name="Freeform 61">
            <a:extLst>
              <a:ext uri="{FF2B5EF4-FFF2-40B4-BE49-F238E27FC236}">
                <a16:creationId xmlns:a16="http://schemas.microsoft.com/office/drawing/2014/main" id="{DE68AAAD-79B4-215C-2D3E-4B8F39D25D57}"/>
              </a:ext>
            </a:extLst>
          </p:cNvPr>
          <p:cNvSpPr/>
          <p:nvPr/>
        </p:nvSpPr>
        <p:spPr>
          <a:xfrm>
            <a:off x="8707613" y="266640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5" name="Freeform 62">
            <a:extLst>
              <a:ext uri="{FF2B5EF4-FFF2-40B4-BE49-F238E27FC236}">
                <a16:creationId xmlns:a16="http://schemas.microsoft.com/office/drawing/2014/main" id="{14F241EC-4A06-F7EF-0A3B-2B60B02EC1BB}"/>
              </a:ext>
            </a:extLst>
          </p:cNvPr>
          <p:cNvSpPr/>
          <p:nvPr/>
        </p:nvSpPr>
        <p:spPr>
          <a:xfrm>
            <a:off x="8655215" y="2718369"/>
            <a:ext cx="104796" cy="4366"/>
          </a:xfrm>
          <a:custGeom>
            <a:avLst/>
            <a:gdLst>
              <a:gd name="connsiteX0" fmla="*/ 0 w 104796"/>
              <a:gd name="connsiteY0" fmla="*/ 0 h 4366"/>
              <a:gd name="connsiteX1" fmla="*/ 104796 w 104796"/>
              <a:gd name="connsiteY1" fmla="*/ 0 h 4366"/>
            </a:gdLst>
            <a:ahLst/>
            <a:cxnLst>
              <a:cxn ang="0">
                <a:pos x="connsiteX0" y="connsiteY0"/>
              </a:cxn>
              <a:cxn ang="0">
                <a:pos x="connsiteX1" y="connsiteY1"/>
              </a:cxn>
            </a:cxnLst>
            <a:rect l="l" t="t" r="r" b="b"/>
            <a:pathLst>
              <a:path w="104796" h="4366">
                <a:moveTo>
                  <a:pt x="0" y="0"/>
                </a:moveTo>
                <a:lnTo>
                  <a:pt x="104796"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6" name="Freeform 64">
            <a:extLst>
              <a:ext uri="{FF2B5EF4-FFF2-40B4-BE49-F238E27FC236}">
                <a16:creationId xmlns:a16="http://schemas.microsoft.com/office/drawing/2014/main" id="{6683EF3A-6A4F-03CC-A297-70A51127AB1D}"/>
              </a:ext>
            </a:extLst>
          </p:cNvPr>
          <p:cNvSpPr/>
          <p:nvPr/>
        </p:nvSpPr>
        <p:spPr>
          <a:xfrm>
            <a:off x="8587534" y="266640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7" name="Freeform 65">
            <a:extLst>
              <a:ext uri="{FF2B5EF4-FFF2-40B4-BE49-F238E27FC236}">
                <a16:creationId xmlns:a16="http://schemas.microsoft.com/office/drawing/2014/main" id="{2CDACAD1-BC4A-E261-A4C5-E9CFE0AFAD13}"/>
              </a:ext>
            </a:extLst>
          </p:cNvPr>
          <p:cNvSpPr/>
          <p:nvPr/>
        </p:nvSpPr>
        <p:spPr>
          <a:xfrm>
            <a:off x="8535572" y="2718369"/>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8" name="Freeform 67">
            <a:extLst>
              <a:ext uri="{FF2B5EF4-FFF2-40B4-BE49-F238E27FC236}">
                <a16:creationId xmlns:a16="http://schemas.microsoft.com/office/drawing/2014/main" id="{9331FA1A-5668-E171-E62D-37D1379C8A90}"/>
              </a:ext>
            </a:extLst>
          </p:cNvPr>
          <p:cNvSpPr/>
          <p:nvPr/>
        </p:nvSpPr>
        <p:spPr>
          <a:xfrm>
            <a:off x="8453045" y="266640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69" name="Freeform 68">
            <a:extLst>
              <a:ext uri="{FF2B5EF4-FFF2-40B4-BE49-F238E27FC236}">
                <a16:creationId xmlns:a16="http://schemas.microsoft.com/office/drawing/2014/main" id="{F674C680-DAFC-3DA7-C60D-592307A20860}"/>
              </a:ext>
            </a:extLst>
          </p:cNvPr>
          <p:cNvSpPr/>
          <p:nvPr/>
        </p:nvSpPr>
        <p:spPr>
          <a:xfrm>
            <a:off x="8401084" y="2718369"/>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0" name="Freeform 70">
            <a:extLst>
              <a:ext uri="{FF2B5EF4-FFF2-40B4-BE49-F238E27FC236}">
                <a16:creationId xmlns:a16="http://schemas.microsoft.com/office/drawing/2014/main" id="{207A93C5-F75B-AD5E-6DF4-6CCD8146BBA5}"/>
              </a:ext>
            </a:extLst>
          </p:cNvPr>
          <p:cNvSpPr/>
          <p:nvPr/>
        </p:nvSpPr>
        <p:spPr>
          <a:xfrm>
            <a:off x="8383618" y="266640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1" name="Freeform 71">
            <a:extLst>
              <a:ext uri="{FF2B5EF4-FFF2-40B4-BE49-F238E27FC236}">
                <a16:creationId xmlns:a16="http://schemas.microsoft.com/office/drawing/2014/main" id="{A5912688-7571-F52D-DC67-68C87C0723D6}"/>
              </a:ext>
            </a:extLst>
          </p:cNvPr>
          <p:cNvSpPr/>
          <p:nvPr/>
        </p:nvSpPr>
        <p:spPr>
          <a:xfrm>
            <a:off x="8331219" y="2718369"/>
            <a:ext cx="104796" cy="4366"/>
          </a:xfrm>
          <a:custGeom>
            <a:avLst/>
            <a:gdLst>
              <a:gd name="connsiteX0" fmla="*/ 0 w 104796"/>
              <a:gd name="connsiteY0" fmla="*/ 0 h 4366"/>
              <a:gd name="connsiteX1" fmla="*/ 104797 w 104796"/>
              <a:gd name="connsiteY1" fmla="*/ 0 h 4366"/>
            </a:gdLst>
            <a:ahLst/>
            <a:cxnLst>
              <a:cxn ang="0">
                <a:pos x="connsiteX0" y="connsiteY0"/>
              </a:cxn>
              <a:cxn ang="0">
                <a:pos x="connsiteX1" y="connsiteY1"/>
              </a:cxn>
            </a:cxnLst>
            <a:rect l="l" t="t" r="r" b="b"/>
            <a:pathLst>
              <a:path w="104796" h="4366">
                <a:moveTo>
                  <a:pt x="0" y="0"/>
                </a:moveTo>
                <a:lnTo>
                  <a:pt x="104797"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2" name="Freeform 73">
            <a:extLst>
              <a:ext uri="{FF2B5EF4-FFF2-40B4-BE49-F238E27FC236}">
                <a16:creationId xmlns:a16="http://schemas.microsoft.com/office/drawing/2014/main" id="{9DE48083-999A-8F65-2D0A-23DC2B5BB090}"/>
              </a:ext>
            </a:extLst>
          </p:cNvPr>
          <p:cNvSpPr/>
          <p:nvPr/>
        </p:nvSpPr>
        <p:spPr>
          <a:xfrm>
            <a:off x="8219000" y="266640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3" name="Freeform 74">
            <a:extLst>
              <a:ext uri="{FF2B5EF4-FFF2-40B4-BE49-F238E27FC236}">
                <a16:creationId xmlns:a16="http://schemas.microsoft.com/office/drawing/2014/main" id="{1AAA0220-AF39-F56D-38D6-42E2CA7A5F36}"/>
              </a:ext>
            </a:extLst>
          </p:cNvPr>
          <p:cNvSpPr/>
          <p:nvPr/>
        </p:nvSpPr>
        <p:spPr>
          <a:xfrm>
            <a:off x="8167038" y="2718369"/>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4" name="Freeform 76">
            <a:extLst>
              <a:ext uri="{FF2B5EF4-FFF2-40B4-BE49-F238E27FC236}">
                <a16:creationId xmlns:a16="http://schemas.microsoft.com/office/drawing/2014/main" id="{37DFC302-3440-84A0-BC5B-00F4E86E88A5}"/>
              </a:ext>
            </a:extLst>
          </p:cNvPr>
          <p:cNvSpPr/>
          <p:nvPr/>
        </p:nvSpPr>
        <p:spPr>
          <a:xfrm>
            <a:off x="8209830" y="266640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5" name="Freeform 77">
            <a:extLst>
              <a:ext uri="{FF2B5EF4-FFF2-40B4-BE49-F238E27FC236}">
                <a16:creationId xmlns:a16="http://schemas.microsoft.com/office/drawing/2014/main" id="{9283E07A-2B8E-9F58-5BE7-F3F32B42D08F}"/>
              </a:ext>
            </a:extLst>
          </p:cNvPr>
          <p:cNvSpPr/>
          <p:nvPr/>
        </p:nvSpPr>
        <p:spPr>
          <a:xfrm>
            <a:off x="8157869" y="2718369"/>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6" name="Freeform 79">
            <a:extLst>
              <a:ext uri="{FF2B5EF4-FFF2-40B4-BE49-F238E27FC236}">
                <a16:creationId xmlns:a16="http://schemas.microsoft.com/office/drawing/2014/main" id="{5E6F7268-4AE0-5064-DBF7-AB5932AEC63D}"/>
              </a:ext>
            </a:extLst>
          </p:cNvPr>
          <p:cNvSpPr/>
          <p:nvPr/>
        </p:nvSpPr>
        <p:spPr>
          <a:xfrm>
            <a:off x="8095428" y="266640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7" name="Freeform 80">
            <a:extLst>
              <a:ext uri="{FF2B5EF4-FFF2-40B4-BE49-F238E27FC236}">
                <a16:creationId xmlns:a16="http://schemas.microsoft.com/office/drawing/2014/main" id="{DC1765E4-7818-1D09-7107-2B8E5A435026}"/>
              </a:ext>
            </a:extLst>
          </p:cNvPr>
          <p:cNvSpPr/>
          <p:nvPr/>
        </p:nvSpPr>
        <p:spPr>
          <a:xfrm>
            <a:off x="8043029" y="2718369"/>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8" name="Freeform 82">
            <a:extLst>
              <a:ext uri="{FF2B5EF4-FFF2-40B4-BE49-F238E27FC236}">
                <a16:creationId xmlns:a16="http://schemas.microsoft.com/office/drawing/2014/main" id="{D7117626-8610-1E50-0EAF-B0A304E3CE56}"/>
              </a:ext>
            </a:extLst>
          </p:cNvPr>
          <p:cNvSpPr/>
          <p:nvPr/>
        </p:nvSpPr>
        <p:spPr>
          <a:xfrm>
            <a:off x="8057876" y="266640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79" name="Freeform 83">
            <a:extLst>
              <a:ext uri="{FF2B5EF4-FFF2-40B4-BE49-F238E27FC236}">
                <a16:creationId xmlns:a16="http://schemas.microsoft.com/office/drawing/2014/main" id="{3E2BC393-AF48-03A2-3AB4-92B5202D7EFD}"/>
              </a:ext>
            </a:extLst>
          </p:cNvPr>
          <p:cNvSpPr/>
          <p:nvPr/>
        </p:nvSpPr>
        <p:spPr>
          <a:xfrm>
            <a:off x="8005914" y="2718369"/>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80" name="Freeform 85">
            <a:extLst>
              <a:ext uri="{FF2B5EF4-FFF2-40B4-BE49-F238E27FC236}">
                <a16:creationId xmlns:a16="http://schemas.microsoft.com/office/drawing/2014/main" id="{E9C9E127-1149-7ACC-F395-05F2486B6840}"/>
              </a:ext>
            </a:extLst>
          </p:cNvPr>
          <p:cNvSpPr/>
          <p:nvPr/>
        </p:nvSpPr>
        <p:spPr>
          <a:xfrm>
            <a:off x="8054819" y="266640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81" name="Freeform 86">
            <a:extLst>
              <a:ext uri="{FF2B5EF4-FFF2-40B4-BE49-F238E27FC236}">
                <a16:creationId xmlns:a16="http://schemas.microsoft.com/office/drawing/2014/main" id="{729CAAF8-B6C8-524D-CB64-A8C4A5765C80}"/>
              </a:ext>
            </a:extLst>
          </p:cNvPr>
          <p:cNvSpPr/>
          <p:nvPr/>
        </p:nvSpPr>
        <p:spPr>
          <a:xfrm>
            <a:off x="8002421" y="2718369"/>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82" name="Freeform 88">
            <a:extLst>
              <a:ext uri="{FF2B5EF4-FFF2-40B4-BE49-F238E27FC236}">
                <a16:creationId xmlns:a16="http://schemas.microsoft.com/office/drawing/2014/main" id="{F03A9D89-8388-FF4A-3B9D-5B1619D3165A}"/>
              </a:ext>
            </a:extLst>
          </p:cNvPr>
          <p:cNvSpPr/>
          <p:nvPr/>
        </p:nvSpPr>
        <p:spPr>
          <a:xfrm>
            <a:off x="8034733" y="266640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83" name="Freeform 89">
            <a:extLst>
              <a:ext uri="{FF2B5EF4-FFF2-40B4-BE49-F238E27FC236}">
                <a16:creationId xmlns:a16="http://schemas.microsoft.com/office/drawing/2014/main" id="{E2F070C6-D0F0-537E-7DF4-C7AC553E0549}"/>
              </a:ext>
            </a:extLst>
          </p:cNvPr>
          <p:cNvSpPr/>
          <p:nvPr/>
        </p:nvSpPr>
        <p:spPr>
          <a:xfrm>
            <a:off x="7982771" y="2718369"/>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84" name="Freeform 91">
            <a:extLst>
              <a:ext uri="{FF2B5EF4-FFF2-40B4-BE49-F238E27FC236}">
                <a16:creationId xmlns:a16="http://schemas.microsoft.com/office/drawing/2014/main" id="{134ACBB9-E4B3-B40A-A9A0-1735127E6BFB}"/>
              </a:ext>
            </a:extLst>
          </p:cNvPr>
          <p:cNvSpPr/>
          <p:nvPr/>
        </p:nvSpPr>
        <p:spPr>
          <a:xfrm>
            <a:off x="8015520" y="266640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85" name="Freeform 92">
            <a:extLst>
              <a:ext uri="{FF2B5EF4-FFF2-40B4-BE49-F238E27FC236}">
                <a16:creationId xmlns:a16="http://schemas.microsoft.com/office/drawing/2014/main" id="{050BB8A4-34A7-5FDF-24F9-340E6D467A70}"/>
              </a:ext>
            </a:extLst>
          </p:cNvPr>
          <p:cNvSpPr/>
          <p:nvPr/>
        </p:nvSpPr>
        <p:spPr>
          <a:xfrm>
            <a:off x="7963122" y="2718369"/>
            <a:ext cx="104796" cy="4366"/>
          </a:xfrm>
          <a:custGeom>
            <a:avLst/>
            <a:gdLst>
              <a:gd name="connsiteX0" fmla="*/ 0 w 104796"/>
              <a:gd name="connsiteY0" fmla="*/ 0 h 4366"/>
              <a:gd name="connsiteX1" fmla="*/ 104796 w 104796"/>
              <a:gd name="connsiteY1" fmla="*/ 0 h 4366"/>
            </a:gdLst>
            <a:ahLst/>
            <a:cxnLst>
              <a:cxn ang="0">
                <a:pos x="connsiteX0" y="connsiteY0"/>
              </a:cxn>
              <a:cxn ang="0">
                <a:pos x="connsiteX1" y="connsiteY1"/>
              </a:cxn>
            </a:cxnLst>
            <a:rect l="l" t="t" r="r" b="b"/>
            <a:pathLst>
              <a:path w="104796" h="4366">
                <a:moveTo>
                  <a:pt x="0" y="0"/>
                </a:moveTo>
                <a:lnTo>
                  <a:pt x="104796"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86" name="Freeform 94">
            <a:extLst>
              <a:ext uri="{FF2B5EF4-FFF2-40B4-BE49-F238E27FC236}">
                <a16:creationId xmlns:a16="http://schemas.microsoft.com/office/drawing/2014/main" id="{29E2676B-7DBA-0E1D-2B30-BCF0547057BC}"/>
              </a:ext>
            </a:extLst>
          </p:cNvPr>
          <p:cNvSpPr/>
          <p:nvPr/>
        </p:nvSpPr>
        <p:spPr>
          <a:xfrm>
            <a:off x="7859636" y="266640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87" name="Freeform 95">
            <a:extLst>
              <a:ext uri="{FF2B5EF4-FFF2-40B4-BE49-F238E27FC236}">
                <a16:creationId xmlns:a16="http://schemas.microsoft.com/office/drawing/2014/main" id="{A23CF8C6-9097-13D1-40CF-DDED9D4AF05B}"/>
              </a:ext>
            </a:extLst>
          </p:cNvPr>
          <p:cNvSpPr/>
          <p:nvPr/>
        </p:nvSpPr>
        <p:spPr>
          <a:xfrm>
            <a:off x="7807674" y="2718369"/>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88" name="Freeform 97">
            <a:extLst>
              <a:ext uri="{FF2B5EF4-FFF2-40B4-BE49-F238E27FC236}">
                <a16:creationId xmlns:a16="http://schemas.microsoft.com/office/drawing/2014/main" id="{A9962FE8-A2E7-6A31-97CA-1AC4EF9F9947}"/>
              </a:ext>
            </a:extLst>
          </p:cNvPr>
          <p:cNvSpPr/>
          <p:nvPr/>
        </p:nvSpPr>
        <p:spPr>
          <a:xfrm>
            <a:off x="7864439" y="266640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89" name="Freeform 98">
            <a:extLst>
              <a:ext uri="{FF2B5EF4-FFF2-40B4-BE49-F238E27FC236}">
                <a16:creationId xmlns:a16="http://schemas.microsoft.com/office/drawing/2014/main" id="{3E781341-7E27-CE0C-DEBB-B3C43F58741A}"/>
              </a:ext>
            </a:extLst>
          </p:cNvPr>
          <p:cNvSpPr/>
          <p:nvPr/>
        </p:nvSpPr>
        <p:spPr>
          <a:xfrm>
            <a:off x="7812477" y="2718369"/>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90" name="Freeform 100">
            <a:extLst>
              <a:ext uri="{FF2B5EF4-FFF2-40B4-BE49-F238E27FC236}">
                <a16:creationId xmlns:a16="http://schemas.microsoft.com/office/drawing/2014/main" id="{DE8BB52A-B6DA-575C-D4F5-6718A16511A3}"/>
              </a:ext>
            </a:extLst>
          </p:cNvPr>
          <p:cNvSpPr/>
          <p:nvPr/>
        </p:nvSpPr>
        <p:spPr>
          <a:xfrm>
            <a:off x="7826013" y="266640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91" name="Freeform 101">
            <a:extLst>
              <a:ext uri="{FF2B5EF4-FFF2-40B4-BE49-F238E27FC236}">
                <a16:creationId xmlns:a16="http://schemas.microsoft.com/office/drawing/2014/main" id="{55EA9801-43A0-49FB-6C00-18AE48FAEDEE}"/>
              </a:ext>
            </a:extLst>
          </p:cNvPr>
          <p:cNvSpPr/>
          <p:nvPr/>
        </p:nvSpPr>
        <p:spPr>
          <a:xfrm>
            <a:off x="7773615" y="2718369"/>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92" name="Freeform 103">
            <a:extLst>
              <a:ext uri="{FF2B5EF4-FFF2-40B4-BE49-F238E27FC236}">
                <a16:creationId xmlns:a16="http://schemas.microsoft.com/office/drawing/2014/main" id="{477FAA60-BEAA-D015-8A91-D109B3BB1EBC}"/>
              </a:ext>
            </a:extLst>
          </p:cNvPr>
          <p:cNvSpPr/>
          <p:nvPr/>
        </p:nvSpPr>
        <p:spPr>
          <a:xfrm>
            <a:off x="7757896" y="266640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93" name="Freeform 104">
            <a:extLst>
              <a:ext uri="{FF2B5EF4-FFF2-40B4-BE49-F238E27FC236}">
                <a16:creationId xmlns:a16="http://schemas.microsoft.com/office/drawing/2014/main" id="{AEB9A48E-722A-245A-4F7C-154D9E0228A4}"/>
              </a:ext>
            </a:extLst>
          </p:cNvPr>
          <p:cNvSpPr/>
          <p:nvPr/>
        </p:nvSpPr>
        <p:spPr>
          <a:xfrm>
            <a:off x="7705498" y="2718369"/>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94" name="Freeform 106">
            <a:extLst>
              <a:ext uri="{FF2B5EF4-FFF2-40B4-BE49-F238E27FC236}">
                <a16:creationId xmlns:a16="http://schemas.microsoft.com/office/drawing/2014/main" id="{BA15766B-FCEF-4D0C-8182-BF282D00CF16}"/>
              </a:ext>
            </a:extLst>
          </p:cNvPr>
          <p:cNvSpPr/>
          <p:nvPr/>
        </p:nvSpPr>
        <p:spPr>
          <a:xfrm>
            <a:off x="7733880" y="266640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95" name="Freeform 107">
            <a:extLst>
              <a:ext uri="{FF2B5EF4-FFF2-40B4-BE49-F238E27FC236}">
                <a16:creationId xmlns:a16="http://schemas.microsoft.com/office/drawing/2014/main" id="{30E63C7E-6058-6A7B-09E2-3FFBF2D6D16D}"/>
              </a:ext>
            </a:extLst>
          </p:cNvPr>
          <p:cNvSpPr/>
          <p:nvPr/>
        </p:nvSpPr>
        <p:spPr>
          <a:xfrm>
            <a:off x="7681918" y="2718369"/>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96" name="Freeform 109">
            <a:extLst>
              <a:ext uri="{FF2B5EF4-FFF2-40B4-BE49-F238E27FC236}">
                <a16:creationId xmlns:a16="http://schemas.microsoft.com/office/drawing/2014/main" id="{02A55850-1E5E-A377-E058-A15210CCB264}"/>
              </a:ext>
            </a:extLst>
          </p:cNvPr>
          <p:cNvSpPr/>
          <p:nvPr/>
        </p:nvSpPr>
        <p:spPr>
          <a:xfrm>
            <a:off x="7713794" y="266640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97" name="Freeform 110">
            <a:extLst>
              <a:ext uri="{FF2B5EF4-FFF2-40B4-BE49-F238E27FC236}">
                <a16:creationId xmlns:a16="http://schemas.microsoft.com/office/drawing/2014/main" id="{F48A360F-D7E4-E1DC-AE0E-645A32A80776}"/>
              </a:ext>
            </a:extLst>
          </p:cNvPr>
          <p:cNvSpPr/>
          <p:nvPr/>
        </p:nvSpPr>
        <p:spPr>
          <a:xfrm>
            <a:off x="7661396" y="2718369"/>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98" name="Freeform 112">
            <a:extLst>
              <a:ext uri="{FF2B5EF4-FFF2-40B4-BE49-F238E27FC236}">
                <a16:creationId xmlns:a16="http://schemas.microsoft.com/office/drawing/2014/main" id="{30F1E025-9A56-A9DF-4E71-1E885911CAEE}"/>
              </a:ext>
            </a:extLst>
          </p:cNvPr>
          <p:cNvSpPr/>
          <p:nvPr/>
        </p:nvSpPr>
        <p:spPr>
          <a:xfrm>
            <a:off x="7710737" y="266640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99" name="Freeform 113">
            <a:extLst>
              <a:ext uri="{FF2B5EF4-FFF2-40B4-BE49-F238E27FC236}">
                <a16:creationId xmlns:a16="http://schemas.microsoft.com/office/drawing/2014/main" id="{6A9020EC-9B0D-025F-95D6-3E7E5F6C26C7}"/>
              </a:ext>
            </a:extLst>
          </p:cNvPr>
          <p:cNvSpPr/>
          <p:nvPr/>
        </p:nvSpPr>
        <p:spPr>
          <a:xfrm>
            <a:off x="7658776" y="2718369"/>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00" name="Freeform 115">
            <a:extLst>
              <a:ext uri="{FF2B5EF4-FFF2-40B4-BE49-F238E27FC236}">
                <a16:creationId xmlns:a16="http://schemas.microsoft.com/office/drawing/2014/main" id="{EA44B080-8D3D-A58B-6B64-C630BE982B2C}"/>
              </a:ext>
            </a:extLst>
          </p:cNvPr>
          <p:cNvSpPr/>
          <p:nvPr/>
        </p:nvSpPr>
        <p:spPr>
          <a:xfrm>
            <a:off x="7499398" y="266640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01" name="Freeform 116">
            <a:extLst>
              <a:ext uri="{FF2B5EF4-FFF2-40B4-BE49-F238E27FC236}">
                <a16:creationId xmlns:a16="http://schemas.microsoft.com/office/drawing/2014/main" id="{29197599-19AC-EBF8-368E-086DAE5A69DF}"/>
              </a:ext>
            </a:extLst>
          </p:cNvPr>
          <p:cNvSpPr/>
          <p:nvPr/>
        </p:nvSpPr>
        <p:spPr>
          <a:xfrm>
            <a:off x="7447436" y="2718369"/>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02" name="Freeform 118">
            <a:extLst>
              <a:ext uri="{FF2B5EF4-FFF2-40B4-BE49-F238E27FC236}">
                <a16:creationId xmlns:a16="http://schemas.microsoft.com/office/drawing/2014/main" id="{18CB4E91-F9E1-3000-0492-CC89261D2C17}"/>
              </a:ext>
            </a:extLst>
          </p:cNvPr>
          <p:cNvSpPr/>
          <p:nvPr/>
        </p:nvSpPr>
        <p:spPr>
          <a:xfrm>
            <a:off x="7436957" y="266640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03" name="Freeform 119">
            <a:extLst>
              <a:ext uri="{FF2B5EF4-FFF2-40B4-BE49-F238E27FC236}">
                <a16:creationId xmlns:a16="http://schemas.microsoft.com/office/drawing/2014/main" id="{974B717F-60C4-EF11-B7DD-AB6C01D784B7}"/>
              </a:ext>
            </a:extLst>
          </p:cNvPr>
          <p:cNvSpPr/>
          <p:nvPr/>
        </p:nvSpPr>
        <p:spPr>
          <a:xfrm>
            <a:off x="7384995" y="2718369"/>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04" name="Freeform 121">
            <a:extLst>
              <a:ext uri="{FF2B5EF4-FFF2-40B4-BE49-F238E27FC236}">
                <a16:creationId xmlns:a16="http://schemas.microsoft.com/office/drawing/2014/main" id="{F1180DD3-69A6-A07B-37F7-9752FC7C33BF}"/>
              </a:ext>
            </a:extLst>
          </p:cNvPr>
          <p:cNvSpPr/>
          <p:nvPr/>
        </p:nvSpPr>
        <p:spPr>
          <a:xfrm>
            <a:off x="7403335" y="266640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05" name="Freeform 122">
            <a:extLst>
              <a:ext uri="{FF2B5EF4-FFF2-40B4-BE49-F238E27FC236}">
                <a16:creationId xmlns:a16="http://schemas.microsoft.com/office/drawing/2014/main" id="{B905B91F-DC67-DC21-5477-0291688BEE2B}"/>
              </a:ext>
            </a:extLst>
          </p:cNvPr>
          <p:cNvSpPr/>
          <p:nvPr/>
        </p:nvSpPr>
        <p:spPr>
          <a:xfrm>
            <a:off x="7350936" y="2718369"/>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06" name="Freeform 124">
            <a:extLst>
              <a:ext uri="{FF2B5EF4-FFF2-40B4-BE49-F238E27FC236}">
                <a16:creationId xmlns:a16="http://schemas.microsoft.com/office/drawing/2014/main" id="{3EE3AB74-782A-8CBD-21A2-C7AED9AA97BD}"/>
              </a:ext>
            </a:extLst>
          </p:cNvPr>
          <p:cNvSpPr/>
          <p:nvPr/>
        </p:nvSpPr>
        <p:spPr>
          <a:xfrm>
            <a:off x="7381939" y="266640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07" name="Freeform 125">
            <a:extLst>
              <a:ext uri="{FF2B5EF4-FFF2-40B4-BE49-F238E27FC236}">
                <a16:creationId xmlns:a16="http://schemas.microsoft.com/office/drawing/2014/main" id="{053AE09A-243A-C2AC-FE92-0572A500C866}"/>
              </a:ext>
            </a:extLst>
          </p:cNvPr>
          <p:cNvSpPr/>
          <p:nvPr/>
        </p:nvSpPr>
        <p:spPr>
          <a:xfrm>
            <a:off x="7329541" y="2718369"/>
            <a:ext cx="104796" cy="4366"/>
          </a:xfrm>
          <a:custGeom>
            <a:avLst/>
            <a:gdLst>
              <a:gd name="connsiteX0" fmla="*/ 0 w 104796"/>
              <a:gd name="connsiteY0" fmla="*/ 0 h 4366"/>
              <a:gd name="connsiteX1" fmla="*/ 104796 w 104796"/>
              <a:gd name="connsiteY1" fmla="*/ 0 h 4366"/>
            </a:gdLst>
            <a:ahLst/>
            <a:cxnLst>
              <a:cxn ang="0">
                <a:pos x="connsiteX0" y="connsiteY0"/>
              </a:cxn>
              <a:cxn ang="0">
                <a:pos x="connsiteX1" y="connsiteY1"/>
              </a:cxn>
            </a:cxnLst>
            <a:rect l="l" t="t" r="r" b="b"/>
            <a:pathLst>
              <a:path w="104796" h="4366">
                <a:moveTo>
                  <a:pt x="0" y="0"/>
                </a:moveTo>
                <a:lnTo>
                  <a:pt x="104796"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08" name="Freeform 127">
            <a:extLst>
              <a:ext uri="{FF2B5EF4-FFF2-40B4-BE49-F238E27FC236}">
                <a16:creationId xmlns:a16="http://schemas.microsoft.com/office/drawing/2014/main" id="{8A3F498A-6F1E-7958-5866-6BB5EBA80CD4}"/>
              </a:ext>
            </a:extLst>
          </p:cNvPr>
          <p:cNvSpPr/>
          <p:nvPr/>
        </p:nvSpPr>
        <p:spPr>
          <a:xfrm>
            <a:off x="7364473" y="266640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09" name="Freeform 128">
            <a:extLst>
              <a:ext uri="{FF2B5EF4-FFF2-40B4-BE49-F238E27FC236}">
                <a16:creationId xmlns:a16="http://schemas.microsoft.com/office/drawing/2014/main" id="{D518A535-47BA-8E83-1E67-C5682043792D}"/>
              </a:ext>
            </a:extLst>
          </p:cNvPr>
          <p:cNvSpPr/>
          <p:nvPr/>
        </p:nvSpPr>
        <p:spPr>
          <a:xfrm>
            <a:off x="7312511" y="2718369"/>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10" name="Freeform 130">
            <a:extLst>
              <a:ext uri="{FF2B5EF4-FFF2-40B4-BE49-F238E27FC236}">
                <a16:creationId xmlns:a16="http://schemas.microsoft.com/office/drawing/2014/main" id="{E37611AA-9BD8-27E6-129B-0B99F651A096}"/>
              </a:ext>
            </a:extLst>
          </p:cNvPr>
          <p:cNvSpPr/>
          <p:nvPr/>
        </p:nvSpPr>
        <p:spPr>
          <a:xfrm>
            <a:off x="7339584" y="266640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11" name="Freeform 131">
            <a:extLst>
              <a:ext uri="{FF2B5EF4-FFF2-40B4-BE49-F238E27FC236}">
                <a16:creationId xmlns:a16="http://schemas.microsoft.com/office/drawing/2014/main" id="{7E6B8CC8-FB46-FBCA-89A2-B175C63A5236}"/>
              </a:ext>
            </a:extLst>
          </p:cNvPr>
          <p:cNvSpPr/>
          <p:nvPr/>
        </p:nvSpPr>
        <p:spPr>
          <a:xfrm>
            <a:off x="7287185" y="2718369"/>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12" name="Freeform 133">
            <a:extLst>
              <a:ext uri="{FF2B5EF4-FFF2-40B4-BE49-F238E27FC236}">
                <a16:creationId xmlns:a16="http://schemas.microsoft.com/office/drawing/2014/main" id="{D82178D5-B1C5-FF3E-BF49-34B2FBB8CCC6}"/>
              </a:ext>
            </a:extLst>
          </p:cNvPr>
          <p:cNvSpPr/>
          <p:nvPr/>
        </p:nvSpPr>
        <p:spPr>
          <a:xfrm>
            <a:off x="7229547" y="266640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13" name="Freeform 134">
            <a:extLst>
              <a:ext uri="{FF2B5EF4-FFF2-40B4-BE49-F238E27FC236}">
                <a16:creationId xmlns:a16="http://schemas.microsoft.com/office/drawing/2014/main" id="{6A6CC605-E304-5650-8C5D-56D0E04215F6}"/>
              </a:ext>
            </a:extLst>
          </p:cNvPr>
          <p:cNvSpPr/>
          <p:nvPr/>
        </p:nvSpPr>
        <p:spPr>
          <a:xfrm>
            <a:off x="7177586" y="2718369"/>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14" name="Freeform 136">
            <a:extLst>
              <a:ext uri="{FF2B5EF4-FFF2-40B4-BE49-F238E27FC236}">
                <a16:creationId xmlns:a16="http://schemas.microsoft.com/office/drawing/2014/main" id="{D902E721-717C-9C68-E0CC-43641B48A84E}"/>
              </a:ext>
            </a:extLst>
          </p:cNvPr>
          <p:cNvSpPr/>
          <p:nvPr/>
        </p:nvSpPr>
        <p:spPr>
          <a:xfrm>
            <a:off x="7246577" y="266640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15" name="Freeform 137">
            <a:extLst>
              <a:ext uri="{FF2B5EF4-FFF2-40B4-BE49-F238E27FC236}">
                <a16:creationId xmlns:a16="http://schemas.microsoft.com/office/drawing/2014/main" id="{A68C664D-199A-B6D8-0DAF-F2ACD5E6C355}"/>
              </a:ext>
            </a:extLst>
          </p:cNvPr>
          <p:cNvSpPr/>
          <p:nvPr/>
        </p:nvSpPr>
        <p:spPr>
          <a:xfrm>
            <a:off x="7194178" y="2718369"/>
            <a:ext cx="104796" cy="4366"/>
          </a:xfrm>
          <a:custGeom>
            <a:avLst/>
            <a:gdLst>
              <a:gd name="connsiteX0" fmla="*/ 0 w 104796"/>
              <a:gd name="connsiteY0" fmla="*/ 0 h 4366"/>
              <a:gd name="connsiteX1" fmla="*/ 104796 w 104796"/>
              <a:gd name="connsiteY1" fmla="*/ 0 h 4366"/>
            </a:gdLst>
            <a:ahLst/>
            <a:cxnLst>
              <a:cxn ang="0">
                <a:pos x="connsiteX0" y="connsiteY0"/>
              </a:cxn>
              <a:cxn ang="0">
                <a:pos x="connsiteX1" y="connsiteY1"/>
              </a:cxn>
            </a:cxnLst>
            <a:rect l="l" t="t" r="r" b="b"/>
            <a:pathLst>
              <a:path w="104796" h="4366">
                <a:moveTo>
                  <a:pt x="0" y="0"/>
                </a:moveTo>
                <a:lnTo>
                  <a:pt x="104796"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16" name="Freeform 139">
            <a:extLst>
              <a:ext uri="{FF2B5EF4-FFF2-40B4-BE49-F238E27FC236}">
                <a16:creationId xmlns:a16="http://schemas.microsoft.com/office/drawing/2014/main" id="{55226F5B-1AEB-8EC5-C735-2D8BC12A32D6}"/>
              </a:ext>
            </a:extLst>
          </p:cNvPr>
          <p:cNvSpPr/>
          <p:nvPr/>
        </p:nvSpPr>
        <p:spPr>
          <a:xfrm>
            <a:off x="7110778" y="2629728"/>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17" name="Freeform 140">
            <a:extLst>
              <a:ext uri="{FF2B5EF4-FFF2-40B4-BE49-F238E27FC236}">
                <a16:creationId xmlns:a16="http://schemas.microsoft.com/office/drawing/2014/main" id="{0718758C-95CE-2DE2-F57F-4163A7AFA17F}"/>
              </a:ext>
            </a:extLst>
          </p:cNvPr>
          <p:cNvSpPr/>
          <p:nvPr/>
        </p:nvSpPr>
        <p:spPr>
          <a:xfrm>
            <a:off x="7058380" y="2681690"/>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18" name="Freeform 142">
            <a:extLst>
              <a:ext uri="{FF2B5EF4-FFF2-40B4-BE49-F238E27FC236}">
                <a16:creationId xmlns:a16="http://schemas.microsoft.com/office/drawing/2014/main" id="{91C0A6E0-1C10-5ABF-85A9-3F08C1884CC3}"/>
              </a:ext>
            </a:extLst>
          </p:cNvPr>
          <p:cNvSpPr/>
          <p:nvPr/>
        </p:nvSpPr>
        <p:spPr>
          <a:xfrm>
            <a:off x="7085452" y="2629728"/>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19" name="Freeform 143">
            <a:extLst>
              <a:ext uri="{FF2B5EF4-FFF2-40B4-BE49-F238E27FC236}">
                <a16:creationId xmlns:a16="http://schemas.microsoft.com/office/drawing/2014/main" id="{A998FD56-F937-C48E-9827-C6F36D311900}"/>
              </a:ext>
            </a:extLst>
          </p:cNvPr>
          <p:cNvSpPr/>
          <p:nvPr/>
        </p:nvSpPr>
        <p:spPr>
          <a:xfrm>
            <a:off x="7033054" y="2681690"/>
            <a:ext cx="104796" cy="4366"/>
          </a:xfrm>
          <a:custGeom>
            <a:avLst/>
            <a:gdLst>
              <a:gd name="connsiteX0" fmla="*/ 0 w 104796"/>
              <a:gd name="connsiteY0" fmla="*/ 0 h 4366"/>
              <a:gd name="connsiteX1" fmla="*/ 104796 w 104796"/>
              <a:gd name="connsiteY1" fmla="*/ 0 h 4366"/>
            </a:gdLst>
            <a:ahLst/>
            <a:cxnLst>
              <a:cxn ang="0">
                <a:pos x="connsiteX0" y="connsiteY0"/>
              </a:cxn>
              <a:cxn ang="0">
                <a:pos x="connsiteX1" y="connsiteY1"/>
              </a:cxn>
            </a:cxnLst>
            <a:rect l="l" t="t" r="r" b="b"/>
            <a:pathLst>
              <a:path w="104796" h="4366">
                <a:moveTo>
                  <a:pt x="0" y="0"/>
                </a:moveTo>
                <a:lnTo>
                  <a:pt x="104796"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20" name="Freeform 145">
            <a:extLst>
              <a:ext uri="{FF2B5EF4-FFF2-40B4-BE49-F238E27FC236}">
                <a16:creationId xmlns:a16="http://schemas.microsoft.com/office/drawing/2014/main" id="{F2AE1C3B-3D3F-769D-973B-90388F2EC586}"/>
              </a:ext>
            </a:extLst>
          </p:cNvPr>
          <p:cNvSpPr/>
          <p:nvPr/>
        </p:nvSpPr>
        <p:spPr>
          <a:xfrm>
            <a:off x="7046154" y="2629728"/>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21" name="Freeform 146">
            <a:extLst>
              <a:ext uri="{FF2B5EF4-FFF2-40B4-BE49-F238E27FC236}">
                <a16:creationId xmlns:a16="http://schemas.microsoft.com/office/drawing/2014/main" id="{D4072ADC-9FE9-0CD3-C64C-9D7284FB6A27}"/>
              </a:ext>
            </a:extLst>
          </p:cNvPr>
          <p:cNvSpPr/>
          <p:nvPr/>
        </p:nvSpPr>
        <p:spPr>
          <a:xfrm>
            <a:off x="6994192" y="2681690"/>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22" name="Freeform 148">
            <a:extLst>
              <a:ext uri="{FF2B5EF4-FFF2-40B4-BE49-F238E27FC236}">
                <a16:creationId xmlns:a16="http://schemas.microsoft.com/office/drawing/2014/main" id="{F7BC541B-90C2-6C6C-B74C-A3860B978C5C}"/>
              </a:ext>
            </a:extLst>
          </p:cNvPr>
          <p:cNvSpPr/>
          <p:nvPr/>
        </p:nvSpPr>
        <p:spPr>
          <a:xfrm>
            <a:off x="6895072" y="2629728"/>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23" name="Freeform 149">
            <a:extLst>
              <a:ext uri="{FF2B5EF4-FFF2-40B4-BE49-F238E27FC236}">
                <a16:creationId xmlns:a16="http://schemas.microsoft.com/office/drawing/2014/main" id="{6654BA42-D6CD-2F11-2C83-7F948BE94910}"/>
              </a:ext>
            </a:extLst>
          </p:cNvPr>
          <p:cNvSpPr/>
          <p:nvPr/>
        </p:nvSpPr>
        <p:spPr>
          <a:xfrm>
            <a:off x="6842674" y="2681690"/>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24" name="Freeform 151">
            <a:extLst>
              <a:ext uri="{FF2B5EF4-FFF2-40B4-BE49-F238E27FC236}">
                <a16:creationId xmlns:a16="http://schemas.microsoft.com/office/drawing/2014/main" id="{C9283FA6-3434-2273-4B0C-59B3832C1C1B}"/>
              </a:ext>
            </a:extLst>
          </p:cNvPr>
          <p:cNvSpPr/>
          <p:nvPr/>
        </p:nvSpPr>
        <p:spPr>
          <a:xfrm>
            <a:off x="6854027" y="2600036"/>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25" name="Freeform 152">
            <a:extLst>
              <a:ext uri="{FF2B5EF4-FFF2-40B4-BE49-F238E27FC236}">
                <a16:creationId xmlns:a16="http://schemas.microsoft.com/office/drawing/2014/main" id="{454ABA87-0E19-8306-5F69-80FE344F5D8E}"/>
              </a:ext>
            </a:extLst>
          </p:cNvPr>
          <p:cNvSpPr/>
          <p:nvPr/>
        </p:nvSpPr>
        <p:spPr>
          <a:xfrm>
            <a:off x="6801629" y="2652434"/>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26" name="Freeform 154">
            <a:extLst>
              <a:ext uri="{FF2B5EF4-FFF2-40B4-BE49-F238E27FC236}">
                <a16:creationId xmlns:a16="http://schemas.microsoft.com/office/drawing/2014/main" id="{5DBB4C5D-652E-30F1-DBBE-103E9CC5516C}"/>
              </a:ext>
            </a:extLst>
          </p:cNvPr>
          <p:cNvSpPr/>
          <p:nvPr/>
        </p:nvSpPr>
        <p:spPr>
          <a:xfrm>
            <a:off x="6765823" y="2600036"/>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27" name="Freeform 155">
            <a:extLst>
              <a:ext uri="{FF2B5EF4-FFF2-40B4-BE49-F238E27FC236}">
                <a16:creationId xmlns:a16="http://schemas.microsoft.com/office/drawing/2014/main" id="{1A575307-B1D4-5946-A778-63B0B0521E98}"/>
              </a:ext>
            </a:extLst>
          </p:cNvPr>
          <p:cNvSpPr/>
          <p:nvPr/>
        </p:nvSpPr>
        <p:spPr>
          <a:xfrm>
            <a:off x="6713425" y="2652434"/>
            <a:ext cx="104796" cy="4366"/>
          </a:xfrm>
          <a:custGeom>
            <a:avLst/>
            <a:gdLst>
              <a:gd name="connsiteX0" fmla="*/ 0 w 104796"/>
              <a:gd name="connsiteY0" fmla="*/ 0 h 4366"/>
              <a:gd name="connsiteX1" fmla="*/ 104797 w 104796"/>
              <a:gd name="connsiteY1" fmla="*/ 0 h 4366"/>
            </a:gdLst>
            <a:ahLst/>
            <a:cxnLst>
              <a:cxn ang="0">
                <a:pos x="connsiteX0" y="connsiteY0"/>
              </a:cxn>
              <a:cxn ang="0">
                <a:pos x="connsiteX1" y="connsiteY1"/>
              </a:cxn>
            </a:cxnLst>
            <a:rect l="l" t="t" r="r" b="b"/>
            <a:pathLst>
              <a:path w="104796" h="4366">
                <a:moveTo>
                  <a:pt x="0" y="0"/>
                </a:moveTo>
                <a:lnTo>
                  <a:pt x="104797"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28" name="Freeform 157">
            <a:extLst>
              <a:ext uri="{FF2B5EF4-FFF2-40B4-BE49-F238E27FC236}">
                <a16:creationId xmlns:a16="http://schemas.microsoft.com/office/drawing/2014/main" id="{00FF94FD-8F70-A7BE-AFFC-043C154E3007}"/>
              </a:ext>
            </a:extLst>
          </p:cNvPr>
          <p:cNvSpPr/>
          <p:nvPr/>
        </p:nvSpPr>
        <p:spPr>
          <a:xfrm>
            <a:off x="6757963" y="2569034"/>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29" name="Freeform 158">
            <a:extLst>
              <a:ext uri="{FF2B5EF4-FFF2-40B4-BE49-F238E27FC236}">
                <a16:creationId xmlns:a16="http://schemas.microsoft.com/office/drawing/2014/main" id="{86ACFBCD-187F-C475-8918-E0EE8F1FC899}"/>
              </a:ext>
            </a:extLst>
          </p:cNvPr>
          <p:cNvSpPr/>
          <p:nvPr/>
        </p:nvSpPr>
        <p:spPr>
          <a:xfrm>
            <a:off x="6706002" y="2621432"/>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30" name="Freeform 160">
            <a:extLst>
              <a:ext uri="{FF2B5EF4-FFF2-40B4-BE49-F238E27FC236}">
                <a16:creationId xmlns:a16="http://schemas.microsoft.com/office/drawing/2014/main" id="{E7E9213E-C1BD-5CC1-95F1-A8A11CEFA5B9}"/>
              </a:ext>
            </a:extLst>
          </p:cNvPr>
          <p:cNvSpPr/>
          <p:nvPr/>
        </p:nvSpPr>
        <p:spPr>
          <a:xfrm>
            <a:off x="6735694" y="2569034"/>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31" name="Freeform 161">
            <a:extLst>
              <a:ext uri="{FF2B5EF4-FFF2-40B4-BE49-F238E27FC236}">
                <a16:creationId xmlns:a16="http://schemas.microsoft.com/office/drawing/2014/main" id="{48B0B9C8-A3AE-6138-768C-EF1C38BB60BF}"/>
              </a:ext>
            </a:extLst>
          </p:cNvPr>
          <p:cNvSpPr/>
          <p:nvPr/>
        </p:nvSpPr>
        <p:spPr>
          <a:xfrm>
            <a:off x="6683733" y="2621432"/>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32" name="Freeform 163">
            <a:extLst>
              <a:ext uri="{FF2B5EF4-FFF2-40B4-BE49-F238E27FC236}">
                <a16:creationId xmlns:a16="http://schemas.microsoft.com/office/drawing/2014/main" id="{565FBD2C-D27E-5ECB-022E-6CCEDC940B06}"/>
              </a:ext>
            </a:extLst>
          </p:cNvPr>
          <p:cNvSpPr/>
          <p:nvPr/>
        </p:nvSpPr>
        <p:spPr>
          <a:xfrm>
            <a:off x="6625221" y="2569034"/>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33" name="Freeform 164">
            <a:extLst>
              <a:ext uri="{FF2B5EF4-FFF2-40B4-BE49-F238E27FC236}">
                <a16:creationId xmlns:a16="http://schemas.microsoft.com/office/drawing/2014/main" id="{ABB1EB66-C613-C197-CB4B-68DCEF31C645}"/>
              </a:ext>
            </a:extLst>
          </p:cNvPr>
          <p:cNvSpPr/>
          <p:nvPr/>
        </p:nvSpPr>
        <p:spPr>
          <a:xfrm>
            <a:off x="6572823" y="2621432"/>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34" name="Freeform 166">
            <a:extLst>
              <a:ext uri="{FF2B5EF4-FFF2-40B4-BE49-F238E27FC236}">
                <a16:creationId xmlns:a16="http://schemas.microsoft.com/office/drawing/2014/main" id="{36A6BA65-E54F-DCFB-4EEA-045440188077}"/>
              </a:ext>
            </a:extLst>
          </p:cNvPr>
          <p:cNvSpPr/>
          <p:nvPr/>
        </p:nvSpPr>
        <p:spPr>
          <a:xfrm>
            <a:off x="6563653" y="2569034"/>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35" name="Freeform 167">
            <a:extLst>
              <a:ext uri="{FF2B5EF4-FFF2-40B4-BE49-F238E27FC236}">
                <a16:creationId xmlns:a16="http://schemas.microsoft.com/office/drawing/2014/main" id="{A7923153-80DC-EA07-7A26-5A71629C7EB3}"/>
              </a:ext>
            </a:extLst>
          </p:cNvPr>
          <p:cNvSpPr/>
          <p:nvPr/>
        </p:nvSpPr>
        <p:spPr>
          <a:xfrm>
            <a:off x="6511255" y="2621432"/>
            <a:ext cx="104796" cy="4366"/>
          </a:xfrm>
          <a:custGeom>
            <a:avLst/>
            <a:gdLst>
              <a:gd name="connsiteX0" fmla="*/ 0 w 104796"/>
              <a:gd name="connsiteY0" fmla="*/ 0 h 4366"/>
              <a:gd name="connsiteX1" fmla="*/ 104796 w 104796"/>
              <a:gd name="connsiteY1" fmla="*/ 0 h 4366"/>
            </a:gdLst>
            <a:ahLst/>
            <a:cxnLst>
              <a:cxn ang="0">
                <a:pos x="connsiteX0" y="connsiteY0"/>
              </a:cxn>
              <a:cxn ang="0">
                <a:pos x="connsiteX1" y="connsiteY1"/>
              </a:cxn>
            </a:cxnLst>
            <a:rect l="l" t="t" r="r" b="b"/>
            <a:pathLst>
              <a:path w="104796" h="4366">
                <a:moveTo>
                  <a:pt x="0" y="0"/>
                </a:moveTo>
                <a:lnTo>
                  <a:pt x="104796"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36" name="Freeform 169">
            <a:extLst>
              <a:ext uri="{FF2B5EF4-FFF2-40B4-BE49-F238E27FC236}">
                <a16:creationId xmlns:a16="http://schemas.microsoft.com/office/drawing/2014/main" id="{DE8DBB4A-DCE9-3733-E55A-023ABC3391B9}"/>
              </a:ext>
            </a:extLst>
          </p:cNvPr>
          <p:cNvSpPr/>
          <p:nvPr/>
        </p:nvSpPr>
        <p:spPr>
          <a:xfrm>
            <a:off x="6547061" y="2542398"/>
            <a:ext cx="4366" cy="104796"/>
          </a:xfrm>
          <a:custGeom>
            <a:avLst/>
            <a:gdLst>
              <a:gd name="connsiteX0" fmla="*/ 0 w 4366"/>
              <a:gd name="connsiteY0" fmla="*/ 0 h 104796"/>
              <a:gd name="connsiteX1" fmla="*/ 0 w 4366"/>
              <a:gd name="connsiteY1" fmla="*/ 104796 h 104796"/>
            </a:gdLst>
            <a:ahLst/>
            <a:cxnLst>
              <a:cxn ang="0">
                <a:pos x="connsiteX0" y="connsiteY0"/>
              </a:cxn>
              <a:cxn ang="0">
                <a:pos x="connsiteX1" y="connsiteY1"/>
              </a:cxn>
            </a:cxnLst>
            <a:rect l="l" t="t" r="r" b="b"/>
            <a:pathLst>
              <a:path w="4366" h="104796">
                <a:moveTo>
                  <a:pt x="0" y="0"/>
                </a:moveTo>
                <a:lnTo>
                  <a:pt x="0" y="104796"/>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37" name="Freeform 170">
            <a:extLst>
              <a:ext uri="{FF2B5EF4-FFF2-40B4-BE49-F238E27FC236}">
                <a16:creationId xmlns:a16="http://schemas.microsoft.com/office/drawing/2014/main" id="{9B629EF4-0637-76CC-193F-BDD72ED17BFD}"/>
              </a:ext>
            </a:extLst>
          </p:cNvPr>
          <p:cNvSpPr/>
          <p:nvPr/>
        </p:nvSpPr>
        <p:spPr>
          <a:xfrm>
            <a:off x="6495099" y="2594796"/>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38" name="Freeform 172">
            <a:extLst>
              <a:ext uri="{FF2B5EF4-FFF2-40B4-BE49-F238E27FC236}">
                <a16:creationId xmlns:a16="http://schemas.microsoft.com/office/drawing/2014/main" id="{0AF606E9-8B67-7C62-20EE-55861611249F}"/>
              </a:ext>
            </a:extLst>
          </p:cNvPr>
          <p:cNvSpPr/>
          <p:nvPr/>
        </p:nvSpPr>
        <p:spPr>
          <a:xfrm>
            <a:off x="6437461" y="2542398"/>
            <a:ext cx="4366" cy="104796"/>
          </a:xfrm>
          <a:custGeom>
            <a:avLst/>
            <a:gdLst>
              <a:gd name="connsiteX0" fmla="*/ 0 w 4366"/>
              <a:gd name="connsiteY0" fmla="*/ 0 h 104796"/>
              <a:gd name="connsiteX1" fmla="*/ 0 w 4366"/>
              <a:gd name="connsiteY1" fmla="*/ 104796 h 104796"/>
            </a:gdLst>
            <a:ahLst/>
            <a:cxnLst>
              <a:cxn ang="0">
                <a:pos x="connsiteX0" y="connsiteY0"/>
              </a:cxn>
              <a:cxn ang="0">
                <a:pos x="connsiteX1" y="connsiteY1"/>
              </a:cxn>
            </a:cxnLst>
            <a:rect l="l" t="t" r="r" b="b"/>
            <a:pathLst>
              <a:path w="4366" h="104796">
                <a:moveTo>
                  <a:pt x="0" y="0"/>
                </a:moveTo>
                <a:lnTo>
                  <a:pt x="0" y="104796"/>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39" name="Freeform 173">
            <a:extLst>
              <a:ext uri="{FF2B5EF4-FFF2-40B4-BE49-F238E27FC236}">
                <a16:creationId xmlns:a16="http://schemas.microsoft.com/office/drawing/2014/main" id="{4DCE53BF-C8AF-9484-D7F6-E27D02F43C43}"/>
              </a:ext>
            </a:extLst>
          </p:cNvPr>
          <p:cNvSpPr/>
          <p:nvPr/>
        </p:nvSpPr>
        <p:spPr>
          <a:xfrm>
            <a:off x="6385063" y="2594796"/>
            <a:ext cx="104796" cy="4366"/>
          </a:xfrm>
          <a:custGeom>
            <a:avLst/>
            <a:gdLst>
              <a:gd name="connsiteX0" fmla="*/ 0 w 104796"/>
              <a:gd name="connsiteY0" fmla="*/ 0 h 4366"/>
              <a:gd name="connsiteX1" fmla="*/ 104796 w 104796"/>
              <a:gd name="connsiteY1" fmla="*/ 0 h 4366"/>
            </a:gdLst>
            <a:ahLst/>
            <a:cxnLst>
              <a:cxn ang="0">
                <a:pos x="connsiteX0" y="connsiteY0"/>
              </a:cxn>
              <a:cxn ang="0">
                <a:pos x="connsiteX1" y="connsiteY1"/>
              </a:cxn>
            </a:cxnLst>
            <a:rect l="l" t="t" r="r" b="b"/>
            <a:pathLst>
              <a:path w="104796" h="4366">
                <a:moveTo>
                  <a:pt x="0" y="0"/>
                </a:moveTo>
                <a:lnTo>
                  <a:pt x="104796"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40" name="Freeform 175">
            <a:extLst>
              <a:ext uri="{FF2B5EF4-FFF2-40B4-BE49-F238E27FC236}">
                <a16:creationId xmlns:a16="http://schemas.microsoft.com/office/drawing/2014/main" id="{828C0AF4-D745-BE41-B0F8-0464D848ECCA}"/>
              </a:ext>
            </a:extLst>
          </p:cNvPr>
          <p:cNvSpPr/>
          <p:nvPr/>
        </p:nvSpPr>
        <p:spPr>
          <a:xfrm>
            <a:off x="6414755" y="2542398"/>
            <a:ext cx="4366" cy="104796"/>
          </a:xfrm>
          <a:custGeom>
            <a:avLst/>
            <a:gdLst>
              <a:gd name="connsiteX0" fmla="*/ 0 w 4366"/>
              <a:gd name="connsiteY0" fmla="*/ 0 h 104796"/>
              <a:gd name="connsiteX1" fmla="*/ 0 w 4366"/>
              <a:gd name="connsiteY1" fmla="*/ 104796 h 104796"/>
            </a:gdLst>
            <a:ahLst/>
            <a:cxnLst>
              <a:cxn ang="0">
                <a:pos x="connsiteX0" y="connsiteY0"/>
              </a:cxn>
              <a:cxn ang="0">
                <a:pos x="connsiteX1" y="connsiteY1"/>
              </a:cxn>
            </a:cxnLst>
            <a:rect l="l" t="t" r="r" b="b"/>
            <a:pathLst>
              <a:path w="4366" h="104796">
                <a:moveTo>
                  <a:pt x="0" y="0"/>
                </a:moveTo>
                <a:lnTo>
                  <a:pt x="0" y="104796"/>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41" name="Freeform 176">
            <a:extLst>
              <a:ext uri="{FF2B5EF4-FFF2-40B4-BE49-F238E27FC236}">
                <a16:creationId xmlns:a16="http://schemas.microsoft.com/office/drawing/2014/main" id="{CD9F99D0-39E8-F786-4DC7-5D1DC144B9EA}"/>
              </a:ext>
            </a:extLst>
          </p:cNvPr>
          <p:cNvSpPr/>
          <p:nvPr/>
        </p:nvSpPr>
        <p:spPr>
          <a:xfrm>
            <a:off x="6362357" y="2594796"/>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42" name="Freeform 178">
            <a:extLst>
              <a:ext uri="{FF2B5EF4-FFF2-40B4-BE49-F238E27FC236}">
                <a16:creationId xmlns:a16="http://schemas.microsoft.com/office/drawing/2014/main" id="{71BD5661-0B19-B98E-A7C6-55D817575310}"/>
              </a:ext>
            </a:extLst>
          </p:cNvPr>
          <p:cNvSpPr/>
          <p:nvPr/>
        </p:nvSpPr>
        <p:spPr>
          <a:xfrm>
            <a:off x="6394669" y="2519256"/>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43" name="Freeform 179">
            <a:extLst>
              <a:ext uri="{FF2B5EF4-FFF2-40B4-BE49-F238E27FC236}">
                <a16:creationId xmlns:a16="http://schemas.microsoft.com/office/drawing/2014/main" id="{205D89CA-6271-456A-883E-64C0DE097E6C}"/>
              </a:ext>
            </a:extLst>
          </p:cNvPr>
          <p:cNvSpPr/>
          <p:nvPr/>
        </p:nvSpPr>
        <p:spPr>
          <a:xfrm>
            <a:off x="6342708" y="2571654"/>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44" name="Freeform 181">
            <a:extLst>
              <a:ext uri="{FF2B5EF4-FFF2-40B4-BE49-F238E27FC236}">
                <a16:creationId xmlns:a16="http://schemas.microsoft.com/office/drawing/2014/main" id="{A85AB4A2-CA2D-992F-DB18-16960D928638}"/>
              </a:ext>
            </a:extLst>
          </p:cNvPr>
          <p:cNvSpPr/>
          <p:nvPr/>
        </p:nvSpPr>
        <p:spPr>
          <a:xfrm>
            <a:off x="6371963" y="2519256"/>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45" name="Freeform 182">
            <a:extLst>
              <a:ext uri="{FF2B5EF4-FFF2-40B4-BE49-F238E27FC236}">
                <a16:creationId xmlns:a16="http://schemas.microsoft.com/office/drawing/2014/main" id="{2D0C305E-88DD-8514-1B66-9BB87E74BD47}"/>
              </a:ext>
            </a:extLst>
          </p:cNvPr>
          <p:cNvSpPr/>
          <p:nvPr/>
        </p:nvSpPr>
        <p:spPr>
          <a:xfrm>
            <a:off x="6320002" y="2571654"/>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46" name="Freeform 184">
            <a:extLst>
              <a:ext uri="{FF2B5EF4-FFF2-40B4-BE49-F238E27FC236}">
                <a16:creationId xmlns:a16="http://schemas.microsoft.com/office/drawing/2014/main" id="{36F4E2F8-CEE3-4162-2874-430689A39B24}"/>
              </a:ext>
            </a:extLst>
          </p:cNvPr>
          <p:cNvSpPr/>
          <p:nvPr/>
        </p:nvSpPr>
        <p:spPr>
          <a:xfrm>
            <a:off x="6355371" y="2496550"/>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47" name="Freeform 185">
            <a:extLst>
              <a:ext uri="{FF2B5EF4-FFF2-40B4-BE49-F238E27FC236}">
                <a16:creationId xmlns:a16="http://schemas.microsoft.com/office/drawing/2014/main" id="{EC9B4066-4A65-CACA-8B80-C48E62261D37}"/>
              </a:ext>
            </a:extLst>
          </p:cNvPr>
          <p:cNvSpPr/>
          <p:nvPr/>
        </p:nvSpPr>
        <p:spPr>
          <a:xfrm>
            <a:off x="6302972" y="2548948"/>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48" name="Freeform 187">
            <a:extLst>
              <a:ext uri="{FF2B5EF4-FFF2-40B4-BE49-F238E27FC236}">
                <a16:creationId xmlns:a16="http://schemas.microsoft.com/office/drawing/2014/main" id="{03A5C3D5-9E44-483C-BF81-8970266A2BDE}"/>
              </a:ext>
            </a:extLst>
          </p:cNvPr>
          <p:cNvSpPr/>
          <p:nvPr/>
        </p:nvSpPr>
        <p:spPr>
          <a:xfrm>
            <a:off x="6261490" y="2472971"/>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49" name="Freeform 188">
            <a:extLst>
              <a:ext uri="{FF2B5EF4-FFF2-40B4-BE49-F238E27FC236}">
                <a16:creationId xmlns:a16="http://schemas.microsoft.com/office/drawing/2014/main" id="{B994E283-08B8-9431-A5F2-87F8E1DDDFF9}"/>
              </a:ext>
            </a:extLst>
          </p:cNvPr>
          <p:cNvSpPr/>
          <p:nvPr/>
        </p:nvSpPr>
        <p:spPr>
          <a:xfrm>
            <a:off x="6209092" y="2524932"/>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50" name="Freeform 190">
            <a:extLst>
              <a:ext uri="{FF2B5EF4-FFF2-40B4-BE49-F238E27FC236}">
                <a16:creationId xmlns:a16="http://schemas.microsoft.com/office/drawing/2014/main" id="{446345C8-CF25-8B49-027A-11CE6F6DA982}"/>
              </a:ext>
            </a:extLst>
          </p:cNvPr>
          <p:cNvSpPr/>
          <p:nvPr/>
        </p:nvSpPr>
        <p:spPr>
          <a:xfrm>
            <a:off x="6227868" y="2472971"/>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51" name="Freeform 191">
            <a:extLst>
              <a:ext uri="{FF2B5EF4-FFF2-40B4-BE49-F238E27FC236}">
                <a16:creationId xmlns:a16="http://schemas.microsoft.com/office/drawing/2014/main" id="{3D487A67-3E54-4362-611F-85F5D7E271B9}"/>
              </a:ext>
            </a:extLst>
          </p:cNvPr>
          <p:cNvSpPr/>
          <p:nvPr/>
        </p:nvSpPr>
        <p:spPr>
          <a:xfrm>
            <a:off x="6175907" y="2524932"/>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52" name="Freeform 193">
            <a:extLst>
              <a:ext uri="{FF2B5EF4-FFF2-40B4-BE49-F238E27FC236}">
                <a16:creationId xmlns:a16="http://schemas.microsoft.com/office/drawing/2014/main" id="{16A10CEC-EFE1-BC33-8C4C-657954CF18BA}"/>
              </a:ext>
            </a:extLst>
          </p:cNvPr>
          <p:cNvSpPr/>
          <p:nvPr/>
        </p:nvSpPr>
        <p:spPr>
          <a:xfrm>
            <a:off x="6214769" y="2472971"/>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53" name="Freeform 194">
            <a:extLst>
              <a:ext uri="{FF2B5EF4-FFF2-40B4-BE49-F238E27FC236}">
                <a16:creationId xmlns:a16="http://schemas.microsoft.com/office/drawing/2014/main" id="{A4BC3397-9E04-B881-8A1B-C95CDA4AA1E9}"/>
              </a:ext>
            </a:extLst>
          </p:cNvPr>
          <p:cNvSpPr/>
          <p:nvPr/>
        </p:nvSpPr>
        <p:spPr>
          <a:xfrm>
            <a:off x="6162807" y="2524932"/>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54" name="Freeform 196">
            <a:extLst>
              <a:ext uri="{FF2B5EF4-FFF2-40B4-BE49-F238E27FC236}">
                <a16:creationId xmlns:a16="http://schemas.microsoft.com/office/drawing/2014/main" id="{4E3B5A44-71BA-BB29-1F48-91BCD13A7DB5}"/>
              </a:ext>
            </a:extLst>
          </p:cNvPr>
          <p:cNvSpPr/>
          <p:nvPr/>
        </p:nvSpPr>
        <p:spPr>
          <a:xfrm>
            <a:off x="6210402" y="2472971"/>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55" name="Freeform 197">
            <a:extLst>
              <a:ext uri="{FF2B5EF4-FFF2-40B4-BE49-F238E27FC236}">
                <a16:creationId xmlns:a16="http://schemas.microsoft.com/office/drawing/2014/main" id="{190C3760-8D91-0719-E1DE-BA701451EEBD}"/>
              </a:ext>
            </a:extLst>
          </p:cNvPr>
          <p:cNvSpPr/>
          <p:nvPr/>
        </p:nvSpPr>
        <p:spPr>
          <a:xfrm>
            <a:off x="6158441" y="2524932"/>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56" name="Freeform 199">
            <a:extLst>
              <a:ext uri="{FF2B5EF4-FFF2-40B4-BE49-F238E27FC236}">
                <a16:creationId xmlns:a16="http://schemas.microsoft.com/office/drawing/2014/main" id="{2643E001-7772-B1FB-AD85-5E10EC9440EF}"/>
              </a:ext>
            </a:extLst>
          </p:cNvPr>
          <p:cNvSpPr/>
          <p:nvPr/>
        </p:nvSpPr>
        <p:spPr>
          <a:xfrm>
            <a:off x="6075477" y="2431925"/>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57" name="Freeform 200">
            <a:extLst>
              <a:ext uri="{FF2B5EF4-FFF2-40B4-BE49-F238E27FC236}">
                <a16:creationId xmlns:a16="http://schemas.microsoft.com/office/drawing/2014/main" id="{1079F967-0388-5B8B-A495-3806888F9EAE}"/>
              </a:ext>
            </a:extLst>
          </p:cNvPr>
          <p:cNvSpPr/>
          <p:nvPr/>
        </p:nvSpPr>
        <p:spPr>
          <a:xfrm>
            <a:off x="6023515" y="2483887"/>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58" name="Freeform 202">
            <a:extLst>
              <a:ext uri="{FF2B5EF4-FFF2-40B4-BE49-F238E27FC236}">
                <a16:creationId xmlns:a16="http://schemas.microsoft.com/office/drawing/2014/main" id="{CE7DA058-74B2-3C83-6CDD-6F48F6A7562F}"/>
              </a:ext>
            </a:extLst>
          </p:cNvPr>
          <p:cNvSpPr/>
          <p:nvPr/>
        </p:nvSpPr>
        <p:spPr>
          <a:xfrm>
            <a:off x="6006486" y="2431925"/>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59" name="Freeform 203">
            <a:extLst>
              <a:ext uri="{FF2B5EF4-FFF2-40B4-BE49-F238E27FC236}">
                <a16:creationId xmlns:a16="http://schemas.microsoft.com/office/drawing/2014/main" id="{47AFE702-59A2-D589-165D-FF01333C1B20}"/>
              </a:ext>
            </a:extLst>
          </p:cNvPr>
          <p:cNvSpPr/>
          <p:nvPr/>
        </p:nvSpPr>
        <p:spPr>
          <a:xfrm>
            <a:off x="5954088" y="2483887"/>
            <a:ext cx="104796" cy="4366"/>
          </a:xfrm>
          <a:custGeom>
            <a:avLst/>
            <a:gdLst>
              <a:gd name="connsiteX0" fmla="*/ 0 w 104796"/>
              <a:gd name="connsiteY0" fmla="*/ 0 h 4366"/>
              <a:gd name="connsiteX1" fmla="*/ 104796 w 104796"/>
              <a:gd name="connsiteY1" fmla="*/ 0 h 4366"/>
            </a:gdLst>
            <a:ahLst/>
            <a:cxnLst>
              <a:cxn ang="0">
                <a:pos x="connsiteX0" y="connsiteY0"/>
              </a:cxn>
              <a:cxn ang="0">
                <a:pos x="connsiteX1" y="connsiteY1"/>
              </a:cxn>
            </a:cxnLst>
            <a:rect l="l" t="t" r="r" b="b"/>
            <a:pathLst>
              <a:path w="104796" h="4366">
                <a:moveTo>
                  <a:pt x="0" y="0"/>
                </a:moveTo>
                <a:lnTo>
                  <a:pt x="104796"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60" name="Freeform 205">
            <a:extLst>
              <a:ext uri="{FF2B5EF4-FFF2-40B4-BE49-F238E27FC236}">
                <a16:creationId xmlns:a16="http://schemas.microsoft.com/office/drawing/2014/main" id="{41F01596-A1B0-BCCB-D0B6-0E9D2C863845}"/>
              </a:ext>
            </a:extLst>
          </p:cNvPr>
          <p:cNvSpPr/>
          <p:nvPr/>
        </p:nvSpPr>
        <p:spPr>
          <a:xfrm>
            <a:off x="5934875" y="2431925"/>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61" name="Freeform 206">
            <a:extLst>
              <a:ext uri="{FF2B5EF4-FFF2-40B4-BE49-F238E27FC236}">
                <a16:creationId xmlns:a16="http://schemas.microsoft.com/office/drawing/2014/main" id="{F7010F3B-F984-B074-8D18-EA2A41835DED}"/>
              </a:ext>
            </a:extLst>
          </p:cNvPr>
          <p:cNvSpPr/>
          <p:nvPr/>
        </p:nvSpPr>
        <p:spPr>
          <a:xfrm>
            <a:off x="5882477" y="2483887"/>
            <a:ext cx="104796" cy="4366"/>
          </a:xfrm>
          <a:custGeom>
            <a:avLst/>
            <a:gdLst>
              <a:gd name="connsiteX0" fmla="*/ 0 w 104796"/>
              <a:gd name="connsiteY0" fmla="*/ 0 h 4366"/>
              <a:gd name="connsiteX1" fmla="*/ 104796 w 104796"/>
              <a:gd name="connsiteY1" fmla="*/ 0 h 4366"/>
            </a:gdLst>
            <a:ahLst/>
            <a:cxnLst>
              <a:cxn ang="0">
                <a:pos x="connsiteX0" y="connsiteY0"/>
              </a:cxn>
              <a:cxn ang="0">
                <a:pos x="connsiteX1" y="connsiteY1"/>
              </a:cxn>
            </a:cxnLst>
            <a:rect l="l" t="t" r="r" b="b"/>
            <a:pathLst>
              <a:path w="104796" h="4366">
                <a:moveTo>
                  <a:pt x="0" y="0"/>
                </a:moveTo>
                <a:lnTo>
                  <a:pt x="104796"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62" name="Freeform 208">
            <a:extLst>
              <a:ext uri="{FF2B5EF4-FFF2-40B4-BE49-F238E27FC236}">
                <a16:creationId xmlns:a16="http://schemas.microsoft.com/office/drawing/2014/main" id="{1A983DD5-A9CA-39D5-744B-B6188BAC494E}"/>
              </a:ext>
            </a:extLst>
          </p:cNvPr>
          <p:cNvSpPr/>
          <p:nvPr/>
        </p:nvSpPr>
        <p:spPr>
          <a:xfrm>
            <a:off x="5884223" y="2431925"/>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63" name="Freeform 209">
            <a:extLst>
              <a:ext uri="{FF2B5EF4-FFF2-40B4-BE49-F238E27FC236}">
                <a16:creationId xmlns:a16="http://schemas.microsoft.com/office/drawing/2014/main" id="{F4149E71-6AD6-96A3-0036-A008D35D9885}"/>
              </a:ext>
            </a:extLst>
          </p:cNvPr>
          <p:cNvSpPr/>
          <p:nvPr/>
        </p:nvSpPr>
        <p:spPr>
          <a:xfrm>
            <a:off x="5831825" y="2483887"/>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64" name="Freeform 211">
            <a:extLst>
              <a:ext uri="{FF2B5EF4-FFF2-40B4-BE49-F238E27FC236}">
                <a16:creationId xmlns:a16="http://schemas.microsoft.com/office/drawing/2014/main" id="{60FB8E78-9ACD-9F42-D9F0-51C09D43A51A}"/>
              </a:ext>
            </a:extLst>
          </p:cNvPr>
          <p:cNvSpPr/>
          <p:nvPr/>
        </p:nvSpPr>
        <p:spPr>
          <a:xfrm>
            <a:off x="5879420" y="2431925"/>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65" name="Freeform 212">
            <a:extLst>
              <a:ext uri="{FF2B5EF4-FFF2-40B4-BE49-F238E27FC236}">
                <a16:creationId xmlns:a16="http://schemas.microsoft.com/office/drawing/2014/main" id="{FF00F6CF-B5B3-88BA-2E08-75BDECCCB2EC}"/>
              </a:ext>
            </a:extLst>
          </p:cNvPr>
          <p:cNvSpPr/>
          <p:nvPr/>
        </p:nvSpPr>
        <p:spPr>
          <a:xfrm>
            <a:off x="5827022" y="2483887"/>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66" name="Freeform 214">
            <a:extLst>
              <a:ext uri="{FF2B5EF4-FFF2-40B4-BE49-F238E27FC236}">
                <a16:creationId xmlns:a16="http://schemas.microsoft.com/office/drawing/2014/main" id="{605A62CE-FAD8-674F-1066-BEDB37C35EA3}"/>
              </a:ext>
            </a:extLst>
          </p:cNvPr>
          <p:cNvSpPr/>
          <p:nvPr/>
        </p:nvSpPr>
        <p:spPr>
          <a:xfrm>
            <a:off x="5820472" y="2410966"/>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67" name="Freeform 215">
            <a:extLst>
              <a:ext uri="{FF2B5EF4-FFF2-40B4-BE49-F238E27FC236}">
                <a16:creationId xmlns:a16="http://schemas.microsoft.com/office/drawing/2014/main" id="{FFF66842-319F-554D-C93A-4D71D6148ED7}"/>
              </a:ext>
            </a:extLst>
          </p:cNvPr>
          <p:cNvSpPr/>
          <p:nvPr/>
        </p:nvSpPr>
        <p:spPr>
          <a:xfrm>
            <a:off x="5768074" y="2463364"/>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68" name="Freeform 217">
            <a:extLst>
              <a:ext uri="{FF2B5EF4-FFF2-40B4-BE49-F238E27FC236}">
                <a16:creationId xmlns:a16="http://schemas.microsoft.com/office/drawing/2014/main" id="{5E1E8004-0230-2730-DD51-82B1151CC7A0}"/>
              </a:ext>
            </a:extLst>
          </p:cNvPr>
          <p:cNvSpPr/>
          <p:nvPr/>
        </p:nvSpPr>
        <p:spPr>
          <a:xfrm>
            <a:off x="5718296" y="2391753"/>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69" name="Freeform 218">
            <a:extLst>
              <a:ext uri="{FF2B5EF4-FFF2-40B4-BE49-F238E27FC236}">
                <a16:creationId xmlns:a16="http://schemas.microsoft.com/office/drawing/2014/main" id="{9D393AD6-C15C-1127-BB1E-279B88BF383B}"/>
              </a:ext>
            </a:extLst>
          </p:cNvPr>
          <p:cNvSpPr/>
          <p:nvPr/>
        </p:nvSpPr>
        <p:spPr>
          <a:xfrm>
            <a:off x="5665898" y="2443715"/>
            <a:ext cx="104796" cy="4366"/>
          </a:xfrm>
          <a:custGeom>
            <a:avLst/>
            <a:gdLst>
              <a:gd name="connsiteX0" fmla="*/ 0 w 104796"/>
              <a:gd name="connsiteY0" fmla="*/ 0 h 4366"/>
              <a:gd name="connsiteX1" fmla="*/ 104796 w 104796"/>
              <a:gd name="connsiteY1" fmla="*/ 0 h 4366"/>
            </a:gdLst>
            <a:ahLst/>
            <a:cxnLst>
              <a:cxn ang="0">
                <a:pos x="connsiteX0" y="connsiteY0"/>
              </a:cxn>
              <a:cxn ang="0">
                <a:pos x="connsiteX1" y="connsiteY1"/>
              </a:cxn>
            </a:cxnLst>
            <a:rect l="l" t="t" r="r" b="b"/>
            <a:pathLst>
              <a:path w="104796" h="4366">
                <a:moveTo>
                  <a:pt x="0" y="0"/>
                </a:moveTo>
                <a:lnTo>
                  <a:pt x="104796"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70" name="Freeform 220">
            <a:extLst>
              <a:ext uri="{FF2B5EF4-FFF2-40B4-BE49-F238E27FC236}">
                <a16:creationId xmlns:a16="http://schemas.microsoft.com/office/drawing/2014/main" id="{81390A1D-9757-1584-2969-44A423C496BA}"/>
              </a:ext>
            </a:extLst>
          </p:cNvPr>
          <p:cNvSpPr/>
          <p:nvPr/>
        </p:nvSpPr>
        <p:spPr>
          <a:xfrm>
            <a:off x="5619176" y="2371667"/>
            <a:ext cx="4366" cy="104796"/>
          </a:xfrm>
          <a:custGeom>
            <a:avLst/>
            <a:gdLst>
              <a:gd name="connsiteX0" fmla="*/ 0 w 4366"/>
              <a:gd name="connsiteY0" fmla="*/ 0 h 104796"/>
              <a:gd name="connsiteX1" fmla="*/ 0 w 4366"/>
              <a:gd name="connsiteY1" fmla="*/ 104796 h 104796"/>
            </a:gdLst>
            <a:ahLst/>
            <a:cxnLst>
              <a:cxn ang="0">
                <a:pos x="connsiteX0" y="connsiteY0"/>
              </a:cxn>
              <a:cxn ang="0">
                <a:pos x="connsiteX1" y="connsiteY1"/>
              </a:cxn>
            </a:cxnLst>
            <a:rect l="l" t="t" r="r" b="b"/>
            <a:pathLst>
              <a:path w="4366" h="104796">
                <a:moveTo>
                  <a:pt x="0" y="0"/>
                </a:moveTo>
                <a:lnTo>
                  <a:pt x="0" y="104796"/>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71" name="Freeform 221">
            <a:extLst>
              <a:ext uri="{FF2B5EF4-FFF2-40B4-BE49-F238E27FC236}">
                <a16:creationId xmlns:a16="http://schemas.microsoft.com/office/drawing/2014/main" id="{AA68422F-E340-A5A5-5B9C-B273A5A4F49A}"/>
              </a:ext>
            </a:extLst>
          </p:cNvPr>
          <p:cNvSpPr/>
          <p:nvPr/>
        </p:nvSpPr>
        <p:spPr>
          <a:xfrm>
            <a:off x="5566778" y="2424066"/>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72" name="Freeform 223">
            <a:extLst>
              <a:ext uri="{FF2B5EF4-FFF2-40B4-BE49-F238E27FC236}">
                <a16:creationId xmlns:a16="http://schemas.microsoft.com/office/drawing/2014/main" id="{4EED967E-4DC9-D0A4-B331-35A97A0D90E0}"/>
              </a:ext>
            </a:extLst>
          </p:cNvPr>
          <p:cNvSpPr/>
          <p:nvPr/>
        </p:nvSpPr>
        <p:spPr>
          <a:xfrm>
            <a:off x="5390370" y="2353765"/>
            <a:ext cx="4366" cy="104796"/>
          </a:xfrm>
          <a:custGeom>
            <a:avLst/>
            <a:gdLst>
              <a:gd name="connsiteX0" fmla="*/ 0 w 4366"/>
              <a:gd name="connsiteY0" fmla="*/ 0 h 104796"/>
              <a:gd name="connsiteX1" fmla="*/ 0 w 4366"/>
              <a:gd name="connsiteY1" fmla="*/ 104796 h 104796"/>
            </a:gdLst>
            <a:ahLst/>
            <a:cxnLst>
              <a:cxn ang="0">
                <a:pos x="connsiteX0" y="connsiteY0"/>
              </a:cxn>
              <a:cxn ang="0">
                <a:pos x="connsiteX1" y="connsiteY1"/>
              </a:cxn>
            </a:cxnLst>
            <a:rect l="l" t="t" r="r" b="b"/>
            <a:pathLst>
              <a:path w="4366" h="104796">
                <a:moveTo>
                  <a:pt x="0" y="0"/>
                </a:moveTo>
                <a:lnTo>
                  <a:pt x="0" y="104796"/>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73" name="Freeform 224">
            <a:extLst>
              <a:ext uri="{FF2B5EF4-FFF2-40B4-BE49-F238E27FC236}">
                <a16:creationId xmlns:a16="http://schemas.microsoft.com/office/drawing/2014/main" id="{27168DD8-867D-4C77-CC69-7430CAC43364}"/>
              </a:ext>
            </a:extLst>
          </p:cNvPr>
          <p:cNvSpPr/>
          <p:nvPr/>
        </p:nvSpPr>
        <p:spPr>
          <a:xfrm>
            <a:off x="5337972" y="2406163"/>
            <a:ext cx="104796" cy="4366"/>
          </a:xfrm>
          <a:custGeom>
            <a:avLst/>
            <a:gdLst>
              <a:gd name="connsiteX0" fmla="*/ 0 w 104796"/>
              <a:gd name="connsiteY0" fmla="*/ 0 h 4366"/>
              <a:gd name="connsiteX1" fmla="*/ 104797 w 104796"/>
              <a:gd name="connsiteY1" fmla="*/ 0 h 4366"/>
            </a:gdLst>
            <a:ahLst/>
            <a:cxnLst>
              <a:cxn ang="0">
                <a:pos x="connsiteX0" y="connsiteY0"/>
              </a:cxn>
              <a:cxn ang="0">
                <a:pos x="connsiteX1" y="connsiteY1"/>
              </a:cxn>
            </a:cxnLst>
            <a:rect l="l" t="t" r="r" b="b"/>
            <a:pathLst>
              <a:path w="104796" h="4366">
                <a:moveTo>
                  <a:pt x="0" y="0"/>
                </a:moveTo>
                <a:lnTo>
                  <a:pt x="104797"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74" name="Freeform 226">
            <a:extLst>
              <a:ext uri="{FF2B5EF4-FFF2-40B4-BE49-F238E27FC236}">
                <a16:creationId xmlns:a16="http://schemas.microsoft.com/office/drawing/2014/main" id="{D8A7119A-1207-E335-CA32-3193F0FAFF78}"/>
              </a:ext>
            </a:extLst>
          </p:cNvPr>
          <p:cNvSpPr/>
          <p:nvPr/>
        </p:nvSpPr>
        <p:spPr>
          <a:xfrm>
            <a:off x="5259375" y="2315776"/>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75" name="Freeform 227">
            <a:extLst>
              <a:ext uri="{FF2B5EF4-FFF2-40B4-BE49-F238E27FC236}">
                <a16:creationId xmlns:a16="http://schemas.microsoft.com/office/drawing/2014/main" id="{7E3F9741-BBAC-751D-EE23-9D5842A28BB6}"/>
              </a:ext>
            </a:extLst>
          </p:cNvPr>
          <p:cNvSpPr/>
          <p:nvPr/>
        </p:nvSpPr>
        <p:spPr>
          <a:xfrm>
            <a:off x="5206977" y="2367738"/>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76" name="Freeform 229">
            <a:extLst>
              <a:ext uri="{FF2B5EF4-FFF2-40B4-BE49-F238E27FC236}">
                <a16:creationId xmlns:a16="http://schemas.microsoft.com/office/drawing/2014/main" id="{4C5A1F2A-8D2D-4A77-5E90-5E63C6C7AD58}"/>
              </a:ext>
            </a:extLst>
          </p:cNvPr>
          <p:cNvSpPr/>
          <p:nvPr/>
        </p:nvSpPr>
        <p:spPr>
          <a:xfrm>
            <a:off x="5206977" y="2315776"/>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77" name="Freeform 230">
            <a:extLst>
              <a:ext uri="{FF2B5EF4-FFF2-40B4-BE49-F238E27FC236}">
                <a16:creationId xmlns:a16="http://schemas.microsoft.com/office/drawing/2014/main" id="{1749412A-4814-8A1F-D9F2-40349A2023F6}"/>
              </a:ext>
            </a:extLst>
          </p:cNvPr>
          <p:cNvSpPr/>
          <p:nvPr/>
        </p:nvSpPr>
        <p:spPr>
          <a:xfrm>
            <a:off x="5155015" y="2367738"/>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78" name="Freeform 232">
            <a:extLst>
              <a:ext uri="{FF2B5EF4-FFF2-40B4-BE49-F238E27FC236}">
                <a16:creationId xmlns:a16="http://schemas.microsoft.com/office/drawing/2014/main" id="{F1BC9D54-1123-8CDF-3615-4752C6172407}"/>
              </a:ext>
            </a:extLst>
          </p:cNvPr>
          <p:cNvSpPr/>
          <p:nvPr/>
        </p:nvSpPr>
        <p:spPr>
          <a:xfrm>
            <a:off x="5070305" y="227909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79" name="Freeform 233">
            <a:extLst>
              <a:ext uri="{FF2B5EF4-FFF2-40B4-BE49-F238E27FC236}">
                <a16:creationId xmlns:a16="http://schemas.microsoft.com/office/drawing/2014/main" id="{05AEB689-279B-6602-377B-ADF28209722C}"/>
              </a:ext>
            </a:extLst>
          </p:cNvPr>
          <p:cNvSpPr/>
          <p:nvPr/>
        </p:nvSpPr>
        <p:spPr>
          <a:xfrm>
            <a:off x="5018343" y="2331059"/>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80" name="Freeform 235">
            <a:extLst>
              <a:ext uri="{FF2B5EF4-FFF2-40B4-BE49-F238E27FC236}">
                <a16:creationId xmlns:a16="http://schemas.microsoft.com/office/drawing/2014/main" id="{F35B0C85-E11F-7299-709B-B1A7CBEE140D}"/>
              </a:ext>
            </a:extLst>
          </p:cNvPr>
          <p:cNvSpPr/>
          <p:nvPr/>
        </p:nvSpPr>
        <p:spPr>
          <a:xfrm>
            <a:off x="5049782" y="2262068"/>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81" name="Freeform 236">
            <a:extLst>
              <a:ext uri="{FF2B5EF4-FFF2-40B4-BE49-F238E27FC236}">
                <a16:creationId xmlns:a16="http://schemas.microsoft.com/office/drawing/2014/main" id="{D26124A5-0C82-F0E3-EC92-B3793F8FE804}"/>
              </a:ext>
            </a:extLst>
          </p:cNvPr>
          <p:cNvSpPr/>
          <p:nvPr/>
        </p:nvSpPr>
        <p:spPr>
          <a:xfrm>
            <a:off x="4997821" y="2314029"/>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82" name="Freeform 238">
            <a:extLst>
              <a:ext uri="{FF2B5EF4-FFF2-40B4-BE49-F238E27FC236}">
                <a16:creationId xmlns:a16="http://schemas.microsoft.com/office/drawing/2014/main" id="{57E98460-29B3-F84C-138A-FDC9CF8867C6}"/>
              </a:ext>
            </a:extLst>
          </p:cNvPr>
          <p:cNvSpPr/>
          <p:nvPr/>
        </p:nvSpPr>
        <p:spPr>
          <a:xfrm>
            <a:off x="4977298" y="2243292"/>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83" name="Freeform 239">
            <a:extLst>
              <a:ext uri="{FF2B5EF4-FFF2-40B4-BE49-F238E27FC236}">
                <a16:creationId xmlns:a16="http://schemas.microsoft.com/office/drawing/2014/main" id="{6C4C26D5-D80F-E434-5368-22BDDC9A13D4}"/>
              </a:ext>
            </a:extLst>
          </p:cNvPr>
          <p:cNvSpPr/>
          <p:nvPr/>
        </p:nvSpPr>
        <p:spPr>
          <a:xfrm>
            <a:off x="4924900" y="2295253"/>
            <a:ext cx="104796" cy="4366"/>
          </a:xfrm>
          <a:custGeom>
            <a:avLst/>
            <a:gdLst>
              <a:gd name="connsiteX0" fmla="*/ 0 w 104796"/>
              <a:gd name="connsiteY0" fmla="*/ 0 h 4366"/>
              <a:gd name="connsiteX1" fmla="*/ 104796 w 104796"/>
              <a:gd name="connsiteY1" fmla="*/ 0 h 4366"/>
            </a:gdLst>
            <a:ahLst/>
            <a:cxnLst>
              <a:cxn ang="0">
                <a:pos x="connsiteX0" y="connsiteY0"/>
              </a:cxn>
              <a:cxn ang="0">
                <a:pos x="connsiteX1" y="connsiteY1"/>
              </a:cxn>
            </a:cxnLst>
            <a:rect l="l" t="t" r="r" b="b"/>
            <a:pathLst>
              <a:path w="104796" h="4366">
                <a:moveTo>
                  <a:pt x="0" y="0"/>
                </a:moveTo>
                <a:lnTo>
                  <a:pt x="104796"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84" name="Freeform 241">
            <a:extLst>
              <a:ext uri="{FF2B5EF4-FFF2-40B4-BE49-F238E27FC236}">
                <a16:creationId xmlns:a16="http://schemas.microsoft.com/office/drawing/2014/main" id="{A727AC76-4FB9-CBA9-A08F-4A24836ABD58}"/>
              </a:ext>
            </a:extLst>
          </p:cNvPr>
          <p:cNvSpPr/>
          <p:nvPr/>
        </p:nvSpPr>
        <p:spPr>
          <a:xfrm>
            <a:off x="4883854" y="2227136"/>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85" name="Freeform 242">
            <a:extLst>
              <a:ext uri="{FF2B5EF4-FFF2-40B4-BE49-F238E27FC236}">
                <a16:creationId xmlns:a16="http://schemas.microsoft.com/office/drawing/2014/main" id="{793DBF56-19F8-BC6F-C07E-D8D8512B6826}"/>
              </a:ext>
            </a:extLst>
          </p:cNvPr>
          <p:cNvSpPr/>
          <p:nvPr/>
        </p:nvSpPr>
        <p:spPr>
          <a:xfrm>
            <a:off x="4831893" y="2279534"/>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86" name="Freeform 244">
            <a:extLst>
              <a:ext uri="{FF2B5EF4-FFF2-40B4-BE49-F238E27FC236}">
                <a16:creationId xmlns:a16="http://schemas.microsoft.com/office/drawing/2014/main" id="{5A6D7A25-873B-7E03-7314-B728A4212AC0}"/>
              </a:ext>
            </a:extLst>
          </p:cNvPr>
          <p:cNvSpPr/>
          <p:nvPr/>
        </p:nvSpPr>
        <p:spPr>
          <a:xfrm>
            <a:off x="4844119" y="2227136"/>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87" name="Freeform 245">
            <a:extLst>
              <a:ext uri="{FF2B5EF4-FFF2-40B4-BE49-F238E27FC236}">
                <a16:creationId xmlns:a16="http://schemas.microsoft.com/office/drawing/2014/main" id="{6D1D4ECE-7E62-1443-60B8-467EB35AE86C}"/>
              </a:ext>
            </a:extLst>
          </p:cNvPr>
          <p:cNvSpPr/>
          <p:nvPr/>
        </p:nvSpPr>
        <p:spPr>
          <a:xfrm>
            <a:off x="4792158" y="2279534"/>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88" name="Freeform 247">
            <a:extLst>
              <a:ext uri="{FF2B5EF4-FFF2-40B4-BE49-F238E27FC236}">
                <a16:creationId xmlns:a16="http://schemas.microsoft.com/office/drawing/2014/main" id="{CFE0E996-64AC-F3C7-031B-70B793D2CB88}"/>
              </a:ext>
            </a:extLst>
          </p:cNvPr>
          <p:cNvSpPr/>
          <p:nvPr/>
        </p:nvSpPr>
        <p:spPr>
          <a:xfrm>
            <a:off x="4763339" y="2210106"/>
            <a:ext cx="4366" cy="104796"/>
          </a:xfrm>
          <a:custGeom>
            <a:avLst/>
            <a:gdLst>
              <a:gd name="connsiteX0" fmla="*/ 0 w 4366"/>
              <a:gd name="connsiteY0" fmla="*/ 0 h 104796"/>
              <a:gd name="connsiteX1" fmla="*/ 0 w 4366"/>
              <a:gd name="connsiteY1" fmla="*/ 104796 h 104796"/>
            </a:gdLst>
            <a:ahLst/>
            <a:cxnLst>
              <a:cxn ang="0">
                <a:pos x="connsiteX0" y="connsiteY0"/>
              </a:cxn>
              <a:cxn ang="0">
                <a:pos x="connsiteX1" y="connsiteY1"/>
              </a:cxn>
            </a:cxnLst>
            <a:rect l="l" t="t" r="r" b="b"/>
            <a:pathLst>
              <a:path w="4366" h="104796">
                <a:moveTo>
                  <a:pt x="0" y="0"/>
                </a:moveTo>
                <a:lnTo>
                  <a:pt x="0" y="104796"/>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89" name="Freeform 248">
            <a:extLst>
              <a:ext uri="{FF2B5EF4-FFF2-40B4-BE49-F238E27FC236}">
                <a16:creationId xmlns:a16="http://schemas.microsoft.com/office/drawing/2014/main" id="{14C2BE61-1FE7-69E4-12DB-34DAD17C5C41}"/>
              </a:ext>
            </a:extLst>
          </p:cNvPr>
          <p:cNvSpPr/>
          <p:nvPr/>
        </p:nvSpPr>
        <p:spPr>
          <a:xfrm>
            <a:off x="4711377" y="2262505"/>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90" name="Freeform 250">
            <a:extLst>
              <a:ext uri="{FF2B5EF4-FFF2-40B4-BE49-F238E27FC236}">
                <a16:creationId xmlns:a16="http://schemas.microsoft.com/office/drawing/2014/main" id="{44A35120-EDE1-0879-7A65-604503B4B164}"/>
              </a:ext>
            </a:extLst>
          </p:cNvPr>
          <p:cNvSpPr/>
          <p:nvPr/>
        </p:nvSpPr>
        <p:spPr>
          <a:xfrm>
            <a:off x="4670768" y="2193514"/>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91" name="Freeform 251">
            <a:extLst>
              <a:ext uri="{FF2B5EF4-FFF2-40B4-BE49-F238E27FC236}">
                <a16:creationId xmlns:a16="http://schemas.microsoft.com/office/drawing/2014/main" id="{774CF326-8DC1-15B2-536A-10EA5022CFD4}"/>
              </a:ext>
            </a:extLst>
          </p:cNvPr>
          <p:cNvSpPr/>
          <p:nvPr/>
        </p:nvSpPr>
        <p:spPr>
          <a:xfrm>
            <a:off x="4618370" y="2245475"/>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92" name="Freeform 253">
            <a:extLst>
              <a:ext uri="{FF2B5EF4-FFF2-40B4-BE49-F238E27FC236}">
                <a16:creationId xmlns:a16="http://schemas.microsoft.com/office/drawing/2014/main" id="{EE38652B-F67E-25D2-D00B-29B6706A2AAC}"/>
              </a:ext>
            </a:extLst>
          </p:cNvPr>
          <p:cNvSpPr/>
          <p:nvPr/>
        </p:nvSpPr>
        <p:spPr>
          <a:xfrm>
            <a:off x="4495671" y="2145482"/>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93" name="Freeform 254">
            <a:extLst>
              <a:ext uri="{FF2B5EF4-FFF2-40B4-BE49-F238E27FC236}">
                <a16:creationId xmlns:a16="http://schemas.microsoft.com/office/drawing/2014/main" id="{E6DA5BE8-205E-4D35-49B5-E13C53EC0C83}"/>
              </a:ext>
            </a:extLst>
          </p:cNvPr>
          <p:cNvSpPr/>
          <p:nvPr/>
        </p:nvSpPr>
        <p:spPr>
          <a:xfrm>
            <a:off x="4443273" y="2197443"/>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94" name="Freeform 256">
            <a:extLst>
              <a:ext uri="{FF2B5EF4-FFF2-40B4-BE49-F238E27FC236}">
                <a16:creationId xmlns:a16="http://schemas.microsoft.com/office/drawing/2014/main" id="{F70045A9-C389-B0DE-F0D0-A8D9E9CD1394}"/>
              </a:ext>
            </a:extLst>
          </p:cNvPr>
          <p:cNvSpPr/>
          <p:nvPr/>
        </p:nvSpPr>
        <p:spPr>
          <a:xfrm>
            <a:off x="4393931" y="2110986"/>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95" name="Freeform 257">
            <a:extLst>
              <a:ext uri="{FF2B5EF4-FFF2-40B4-BE49-F238E27FC236}">
                <a16:creationId xmlns:a16="http://schemas.microsoft.com/office/drawing/2014/main" id="{7924A80C-8548-B7F8-67A9-35B7103EF8A3}"/>
              </a:ext>
            </a:extLst>
          </p:cNvPr>
          <p:cNvSpPr/>
          <p:nvPr/>
        </p:nvSpPr>
        <p:spPr>
          <a:xfrm>
            <a:off x="4341970" y="2163385"/>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96" name="Freeform 259">
            <a:extLst>
              <a:ext uri="{FF2B5EF4-FFF2-40B4-BE49-F238E27FC236}">
                <a16:creationId xmlns:a16="http://schemas.microsoft.com/office/drawing/2014/main" id="{425CA470-EE72-3765-578A-F08AE75705AE}"/>
              </a:ext>
            </a:extLst>
          </p:cNvPr>
          <p:cNvSpPr/>
          <p:nvPr/>
        </p:nvSpPr>
        <p:spPr>
          <a:xfrm>
            <a:off x="7220814" y="266640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97" name="Freeform 260">
            <a:extLst>
              <a:ext uri="{FF2B5EF4-FFF2-40B4-BE49-F238E27FC236}">
                <a16:creationId xmlns:a16="http://schemas.microsoft.com/office/drawing/2014/main" id="{6EBCB528-23BB-8C09-FBFD-47EEA80FCEEB}"/>
              </a:ext>
            </a:extLst>
          </p:cNvPr>
          <p:cNvSpPr/>
          <p:nvPr/>
        </p:nvSpPr>
        <p:spPr>
          <a:xfrm>
            <a:off x="7168853" y="2718369"/>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98" name="Freeform 262">
            <a:extLst>
              <a:ext uri="{FF2B5EF4-FFF2-40B4-BE49-F238E27FC236}">
                <a16:creationId xmlns:a16="http://schemas.microsoft.com/office/drawing/2014/main" id="{97AF37CB-4A4B-9A1C-BBB7-3C49F23556F7}"/>
              </a:ext>
            </a:extLst>
          </p:cNvPr>
          <p:cNvSpPr/>
          <p:nvPr/>
        </p:nvSpPr>
        <p:spPr>
          <a:xfrm>
            <a:off x="3653807" y="1964708"/>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199" name="Freeform 263">
            <a:extLst>
              <a:ext uri="{FF2B5EF4-FFF2-40B4-BE49-F238E27FC236}">
                <a16:creationId xmlns:a16="http://schemas.microsoft.com/office/drawing/2014/main" id="{1CAA8244-E8A9-21D7-7C69-D39F6B456FB6}"/>
              </a:ext>
            </a:extLst>
          </p:cNvPr>
          <p:cNvSpPr/>
          <p:nvPr/>
        </p:nvSpPr>
        <p:spPr>
          <a:xfrm>
            <a:off x="3601408" y="2017106"/>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00" name="Freeform 265">
            <a:extLst>
              <a:ext uri="{FF2B5EF4-FFF2-40B4-BE49-F238E27FC236}">
                <a16:creationId xmlns:a16="http://schemas.microsoft.com/office/drawing/2014/main" id="{E6C8B6E3-FD06-514E-9F70-BF481818DE28}"/>
              </a:ext>
            </a:extLst>
          </p:cNvPr>
          <p:cNvSpPr/>
          <p:nvPr/>
        </p:nvSpPr>
        <p:spPr>
          <a:xfrm>
            <a:off x="3311472" y="1869518"/>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01" name="Freeform 266">
            <a:extLst>
              <a:ext uri="{FF2B5EF4-FFF2-40B4-BE49-F238E27FC236}">
                <a16:creationId xmlns:a16="http://schemas.microsoft.com/office/drawing/2014/main" id="{6202BA43-1160-1A4E-1ECA-C06A7F932375}"/>
              </a:ext>
            </a:extLst>
          </p:cNvPr>
          <p:cNvSpPr/>
          <p:nvPr/>
        </p:nvSpPr>
        <p:spPr>
          <a:xfrm>
            <a:off x="3259510" y="1921916"/>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02" name="Freeform 268">
            <a:extLst>
              <a:ext uri="{FF2B5EF4-FFF2-40B4-BE49-F238E27FC236}">
                <a16:creationId xmlns:a16="http://schemas.microsoft.com/office/drawing/2014/main" id="{AECE8920-D062-51B9-D916-8433C6FEEED1}"/>
              </a:ext>
            </a:extLst>
          </p:cNvPr>
          <p:cNvSpPr/>
          <p:nvPr/>
        </p:nvSpPr>
        <p:spPr>
          <a:xfrm>
            <a:off x="3104062" y="1807514"/>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03" name="Freeform 269">
            <a:extLst>
              <a:ext uri="{FF2B5EF4-FFF2-40B4-BE49-F238E27FC236}">
                <a16:creationId xmlns:a16="http://schemas.microsoft.com/office/drawing/2014/main" id="{C9CB514E-6A85-1F39-6677-0F508075AA30}"/>
              </a:ext>
            </a:extLst>
          </p:cNvPr>
          <p:cNvSpPr/>
          <p:nvPr/>
        </p:nvSpPr>
        <p:spPr>
          <a:xfrm>
            <a:off x="3052101" y="1859912"/>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04" name="Freeform 271">
            <a:extLst>
              <a:ext uri="{FF2B5EF4-FFF2-40B4-BE49-F238E27FC236}">
                <a16:creationId xmlns:a16="http://schemas.microsoft.com/office/drawing/2014/main" id="{DB0D4262-C5B0-7FAB-0C03-5F47976948B7}"/>
              </a:ext>
            </a:extLst>
          </p:cNvPr>
          <p:cNvSpPr/>
          <p:nvPr/>
        </p:nvSpPr>
        <p:spPr>
          <a:xfrm>
            <a:off x="2820675" y="1668658"/>
            <a:ext cx="4366" cy="104796"/>
          </a:xfrm>
          <a:custGeom>
            <a:avLst/>
            <a:gdLst>
              <a:gd name="connsiteX0" fmla="*/ 0 w 4366"/>
              <a:gd name="connsiteY0" fmla="*/ 0 h 104796"/>
              <a:gd name="connsiteX1" fmla="*/ 0 w 4366"/>
              <a:gd name="connsiteY1" fmla="*/ 104796 h 104796"/>
            </a:gdLst>
            <a:ahLst/>
            <a:cxnLst>
              <a:cxn ang="0">
                <a:pos x="connsiteX0" y="connsiteY0"/>
              </a:cxn>
              <a:cxn ang="0">
                <a:pos x="connsiteX1" y="connsiteY1"/>
              </a:cxn>
            </a:cxnLst>
            <a:rect l="l" t="t" r="r" b="b"/>
            <a:pathLst>
              <a:path w="4366" h="104796">
                <a:moveTo>
                  <a:pt x="0" y="0"/>
                </a:moveTo>
                <a:lnTo>
                  <a:pt x="0" y="104796"/>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05" name="Freeform 272">
            <a:extLst>
              <a:ext uri="{FF2B5EF4-FFF2-40B4-BE49-F238E27FC236}">
                <a16:creationId xmlns:a16="http://schemas.microsoft.com/office/drawing/2014/main" id="{93C27A0F-3648-3DB8-127C-A0AECEBAEF8F}"/>
              </a:ext>
            </a:extLst>
          </p:cNvPr>
          <p:cNvSpPr/>
          <p:nvPr/>
        </p:nvSpPr>
        <p:spPr>
          <a:xfrm>
            <a:off x="2768714" y="1721057"/>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06" name="Freeform 274">
            <a:extLst>
              <a:ext uri="{FF2B5EF4-FFF2-40B4-BE49-F238E27FC236}">
                <a16:creationId xmlns:a16="http://schemas.microsoft.com/office/drawing/2014/main" id="{0C122BF7-A94F-E2AA-8D40-42448F15DE15}"/>
              </a:ext>
            </a:extLst>
          </p:cNvPr>
          <p:cNvSpPr/>
          <p:nvPr/>
        </p:nvSpPr>
        <p:spPr>
          <a:xfrm>
            <a:off x="2751248" y="1651192"/>
            <a:ext cx="4366" cy="104796"/>
          </a:xfrm>
          <a:custGeom>
            <a:avLst/>
            <a:gdLst>
              <a:gd name="connsiteX0" fmla="*/ 0 w 4366"/>
              <a:gd name="connsiteY0" fmla="*/ 0 h 104796"/>
              <a:gd name="connsiteX1" fmla="*/ 0 w 4366"/>
              <a:gd name="connsiteY1" fmla="*/ 104796 h 104796"/>
            </a:gdLst>
            <a:ahLst/>
            <a:cxnLst>
              <a:cxn ang="0">
                <a:pos x="connsiteX0" y="connsiteY0"/>
              </a:cxn>
              <a:cxn ang="0">
                <a:pos x="connsiteX1" y="connsiteY1"/>
              </a:cxn>
            </a:cxnLst>
            <a:rect l="l" t="t" r="r" b="b"/>
            <a:pathLst>
              <a:path w="4366" h="104796">
                <a:moveTo>
                  <a:pt x="0" y="0"/>
                </a:moveTo>
                <a:lnTo>
                  <a:pt x="0" y="104796"/>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07" name="Freeform 275">
            <a:extLst>
              <a:ext uri="{FF2B5EF4-FFF2-40B4-BE49-F238E27FC236}">
                <a16:creationId xmlns:a16="http://schemas.microsoft.com/office/drawing/2014/main" id="{6C36146E-432B-A3C1-4EF0-E636F70D0E61}"/>
              </a:ext>
            </a:extLst>
          </p:cNvPr>
          <p:cNvSpPr/>
          <p:nvPr/>
        </p:nvSpPr>
        <p:spPr>
          <a:xfrm>
            <a:off x="2698849" y="1703591"/>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08" name="Freeform 277">
            <a:extLst>
              <a:ext uri="{FF2B5EF4-FFF2-40B4-BE49-F238E27FC236}">
                <a16:creationId xmlns:a16="http://schemas.microsoft.com/office/drawing/2014/main" id="{286A6AAF-2664-298B-0FDC-981B8D2831DD}"/>
              </a:ext>
            </a:extLst>
          </p:cNvPr>
          <p:cNvSpPr/>
          <p:nvPr/>
        </p:nvSpPr>
        <p:spPr>
          <a:xfrm>
            <a:off x="2739895" y="1635910"/>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09" name="Freeform 278">
            <a:extLst>
              <a:ext uri="{FF2B5EF4-FFF2-40B4-BE49-F238E27FC236}">
                <a16:creationId xmlns:a16="http://schemas.microsoft.com/office/drawing/2014/main" id="{D8CD281D-3896-A78A-7636-ADADCAC44F1F}"/>
              </a:ext>
            </a:extLst>
          </p:cNvPr>
          <p:cNvSpPr/>
          <p:nvPr/>
        </p:nvSpPr>
        <p:spPr>
          <a:xfrm>
            <a:off x="2687933" y="1688308"/>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10" name="Freeform 280">
            <a:extLst>
              <a:ext uri="{FF2B5EF4-FFF2-40B4-BE49-F238E27FC236}">
                <a16:creationId xmlns:a16="http://schemas.microsoft.com/office/drawing/2014/main" id="{ECAFF320-3300-66F8-CDE4-1FB70DB2F914}"/>
              </a:ext>
            </a:extLst>
          </p:cNvPr>
          <p:cNvSpPr/>
          <p:nvPr/>
        </p:nvSpPr>
        <p:spPr>
          <a:xfrm>
            <a:off x="2566107" y="1573905"/>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11" name="Freeform 281">
            <a:extLst>
              <a:ext uri="{FF2B5EF4-FFF2-40B4-BE49-F238E27FC236}">
                <a16:creationId xmlns:a16="http://schemas.microsoft.com/office/drawing/2014/main" id="{A4C301DA-8C5B-924E-1C9A-89695686FF8F}"/>
              </a:ext>
            </a:extLst>
          </p:cNvPr>
          <p:cNvSpPr/>
          <p:nvPr/>
        </p:nvSpPr>
        <p:spPr>
          <a:xfrm>
            <a:off x="2513709" y="1625867"/>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12" name="Freeform 282">
            <a:extLst>
              <a:ext uri="{FF2B5EF4-FFF2-40B4-BE49-F238E27FC236}">
                <a16:creationId xmlns:a16="http://schemas.microsoft.com/office/drawing/2014/main" id="{C149D6D5-FCA5-383A-7206-681743F07BCA}"/>
              </a:ext>
            </a:extLst>
          </p:cNvPr>
          <p:cNvSpPr/>
          <p:nvPr/>
        </p:nvSpPr>
        <p:spPr>
          <a:xfrm>
            <a:off x="2566107" y="1611894"/>
            <a:ext cx="6978130" cy="1680671"/>
          </a:xfrm>
          <a:custGeom>
            <a:avLst/>
            <a:gdLst>
              <a:gd name="connsiteX0" fmla="*/ 0 w 6978130"/>
              <a:gd name="connsiteY0" fmla="*/ 0 h 1680671"/>
              <a:gd name="connsiteX1" fmla="*/ 12226 w 6978130"/>
              <a:gd name="connsiteY1" fmla="*/ 0 h 1680671"/>
              <a:gd name="connsiteX2" fmla="*/ 12226 w 6978130"/>
              <a:gd name="connsiteY2" fmla="*/ 13973 h 1680671"/>
              <a:gd name="connsiteX3" fmla="*/ 30129 w 6978130"/>
              <a:gd name="connsiteY3" fmla="*/ 13973 h 1680671"/>
              <a:gd name="connsiteX4" fmla="*/ 30129 w 6978130"/>
              <a:gd name="connsiteY4" fmla="*/ 31439 h 1680671"/>
              <a:gd name="connsiteX5" fmla="*/ 77724 w 6978130"/>
              <a:gd name="connsiteY5" fmla="*/ 31439 h 1680671"/>
              <a:gd name="connsiteX6" fmla="*/ 77724 w 6978130"/>
              <a:gd name="connsiteY6" fmla="*/ 47158 h 1680671"/>
              <a:gd name="connsiteX7" fmla="*/ 141039 w 6978130"/>
              <a:gd name="connsiteY7" fmla="*/ 47158 h 1680671"/>
              <a:gd name="connsiteX8" fmla="*/ 141039 w 6978130"/>
              <a:gd name="connsiteY8" fmla="*/ 66371 h 1680671"/>
              <a:gd name="connsiteX9" fmla="*/ 191690 w 6978130"/>
              <a:gd name="connsiteY9" fmla="*/ 66371 h 1680671"/>
              <a:gd name="connsiteX10" fmla="*/ 191690 w 6978130"/>
              <a:gd name="connsiteY10" fmla="*/ 97810 h 1680671"/>
              <a:gd name="connsiteX11" fmla="*/ 216143 w 6978130"/>
              <a:gd name="connsiteY11" fmla="*/ 97810 h 1680671"/>
              <a:gd name="connsiteX12" fmla="*/ 216143 w 6978130"/>
              <a:gd name="connsiteY12" fmla="*/ 112219 h 1680671"/>
              <a:gd name="connsiteX13" fmla="*/ 246272 w 6978130"/>
              <a:gd name="connsiteY13" fmla="*/ 112219 h 1680671"/>
              <a:gd name="connsiteX14" fmla="*/ 246272 w 6978130"/>
              <a:gd name="connsiteY14" fmla="*/ 128376 h 1680671"/>
              <a:gd name="connsiteX15" fmla="*/ 254568 w 6978130"/>
              <a:gd name="connsiteY15" fmla="*/ 128376 h 1680671"/>
              <a:gd name="connsiteX16" fmla="*/ 254568 w 6978130"/>
              <a:gd name="connsiteY16" fmla="*/ 161561 h 1680671"/>
              <a:gd name="connsiteX17" fmla="*/ 292120 w 6978130"/>
              <a:gd name="connsiteY17" fmla="*/ 161561 h 1680671"/>
              <a:gd name="connsiteX18" fmla="*/ 292120 w 6978130"/>
              <a:gd name="connsiteY18" fmla="*/ 177717 h 1680671"/>
              <a:gd name="connsiteX19" fmla="*/ 320502 w 6978130"/>
              <a:gd name="connsiteY19" fmla="*/ 177717 h 1680671"/>
              <a:gd name="connsiteX20" fmla="*/ 320502 w 6978130"/>
              <a:gd name="connsiteY20" fmla="*/ 193000 h 1680671"/>
              <a:gd name="connsiteX21" fmla="*/ 348885 w 6978130"/>
              <a:gd name="connsiteY21" fmla="*/ 193000 h 1680671"/>
              <a:gd name="connsiteX22" fmla="*/ 348885 w 6978130"/>
              <a:gd name="connsiteY22" fmla="*/ 227932 h 1680671"/>
              <a:gd name="connsiteX23" fmla="*/ 358928 w 6978130"/>
              <a:gd name="connsiteY23" fmla="*/ 227932 h 1680671"/>
              <a:gd name="connsiteX24" fmla="*/ 358928 w 6978130"/>
              <a:gd name="connsiteY24" fmla="*/ 243652 h 1680671"/>
              <a:gd name="connsiteX25" fmla="*/ 461104 w 6978130"/>
              <a:gd name="connsiteY25" fmla="*/ 243652 h 1680671"/>
              <a:gd name="connsiteX26" fmla="*/ 461104 w 6978130"/>
              <a:gd name="connsiteY26" fmla="*/ 258934 h 1680671"/>
              <a:gd name="connsiteX27" fmla="*/ 499966 w 6978130"/>
              <a:gd name="connsiteY27" fmla="*/ 258934 h 1680671"/>
              <a:gd name="connsiteX28" fmla="*/ 499966 w 6978130"/>
              <a:gd name="connsiteY28" fmla="*/ 310023 h 1680671"/>
              <a:gd name="connsiteX29" fmla="*/ 505206 w 6978130"/>
              <a:gd name="connsiteY29" fmla="*/ 310023 h 1680671"/>
              <a:gd name="connsiteX30" fmla="*/ 505206 w 6978130"/>
              <a:gd name="connsiteY30" fmla="*/ 327052 h 1680671"/>
              <a:gd name="connsiteX31" fmla="*/ 510009 w 6978130"/>
              <a:gd name="connsiteY31" fmla="*/ 327052 h 1680671"/>
              <a:gd name="connsiteX32" fmla="*/ 510009 w 6978130"/>
              <a:gd name="connsiteY32" fmla="*/ 344081 h 1680671"/>
              <a:gd name="connsiteX33" fmla="*/ 514376 w 6978130"/>
              <a:gd name="connsiteY33" fmla="*/ 344081 h 1680671"/>
              <a:gd name="connsiteX34" fmla="*/ 514376 w 6978130"/>
              <a:gd name="connsiteY34" fmla="*/ 379014 h 1680671"/>
              <a:gd name="connsiteX35" fmla="*/ 604326 w 6978130"/>
              <a:gd name="connsiteY35" fmla="*/ 379014 h 1680671"/>
              <a:gd name="connsiteX36" fmla="*/ 604326 w 6978130"/>
              <a:gd name="connsiteY36" fmla="*/ 393423 h 1680671"/>
              <a:gd name="connsiteX37" fmla="*/ 661527 w 6978130"/>
              <a:gd name="connsiteY37" fmla="*/ 393423 h 1680671"/>
              <a:gd name="connsiteX38" fmla="*/ 661527 w 6978130"/>
              <a:gd name="connsiteY38" fmla="*/ 411326 h 1680671"/>
              <a:gd name="connsiteX39" fmla="*/ 688600 w 6978130"/>
              <a:gd name="connsiteY39" fmla="*/ 411326 h 1680671"/>
              <a:gd name="connsiteX40" fmla="*/ 688600 w 6978130"/>
              <a:gd name="connsiteY40" fmla="*/ 429665 h 1680671"/>
              <a:gd name="connsiteX41" fmla="*/ 712179 w 6978130"/>
              <a:gd name="connsiteY41" fmla="*/ 429665 h 1680671"/>
              <a:gd name="connsiteX42" fmla="*/ 712179 w 6978130"/>
              <a:gd name="connsiteY42" fmla="*/ 448441 h 1680671"/>
              <a:gd name="connsiteX43" fmla="*/ 792960 w 6978130"/>
              <a:gd name="connsiteY43" fmla="*/ 448441 h 1680671"/>
              <a:gd name="connsiteX44" fmla="*/ 792960 w 6978130"/>
              <a:gd name="connsiteY44" fmla="*/ 464597 h 1680671"/>
              <a:gd name="connsiteX45" fmla="*/ 809116 w 6978130"/>
              <a:gd name="connsiteY45" fmla="*/ 464597 h 1680671"/>
              <a:gd name="connsiteX46" fmla="*/ 809116 w 6978130"/>
              <a:gd name="connsiteY46" fmla="*/ 481627 h 1680671"/>
              <a:gd name="connsiteX47" fmla="*/ 833131 w 6978130"/>
              <a:gd name="connsiteY47" fmla="*/ 481627 h 1680671"/>
              <a:gd name="connsiteX48" fmla="*/ 833131 w 6978130"/>
              <a:gd name="connsiteY48" fmla="*/ 499529 h 1680671"/>
              <a:gd name="connsiteX49" fmla="*/ 846231 w 6978130"/>
              <a:gd name="connsiteY49" fmla="*/ 499529 h 1680671"/>
              <a:gd name="connsiteX50" fmla="*/ 846231 w 6978130"/>
              <a:gd name="connsiteY50" fmla="*/ 534898 h 1680671"/>
              <a:gd name="connsiteX51" fmla="*/ 870247 w 6978130"/>
              <a:gd name="connsiteY51" fmla="*/ 534898 h 1680671"/>
              <a:gd name="connsiteX52" fmla="*/ 870247 w 6978130"/>
              <a:gd name="connsiteY52" fmla="*/ 553674 h 1680671"/>
              <a:gd name="connsiteX53" fmla="*/ 989889 w 6978130"/>
              <a:gd name="connsiteY53" fmla="*/ 553674 h 1680671"/>
              <a:gd name="connsiteX54" fmla="*/ 989889 w 6978130"/>
              <a:gd name="connsiteY54" fmla="*/ 571140 h 1680671"/>
              <a:gd name="connsiteX55" fmla="*/ 1001242 w 6978130"/>
              <a:gd name="connsiteY55" fmla="*/ 571140 h 1680671"/>
              <a:gd name="connsiteX56" fmla="*/ 1001242 w 6978130"/>
              <a:gd name="connsiteY56" fmla="*/ 625722 h 1680671"/>
              <a:gd name="connsiteX57" fmla="*/ 1107349 w 6978130"/>
              <a:gd name="connsiteY57" fmla="*/ 625722 h 1680671"/>
              <a:gd name="connsiteX58" fmla="*/ 1107349 w 6978130"/>
              <a:gd name="connsiteY58" fmla="*/ 641441 h 1680671"/>
              <a:gd name="connsiteX59" fmla="*/ 1119138 w 6978130"/>
              <a:gd name="connsiteY59" fmla="*/ 641441 h 1680671"/>
              <a:gd name="connsiteX60" fmla="*/ 1119138 w 6978130"/>
              <a:gd name="connsiteY60" fmla="*/ 660217 h 1680671"/>
              <a:gd name="connsiteX61" fmla="*/ 1154507 w 6978130"/>
              <a:gd name="connsiteY61" fmla="*/ 660217 h 1680671"/>
              <a:gd name="connsiteX62" fmla="*/ 1154507 w 6978130"/>
              <a:gd name="connsiteY62" fmla="*/ 696023 h 1680671"/>
              <a:gd name="connsiteX63" fmla="*/ 1161057 w 6978130"/>
              <a:gd name="connsiteY63" fmla="*/ 696023 h 1680671"/>
              <a:gd name="connsiteX64" fmla="*/ 1161057 w 6978130"/>
              <a:gd name="connsiteY64" fmla="*/ 715235 h 1680671"/>
              <a:gd name="connsiteX65" fmla="*/ 1166733 w 6978130"/>
              <a:gd name="connsiteY65" fmla="*/ 715235 h 1680671"/>
              <a:gd name="connsiteX66" fmla="*/ 1166733 w 6978130"/>
              <a:gd name="connsiteY66" fmla="*/ 732265 h 1680671"/>
              <a:gd name="connsiteX67" fmla="*/ 1179833 w 6978130"/>
              <a:gd name="connsiteY67" fmla="*/ 732265 h 1680671"/>
              <a:gd name="connsiteX68" fmla="*/ 1179833 w 6978130"/>
              <a:gd name="connsiteY68" fmla="*/ 749731 h 1680671"/>
              <a:gd name="connsiteX69" fmla="*/ 1206905 w 6978130"/>
              <a:gd name="connsiteY69" fmla="*/ 749731 h 1680671"/>
              <a:gd name="connsiteX70" fmla="*/ 1206905 w 6978130"/>
              <a:gd name="connsiteY70" fmla="*/ 768507 h 1680671"/>
              <a:gd name="connsiteX71" fmla="*/ 1295982 w 6978130"/>
              <a:gd name="connsiteY71" fmla="*/ 768507 h 1680671"/>
              <a:gd name="connsiteX72" fmla="*/ 1295982 w 6978130"/>
              <a:gd name="connsiteY72" fmla="*/ 784226 h 1680671"/>
              <a:gd name="connsiteX73" fmla="*/ 1323491 w 6978130"/>
              <a:gd name="connsiteY73" fmla="*/ 784226 h 1680671"/>
              <a:gd name="connsiteX74" fmla="*/ 1323491 w 6978130"/>
              <a:gd name="connsiteY74" fmla="*/ 803002 h 1680671"/>
              <a:gd name="connsiteX75" fmla="*/ 1331788 w 6978130"/>
              <a:gd name="connsiteY75" fmla="*/ 803002 h 1680671"/>
              <a:gd name="connsiteX76" fmla="*/ 1331788 w 6978130"/>
              <a:gd name="connsiteY76" fmla="*/ 823525 h 1680671"/>
              <a:gd name="connsiteX77" fmla="*/ 1344887 w 6978130"/>
              <a:gd name="connsiteY77" fmla="*/ 823525 h 1680671"/>
              <a:gd name="connsiteX78" fmla="*/ 1344887 w 6978130"/>
              <a:gd name="connsiteY78" fmla="*/ 839681 h 1680671"/>
              <a:gd name="connsiteX79" fmla="*/ 1484616 w 6978130"/>
              <a:gd name="connsiteY79" fmla="*/ 839681 h 1680671"/>
              <a:gd name="connsiteX80" fmla="*/ 1484616 w 6978130"/>
              <a:gd name="connsiteY80" fmla="*/ 859330 h 1680671"/>
              <a:gd name="connsiteX81" fmla="*/ 1510378 w 6978130"/>
              <a:gd name="connsiteY81" fmla="*/ 859330 h 1680671"/>
              <a:gd name="connsiteX82" fmla="*/ 1510378 w 6978130"/>
              <a:gd name="connsiteY82" fmla="*/ 880290 h 1680671"/>
              <a:gd name="connsiteX83" fmla="*/ 1540071 w 6978130"/>
              <a:gd name="connsiteY83" fmla="*/ 880290 h 1680671"/>
              <a:gd name="connsiteX84" fmla="*/ 1540071 w 6978130"/>
              <a:gd name="connsiteY84" fmla="*/ 898629 h 1680671"/>
              <a:gd name="connsiteX85" fmla="*/ 1628274 w 6978130"/>
              <a:gd name="connsiteY85" fmla="*/ 898629 h 1680671"/>
              <a:gd name="connsiteX86" fmla="*/ 1628274 w 6978130"/>
              <a:gd name="connsiteY86" fmla="*/ 918715 h 1680671"/>
              <a:gd name="connsiteX87" fmla="*/ 1635261 w 6978130"/>
              <a:gd name="connsiteY87" fmla="*/ 918715 h 1680671"/>
              <a:gd name="connsiteX88" fmla="*/ 1635261 w 6978130"/>
              <a:gd name="connsiteY88" fmla="*/ 939674 h 1680671"/>
              <a:gd name="connsiteX89" fmla="*/ 1654037 w 6978130"/>
              <a:gd name="connsiteY89" fmla="*/ 939674 h 1680671"/>
              <a:gd name="connsiteX90" fmla="*/ 1654037 w 6978130"/>
              <a:gd name="connsiteY90" fmla="*/ 960633 h 1680671"/>
              <a:gd name="connsiteX91" fmla="*/ 1660150 w 6978130"/>
              <a:gd name="connsiteY91" fmla="*/ 960633 h 1680671"/>
              <a:gd name="connsiteX92" fmla="*/ 1660150 w 6978130"/>
              <a:gd name="connsiteY92" fmla="*/ 979846 h 1680671"/>
              <a:gd name="connsiteX93" fmla="*/ 1666699 w 6978130"/>
              <a:gd name="connsiteY93" fmla="*/ 979846 h 1680671"/>
              <a:gd name="connsiteX94" fmla="*/ 1666699 w 6978130"/>
              <a:gd name="connsiteY94" fmla="*/ 1019581 h 1680671"/>
              <a:gd name="connsiteX95" fmla="*/ 1747480 w 6978130"/>
              <a:gd name="connsiteY95" fmla="*/ 1019581 h 1680671"/>
              <a:gd name="connsiteX96" fmla="*/ 1747480 w 6978130"/>
              <a:gd name="connsiteY96" fmla="*/ 1040541 h 1680671"/>
              <a:gd name="connsiteX97" fmla="*/ 1822584 w 6978130"/>
              <a:gd name="connsiteY97" fmla="*/ 1040541 h 1680671"/>
              <a:gd name="connsiteX98" fmla="*/ 1822584 w 6978130"/>
              <a:gd name="connsiteY98" fmla="*/ 1061063 h 1680671"/>
              <a:gd name="connsiteX99" fmla="*/ 1830444 w 6978130"/>
              <a:gd name="connsiteY99" fmla="*/ 1061063 h 1680671"/>
              <a:gd name="connsiteX100" fmla="*/ 1830444 w 6978130"/>
              <a:gd name="connsiteY100" fmla="*/ 1081586 h 1680671"/>
              <a:gd name="connsiteX101" fmla="*/ 1865813 w 6978130"/>
              <a:gd name="connsiteY101" fmla="*/ 1081586 h 1680671"/>
              <a:gd name="connsiteX102" fmla="*/ 1865813 w 6978130"/>
              <a:gd name="connsiteY102" fmla="*/ 1102982 h 1680671"/>
              <a:gd name="connsiteX103" fmla="*/ 2238713 w 6978130"/>
              <a:gd name="connsiteY103" fmla="*/ 1102982 h 1680671"/>
              <a:gd name="connsiteX104" fmla="*/ 2238713 w 6978130"/>
              <a:gd name="connsiteY104" fmla="*/ 1124378 h 1680671"/>
              <a:gd name="connsiteX105" fmla="*/ 2280195 w 6978130"/>
              <a:gd name="connsiteY105" fmla="*/ 1124378 h 1680671"/>
              <a:gd name="connsiteX106" fmla="*/ 2280195 w 6978130"/>
              <a:gd name="connsiteY106" fmla="*/ 1145337 h 1680671"/>
              <a:gd name="connsiteX107" fmla="*/ 2350059 w 6978130"/>
              <a:gd name="connsiteY107" fmla="*/ 1145337 h 1680671"/>
              <a:gd name="connsiteX108" fmla="*/ 2350059 w 6978130"/>
              <a:gd name="connsiteY108" fmla="*/ 1167170 h 1680671"/>
              <a:gd name="connsiteX109" fmla="*/ 2499394 w 6978130"/>
              <a:gd name="connsiteY109" fmla="*/ 1167170 h 1680671"/>
              <a:gd name="connsiteX110" fmla="*/ 2499394 w 6978130"/>
              <a:gd name="connsiteY110" fmla="*/ 1189875 h 1680671"/>
              <a:gd name="connsiteX111" fmla="*/ 2650476 w 6978130"/>
              <a:gd name="connsiteY111" fmla="*/ 1189875 h 1680671"/>
              <a:gd name="connsiteX112" fmla="*/ 2650476 w 6978130"/>
              <a:gd name="connsiteY112" fmla="*/ 1213018 h 1680671"/>
              <a:gd name="connsiteX113" fmla="*/ 2659646 w 6978130"/>
              <a:gd name="connsiteY113" fmla="*/ 1213018 h 1680671"/>
              <a:gd name="connsiteX114" fmla="*/ 2659646 w 6978130"/>
              <a:gd name="connsiteY114" fmla="*/ 1237034 h 1680671"/>
              <a:gd name="connsiteX115" fmla="*/ 3082761 w 6978130"/>
              <a:gd name="connsiteY115" fmla="*/ 1237034 h 1680671"/>
              <a:gd name="connsiteX116" fmla="*/ 3082761 w 6978130"/>
              <a:gd name="connsiteY116" fmla="*/ 1261923 h 1680671"/>
              <a:gd name="connsiteX117" fmla="*/ 3162668 w 6978130"/>
              <a:gd name="connsiteY117" fmla="*/ 1261923 h 1680671"/>
              <a:gd name="connsiteX118" fmla="*/ 3162668 w 6978130"/>
              <a:gd name="connsiteY118" fmla="*/ 1288559 h 1680671"/>
              <a:gd name="connsiteX119" fmla="*/ 3316370 w 6978130"/>
              <a:gd name="connsiteY119" fmla="*/ 1288559 h 1680671"/>
              <a:gd name="connsiteX120" fmla="*/ 3316370 w 6978130"/>
              <a:gd name="connsiteY120" fmla="*/ 1316504 h 1680671"/>
              <a:gd name="connsiteX121" fmla="*/ 3332526 w 6978130"/>
              <a:gd name="connsiteY121" fmla="*/ 1316504 h 1680671"/>
              <a:gd name="connsiteX122" fmla="*/ 3332526 w 6978130"/>
              <a:gd name="connsiteY122" fmla="*/ 1344887 h 1680671"/>
              <a:gd name="connsiteX123" fmla="*/ 3339949 w 6978130"/>
              <a:gd name="connsiteY123" fmla="*/ 1344887 h 1680671"/>
              <a:gd name="connsiteX124" fmla="*/ 3339949 w 6978130"/>
              <a:gd name="connsiteY124" fmla="*/ 1374142 h 1680671"/>
              <a:gd name="connsiteX125" fmla="*/ 3426406 w 6978130"/>
              <a:gd name="connsiteY125" fmla="*/ 1374142 h 1680671"/>
              <a:gd name="connsiteX126" fmla="*/ 3426406 w 6978130"/>
              <a:gd name="connsiteY126" fmla="*/ 1402961 h 1680671"/>
              <a:gd name="connsiteX127" fmla="*/ 3485354 w 6978130"/>
              <a:gd name="connsiteY127" fmla="*/ 1402961 h 1680671"/>
              <a:gd name="connsiteX128" fmla="*/ 3485354 w 6978130"/>
              <a:gd name="connsiteY128" fmla="*/ 1435710 h 1680671"/>
              <a:gd name="connsiteX129" fmla="*/ 3562641 w 6978130"/>
              <a:gd name="connsiteY129" fmla="*/ 1435710 h 1680671"/>
              <a:gd name="connsiteX130" fmla="*/ 3562641 w 6978130"/>
              <a:gd name="connsiteY130" fmla="*/ 1467586 h 1680671"/>
              <a:gd name="connsiteX131" fmla="*/ 3646915 w 6978130"/>
              <a:gd name="connsiteY131" fmla="*/ 1467586 h 1680671"/>
              <a:gd name="connsiteX132" fmla="*/ 3646915 w 6978130"/>
              <a:gd name="connsiteY132" fmla="*/ 1499462 h 1680671"/>
              <a:gd name="connsiteX133" fmla="*/ 4542488 w 6978130"/>
              <a:gd name="connsiteY133" fmla="*/ 1499462 h 1680671"/>
              <a:gd name="connsiteX134" fmla="*/ 4542488 w 6978130"/>
              <a:gd name="connsiteY134" fmla="*/ 1541817 h 1680671"/>
              <a:gd name="connsiteX135" fmla="*/ 4936784 w 6978130"/>
              <a:gd name="connsiteY135" fmla="*/ 1541817 h 1680671"/>
              <a:gd name="connsiteX136" fmla="*/ 4936784 w 6978130"/>
              <a:gd name="connsiteY136" fmla="*/ 1596398 h 1680671"/>
              <a:gd name="connsiteX137" fmla="*/ 5154237 w 6978130"/>
              <a:gd name="connsiteY137" fmla="*/ 1596398 h 1680671"/>
              <a:gd name="connsiteX138" fmla="*/ 5154237 w 6978130"/>
              <a:gd name="connsiteY138" fmla="*/ 1680672 h 1680671"/>
              <a:gd name="connsiteX139" fmla="*/ 6978131 w 6978130"/>
              <a:gd name="connsiteY139" fmla="*/ 1680672 h 168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6978130" h="1680671">
                <a:moveTo>
                  <a:pt x="0" y="0"/>
                </a:moveTo>
                <a:lnTo>
                  <a:pt x="12226" y="0"/>
                </a:lnTo>
                <a:lnTo>
                  <a:pt x="12226" y="13973"/>
                </a:lnTo>
                <a:lnTo>
                  <a:pt x="30129" y="13973"/>
                </a:lnTo>
                <a:lnTo>
                  <a:pt x="30129" y="31439"/>
                </a:lnTo>
                <a:lnTo>
                  <a:pt x="77724" y="31439"/>
                </a:lnTo>
                <a:lnTo>
                  <a:pt x="77724" y="47158"/>
                </a:lnTo>
                <a:lnTo>
                  <a:pt x="141039" y="47158"/>
                </a:lnTo>
                <a:lnTo>
                  <a:pt x="141039" y="66371"/>
                </a:lnTo>
                <a:lnTo>
                  <a:pt x="191690" y="66371"/>
                </a:lnTo>
                <a:lnTo>
                  <a:pt x="191690" y="97810"/>
                </a:lnTo>
                <a:lnTo>
                  <a:pt x="216143" y="97810"/>
                </a:lnTo>
                <a:lnTo>
                  <a:pt x="216143" y="112219"/>
                </a:lnTo>
                <a:lnTo>
                  <a:pt x="246272" y="112219"/>
                </a:lnTo>
                <a:lnTo>
                  <a:pt x="246272" y="128376"/>
                </a:lnTo>
                <a:lnTo>
                  <a:pt x="254568" y="128376"/>
                </a:lnTo>
                <a:lnTo>
                  <a:pt x="254568" y="161561"/>
                </a:lnTo>
                <a:lnTo>
                  <a:pt x="292120" y="161561"/>
                </a:lnTo>
                <a:lnTo>
                  <a:pt x="292120" y="177717"/>
                </a:lnTo>
                <a:lnTo>
                  <a:pt x="320502" y="177717"/>
                </a:lnTo>
                <a:lnTo>
                  <a:pt x="320502" y="193000"/>
                </a:lnTo>
                <a:lnTo>
                  <a:pt x="348885" y="193000"/>
                </a:lnTo>
                <a:lnTo>
                  <a:pt x="348885" y="227932"/>
                </a:lnTo>
                <a:lnTo>
                  <a:pt x="358928" y="227932"/>
                </a:lnTo>
                <a:lnTo>
                  <a:pt x="358928" y="243652"/>
                </a:lnTo>
                <a:lnTo>
                  <a:pt x="461104" y="243652"/>
                </a:lnTo>
                <a:lnTo>
                  <a:pt x="461104" y="258934"/>
                </a:lnTo>
                <a:lnTo>
                  <a:pt x="499966" y="258934"/>
                </a:lnTo>
                <a:lnTo>
                  <a:pt x="499966" y="310023"/>
                </a:lnTo>
                <a:lnTo>
                  <a:pt x="505206" y="310023"/>
                </a:lnTo>
                <a:lnTo>
                  <a:pt x="505206" y="327052"/>
                </a:lnTo>
                <a:lnTo>
                  <a:pt x="510009" y="327052"/>
                </a:lnTo>
                <a:lnTo>
                  <a:pt x="510009" y="344081"/>
                </a:lnTo>
                <a:lnTo>
                  <a:pt x="514376" y="344081"/>
                </a:lnTo>
                <a:lnTo>
                  <a:pt x="514376" y="379014"/>
                </a:lnTo>
                <a:lnTo>
                  <a:pt x="604326" y="379014"/>
                </a:lnTo>
                <a:lnTo>
                  <a:pt x="604326" y="393423"/>
                </a:lnTo>
                <a:lnTo>
                  <a:pt x="661527" y="393423"/>
                </a:lnTo>
                <a:lnTo>
                  <a:pt x="661527" y="411326"/>
                </a:lnTo>
                <a:lnTo>
                  <a:pt x="688600" y="411326"/>
                </a:lnTo>
                <a:lnTo>
                  <a:pt x="688600" y="429665"/>
                </a:lnTo>
                <a:lnTo>
                  <a:pt x="712179" y="429665"/>
                </a:lnTo>
                <a:lnTo>
                  <a:pt x="712179" y="448441"/>
                </a:lnTo>
                <a:lnTo>
                  <a:pt x="792960" y="448441"/>
                </a:lnTo>
                <a:lnTo>
                  <a:pt x="792960" y="464597"/>
                </a:lnTo>
                <a:lnTo>
                  <a:pt x="809116" y="464597"/>
                </a:lnTo>
                <a:lnTo>
                  <a:pt x="809116" y="481627"/>
                </a:lnTo>
                <a:lnTo>
                  <a:pt x="833131" y="481627"/>
                </a:lnTo>
                <a:lnTo>
                  <a:pt x="833131" y="499529"/>
                </a:lnTo>
                <a:lnTo>
                  <a:pt x="846231" y="499529"/>
                </a:lnTo>
                <a:lnTo>
                  <a:pt x="846231" y="534898"/>
                </a:lnTo>
                <a:lnTo>
                  <a:pt x="870247" y="534898"/>
                </a:lnTo>
                <a:lnTo>
                  <a:pt x="870247" y="553674"/>
                </a:lnTo>
                <a:lnTo>
                  <a:pt x="989889" y="553674"/>
                </a:lnTo>
                <a:lnTo>
                  <a:pt x="989889" y="571140"/>
                </a:lnTo>
                <a:lnTo>
                  <a:pt x="1001242" y="571140"/>
                </a:lnTo>
                <a:lnTo>
                  <a:pt x="1001242" y="625722"/>
                </a:lnTo>
                <a:lnTo>
                  <a:pt x="1107349" y="625722"/>
                </a:lnTo>
                <a:lnTo>
                  <a:pt x="1107349" y="641441"/>
                </a:lnTo>
                <a:lnTo>
                  <a:pt x="1119138" y="641441"/>
                </a:lnTo>
                <a:lnTo>
                  <a:pt x="1119138" y="660217"/>
                </a:lnTo>
                <a:lnTo>
                  <a:pt x="1154507" y="660217"/>
                </a:lnTo>
                <a:lnTo>
                  <a:pt x="1154507" y="696023"/>
                </a:lnTo>
                <a:lnTo>
                  <a:pt x="1161057" y="696023"/>
                </a:lnTo>
                <a:lnTo>
                  <a:pt x="1161057" y="715235"/>
                </a:lnTo>
                <a:lnTo>
                  <a:pt x="1166733" y="715235"/>
                </a:lnTo>
                <a:lnTo>
                  <a:pt x="1166733" y="732265"/>
                </a:lnTo>
                <a:lnTo>
                  <a:pt x="1179833" y="732265"/>
                </a:lnTo>
                <a:lnTo>
                  <a:pt x="1179833" y="749731"/>
                </a:lnTo>
                <a:lnTo>
                  <a:pt x="1206905" y="749731"/>
                </a:lnTo>
                <a:lnTo>
                  <a:pt x="1206905" y="768507"/>
                </a:lnTo>
                <a:lnTo>
                  <a:pt x="1295982" y="768507"/>
                </a:lnTo>
                <a:lnTo>
                  <a:pt x="1295982" y="784226"/>
                </a:lnTo>
                <a:lnTo>
                  <a:pt x="1323491" y="784226"/>
                </a:lnTo>
                <a:lnTo>
                  <a:pt x="1323491" y="803002"/>
                </a:lnTo>
                <a:lnTo>
                  <a:pt x="1331788" y="803002"/>
                </a:lnTo>
                <a:lnTo>
                  <a:pt x="1331788" y="823525"/>
                </a:lnTo>
                <a:lnTo>
                  <a:pt x="1344887" y="823525"/>
                </a:lnTo>
                <a:lnTo>
                  <a:pt x="1344887" y="839681"/>
                </a:lnTo>
                <a:lnTo>
                  <a:pt x="1484616" y="839681"/>
                </a:lnTo>
                <a:lnTo>
                  <a:pt x="1484616" y="859330"/>
                </a:lnTo>
                <a:lnTo>
                  <a:pt x="1510378" y="859330"/>
                </a:lnTo>
                <a:lnTo>
                  <a:pt x="1510378" y="880290"/>
                </a:lnTo>
                <a:lnTo>
                  <a:pt x="1540071" y="880290"/>
                </a:lnTo>
                <a:lnTo>
                  <a:pt x="1540071" y="898629"/>
                </a:lnTo>
                <a:lnTo>
                  <a:pt x="1628274" y="898629"/>
                </a:lnTo>
                <a:lnTo>
                  <a:pt x="1628274" y="918715"/>
                </a:lnTo>
                <a:lnTo>
                  <a:pt x="1635261" y="918715"/>
                </a:lnTo>
                <a:lnTo>
                  <a:pt x="1635261" y="939674"/>
                </a:lnTo>
                <a:lnTo>
                  <a:pt x="1654037" y="939674"/>
                </a:lnTo>
                <a:lnTo>
                  <a:pt x="1654037" y="960633"/>
                </a:lnTo>
                <a:lnTo>
                  <a:pt x="1660150" y="960633"/>
                </a:lnTo>
                <a:lnTo>
                  <a:pt x="1660150" y="979846"/>
                </a:lnTo>
                <a:lnTo>
                  <a:pt x="1666699" y="979846"/>
                </a:lnTo>
                <a:lnTo>
                  <a:pt x="1666699" y="1019581"/>
                </a:lnTo>
                <a:lnTo>
                  <a:pt x="1747480" y="1019581"/>
                </a:lnTo>
                <a:lnTo>
                  <a:pt x="1747480" y="1040541"/>
                </a:lnTo>
                <a:lnTo>
                  <a:pt x="1822584" y="1040541"/>
                </a:lnTo>
                <a:lnTo>
                  <a:pt x="1822584" y="1061063"/>
                </a:lnTo>
                <a:lnTo>
                  <a:pt x="1830444" y="1061063"/>
                </a:lnTo>
                <a:lnTo>
                  <a:pt x="1830444" y="1081586"/>
                </a:lnTo>
                <a:lnTo>
                  <a:pt x="1865813" y="1081586"/>
                </a:lnTo>
                <a:lnTo>
                  <a:pt x="1865813" y="1102982"/>
                </a:lnTo>
                <a:lnTo>
                  <a:pt x="2238713" y="1102982"/>
                </a:lnTo>
                <a:lnTo>
                  <a:pt x="2238713" y="1124378"/>
                </a:lnTo>
                <a:lnTo>
                  <a:pt x="2280195" y="1124378"/>
                </a:lnTo>
                <a:lnTo>
                  <a:pt x="2280195" y="1145337"/>
                </a:lnTo>
                <a:lnTo>
                  <a:pt x="2350059" y="1145337"/>
                </a:lnTo>
                <a:lnTo>
                  <a:pt x="2350059" y="1167170"/>
                </a:lnTo>
                <a:lnTo>
                  <a:pt x="2499394" y="1167170"/>
                </a:lnTo>
                <a:lnTo>
                  <a:pt x="2499394" y="1189875"/>
                </a:lnTo>
                <a:lnTo>
                  <a:pt x="2650476" y="1189875"/>
                </a:lnTo>
                <a:lnTo>
                  <a:pt x="2650476" y="1213018"/>
                </a:lnTo>
                <a:lnTo>
                  <a:pt x="2659646" y="1213018"/>
                </a:lnTo>
                <a:lnTo>
                  <a:pt x="2659646" y="1237034"/>
                </a:lnTo>
                <a:lnTo>
                  <a:pt x="3082761" y="1237034"/>
                </a:lnTo>
                <a:lnTo>
                  <a:pt x="3082761" y="1261923"/>
                </a:lnTo>
                <a:lnTo>
                  <a:pt x="3162668" y="1261923"/>
                </a:lnTo>
                <a:lnTo>
                  <a:pt x="3162668" y="1288559"/>
                </a:lnTo>
                <a:lnTo>
                  <a:pt x="3316370" y="1288559"/>
                </a:lnTo>
                <a:lnTo>
                  <a:pt x="3316370" y="1316504"/>
                </a:lnTo>
                <a:lnTo>
                  <a:pt x="3332526" y="1316504"/>
                </a:lnTo>
                <a:lnTo>
                  <a:pt x="3332526" y="1344887"/>
                </a:lnTo>
                <a:lnTo>
                  <a:pt x="3339949" y="1344887"/>
                </a:lnTo>
                <a:lnTo>
                  <a:pt x="3339949" y="1374142"/>
                </a:lnTo>
                <a:lnTo>
                  <a:pt x="3426406" y="1374142"/>
                </a:lnTo>
                <a:lnTo>
                  <a:pt x="3426406" y="1402961"/>
                </a:lnTo>
                <a:lnTo>
                  <a:pt x="3485354" y="1402961"/>
                </a:lnTo>
                <a:lnTo>
                  <a:pt x="3485354" y="1435710"/>
                </a:lnTo>
                <a:lnTo>
                  <a:pt x="3562641" y="1435710"/>
                </a:lnTo>
                <a:lnTo>
                  <a:pt x="3562641" y="1467586"/>
                </a:lnTo>
                <a:lnTo>
                  <a:pt x="3646915" y="1467586"/>
                </a:lnTo>
                <a:lnTo>
                  <a:pt x="3646915" y="1499462"/>
                </a:lnTo>
                <a:lnTo>
                  <a:pt x="4542488" y="1499462"/>
                </a:lnTo>
                <a:lnTo>
                  <a:pt x="4542488" y="1541817"/>
                </a:lnTo>
                <a:lnTo>
                  <a:pt x="4936784" y="1541817"/>
                </a:lnTo>
                <a:lnTo>
                  <a:pt x="4936784" y="1596398"/>
                </a:lnTo>
                <a:lnTo>
                  <a:pt x="5154237" y="1596398"/>
                </a:lnTo>
                <a:lnTo>
                  <a:pt x="5154237" y="1680672"/>
                </a:lnTo>
                <a:lnTo>
                  <a:pt x="6978131" y="1680672"/>
                </a:lnTo>
              </a:path>
            </a:pathLst>
          </a:custGeom>
          <a:noFill/>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13" name="Freeform 284">
            <a:extLst>
              <a:ext uri="{FF2B5EF4-FFF2-40B4-BE49-F238E27FC236}">
                <a16:creationId xmlns:a16="http://schemas.microsoft.com/office/drawing/2014/main" id="{EBF57965-4331-96AD-EAE4-BF9AE227A358}"/>
              </a:ext>
            </a:extLst>
          </p:cNvPr>
          <p:cNvSpPr/>
          <p:nvPr/>
        </p:nvSpPr>
        <p:spPr>
          <a:xfrm>
            <a:off x="9544238" y="3240604"/>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14" name="Freeform 285">
            <a:extLst>
              <a:ext uri="{FF2B5EF4-FFF2-40B4-BE49-F238E27FC236}">
                <a16:creationId xmlns:a16="http://schemas.microsoft.com/office/drawing/2014/main" id="{360B92A0-3383-FFC2-AF93-16009500CE02}"/>
              </a:ext>
            </a:extLst>
          </p:cNvPr>
          <p:cNvSpPr/>
          <p:nvPr/>
        </p:nvSpPr>
        <p:spPr>
          <a:xfrm>
            <a:off x="9492276" y="3292566"/>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15" name="Freeform 287">
            <a:extLst>
              <a:ext uri="{FF2B5EF4-FFF2-40B4-BE49-F238E27FC236}">
                <a16:creationId xmlns:a16="http://schemas.microsoft.com/office/drawing/2014/main" id="{2FF522CF-8FEB-0817-3D57-9BC50448DC49}"/>
              </a:ext>
            </a:extLst>
          </p:cNvPr>
          <p:cNvSpPr/>
          <p:nvPr/>
        </p:nvSpPr>
        <p:spPr>
          <a:xfrm>
            <a:off x="8851708" y="3240604"/>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16" name="Freeform 288">
            <a:extLst>
              <a:ext uri="{FF2B5EF4-FFF2-40B4-BE49-F238E27FC236}">
                <a16:creationId xmlns:a16="http://schemas.microsoft.com/office/drawing/2014/main" id="{9910D367-43F5-5700-E895-B01FEE213630}"/>
              </a:ext>
            </a:extLst>
          </p:cNvPr>
          <p:cNvSpPr/>
          <p:nvPr/>
        </p:nvSpPr>
        <p:spPr>
          <a:xfrm>
            <a:off x="8799310" y="3292566"/>
            <a:ext cx="104796" cy="4366"/>
          </a:xfrm>
          <a:custGeom>
            <a:avLst/>
            <a:gdLst>
              <a:gd name="connsiteX0" fmla="*/ 0 w 104796"/>
              <a:gd name="connsiteY0" fmla="*/ 0 h 4366"/>
              <a:gd name="connsiteX1" fmla="*/ 104796 w 104796"/>
              <a:gd name="connsiteY1" fmla="*/ 0 h 4366"/>
            </a:gdLst>
            <a:ahLst/>
            <a:cxnLst>
              <a:cxn ang="0">
                <a:pos x="connsiteX0" y="connsiteY0"/>
              </a:cxn>
              <a:cxn ang="0">
                <a:pos x="connsiteX1" y="connsiteY1"/>
              </a:cxn>
            </a:cxnLst>
            <a:rect l="l" t="t" r="r" b="b"/>
            <a:pathLst>
              <a:path w="104796" h="4366">
                <a:moveTo>
                  <a:pt x="0" y="0"/>
                </a:moveTo>
                <a:lnTo>
                  <a:pt x="104796"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17" name="Freeform 290">
            <a:extLst>
              <a:ext uri="{FF2B5EF4-FFF2-40B4-BE49-F238E27FC236}">
                <a16:creationId xmlns:a16="http://schemas.microsoft.com/office/drawing/2014/main" id="{7A6B8663-21AD-9AD5-522F-0CC69FF18605}"/>
              </a:ext>
            </a:extLst>
          </p:cNvPr>
          <p:cNvSpPr/>
          <p:nvPr/>
        </p:nvSpPr>
        <p:spPr>
          <a:xfrm>
            <a:off x="8381434" y="3240604"/>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18" name="Freeform 291">
            <a:extLst>
              <a:ext uri="{FF2B5EF4-FFF2-40B4-BE49-F238E27FC236}">
                <a16:creationId xmlns:a16="http://schemas.microsoft.com/office/drawing/2014/main" id="{2CEDCB68-A90F-79D9-2EF0-41B5054A5F19}"/>
              </a:ext>
            </a:extLst>
          </p:cNvPr>
          <p:cNvSpPr/>
          <p:nvPr/>
        </p:nvSpPr>
        <p:spPr>
          <a:xfrm>
            <a:off x="8329473" y="3292566"/>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19" name="Freeform 293">
            <a:extLst>
              <a:ext uri="{FF2B5EF4-FFF2-40B4-BE49-F238E27FC236}">
                <a16:creationId xmlns:a16="http://schemas.microsoft.com/office/drawing/2014/main" id="{5518312D-5D8B-B8EF-72BE-E6F5D7BEA755}"/>
              </a:ext>
            </a:extLst>
          </p:cNvPr>
          <p:cNvSpPr/>
          <p:nvPr/>
        </p:nvSpPr>
        <p:spPr>
          <a:xfrm>
            <a:off x="8219000" y="3240604"/>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20" name="Freeform 294">
            <a:extLst>
              <a:ext uri="{FF2B5EF4-FFF2-40B4-BE49-F238E27FC236}">
                <a16:creationId xmlns:a16="http://schemas.microsoft.com/office/drawing/2014/main" id="{9FE1DD4F-25C0-B49F-0EFA-BFDA27FC0F90}"/>
              </a:ext>
            </a:extLst>
          </p:cNvPr>
          <p:cNvSpPr/>
          <p:nvPr/>
        </p:nvSpPr>
        <p:spPr>
          <a:xfrm>
            <a:off x="8167038" y="3292566"/>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21" name="Freeform 296">
            <a:extLst>
              <a:ext uri="{FF2B5EF4-FFF2-40B4-BE49-F238E27FC236}">
                <a16:creationId xmlns:a16="http://schemas.microsoft.com/office/drawing/2014/main" id="{3F77068F-C0AB-F2B6-9E8B-C0E21534A1FE}"/>
              </a:ext>
            </a:extLst>
          </p:cNvPr>
          <p:cNvSpPr/>
          <p:nvPr/>
        </p:nvSpPr>
        <p:spPr>
          <a:xfrm>
            <a:off x="8047396" y="3240604"/>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22" name="Freeform 297">
            <a:extLst>
              <a:ext uri="{FF2B5EF4-FFF2-40B4-BE49-F238E27FC236}">
                <a16:creationId xmlns:a16="http://schemas.microsoft.com/office/drawing/2014/main" id="{96B28937-B135-BE17-598B-85F524C02C3F}"/>
              </a:ext>
            </a:extLst>
          </p:cNvPr>
          <p:cNvSpPr/>
          <p:nvPr/>
        </p:nvSpPr>
        <p:spPr>
          <a:xfrm>
            <a:off x="7994998" y="3292566"/>
            <a:ext cx="104796" cy="4366"/>
          </a:xfrm>
          <a:custGeom>
            <a:avLst/>
            <a:gdLst>
              <a:gd name="connsiteX0" fmla="*/ 0 w 104796"/>
              <a:gd name="connsiteY0" fmla="*/ 0 h 4366"/>
              <a:gd name="connsiteX1" fmla="*/ 104797 w 104796"/>
              <a:gd name="connsiteY1" fmla="*/ 0 h 4366"/>
            </a:gdLst>
            <a:ahLst/>
            <a:cxnLst>
              <a:cxn ang="0">
                <a:pos x="connsiteX0" y="connsiteY0"/>
              </a:cxn>
              <a:cxn ang="0">
                <a:pos x="connsiteX1" y="connsiteY1"/>
              </a:cxn>
            </a:cxnLst>
            <a:rect l="l" t="t" r="r" b="b"/>
            <a:pathLst>
              <a:path w="104796" h="4366">
                <a:moveTo>
                  <a:pt x="0" y="0"/>
                </a:moveTo>
                <a:lnTo>
                  <a:pt x="104797"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23" name="Freeform 299">
            <a:extLst>
              <a:ext uri="{FF2B5EF4-FFF2-40B4-BE49-F238E27FC236}">
                <a16:creationId xmlns:a16="http://schemas.microsoft.com/office/drawing/2014/main" id="{83F23C92-712E-C9FE-5A6D-284FFD999710}"/>
              </a:ext>
            </a:extLst>
          </p:cNvPr>
          <p:cNvSpPr/>
          <p:nvPr/>
        </p:nvSpPr>
        <p:spPr>
          <a:xfrm>
            <a:off x="7943036" y="3240604"/>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24" name="Freeform 300">
            <a:extLst>
              <a:ext uri="{FF2B5EF4-FFF2-40B4-BE49-F238E27FC236}">
                <a16:creationId xmlns:a16="http://schemas.microsoft.com/office/drawing/2014/main" id="{ADC24604-67DC-E63F-FBF9-198B7D972C2A}"/>
              </a:ext>
            </a:extLst>
          </p:cNvPr>
          <p:cNvSpPr/>
          <p:nvPr/>
        </p:nvSpPr>
        <p:spPr>
          <a:xfrm>
            <a:off x="7890638" y="3292566"/>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25" name="Freeform 302">
            <a:extLst>
              <a:ext uri="{FF2B5EF4-FFF2-40B4-BE49-F238E27FC236}">
                <a16:creationId xmlns:a16="http://schemas.microsoft.com/office/drawing/2014/main" id="{A20A96C0-322A-C18A-1515-06EA79B877D3}"/>
              </a:ext>
            </a:extLst>
          </p:cNvPr>
          <p:cNvSpPr/>
          <p:nvPr/>
        </p:nvSpPr>
        <p:spPr>
          <a:xfrm>
            <a:off x="7834310" y="3240604"/>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26" name="Freeform 303">
            <a:extLst>
              <a:ext uri="{FF2B5EF4-FFF2-40B4-BE49-F238E27FC236}">
                <a16:creationId xmlns:a16="http://schemas.microsoft.com/office/drawing/2014/main" id="{C9D5612F-2928-E121-A278-3A94FCE58E33}"/>
              </a:ext>
            </a:extLst>
          </p:cNvPr>
          <p:cNvSpPr/>
          <p:nvPr/>
        </p:nvSpPr>
        <p:spPr>
          <a:xfrm>
            <a:off x="7781912" y="3292566"/>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27" name="Freeform 305">
            <a:extLst>
              <a:ext uri="{FF2B5EF4-FFF2-40B4-BE49-F238E27FC236}">
                <a16:creationId xmlns:a16="http://schemas.microsoft.com/office/drawing/2014/main" id="{93803F26-0290-21FF-2265-7CBCAE41D010}"/>
              </a:ext>
            </a:extLst>
          </p:cNvPr>
          <p:cNvSpPr/>
          <p:nvPr/>
        </p:nvSpPr>
        <p:spPr>
          <a:xfrm>
            <a:off x="7711611" y="3156330"/>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28" name="Freeform 306">
            <a:extLst>
              <a:ext uri="{FF2B5EF4-FFF2-40B4-BE49-F238E27FC236}">
                <a16:creationId xmlns:a16="http://schemas.microsoft.com/office/drawing/2014/main" id="{15A6FB32-9F8A-38D3-1C68-A4ADA07290DA}"/>
              </a:ext>
            </a:extLst>
          </p:cNvPr>
          <p:cNvSpPr/>
          <p:nvPr/>
        </p:nvSpPr>
        <p:spPr>
          <a:xfrm>
            <a:off x="7659649" y="3208292"/>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29" name="Freeform 308">
            <a:extLst>
              <a:ext uri="{FF2B5EF4-FFF2-40B4-BE49-F238E27FC236}">
                <a16:creationId xmlns:a16="http://schemas.microsoft.com/office/drawing/2014/main" id="{4AC91D65-B601-B2E8-7C47-03399E679F02}"/>
              </a:ext>
            </a:extLst>
          </p:cNvPr>
          <p:cNvSpPr/>
          <p:nvPr/>
        </p:nvSpPr>
        <p:spPr>
          <a:xfrm>
            <a:off x="7538697" y="3156330"/>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30" name="Freeform 309">
            <a:extLst>
              <a:ext uri="{FF2B5EF4-FFF2-40B4-BE49-F238E27FC236}">
                <a16:creationId xmlns:a16="http://schemas.microsoft.com/office/drawing/2014/main" id="{4A902C42-F8DC-3418-761A-BE66BF064C64}"/>
              </a:ext>
            </a:extLst>
          </p:cNvPr>
          <p:cNvSpPr/>
          <p:nvPr/>
        </p:nvSpPr>
        <p:spPr>
          <a:xfrm>
            <a:off x="7486298" y="3208292"/>
            <a:ext cx="104796" cy="4366"/>
          </a:xfrm>
          <a:custGeom>
            <a:avLst/>
            <a:gdLst>
              <a:gd name="connsiteX0" fmla="*/ 0 w 104796"/>
              <a:gd name="connsiteY0" fmla="*/ 0 h 4366"/>
              <a:gd name="connsiteX1" fmla="*/ 104797 w 104796"/>
              <a:gd name="connsiteY1" fmla="*/ 0 h 4366"/>
            </a:gdLst>
            <a:ahLst/>
            <a:cxnLst>
              <a:cxn ang="0">
                <a:pos x="connsiteX0" y="connsiteY0"/>
              </a:cxn>
              <a:cxn ang="0">
                <a:pos x="connsiteX1" y="connsiteY1"/>
              </a:cxn>
            </a:cxnLst>
            <a:rect l="l" t="t" r="r" b="b"/>
            <a:pathLst>
              <a:path w="104796" h="4366">
                <a:moveTo>
                  <a:pt x="0" y="0"/>
                </a:moveTo>
                <a:lnTo>
                  <a:pt x="104797"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31" name="Freeform 311">
            <a:extLst>
              <a:ext uri="{FF2B5EF4-FFF2-40B4-BE49-F238E27FC236}">
                <a16:creationId xmlns:a16="http://schemas.microsoft.com/office/drawing/2014/main" id="{61C2C394-27D5-4567-3C54-6F16E554313D}"/>
              </a:ext>
            </a:extLst>
          </p:cNvPr>
          <p:cNvSpPr/>
          <p:nvPr/>
        </p:nvSpPr>
        <p:spPr>
          <a:xfrm>
            <a:off x="7408138" y="3101749"/>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32" name="Freeform 312">
            <a:extLst>
              <a:ext uri="{FF2B5EF4-FFF2-40B4-BE49-F238E27FC236}">
                <a16:creationId xmlns:a16="http://schemas.microsoft.com/office/drawing/2014/main" id="{9D0ECEEE-549E-062E-0860-F48A3F64D5DD}"/>
              </a:ext>
            </a:extLst>
          </p:cNvPr>
          <p:cNvSpPr/>
          <p:nvPr/>
        </p:nvSpPr>
        <p:spPr>
          <a:xfrm>
            <a:off x="7355740" y="3154147"/>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33" name="Freeform 314">
            <a:extLst>
              <a:ext uri="{FF2B5EF4-FFF2-40B4-BE49-F238E27FC236}">
                <a16:creationId xmlns:a16="http://schemas.microsoft.com/office/drawing/2014/main" id="{5FEAAB91-FD09-563C-D24D-134A77394C7B}"/>
              </a:ext>
            </a:extLst>
          </p:cNvPr>
          <p:cNvSpPr/>
          <p:nvPr/>
        </p:nvSpPr>
        <p:spPr>
          <a:xfrm>
            <a:off x="7384122" y="3101749"/>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34" name="Freeform 315">
            <a:extLst>
              <a:ext uri="{FF2B5EF4-FFF2-40B4-BE49-F238E27FC236}">
                <a16:creationId xmlns:a16="http://schemas.microsoft.com/office/drawing/2014/main" id="{05039EDB-6677-8AA1-7E95-E4739A3DD2A5}"/>
              </a:ext>
            </a:extLst>
          </p:cNvPr>
          <p:cNvSpPr/>
          <p:nvPr/>
        </p:nvSpPr>
        <p:spPr>
          <a:xfrm>
            <a:off x="7332160" y="3154147"/>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35" name="Freeform 317">
            <a:extLst>
              <a:ext uri="{FF2B5EF4-FFF2-40B4-BE49-F238E27FC236}">
                <a16:creationId xmlns:a16="http://schemas.microsoft.com/office/drawing/2014/main" id="{BBB42E78-BCEF-C508-2092-DD603214DED2}"/>
              </a:ext>
            </a:extLst>
          </p:cNvPr>
          <p:cNvSpPr/>
          <p:nvPr/>
        </p:nvSpPr>
        <p:spPr>
          <a:xfrm>
            <a:off x="7378882" y="3101749"/>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36" name="Freeform 318">
            <a:extLst>
              <a:ext uri="{FF2B5EF4-FFF2-40B4-BE49-F238E27FC236}">
                <a16:creationId xmlns:a16="http://schemas.microsoft.com/office/drawing/2014/main" id="{469199E9-CB15-B1EE-A1B9-F4CF02B6B434}"/>
              </a:ext>
            </a:extLst>
          </p:cNvPr>
          <p:cNvSpPr/>
          <p:nvPr/>
        </p:nvSpPr>
        <p:spPr>
          <a:xfrm>
            <a:off x="7326921" y="3154147"/>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37" name="Freeform 320">
            <a:extLst>
              <a:ext uri="{FF2B5EF4-FFF2-40B4-BE49-F238E27FC236}">
                <a16:creationId xmlns:a16="http://schemas.microsoft.com/office/drawing/2014/main" id="{4403D729-1C18-43E6-DEBD-2E49943EA9F3}"/>
              </a:ext>
            </a:extLst>
          </p:cNvPr>
          <p:cNvSpPr/>
          <p:nvPr/>
        </p:nvSpPr>
        <p:spPr>
          <a:xfrm>
            <a:off x="7364473" y="3101749"/>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38" name="Freeform 321">
            <a:extLst>
              <a:ext uri="{FF2B5EF4-FFF2-40B4-BE49-F238E27FC236}">
                <a16:creationId xmlns:a16="http://schemas.microsoft.com/office/drawing/2014/main" id="{A725AC52-505E-83A6-577F-DA070A2E4BEB}"/>
              </a:ext>
            </a:extLst>
          </p:cNvPr>
          <p:cNvSpPr/>
          <p:nvPr/>
        </p:nvSpPr>
        <p:spPr>
          <a:xfrm>
            <a:off x="7312511" y="3154147"/>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39" name="Freeform 323">
            <a:extLst>
              <a:ext uri="{FF2B5EF4-FFF2-40B4-BE49-F238E27FC236}">
                <a16:creationId xmlns:a16="http://schemas.microsoft.com/office/drawing/2014/main" id="{30A5E57C-CF98-D988-67F7-15F7DF4D2318}"/>
              </a:ext>
            </a:extLst>
          </p:cNvPr>
          <p:cNvSpPr/>
          <p:nvPr/>
        </p:nvSpPr>
        <p:spPr>
          <a:xfrm>
            <a:off x="6713425" y="305895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40" name="Freeform 324">
            <a:extLst>
              <a:ext uri="{FF2B5EF4-FFF2-40B4-BE49-F238E27FC236}">
                <a16:creationId xmlns:a16="http://schemas.microsoft.com/office/drawing/2014/main" id="{A3F90527-A131-95B6-B27D-1F536110A3DB}"/>
              </a:ext>
            </a:extLst>
          </p:cNvPr>
          <p:cNvSpPr/>
          <p:nvPr/>
        </p:nvSpPr>
        <p:spPr>
          <a:xfrm>
            <a:off x="6661463" y="3111355"/>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41" name="Freeform 326">
            <a:extLst>
              <a:ext uri="{FF2B5EF4-FFF2-40B4-BE49-F238E27FC236}">
                <a16:creationId xmlns:a16="http://schemas.microsoft.com/office/drawing/2014/main" id="{4B69FD6D-01EF-1940-7EA4-FAE4EAB3303C}"/>
              </a:ext>
            </a:extLst>
          </p:cNvPr>
          <p:cNvSpPr/>
          <p:nvPr/>
        </p:nvSpPr>
        <p:spPr>
          <a:xfrm>
            <a:off x="6602515" y="305895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42" name="Freeform 327">
            <a:extLst>
              <a:ext uri="{FF2B5EF4-FFF2-40B4-BE49-F238E27FC236}">
                <a16:creationId xmlns:a16="http://schemas.microsoft.com/office/drawing/2014/main" id="{3A188D5C-1DCA-45F4-CA92-EEA1245E07A0}"/>
              </a:ext>
            </a:extLst>
          </p:cNvPr>
          <p:cNvSpPr/>
          <p:nvPr/>
        </p:nvSpPr>
        <p:spPr>
          <a:xfrm>
            <a:off x="6550117" y="3111355"/>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43" name="Freeform 329">
            <a:extLst>
              <a:ext uri="{FF2B5EF4-FFF2-40B4-BE49-F238E27FC236}">
                <a16:creationId xmlns:a16="http://schemas.microsoft.com/office/drawing/2014/main" id="{C19D4EFE-98D4-DFA6-9D1F-6CA1A91AC697}"/>
              </a:ext>
            </a:extLst>
          </p:cNvPr>
          <p:cNvSpPr/>
          <p:nvPr/>
        </p:nvSpPr>
        <p:spPr>
          <a:xfrm>
            <a:off x="6547497" y="305895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44" name="Freeform 330">
            <a:extLst>
              <a:ext uri="{FF2B5EF4-FFF2-40B4-BE49-F238E27FC236}">
                <a16:creationId xmlns:a16="http://schemas.microsoft.com/office/drawing/2014/main" id="{AE24350B-A3EF-17EA-DAC9-37C0D91D271E}"/>
              </a:ext>
            </a:extLst>
          </p:cNvPr>
          <p:cNvSpPr/>
          <p:nvPr/>
        </p:nvSpPr>
        <p:spPr>
          <a:xfrm>
            <a:off x="6495536" y="3111355"/>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45" name="Freeform 332">
            <a:extLst>
              <a:ext uri="{FF2B5EF4-FFF2-40B4-BE49-F238E27FC236}">
                <a16:creationId xmlns:a16="http://schemas.microsoft.com/office/drawing/2014/main" id="{A1E9CCE7-2DB9-27CE-6AD0-EB9DA5B95168}"/>
              </a:ext>
            </a:extLst>
          </p:cNvPr>
          <p:cNvSpPr/>
          <p:nvPr/>
        </p:nvSpPr>
        <p:spPr>
          <a:xfrm>
            <a:off x="6221319" y="305895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46" name="Freeform 333">
            <a:extLst>
              <a:ext uri="{FF2B5EF4-FFF2-40B4-BE49-F238E27FC236}">
                <a16:creationId xmlns:a16="http://schemas.microsoft.com/office/drawing/2014/main" id="{E7954F66-6D53-B896-3F6A-F3864D4728DE}"/>
              </a:ext>
            </a:extLst>
          </p:cNvPr>
          <p:cNvSpPr/>
          <p:nvPr/>
        </p:nvSpPr>
        <p:spPr>
          <a:xfrm>
            <a:off x="6168920" y="3111355"/>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47" name="Freeform 335">
            <a:extLst>
              <a:ext uri="{FF2B5EF4-FFF2-40B4-BE49-F238E27FC236}">
                <a16:creationId xmlns:a16="http://schemas.microsoft.com/office/drawing/2014/main" id="{953ACE09-4AB3-1DD1-D117-2F82ACE4FF77}"/>
              </a:ext>
            </a:extLst>
          </p:cNvPr>
          <p:cNvSpPr/>
          <p:nvPr/>
        </p:nvSpPr>
        <p:spPr>
          <a:xfrm>
            <a:off x="6043601" y="2962894"/>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48" name="Freeform 336">
            <a:extLst>
              <a:ext uri="{FF2B5EF4-FFF2-40B4-BE49-F238E27FC236}">
                <a16:creationId xmlns:a16="http://schemas.microsoft.com/office/drawing/2014/main" id="{EF0AA249-1164-E1A3-CB6C-C3FC20727316}"/>
              </a:ext>
            </a:extLst>
          </p:cNvPr>
          <p:cNvSpPr/>
          <p:nvPr/>
        </p:nvSpPr>
        <p:spPr>
          <a:xfrm>
            <a:off x="5991640" y="3014855"/>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49" name="Freeform 338">
            <a:extLst>
              <a:ext uri="{FF2B5EF4-FFF2-40B4-BE49-F238E27FC236}">
                <a16:creationId xmlns:a16="http://schemas.microsoft.com/office/drawing/2014/main" id="{02C88D30-8A05-B65B-71F4-149F6DD861FD}"/>
              </a:ext>
            </a:extLst>
          </p:cNvPr>
          <p:cNvSpPr/>
          <p:nvPr/>
        </p:nvSpPr>
        <p:spPr>
          <a:xfrm>
            <a:off x="5901690" y="2905256"/>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50" name="Freeform 339">
            <a:extLst>
              <a:ext uri="{FF2B5EF4-FFF2-40B4-BE49-F238E27FC236}">
                <a16:creationId xmlns:a16="http://schemas.microsoft.com/office/drawing/2014/main" id="{5E009AFD-62AA-5B2A-0AC1-4E218606C7CA}"/>
              </a:ext>
            </a:extLst>
          </p:cNvPr>
          <p:cNvSpPr/>
          <p:nvPr/>
        </p:nvSpPr>
        <p:spPr>
          <a:xfrm>
            <a:off x="5849291" y="2957654"/>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51" name="Freeform 341">
            <a:extLst>
              <a:ext uri="{FF2B5EF4-FFF2-40B4-BE49-F238E27FC236}">
                <a16:creationId xmlns:a16="http://schemas.microsoft.com/office/drawing/2014/main" id="{7BB7A9BC-7248-C262-A1CA-E60FB42665D9}"/>
              </a:ext>
            </a:extLst>
          </p:cNvPr>
          <p:cNvSpPr/>
          <p:nvPr/>
        </p:nvSpPr>
        <p:spPr>
          <a:xfrm>
            <a:off x="5882477" y="287381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52" name="Freeform 342">
            <a:extLst>
              <a:ext uri="{FF2B5EF4-FFF2-40B4-BE49-F238E27FC236}">
                <a16:creationId xmlns:a16="http://schemas.microsoft.com/office/drawing/2014/main" id="{442DFE25-41FC-D6AD-6680-47C32A31A681}"/>
              </a:ext>
            </a:extLst>
          </p:cNvPr>
          <p:cNvSpPr/>
          <p:nvPr/>
        </p:nvSpPr>
        <p:spPr>
          <a:xfrm>
            <a:off x="5830515" y="2926215"/>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53" name="Freeform 344">
            <a:extLst>
              <a:ext uri="{FF2B5EF4-FFF2-40B4-BE49-F238E27FC236}">
                <a16:creationId xmlns:a16="http://schemas.microsoft.com/office/drawing/2014/main" id="{DFCF198F-29C4-80CB-A53F-500911EDF65A}"/>
              </a:ext>
            </a:extLst>
          </p:cNvPr>
          <p:cNvSpPr/>
          <p:nvPr/>
        </p:nvSpPr>
        <p:spPr>
          <a:xfrm>
            <a:off x="5854094" y="2848054"/>
            <a:ext cx="4366" cy="104796"/>
          </a:xfrm>
          <a:custGeom>
            <a:avLst/>
            <a:gdLst>
              <a:gd name="connsiteX0" fmla="*/ 0 w 4366"/>
              <a:gd name="connsiteY0" fmla="*/ 0 h 104796"/>
              <a:gd name="connsiteX1" fmla="*/ 0 w 4366"/>
              <a:gd name="connsiteY1" fmla="*/ 104796 h 104796"/>
            </a:gdLst>
            <a:ahLst/>
            <a:cxnLst>
              <a:cxn ang="0">
                <a:pos x="connsiteX0" y="connsiteY0"/>
              </a:cxn>
              <a:cxn ang="0">
                <a:pos x="connsiteX1" y="connsiteY1"/>
              </a:cxn>
            </a:cxnLst>
            <a:rect l="l" t="t" r="r" b="b"/>
            <a:pathLst>
              <a:path w="4366" h="104796">
                <a:moveTo>
                  <a:pt x="0" y="0"/>
                </a:moveTo>
                <a:lnTo>
                  <a:pt x="0" y="104796"/>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54" name="Freeform 345">
            <a:extLst>
              <a:ext uri="{FF2B5EF4-FFF2-40B4-BE49-F238E27FC236}">
                <a16:creationId xmlns:a16="http://schemas.microsoft.com/office/drawing/2014/main" id="{0687B9AF-41A7-9F06-E645-92A16159B6D4}"/>
              </a:ext>
            </a:extLst>
          </p:cNvPr>
          <p:cNvSpPr/>
          <p:nvPr/>
        </p:nvSpPr>
        <p:spPr>
          <a:xfrm>
            <a:off x="5802133" y="2900452"/>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55" name="Freeform 347">
            <a:extLst>
              <a:ext uri="{FF2B5EF4-FFF2-40B4-BE49-F238E27FC236}">
                <a16:creationId xmlns:a16="http://schemas.microsoft.com/office/drawing/2014/main" id="{490235AB-BACE-43F5-7317-C7125E7A96F4}"/>
              </a:ext>
            </a:extLst>
          </p:cNvPr>
          <p:cNvSpPr/>
          <p:nvPr/>
        </p:nvSpPr>
        <p:spPr>
          <a:xfrm>
            <a:off x="5544508" y="2796966"/>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56" name="Freeform 348">
            <a:extLst>
              <a:ext uri="{FF2B5EF4-FFF2-40B4-BE49-F238E27FC236}">
                <a16:creationId xmlns:a16="http://schemas.microsoft.com/office/drawing/2014/main" id="{F13CF271-EF72-3C2F-39CA-EFD2E97DB75D}"/>
              </a:ext>
            </a:extLst>
          </p:cNvPr>
          <p:cNvSpPr/>
          <p:nvPr/>
        </p:nvSpPr>
        <p:spPr>
          <a:xfrm>
            <a:off x="5492547" y="2848928"/>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57" name="Freeform 350">
            <a:extLst>
              <a:ext uri="{FF2B5EF4-FFF2-40B4-BE49-F238E27FC236}">
                <a16:creationId xmlns:a16="http://schemas.microsoft.com/office/drawing/2014/main" id="{8E25EE40-5C30-7E86-41F2-3AB29F538297}"/>
              </a:ext>
            </a:extLst>
          </p:cNvPr>
          <p:cNvSpPr/>
          <p:nvPr/>
        </p:nvSpPr>
        <p:spPr>
          <a:xfrm>
            <a:off x="5417879" y="2796966"/>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58" name="Freeform 351">
            <a:extLst>
              <a:ext uri="{FF2B5EF4-FFF2-40B4-BE49-F238E27FC236}">
                <a16:creationId xmlns:a16="http://schemas.microsoft.com/office/drawing/2014/main" id="{47A397E2-A787-20BA-C483-FD0E257C5864}"/>
              </a:ext>
            </a:extLst>
          </p:cNvPr>
          <p:cNvSpPr/>
          <p:nvPr/>
        </p:nvSpPr>
        <p:spPr>
          <a:xfrm>
            <a:off x="5365481" y="2848928"/>
            <a:ext cx="104796" cy="4366"/>
          </a:xfrm>
          <a:custGeom>
            <a:avLst/>
            <a:gdLst>
              <a:gd name="connsiteX0" fmla="*/ 0 w 104796"/>
              <a:gd name="connsiteY0" fmla="*/ 0 h 4366"/>
              <a:gd name="connsiteX1" fmla="*/ 104796 w 104796"/>
              <a:gd name="connsiteY1" fmla="*/ 0 h 4366"/>
            </a:gdLst>
            <a:ahLst/>
            <a:cxnLst>
              <a:cxn ang="0">
                <a:pos x="connsiteX0" y="connsiteY0"/>
              </a:cxn>
              <a:cxn ang="0">
                <a:pos x="connsiteX1" y="connsiteY1"/>
              </a:cxn>
            </a:cxnLst>
            <a:rect l="l" t="t" r="r" b="b"/>
            <a:pathLst>
              <a:path w="104796" h="4366">
                <a:moveTo>
                  <a:pt x="0" y="0"/>
                </a:moveTo>
                <a:lnTo>
                  <a:pt x="104796"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59" name="Freeform 353">
            <a:extLst>
              <a:ext uri="{FF2B5EF4-FFF2-40B4-BE49-F238E27FC236}">
                <a16:creationId xmlns:a16="http://schemas.microsoft.com/office/drawing/2014/main" id="{3CCE3174-4F1D-197B-C114-7E24D5826416}"/>
              </a:ext>
            </a:extLst>
          </p:cNvPr>
          <p:cNvSpPr/>
          <p:nvPr/>
        </p:nvSpPr>
        <p:spPr>
          <a:xfrm>
            <a:off x="5378144" y="2796966"/>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60" name="Freeform 354">
            <a:extLst>
              <a:ext uri="{FF2B5EF4-FFF2-40B4-BE49-F238E27FC236}">
                <a16:creationId xmlns:a16="http://schemas.microsoft.com/office/drawing/2014/main" id="{94CC298B-F6EB-ED04-BC50-80C1A078B1F1}"/>
              </a:ext>
            </a:extLst>
          </p:cNvPr>
          <p:cNvSpPr/>
          <p:nvPr/>
        </p:nvSpPr>
        <p:spPr>
          <a:xfrm>
            <a:off x="5326183" y="2848928"/>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61" name="Freeform 356">
            <a:extLst>
              <a:ext uri="{FF2B5EF4-FFF2-40B4-BE49-F238E27FC236}">
                <a16:creationId xmlns:a16="http://schemas.microsoft.com/office/drawing/2014/main" id="{1739D93C-149E-253F-21AB-6B4C842BED24}"/>
              </a:ext>
            </a:extLst>
          </p:cNvPr>
          <p:cNvSpPr/>
          <p:nvPr/>
        </p:nvSpPr>
        <p:spPr>
          <a:xfrm>
            <a:off x="5265488" y="2796966"/>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62" name="Freeform 357">
            <a:extLst>
              <a:ext uri="{FF2B5EF4-FFF2-40B4-BE49-F238E27FC236}">
                <a16:creationId xmlns:a16="http://schemas.microsoft.com/office/drawing/2014/main" id="{5F14481C-7098-EE40-75A9-CDF55CA0DC01}"/>
              </a:ext>
            </a:extLst>
          </p:cNvPr>
          <p:cNvSpPr/>
          <p:nvPr/>
        </p:nvSpPr>
        <p:spPr>
          <a:xfrm>
            <a:off x="5213526" y="2848928"/>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63" name="Freeform 359">
            <a:extLst>
              <a:ext uri="{FF2B5EF4-FFF2-40B4-BE49-F238E27FC236}">
                <a16:creationId xmlns:a16="http://schemas.microsoft.com/office/drawing/2014/main" id="{C1999494-284E-555A-0180-93BAB109CF51}"/>
              </a:ext>
            </a:extLst>
          </p:cNvPr>
          <p:cNvSpPr/>
          <p:nvPr/>
        </p:nvSpPr>
        <p:spPr>
          <a:xfrm>
            <a:off x="5253262" y="2796966"/>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64" name="Freeform 360">
            <a:extLst>
              <a:ext uri="{FF2B5EF4-FFF2-40B4-BE49-F238E27FC236}">
                <a16:creationId xmlns:a16="http://schemas.microsoft.com/office/drawing/2014/main" id="{802379F8-2648-7397-7475-925B24B3F112}"/>
              </a:ext>
            </a:extLst>
          </p:cNvPr>
          <p:cNvSpPr/>
          <p:nvPr/>
        </p:nvSpPr>
        <p:spPr>
          <a:xfrm>
            <a:off x="5201300" y="2848928"/>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65" name="Freeform 362">
            <a:extLst>
              <a:ext uri="{FF2B5EF4-FFF2-40B4-BE49-F238E27FC236}">
                <a16:creationId xmlns:a16="http://schemas.microsoft.com/office/drawing/2014/main" id="{33E2567F-1EFA-7E64-62A1-30EB93EBED77}"/>
              </a:ext>
            </a:extLst>
          </p:cNvPr>
          <p:cNvSpPr/>
          <p:nvPr/>
        </p:nvSpPr>
        <p:spPr>
          <a:xfrm>
            <a:off x="5234049" y="2796966"/>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66" name="Freeform 363">
            <a:extLst>
              <a:ext uri="{FF2B5EF4-FFF2-40B4-BE49-F238E27FC236}">
                <a16:creationId xmlns:a16="http://schemas.microsoft.com/office/drawing/2014/main" id="{4FE23334-91D7-114D-2A6C-C58CA04A79B7}"/>
              </a:ext>
            </a:extLst>
          </p:cNvPr>
          <p:cNvSpPr/>
          <p:nvPr/>
        </p:nvSpPr>
        <p:spPr>
          <a:xfrm>
            <a:off x="5182088" y="2848928"/>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67" name="Freeform 365">
            <a:extLst>
              <a:ext uri="{FF2B5EF4-FFF2-40B4-BE49-F238E27FC236}">
                <a16:creationId xmlns:a16="http://schemas.microsoft.com/office/drawing/2014/main" id="{5CD3C1EB-CFD6-2867-5A69-9B11B1C7B61D}"/>
              </a:ext>
            </a:extLst>
          </p:cNvPr>
          <p:cNvSpPr/>
          <p:nvPr/>
        </p:nvSpPr>
        <p:spPr>
          <a:xfrm>
            <a:off x="5048472" y="2726665"/>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68" name="Freeform 366">
            <a:extLst>
              <a:ext uri="{FF2B5EF4-FFF2-40B4-BE49-F238E27FC236}">
                <a16:creationId xmlns:a16="http://schemas.microsoft.com/office/drawing/2014/main" id="{B5FBEECC-2FAD-1CF5-0A03-606C1553ADA5}"/>
              </a:ext>
            </a:extLst>
          </p:cNvPr>
          <p:cNvSpPr/>
          <p:nvPr/>
        </p:nvSpPr>
        <p:spPr>
          <a:xfrm>
            <a:off x="4996074" y="2779063"/>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69" name="Freeform 368">
            <a:extLst>
              <a:ext uri="{FF2B5EF4-FFF2-40B4-BE49-F238E27FC236}">
                <a16:creationId xmlns:a16="http://schemas.microsoft.com/office/drawing/2014/main" id="{AFB3BD20-3222-4162-8380-B1D7E6F3BF8C}"/>
              </a:ext>
            </a:extLst>
          </p:cNvPr>
          <p:cNvSpPr/>
          <p:nvPr/>
        </p:nvSpPr>
        <p:spPr>
          <a:xfrm>
            <a:off x="4900447" y="2704833"/>
            <a:ext cx="4366" cy="104796"/>
          </a:xfrm>
          <a:custGeom>
            <a:avLst/>
            <a:gdLst>
              <a:gd name="connsiteX0" fmla="*/ 0 w 4366"/>
              <a:gd name="connsiteY0" fmla="*/ 0 h 104796"/>
              <a:gd name="connsiteX1" fmla="*/ 0 w 4366"/>
              <a:gd name="connsiteY1" fmla="*/ 104796 h 104796"/>
            </a:gdLst>
            <a:ahLst/>
            <a:cxnLst>
              <a:cxn ang="0">
                <a:pos x="connsiteX0" y="connsiteY0"/>
              </a:cxn>
              <a:cxn ang="0">
                <a:pos x="connsiteX1" y="connsiteY1"/>
              </a:cxn>
            </a:cxnLst>
            <a:rect l="l" t="t" r="r" b="b"/>
            <a:pathLst>
              <a:path w="4366" h="104796">
                <a:moveTo>
                  <a:pt x="0" y="0"/>
                </a:moveTo>
                <a:lnTo>
                  <a:pt x="0" y="104796"/>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70" name="Freeform 369">
            <a:extLst>
              <a:ext uri="{FF2B5EF4-FFF2-40B4-BE49-F238E27FC236}">
                <a16:creationId xmlns:a16="http://schemas.microsoft.com/office/drawing/2014/main" id="{6E40FA78-7A24-CEC7-C291-77C10CDA1C7A}"/>
              </a:ext>
            </a:extLst>
          </p:cNvPr>
          <p:cNvSpPr/>
          <p:nvPr/>
        </p:nvSpPr>
        <p:spPr>
          <a:xfrm>
            <a:off x="4848049" y="2757231"/>
            <a:ext cx="104796" cy="4366"/>
          </a:xfrm>
          <a:custGeom>
            <a:avLst/>
            <a:gdLst>
              <a:gd name="connsiteX0" fmla="*/ 0 w 104796"/>
              <a:gd name="connsiteY0" fmla="*/ 0 h 4366"/>
              <a:gd name="connsiteX1" fmla="*/ 104796 w 104796"/>
              <a:gd name="connsiteY1" fmla="*/ 0 h 4366"/>
            </a:gdLst>
            <a:ahLst/>
            <a:cxnLst>
              <a:cxn ang="0">
                <a:pos x="connsiteX0" y="connsiteY0"/>
              </a:cxn>
              <a:cxn ang="0">
                <a:pos x="connsiteX1" y="connsiteY1"/>
              </a:cxn>
            </a:cxnLst>
            <a:rect l="l" t="t" r="r" b="b"/>
            <a:pathLst>
              <a:path w="104796" h="4366">
                <a:moveTo>
                  <a:pt x="0" y="0"/>
                </a:moveTo>
                <a:lnTo>
                  <a:pt x="104796"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71" name="Freeform 371">
            <a:extLst>
              <a:ext uri="{FF2B5EF4-FFF2-40B4-BE49-F238E27FC236}">
                <a16:creationId xmlns:a16="http://schemas.microsoft.com/office/drawing/2014/main" id="{DFCCEA38-8001-F916-8F3B-9F99CF7B54B4}"/>
              </a:ext>
            </a:extLst>
          </p:cNvPr>
          <p:cNvSpPr/>
          <p:nvPr/>
        </p:nvSpPr>
        <p:spPr>
          <a:xfrm>
            <a:off x="4672952" y="266247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72" name="Freeform 372">
            <a:extLst>
              <a:ext uri="{FF2B5EF4-FFF2-40B4-BE49-F238E27FC236}">
                <a16:creationId xmlns:a16="http://schemas.microsoft.com/office/drawing/2014/main" id="{65C44E3E-110D-E74F-8B0D-343EFB176205}"/>
              </a:ext>
            </a:extLst>
          </p:cNvPr>
          <p:cNvSpPr/>
          <p:nvPr/>
        </p:nvSpPr>
        <p:spPr>
          <a:xfrm>
            <a:off x="4620990" y="2714876"/>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73" name="Freeform 374">
            <a:extLst>
              <a:ext uri="{FF2B5EF4-FFF2-40B4-BE49-F238E27FC236}">
                <a16:creationId xmlns:a16="http://schemas.microsoft.com/office/drawing/2014/main" id="{1A732357-837A-898C-F393-2CBD4AF9610A}"/>
              </a:ext>
            </a:extLst>
          </p:cNvPr>
          <p:cNvSpPr/>
          <p:nvPr/>
        </p:nvSpPr>
        <p:spPr>
          <a:xfrm>
            <a:off x="4559422" y="266247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74" name="Freeform 375">
            <a:extLst>
              <a:ext uri="{FF2B5EF4-FFF2-40B4-BE49-F238E27FC236}">
                <a16:creationId xmlns:a16="http://schemas.microsoft.com/office/drawing/2014/main" id="{A4A6D160-87B9-1A09-C139-D7E6B80D23E9}"/>
              </a:ext>
            </a:extLst>
          </p:cNvPr>
          <p:cNvSpPr/>
          <p:nvPr/>
        </p:nvSpPr>
        <p:spPr>
          <a:xfrm>
            <a:off x="4507024" y="2714876"/>
            <a:ext cx="104796" cy="4366"/>
          </a:xfrm>
          <a:custGeom>
            <a:avLst/>
            <a:gdLst>
              <a:gd name="connsiteX0" fmla="*/ 0 w 104796"/>
              <a:gd name="connsiteY0" fmla="*/ 0 h 4366"/>
              <a:gd name="connsiteX1" fmla="*/ 104796 w 104796"/>
              <a:gd name="connsiteY1" fmla="*/ 0 h 4366"/>
            </a:gdLst>
            <a:ahLst/>
            <a:cxnLst>
              <a:cxn ang="0">
                <a:pos x="connsiteX0" y="connsiteY0"/>
              </a:cxn>
              <a:cxn ang="0">
                <a:pos x="connsiteX1" y="connsiteY1"/>
              </a:cxn>
            </a:cxnLst>
            <a:rect l="l" t="t" r="r" b="b"/>
            <a:pathLst>
              <a:path w="104796" h="4366">
                <a:moveTo>
                  <a:pt x="0" y="0"/>
                </a:moveTo>
                <a:lnTo>
                  <a:pt x="104796"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75" name="Freeform 377">
            <a:extLst>
              <a:ext uri="{FF2B5EF4-FFF2-40B4-BE49-F238E27FC236}">
                <a16:creationId xmlns:a16="http://schemas.microsoft.com/office/drawing/2014/main" id="{B221A5D7-BDBD-7E10-B210-CDEC899FE528}"/>
              </a:ext>
            </a:extLst>
          </p:cNvPr>
          <p:cNvSpPr/>
          <p:nvPr/>
        </p:nvSpPr>
        <p:spPr>
          <a:xfrm>
            <a:off x="4239793" y="2579077"/>
            <a:ext cx="4366" cy="104796"/>
          </a:xfrm>
          <a:custGeom>
            <a:avLst/>
            <a:gdLst>
              <a:gd name="connsiteX0" fmla="*/ 0 w 4366"/>
              <a:gd name="connsiteY0" fmla="*/ 0 h 104796"/>
              <a:gd name="connsiteX1" fmla="*/ 0 w 4366"/>
              <a:gd name="connsiteY1" fmla="*/ 104796 h 104796"/>
            </a:gdLst>
            <a:ahLst/>
            <a:cxnLst>
              <a:cxn ang="0">
                <a:pos x="connsiteX0" y="connsiteY0"/>
              </a:cxn>
              <a:cxn ang="0">
                <a:pos x="connsiteX1" y="connsiteY1"/>
              </a:cxn>
            </a:cxnLst>
            <a:rect l="l" t="t" r="r" b="b"/>
            <a:pathLst>
              <a:path w="4366" h="104796">
                <a:moveTo>
                  <a:pt x="0" y="0"/>
                </a:moveTo>
                <a:lnTo>
                  <a:pt x="0" y="104796"/>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76" name="Freeform 378">
            <a:extLst>
              <a:ext uri="{FF2B5EF4-FFF2-40B4-BE49-F238E27FC236}">
                <a16:creationId xmlns:a16="http://schemas.microsoft.com/office/drawing/2014/main" id="{66BFDE09-FDA7-D382-4471-67F6D939EAD5}"/>
              </a:ext>
            </a:extLst>
          </p:cNvPr>
          <p:cNvSpPr/>
          <p:nvPr/>
        </p:nvSpPr>
        <p:spPr>
          <a:xfrm>
            <a:off x="4187395" y="2631475"/>
            <a:ext cx="104796" cy="4366"/>
          </a:xfrm>
          <a:custGeom>
            <a:avLst/>
            <a:gdLst>
              <a:gd name="connsiteX0" fmla="*/ 0 w 104796"/>
              <a:gd name="connsiteY0" fmla="*/ 0 h 4366"/>
              <a:gd name="connsiteX1" fmla="*/ 104796 w 104796"/>
              <a:gd name="connsiteY1" fmla="*/ 0 h 4366"/>
            </a:gdLst>
            <a:ahLst/>
            <a:cxnLst>
              <a:cxn ang="0">
                <a:pos x="connsiteX0" y="connsiteY0"/>
              </a:cxn>
              <a:cxn ang="0">
                <a:pos x="connsiteX1" y="connsiteY1"/>
              </a:cxn>
            </a:cxnLst>
            <a:rect l="l" t="t" r="r" b="b"/>
            <a:pathLst>
              <a:path w="104796" h="4366">
                <a:moveTo>
                  <a:pt x="0" y="0"/>
                </a:moveTo>
                <a:lnTo>
                  <a:pt x="104796"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77" name="Freeform 380">
            <a:extLst>
              <a:ext uri="{FF2B5EF4-FFF2-40B4-BE49-F238E27FC236}">
                <a16:creationId xmlns:a16="http://schemas.microsoft.com/office/drawing/2014/main" id="{126C867F-54E6-4268-82E2-92D83D2363B5}"/>
              </a:ext>
            </a:extLst>
          </p:cNvPr>
          <p:cNvSpPr/>
          <p:nvPr/>
        </p:nvSpPr>
        <p:spPr>
          <a:xfrm>
            <a:off x="4226257" y="2538032"/>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78" name="Freeform 381">
            <a:extLst>
              <a:ext uri="{FF2B5EF4-FFF2-40B4-BE49-F238E27FC236}">
                <a16:creationId xmlns:a16="http://schemas.microsoft.com/office/drawing/2014/main" id="{C81F731A-F89D-C508-FDCB-52E6340E396A}"/>
              </a:ext>
            </a:extLst>
          </p:cNvPr>
          <p:cNvSpPr/>
          <p:nvPr/>
        </p:nvSpPr>
        <p:spPr>
          <a:xfrm>
            <a:off x="4173859" y="2590430"/>
            <a:ext cx="104796" cy="4366"/>
          </a:xfrm>
          <a:custGeom>
            <a:avLst/>
            <a:gdLst>
              <a:gd name="connsiteX0" fmla="*/ 0 w 104796"/>
              <a:gd name="connsiteY0" fmla="*/ 0 h 4366"/>
              <a:gd name="connsiteX1" fmla="*/ 104796 w 104796"/>
              <a:gd name="connsiteY1" fmla="*/ 0 h 4366"/>
            </a:gdLst>
            <a:ahLst/>
            <a:cxnLst>
              <a:cxn ang="0">
                <a:pos x="connsiteX0" y="connsiteY0"/>
              </a:cxn>
              <a:cxn ang="0">
                <a:pos x="connsiteX1" y="connsiteY1"/>
              </a:cxn>
            </a:cxnLst>
            <a:rect l="l" t="t" r="r" b="b"/>
            <a:pathLst>
              <a:path w="104796" h="4366">
                <a:moveTo>
                  <a:pt x="0" y="0"/>
                </a:moveTo>
                <a:lnTo>
                  <a:pt x="104796"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79" name="Freeform 383">
            <a:extLst>
              <a:ext uri="{FF2B5EF4-FFF2-40B4-BE49-F238E27FC236}">
                <a16:creationId xmlns:a16="http://schemas.microsoft.com/office/drawing/2014/main" id="{7AD1542F-C825-7DAE-8E36-0D97C56761B4}"/>
              </a:ext>
            </a:extLst>
          </p:cNvPr>
          <p:cNvSpPr/>
          <p:nvPr/>
        </p:nvSpPr>
        <p:spPr>
          <a:xfrm>
            <a:off x="4117967" y="2458124"/>
            <a:ext cx="4366" cy="104796"/>
          </a:xfrm>
          <a:custGeom>
            <a:avLst/>
            <a:gdLst>
              <a:gd name="connsiteX0" fmla="*/ 0 w 4366"/>
              <a:gd name="connsiteY0" fmla="*/ 0 h 104796"/>
              <a:gd name="connsiteX1" fmla="*/ 0 w 4366"/>
              <a:gd name="connsiteY1" fmla="*/ 104796 h 104796"/>
            </a:gdLst>
            <a:ahLst/>
            <a:cxnLst>
              <a:cxn ang="0">
                <a:pos x="connsiteX0" y="connsiteY0"/>
              </a:cxn>
              <a:cxn ang="0">
                <a:pos x="connsiteX1" y="connsiteY1"/>
              </a:cxn>
            </a:cxnLst>
            <a:rect l="l" t="t" r="r" b="b"/>
            <a:pathLst>
              <a:path w="4366" h="104796">
                <a:moveTo>
                  <a:pt x="0" y="0"/>
                </a:moveTo>
                <a:lnTo>
                  <a:pt x="0" y="104796"/>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80" name="Freeform 384">
            <a:extLst>
              <a:ext uri="{FF2B5EF4-FFF2-40B4-BE49-F238E27FC236}">
                <a16:creationId xmlns:a16="http://schemas.microsoft.com/office/drawing/2014/main" id="{B090470F-1639-87CA-D1A9-79BDA1E17F09}"/>
              </a:ext>
            </a:extLst>
          </p:cNvPr>
          <p:cNvSpPr/>
          <p:nvPr/>
        </p:nvSpPr>
        <p:spPr>
          <a:xfrm>
            <a:off x="4065569" y="2510523"/>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81" name="Freeform 386">
            <a:extLst>
              <a:ext uri="{FF2B5EF4-FFF2-40B4-BE49-F238E27FC236}">
                <a16:creationId xmlns:a16="http://schemas.microsoft.com/office/drawing/2014/main" id="{612F28F0-FC07-4A5A-5891-7F220AD6239B}"/>
              </a:ext>
            </a:extLst>
          </p:cNvPr>
          <p:cNvSpPr/>
          <p:nvPr/>
        </p:nvSpPr>
        <p:spPr>
          <a:xfrm>
            <a:off x="4076485" y="2439785"/>
            <a:ext cx="4366" cy="104796"/>
          </a:xfrm>
          <a:custGeom>
            <a:avLst/>
            <a:gdLst>
              <a:gd name="connsiteX0" fmla="*/ 0 w 4366"/>
              <a:gd name="connsiteY0" fmla="*/ 0 h 104796"/>
              <a:gd name="connsiteX1" fmla="*/ 0 w 4366"/>
              <a:gd name="connsiteY1" fmla="*/ 104796 h 104796"/>
            </a:gdLst>
            <a:ahLst/>
            <a:cxnLst>
              <a:cxn ang="0">
                <a:pos x="connsiteX0" y="connsiteY0"/>
              </a:cxn>
              <a:cxn ang="0">
                <a:pos x="connsiteX1" y="connsiteY1"/>
              </a:cxn>
            </a:cxnLst>
            <a:rect l="l" t="t" r="r" b="b"/>
            <a:pathLst>
              <a:path w="4366" h="104796">
                <a:moveTo>
                  <a:pt x="0" y="0"/>
                </a:moveTo>
                <a:lnTo>
                  <a:pt x="0" y="104796"/>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82" name="Freeform 387">
            <a:extLst>
              <a:ext uri="{FF2B5EF4-FFF2-40B4-BE49-F238E27FC236}">
                <a16:creationId xmlns:a16="http://schemas.microsoft.com/office/drawing/2014/main" id="{DBE0ED24-7E1D-EB07-324C-CF3F05C8FF8E}"/>
              </a:ext>
            </a:extLst>
          </p:cNvPr>
          <p:cNvSpPr/>
          <p:nvPr/>
        </p:nvSpPr>
        <p:spPr>
          <a:xfrm>
            <a:off x="4024087" y="2492183"/>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83" name="Freeform 389">
            <a:extLst>
              <a:ext uri="{FF2B5EF4-FFF2-40B4-BE49-F238E27FC236}">
                <a16:creationId xmlns:a16="http://schemas.microsoft.com/office/drawing/2014/main" id="{310BB0F8-E2D9-A621-34C1-81BF05461E8C}"/>
              </a:ext>
            </a:extLst>
          </p:cNvPr>
          <p:cNvSpPr/>
          <p:nvPr/>
        </p:nvSpPr>
        <p:spPr>
          <a:xfrm>
            <a:off x="4042427" y="2399176"/>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84" name="Freeform 390">
            <a:extLst>
              <a:ext uri="{FF2B5EF4-FFF2-40B4-BE49-F238E27FC236}">
                <a16:creationId xmlns:a16="http://schemas.microsoft.com/office/drawing/2014/main" id="{F53A3287-09D6-58E1-7F09-ED36F5584E55}"/>
              </a:ext>
            </a:extLst>
          </p:cNvPr>
          <p:cNvSpPr/>
          <p:nvPr/>
        </p:nvSpPr>
        <p:spPr>
          <a:xfrm>
            <a:off x="3990028" y="2451575"/>
            <a:ext cx="104796" cy="4366"/>
          </a:xfrm>
          <a:custGeom>
            <a:avLst/>
            <a:gdLst>
              <a:gd name="connsiteX0" fmla="*/ 0 w 104796"/>
              <a:gd name="connsiteY0" fmla="*/ 0 h 4366"/>
              <a:gd name="connsiteX1" fmla="*/ 104796 w 104796"/>
              <a:gd name="connsiteY1" fmla="*/ 0 h 4366"/>
            </a:gdLst>
            <a:ahLst/>
            <a:cxnLst>
              <a:cxn ang="0">
                <a:pos x="connsiteX0" y="connsiteY0"/>
              </a:cxn>
              <a:cxn ang="0">
                <a:pos x="connsiteX1" y="connsiteY1"/>
              </a:cxn>
            </a:cxnLst>
            <a:rect l="l" t="t" r="r" b="b"/>
            <a:pathLst>
              <a:path w="104796" h="4366">
                <a:moveTo>
                  <a:pt x="0" y="0"/>
                </a:moveTo>
                <a:lnTo>
                  <a:pt x="104796"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85" name="Freeform 392">
            <a:extLst>
              <a:ext uri="{FF2B5EF4-FFF2-40B4-BE49-F238E27FC236}">
                <a16:creationId xmlns:a16="http://schemas.microsoft.com/office/drawing/2014/main" id="{30576A8B-525F-6D5D-E701-BDAA0F615EAF}"/>
              </a:ext>
            </a:extLst>
          </p:cNvPr>
          <p:cNvSpPr/>
          <p:nvPr/>
        </p:nvSpPr>
        <p:spPr>
          <a:xfrm>
            <a:off x="4027144" y="2399176"/>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86" name="Freeform 393">
            <a:extLst>
              <a:ext uri="{FF2B5EF4-FFF2-40B4-BE49-F238E27FC236}">
                <a16:creationId xmlns:a16="http://schemas.microsoft.com/office/drawing/2014/main" id="{AC4B26FE-030A-FADF-15F0-9C8E4109C815}"/>
              </a:ext>
            </a:extLst>
          </p:cNvPr>
          <p:cNvSpPr/>
          <p:nvPr/>
        </p:nvSpPr>
        <p:spPr>
          <a:xfrm>
            <a:off x="3974746" y="2451575"/>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87" name="Freeform 395">
            <a:extLst>
              <a:ext uri="{FF2B5EF4-FFF2-40B4-BE49-F238E27FC236}">
                <a16:creationId xmlns:a16="http://schemas.microsoft.com/office/drawing/2014/main" id="{3C4E965C-B8CF-F539-D96F-E03B30886DD2}"/>
              </a:ext>
            </a:extLst>
          </p:cNvPr>
          <p:cNvSpPr/>
          <p:nvPr/>
        </p:nvSpPr>
        <p:spPr>
          <a:xfrm>
            <a:off x="3993958" y="2399176"/>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88" name="Freeform 396">
            <a:extLst>
              <a:ext uri="{FF2B5EF4-FFF2-40B4-BE49-F238E27FC236}">
                <a16:creationId xmlns:a16="http://schemas.microsoft.com/office/drawing/2014/main" id="{46AA96B3-4FE7-3DA7-A98D-10CD22EBA5F2}"/>
              </a:ext>
            </a:extLst>
          </p:cNvPr>
          <p:cNvSpPr/>
          <p:nvPr/>
        </p:nvSpPr>
        <p:spPr>
          <a:xfrm>
            <a:off x="3941997" y="2451575"/>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89" name="Freeform 398">
            <a:extLst>
              <a:ext uri="{FF2B5EF4-FFF2-40B4-BE49-F238E27FC236}">
                <a16:creationId xmlns:a16="http://schemas.microsoft.com/office/drawing/2014/main" id="{77862EAD-7D58-869B-5026-9F6D7032959E}"/>
              </a:ext>
            </a:extLst>
          </p:cNvPr>
          <p:cNvSpPr/>
          <p:nvPr/>
        </p:nvSpPr>
        <p:spPr>
          <a:xfrm>
            <a:off x="3962956" y="2399176"/>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90" name="Freeform 399">
            <a:extLst>
              <a:ext uri="{FF2B5EF4-FFF2-40B4-BE49-F238E27FC236}">
                <a16:creationId xmlns:a16="http://schemas.microsoft.com/office/drawing/2014/main" id="{4DD23CE4-8163-4CD8-F8C8-59D1D517FB49}"/>
              </a:ext>
            </a:extLst>
          </p:cNvPr>
          <p:cNvSpPr/>
          <p:nvPr/>
        </p:nvSpPr>
        <p:spPr>
          <a:xfrm>
            <a:off x="3910994" y="2451575"/>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91" name="Freeform 401">
            <a:extLst>
              <a:ext uri="{FF2B5EF4-FFF2-40B4-BE49-F238E27FC236}">
                <a16:creationId xmlns:a16="http://schemas.microsoft.com/office/drawing/2014/main" id="{6DE16821-310B-86F6-1EBE-8D3CEF46E479}"/>
              </a:ext>
            </a:extLst>
          </p:cNvPr>
          <p:cNvSpPr/>
          <p:nvPr/>
        </p:nvSpPr>
        <p:spPr>
          <a:xfrm>
            <a:off x="3930207" y="2399176"/>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92" name="Freeform 402">
            <a:extLst>
              <a:ext uri="{FF2B5EF4-FFF2-40B4-BE49-F238E27FC236}">
                <a16:creationId xmlns:a16="http://schemas.microsoft.com/office/drawing/2014/main" id="{5532BC4C-C226-607D-A9F3-77E8D6846D3F}"/>
              </a:ext>
            </a:extLst>
          </p:cNvPr>
          <p:cNvSpPr/>
          <p:nvPr/>
        </p:nvSpPr>
        <p:spPr>
          <a:xfrm>
            <a:off x="3877809" y="2451575"/>
            <a:ext cx="104796" cy="4366"/>
          </a:xfrm>
          <a:custGeom>
            <a:avLst/>
            <a:gdLst>
              <a:gd name="connsiteX0" fmla="*/ 0 w 104796"/>
              <a:gd name="connsiteY0" fmla="*/ 0 h 4366"/>
              <a:gd name="connsiteX1" fmla="*/ 104796 w 104796"/>
              <a:gd name="connsiteY1" fmla="*/ 0 h 4366"/>
            </a:gdLst>
            <a:ahLst/>
            <a:cxnLst>
              <a:cxn ang="0">
                <a:pos x="connsiteX0" y="connsiteY0"/>
              </a:cxn>
              <a:cxn ang="0">
                <a:pos x="connsiteX1" y="connsiteY1"/>
              </a:cxn>
            </a:cxnLst>
            <a:rect l="l" t="t" r="r" b="b"/>
            <a:pathLst>
              <a:path w="104796" h="4366">
                <a:moveTo>
                  <a:pt x="0" y="0"/>
                </a:moveTo>
                <a:lnTo>
                  <a:pt x="104796"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93" name="Freeform 404">
            <a:extLst>
              <a:ext uri="{FF2B5EF4-FFF2-40B4-BE49-F238E27FC236}">
                <a16:creationId xmlns:a16="http://schemas.microsoft.com/office/drawing/2014/main" id="{BEAB557D-9C8E-04D0-B29C-77647CB89D3A}"/>
              </a:ext>
            </a:extLst>
          </p:cNvPr>
          <p:cNvSpPr/>
          <p:nvPr/>
        </p:nvSpPr>
        <p:spPr>
          <a:xfrm>
            <a:off x="3885669" y="2342848"/>
            <a:ext cx="4366" cy="104796"/>
          </a:xfrm>
          <a:custGeom>
            <a:avLst/>
            <a:gdLst>
              <a:gd name="connsiteX0" fmla="*/ 0 w 4366"/>
              <a:gd name="connsiteY0" fmla="*/ 0 h 104796"/>
              <a:gd name="connsiteX1" fmla="*/ 0 w 4366"/>
              <a:gd name="connsiteY1" fmla="*/ 104796 h 104796"/>
            </a:gdLst>
            <a:ahLst/>
            <a:cxnLst>
              <a:cxn ang="0">
                <a:pos x="connsiteX0" y="connsiteY0"/>
              </a:cxn>
              <a:cxn ang="0">
                <a:pos x="connsiteX1" y="connsiteY1"/>
              </a:cxn>
            </a:cxnLst>
            <a:rect l="l" t="t" r="r" b="b"/>
            <a:pathLst>
              <a:path w="4366" h="104796">
                <a:moveTo>
                  <a:pt x="0" y="0"/>
                </a:moveTo>
                <a:lnTo>
                  <a:pt x="0" y="104796"/>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94" name="Freeform 405">
            <a:extLst>
              <a:ext uri="{FF2B5EF4-FFF2-40B4-BE49-F238E27FC236}">
                <a16:creationId xmlns:a16="http://schemas.microsoft.com/office/drawing/2014/main" id="{A3CB11F3-9272-FFD5-527E-11DF214AC31F}"/>
              </a:ext>
            </a:extLst>
          </p:cNvPr>
          <p:cNvSpPr/>
          <p:nvPr/>
        </p:nvSpPr>
        <p:spPr>
          <a:xfrm>
            <a:off x="3833707" y="2395247"/>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95" name="Freeform 407">
            <a:extLst>
              <a:ext uri="{FF2B5EF4-FFF2-40B4-BE49-F238E27FC236}">
                <a16:creationId xmlns:a16="http://schemas.microsoft.com/office/drawing/2014/main" id="{22D3176B-5861-A1A9-5903-991C195EAFD2}"/>
              </a:ext>
            </a:extLst>
          </p:cNvPr>
          <p:cNvSpPr/>
          <p:nvPr/>
        </p:nvSpPr>
        <p:spPr>
          <a:xfrm>
            <a:off x="3740264" y="229219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96" name="Freeform 408">
            <a:extLst>
              <a:ext uri="{FF2B5EF4-FFF2-40B4-BE49-F238E27FC236}">
                <a16:creationId xmlns:a16="http://schemas.microsoft.com/office/drawing/2014/main" id="{29AAED82-3970-6E97-4EE9-587E0AEB8FD2}"/>
              </a:ext>
            </a:extLst>
          </p:cNvPr>
          <p:cNvSpPr/>
          <p:nvPr/>
        </p:nvSpPr>
        <p:spPr>
          <a:xfrm>
            <a:off x="3687865" y="2344595"/>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97" name="Freeform 410">
            <a:extLst>
              <a:ext uri="{FF2B5EF4-FFF2-40B4-BE49-F238E27FC236}">
                <a16:creationId xmlns:a16="http://schemas.microsoft.com/office/drawing/2014/main" id="{52882858-DC45-8CB8-29CD-C5D469617F94}"/>
              </a:ext>
            </a:extLst>
          </p:cNvPr>
          <p:cNvSpPr/>
          <p:nvPr/>
        </p:nvSpPr>
        <p:spPr>
          <a:xfrm>
            <a:off x="3279159" y="200793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98" name="Freeform 411">
            <a:extLst>
              <a:ext uri="{FF2B5EF4-FFF2-40B4-BE49-F238E27FC236}">
                <a16:creationId xmlns:a16="http://schemas.microsoft.com/office/drawing/2014/main" id="{3FEC4BE2-33AD-FE80-9942-DA25C8330B43}"/>
              </a:ext>
            </a:extLst>
          </p:cNvPr>
          <p:cNvSpPr/>
          <p:nvPr/>
        </p:nvSpPr>
        <p:spPr>
          <a:xfrm>
            <a:off x="3227198" y="2059898"/>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99" name="Freeform 413">
            <a:extLst>
              <a:ext uri="{FF2B5EF4-FFF2-40B4-BE49-F238E27FC236}">
                <a16:creationId xmlns:a16="http://schemas.microsoft.com/office/drawing/2014/main" id="{ACC625E5-E9D7-F7D4-BE76-A32791BE2703}"/>
              </a:ext>
            </a:extLst>
          </p:cNvPr>
          <p:cNvSpPr/>
          <p:nvPr/>
        </p:nvSpPr>
        <p:spPr>
          <a:xfrm>
            <a:off x="3255580" y="198959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00" name="Freeform 414">
            <a:extLst>
              <a:ext uri="{FF2B5EF4-FFF2-40B4-BE49-F238E27FC236}">
                <a16:creationId xmlns:a16="http://schemas.microsoft.com/office/drawing/2014/main" id="{30F976CD-225F-A5AD-4E96-10AD50611E5D}"/>
              </a:ext>
            </a:extLst>
          </p:cNvPr>
          <p:cNvSpPr/>
          <p:nvPr/>
        </p:nvSpPr>
        <p:spPr>
          <a:xfrm>
            <a:off x="3203182" y="2041559"/>
            <a:ext cx="104796" cy="4366"/>
          </a:xfrm>
          <a:custGeom>
            <a:avLst/>
            <a:gdLst>
              <a:gd name="connsiteX0" fmla="*/ 0 w 104796"/>
              <a:gd name="connsiteY0" fmla="*/ 0 h 4366"/>
              <a:gd name="connsiteX1" fmla="*/ 104796 w 104796"/>
              <a:gd name="connsiteY1" fmla="*/ 0 h 4366"/>
            </a:gdLst>
            <a:ahLst/>
            <a:cxnLst>
              <a:cxn ang="0">
                <a:pos x="connsiteX0" y="connsiteY0"/>
              </a:cxn>
              <a:cxn ang="0">
                <a:pos x="connsiteX1" y="connsiteY1"/>
              </a:cxn>
            </a:cxnLst>
            <a:rect l="l" t="t" r="r" b="b"/>
            <a:pathLst>
              <a:path w="104796" h="4366">
                <a:moveTo>
                  <a:pt x="0" y="0"/>
                </a:moveTo>
                <a:lnTo>
                  <a:pt x="104796"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01" name="Freeform 416">
            <a:extLst>
              <a:ext uri="{FF2B5EF4-FFF2-40B4-BE49-F238E27FC236}">
                <a16:creationId xmlns:a16="http://schemas.microsoft.com/office/drawing/2014/main" id="{B8775CBA-D6C3-7A25-D7FE-A03A9BD3D445}"/>
              </a:ext>
            </a:extLst>
          </p:cNvPr>
          <p:cNvSpPr/>
          <p:nvPr/>
        </p:nvSpPr>
        <p:spPr>
          <a:xfrm>
            <a:off x="3211478" y="1952919"/>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02" name="Freeform 417">
            <a:extLst>
              <a:ext uri="{FF2B5EF4-FFF2-40B4-BE49-F238E27FC236}">
                <a16:creationId xmlns:a16="http://schemas.microsoft.com/office/drawing/2014/main" id="{8127E6B4-87E7-7AEF-C815-C0F775BFFB7C}"/>
              </a:ext>
            </a:extLst>
          </p:cNvPr>
          <p:cNvSpPr/>
          <p:nvPr/>
        </p:nvSpPr>
        <p:spPr>
          <a:xfrm>
            <a:off x="3159517" y="2004880"/>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03" name="Freeform 419">
            <a:extLst>
              <a:ext uri="{FF2B5EF4-FFF2-40B4-BE49-F238E27FC236}">
                <a16:creationId xmlns:a16="http://schemas.microsoft.com/office/drawing/2014/main" id="{40A83FC0-F818-60EB-A8CF-F6AC540A7759}"/>
              </a:ext>
            </a:extLst>
          </p:cNvPr>
          <p:cNvSpPr/>
          <p:nvPr/>
        </p:nvSpPr>
        <p:spPr>
          <a:xfrm>
            <a:off x="3184406" y="1952919"/>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04" name="Freeform 420">
            <a:extLst>
              <a:ext uri="{FF2B5EF4-FFF2-40B4-BE49-F238E27FC236}">
                <a16:creationId xmlns:a16="http://schemas.microsoft.com/office/drawing/2014/main" id="{0B392EE6-E431-4964-451A-656C47BDA00F}"/>
              </a:ext>
            </a:extLst>
          </p:cNvPr>
          <p:cNvSpPr/>
          <p:nvPr/>
        </p:nvSpPr>
        <p:spPr>
          <a:xfrm>
            <a:off x="3132445" y="2004880"/>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05" name="Freeform 422">
            <a:extLst>
              <a:ext uri="{FF2B5EF4-FFF2-40B4-BE49-F238E27FC236}">
                <a16:creationId xmlns:a16="http://schemas.microsoft.com/office/drawing/2014/main" id="{0209F0B2-6554-98FC-428F-96F8BC9E90B0}"/>
              </a:ext>
            </a:extLst>
          </p:cNvPr>
          <p:cNvSpPr/>
          <p:nvPr/>
        </p:nvSpPr>
        <p:spPr>
          <a:xfrm>
            <a:off x="3098386" y="1938509"/>
            <a:ext cx="4366" cy="104796"/>
          </a:xfrm>
          <a:custGeom>
            <a:avLst/>
            <a:gdLst>
              <a:gd name="connsiteX0" fmla="*/ 0 w 4366"/>
              <a:gd name="connsiteY0" fmla="*/ 0 h 104796"/>
              <a:gd name="connsiteX1" fmla="*/ 0 w 4366"/>
              <a:gd name="connsiteY1" fmla="*/ 104796 h 104796"/>
            </a:gdLst>
            <a:ahLst/>
            <a:cxnLst>
              <a:cxn ang="0">
                <a:pos x="connsiteX0" y="connsiteY0"/>
              </a:cxn>
              <a:cxn ang="0">
                <a:pos x="connsiteX1" y="connsiteY1"/>
              </a:cxn>
            </a:cxnLst>
            <a:rect l="l" t="t" r="r" b="b"/>
            <a:pathLst>
              <a:path w="4366" h="104796">
                <a:moveTo>
                  <a:pt x="0" y="0"/>
                </a:moveTo>
                <a:lnTo>
                  <a:pt x="0" y="104796"/>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06" name="Freeform 423">
            <a:extLst>
              <a:ext uri="{FF2B5EF4-FFF2-40B4-BE49-F238E27FC236}">
                <a16:creationId xmlns:a16="http://schemas.microsoft.com/office/drawing/2014/main" id="{FD7686E3-4EE1-6F3D-EE2D-759B874EE75B}"/>
              </a:ext>
            </a:extLst>
          </p:cNvPr>
          <p:cNvSpPr/>
          <p:nvPr/>
        </p:nvSpPr>
        <p:spPr>
          <a:xfrm>
            <a:off x="3045987" y="1990907"/>
            <a:ext cx="104796" cy="4366"/>
          </a:xfrm>
          <a:custGeom>
            <a:avLst/>
            <a:gdLst>
              <a:gd name="connsiteX0" fmla="*/ 0 w 104796"/>
              <a:gd name="connsiteY0" fmla="*/ 0 h 4366"/>
              <a:gd name="connsiteX1" fmla="*/ 104796 w 104796"/>
              <a:gd name="connsiteY1" fmla="*/ 0 h 4366"/>
            </a:gdLst>
            <a:ahLst/>
            <a:cxnLst>
              <a:cxn ang="0">
                <a:pos x="connsiteX0" y="connsiteY0"/>
              </a:cxn>
              <a:cxn ang="0">
                <a:pos x="connsiteX1" y="connsiteY1"/>
              </a:cxn>
            </a:cxnLst>
            <a:rect l="l" t="t" r="r" b="b"/>
            <a:pathLst>
              <a:path w="104796" h="4366">
                <a:moveTo>
                  <a:pt x="0" y="0"/>
                </a:moveTo>
                <a:lnTo>
                  <a:pt x="104796"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07" name="Freeform 425">
            <a:extLst>
              <a:ext uri="{FF2B5EF4-FFF2-40B4-BE49-F238E27FC236}">
                <a16:creationId xmlns:a16="http://schemas.microsoft.com/office/drawing/2014/main" id="{975882D4-97C6-B579-4E47-A0A8DBFE1793}"/>
              </a:ext>
            </a:extLst>
          </p:cNvPr>
          <p:cNvSpPr/>
          <p:nvPr/>
        </p:nvSpPr>
        <p:spPr>
          <a:xfrm>
            <a:off x="3025902" y="1803584"/>
            <a:ext cx="4366" cy="104796"/>
          </a:xfrm>
          <a:custGeom>
            <a:avLst/>
            <a:gdLst>
              <a:gd name="connsiteX0" fmla="*/ 0 w 4366"/>
              <a:gd name="connsiteY0" fmla="*/ 0 h 104796"/>
              <a:gd name="connsiteX1" fmla="*/ 0 w 4366"/>
              <a:gd name="connsiteY1" fmla="*/ 104796 h 104796"/>
            </a:gdLst>
            <a:ahLst/>
            <a:cxnLst>
              <a:cxn ang="0">
                <a:pos x="connsiteX0" y="connsiteY0"/>
              </a:cxn>
              <a:cxn ang="0">
                <a:pos x="connsiteX1" y="connsiteY1"/>
              </a:cxn>
            </a:cxnLst>
            <a:rect l="l" t="t" r="r" b="b"/>
            <a:pathLst>
              <a:path w="4366" h="104796">
                <a:moveTo>
                  <a:pt x="0" y="0"/>
                </a:moveTo>
                <a:lnTo>
                  <a:pt x="0" y="104796"/>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08" name="Freeform 426">
            <a:extLst>
              <a:ext uri="{FF2B5EF4-FFF2-40B4-BE49-F238E27FC236}">
                <a16:creationId xmlns:a16="http://schemas.microsoft.com/office/drawing/2014/main" id="{820AF327-49F7-6E18-AE55-065B6A69421E}"/>
              </a:ext>
            </a:extLst>
          </p:cNvPr>
          <p:cNvSpPr/>
          <p:nvPr/>
        </p:nvSpPr>
        <p:spPr>
          <a:xfrm>
            <a:off x="2973503" y="1855982"/>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09" name="Freeform 428">
            <a:extLst>
              <a:ext uri="{FF2B5EF4-FFF2-40B4-BE49-F238E27FC236}">
                <a16:creationId xmlns:a16="http://schemas.microsoft.com/office/drawing/2014/main" id="{7B8F1455-9710-CA51-649E-258D090DD036}"/>
              </a:ext>
            </a:extLst>
          </p:cNvPr>
          <p:cNvSpPr/>
          <p:nvPr/>
        </p:nvSpPr>
        <p:spPr>
          <a:xfrm>
            <a:off x="2921542" y="1803584"/>
            <a:ext cx="4366" cy="104796"/>
          </a:xfrm>
          <a:custGeom>
            <a:avLst/>
            <a:gdLst>
              <a:gd name="connsiteX0" fmla="*/ 0 w 4366"/>
              <a:gd name="connsiteY0" fmla="*/ 0 h 104796"/>
              <a:gd name="connsiteX1" fmla="*/ 0 w 4366"/>
              <a:gd name="connsiteY1" fmla="*/ 104796 h 104796"/>
            </a:gdLst>
            <a:ahLst/>
            <a:cxnLst>
              <a:cxn ang="0">
                <a:pos x="connsiteX0" y="connsiteY0"/>
              </a:cxn>
              <a:cxn ang="0">
                <a:pos x="connsiteX1" y="connsiteY1"/>
              </a:cxn>
            </a:cxnLst>
            <a:rect l="l" t="t" r="r" b="b"/>
            <a:pathLst>
              <a:path w="4366" h="104796">
                <a:moveTo>
                  <a:pt x="0" y="0"/>
                </a:moveTo>
                <a:lnTo>
                  <a:pt x="0" y="104796"/>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10" name="Freeform 429">
            <a:extLst>
              <a:ext uri="{FF2B5EF4-FFF2-40B4-BE49-F238E27FC236}">
                <a16:creationId xmlns:a16="http://schemas.microsoft.com/office/drawing/2014/main" id="{51C32D46-2468-2864-4DDA-ED3F5E6EE7F2}"/>
              </a:ext>
            </a:extLst>
          </p:cNvPr>
          <p:cNvSpPr/>
          <p:nvPr/>
        </p:nvSpPr>
        <p:spPr>
          <a:xfrm>
            <a:off x="2869144" y="1855982"/>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11" name="Freeform 431">
            <a:extLst>
              <a:ext uri="{FF2B5EF4-FFF2-40B4-BE49-F238E27FC236}">
                <a16:creationId xmlns:a16="http://schemas.microsoft.com/office/drawing/2014/main" id="{4A273E60-7D63-A349-05C6-F39749E00002}"/>
              </a:ext>
            </a:extLst>
          </p:cNvPr>
          <p:cNvSpPr/>
          <p:nvPr/>
        </p:nvSpPr>
        <p:spPr>
          <a:xfrm>
            <a:off x="2905386" y="1752496"/>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12" name="Freeform 432">
            <a:extLst>
              <a:ext uri="{FF2B5EF4-FFF2-40B4-BE49-F238E27FC236}">
                <a16:creationId xmlns:a16="http://schemas.microsoft.com/office/drawing/2014/main" id="{1AB5260A-687A-2B76-6A21-11340F7F4A82}"/>
              </a:ext>
            </a:extLst>
          </p:cNvPr>
          <p:cNvSpPr/>
          <p:nvPr/>
        </p:nvSpPr>
        <p:spPr>
          <a:xfrm>
            <a:off x="2852987" y="1804894"/>
            <a:ext cx="104796" cy="4366"/>
          </a:xfrm>
          <a:custGeom>
            <a:avLst/>
            <a:gdLst>
              <a:gd name="connsiteX0" fmla="*/ 0 w 104796"/>
              <a:gd name="connsiteY0" fmla="*/ 0 h 4366"/>
              <a:gd name="connsiteX1" fmla="*/ 104796 w 104796"/>
              <a:gd name="connsiteY1" fmla="*/ 0 h 4366"/>
            </a:gdLst>
            <a:ahLst/>
            <a:cxnLst>
              <a:cxn ang="0">
                <a:pos x="connsiteX0" y="connsiteY0"/>
              </a:cxn>
              <a:cxn ang="0">
                <a:pos x="connsiteX1" y="connsiteY1"/>
              </a:cxn>
            </a:cxnLst>
            <a:rect l="l" t="t" r="r" b="b"/>
            <a:pathLst>
              <a:path w="104796" h="4366">
                <a:moveTo>
                  <a:pt x="0" y="0"/>
                </a:moveTo>
                <a:lnTo>
                  <a:pt x="104796"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13" name="Freeform 434">
            <a:extLst>
              <a:ext uri="{FF2B5EF4-FFF2-40B4-BE49-F238E27FC236}">
                <a16:creationId xmlns:a16="http://schemas.microsoft.com/office/drawing/2014/main" id="{31B0D06A-920B-100B-D7DD-CE97B041AAEB}"/>
              </a:ext>
            </a:extLst>
          </p:cNvPr>
          <p:cNvSpPr/>
          <p:nvPr/>
        </p:nvSpPr>
        <p:spPr>
          <a:xfrm>
            <a:off x="2859537" y="1737649"/>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14" name="Freeform 435">
            <a:extLst>
              <a:ext uri="{FF2B5EF4-FFF2-40B4-BE49-F238E27FC236}">
                <a16:creationId xmlns:a16="http://schemas.microsoft.com/office/drawing/2014/main" id="{9F74B8FC-0B01-F3C6-E7BE-8D069A6883A2}"/>
              </a:ext>
            </a:extLst>
          </p:cNvPr>
          <p:cNvSpPr/>
          <p:nvPr/>
        </p:nvSpPr>
        <p:spPr>
          <a:xfrm>
            <a:off x="2807139" y="1789611"/>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15" name="Freeform 437">
            <a:extLst>
              <a:ext uri="{FF2B5EF4-FFF2-40B4-BE49-F238E27FC236}">
                <a16:creationId xmlns:a16="http://schemas.microsoft.com/office/drawing/2014/main" id="{5C306636-E1CC-7723-4C35-44E7CF334516}"/>
              </a:ext>
            </a:extLst>
          </p:cNvPr>
          <p:cNvSpPr/>
          <p:nvPr/>
        </p:nvSpPr>
        <p:spPr>
          <a:xfrm>
            <a:off x="2820675" y="1721057"/>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16" name="Freeform 438">
            <a:extLst>
              <a:ext uri="{FF2B5EF4-FFF2-40B4-BE49-F238E27FC236}">
                <a16:creationId xmlns:a16="http://schemas.microsoft.com/office/drawing/2014/main" id="{EA91A05E-915B-91F3-BCC1-603DFF7E78D3}"/>
              </a:ext>
            </a:extLst>
          </p:cNvPr>
          <p:cNvSpPr/>
          <p:nvPr/>
        </p:nvSpPr>
        <p:spPr>
          <a:xfrm>
            <a:off x="2768714" y="1773455"/>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17" name="Freeform 440">
            <a:extLst>
              <a:ext uri="{FF2B5EF4-FFF2-40B4-BE49-F238E27FC236}">
                <a16:creationId xmlns:a16="http://schemas.microsoft.com/office/drawing/2014/main" id="{AC60FB83-053B-201F-4E74-E2C7E256B786}"/>
              </a:ext>
            </a:extLst>
          </p:cNvPr>
          <p:cNvSpPr/>
          <p:nvPr/>
        </p:nvSpPr>
        <p:spPr>
          <a:xfrm>
            <a:off x="2758671" y="1657306"/>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18" name="Freeform 441">
            <a:extLst>
              <a:ext uri="{FF2B5EF4-FFF2-40B4-BE49-F238E27FC236}">
                <a16:creationId xmlns:a16="http://schemas.microsoft.com/office/drawing/2014/main" id="{F7500504-58EA-1DC5-E8DB-DAD3355B47D1}"/>
              </a:ext>
            </a:extLst>
          </p:cNvPr>
          <p:cNvSpPr/>
          <p:nvPr/>
        </p:nvSpPr>
        <p:spPr>
          <a:xfrm>
            <a:off x="2706709" y="1709267"/>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19" name="Freeform 443">
            <a:extLst>
              <a:ext uri="{FF2B5EF4-FFF2-40B4-BE49-F238E27FC236}">
                <a16:creationId xmlns:a16="http://schemas.microsoft.com/office/drawing/2014/main" id="{21640958-5A2B-E406-E638-2D92B796A53E}"/>
              </a:ext>
            </a:extLst>
          </p:cNvPr>
          <p:cNvSpPr/>
          <p:nvPr/>
        </p:nvSpPr>
        <p:spPr>
          <a:xfrm>
            <a:off x="2566107" y="1559932"/>
            <a:ext cx="4366" cy="104359"/>
          </a:xfrm>
          <a:custGeom>
            <a:avLst/>
            <a:gdLst>
              <a:gd name="connsiteX0" fmla="*/ 0 w 4366"/>
              <a:gd name="connsiteY0" fmla="*/ 0 h 104359"/>
              <a:gd name="connsiteX1" fmla="*/ 0 w 4366"/>
              <a:gd name="connsiteY1" fmla="*/ 104360 h 104359"/>
            </a:gdLst>
            <a:ahLst/>
            <a:cxnLst>
              <a:cxn ang="0">
                <a:pos x="connsiteX0" y="connsiteY0"/>
              </a:cxn>
              <a:cxn ang="0">
                <a:pos x="connsiteX1" y="connsiteY1"/>
              </a:cxn>
            </a:cxnLst>
            <a:rect l="l" t="t" r="r" b="b"/>
            <a:pathLst>
              <a:path w="4366" h="104359">
                <a:moveTo>
                  <a:pt x="0" y="0"/>
                </a:moveTo>
                <a:lnTo>
                  <a:pt x="0" y="10436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20" name="Freeform 444">
            <a:extLst>
              <a:ext uri="{FF2B5EF4-FFF2-40B4-BE49-F238E27FC236}">
                <a16:creationId xmlns:a16="http://schemas.microsoft.com/office/drawing/2014/main" id="{EECAE768-53E1-41A5-E12B-A3C3EE62B148}"/>
              </a:ext>
            </a:extLst>
          </p:cNvPr>
          <p:cNvSpPr/>
          <p:nvPr/>
        </p:nvSpPr>
        <p:spPr>
          <a:xfrm>
            <a:off x="2513709" y="1611894"/>
            <a:ext cx="104359" cy="4366"/>
          </a:xfrm>
          <a:custGeom>
            <a:avLst/>
            <a:gdLst>
              <a:gd name="connsiteX0" fmla="*/ 0 w 104359"/>
              <a:gd name="connsiteY0" fmla="*/ 0 h 4366"/>
              <a:gd name="connsiteX1" fmla="*/ 104360 w 104359"/>
              <a:gd name="connsiteY1" fmla="*/ 0 h 4366"/>
            </a:gdLst>
            <a:ahLst/>
            <a:cxnLst>
              <a:cxn ang="0">
                <a:pos x="connsiteX0" y="connsiteY0"/>
              </a:cxn>
              <a:cxn ang="0">
                <a:pos x="connsiteX1" y="connsiteY1"/>
              </a:cxn>
            </a:cxnLst>
            <a:rect l="l" t="t" r="r" b="b"/>
            <a:pathLst>
              <a:path w="104359" h="4366">
                <a:moveTo>
                  <a:pt x="0" y="0"/>
                </a:moveTo>
                <a:lnTo>
                  <a:pt x="104360" y="0"/>
                </a:lnTo>
              </a:path>
            </a:pathLst>
          </a:custGeom>
          <a:ln w="12700"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321" name="TextBox 320">
            <a:extLst>
              <a:ext uri="{FF2B5EF4-FFF2-40B4-BE49-F238E27FC236}">
                <a16:creationId xmlns:a16="http://schemas.microsoft.com/office/drawing/2014/main" id="{73A34F8C-249C-E001-2C8D-FCC67AF74C8F}"/>
              </a:ext>
            </a:extLst>
          </p:cNvPr>
          <p:cNvSpPr txBox="1"/>
          <p:nvPr/>
        </p:nvSpPr>
        <p:spPr>
          <a:xfrm rot="16200000">
            <a:off x="442055" y="2606002"/>
            <a:ext cx="2770310"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prstClr val="white"/>
                </a:solidFill>
                <a:effectLst/>
                <a:uLnTx/>
                <a:uFillTx/>
                <a:latin typeface="Arial"/>
                <a:ea typeface="+mn-ea"/>
                <a:cs typeface="Arial"/>
                <a:sym typeface="Arial"/>
                <a:rtl val="0"/>
              </a:rPr>
              <a:t>Proportion alive and progression free</a:t>
            </a:r>
          </a:p>
        </p:txBody>
      </p:sp>
      <p:grpSp>
        <p:nvGrpSpPr>
          <p:cNvPr id="322" name="Group 321">
            <a:extLst>
              <a:ext uri="{FF2B5EF4-FFF2-40B4-BE49-F238E27FC236}">
                <a16:creationId xmlns:a16="http://schemas.microsoft.com/office/drawing/2014/main" id="{E20E58D3-51CB-E1CE-16A6-6ADFAC24A9FD}"/>
              </a:ext>
            </a:extLst>
          </p:cNvPr>
          <p:cNvGrpSpPr/>
          <p:nvPr/>
        </p:nvGrpSpPr>
        <p:grpSpPr>
          <a:xfrm>
            <a:off x="2052610" y="1528444"/>
            <a:ext cx="201357" cy="2431095"/>
            <a:chOff x="1683866" y="1456247"/>
            <a:chExt cx="138937" cy="2698257"/>
          </a:xfrm>
        </p:grpSpPr>
        <p:sp>
          <p:nvSpPr>
            <p:cNvPr id="323" name="TextBox 322">
              <a:extLst>
                <a:ext uri="{FF2B5EF4-FFF2-40B4-BE49-F238E27FC236}">
                  <a16:creationId xmlns:a16="http://schemas.microsoft.com/office/drawing/2014/main" id="{94D5744E-4B4A-DA5C-59D3-073FDAA12174}"/>
                </a:ext>
              </a:extLst>
            </p:cNvPr>
            <p:cNvSpPr txBox="1"/>
            <p:nvPr/>
          </p:nvSpPr>
          <p:spPr>
            <a:xfrm>
              <a:off x="1693391" y="3975164"/>
              <a:ext cx="129412" cy="17934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0.0</a:t>
              </a:r>
            </a:p>
          </p:txBody>
        </p:sp>
        <p:sp>
          <p:nvSpPr>
            <p:cNvPr id="324" name="TextBox 323">
              <a:extLst>
                <a:ext uri="{FF2B5EF4-FFF2-40B4-BE49-F238E27FC236}">
                  <a16:creationId xmlns:a16="http://schemas.microsoft.com/office/drawing/2014/main" id="{AA3CE410-E407-B7B8-577F-7173D25A7D67}"/>
                </a:ext>
              </a:extLst>
            </p:cNvPr>
            <p:cNvSpPr txBox="1"/>
            <p:nvPr/>
          </p:nvSpPr>
          <p:spPr>
            <a:xfrm>
              <a:off x="1693391" y="3469513"/>
              <a:ext cx="129412" cy="17934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0.2</a:t>
              </a:r>
            </a:p>
          </p:txBody>
        </p:sp>
        <p:sp>
          <p:nvSpPr>
            <p:cNvPr id="325" name="TextBox 324">
              <a:extLst>
                <a:ext uri="{FF2B5EF4-FFF2-40B4-BE49-F238E27FC236}">
                  <a16:creationId xmlns:a16="http://schemas.microsoft.com/office/drawing/2014/main" id="{6CC1C5B2-1667-DFC4-E08B-D9CE9E8A8B94}"/>
                </a:ext>
              </a:extLst>
            </p:cNvPr>
            <p:cNvSpPr txBox="1"/>
            <p:nvPr/>
          </p:nvSpPr>
          <p:spPr>
            <a:xfrm>
              <a:off x="1693391" y="2956865"/>
              <a:ext cx="129412" cy="17934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0.4</a:t>
              </a:r>
            </a:p>
          </p:txBody>
        </p:sp>
        <p:sp>
          <p:nvSpPr>
            <p:cNvPr id="326" name="TextBox 325">
              <a:extLst>
                <a:ext uri="{FF2B5EF4-FFF2-40B4-BE49-F238E27FC236}">
                  <a16:creationId xmlns:a16="http://schemas.microsoft.com/office/drawing/2014/main" id="{32A537B6-EB28-09DC-C32E-2C677DB338E5}"/>
                </a:ext>
              </a:extLst>
            </p:cNvPr>
            <p:cNvSpPr txBox="1"/>
            <p:nvPr/>
          </p:nvSpPr>
          <p:spPr>
            <a:xfrm>
              <a:off x="1683866" y="2462880"/>
              <a:ext cx="129412" cy="17934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0.6</a:t>
              </a:r>
            </a:p>
          </p:txBody>
        </p:sp>
        <p:sp>
          <p:nvSpPr>
            <p:cNvPr id="327" name="TextBox 326">
              <a:extLst>
                <a:ext uri="{FF2B5EF4-FFF2-40B4-BE49-F238E27FC236}">
                  <a16:creationId xmlns:a16="http://schemas.microsoft.com/office/drawing/2014/main" id="{DCDF3D49-C90F-6E17-F917-063E690D9F38}"/>
                </a:ext>
              </a:extLst>
            </p:cNvPr>
            <p:cNvSpPr txBox="1"/>
            <p:nvPr/>
          </p:nvSpPr>
          <p:spPr>
            <a:xfrm>
              <a:off x="1683866" y="1950231"/>
              <a:ext cx="129412" cy="17934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0.8</a:t>
              </a:r>
            </a:p>
          </p:txBody>
        </p:sp>
        <p:sp>
          <p:nvSpPr>
            <p:cNvPr id="328" name="TextBox 327">
              <a:extLst>
                <a:ext uri="{FF2B5EF4-FFF2-40B4-BE49-F238E27FC236}">
                  <a16:creationId xmlns:a16="http://schemas.microsoft.com/office/drawing/2014/main" id="{C78AD3D9-93E2-2572-6E1A-8A492D80BBD9}"/>
                </a:ext>
              </a:extLst>
            </p:cNvPr>
            <p:cNvSpPr txBox="1"/>
            <p:nvPr/>
          </p:nvSpPr>
          <p:spPr>
            <a:xfrm>
              <a:off x="1683866" y="1456247"/>
              <a:ext cx="129412" cy="17934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1.0</a:t>
              </a:r>
            </a:p>
          </p:txBody>
        </p:sp>
      </p:grpSp>
      <p:sp>
        <p:nvSpPr>
          <p:cNvPr id="329" name="TextBox 328">
            <a:extLst>
              <a:ext uri="{FF2B5EF4-FFF2-40B4-BE49-F238E27FC236}">
                <a16:creationId xmlns:a16="http://schemas.microsoft.com/office/drawing/2014/main" id="{E89D97C7-B580-6AE2-51A5-7F40D99EEB35}"/>
              </a:ext>
            </a:extLst>
          </p:cNvPr>
          <p:cNvSpPr txBox="1"/>
          <p:nvPr/>
        </p:nvSpPr>
        <p:spPr>
          <a:xfrm>
            <a:off x="1542424" y="4199018"/>
            <a:ext cx="798617"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solidFill>
                  <a:prstClr val="white"/>
                </a:solidFill>
                <a:effectLst/>
                <a:uLnTx/>
                <a:uFillTx/>
                <a:latin typeface="Arial"/>
                <a:ea typeface="+mn-ea"/>
                <a:cs typeface="Arial"/>
                <a:sym typeface="Arial"/>
                <a:rtl val="0"/>
              </a:rPr>
              <a:t>No. at risk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solidFill>
                  <a:prstClr val="white"/>
                </a:solidFill>
                <a:effectLst/>
                <a:uLnTx/>
                <a:uFillTx/>
                <a:latin typeface="Arial"/>
                <a:ea typeface="+mn-ea"/>
                <a:cs typeface="Arial"/>
                <a:sym typeface="Arial"/>
                <a:rtl val="0"/>
              </a:rPr>
              <a:t>(no. of events)</a:t>
            </a:r>
          </a:p>
        </p:txBody>
      </p:sp>
      <p:sp>
        <p:nvSpPr>
          <p:cNvPr id="330" name="TextBox 329">
            <a:extLst>
              <a:ext uri="{FF2B5EF4-FFF2-40B4-BE49-F238E27FC236}">
                <a16:creationId xmlns:a16="http://schemas.microsoft.com/office/drawing/2014/main" id="{C4F74E05-FA53-CF60-ED0C-901E7683C685}"/>
              </a:ext>
            </a:extLst>
          </p:cNvPr>
          <p:cNvSpPr txBox="1"/>
          <p:nvPr/>
        </p:nvSpPr>
        <p:spPr>
          <a:xfrm>
            <a:off x="2483601" y="4476366"/>
            <a:ext cx="14908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155</a:t>
            </a:r>
          </a:p>
        </p:txBody>
      </p:sp>
      <p:sp>
        <p:nvSpPr>
          <p:cNvPr id="331" name="TextBox 330">
            <a:extLst>
              <a:ext uri="{FF2B5EF4-FFF2-40B4-BE49-F238E27FC236}">
                <a16:creationId xmlns:a16="http://schemas.microsoft.com/office/drawing/2014/main" id="{D73A3652-71D6-B592-188C-4AF2FEEDB0D9}"/>
              </a:ext>
            </a:extLst>
          </p:cNvPr>
          <p:cNvSpPr txBox="1"/>
          <p:nvPr/>
        </p:nvSpPr>
        <p:spPr>
          <a:xfrm>
            <a:off x="2502837" y="4591773"/>
            <a:ext cx="110608"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(0)</a:t>
            </a:r>
          </a:p>
        </p:txBody>
      </p:sp>
      <p:sp>
        <p:nvSpPr>
          <p:cNvPr id="332" name="TextBox 331">
            <a:extLst>
              <a:ext uri="{FF2B5EF4-FFF2-40B4-BE49-F238E27FC236}">
                <a16:creationId xmlns:a16="http://schemas.microsoft.com/office/drawing/2014/main" id="{8BD85246-D193-44D1-CD84-86A5AC6C3D32}"/>
              </a:ext>
            </a:extLst>
          </p:cNvPr>
          <p:cNvSpPr txBox="1"/>
          <p:nvPr/>
        </p:nvSpPr>
        <p:spPr>
          <a:xfrm>
            <a:off x="2663064" y="4476366"/>
            <a:ext cx="14908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143</a:t>
            </a:r>
          </a:p>
        </p:txBody>
      </p:sp>
      <p:sp>
        <p:nvSpPr>
          <p:cNvPr id="333" name="TextBox 332">
            <a:extLst>
              <a:ext uri="{FF2B5EF4-FFF2-40B4-BE49-F238E27FC236}">
                <a16:creationId xmlns:a16="http://schemas.microsoft.com/office/drawing/2014/main" id="{9AACFCED-ED6E-94DD-2598-BF005593F7E3}"/>
              </a:ext>
            </a:extLst>
          </p:cNvPr>
          <p:cNvSpPr txBox="1"/>
          <p:nvPr/>
        </p:nvSpPr>
        <p:spPr>
          <a:xfrm>
            <a:off x="2682300" y="4591773"/>
            <a:ext cx="110608"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(5)</a:t>
            </a:r>
          </a:p>
        </p:txBody>
      </p:sp>
      <p:sp>
        <p:nvSpPr>
          <p:cNvPr id="334" name="TextBox 333">
            <a:extLst>
              <a:ext uri="{FF2B5EF4-FFF2-40B4-BE49-F238E27FC236}">
                <a16:creationId xmlns:a16="http://schemas.microsoft.com/office/drawing/2014/main" id="{EA166E68-87B2-1E43-3BF2-44844D19D1EC}"/>
              </a:ext>
            </a:extLst>
          </p:cNvPr>
          <p:cNvSpPr txBox="1"/>
          <p:nvPr/>
        </p:nvSpPr>
        <p:spPr>
          <a:xfrm>
            <a:off x="2842490" y="4476366"/>
            <a:ext cx="14908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135</a:t>
            </a:r>
          </a:p>
        </p:txBody>
      </p:sp>
      <p:sp>
        <p:nvSpPr>
          <p:cNvPr id="335" name="TextBox 334">
            <a:extLst>
              <a:ext uri="{FF2B5EF4-FFF2-40B4-BE49-F238E27FC236}">
                <a16:creationId xmlns:a16="http://schemas.microsoft.com/office/drawing/2014/main" id="{49465279-9C40-A285-7614-456E44ECF391}"/>
              </a:ext>
            </a:extLst>
          </p:cNvPr>
          <p:cNvSpPr txBox="1"/>
          <p:nvPr/>
        </p:nvSpPr>
        <p:spPr>
          <a:xfrm>
            <a:off x="2836880"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(10)</a:t>
            </a:r>
          </a:p>
        </p:txBody>
      </p:sp>
      <p:sp>
        <p:nvSpPr>
          <p:cNvPr id="336" name="TextBox 335">
            <a:extLst>
              <a:ext uri="{FF2B5EF4-FFF2-40B4-BE49-F238E27FC236}">
                <a16:creationId xmlns:a16="http://schemas.microsoft.com/office/drawing/2014/main" id="{738CDE8D-A6A9-8C86-1E99-515B1E7C5F5B}"/>
              </a:ext>
            </a:extLst>
          </p:cNvPr>
          <p:cNvSpPr txBox="1"/>
          <p:nvPr/>
        </p:nvSpPr>
        <p:spPr>
          <a:xfrm>
            <a:off x="3025128" y="4476366"/>
            <a:ext cx="14908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130</a:t>
            </a:r>
          </a:p>
        </p:txBody>
      </p:sp>
      <p:sp>
        <p:nvSpPr>
          <p:cNvPr id="337" name="TextBox 336">
            <a:extLst>
              <a:ext uri="{FF2B5EF4-FFF2-40B4-BE49-F238E27FC236}">
                <a16:creationId xmlns:a16="http://schemas.microsoft.com/office/drawing/2014/main" id="{56BF3594-5FAD-D29C-1F73-52BDD80257BA}"/>
              </a:ext>
            </a:extLst>
          </p:cNvPr>
          <p:cNvSpPr txBox="1"/>
          <p:nvPr/>
        </p:nvSpPr>
        <p:spPr>
          <a:xfrm>
            <a:off x="3019518"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(15)</a:t>
            </a:r>
          </a:p>
        </p:txBody>
      </p:sp>
      <p:sp>
        <p:nvSpPr>
          <p:cNvPr id="338" name="TextBox 337">
            <a:extLst>
              <a:ext uri="{FF2B5EF4-FFF2-40B4-BE49-F238E27FC236}">
                <a16:creationId xmlns:a16="http://schemas.microsoft.com/office/drawing/2014/main" id="{41CEB6B8-90B1-61B6-B485-D846B7993800}"/>
              </a:ext>
            </a:extLst>
          </p:cNvPr>
          <p:cNvSpPr txBox="1"/>
          <p:nvPr/>
        </p:nvSpPr>
        <p:spPr>
          <a:xfrm>
            <a:off x="3204591" y="4476366"/>
            <a:ext cx="14908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125</a:t>
            </a:r>
          </a:p>
        </p:txBody>
      </p:sp>
      <p:sp>
        <p:nvSpPr>
          <p:cNvPr id="339" name="TextBox 338">
            <a:extLst>
              <a:ext uri="{FF2B5EF4-FFF2-40B4-BE49-F238E27FC236}">
                <a16:creationId xmlns:a16="http://schemas.microsoft.com/office/drawing/2014/main" id="{88C36703-77D7-4D35-4DFD-216967219391}"/>
              </a:ext>
            </a:extLst>
          </p:cNvPr>
          <p:cNvSpPr txBox="1"/>
          <p:nvPr/>
        </p:nvSpPr>
        <p:spPr>
          <a:xfrm>
            <a:off x="3198981"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(19)</a:t>
            </a:r>
          </a:p>
        </p:txBody>
      </p:sp>
      <p:sp>
        <p:nvSpPr>
          <p:cNvPr id="340" name="TextBox 339">
            <a:extLst>
              <a:ext uri="{FF2B5EF4-FFF2-40B4-BE49-F238E27FC236}">
                <a16:creationId xmlns:a16="http://schemas.microsoft.com/office/drawing/2014/main" id="{03BFDDD0-6F57-18D3-76F2-D1E91E0BE224}"/>
              </a:ext>
            </a:extLst>
          </p:cNvPr>
          <p:cNvSpPr txBox="1"/>
          <p:nvPr/>
        </p:nvSpPr>
        <p:spPr>
          <a:xfrm>
            <a:off x="3384053" y="4476366"/>
            <a:ext cx="14908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122</a:t>
            </a:r>
          </a:p>
        </p:txBody>
      </p:sp>
      <p:sp>
        <p:nvSpPr>
          <p:cNvPr id="341" name="TextBox 340">
            <a:extLst>
              <a:ext uri="{FF2B5EF4-FFF2-40B4-BE49-F238E27FC236}">
                <a16:creationId xmlns:a16="http://schemas.microsoft.com/office/drawing/2014/main" id="{405043B9-E233-AB7F-B80D-277917CABA47}"/>
              </a:ext>
            </a:extLst>
          </p:cNvPr>
          <p:cNvSpPr txBox="1"/>
          <p:nvPr/>
        </p:nvSpPr>
        <p:spPr>
          <a:xfrm>
            <a:off x="3378443"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(21)</a:t>
            </a:r>
          </a:p>
        </p:txBody>
      </p:sp>
      <p:sp>
        <p:nvSpPr>
          <p:cNvPr id="342" name="TextBox 341">
            <a:extLst>
              <a:ext uri="{FF2B5EF4-FFF2-40B4-BE49-F238E27FC236}">
                <a16:creationId xmlns:a16="http://schemas.microsoft.com/office/drawing/2014/main" id="{89420D4B-9AC4-FD69-B413-5069DC757B28}"/>
              </a:ext>
            </a:extLst>
          </p:cNvPr>
          <p:cNvSpPr txBox="1"/>
          <p:nvPr/>
        </p:nvSpPr>
        <p:spPr>
          <a:xfrm>
            <a:off x="3566691" y="4476366"/>
            <a:ext cx="14908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117</a:t>
            </a:r>
          </a:p>
        </p:txBody>
      </p:sp>
      <p:sp>
        <p:nvSpPr>
          <p:cNvPr id="343" name="TextBox 342">
            <a:extLst>
              <a:ext uri="{FF2B5EF4-FFF2-40B4-BE49-F238E27FC236}">
                <a16:creationId xmlns:a16="http://schemas.microsoft.com/office/drawing/2014/main" id="{B68AD4A2-CE34-2904-F8F5-BAAB93E58DAB}"/>
              </a:ext>
            </a:extLst>
          </p:cNvPr>
          <p:cNvSpPr txBox="1"/>
          <p:nvPr/>
        </p:nvSpPr>
        <p:spPr>
          <a:xfrm>
            <a:off x="3561081"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(26)</a:t>
            </a:r>
          </a:p>
        </p:txBody>
      </p:sp>
      <p:sp>
        <p:nvSpPr>
          <p:cNvPr id="344" name="TextBox 343">
            <a:extLst>
              <a:ext uri="{FF2B5EF4-FFF2-40B4-BE49-F238E27FC236}">
                <a16:creationId xmlns:a16="http://schemas.microsoft.com/office/drawing/2014/main" id="{15CD53B3-D514-3651-2417-745C2DE5E9BD}"/>
              </a:ext>
            </a:extLst>
          </p:cNvPr>
          <p:cNvSpPr txBox="1"/>
          <p:nvPr/>
        </p:nvSpPr>
        <p:spPr>
          <a:xfrm>
            <a:off x="3732991" y="4476366"/>
            <a:ext cx="172819"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113</a:t>
            </a:r>
          </a:p>
        </p:txBody>
      </p:sp>
      <p:sp>
        <p:nvSpPr>
          <p:cNvPr id="345" name="TextBox 344">
            <a:extLst>
              <a:ext uri="{FF2B5EF4-FFF2-40B4-BE49-F238E27FC236}">
                <a16:creationId xmlns:a16="http://schemas.microsoft.com/office/drawing/2014/main" id="{06FC812A-474B-F5A3-C11E-96DF3440FEBA}"/>
              </a:ext>
            </a:extLst>
          </p:cNvPr>
          <p:cNvSpPr txBox="1"/>
          <p:nvPr/>
        </p:nvSpPr>
        <p:spPr>
          <a:xfrm>
            <a:off x="3741011" y="4590912"/>
            <a:ext cx="160300" cy="10772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(28)</a:t>
            </a:r>
          </a:p>
        </p:txBody>
      </p:sp>
      <p:sp>
        <p:nvSpPr>
          <p:cNvPr id="346" name="TextBox 345">
            <a:extLst>
              <a:ext uri="{FF2B5EF4-FFF2-40B4-BE49-F238E27FC236}">
                <a16:creationId xmlns:a16="http://schemas.microsoft.com/office/drawing/2014/main" id="{139713BA-EB36-6182-3745-9DF6B4DF3F90}"/>
              </a:ext>
            </a:extLst>
          </p:cNvPr>
          <p:cNvSpPr txBox="1"/>
          <p:nvPr/>
        </p:nvSpPr>
        <p:spPr>
          <a:xfrm>
            <a:off x="3925616" y="4476366"/>
            <a:ext cx="14908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111</a:t>
            </a:r>
          </a:p>
        </p:txBody>
      </p:sp>
      <p:sp>
        <p:nvSpPr>
          <p:cNvPr id="347" name="TextBox 346">
            <a:extLst>
              <a:ext uri="{FF2B5EF4-FFF2-40B4-BE49-F238E27FC236}">
                <a16:creationId xmlns:a16="http://schemas.microsoft.com/office/drawing/2014/main" id="{B518AB31-BE9A-8E82-0667-A8995C77B83E}"/>
              </a:ext>
            </a:extLst>
          </p:cNvPr>
          <p:cNvSpPr txBox="1"/>
          <p:nvPr/>
        </p:nvSpPr>
        <p:spPr>
          <a:xfrm>
            <a:off x="3920006"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(30)</a:t>
            </a:r>
          </a:p>
        </p:txBody>
      </p:sp>
      <p:sp>
        <p:nvSpPr>
          <p:cNvPr id="348" name="TextBox 347">
            <a:extLst>
              <a:ext uri="{FF2B5EF4-FFF2-40B4-BE49-F238E27FC236}">
                <a16:creationId xmlns:a16="http://schemas.microsoft.com/office/drawing/2014/main" id="{28FF77F2-C3DD-C9FC-DC3B-E9EFDF81C94A}"/>
              </a:ext>
            </a:extLst>
          </p:cNvPr>
          <p:cNvSpPr txBox="1"/>
          <p:nvPr/>
        </p:nvSpPr>
        <p:spPr>
          <a:xfrm>
            <a:off x="4105079" y="4476366"/>
            <a:ext cx="14908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109</a:t>
            </a:r>
          </a:p>
        </p:txBody>
      </p:sp>
      <p:sp>
        <p:nvSpPr>
          <p:cNvPr id="349" name="TextBox 348">
            <a:extLst>
              <a:ext uri="{FF2B5EF4-FFF2-40B4-BE49-F238E27FC236}">
                <a16:creationId xmlns:a16="http://schemas.microsoft.com/office/drawing/2014/main" id="{2EEB1531-67B8-5167-795F-8154C589BF5B}"/>
              </a:ext>
            </a:extLst>
          </p:cNvPr>
          <p:cNvSpPr txBox="1"/>
          <p:nvPr/>
        </p:nvSpPr>
        <p:spPr>
          <a:xfrm>
            <a:off x="4099469"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(32)</a:t>
            </a:r>
          </a:p>
        </p:txBody>
      </p:sp>
      <p:sp>
        <p:nvSpPr>
          <p:cNvPr id="350" name="TextBox 349">
            <a:extLst>
              <a:ext uri="{FF2B5EF4-FFF2-40B4-BE49-F238E27FC236}">
                <a16:creationId xmlns:a16="http://schemas.microsoft.com/office/drawing/2014/main" id="{265C4D37-4ACC-FFCF-C80A-9D98D968926E}"/>
              </a:ext>
            </a:extLst>
          </p:cNvPr>
          <p:cNvSpPr txBox="1"/>
          <p:nvPr/>
        </p:nvSpPr>
        <p:spPr>
          <a:xfrm>
            <a:off x="4281906" y="4476366"/>
            <a:ext cx="14908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107</a:t>
            </a:r>
          </a:p>
        </p:txBody>
      </p:sp>
      <p:sp>
        <p:nvSpPr>
          <p:cNvPr id="351" name="TextBox 350">
            <a:extLst>
              <a:ext uri="{FF2B5EF4-FFF2-40B4-BE49-F238E27FC236}">
                <a16:creationId xmlns:a16="http://schemas.microsoft.com/office/drawing/2014/main" id="{E3D07055-3D85-AC46-8E9F-47152600F691}"/>
              </a:ext>
            </a:extLst>
          </p:cNvPr>
          <p:cNvSpPr txBox="1"/>
          <p:nvPr/>
        </p:nvSpPr>
        <p:spPr>
          <a:xfrm>
            <a:off x="4276296"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(34)</a:t>
            </a:r>
          </a:p>
        </p:txBody>
      </p:sp>
      <p:sp>
        <p:nvSpPr>
          <p:cNvPr id="352" name="TextBox 351">
            <a:extLst>
              <a:ext uri="{FF2B5EF4-FFF2-40B4-BE49-F238E27FC236}">
                <a16:creationId xmlns:a16="http://schemas.microsoft.com/office/drawing/2014/main" id="{94D76DE8-5225-810C-441E-5A19FFFF680F}"/>
              </a:ext>
            </a:extLst>
          </p:cNvPr>
          <p:cNvSpPr txBox="1"/>
          <p:nvPr/>
        </p:nvSpPr>
        <p:spPr>
          <a:xfrm>
            <a:off x="4466324" y="4476366"/>
            <a:ext cx="14908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102</a:t>
            </a:r>
          </a:p>
        </p:txBody>
      </p:sp>
      <p:sp>
        <p:nvSpPr>
          <p:cNvPr id="353" name="TextBox 352">
            <a:extLst>
              <a:ext uri="{FF2B5EF4-FFF2-40B4-BE49-F238E27FC236}">
                <a16:creationId xmlns:a16="http://schemas.microsoft.com/office/drawing/2014/main" id="{88DAC6EE-E7BE-01B0-C26F-DE99E31B78DB}"/>
              </a:ext>
            </a:extLst>
          </p:cNvPr>
          <p:cNvSpPr txBox="1"/>
          <p:nvPr/>
        </p:nvSpPr>
        <p:spPr>
          <a:xfrm>
            <a:off x="4460714"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(37)</a:t>
            </a:r>
          </a:p>
        </p:txBody>
      </p:sp>
      <p:sp>
        <p:nvSpPr>
          <p:cNvPr id="354" name="TextBox 353">
            <a:extLst>
              <a:ext uri="{FF2B5EF4-FFF2-40B4-BE49-F238E27FC236}">
                <a16:creationId xmlns:a16="http://schemas.microsoft.com/office/drawing/2014/main" id="{EFE2AA45-EE4A-379F-7094-B567E3D9D71E}"/>
              </a:ext>
            </a:extLst>
          </p:cNvPr>
          <p:cNvSpPr txBox="1"/>
          <p:nvPr/>
        </p:nvSpPr>
        <p:spPr>
          <a:xfrm>
            <a:off x="4670657" y="4476366"/>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97</a:t>
            </a:r>
          </a:p>
        </p:txBody>
      </p:sp>
      <p:sp>
        <p:nvSpPr>
          <p:cNvPr id="355" name="TextBox 354">
            <a:extLst>
              <a:ext uri="{FF2B5EF4-FFF2-40B4-BE49-F238E27FC236}">
                <a16:creationId xmlns:a16="http://schemas.microsoft.com/office/drawing/2014/main" id="{139F6AFA-4FFE-8455-B924-C8DF3441616F}"/>
              </a:ext>
            </a:extLst>
          </p:cNvPr>
          <p:cNvSpPr txBox="1"/>
          <p:nvPr/>
        </p:nvSpPr>
        <p:spPr>
          <a:xfrm>
            <a:off x="4640200"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(41)</a:t>
            </a:r>
          </a:p>
        </p:txBody>
      </p:sp>
      <p:sp>
        <p:nvSpPr>
          <p:cNvPr id="356" name="TextBox 355">
            <a:extLst>
              <a:ext uri="{FF2B5EF4-FFF2-40B4-BE49-F238E27FC236}">
                <a16:creationId xmlns:a16="http://schemas.microsoft.com/office/drawing/2014/main" id="{7E9C2E13-8645-A8E2-F9CD-9B6A19E4B6D6}"/>
              </a:ext>
            </a:extLst>
          </p:cNvPr>
          <p:cNvSpPr txBox="1"/>
          <p:nvPr/>
        </p:nvSpPr>
        <p:spPr>
          <a:xfrm>
            <a:off x="4850355" y="4476366"/>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93</a:t>
            </a:r>
          </a:p>
        </p:txBody>
      </p:sp>
      <p:sp>
        <p:nvSpPr>
          <p:cNvPr id="357" name="TextBox 356">
            <a:extLst>
              <a:ext uri="{FF2B5EF4-FFF2-40B4-BE49-F238E27FC236}">
                <a16:creationId xmlns:a16="http://schemas.microsoft.com/office/drawing/2014/main" id="{D35477C4-6D44-D8C2-013B-4D7600C104FC}"/>
              </a:ext>
            </a:extLst>
          </p:cNvPr>
          <p:cNvSpPr txBox="1"/>
          <p:nvPr/>
        </p:nvSpPr>
        <p:spPr>
          <a:xfrm>
            <a:off x="4819898"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(42)</a:t>
            </a:r>
          </a:p>
        </p:txBody>
      </p:sp>
      <p:sp>
        <p:nvSpPr>
          <p:cNvPr id="358" name="TextBox 357">
            <a:extLst>
              <a:ext uri="{FF2B5EF4-FFF2-40B4-BE49-F238E27FC236}">
                <a16:creationId xmlns:a16="http://schemas.microsoft.com/office/drawing/2014/main" id="{5857B9D2-2289-F21A-6436-1FC2B45005F8}"/>
              </a:ext>
            </a:extLst>
          </p:cNvPr>
          <p:cNvSpPr txBox="1"/>
          <p:nvPr/>
        </p:nvSpPr>
        <p:spPr>
          <a:xfrm>
            <a:off x="5032146" y="4476366"/>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82</a:t>
            </a:r>
          </a:p>
        </p:txBody>
      </p:sp>
      <p:sp>
        <p:nvSpPr>
          <p:cNvPr id="359" name="TextBox 358">
            <a:extLst>
              <a:ext uri="{FF2B5EF4-FFF2-40B4-BE49-F238E27FC236}">
                <a16:creationId xmlns:a16="http://schemas.microsoft.com/office/drawing/2014/main" id="{A4634AAF-53F9-CE0A-839C-C1C0F80E142A}"/>
              </a:ext>
            </a:extLst>
          </p:cNvPr>
          <p:cNvSpPr txBox="1"/>
          <p:nvPr/>
        </p:nvSpPr>
        <p:spPr>
          <a:xfrm>
            <a:off x="5001689"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(47)</a:t>
            </a:r>
          </a:p>
        </p:txBody>
      </p:sp>
      <p:sp>
        <p:nvSpPr>
          <p:cNvPr id="360" name="TextBox 359">
            <a:extLst>
              <a:ext uri="{FF2B5EF4-FFF2-40B4-BE49-F238E27FC236}">
                <a16:creationId xmlns:a16="http://schemas.microsoft.com/office/drawing/2014/main" id="{DB041800-9DDA-1BDB-E148-74DE5BAE7D61}"/>
              </a:ext>
            </a:extLst>
          </p:cNvPr>
          <p:cNvSpPr txBox="1"/>
          <p:nvPr/>
        </p:nvSpPr>
        <p:spPr>
          <a:xfrm>
            <a:off x="5210734" y="4476366"/>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80</a:t>
            </a:r>
          </a:p>
        </p:txBody>
      </p:sp>
      <p:sp>
        <p:nvSpPr>
          <p:cNvPr id="361" name="TextBox 360">
            <a:extLst>
              <a:ext uri="{FF2B5EF4-FFF2-40B4-BE49-F238E27FC236}">
                <a16:creationId xmlns:a16="http://schemas.microsoft.com/office/drawing/2014/main" id="{6EF84BAB-A144-4807-82E4-28F3741A7ED2}"/>
              </a:ext>
            </a:extLst>
          </p:cNvPr>
          <p:cNvSpPr txBox="1"/>
          <p:nvPr/>
        </p:nvSpPr>
        <p:spPr>
          <a:xfrm>
            <a:off x="5180277"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(47)</a:t>
            </a:r>
          </a:p>
        </p:txBody>
      </p:sp>
      <p:sp>
        <p:nvSpPr>
          <p:cNvPr id="362" name="TextBox 361">
            <a:extLst>
              <a:ext uri="{FF2B5EF4-FFF2-40B4-BE49-F238E27FC236}">
                <a16:creationId xmlns:a16="http://schemas.microsoft.com/office/drawing/2014/main" id="{3134C12C-FB31-97D7-1BB9-4C5BF4FB1DA0}"/>
              </a:ext>
            </a:extLst>
          </p:cNvPr>
          <p:cNvSpPr txBox="1"/>
          <p:nvPr/>
        </p:nvSpPr>
        <p:spPr>
          <a:xfrm>
            <a:off x="5394112" y="4476366"/>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77</a:t>
            </a:r>
          </a:p>
        </p:txBody>
      </p:sp>
      <p:sp>
        <p:nvSpPr>
          <p:cNvPr id="363" name="TextBox 362">
            <a:extLst>
              <a:ext uri="{FF2B5EF4-FFF2-40B4-BE49-F238E27FC236}">
                <a16:creationId xmlns:a16="http://schemas.microsoft.com/office/drawing/2014/main" id="{2A1A9C36-059D-5C0B-7911-BCC0C229F23F}"/>
              </a:ext>
            </a:extLst>
          </p:cNvPr>
          <p:cNvSpPr txBox="1"/>
          <p:nvPr/>
        </p:nvSpPr>
        <p:spPr>
          <a:xfrm>
            <a:off x="5363655"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(49)</a:t>
            </a:r>
          </a:p>
        </p:txBody>
      </p:sp>
      <p:sp>
        <p:nvSpPr>
          <p:cNvPr id="364" name="TextBox 363">
            <a:extLst>
              <a:ext uri="{FF2B5EF4-FFF2-40B4-BE49-F238E27FC236}">
                <a16:creationId xmlns:a16="http://schemas.microsoft.com/office/drawing/2014/main" id="{1AF086BD-7C20-AB36-F9C7-8E757AEE868F}"/>
              </a:ext>
            </a:extLst>
          </p:cNvPr>
          <p:cNvSpPr txBox="1"/>
          <p:nvPr/>
        </p:nvSpPr>
        <p:spPr>
          <a:xfrm>
            <a:off x="5572110" y="4476366"/>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75</a:t>
            </a:r>
          </a:p>
        </p:txBody>
      </p:sp>
      <p:sp>
        <p:nvSpPr>
          <p:cNvPr id="365" name="TextBox 364">
            <a:extLst>
              <a:ext uri="{FF2B5EF4-FFF2-40B4-BE49-F238E27FC236}">
                <a16:creationId xmlns:a16="http://schemas.microsoft.com/office/drawing/2014/main" id="{41102BEF-7B17-A2C7-F8AF-E5CB4DB75715}"/>
              </a:ext>
            </a:extLst>
          </p:cNvPr>
          <p:cNvSpPr txBox="1"/>
          <p:nvPr/>
        </p:nvSpPr>
        <p:spPr>
          <a:xfrm>
            <a:off x="5541653"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(50)</a:t>
            </a:r>
          </a:p>
        </p:txBody>
      </p:sp>
      <p:sp>
        <p:nvSpPr>
          <p:cNvPr id="366" name="TextBox 365">
            <a:extLst>
              <a:ext uri="{FF2B5EF4-FFF2-40B4-BE49-F238E27FC236}">
                <a16:creationId xmlns:a16="http://schemas.microsoft.com/office/drawing/2014/main" id="{5AB66EA8-ECA3-812A-835C-E5C842A69F91}"/>
              </a:ext>
            </a:extLst>
          </p:cNvPr>
          <p:cNvSpPr txBox="1"/>
          <p:nvPr/>
        </p:nvSpPr>
        <p:spPr>
          <a:xfrm>
            <a:off x="5751767" y="4476366"/>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72</a:t>
            </a:r>
          </a:p>
        </p:txBody>
      </p:sp>
      <p:sp>
        <p:nvSpPr>
          <p:cNvPr id="367" name="TextBox 366">
            <a:extLst>
              <a:ext uri="{FF2B5EF4-FFF2-40B4-BE49-F238E27FC236}">
                <a16:creationId xmlns:a16="http://schemas.microsoft.com/office/drawing/2014/main" id="{183ED794-F4F0-D59E-6E13-3FD25D224868}"/>
              </a:ext>
            </a:extLst>
          </p:cNvPr>
          <p:cNvSpPr txBox="1"/>
          <p:nvPr/>
        </p:nvSpPr>
        <p:spPr>
          <a:xfrm>
            <a:off x="5721310"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(52)</a:t>
            </a:r>
          </a:p>
        </p:txBody>
      </p:sp>
      <p:sp>
        <p:nvSpPr>
          <p:cNvPr id="368" name="TextBox 367">
            <a:extLst>
              <a:ext uri="{FF2B5EF4-FFF2-40B4-BE49-F238E27FC236}">
                <a16:creationId xmlns:a16="http://schemas.microsoft.com/office/drawing/2014/main" id="{CBCEBA38-62BF-B4E5-F0AE-CC0503830B7D}"/>
              </a:ext>
            </a:extLst>
          </p:cNvPr>
          <p:cNvSpPr txBox="1"/>
          <p:nvPr/>
        </p:nvSpPr>
        <p:spPr>
          <a:xfrm>
            <a:off x="5934438" y="4476366"/>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67</a:t>
            </a:r>
          </a:p>
        </p:txBody>
      </p:sp>
      <p:sp>
        <p:nvSpPr>
          <p:cNvPr id="369" name="TextBox 368">
            <a:extLst>
              <a:ext uri="{FF2B5EF4-FFF2-40B4-BE49-F238E27FC236}">
                <a16:creationId xmlns:a16="http://schemas.microsoft.com/office/drawing/2014/main" id="{18A70321-D16D-898D-F90C-7ADA4306B13C}"/>
              </a:ext>
            </a:extLst>
          </p:cNvPr>
          <p:cNvSpPr txBox="1"/>
          <p:nvPr/>
        </p:nvSpPr>
        <p:spPr>
          <a:xfrm>
            <a:off x="5903981"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(53)</a:t>
            </a:r>
          </a:p>
        </p:txBody>
      </p:sp>
      <p:sp>
        <p:nvSpPr>
          <p:cNvPr id="370" name="TextBox 369">
            <a:extLst>
              <a:ext uri="{FF2B5EF4-FFF2-40B4-BE49-F238E27FC236}">
                <a16:creationId xmlns:a16="http://schemas.microsoft.com/office/drawing/2014/main" id="{5F278FF5-53EF-6ADB-6111-F7867A502441}"/>
              </a:ext>
            </a:extLst>
          </p:cNvPr>
          <p:cNvSpPr txBox="1"/>
          <p:nvPr/>
        </p:nvSpPr>
        <p:spPr>
          <a:xfrm>
            <a:off x="6110020" y="4476366"/>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64</a:t>
            </a:r>
          </a:p>
        </p:txBody>
      </p:sp>
      <p:sp>
        <p:nvSpPr>
          <p:cNvPr id="371" name="TextBox 370">
            <a:extLst>
              <a:ext uri="{FF2B5EF4-FFF2-40B4-BE49-F238E27FC236}">
                <a16:creationId xmlns:a16="http://schemas.microsoft.com/office/drawing/2014/main" id="{0B4741FB-248D-B00E-FBCE-A2407DF27C48}"/>
              </a:ext>
            </a:extLst>
          </p:cNvPr>
          <p:cNvSpPr txBox="1"/>
          <p:nvPr/>
        </p:nvSpPr>
        <p:spPr>
          <a:xfrm>
            <a:off x="6079563"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(54)</a:t>
            </a:r>
          </a:p>
        </p:txBody>
      </p:sp>
      <p:sp>
        <p:nvSpPr>
          <p:cNvPr id="372" name="TextBox 371">
            <a:extLst>
              <a:ext uri="{FF2B5EF4-FFF2-40B4-BE49-F238E27FC236}">
                <a16:creationId xmlns:a16="http://schemas.microsoft.com/office/drawing/2014/main" id="{009F23B0-9F84-3177-2049-F8AB1E113ED8}"/>
              </a:ext>
            </a:extLst>
          </p:cNvPr>
          <p:cNvSpPr txBox="1"/>
          <p:nvPr/>
        </p:nvSpPr>
        <p:spPr>
          <a:xfrm>
            <a:off x="6291027" y="4476366"/>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59</a:t>
            </a:r>
          </a:p>
        </p:txBody>
      </p:sp>
      <p:sp>
        <p:nvSpPr>
          <p:cNvPr id="373" name="TextBox 372">
            <a:extLst>
              <a:ext uri="{FF2B5EF4-FFF2-40B4-BE49-F238E27FC236}">
                <a16:creationId xmlns:a16="http://schemas.microsoft.com/office/drawing/2014/main" id="{50F70C24-F34E-7854-0FCF-A73DBE7491F2}"/>
              </a:ext>
            </a:extLst>
          </p:cNvPr>
          <p:cNvSpPr txBox="1"/>
          <p:nvPr/>
        </p:nvSpPr>
        <p:spPr>
          <a:xfrm>
            <a:off x="6260570"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(56)</a:t>
            </a:r>
          </a:p>
        </p:txBody>
      </p:sp>
      <p:sp>
        <p:nvSpPr>
          <p:cNvPr id="374" name="TextBox 373">
            <a:extLst>
              <a:ext uri="{FF2B5EF4-FFF2-40B4-BE49-F238E27FC236}">
                <a16:creationId xmlns:a16="http://schemas.microsoft.com/office/drawing/2014/main" id="{654E8FA4-D2D1-3005-EFC4-E9478CAECB25}"/>
              </a:ext>
            </a:extLst>
          </p:cNvPr>
          <p:cNvSpPr txBox="1"/>
          <p:nvPr/>
        </p:nvSpPr>
        <p:spPr>
          <a:xfrm>
            <a:off x="6473469" y="4476366"/>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50</a:t>
            </a:r>
          </a:p>
        </p:txBody>
      </p:sp>
      <p:sp>
        <p:nvSpPr>
          <p:cNvPr id="375" name="TextBox 374">
            <a:extLst>
              <a:ext uri="{FF2B5EF4-FFF2-40B4-BE49-F238E27FC236}">
                <a16:creationId xmlns:a16="http://schemas.microsoft.com/office/drawing/2014/main" id="{D2165EC1-171F-57CA-7B1B-707DAA2CCB82}"/>
              </a:ext>
            </a:extLst>
          </p:cNvPr>
          <p:cNvSpPr txBox="1"/>
          <p:nvPr/>
        </p:nvSpPr>
        <p:spPr>
          <a:xfrm>
            <a:off x="6443012"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(58)</a:t>
            </a:r>
          </a:p>
        </p:txBody>
      </p:sp>
      <p:sp>
        <p:nvSpPr>
          <p:cNvPr id="376" name="TextBox 375">
            <a:extLst>
              <a:ext uri="{FF2B5EF4-FFF2-40B4-BE49-F238E27FC236}">
                <a16:creationId xmlns:a16="http://schemas.microsoft.com/office/drawing/2014/main" id="{C1BCCD8B-210B-220F-E3E4-EE56C92B91FF}"/>
              </a:ext>
            </a:extLst>
          </p:cNvPr>
          <p:cNvSpPr txBox="1"/>
          <p:nvPr/>
        </p:nvSpPr>
        <p:spPr>
          <a:xfrm>
            <a:off x="6650737" y="4476366"/>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45</a:t>
            </a:r>
          </a:p>
        </p:txBody>
      </p:sp>
      <p:sp>
        <p:nvSpPr>
          <p:cNvPr id="377" name="TextBox 376">
            <a:extLst>
              <a:ext uri="{FF2B5EF4-FFF2-40B4-BE49-F238E27FC236}">
                <a16:creationId xmlns:a16="http://schemas.microsoft.com/office/drawing/2014/main" id="{30610BDF-33C1-A68F-5956-B0C20B80FE95}"/>
              </a:ext>
            </a:extLst>
          </p:cNvPr>
          <p:cNvSpPr txBox="1"/>
          <p:nvPr/>
        </p:nvSpPr>
        <p:spPr>
          <a:xfrm>
            <a:off x="6620280"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(59)</a:t>
            </a:r>
          </a:p>
        </p:txBody>
      </p:sp>
      <p:sp>
        <p:nvSpPr>
          <p:cNvPr id="378" name="TextBox 377">
            <a:extLst>
              <a:ext uri="{FF2B5EF4-FFF2-40B4-BE49-F238E27FC236}">
                <a16:creationId xmlns:a16="http://schemas.microsoft.com/office/drawing/2014/main" id="{549F2B1C-6D62-7C32-BD0A-CB1E45BFD2A9}"/>
              </a:ext>
            </a:extLst>
          </p:cNvPr>
          <p:cNvSpPr txBox="1"/>
          <p:nvPr/>
        </p:nvSpPr>
        <p:spPr>
          <a:xfrm>
            <a:off x="6833177" y="4476366"/>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38</a:t>
            </a:r>
          </a:p>
        </p:txBody>
      </p:sp>
      <p:sp>
        <p:nvSpPr>
          <p:cNvPr id="379" name="TextBox 378">
            <a:extLst>
              <a:ext uri="{FF2B5EF4-FFF2-40B4-BE49-F238E27FC236}">
                <a16:creationId xmlns:a16="http://schemas.microsoft.com/office/drawing/2014/main" id="{F1CFDCE9-7CD4-6485-5441-CAC768574FD8}"/>
              </a:ext>
            </a:extLst>
          </p:cNvPr>
          <p:cNvSpPr txBox="1"/>
          <p:nvPr/>
        </p:nvSpPr>
        <p:spPr>
          <a:xfrm>
            <a:off x="6802720"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(61)</a:t>
            </a:r>
          </a:p>
        </p:txBody>
      </p:sp>
      <p:sp>
        <p:nvSpPr>
          <p:cNvPr id="380" name="TextBox 379">
            <a:extLst>
              <a:ext uri="{FF2B5EF4-FFF2-40B4-BE49-F238E27FC236}">
                <a16:creationId xmlns:a16="http://schemas.microsoft.com/office/drawing/2014/main" id="{40EA6A30-F614-B6D5-7910-4FFBFFC456A1}"/>
              </a:ext>
            </a:extLst>
          </p:cNvPr>
          <p:cNvSpPr txBox="1"/>
          <p:nvPr/>
        </p:nvSpPr>
        <p:spPr>
          <a:xfrm>
            <a:off x="7012195" y="4476366"/>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36</a:t>
            </a:r>
          </a:p>
        </p:txBody>
      </p:sp>
      <p:sp>
        <p:nvSpPr>
          <p:cNvPr id="381" name="TextBox 380">
            <a:extLst>
              <a:ext uri="{FF2B5EF4-FFF2-40B4-BE49-F238E27FC236}">
                <a16:creationId xmlns:a16="http://schemas.microsoft.com/office/drawing/2014/main" id="{E5B79D88-938C-8A38-FB67-49B82A040EB0}"/>
              </a:ext>
            </a:extLst>
          </p:cNvPr>
          <p:cNvSpPr txBox="1"/>
          <p:nvPr/>
        </p:nvSpPr>
        <p:spPr>
          <a:xfrm>
            <a:off x="6981738"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(61)</a:t>
            </a:r>
          </a:p>
        </p:txBody>
      </p:sp>
      <p:sp>
        <p:nvSpPr>
          <p:cNvPr id="382" name="TextBox 381">
            <a:extLst>
              <a:ext uri="{FF2B5EF4-FFF2-40B4-BE49-F238E27FC236}">
                <a16:creationId xmlns:a16="http://schemas.microsoft.com/office/drawing/2014/main" id="{649E259C-C9D8-4E52-DC11-D87CB7FA00D3}"/>
              </a:ext>
            </a:extLst>
          </p:cNvPr>
          <p:cNvSpPr txBox="1"/>
          <p:nvPr/>
        </p:nvSpPr>
        <p:spPr>
          <a:xfrm>
            <a:off x="7194495" y="4476366"/>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28</a:t>
            </a:r>
          </a:p>
        </p:txBody>
      </p:sp>
      <p:sp>
        <p:nvSpPr>
          <p:cNvPr id="383" name="TextBox 382">
            <a:extLst>
              <a:ext uri="{FF2B5EF4-FFF2-40B4-BE49-F238E27FC236}">
                <a16:creationId xmlns:a16="http://schemas.microsoft.com/office/drawing/2014/main" id="{D508CD0F-C2DA-5E1B-33DD-6D1AE4ACF466}"/>
              </a:ext>
            </a:extLst>
          </p:cNvPr>
          <p:cNvSpPr txBox="1"/>
          <p:nvPr/>
        </p:nvSpPr>
        <p:spPr>
          <a:xfrm>
            <a:off x="7164038"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(62)</a:t>
            </a:r>
          </a:p>
        </p:txBody>
      </p:sp>
      <p:sp>
        <p:nvSpPr>
          <p:cNvPr id="384" name="TextBox 383">
            <a:extLst>
              <a:ext uri="{FF2B5EF4-FFF2-40B4-BE49-F238E27FC236}">
                <a16:creationId xmlns:a16="http://schemas.microsoft.com/office/drawing/2014/main" id="{E9615269-3AA2-C4F4-0A7E-4D780F2116C9}"/>
              </a:ext>
            </a:extLst>
          </p:cNvPr>
          <p:cNvSpPr txBox="1"/>
          <p:nvPr/>
        </p:nvSpPr>
        <p:spPr>
          <a:xfrm>
            <a:off x="7370501" y="4476366"/>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23</a:t>
            </a:r>
          </a:p>
        </p:txBody>
      </p:sp>
      <p:sp>
        <p:nvSpPr>
          <p:cNvPr id="385" name="TextBox 384">
            <a:extLst>
              <a:ext uri="{FF2B5EF4-FFF2-40B4-BE49-F238E27FC236}">
                <a16:creationId xmlns:a16="http://schemas.microsoft.com/office/drawing/2014/main" id="{F8979B12-B22B-8331-706C-2EA435C2ACC6}"/>
              </a:ext>
            </a:extLst>
          </p:cNvPr>
          <p:cNvSpPr txBox="1"/>
          <p:nvPr/>
        </p:nvSpPr>
        <p:spPr>
          <a:xfrm>
            <a:off x="7340044"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(62)</a:t>
            </a:r>
          </a:p>
        </p:txBody>
      </p:sp>
      <p:sp>
        <p:nvSpPr>
          <p:cNvPr id="386" name="TextBox 385">
            <a:extLst>
              <a:ext uri="{FF2B5EF4-FFF2-40B4-BE49-F238E27FC236}">
                <a16:creationId xmlns:a16="http://schemas.microsoft.com/office/drawing/2014/main" id="{7D848896-2FAA-A7F5-FF23-9AE19A0AF91C}"/>
              </a:ext>
            </a:extLst>
          </p:cNvPr>
          <p:cNvSpPr txBox="1"/>
          <p:nvPr/>
        </p:nvSpPr>
        <p:spPr>
          <a:xfrm>
            <a:off x="7554295" y="4476366"/>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21</a:t>
            </a:r>
          </a:p>
        </p:txBody>
      </p:sp>
      <p:sp>
        <p:nvSpPr>
          <p:cNvPr id="387" name="TextBox 386">
            <a:extLst>
              <a:ext uri="{FF2B5EF4-FFF2-40B4-BE49-F238E27FC236}">
                <a16:creationId xmlns:a16="http://schemas.microsoft.com/office/drawing/2014/main" id="{E3E9A78A-0B1F-330F-64C8-21AE409E167F}"/>
              </a:ext>
            </a:extLst>
          </p:cNvPr>
          <p:cNvSpPr txBox="1"/>
          <p:nvPr/>
        </p:nvSpPr>
        <p:spPr>
          <a:xfrm>
            <a:off x="7523838"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(62)</a:t>
            </a:r>
          </a:p>
        </p:txBody>
      </p:sp>
      <p:sp>
        <p:nvSpPr>
          <p:cNvPr id="388" name="TextBox 387">
            <a:extLst>
              <a:ext uri="{FF2B5EF4-FFF2-40B4-BE49-F238E27FC236}">
                <a16:creationId xmlns:a16="http://schemas.microsoft.com/office/drawing/2014/main" id="{35055EB3-2A7A-8D38-F247-E9205B5394AE}"/>
              </a:ext>
            </a:extLst>
          </p:cNvPr>
          <p:cNvSpPr txBox="1"/>
          <p:nvPr/>
        </p:nvSpPr>
        <p:spPr>
          <a:xfrm>
            <a:off x="7733646" y="4476366"/>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16</a:t>
            </a:r>
          </a:p>
        </p:txBody>
      </p:sp>
      <p:sp>
        <p:nvSpPr>
          <p:cNvPr id="389" name="TextBox 388">
            <a:extLst>
              <a:ext uri="{FF2B5EF4-FFF2-40B4-BE49-F238E27FC236}">
                <a16:creationId xmlns:a16="http://schemas.microsoft.com/office/drawing/2014/main" id="{34E138A2-1AD3-2C60-36A4-1D919B3AABB5}"/>
              </a:ext>
            </a:extLst>
          </p:cNvPr>
          <p:cNvSpPr txBox="1"/>
          <p:nvPr/>
        </p:nvSpPr>
        <p:spPr>
          <a:xfrm>
            <a:off x="7703189"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(62)</a:t>
            </a:r>
          </a:p>
        </p:txBody>
      </p:sp>
      <p:sp>
        <p:nvSpPr>
          <p:cNvPr id="390" name="TextBox 389">
            <a:extLst>
              <a:ext uri="{FF2B5EF4-FFF2-40B4-BE49-F238E27FC236}">
                <a16:creationId xmlns:a16="http://schemas.microsoft.com/office/drawing/2014/main" id="{33297D3A-D371-9EE4-7E13-B959CF83C5F6}"/>
              </a:ext>
            </a:extLst>
          </p:cNvPr>
          <p:cNvSpPr txBox="1"/>
          <p:nvPr/>
        </p:nvSpPr>
        <p:spPr>
          <a:xfrm>
            <a:off x="7912783" y="4476366"/>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13</a:t>
            </a:r>
          </a:p>
        </p:txBody>
      </p:sp>
      <p:sp>
        <p:nvSpPr>
          <p:cNvPr id="391" name="TextBox 390">
            <a:extLst>
              <a:ext uri="{FF2B5EF4-FFF2-40B4-BE49-F238E27FC236}">
                <a16:creationId xmlns:a16="http://schemas.microsoft.com/office/drawing/2014/main" id="{AB0E0F1D-DE8B-3D86-DEA6-077C1BC81252}"/>
              </a:ext>
            </a:extLst>
          </p:cNvPr>
          <p:cNvSpPr txBox="1"/>
          <p:nvPr/>
        </p:nvSpPr>
        <p:spPr>
          <a:xfrm>
            <a:off x="7882326"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(62)</a:t>
            </a:r>
          </a:p>
        </p:txBody>
      </p:sp>
      <p:sp>
        <p:nvSpPr>
          <p:cNvPr id="392" name="TextBox 391">
            <a:extLst>
              <a:ext uri="{FF2B5EF4-FFF2-40B4-BE49-F238E27FC236}">
                <a16:creationId xmlns:a16="http://schemas.microsoft.com/office/drawing/2014/main" id="{1DA303C7-749F-BA97-4931-4BBBA3251370}"/>
              </a:ext>
            </a:extLst>
          </p:cNvPr>
          <p:cNvSpPr txBox="1"/>
          <p:nvPr/>
        </p:nvSpPr>
        <p:spPr>
          <a:xfrm>
            <a:off x="8118376" y="4476366"/>
            <a:ext cx="49694"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8</a:t>
            </a:r>
          </a:p>
        </p:txBody>
      </p:sp>
      <p:sp>
        <p:nvSpPr>
          <p:cNvPr id="393" name="TextBox 392">
            <a:extLst>
              <a:ext uri="{FF2B5EF4-FFF2-40B4-BE49-F238E27FC236}">
                <a16:creationId xmlns:a16="http://schemas.microsoft.com/office/drawing/2014/main" id="{BFE62D18-D34E-9CDF-22C3-888DE8393E82}"/>
              </a:ext>
            </a:extLst>
          </p:cNvPr>
          <p:cNvSpPr txBox="1"/>
          <p:nvPr/>
        </p:nvSpPr>
        <p:spPr>
          <a:xfrm>
            <a:off x="8063073"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(62)</a:t>
            </a:r>
          </a:p>
        </p:txBody>
      </p:sp>
      <p:sp>
        <p:nvSpPr>
          <p:cNvPr id="394" name="TextBox 393">
            <a:extLst>
              <a:ext uri="{FF2B5EF4-FFF2-40B4-BE49-F238E27FC236}">
                <a16:creationId xmlns:a16="http://schemas.microsoft.com/office/drawing/2014/main" id="{812EA2F1-5676-5394-45E9-C5BF33FB8E9F}"/>
              </a:ext>
            </a:extLst>
          </p:cNvPr>
          <p:cNvSpPr txBox="1"/>
          <p:nvPr/>
        </p:nvSpPr>
        <p:spPr>
          <a:xfrm>
            <a:off x="8299392" y="4476366"/>
            <a:ext cx="49694"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4</a:t>
            </a:r>
          </a:p>
        </p:txBody>
      </p:sp>
      <p:sp>
        <p:nvSpPr>
          <p:cNvPr id="395" name="TextBox 394">
            <a:extLst>
              <a:ext uri="{FF2B5EF4-FFF2-40B4-BE49-F238E27FC236}">
                <a16:creationId xmlns:a16="http://schemas.microsoft.com/office/drawing/2014/main" id="{80162501-A371-8424-4E87-F3BEAB6BA75E}"/>
              </a:ext>
            </a:extLst>
          </p:cNvPr>
          <p:cNvSpPr txBox="1"/>
          <p:nvPr/>
        </p:nvSpPr>
        <p:spPr>
          <a:xfrm>
            <a:off x="8244089"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(62)</a:t>
            </a:r>
          </a:p>
        </p:txBody>
      </p:sp>
      <p:sp>
        <p:nvSpPr>
          <p:cNvPr id="396" name="TextBox 395">
            <a:extLst>
              <a:ext uri="{FF2B5EF4-FFF2-40B4-BE49-F238E27FC236}">
                <a16:creationId xmlns:a16="http://schemas.microsoft.com/office/drawing/2014/main" id="{1F7C4139-BBDD-04FB-B2B8-E751DB4A4002}"/>
              </a:ext>
            </a:extLst>
          </p:cNvPr>
          <p:cNvSpPr txBox="1"/>
          <p:nvPr/>
        </p:nvSpPr>
        <p:spPr>
          <a:xfrm>
            <a:off x="8477919" y="4476366"/>
            <a:ext cx="49694"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2</a:t>
            </a:r>
          </a:p>
        </p:txBody>
      </p:sp>
      <p:sp>
        <p:nvSpPr>
          <p:cNvPr id="397" name="TextBox 396">
            <a:extLst>
              <a:ext uri="{FF2B5EF4-FFF2-40B4-BE49-F238E27FC236}">
                <a16:creationId xmlns:a16="http://schemas.microsoft.com/office/drawing/2014/main" id="{60DE4DDC-5841-6AEF-4069-618EF51F6B1F}"/>
              </a:ext>
            </a:extLst>
          </p:cNvPr>
          <p:cNvSpPr txBox="1"/>
          <p:nvPr/>
        </p:nvSpPr>
        <p:spPr>
          <a:xfrm>
            <a:off x="8422616"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(62)</a:t>
            </a:r>
          </a:p>
        </p:txBody>
      </p:sp>
      <p:sp>
        <p:nvSpPr>
          <p:cNvPr id="398" name="TextBox 397">
            <a:extLst>
              <a:ext uri="{FF2B5EF4-FFF2-40B4-BE49-F238E27FC236}">
                <a16:creationId xmlns:a16="http://schemas.microsoft.com/office/drawing/2014/main" id="{F62C1811-7F20-D81B-D5E0-D7F6046C7E02}"/>
              </a:ext>
            </a:extLst>
          </p:cNvPr>
          <p:cNvSpPr txBox="1"/>
          <p:nvPr/>
        </p:nvSpPr>
        <p:spPr>
          <a:xfrm>
            <a:off x="8656152" y="4476366"/>
            <a:ext cx="49694"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1</a:t>
            </a:r>
          </a:p>
        </p:txBody>
      </p:sp>
      <p:sp>
        <p:nvSpPr>
          <p:cNvPr id="399" name="TextBox 398">
            <a:extLst>
              <a:ext uri="{FF2B5EF4-FFF2-40B4-BE49-F238E27FC236}">
                <a16:creationId xmlns:a16="http://schemas.microsoft.com/office/drawing/2014/main" id="{7FAB4062-B520-CAB2-B56B-7D8151B7A471}"/>
              </a:ext>
            </a:extLst>
          </p:cNvPr>
          <p:cNvSpPr txBox="1"/>
          <p:nvPr/>
        </p:nvSpPr>
        <p:spPr>
          <a:xfrm>
            <a:off x="8600849"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(62)</a:t>
            </a:r>
          </a:p>
        </p:txBody>
      </p:sp>
      <p:sp>
        <p:nvSpPr>
          <p:cNvPr id="400" name="TextBox 399">
            <a:extLst>
              <a:ext uri="{FF2B5EF4-FFF2-40B4-BE49-F238E27FC236}">
                <a16:creationId xmlns:a16="http://schemas.microsoft.com/office/drawing/2014/main" id="{6BB29089-3297-46CB-8470-2E65EF991F3D}"/>
              </a:ext>
            </a:extLst>
          </p:cNvPr>
          <p:cNvSpPr txBox="1"/>
          <p:nvPr/>
        </p:nvSpPr>
        <p:spPr>
          <a:xfrm>
            <a:off x="8841913" y="4476366"/>
            <a:ext cx="49694"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0</a:t>
            </a:r>
          </a:p>
        </p:txBody>
      </p:sp>
      <p:sp>
        <p:nvSpPr>
          <p:cNvPr id="401" name="TextBox 400">
            <a:extLst>
              <a:ext uri="{FF2B5EF4-FFF2-40B4-BE49-F238E27FC236}">
                <a16:creationId xmlns:a16="http://schemas.microsoft.com/office/drawing/2014/main" id="{D2136C56-9F16-336D-F327-BED4C4DB06AE}"/>
              </a:ext>
            </a:extLst>
          </p:cNvPr>
          <p:cNvSpPr txBox="1"/>
          <p:nvPr/>
        </p:nvSpPr>
        <p:spPr>
          <a:xfrm>
            <a:off x="8786610"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(62)</a:t>
            </a:r>
          </a:p>
        </p:txBody>
      </p:sp>
      <p:sp>
        <p:nvSpPr>
          <p:cNvPr id="402" name="TextBox 401">
            <a:extLst>
              <a:ext uri="{FF2B5EF4-FFF2-40B4-BE49-F238E27FC236}">
                <a16:creationId xmlns:a16="http://schemas.microsoft.com/office/drawing/2014/main" id="{43C1FDEB-D7B8-A0F5-4613-3A0846B6B554}"/>
              </a:ext>
            </a:extLst>
          </p:cNvPr>
          <p:cNvSpPr txBox="1"/>
          <p:nvPr/>
        </p:nvSpPr>
        <p:spPr>
          <a:xfrm>
            <a:off x="9023740" y="4476366"/>
            <a:ext cx="49694"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0</a:t>
            </a:r>
          </a:p>
        </p:txBody>
      </p:sp>
      <p:sp>
        <p:nvSpPr>
          <p:cNvPr id="403" name="TextBox 402">
            <a:extLst>
              <a:ext uri="{FF2B5EF4-FFF2-40B4-BE49-F238E27FC236}">
                <a16:creationId xmlns:a16="http://schemas.microsoft.com/office/drawing/2014/main" id="{1367089D-7B96-98BB-2697-F1225AD3351C}"/>
              </a:ext>
            </a:extLst>
          </p:cNvPr>
          <p:cNvSpPr txBox="1"/>
          <p:nvPr/>
        </p:nvSpPr>
        <p:spPr>
          <a:xfrm>
            <a:off x="8968437"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(62)</a:t>
            </a:r>
          </a:p>
        </p:txBody>
      </p:sp>
      <p:sp>
        <p:nvSpPr>
          <p:cNvPr id="404" name="TextBox 403">
            <a:extLst>
              <a:ext uri="{FF2B5EF4-FFF2-40B4-BE49-F238E27FC236}">
                <a16:creationId xmlns:a16="http://schemas.microsoft.com/office/drawing/2014/main" id="{4123DD70-C146-E384-0E2D-A1E8619DABC3}"/>
              </a:ext>
            </a:extLst>
          </p:cNvPr>
          <p:cNvSpPr txBox="1"/>
          <p:nvPr/>
        </p:nvSpPr>
        <p:spPr>
          <a:xfrm>
            <a:off x="9199908" y="4476366"/>
            <a:ext cx="49694"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0</a:t>
            </a:r>
          </a:p>
        </p:txBody>
      </p:sp>
      <p:sp>
        <p:nvSpPr>
          <p:cNvPr id="405" name="TextBox 404">
            <a:extLst>
              <a:ext uri="{FF2B5EF4-FFF2-40B4-BE49-F238E27FC236}">
                <a16:creationId xmlns:a16="http://schemas.microsoft.com/office/drawing/2014/main" id="{F156F04F-D75A-C400-B93E-A7BA7D736F30}"/>
              </a:ext>
            </a:extLst>
          </p:cNvPr>
          <p:cNvSpPr txBox="1"/>
          <p:nvPr/>
        </p:nvSpPr>
        <p:spPr>
          <a:xfrm>
            <a:off x="9144605"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(62)</a:t>
            </a:r>
          </a:p>
        </p:txBody>
      </p:sp>
      <p:sp>
        <p:nvSpPr>
          <p:cNvPr id="406" name="TextBox 405">
            <a:extLst>
              <a:ext uri="{FF2B5EF4-FFF2-40B4-BE49-F238E27FC236}">
                <a16:creationId xmlns:a16="http://schemas.microsoft.com/office/drawing/2014/main" id="{15206A47-A293-8403-8D4E-8AE4670A3E0F}"/>
              </a:ext>
            </a:extLst>
          </p:cNvPr>
          <p:cNvSpPr txBox="1"/>
          <p:nvPr/>
        </p:nvSpPr>
        <p:spPr>
          <a:xfrm>
            <a:off x="9379326" y="4476366"/>
            <a:ext cx="49694"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0</a:t>
            </a:r>
          </a:p>
        </p:txBody>
      </p:sp>
      <p:sp>
        <p:nvSpPr>
          <p:cNvPr id="407" name="TextBox 406">
            <a:extLst>
              <a:ext uri="{FF2B5EF4-FFF2-40B4-BE49-F238E27FC236}">
                <a16:creationId xmlns:a16="http://schemas.microsoft.com/office/drawing/2014/main" id="{DC2BC290-6143-D846-727C-CE287478D0E1}"/>
              </a:ext>
            </a:extLst>
          </p:cNvPr>
          <p:cNvSpPr txBox="1"/>
          <p:nvPr/>
        </p:nvSpPr>
        <p:spPr>
          <a:xfrm>
            <a:off x="9324023"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(62)</a:t>
            </a:r>
          </a:p>
        </p:txBody>
      </p:sp>
      <p:sp>
        <p:nvSpPr>
          <p:cNvPr id="408" name="TextBox 407">
            <a:extLst>
              <a:ext uri="{FF2B5EF4-FFF2-40B4-BE49-F238E27FC236}">
                <a16:creationId xmlns:a16="http://schemas.microsoft.com/office/drawing/2014/main" id="{52A62EAF-4438-E864-13CE-7ECDC3DE88BE}"/>
              </a:ext>
            </a:extLst>
          </p:cNvPr>
          <p:cNvSpPr txBox="1"/>
          <p:nvPr/>
        </p:nvSpPr>
        <p:spPr>
          <a:xfrm>
            <a:off x="9560774" y="4476366"/>
            <a:ext cx="49694"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0</a:t>
            </a:r>
          </a:p>
        </p:txBody>
      </p:sp>
      <p:sp>
        <p:nvSpPr>
          <p:cNvPr id="409" name="TextBox 408">
            <a:extLst>
              <a:ext uri="{FF2B5EF4-FFF2-40B4-BE49-F238E27FC236}">
                <a16:creationId xmlns:a16="http://schemas.microsoft.com/office/drawing/2014/main" id="{96714A45-7C33-E7A7-2577-129017C6B382}"/>
              </a:ext>
            </a:extLst>
          </p:cNvPr>
          <p:cNvSpPr txBox="1"/>
          <p:nvPr/>
        </p:nvSpPr>
        <p:spPr>
          <a:xfrm>
            <a:off x="9505471" y="4591773"/>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srgbClr val="2ECCA3"/>
                </a:solidFill>
                <a:effectLst/>
                <a:uLnTx/>
                <a:uFillTx/>
                <a:latin typeface="Arial"/>
                <a:ea typeface="+mn-ea"/>
                <a:cs typeface="Arial"/>
                <a:sym typeface="Arial"/>
                <a:rtl val="0"/>
              </a:rPr>
              <a:t>(62)</a:t>
            </a:r>
          </a:p>
        </p:txBody>
      </p:sp>
      <p:sp>
        <p:nvSpPr>
          <p:cNvPr id="410" name="TextBox 409">
            <a:extLst>
              <a:ext uri="{FF2B5EF4-FFF2-40B4-BE49-F238E27FC236}">
                <a16:creationId xmlns:a16="http://schemas.microsoft.com/office/drawing/2014/main" id="{FD5E9C17-02F0-2F67-9F1A-EF5E867BB153}"/>
              </a:ext>
            </a:extLst>
          </p:cNvPr>
          <p:cNvSpPr txBox="1"/>
          <p:nvPr/>
        </p:nvSpPr>
        <p:spPr>
          <a:xfrm>
            <a:off x="1663048" y="4533204"/>
            <a:ext cx="192360" cy="11541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err="1">
                <a:ln/>
                <a:solidFill>
                  <a:srgbClr val="2ECCA3"/>
                </a:solidFill>
                <a:effectLst/>
                <a:uLnTx/>
                <a:uFillTx/>
                <a:latin typeface="Arial"/>
                <a:ea typeface="+mn-ea"/>
                <a:cs typeface="Arial"/>
                <a:sym typeface="Arial"/>
                <a:rtl val="0"/>
              </a:rPr>
              <a:t>BPd</a:t>
            </a:r>
            <a:endParaRPr kumimoji="0" lang="en-US" sz="750" b="1" i="0" u="none" strike="noStrike" kern="1200" cap="none" spc="0" normalizeH="0" baseline="0" noProof="0" dirty="0">
              <a:ln/>
              <a:solidFill>
                <a:srgbClr val="2ECCA3"/>
              </a:solidFill>
              <a:effectLst/>
              <a:uLnTx/>
              <a:uFillTx/>
              <a:latin typeface="Arial"/>
              <a:ea typeface="+mn-ea"/>
              <a:cs typeface="Arial"/>
              <a:sym typeface="Arial"/>
              <a:rtl val="0"/>
            </a:endParaRPr>
          </a:p>
        </p:txBody>
      </p:sp>
      <p:sp>
        <p:nvSpPr>
          <p:cNvPr id="411" name="TextBox 410">
            <a:extLst>
              <a:ext uri="{FF2B5EF4-FFF2-40B4-BE49-F238E27FC236}">
                <a16:creationId xmlns:a16="http://schemas.microsoft.com/office/drawing/2014/main" id="{9D856EFB-A5FF-CEA4-6F3C-91C728256848}"/>
              </a:ext>
            </a:extLst>
          </p:cNvPr>
          <p:cNvSpPr txBox="1"/>
          <p:nvPr/>
        </p:nvSpPr>
        <p:spPr>
          <a:xfrm>
            <a:off x="2483601" y="4782101"/>
            <a:ext cx="14908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147</a:t>
            </a:r>
          </a:p>
        </p:txBody>
      </p:sp>
      <p:sp>
        <p:nvSpPr>
          <p:cNvPr id="412" name="TextBox 411">
            <a:extLst>
              <a:ext uri="{FF2B5EF4-FFF2-40B4-BE49-F238E27FC236}">
                <a16:creationId xmlns:a16="http://schemas.microsoft.com/office/drawing/2014/main" id="{5A8E9F42-FD90-F73B-67AB-3B59D91938B9}"/>
              </a:ext>
            </a:extLst>
          </p:cNvPr>
          <p:cNvSpPr txBox="1"/>
          <p:nvPr/>
        </p:nvSpPr>
        <p:spPr>
          <a:xfrm>
            <a:off x="2663064" y="4782101"/>
            <a:ext cx="14908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138</a:t>
            </a:r>
          </a:p>
        </p:txBody>
      </p:sp>
      <p:sp>
        <p:nvSpPr>
          <p:cNvPr id="413" name="TextBox 412">
            <a:extLst>
              <a:ext uri="{FF2B5EF4-FFF2-40B4-BE49-F238E27FC236}">
                <a16:creationId xmlns:a16="http://schemas.microsoft.com/office/drawing/2014/main" id="{1453DEEC-1E6F-C9FD-975E-0028789B3814}"/>
              </a:ext>
            </a:extLst>
          </p:cNvPr>
          <p:cNvSpPr txBox="1"/>
          <p:nvPr/>
        </p:nvSpPr>
        <p:spPr>
          <a:xfrm>
            <a:off x="2842490" y="4782101"/>
            <a:ext cx="14908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123</a:t>
            </a:r>
          </a:p>
        </p:txBody>
      </p:sp>
      <p:sp>
        <p:nvSpPr>
          <p:cNvPr id="414" name="TextBox 413">
            <a:extLst>
              <a:ext uri="{FF2B5EF4-FFF2-40B4-BE49-F238E27FC236}">
                <a16:creationId xmlns:a16="http://schemas.microsoft.com/office/drawing/2014/main" id="{EEBE7D66-9FB2-26A6-6327-A34D15231F03}"/>
              </a:ext>
            </a:extLst>
          </p:cNvPr>
          <p:cNvSpPr txBox="1"/>
          <p:nvPr/>
        </p:nvSpPr>
        <p:spPr>
          <a:xfrm>
            <a:off x="3025128" y="4782101"/>
            <a:ext cx="14908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111</a:t>
            </a:r>
          </a:p>
        </p:txBody>
      </p:sp>
      <p:sp>
        <p:nvSpPr>
          <p:cNvPr id="415" name="TextBox 414">
            <a:extLst>
              <a:ext uri="{FF2B5EF4-FFF2-40B4-BE49-F238E27FC236}">
                <a16:creationId xmlns:a16="http://schemas.microsoft.com/office/drawing/2014/main" id="{B0C1CDF0-958F-BE02-3FFE-78357D30AF49}"/>
              </a:ext>
            </a:extLst>
          </p:cNvPr>
          <p:cNvSpPr txBox="1"/>
          <p:nvPr/>
        </p:nvSpPr>
        <p:spPr>
          <a:xfrm>
            <a:off x="3204591" y="4782101"/>
            <a:ext cx="14908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102</a:t>
            </a:r>
          </a:p>
        </p:txBody>
      </p:sp>
      <p:sp>
        <p:nvSpPr>
          <p:cNvPr id="416" name="TextBox 415">
            <a:extLst>
              <a:ext uri="{FF2B5EF4-FFF2-40B4-BE49-F238E27FC236}">
                <a16:creationId xmlns:a16="http://schemas.microsoft.com/office/drawing/2014/main" id="{166EFEF7-DCD1-7121-F22B-05FFC022AE40}"/>
              </a:ext>
            </a:extLst>
          </p:cNvPr>
          <p:cNvSpPr txBox="1"/>
          <p:nvPr/>
        </p:nvSpPr>
        <p:spPr>
          <a:xfrm>
            <a:off x="3408900" y="4782101"/>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96</a:t>
            </a:r>
          </a:p>
        </p:txBody>
      </p:sp>
      <p:sp>
        <p:nvSpPr>
          <p:cNvPr id="417" name="TextBox 416">
            <a:extLst>
              <a:ext uri="{FF2B5EF4-FFF2-40B4-BE49-F238E27FC236}">
                <a16:creationId xmlns:a16="http://schemas.microsoft.com/office/drawing/2014/main" id="{77005321-1CED-3540-1831-59613418DCD4}"/>
              </a:ext>
            </a:extLst>
          </p:cNvPr>
          <p:cNvSpPr txBox="1"/>
          <p:nvPr/>
        </p:nvSpPr>
        <p:spPr>
          <a:xfrm>
            <a:off x="3591538" y="4782101"/>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92</a:t>
            </a:r>
          </a:p>
        </p:txBody>
      </p:sp>
      <p:sp>
        <p:nvSpPr>
          <p:cNvPr id="418" name="TextBox 417">
            <a:extLst>
              <a:ext uri="{FF2B5EF4-FFF2-40B4-BE49-F238E27FC236}">
                <a16:creationId xmlns:a16="http://schemas.microsoft.com/office/drawing/2014/main" id="{BBB7F2EE-0390-5289-EFAD-CD80AE197A85}"/>
              </a:ext>
            </a:extLst>
          </p:cNvPr>
          <p:cNvSpPr txBox="1"/>
          <p:nvPr/>
        </p:nvSpPr>
        <p:spPr>
          <a:xfrm>
            <a:off x="3771468" y="4782101"/>
            <a:ext cx="99386" cy="10772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83</a:t>
            </a:r>
          </a:p>
        </p:txBody>
      </p:sp>
      <p:sp>
        <p:nvSpPr>
          <p:cNvPr id="419" name="TextBox 418">
            <a:extLst>
              <a:ext uri="{FF2B5EF4-FFF2-40B4-BE49-F238E27FC236}">
                <a16:creationId xmlns:a16="http://schemas.microsoft.com/office/drawing/2014/main" id="{F822B5F7-A265-5499-2224-66F2FCABA51D}"/>
              </a:ext>
            </a:extLst>
          </p:cNvPr>
          <p:cNvSpPr txBox="1"/>
          <p:nvPr/>
        </p:nvSpPr>
        <p:spPr>
          <a:xfrm>
            <a:off x="3950463" y="4782101"/>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75</a:t>
            </a:r>
          </a:p>
        </p:txBody>
      </p:sp>
      <p:sp>
        <p:nvSpPr>
          <p:cNvPr id="420" name="TextBox 419">
            <a:extLst>
              <a:ext uri="{FF2B5EF4-FFF2-40B4-BE49-F238E27FC236}">
                <a16:creationId xmlns:a16="http://schemas.microsoft.com/office/drawing/2014/main" id="{5AE2CD27-3CFD-16A2-29AD-1E926032636E}"/>
              </a:ext>
            </a:extLst>
          </p:cNvPr>
          <p:cNvSpPr txBox="1"/>
          <p:nvPr/>
        </p:nvSpPr>
        <p:spPr>
          <a:xfrm>
            <a:off x="4129926" y="4782101"/>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68</a:t>
            </a:r>
          </a:p>
        </p:txBody>
      </p:sp>
      <p:sp>
        <p:nvSpPr>
          <p:cNvPr id="421" name="TextBox 420">
            <a:extLst>
              <a:ext uri="{FF2B5EF4-FFF2-40B4-BE49-F238E27FC236}">
                <a16:creationId xmlns:a16="http://schemas.microsoft.com/office/drawing/2014/main" id="{571E70BA-C700-E1E2-A14D-E42A1C6913F7}"/>
              </a:ext>
            </a:extLst>
          </p:cNvPr>
          <p:cNvSpPr txBox="1"/>
          <p:nvPr/>
        </p:nvSpPr>
        <p:spPr>
          <a:xfrm>
            <a:off x="4306753" y="4782101"/>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59</a:t>
            </a:r>
          </a:p>
        </p:txBody>
      </p:sp>
      <p:sp>
        <p:nvSpPr>
          <p:cNvPr id="422" name="TextBox 421">
            <a:extLst>
              <a:ext uri="{FF2B5EF4-FFF2-40B4-BE49-F238E27FC236}">
                <a16:creationId xmlns:a16="http://schemas.microsoft.com/office/drawing/2014/main" id="{E0FF4969-1535-6390-1A4F-A076FAE7F816}"/>
              </a:ext>
            </a:extLst>
          </p:cNvPr>
          <p:cNvSpPr txBox="1"/>
          <p:nvPr/>
        </p:nvSpPr>
        <p:spPr>
          <a:xfrm>
            <a:off x="4491171" y="4782101"/>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56</a:t>
            </a:r>
          </a:p>
        </p:txBody>
      </p:sp>
      <p:sp>
        <p:nvSpPr>
          <p:cNvPr id="423" name="TextBox 422">
            <a:extLst>
              <a:ext uri="{FF2B5EF4-FFF2-40B4-BE49-F238E27FC236}">
                <a16:creationId xmlns:a16="http://schemas.microsoft.com/office/drawing/2014/main" id="{D5C11992-3905-424F-8857-FB5F23AADD61}"/>
              </a:ext>
            </a:extLst>
          </p:cNvPr>
          <p:cNvSpPr txBox="1"/>
          <p:nvPr/>
        </p:nvSpPr>
        <p:spPr>
          <a:xfrm>
            <a:off x="4670657" y="4782101"/>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54</a:t>
            </a:r>
          </a:p>
        </p:txBody>
      </p:sp>
      <p:sp>
        <p:nvSpPr>
          <p:cNvPr id="424" name="TextBox 423">
            <a:extLst>
              <a:ext uri="{FF2B5EF4-FFF2-40B4-BE49-F238E27FC236}">
                <a16:creationId xmlns:a16="http://schemas.microsoft.com/office/drawing/2014/main" id="{40C14A25-D2B8-E5AF-D0F2-1D30B5A48C65}"/>
              </a:ext>
            </a:extLst>
          </p:cNvPr>
          <p:cNvSpPr txBox="1"/>
          <p:nvPr/>
        </p:nvSpPr>
        <p:spPr>
          <a:xfrm>
            <a:off x="4850355" y="4782101"/>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51</a:t>
            </a:r>
          </a:p>
        </p:txBody>
      </p:sp>
      <p:sp>
        <p:nvSpPr>
          <p:cNvPr id="425" name="TextBox 424">
            <a:extLst>
              <a:ext uri="{FF2B5EF4-FFF2-40B4-BE49-F238E27FC236}">
                <a16:creationId xmlns:a16="http://schemas.microsoft.com/office/drawing/2014/main" id="{4756A9A1-AAEB-1E06-ADF1-5FCE702833FD}"/>
              </a:ext>
            </a:extLst>
          </p:cNvPr>
          <p:cNvSpPr txBox="1"/>
          <p:nvPr/>
        </p:nvSpPr>
        <p:spPr>
          <a:xfrm>
            <a:off x="5032146" y="4782101"/>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47</a:t>
            </a:r>
          </a:p>
        </p:txBody>
      </p:sp>
      <p:sp>
        <p:nvSpPr>
          <p:cNvPr id="426" name="TextBox 425">
            <a:extLst>
              <a:ext uri="{FF2B5EF4-FFF2-40B4-BE49-F238E27FC236}">
                <a16:creationId xmlns:a16="http://schemas.microsoft.com/office/drawing/2014/main" id="{74A55841-BB28-4ED4-8ECB-28EAB8B0E2E4}"/>
              </a:ext>
            </a:extLst>
          </p:cNvPr>
          <p:cNvSpPr txBox="1"/>
          <p:nvPr/>
        </p:nvSpPr>
        <p:spPr>
          <a:xfrm>
            <a:off x="5210734" y="4782101"/>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43</a:t>
            </a:r>
          </a:p>
        </p:txBody>
      </p:sp>
      <p:sp>
        <p:nvSpPr>
          <p:cNvPr id="427" name="TextBox 426">
            <a:extLst>
              <a:ext uri="{FF2B5EF4-FFF2-40B4-BE49-F238E27FC236}">
                <a16:creationId xmlns:a16="http://schemas.microsoft.com/office/drawing/2014/main" id="{C256C64C-B2DB-D204-6291-1D19BFDBFD33}"/>
              </a:ext>
            </a:extLst>
          </p:cNvPr>
          <p:cNvSpPr txBox="1"/>
          <p:nvPr/>
        </p:nvSpPr>
        <p:spPr>
          <a:xfrm>
            <a:off x="5394112" y="4782101"/>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40</a:t>
            </a:r>
          </a:p>
        </p:txBody>
      </p:sp>
      <p:sp>
        <p:nvSpPr>
          <p:cNvPr id="428" name="TextBox 427">
            <a:extLst>
              <a:ext uri="{FF2B5EF4-FFF2-40B4-BE49-F238E27FC236}">
                <a16:creationId xmlns:a16="http://schemas.microsoft.com/office/drawing/2014/main" id="{1B72B66B-5ADA-2F17-E8DA-F504F71CF7FE}"/>
              </a:ext>
            </a:extLst>
          </p:cNvPr>
          <p:cNvSpPr txBox="1"/>
          <p:nvPr/>
        </p:nvSpPr>
        <p:spPr>
          <a:xfrm>
            <a:off x="5572110" y="4782101"/>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39</a:t>
            </a:r>
          </a:p>
        </p:txBody>
      </p:sp>
      <p:sp>
        <p:nvSpPr>
          <p:cNvPr id="429" name="TextBox 428">
            <a:extLst>
              <a:ext uri="{FF2B5EF4-FFF2-40B4-BE49-F238E27FC236}">
                <a16:creationId xmlns:a16="http://schemas.microsoft.com/office/drawing/2014/main" id="{46F48465-EB10-5B15-6AEE-72D3F70CC5DF}"/>
              </a:ext>
            </a:extLst>
          </p:cNvPr>
          <p:cNvSpPr txBox="1"/>
          <p:nvPr/>
        </p:nvSpPr>
        <p:spPr>
          <a:xfrm>
            <a:off x="5751767" y="4782101"/>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37</a:t>
            </a:r>
          </a:p>
        </p:txBody>
      </p:sp>
      <p:sp>
        <p:nvSpPr>
          <p:cNvPr id="430" name="TextBox 429">
            <a:extLst>
              <a:ext uri="{FF2B5EF4-FFF2-40B4-BE49-F238E27FC236}">
                <a16:creationId xmlns:a16="http://schemas.microsoft.com/office/drawing/2014/main" id="{6AF42F55-F05A-5560-0561-13B55336A1F0}"/>
              </a:ext>
            </a:extLst>
          </p:cNvPr>
          <p:cNvSpPr txBox="1"/>
          <p:nvPr/>
        </p:nvSpPr>
        <p:spPr>
          <a:xfrm>
            <a:off x="5934438" y="4782101"/>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30</a:t>
            </a:r>
          </a:p>
        </p:txBody>
      </p:sp>
      <p:sp>
        <p:nvSpPr>
          <p:cNvPr id="431" name="TextBox 430">
            <a:extLst>
              <a:ext uri="{FF2B5EF4-FFF2-40B4-BE49-F238E27FC236}">
                <a16:creationId xmlns:a16="http://schemas.microsoft.com/office/drawing/2014/main" id="{A6855A29-629F-458F-9A59-9684D635B26C}"/>
              </a:ext>
            </a:extLst>
          </p:cNvPr>
          <p:cNvSpPr txBox="1"/>
          <p:nvPr/>
        </p:nvSpPr>
        <p:spPr>
          <a:xfrm>
            <a:off x="6110020" y="4782101"/>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25</a:t>
            </a:r>
          </a:p>
        </p:txBody>
      </p:sp>
      <p:sp>
        <p:nvSpPr>
          <p:cNvPr id="432" name="TextBox 431">
            <a:extLst>
              <a:ext uri="{FF2B5EF4-FFF2-40B4-BE49-F238E27FC236}">
                <a16:creationId xmlns:a16="http://schemas.microsoft.com/office/drawing/2014/main" id="{3901C2E8-2124-6EF8-6BA8-1097A3E4381D}"/>
              </a:ext>
            </a:extLst>
          </p:cNvPr>
          <p:cNvSpPr txBox="1"/>
          <p:nvPr/>
        </p:nvSpPr>
        <p:spPr>
          <a:xfrm>
            <a:off x="6291027" y="4782101"/>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22</a:t>
            </a:r>
          </a:p>
        </p:txBody>
      </p:sp>
      <p:sp>
        <p:nvSpPr>
          <p:cNvPr id="433" name="TextBox 432">
            <a:extLst>
              <a:ext uri="{FF2B5EF4-FFF2-40B4-BE49-F238E27FC236}">
                <a16:creationId xmlns:a16="http://schemas.microsoft.com/office/drawing/2014/main" id="{D6C56FCB-1BA9-DEF3-50D0-6F47EEAF46AB}"/>
              </a:ext>
            </a:extLst>
          </p:cNvPr>
          <p:cNvSpPr txBox="1"/>
          <p:nvPr/>
        </p:nvSpPr>
        <p:spPr>
          <a:xfrm>
            <a:off x="6473469" y="4782101"/>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22</a:t>
            </a:r>
          </a:p>
        </p:txBody>
      </p:sp>
      <p:sp>
        <p:nvSpPr>
          <p:cNvPr id="434" name="TextBox 433">
            <a:extLst>
              <a:ext uri="{FF2B5EF4-FFF2-40B4-BE49-F238E27FC236}">
                <a16:creationId xmlns:a16="http://schemas.microsoft.com/office/drawing/2014/main" id="{F9ED5193-4349-1ADE-6F2F-43FCA1C9E593}"/>
              </a:ext>
            </a:extLst>
          </p:cNvPr>
          <p:cNvSpPr txBox="1"/>
          <p:nvPr/>
        </p:nvSpPr>
        <p:spPr>
          <a:xfrm>
            <a:off x="6650737" y="4782101"/>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19</a:t>
            </a:r>
          </a:p>
        </p:txBody>
      </p:sp>
      <p:sp>
        <p:nvSpPr>
          <p:cNvPr id="435" name="TextBox 434">
            <a:extLst>
              <a:ext uri="{FF2B5EF4-FFF2-40B4-BE49-F238E27FC236}">
                <a16:creationId xmlns:a16="http://schemas.microsoft.com/office/drawing/2014/main" id="{441CF129-9799-630F-715A-BD9151D49F57}"/>
              </a:ext>
            </a:extLst>
          </p:cNvPr>
          <p:cNvSpPr txBox="1"/>
          <p:nvPr/>
        </p:nvSpPr>
        <p:spPr>
          <a:xfrm>
            <a:off x="6833177" y="4782101"/>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18</a:t>
            </a:r>
          </a:p>
        </p:txBody>
      </p:sp>
      <p:sp>
        <p:nvSpPr>
          <p:cNvPr id="436" name="TextBox 435">
            <a:extLst>
              <a:ext uri="{FF2B5EF4-FFF2-40B4-BE49-F238E27FC236}">
                <a16:creationId xmlns:a16="http://schemas.microsoft.com/office/drawing/2014/main" id="{9F6346D8-A3A0-6427-F655-36BCEC1D5044}"/>
              </a:ext>
            </a:extLst>
          </p:cNvPr>
          <p:cNvSpPr txBox="1"/>
          <p:nvPr/>
        </p:nvSpPr>
        <p:spPr>
          <a:xfrm>
            <a:off x="7012195" y="4782101"/>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18</a:t>
            </a:r>
          </a:p>
        </p:txBody>
      </p:sp>
      <p:sp>
        <p:nvSpPr>
          <p:cNvPr id="437" name="TextBox 436">
            <a:extLst>
              <a:ext uri="{FF2B5EF4-FFF2-40B4-BE49-F238E27FC236}">
                <a16:creationId xmlns:a16="http://schemas.microsoft.com/office/drawing/2014/main" id="{33033C24-7A12-E739-36B7-A85347998A7C}"/>
              </a:ext>
            </a:extLst>
          </p:cNvPr>
          <p:cNvSpPr txBox="1"/>
          <p:nvPr/>
        </p:nvSpPr>
        <p:spPr>
          <a:xfrm>
            <a:off x="7194495" y="4782101"/>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17</a:t>
            </a:r>
          </a:p>
        </p:txBody>
      </p:sp>
      <p:sp>
        <p:nvSpPr>
          <p:cNvPr id="438" name="TextBox 437">
            <a:extLst>
              <a:ext uri="{FF2B5EF4-FFF2-40B4-BE49-F238E27FC236}">
                <a16:creationId xmlns:a16="http://schemas.microsoft.com/office/drawing/2014/main" id="{C9118E5A-2D03-6526-360F-4F5414BB688D}"/>
              </a:ext>
            </a:extLst>
          </p:cNvPr>
          <p:cNvSpPr txBox="1"/>
          <p:nvPr/>
        </p:nvSpPr>
        <p:spPr>
          <a:xfrm>
            <a:off x="7370501" y="4782101"/>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13</a:t>
            </a:r>
          </a:p>
        </p:txBody>
      </p:sp>
      <p:sp>
        <p:nvSpPr>
          <p:cNvPr id="439" name="TextBox 438">
            <a:extLst>
              <a:ext uri="{FF2B5EF4-FFF2-40B4-BE49-F238E27FC236}">
                <a16:creationId xmlns:a16="http://schemas.microsoft.com/office/drawing/2014/main" id="{BFCE5BA4-BB8A-2007-5396-5BF68F9BAEDF}"/>
              </a:ext>
            </a:extLst>
          </p:cNvPr>
          <p:cNvSpPr txBox="1"/>
          <p:nvPr/>
        </p:nvSpPr>
        <p:spPr>
          <a:xfrm>
            <a:off x="7554295" y="4782101"/>
            <a:ext cx="99386"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11</a:t>
            </a:r>
          </a:p>
        </p:txBody>
      </p:sp>
      <p:sp>
        <p:nvSpPr>
          <p:cNvPr id="440" name="TextBox 439">
            <a:extLst>
              <a:ext uri="{FF2B5EF4-FFF2-40B4-BE49-F238E27FC236}">
                <a16:creationId xmlns:a16="http://schemas.microsoft.com/office/drawing/2014/main" id="{53593E66-602E-6347-B30A-DB618BD8E79A}"/>
              </a:ext>
            </a:extLst>
          </p:cNvPr>
          <p:cNvSpPr txBox="1"/>
          <p:nvPr/>
        </p:nvSpPr>
        <p:spPr>
          <a:xfrm>
            <a:off x="7758492" y="4782101"/>
            <a:ext cx="49694"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7</a:t>
            </a:r>
          </a:p>
        </p:txBody>
      </p:sp>
      <p:sp>
        <p:nvSpPr>
          <p:cNvPr id="441" name="TextBox 440">
            <a:extLst>
              <a:ext uri="{FF2B5EF4-FFF2-40B4-BE49-F238E27FC236}">
                <a16:creationId xmlns:a16="http://schemas.microsoft.com/office/drawing/2014/main" id="{82049694-17D3-36A9-C559-8B0C9BF2F77D}"/>
              </a:ext>
            </a:extLst>
          </p:cNvPr>
          <p:cNvSpPr txBox="1"/>
          <p:nvPr/>
        </p:nvSpPr>
        <p:spPr>
          <a:xfrm>
            <a:off x="7937629" y="4782101"/>
            <a:ext cx="49694"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5</a:t>
            </a:r>
          </a:p>
        </p:txBody>
      </p:sp>
      <p:sp>
        <p:nvSpPr>
          <p:cNvPr id="442" name="TextBox 441">
            <a:extLst>
              <a:ext uri="{FF2B5EF4-FFF2-40B4-BE49-F238E27FC236}">
                <a16:creationId xmlns:a16="http://schemas.microsoft.com/office/drawing/2014/main" id="{B45EE929-8340-37CA-8131-0252E70AB207}"/>
              </a:ext>
            </a:extLst>
          </p:cNvPr>
          <p:cNvSpPr txBox="1"/>
          <p:nvPr/>
        </p:nvSpPr>
        <p:spPr>
          <a:xfrm>
            <a:off x="8118376" y="4782101"/>
            <a:ext cx="49694"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4</a:t>
            </a:r>
          </a:p>
        </p:txBody>
      </p:sp>
      <p:sp>
        <p:nvSpPr>
          <p:cNvPr id="443" name="TextBox 442">
            <a:extLst>
              <a:ext uri="{FF2B5EF4-FFF2-40B4-BE49-F238E27FC236}">
                <a16:creationId xmlns:a16="http://schemas.microsoft.com/office/drawing/2014/main" id="{1D7BD268-01BA-E5BC-0CBF-8D9F03F808F2}"/>
              </a:ext>
            </a:extLst>
          </p:cNvPr>
          <p:cNvSpPr txBox="1"/>
          <p:nvPr/>
        </p:nvSpPr>
        <p:spPr>
          <a:xfrm>
            <a:off x="8299392" y="4782101"/>
            <a:ext cx="49694"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3</a:t>
            </a:r>
          </a:p>
        </p:txBody>
      </p:sp>
      <p:sp>
        <p:nvSpPr>
          <p:cNvPr id="444" name="TextBox 443">
            <a:extLst>
              <a:ext uri="{FF2B5EF4-FFF2-40B4-BE49-F238E27FC236}">
                <a16:creationId xmlns:a16="http://schemas.microsoft.com/office/drawing/2014/main" id="{A514F74D-A16F-390D-81DB-4244A551F9DD}"/>
              </a:ext>
            </a:extLst>
          </p:cNvPr>
          <p:cNvSpPr txBox="1"/>
          <p:nvPr/>
        </p:nvSpPr>
        <p:spPr>
          <a:xfrm>
            <a:off x="8477919" y="4782101"/>
            <a:ext cx="49694"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2</a:t>
            </a:r>
          </a:p>
        </p:txBody>
      </p:sp>
      <p:sp>
        <p:nvSpPr>
          <p:cNvPr id="445" name="TextBox 444">
            <a:extLst>
              <a:ext uri="{FF2B5EF4-FFF2-40B4-BE49-F238E27FC236}">
                <a16:creationId xmlns:a16="http://schemas.microsoft.com/office/drawing/2014/main" id="{14F35687-F0BE-978D-104D-91D46DD6152A}"/>
              </a:ext>
            </a:extLst>
          </p:cNvPr>
          <p:cNvSpPr txBox="1"/>
          <p:nvPr/>
        </p:nvSpPr>
        <p:spPr>
          <a:xfrm>
            <a:off x="8656152" y="4782101"/>
            <a:ext cx="49694"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2</a:t>
            </a:r>
          </a:p>
        </p:txBody>
      </p:sp>
      <p:sp>
        <p:nvSpPr>
          <p:cNvPr id="446" name="TextBox 445">
            <a:extLst>
              <a:ext uri="{FF2B5EF4-FFF2-40B4-BE49-F238E27FC236}">
                <a16:creationId xmlns:a16="http://schemas.microsoft.com/office/drawing/2014/main" id="{9A55CD02-A4FC-C8BE-1477-8BD50511EA28}"/>
              </a:ext>
            </a:extLst>
          </p:cNvPr>
          <p:cNvSpPr txBox="1"/>
          <p:nvPr/>
        </p:nvSpPr>
        <p:spPr>
          <a:xfrm>
            <a:off x="8841913" y="4782101"/>
            <a:ext cx="49694"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a:t>
            </a:r>
          </a:p>
        </p:txBody>
      </p:sp>
      <p:sp>
        <p:nvSpPr>
          <p:cNvPr id="447" name="TextBox 446">
            <a:extLst>
              <a:ext uri="{FF2B5EF4-FFF2-40B4-BE49-F238E27FC236}">
                <a16:creationId xmlns:a16="http://schemas.microsoft.com/office/drawing/2014/main" id="{02082708-B8C1-217E-83E2-7ABAFF3F552E}"/>
              </a:ext>
            </a:extLst>
          </p:cNvPr>
          <p:cNvSpPr txBox="1"/>
          <p:nvPr/>
        </p:nvSpPr>
        <p:spPr>
          <a:xfrm>
            <a:off x="9023740" y="4782101"/>
            <a:ext cx="49694"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a:t>
            </a:r>
          </a:p>
        </p:txBody>
      </p:sp>
      <p:sp>
        <p:nvSpPr>
          <p:cNvPr id="448" name="TextBox 447">
            <a:extLst>
              <a:ext uri="{FF2B5EF4-FFF2-40B4-BE49-F238E27FC236}">
                <a16:creationId xmlns:a16="http://schemas.microsoft.com/office/drawing/2014/main" id="{23C05796-1E40-4358-FC7A-46A50E69545C}"/>
              </a:ext>
            </a:extLst>
          </p:cNvPr>
          <p:cNvSpPr txBox="1"/>
          <p:nvPr/>
        </p:nvSpPr>
        <p:spPr>
          <a:xfrm>
            <a:off x="9199908" y="4782101"/>
            <a:ext cx="49694"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a:t>
            </a:r>
          </a:p>
        </p:txBody>
      </p:sp>
      <p:sp>
        <p:nvSpPr>
          <p:cNvPr id="449" name="TextBox 448">
            <a:extLst>
              <a:ext uri="{FF2B5EF4-FFF2-40B4-BE49-F238E27FC236}">
                <a16:creationId xmlns:a16="http://schemas.microsoft.com/office/drawing/2014/main" id="{14DE4321-02E6-A2BD-9D36-BD5112D9EA45}"/>
              </a:ext>
            </a:extLst>
          </p:cNvPr>
          <p:cNvSpPr txBox="1"/>
          <p:nvPr/>
        </p:nvSpPr>
        <p:spPr>
          <a:xfrm>
            <a:off x="9379326" y="4782101"/>
            <a:ext cx="49694"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a:t>
            </a:r>
          </a:p>
        </p:txBody>
      </p:sp>
      <p:sp>
        <p:nvSpPr>
          <p:cNvPr id="450" name="TextBox 449">
            <a:extLst>
              <a:ext uri="{FF2B5EF4-FFF2-40B4-BE49-F238E27FC236}">
                <a16:creationId xmlns:a16="http://schemas.microsoft.com/office/drawing/2014/main" id="{7B4D9571-CD88-9FF8-1414-A6E8F53FC106}"/>
              </a:ext>
            </a:extLst>
          </p:cNvPr>
          <p:cNvSpPr txBox="1"/>
          <p:nvPr/>
        </p:nvSpPr>
        <p:spPr>
          <a:xfrm>
            <a:off x="9560774" y="4782101"/>
            <a:ext cx="49694"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0</a:t>
            </a:r>
          </a:p>
        </p:txBody>
      </p:sp>
      <p:sp>
        <p:nvSpPr>
          <p:cNvPr id="451" name="TextBox 450">
            <a:extLst>
              <a:ext uri="{FF2B5EF4-FFF2-40B4-BE49-F238E27FC236}">
                <a16:creationId xmlns:a16="http://schemas.microsoft.com/office/drawing/2014/main" id="{8240850B-52FE-5D03-7EE1-15352904E57E}"/>
              </a:ext>
            </a:extLst>
          </p:cNvPr>
          <p:cNvSpPr txBox="1"/>
          <p:nvPr/>
        </p:nvSpPr>
        <p:spPr>
          <a:xfrm>
            <a:off x="2502837" y="4897507"/>
            <a:ext cx="110608"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(0)</a:t>
            </a:r>
          </a:p>
        </p:txBody>
      </p:sp>
      <p:sp>
        <p:nvSpPr>
          <p:cNvPr id="452" name="TextBox 451">
            <a:extLst>
              <a:ext uri="{FF2B5EF4-FFF2-40B4-BE49-F238E27FC236}">
                <a16:creationId xmlns:a16="http://schemas.microsoft.com/office/drawing/2014/main" id="{F0FCC96F-63A9-2684-54BE-F14E338CADF5}"/>
              </a:ext>
            </a:extLst>
          </p:cNvPr>
          <p:cNvSpPr txBox="1"/>
          <p:nvPr/>
        </p:nvSpPr>
        <p:spPr>
          <a:xfrm>
            <a:off x="2682300" y="4897507"/>
            <a:ext cx="110608"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(4)</a:t>
            </a:r>
          </a:p>
        </p:txBody>
      </p:sp>
      <p:sp>
        <p:nvSpPr>
          <p:cNvPr id="453" name="TextBox 452">
            <a:extLst>
              <a:ext uri="{FF2B5EF4-FFF2-40B4-BE49-F238E27FC236}">
                <a16:creationId xmlns:a16="http://schemas.microsoft.com/office/drawing/2014/main" id="{F325F08A-68D5-82F2-5BC4-36F58AA4FCE9}"/>
              </a:ext>
            </a:extLst>
          </p:cNvPr>
          <p:cNvSpPr txBox="1"/>
          <p:nvPr/>
        </p:nvSpPr>
        <p:spPr>
          <a:xfrm>
            <a:off x="2836880"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(14)</a:t>
            </a:r>
          </a:p>
        </p:txBody>
      </p:sp>
      <p:sp>
        <p:nvSpPr>
          <p:cNvPr id="454" name="TextBox 453">
            <a:extLst>
              <a:ext uri="{FF2B5EF4-FFF2-40B4-BE49-F238E27FC236}">
                <a16:creationId xmlns:a16="http://schemas.microsoft.com/office/drawing/2014/main" id="{9B26BE08-5BC1-3F12-5C02-2AC438D48847}"/>
              </a:ext>
            </a:extLst>
          </p:cNvPr>
          <p:cNvSpPr txBox="1"/>
          <p:nvPr/>
        </p:nvSpPr>
        <p:spPr>
          <a:xfrm>
            <a:off x="3019518"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(23)</a:t>
            </a:r>
          </a:p>
        </p:txBody>
      </p:sp>
      <p:sp>
        <p:nvSpPr>
          <p:cNvPr id="455" name="TextBox 454">
            <a:extLst>
              <a:ext uri="{FF2B5EF4-FFF2-40B4-BE49-F238E27FC236}">
                <a16:creationId xmlns:a16="http://schemas.microsoft.com/office/drawing/2014/main" id="{0081E2E3-B172-441A-2DFF-5713D619378A}"/>
              </a:ext>
            </a:extLst>
          </p:cNvPr>
          <p:cNvSpPr txBox="1"/>
          <p:nvPr/>
        </p:nvSpPr>
        <p:spPr>
          <a:xfrm>
            <a:off x="3198981"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(27)</a:t>
            </a:r>
          </a:p>
        </p:txBody>
      </p:sp>
      <p:sp>
        <p:nvSpPr>
          <p:cNvPr id="456" name="TextBox 455">
            <a:extLst>
              <a:ext uri="{FF2B5EF4-FFF2-40B4-BE49-F238E27FC236}">
                <a16:creationId xmlns:a16="http://schemas.microsoft.com/office/drawing/2014/main" id="{ECCBF38D-8160-D72D-A4C8-AF864E1FE18F}"/>
              </a:ext>
            </a:extLst>
          </p:cNvPr>
          <p:cNvSpPr txBox="1"/>
          <p:nvPr/>
        </p:nvSpPr>
        <p:spPr>
          <a:xfrm>
            <a:off x="3378443"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(33)</a:t>
            </a:r>
          </a:p>
        </p:txBody>
      </p:sp>
      <p:sp>
        <p:nvSpPr>
          <p:cNvPr id="457" name="TextBox 456">
            <a:extLst>
              <a:ext uri="{FF2B5EF4-FFF2-40B4-BE49-F238E27FC236}">
                <a16:creationId xmlns:a16="http://schemas.microsoft.com/office/drawing/2014/main" id="{18B9ADA7-384E-B3FC-3F74-BBE6AB997ED4}"/>
              </a:ext>
            </a:extLst>
          </p:cNvPr>
          <p:cNvSpPr txBox="1"/>
          <p:nvPr/>
        </p:nvSpPr>
        <p:spPr>
          <a:xfrm>
            <a:off x="3561081"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(37)</a:t>
            </a:r>
          </a:p>
        </p:txBody>
      </p:sp>
      <p:sp>
        <p:nvSpPr>
          <p:cNvPr id="458" name="TextBox 457">
            <a:extLst>
              <a:ext uri="{FF2B5EF4-FFF2-40B4-BE49-F238E27FC236}">
                <a16:creationId xmlns:a16="http://schemas.microsoft.com/office/drawing/2014/main" id="{460949CA-00EF-A0C3-A832-8142611741C1}"/>
              </a:ext>
            </a:extLst>
          </p:cNvPr>
          <p:cNvSpPr txBox="1"/>
          <p:nvPr/>
        </p:nvSpPr>
        <p:spPr>
          <a:xfrm>
            <a:off x="3741011" y="4897507"/>
            <a:ext cx="160300" cy="10772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(45)</a:t>
            </a:r>
          </a:p>
        </p:txBody>
      </p:sp>
      <p:sp>
        <p:nvSpPr>
          <p:cNvPr id="459" name="TextBox 458">
            <a:extLst>
              <a:ext uri="{FF2B5EF4-FFF2-40B4-BE49-F238E27FC236}">
                <a16:creationId xmlns:a16="http://schemas.microsoft.com/office/drawing/2014/main" id="{836ED244-B897-AF0A-A8BF-EB204C158485}"/>
              </a:ext>
            </a:extLst>
          </p:cNvPr>
          <p:cNvSpPr txBox="1"/>
          <p:nvPr/>
        </p:nvSpPr>
        <p:spPr>
          <a:xfrm>
            <a:off x="3920006"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(49)</a:t>
            </a:r>
          </a:p>
        </p:txBody>
      </p:sp>
      <p:sp>
        <p:nvSpPr>
          <p:cNvPr id="460" name="TextBox 459">
            <a:extLst>
              <a:ext uri="{FF2B5EF4-FFF2-40B4-BE49-F238E27FC236}">
                <a16:creationId xmlns:a16="http://schemas.microsoft.com/office/drawing/2014/main" id="{4A5EA1CE-3A8D-B907-8437-BB484E182CAC}"/>
              </a:ext>
            </a:extLst>
          </p:cNvPr>
          <p:cNvSpPr txBox="1"/>
          <p:nvPr/>
        </p:nvSpPr>
        <p:spPr>
          <a:xfrm>
            <a:off x="4099469"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(52)</a:t>
            </a:r>
          </a:p>
        </p:txBody>
      </p:sp>
      <p:sp>
        <p:nvSpPr>
          <p:cNvPr id="461" name="TextBox 460">
            <a:extLst>
              <a:ext uri="{FF2B5EF4-FFF2-40B4-BE49-F238E27FC236}">
                <a16:creationId xmlns:a16="http://schemas.microsoft.com/office/drawing/2014/main" id="{30904CC4-3686-7FF9-790F-B85E2C7D5D4E}"/>
              </a:ext>
            </a:extLst>
          </p:cNvPr>
          <p:cNvSpPr txBox="1"/>
          <p:nvPr/>
        </p:nvSpPr>
        <p:spPr>
          <a:xfrm>
            <a:off x="4276296"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(59)</a:t>
            </a:r>
          </a:p>
        </p:txBody>
      </p:sp>
      <p:sp>
        <p:nvSpPr>
          <p:cNvPr id="462" name="TextBox 461">
            <a:extLst>
              <a:ext uri="{FF2B5EF4-FFF2-40B4-BE49-F238E27FC236}">
                <a16:creationId xmlns:a16="http://schemas.microsoft.com/office/drawing/2014/main" id="{FE2B873A-3CCC-B842-4619-6FC994A02CA1}"/>
              </a:ext>
            </a:extLst>
          </p:cNvPr>
          <p:cNvSpPr txBox="1"/>
          <p:nvPr/>
        </p:nvSpPr>
        <p:spPr>
          <a:xfrm>
            <a:off x="4460714"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(62)</a:t>
            </a:r>
          </a:p>
        </p:txBody>
      </p:sp>
      <p:sp>
        <p:nvSpPr>
          <p:cNvPr id="463" name="TextBox 462">
            <a:extLst>
              <a:ext uri="{FF2B5EF4-FFF2-40B4-BE49-F238E27FC236}">
                <a16:creationId xmlns:a16="http://schemas.microsoft.com/office/drawing/2014/main" id="{858AFE55-5989-1BE8-2D37-208320F28E68}"/>
              </a:ext>
            </a:extLst>
          </p:cNvPr>
          <p:cNvSpPr txBox="1"/>
          <p:nvPr/>
        </p:nvSpPr>
        <p:spPr>
          <a:xfrm>
            <a:off x="4640200"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(62)</a:t>
            </a:r>
          </a:p>
        </p:txBody>
      </p:sp>
      <p:sp>
        <p:nvSpPr>
          <p:cNvPr id="464" name="TextBox 463">
            <a:extLst>
              <a:ext uri="{FF2B5EF4-FFF2-40B4-BE49-F238E27FC236}">
                <a16:creationId xmlns:a16="http://schemas.microsoft.com/office/drawing/2014/main" id="{D9FA9953-7464-683B-29E2-2C7D98CAAFBC}"/>
              </a:ext>
            </a:extLst>
          </p:cNvPr>
          <p:cNvSpPr txBox="1"/>
          <p:nvPr/>
        </p:nvSpPr>
        <p:spPr>
          <a:xfrm>
            <a:off x="4819898"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(64)</a:t>
            </a:r>
          </a:p>
        </p:txBody>
      </p:sp>
      <p:sp>
        <p:nvSpPr>
          <p:cNvPr id="465" name="TextBox 464">
            <a:extLst>
              <a:ext uri="{FF2B5EF4-FFF2-40B4-BE49-F238E27FC236}">
                <a16:creationId xmlns:a16="http://schemas.microsoft.com/office/drawing/2014/main" id="{E67CC15B-56A2-66AF-6566-463FE7387B3D}"/>
              </a:ext>
            </a:extLst>
          </p:cNvPr>
          <p:cNvSpPr txBox="1"/>
          <p:nvPr/>
        </p:nvSpPr>
        <p:spPr>
          <a:xfrm>
            <a:off x="5001689"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(66)</a:t>
            </a:r>
          </a:p>
        </p:txBody>
      </p:sp>
      <p:sp>
        <p:nvSpPr>
          <p:cNvPr id="466" name="TextBox 465">
            <a:extLst>
              <a:ext uri="{FF2B5EF4-FFF2-40B4-BE49-F238E27FC236}">
                <a16:creationId xmlns:a16="http://schemas.microsoft.com/office/drawing/2014/main" id="{6CAA3553-E53B-CFFA-F1FB-41E339EB4E40}"/>
              </a:ext>
            </a:extLst>
          </p:cNvPr>
          <p:cNvSpPr txBox="1"/>
          <p:nvPr/>
        </p:nvSpPr>
        <p:spPr>
          <a:xfrm>
            <a:off x="5180277"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(68)</a:t>
            </a:r>
          </a:p>
        </p:txBody>
      </p:sp>
      <p:sp>
        <p:nvSpPr>
          <p:cNvPr id="467" name="TextBox 466">
            <a:extLst>
              <a:ext uri="{FF2B5EF4-FFF2-40B4-BE49-F238E27FC236}">
                <a16:creationId xmlns:a16="http://schemas.microsoft.com/office/drawing/2014/main" id="{CD38E599-CEBC-142D-432F-96C727984DB6}"/>
              </a:ext>
            </a:extLst>
          </p:cNvPr>
          <p:cNvSpPr txBox="1"/>
          <p:nvPr/>
        </p:nvSpPr>
        <p:spPr>
          <a:xfrm>
            <a:off x="5363655"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(68)</a:t>
            </a:r>
          </a:p>
        </p:txBody>
      </p:sp>
      <p:sp>
        <p:nvSpPr>
          <p:cNvPr id="468" name="TextBox 467">
            <a:extLst>
              <a:ext uri="{FF2B5EF4-FFF2-40B4-BE49-F238E27FC236}">
                <a16:creationId xmlns:a16="http://schemas.microsoft.com/office/drawing/2014/main" id="{880165E6-F697-2A61-C322-63C5A2DA4D57}"/>
              </a:ext>
            </a:extLst>
          </p:cNvPr>
          <p:cNvSpPr txBox="1"/>
          <p:nvPr/>
        </p:nvSpPr>
        <p:spPr>
          <a:xfrm>
            <a:off x="5541653"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(68)</a:t>
            </a:r>
          </a:p>
        </p:txBody>
      </p:sp>
      <p:sp>
        <p:nvSpPr>
          <p:cNvPr id="469" name="TextBox 468">
            <a:extLst>
              <a:ext uri="{FF2B5EF4-FFF2-40B4-BE49-F238E27FC236}">
                <a16:creationId xmlns:a16="http://schemas.microsoft.com/office/drawing/2014/main" id="{2426DA34-9F90-2484-843C-6A54ECA7154D}"/>
              </a:ext>
            </a:extLst>
          </p:cNvPr>
          <p:cNvSpPr txBox="1"/>
          <p:nvPr/>
        </p:nvSpPr>
        <p:spPr>
          <a:xfrm>
            <a:off x="5721310"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(70)</a:t>
            </a:r>
          </a:p>
        </p:txBody>
      </p:sp>
      <p:sp>
        <p:nvSpPr>
          <p:cNvPr id="470" name="TextBox 469">
            <a:extLst>
              <a:ext uri="{FF2B5EF4-FFF2-40B4-BE49-F238E27FC236}">
                <a16:creationId xmlns:a16="http://schemas.microsoft.com/office/drawing/2014/main" id="{02EDA896-0268-FE09-BB6A-3B5A6C63E8FE}"/>
              </a:ext>
            </a:extLst>
          </p:cNvPr>
          <p:cNvSpPr txBox="1"/>
          <p:nvPr/>
        </p:nvSpPr>
        <p:spPr>
          <a:xfrm>
            <a:off x="5903981"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(73)</a:t>
            </a:r>
          </a:p>
        </p:txBody>
      </p:sp>
      <p:sp>
        <p:nvSpPr>
          <p:cNvPr id="471" name="TextBox 470">
            <a:extLst>
              <a:ext uri="{FF2B5EF4-FFF2-40B4-BE49-F238E27FC236}">
                <a16:creationId xmlns:a16="http://schemas.microsoft.com/office/drawing/2014/main" id="{90BF9E7E-79D1-0AC4-0B98-EAE70702AF7A}"/>
              </a:ext>
            </a:extLst>
          </p:cNvPr>
          <p:cNvSpPr txBox="1"/>
          <p:nvPr/>
        </p:nvSpPr>
        <p:spPr>
          <a:xfrm>
            <a:off x="6079563"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(76)</a:t>
            </a:r>
          </a:p>
        </p:txBody>
      </p:sp>
      <p:sp>
        <p:nvSpPr>
          <p:cNvPr id="472" name="TextBox 471">
            <a:extLst>
              <a:ext uri="{FF2B5EF4-FFF2-40B4-BE49-F238E27FC236}">
                <a16:creationId xmlns:a16="http://schemas.microsoft.com/office/drawing/2014/main" id="{32DE50A9-EFFE-E155-9A1A-BF74BA70335E}"/>
              </a:ext>
            </a:extLst>
          </p:cNvPr>
          <p:cNvSpPr txBox="1"/>
          <p:nvPr/>
        </p:nvSpPr>
        <p:spPr>
          <a:xfrm>
            <a:off x="6260570"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(77)</a:t>
            </a:r>
          </a:p>
        </p:txBody>
      </p:sp>
      <p:sp>
        <p:nvSpPr>
          <p:cNvPr id="473" name="TextBox 472">
            <a:extLst>
              <a:ext uri="{FF2B5EF4-FFF2-40B4-BE49-F238E27FC236}">
                <a16:creationId xmlns:a16="http://schemas.microsoft.com/office/drawing/2014/main" id="{0791F705-9E0E-39FF-5D1D-3CDA6D156F6D}"/>
              </a:ext>
            </a:extLst>
          </p:cNvPr>
          <p:cNvSpPr txBox="1"/>
          <p:nvPr/>
        </p:nvSpPr>
        <p:spPr>
          <a:xfrm>
            <a:off x="6443012"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(77)</a:t>
            </a:r>
          </a:p>
        </p:txBody>
      </p:sp>
      <p:sp>
        <p:nvSpPr>
          <p:cNvPr id="474" name="TextBox 473">
            <a:extLst>
              <a:ext uri="{FF2B5EF4-FFF2-40B4-BE49-F238E27FC236}">
                <a16:creationId xmlns:a16="http://schemas.microsoft.com/office/drawing/2014/main" id="{D2424870-232C-BFA5-F027-9489C790D1F3}"/>
              </a:ext>
            </a:extLst>
          </p:cNvPr>
          <p:cNvSpPr txBox="1"/>
          <p:nvPr/>
        </p:nvSpPr>
        <p:spPr>
          <a:xfrm>
            <a:off x="6620280"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(77)</a:t>
            </a:r>
          </a:p>
        </p:txBody>
      </p:sp>
      <p:sp>
        <p:nvSpPr>
          <p:cNvPr id="475" name="TextBox 474">
            <a:extLst>
              <a:ext uri="{FF2B5EF4-FFF2-40B4-BE49-F238E27FC236}">
                <a16:creationId xmlns:a16="http://schemas.microsoft.com/office/drawing/2014/main" id="{97EB5FD2-556B-414F-CA9E-4FCE09F38785}"/>
              </a:ext>
            </a:extLst>
          </p:cNvPr>
          <p:cNvSpPr txBox="1"/>
          <p:nvPr/>
        </p:nvSpPr>
        <p:spPr>
          <a:xfrm>
            <a:off x="6802720"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(77)</a:t>
            </a:r>
          </a:p>
        </p:txBody>
      </p:sp>
      <p:sp>
        <p:nvSpPr>
          <p:cNvPr id="476" name="TextBox 475">
            <a:extLst>
              <a:ext uri="{FF2B5EF4-FFF2-40B4-BE49-F238E27FC236}">
                <a16:creationId xmlns:a16="http://schemas.microsoft.com/office/drawing/2014/main" id="{70E5E98C-FF12-F53E-E9AE-F0B2BC1C829C}"/>
              </a:ext>
            </a:extLst>
          </p:cNvPr>
          <p:cNvSpPr txBox="1"/>
          <p:nvPr/>
        </p:nvSpPr>
        <p:spPr>
          <a:xfrm>
            <a:off x="6981738"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(77)</a:t>
            </a:r>
          </a:p>
        </p:txBody>
      </p:sp>
      <p:sp>
        <p:nvSpPr>
          <p:cNvPr id="477" name="TextBox 476">
            <a:extLst>
              <a:ext uri="{FF2B5EF4-FFF2-40B4-BE49-F238E27FC236}">
                <a16:creationId xmlns:a16="http://schemas.microsoft.com/office/drawing/2014/main" id="{5AF42043-2606-C001-44FC-93B77771FF11}"/>
              </a:ext>
            </a:extLst>
          </p:cNvPr>
          <p:cNvSpPr txBox="1"/>
          <p:nvPr/>
        </p:nvSpPr>
        <p:spPr>
          <a:xfrm>
            <a:off x="7164038"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(78)</a:t>
            </a:r>
          </a:p>
        </p:txBody>
      </p:sp>
      <p:sp>
        <p:nvSpPr>
          <p:cNvPr id="478" name="TextBox 477">
            <a:extLst>
              <a:ext uri="{FF2B5EF4-FFF2-40B4-BE49-F238E27FC236}">
                <a16:creationId xmlns:a16="http://schemas.microsoft.com/office/drawing/2014/main" id="{7B18A460-FA1A-315E-6EB4-3D105F49FAF0}"/>
              </a:ext>
            </a:extLst>
          </p:cNvPr>
          <p:cNvSpPr txBox="1"/>
          <p:nvPr/>
        </p:nvSpPr>
        <p:spPr>
          <a:xfrm>
            <a:off x="7340044"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(78)</a:t>
            </a:r>
          </a:p>
        </p:txBody>
      </p:sp>
      <p:sp>
        <p:nvSpPr>
          <p:cNvPr id="479" name="TextBox 478">
            <a:extLst>
              <a:ext uri="{FF2B5EF4-FFF2-40B4-BE49-F238E27FC236}">
                <a16:creationId xmlns:a16="http://schemas.microsoft.com/office/drawing/2014/main" id="{26FD0028-5F28-EBF4-BB6C-DAF45253D622}"/>
              </a:ext>
            </a:extLst>
          </p:cNvPr>
          <p:cNvSpPr txBox="1"/>
          <p:nvPr/>
        </p:nvSpPr>
        <p:spPr>
          <a:xfrm>
            <a:off x="7523838"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(79)</a:t>
            </a:r>
          </a:p>
        </p:txBody>
      </p:sp>
      <p:sp>
        <p:nvSpPr>
          <p:cNvPr id="480" name="TextBox 479">
            <a:extLst>
              <a:ext uri="{FF2B5EF4-FFF2-40B4-BE49-F238E27FC236}">
                <a16:creationId xmlns:a16="http://schemas.microsoft.com/office/drawing/2014/main" id="{CA003A99-3EF4-9144-41FC-ABED3BC3D1C0}"/>
              </a:ext>
            </a:extLst>
          </p:cNvPr>
          <p:cNvSpPr txBox="1"/>
          <p:nvPr/>
        </p:nvSpPr>
        <p:spPr>
          <a:xfrm>
            <a:off x="7703189"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(80)</a:t>
            </a:r>
          </a:p>
        </p:txBody>
      </p:sp>
      <p:sp>
        <p:nvSpPr>
          <p:cNvPr id="481" name="TextBox 480">
            <a:extLst>
              <a:ext uri="{FF2B5EF4-FFF2-40B4-BE49-F238E27FC236}">
                <a16:creationId xmlns:a16="http://schemas.microsoft.com/office/drawing/2014/main" id="{D575C9B8-D670-A94C-DF5C-B0BADEF77341}"/>
              </a:ext>
            </a:extLst>
          </p:cNvPr>
          <p:cNvSpPr txBox="1"/>
          <p:nvPr/>
        </p:nvSpPr>
        <p:spPr>
          <a:xfrm>
            <a:off x="7882326"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(80)</a:t>
            </a:r>
          </a:p>
        </p:txBody>
      </p:sp>
      <p:sp>
        <p:nvSpPr>
          <p:cNvPr id="482" name="TextBox 481">
            <a:extLst>
              <a:ext uri="{FF2B5EF4-FFF2-40B4-BE49-F238E27FC236}">
                <a16:creationId xmlns:a16="http://schemas.microsoft.com/office/drawing/2014/main" id="{D3ECD072-38D9-190A-6F1D-F511FC04A136}"/>
              </a:ext>
            </a:extLst>
          </p:cNvPr>
          <p:cNvSpPr txBox="1"/>
          <p:nvPr/>
        </p:nvSpPr>
        <p:spPr>
          <a:xfrm>
            <a:off x="8063073"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(80)</a:t>
            </a:r>
          </a:p>
        </p:txBody>
      </p:sp>
      <p:sp>
        <p:nvSpPr>
          <p:cNvPr id="483" name="TextBox 482">
            <a:extLst>
              <a:ext uri="{FF2B5EF4-FFF2-40B4-BE49-F238E27FC236}">
                <a16:creationId xmlns:a16="http://schemas.microsoft.com/office/drawing/2014/main" id="{F6B4424A-537E-619C-501C-28CE48AF24F2}"/>
              </a:ext>
            </a:extLst>
          </p:cNvPr>
          <p:cNvSpPr txBox="1"/>
          <p:nvPr/>
        </p:nvSpPr>
        <p:spPr>
          <a:xfrm>
            <a:off x="8244089"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(80)</a:t>
            </a:r>
          </a:p>
        </p:txBody>
      </p:sp>
      <p:sp>
        <p:nvSpPr>
          <p:cNvPr id="484" name="TextBox 483">
            <a:extLst>
              <a:ext uri="{FF2B5EF4-FFF2-40B4-BE49-F238E27FC236}">
                <a16:creationId xmlns:a16="http://schemas.microsoft.com/office/drawing/2014/main" id="{9AEC9864-ACE6-FD18-E44E-43AF8B5988A9}"/>
              </a:ext>
            </a:extLst>
          </p:cNvPr>
          <p:cNvSpPr txBox="1"/>
          <p:nvPr/>
        </p:nvSpPr>
        <p:spPr>
          <a:xfrm>
            <a:off x="8422616"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(80)</a:t>
            </a:r>
          </a:p>
        </p:txBody>
      </p:sp>
      <p:sp>
        <p:nvSpPr>
          <p:cNvPr id="485" name="TextBox 484">
            <a:extLst>
              <a:ext uri="{FF2B5EF4-FFF2-40B4-BE49-F238E27FC236}">
                <a16:creationId xmlns:a16="http://schemas.microsoft.com/office/drawing/2014/main" id="{DE43306A-51EB-69FC-0C1C-E622E122583A}"/>
              </a:ext>
            </a:extLst>
          </p:cNvPr>
          <p:cNvSpPr txBox="1"/>
          <p:nvPr/>
        </p:nvSpPr>
        <p:spPr>
          <a:xfrm>
            <a:off x="8600849"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(80)</a:t>
            </a:r>
          </a:p>
        </p:txBody>
      </p:sp>
      <p:sp>
        <p:nvSpPr>
          <p:cNvPr id="486" name="TextBox 485">
            <a:extLst>
              <a:ext uri="{FF2B5EF4-FFF2-40B4-BE49-F238E27FC236}">
                <a16:creationId xmlns:a16="http://schemas.microsoft.com/office/drawing/2014/main" id="{66773229-4109-25B1-E391-0F254F3ACA5D}"/>
              </a:ext>
            </a:extLst>
          </p:cNvPr>
          <p:cNvSpPr txBox="1"/>
          <p:nvPr/>
        </p:nvSpPr>
        <p:spPr>
          <a:xfrm>
            <a:off x="8786610"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(80)</a:t>
            </a:r>
          </a:p>
        </p:txBody>
      </p:sp>
      <p:sp>
        <p:nvSpPr>
          <p:cNvPr id="487" name="TextBox 486">
            <a:extLst>
              <a:ext uri="{FF2B5EF4-FFF2-40B4-BE49-F238E27FC236}">
                <a16:creationId xmlns:a16="http://schemas.microsoft.com/office/drawing/2014/main" id="{58C835D3-D174-44BA-747C-902D949480F8}"/>
              </a:ext>
            </a:extLst>
          </p:cNvPr>
          <p:cNvSpPr txBox="1"/>
          <p:nvPr/>
        </p:nvSpPr>
        <p:spPr>
          <a:xfrm>
            <a:off x="8968437"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(80)</a:t>
            </a:r>
          </a:p>
        </p:txBody>
      </p:sp>
      <p:sp>
        <p:nvSpPr>
          <p:cNvPr id="488" name="TextBox 487">
            <a:extLst>
              <a:ext uri="{FF2B5EF4-FFF2-40B4-BE49-F238E27FC236}">
                <a16:creationId xmlns:a16="http://schemas.microsoft.com/office/drawing/2014/main" id="{7B3806CA-016B-B024-4533-0F06FDEA95A8}"/>
              </a:ext>
            </a:extLst>
          </p:cNvPr>
          <p:cNvSpPr txBox="1"/>
          <p:nvPr/>
        </p:nvSpPr>
        <p:spPr>
          <a:xfrm>
            <a:off x="9144605"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(80)</a:t>
            </a:r>
          </a:p>
        </p:txBody>
      </p:sp>
      <p:sp>
        <p:nvSpPr>
          <p:cNvPr id="489" name="TextBox 488">
            <a:extLst>
              <a:ext uri="{FF2B5EF4-FFF2-40B4-BE49-F238E27FC236}">
                <a16:creationId xmlns:a16="http://schemas.microsoft.com/office/drawing/2014/main" id="{93F18720-1F6D-8D03-5314-556B239C1B51}"/>
              </a:ext>
            </a:extLst>
          </p:cNvPr>
          <p:cNvSpPr txBox="1"/>
          <p:nvPr/>
        </p:nvSpPr>
        <p:spPr>
          <a:xfrm>
            <a:off x="9324023"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(80)</a:t>
            </a:r>
          </a:p>
        </p:txBody>
      </p:sp>
      <p:sp>
        <p:nvSpPr>
          <p:cNvPr id="490" name="TextBox 489">
            <a:extLst>
              <a:ext uri="{FF2B5EF4-FFF2-40B4-BE49-F238E27FC236}">
                <a16:creationId xmlns:a16="http://schemas.microsoft.com/office/drawing/2014/main" id="{536E64C2-28A0-8ED9-81D3-F966F1347D5B}"/>
              </a:ext>
            </a:extLst>
          </p:cNvPr>
          <p:cNvSpPr txBox="1"/>
          <p:nvPr/>
        </p:nvSpPr>
        <p:spPr>
          <a:xfrm>
            <a:off x="9505471" y="4897507"/>
            <a:ext cx="160300" cy="10772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solidFill>
                  <a:prstClr val="white">
                    <a:lumMod val="65000"/>
                  </a:prstClr>
                </a:solidFill>
                <a:effectLst/>
                <a:uLnTx/>
                <a:uFillTx/>
                <a:latin typeface="Arial"/>
                <a:ea typeface="+mn-ea"/>
                <a:cs typeface="Arial"/>
                <a:sym typeface="Arial"/>
                <a:rtl val="0"/>
              </a:rPr>
              <a:t>(80)</a:t>
            </a:r>
          </a:p>
        </p:txBody>
      </p:sp>
      <p:sp>
        <p:nvSpPr>
          <p:cNvPr id="491" name="TextBox 490">
            <a:extLst>
              <a:ext uri="{FF2B5EF4-FFF2-40B4-BE49-F238E27FC236}">
                <a16:creationId xmlns:a16="http://schemas.microsoft.com/office/drawing/2014/main" id="{6CC9DCD7-978F-4676-E770-A19087F60A70}"/>
              </a:ext>
            </a:extLst>
          </p:cNvPr>
          <p:cNvSpPr txBox="1"/>
          <p:nvPr/>
        </p:nvSpPr>
        <p:spPr>
          <a:xfrm>
            <a:off x="1659554" y="4848464"/>
            <a:ext cx="187552" cy="11541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err="1">
                <a:ln/>
                <a:solidFill>
                  <a:prstClr val="white">
                    <a:lumMod val="65000"/>
                  </a:prstClr>
                </a:solidFill>
                <a:effectLst/>
                <a:uLnTx/>
                <a:uFillTx/>
                <a:latin typeface="Arial"/>
                <a:ea typeface="+mn-ea"/>
                <a:cs typeface="Arial"/>
                <a:sym typeface="Arial"/>
                <a:rtl val="0"/>
              </a:rPr>
              <a:t>PVd</a:t>
            </a:r>
            <a:endParaRPr kumimoji="0" lang="en-US" sz="750" b="1" i="0" u="none" strike="noStrike" kern="1200" cap="none" spc="0" normalizeH="0" baseline="0" noProof="0" dirty="0">
              <a:ln/>
              <a:solidFill>
                <a:prstClr val="white">
                  <a:lumMod val="65000"/>
                </a:prstClr>
              </a:solidFill>
              <a:effectLst/>
              <a:uLnTx/>
              <a:uFillTx/>
              <a:latin typeface="Arial"/>
              <a:ea typeface="+mn-ea"/>
              <a:cs typeface="Arial"/>
              <a:sym typeface="Arial"/>
              <a:rtl val="0"/>
            </a:endParaRPr>
          </a:p>
        </p:txBody>
      </p:sp>
      <p:sp>
        <p:nvSpPr>
          <p:cNvPr id="492" name="TextBox 491">
            <a:extLst>
              <a:ext uri="{FF2B5EF4-FFF2-40B4-BE49-F238E27FC236}">
                <a16:creationId xmlns:a16="http://schemas.microsoft.com/office/drawing/2014/main" id="{14283653-6AD1-5262-DF63-F6A013673393}"/>
              </a:ext>
            </a:extLst>
          </p:cNvPr>
          <p:cNvSpPr txBox="1"/>
          <p:nvPr/>
        </p:nvSpPr>
        <p:spPr>
          <a:xfrm>
            <a:off x="4568887" y="4155939"/>
            <a:ext cx="2593980"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prstClr val="white"/>
                </a:solidFill>
                <a:effectLst/>
                <a:uLnTx/>
                <a:uFillTx/>
                <a:latin typeface="Arial"/>
                <a:ea typeface="+mn-ea"/>
                <a:cs typeface="Arial"/>
                <a:sym typeface="Arial"/>
                <a:rtl val="0"/>
              </a:rPr>
              <a:t>Time since randomization, months</a:t>
            </a:r>
          </a:p>
        </p:txBody>
      </p:sp>
      <p:sp>
        <p:nvSpPr>
          <p:cNvPr id="493" name="TextBox 492">
            <a:extLst>
              <a:ext uri="{FF2B5EF4-FFF2-40B4-BE49-F238E27FC236}">
                <a16:creationId xmlns:a16="http://schemas.microsoft.com/office/drawing/2014/main" id="{00B5F948-6E12-50AE-F9E2-94D261A31193}"/>
              </a:ext>
            </a:extLst>
          </p:cNvPr>
          <p:cNvSpPr txBox="1"/>
          <p:nvPr/>
        </p:nvSpPr>
        <p:spPr>
          <a:xfrm>
            <a:off x="2520471" y="3999335"/>
            <a:ext cx="75341"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0</a:t>
            </a:r>
          </a:p>
        </p:txBody>
      </p:sp>
      <p:sp>
        <p:nvSpPr>
          <p:cNvPr id="494" name="TextBox 493">
            <a:extLst>
              <a:ext uri="{FF2B5EF4-FFF2-40B4-BE49-F238E27FC236}">
                <a16:creationId xmlns:a16="http://schemas.microsoft.com/office/drawing/2014/main" id="{95C983B1-2947-2943-1C8A-DC5CE15F9BC0}"/>
              </a:ext>
            </a:extLst>
          </p:cNvPr>
          <p:cNvSpPr txBox="1"/>
          <p:nvPr/>
        </p:nvSpPr>
        <p:spPr>
          <a:xfrm>
            <a:off x="2699934" y="3999335"/>
            <a:ext cx="75341"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1</a:t>
            </a:r>
          </a:p>
        </p:txBody>
      </p:sp>
      <p:sp>
        <p:nvSpPr>
          <p:cNvPr id="495" name="TextBox 494">
            <a:extLst>
              <a:ext uri="{FF2B5EF4-FFF2-40B4-BE49-F238E27FC236}">
                <a16:creationId xmlns:a16="http://schemas.microsoft.com/office/drawing/2014/main" id="{AB9F5B1D-F2E4-4251-120A-9FD26512FFB1}"/>
              </a:ext>
            </a:extLst>
          </p:cNvPr>
          <p:cNvSpPr txBox="1"/>
          <p:nvPr/>
        </p:nvSpPr>
        <p:spPr>
          <a:xfrm>
            <a:off x="2879360" y="3999335"/>
            <a:ext cx="75341"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2</a:t>
            </a:r>
          </a:p>
        </p:txBody>
      </p:sp>
      <p:sp>
        <p:nvSpPr>
          <p:cNvPr id="496" name="TextBox 495">
            <a:extLst>
              <a:ext uri="{FF2B5EF4-FFF2-40B4-BE49-F238E27FC236}">
                <a16:creationId xmlns:a16="http://schemas.microsoft.com/office/drawing/2014/main" id="{5948EDF8-7575-A746-B540-B1FD72AA04F7}"/>
              </a:ext>
            </a:extLst>
          </p:cNvPr>
          <p:cNvSpPr txBox="1"/>
          <p:nvPr/>
        </p:nvSpPr>
        <p:spPr>
          <a:xfrm>
            <a:off x="3061998" y="3999335"/>
            <a:ext cx="75341"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3</a:t>
            </a:r>
          </a:p>
        </p:txBody>
      </p:sp>
      <p:sp>
        <p:nvSpPr>
          <p:cNvPr id="497" name="TextBox 496">
            <a:extLst>
              <a:ext uri="{FF2B5EF4-FFF2-40B4-BE49-F238E27FC236}">
                <a16:creationId xmlns:a16="http://schemas.microsoft.com/office/drawing/2014/main" id="{E0B33CEE-EF6C-7E0F-2464-FA7216D2A28B}"/>
              </a:ext>
            </a:extLst>
          </p:cNvPr>
          <p:cNvSpPr txBox="1"/>
          <p:nvPr/>
        </p:nvSpPr>
        <p:spPr>
          <a:xfrm>
            <a:off x="3241461" y="3999335"/>
            <a:ext cx="75341"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4</a:t>
            </a:r>
          </a:p>
        </p:txBody>
      </p:sp>
      <p:sp>
        <p:nvSpPr>
          <p:cNvPr id="498" name="TextBox 497">
            <a:extLst>
              <a:ext uri="{FF2B5EF4-FFF2-40B4-BE49-F238E27FC236}">
                <a16:creationId xmlns:a16="http://schemas.microsoft.com/office/drawing/2014/main" id="{0B75742D-A087-D828-10EB-191CA7BF3B7D}"/>
              </a:ext>
            </a:extLst>
          </p:cNvPr>
          <p:cNvSpPr txBox="1"/>
          <p:nvPr/>
        </p:nvSpPr>
        <p:spPr>
          <a:xfrm>
            <a:off x="3420923" y="3999335"/>
            <a:ext cx="75341"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5</a:t>
            </a:r>
          </a:p>
        </p:txBody>
      </p:sp>
      <p:sp>
        <p:nvSpPr>
          <p:cNvPr id="499" name="TextBox 498">
            <a:extLst>
              <a:ext uri="{FF2B5EF4-FFF2-40B4-BE49-F238E27FC236}">
                <a16:creationId xmlns:a16="http://schemas.microsoft.com/office/drawing/2014/main" id="{150A7F41-3133-D19D-78CF-0D6E5278D877}"/>
              </a:ext>
            </a:extLst>
          </p:cNvPr>
          <p:cNvSpPr txBox="1"/>
          <p:nvPr/>
        </p:nvSpPr>
        <p:spPr>
          <a:xfrm>
            <a:off x="3603561" y="3999335"/>
            <a:ext cx="75341"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6</a:t>
            </a:r>
          </a:p>
        </p:txBody>
      </p:sp>
      <p:sp>
        <p:nvSpPr>
          <p:cNvPr id="500" name="TextBox 499">
            <a:extLst>
              <a:ext uri="{FF2B5EF4-FFF2-40B4-BE49-F238E27FC236}">
                <a16:creationId xmlns:a16="http://schemas.microsoft.com/office/drawing/2014/main" id="{903BD3EA-FD73-9881-DC97-8ABBAC9AAC1F}"/>
              </a:ext>
            </a:extLst>
          </p:cNvPr>
          <p:cNvSpPr txBox="1"/>
          <p:nvPr/>
        </p:nvSpPr>
        <p:spPr>
          <a:xfrm>
            <a:off x="3783491" y="3999335"/>
            <a:ext cx="75341"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7</a:t>
            </a:r>
          </a:p>
        </p:txBody>
      </p:sp>
      <p:sp>
        <p:nvSpPr>
          <p:cNvPr id="501" name="TextBox 500">
            <a:extLst>
              <a:ext uri="{FF2B5EF4-FFF2-40B4-BE49-F238E27FC236}">
                <a16:creationId xmlns:a16="http://schemas.microsoft.com/office/drawing/2014/main" id="{3EA32BF1-347F-2711-95DF-38FDB3C7D916}"/>
              </a:ext>
            </a:extLst>
          </p:cNvPr>
          <p:cNvSpPr txBox="1"/>
          <p:nvPr/>
        </p:nvSpPr>
        <p:spPr>
          <a:xfrm>
            <a:off x="3962486" y="3999335"/>
            <a:ext cx="75341"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8</a:t>
            </a:r>
          </a:p>
        </p:txBody>
      </p:sp>
      <p:sp>
        <p:nvSpPr>
          <p:cNvPr id="502" name="TextBox 501">
            <a:extLst>
              <a:ext uri="{FF2B5EF4-FFF2-40B4-BE49-F238E27FC236}">
                <a16:creationId xmlns:a16="http://schemas.microsoft.com/office/drawing/2014/main" id="{D383C4EF-5F0C-BDFD-CBD7-8FF3EFBE5A68}"/>
              </a:ext>
            </a:extLst>
          </p:cNvPr>
          <p:cNvSpPr txBox="1"/>
          <p:nvPr/>
        </p:nvSpPr>
        <p:spPr>
          <a:xfrm>
            <a:off x="4141949" y="3999335"/>
            <a:ext cx="75341"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9</a:t>
            </a:r>
          </a:p>
        </p:txBody>
      </p:sp>
      <p:sp>
        <p:nvSpPr>
          <p:cNvPr id="503" name="TextBox 502">
            <a:extLst>
              <a:ext uri="{FF2B5EF4-FFF2-40B4-BE49-F238E27FC236}">
                <a16:creationId xmlns:a16="http://schemas.microsoft.com/office/drawing/2014/main" id="{B537CFDA-24CB-8AEE-2B2D-4836BFDF0AB8}"/>
              </a:ext>
            </a:extLst>
          </p:cNvPr>
          <p:cNvSpPr txBox="1"/>
          <p:nvPr/>
        </p:nvSpPr>
        <p:spPr>
          <a:xfrm>
            <a:off x="4281105" y="3999335"/>
            <a:ext cx="150682"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10</a:t>
            </a:r>
          </a:p>
        </p:txBody>
      </p:sp>
      <p:sp>
        <p:nvSpPr>
          <p:cNvPr id="504" name="TextBox 503">
            <a:extLst>
              <a:ext uri="{FF2B5EF4-FFF2-40B4-BE49-F238E27FC236}">
                <a16:creationId xmlns:a16="http://schemas.microsoft.com/office/drawing/2014/main" id="{7995B84A-3B21-BEB2-38F9-8B478FF301C4}"/>
              </a:ext>
            </a:extLst>
          </p:cNvPr>
          <p:cNvSpPr txBox="1"/>
          <p:nvPr/>
        </p:nvSpPr>
        <p:spPr>
          <a:xfrm>
            <a:off x="4465523" y="3999335"/>
            <a:ext cx="150682"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11</a:t>
            </a:r>
          </a:p>
        </p:txBody>
      </p:sp>
      <p:sp>
        <p:nvSpPr>
          <p:cNvPr id="505" name="TextBox 504">
            <a:extLst>
              <a:ext uri="{FF2B5EF4-FFF2-40B4-BE49-F238E27FC236}">
                <a16:creationId xmlns:a16="http://schemas.microsoft.com/office/drawing/2014/main" id="{A31F71EC-BD2D-D421-55BC-4BB3D01B34BE}"/>
              </a:ext>
            </a:extLst>
          </p:cNvPr>
          <p:cNvSpPr txBox="1"/>
          <p:nvPr/>
        </p:nvSpPr>
        <p:spPr>
          <a:xfrm>
            <a:off x="4645009" y="3999335"/>
            <a:ext cx="150682"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12</a:t>
            </a:r>
          </a:p>
        </p:txBody>
      </p:sp>
      <p:sp>
        <p:nvSpPr>
          <p:cNvPr id="506" name="TextBox 505">
            <a:extLst>
              <a:ext uri="{FF2B5EF4-FFF2-40B4-BE49-F238E27FC236}">
                <a16:creationId xmlns:a16="http://schemas.microsoft.com/office/drawing/2014/main" id="{F548F72A-EB33-D4A2-E43C-85FDACBA6466}"/>
              </a:ext>
            </a:extLst>
          </p:cNvPr>
          <p:cNvSpPr txBox="1"/>
          <p:nvPr/>
        </p:nvSpPr>
        <p:spPr>
          <a:xfrm>
            <a:off x="4824707" y="3999335"/>
            <a:ext cx="150682"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13</a:t>
            </a:r>
          </a:p>
        </p:txBody>
      </p:sp>
      <p:sp>
        <p:nvSpPr>
          <p:cNvPr id="507" name="TextBox 506">
            <a:extLst>
              <a:ext uri="{FF2B5EF4-FFF2-40B4-BE49-F238E27FC236}">
                <a16:creationId xmlns:a16="http://schemas.microsoft.com/office/drawing/2014/main" id="{D7444158-45FE-ED31-7391-9B50A15639CD}"/>
              </a:ext>
            </a:extLst>
          </p:cNvPr>
          <p:cNvSpPr txBox="1"/>
          <p:nvPr/>
        </p:nvSpPr>
        <p:spPr>
          <a:xfrm>
            <a:off x="5006498" y="3999335"/>
            <a:ext cx="150682"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14</a:t>
            </a:r>
          </a:p>
        </p:txBody>
      </p:sp>
      <p:sp>
        <p:nvSpPr>
          <p:cNvPr id="508" name="TextBox 507">
            <a:extLst>
              <a:ext uri="{FF2B5EF4-FFF2-40B4-BE49-F238E27FC236}">
                <a16:creationId xmlns:a16="http://schemas.microsoft.com/office/drawing/2014/main" id="{312B47C8-8660-2FF1-0BA7-583C4EADBCA1}"/>
              </a:ext>
            </a:extLst>
          </p:cNvPr>
          <p:cNvSpPr txBox="1"/>
          <p:nvPr/>
        </p:nvSpPr>
        <p:spPr>
          <a:xfrm>
            <a:off x="5185086" y="3999335"/>
            <a:ext cx="150682"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15</a:t>
            </a:r>
          </a:p>
        </p:txBody>
      </p:sp>
      <p:sp>
        <p:nvSpPr>
          <p:cNvPr id="509" name="TextBox 508">
            <a:extLst>
              <a:ext uri="{FF2B5EF4-FFF2-40B4-BE49-F238E27FC236}">
                <a16:creationId xmlns:a16="http://schemas.microsoft.com/office/drawing/2014/main" id="{8D7DC6E8-0BA5-8D25-7E47-602D869E0384}"/>
              </a:ext>
            </a:extLst>
          </p:cNvPr>
          <p:cNvSpPr txBox="1"/>
          <p:nvPr/>
        </p:nvSpPr>
        <p:spPr>
          <a:xfrm>
            <a:off x="5368464" y="3999335"/>
            <a:ext cx="150682"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16</a:t>
            </a:r>
          </a:p>
        </p:txBody>
      </p:sp>
      <p:sp>
        <p:nvSpPr>
          <p:cNvPr id="510" name="TextBox 509">
            <a:extLst>
              <a:ext uri="{FF2B5EF4-FFF2-40B4-BE49-F238E27FC236}">
                <a16:creationId xmlns:a16="http://schemas.microsoft.com/office/drawing/2014/main" id="{D4291803-EEA9-83AB-DFD7-F1DAD7EF6567}"/>
              </a:ext>
            </a:extLst>
          </p:cNvPr>
          <p:cNvSpPr txBox="1"/>
          <p:nvPr/>
        </p:nvSpPr>
        <p:spPr>
          <a:xfrm>
            <a:off x="5546462" y="3999335"/>
            <a:ext cx="150682"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17</a:t>
            </a:r>
          </a:p>
        </p:txBody>
      </p:sp>
      <p:sp>
        <p:nvSpPr>
          <p:cNvPr id="511" name="TextBox 510">
            <a:extLst>
              <a:ext uri="{FF2B5EF4-FFF2-40B4-BE49-F238E27FC236}">
                <a16:creationId xmlns:a16="http://schemas.microsoft.com/office/drawing/2014/main" id="{9D56563F-1650-1375-B445-F0AC4A17E639}"/>
              </a:ext>
            </a:extLst>
          </p:cNvPr>
          <p:cNvSpPr txBox="1"/>
          <p:nvPr/>
        </p:nvSpPr>
        <p:spPr>
          <a:xfrm>
            <a:off x="5726119" y="3999335"/>
            <a:ext cx="150682"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18</a:t>
            </a:r>
          </a:p>
        </p:txBody>
      </p:sp>
      <p:sp>
        <p:nvSpPr>
          <p:cNvPr id="512" name="TextBox 511">
            <a:extLst>
              <a:ext uri="{FF2B5EF4-FFF2-40B4-BE49-F238E27FC236}">
                <a16:creationId xmlns:a16="http://schemas.microsoft.com/office/drawing/2014/main" id="{572D4BF0-02C2-8548-739B-4AFE44522F2B}"/>
              </a:ext>
            </a:extLst>
          </p:cNvPr>
          <p:cNvSpPr txBox="1"/>
          <p:nvPr/>
        </p:nvSpPr>
        <p:spPr>
          <a:xfrm>
            <a:off x="5908790" y="3999335"/>
            <a:ext cx="150682"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19</a:t>
            </a:r>
          </a:p>
        </p:txBody>
      </p:sp>
      <p:sp>
        <p:nvSpPr>
          <p:cNvPr id="513" name="TextBox 512">
            <a:extLst>
              <a:ext uri="{FF2B5EF4-FFF2-40B4-BE49-F238E27FC236}">
                <a16:creationId xmlns:a16="http://schemas.microsoft.com/office/drawing/2014/main" id="{900496FA-0407-ED62-A202-8411C5626646}"/>
              </a:ext>
            </a:extLst>
          </p:cNvPr>
          <p:cNvSpPr txBox="1"/>
          <p:nvPr/>
        </p:nvSpPr>
        <p:spPr>
          <a:xfrm>
            <a:off x="6084372" y="3999335"/>
            <a:ext cx="150682"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20</a:t>
            </a:r>
          </a:p>
        </p:txBody>
      </p:sp>
      <p:sp>
        <p:nvSpPr>
          <p:cNvPr id="514" name="TextBox 513">
            <a:extLst>
              <a:ext uri="{FF2B5EF4-FFF2-40B4-BE49-F238E27FC236}">
                <a16:creationId xmlns:a16="http://schemas.microsoft.com/office/drawing/2014/main" id="{3DB59A46-6ADB-2342-8A04-63C40243F718}"/>
              </a:ext>
            </a:extLst>
          </p:cNvPr>
          <p:cNvSpPr txBox="1"/>
          <p:nvPr/>
        </p:nvSpPr>
        <p:spPr>
          <a:xfrm>
            <a:off x="6265379" y="3999335"/>
            <a:ext cx="150682"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21</a:t>
            </a:r>
          </a:p>
        </p:txBody>
      </p:sp>
      <p:sp>
        <p:nvSpPr>
          <p:cNvPr id="515" name="TextBox 514">
            <a:extLst>
              <a:ext uri="{FF2B5EF4-FFF2-40B4-BE49-F238E27FC236}">
                <a16:creationId xmlns:a16="http://schemas.microsoft.com/office/drawing/2014/main" id="{41705E91-A193-6742-602D-06F0942D9E96}"/>
              </a:ext>
            </a:extLst>
          </p:cNvPr>
          <p:cNvSpPr txBox="1"/>
          <p:nvPr/>
        </p:nvSpPr>
        <p:spPr>
          <a:xfrm>
            <a:off x="6447821" y="3999335"/>
            <a:ext cx="150682"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22</a:t>
            </a:r>
          </a:p>
        </p:txBody>
      </p:sp>
      <p:sp>
        <p:nvSpPr>
          <p:cNvPr id="516" name="TextBox 515">
            <a:extLst>
              <a:ext uri="{FF2B5EF4-FFF2-40B4-BE49-F238E27FC236}">
                <a16:creationId xmlns:a16="http://schemas.microsoft.com/office/drawing/2014/main" id="{A7CC8E3A-300E-FC24-74B9-52EB7028E9A1}"/>
              </a:ext>
            </a:extLst>
          </p:cNvPr>
          <p:cNvSpPr txBox="1"/>
          <p:nvPr/>
        </p:nvSpPr>
        <p:spPr>
          <a:xfrm>
            <a:off x="6625089" y="3999335"/>
            <a:ext cx="150682"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23</a:t>
            </a:r>
          </a:p>
        </p:txBody>
      </p:sp>
      <p:sp>
        <p:nvSpPr>
          <p:cNvPr id="517" name="TextBox 516">
            <a:extLst>
              <a:ext uri="{FF2B5EF4-FFF2-40B4-BE49-F238E27FC236}">
                <a16:creationId xmlns:a16="http://schemas.microsoft.com/office/drawing/2014/main" id="{F07DDBD3-14E9-6751-6C02-80BE98BD7FB3}"/>
              </a:ext>
            </a:extLst>
          </p:cNvPr>
          <p:cNvSpPr txBox="1"/>
          <p:nvPr/>
        </p:nvSpPr>
        <p:spPr>
          <a:xfrm>
            <a:off x="6807529" y="3999335"/>
            <a:ext cx="150682"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24</a:t>
            </a:r>
          </a:p>
        </p:txBody>
      </p:sp>
      <p:sp>
        <p:nvSpPr>
          <p:cNvPr id="518" name="TextBox 517">
            <a:extLst>
              <a:ext uri="{FF2B5EF4-FFF2-40B4-BE49-F238E27FC236}">
                <a16:creationId xmlns:a16="http://schemas.microsoft.com/office/drawing/2014/main" id="{497E621C-BA81-673A-E1C6-96A34497D98A}"/>
              </a:ext>
            </a:extLst>
          </p:cNvPr>
          <p:cNvSpPr txBox="1"/>
          <p:nvPr/>
        </p:nvSpPr>
        <p:spPr>
          <a:xfrm>
            <a:off x="6986547" y="3999335"/>
            <a:ext cx="150682"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25</a:t>
            </a:r>
          </a:p>
        </p:txBody>
      </p:sp>
      <p:sp>
        <p:nvSpPr>
          <p:cNvPr id="519" name="TextBox 518">
            <a:extLst>
              <a:ext uri="{FF2B5EF4-FFF2-40B4-BE49-F238E27FC236}">
                <a16:creationId xmlns:a16="http://schemas.microsoft.com/office/drawing/2014/main" id="{AE50378C-C2D8-79CA-5EF8-2E4063B343EE}"/>
              </a:ext>
            </a:extLst>
          </p:cNvPr>
          <p:cNvSpPr txBox="1"/>
          <p:nvPr/>
        </p:nvSpPr>
        <p:spPr>
          <a:xfrm>
            <a:off x="7168847" y="3999335"/>
            <a:ext cx="150682"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26</a:t>
            </a:r>
          </a:p>
        </p:txBody>
      </p:sp>
      <p:sp>
        <p:nvSpPr>
          <p:cNvPr id="520" name="TextBox 519">
            <a:extLst>
              <a:ext uri="{FF2B5EF4-FFF2-40B4-BE49-F238E27FC236}">
                <a16:creationId xmlns:a16="http://schemas.microsoft.com/office/drawing/2014/main" id="{CA923D8F-5603-4042-E6EF-D27111706337}"/>
              </a:ext>
            </a:extLst>
          </p:cNvPr>
          <p:cNvSpPr txBox="1"/>
          <p:nvPr/>
        </p:nvSpPr>
        <p:spPr>
          <a:xfrm>
            <a:off x="7344853" y="3999335"/>
            <a:ext cx="150682"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27</a:t>
            </a:r>
          </a:p>
        </p:txBody>
      </p:sp>
      <p:sp>
        <p:nvSpPr>
          <p:cNvPr id="521" name="TextBox 520">
            <a:extLst>
              <a:ext uri="{FF2B5EF4-FFF2-40B4-BE49-F238E27FC236}">
                <a16:creationId xmlns:a16="http://schemas.microsoft.com/office/drawing/2014/main" id="{5D76042E-2F1D-43B7-4161-EA434709ED1B}"/>
              </a:ext>
            </a:extLst>
          </p:cNvPr>
          <p:cNvSpPr txBox="1"/>
          <p:nvPr/>
        </p:nvSpPr>
        <p:spPr>
          <a:xfrm>
            <a:off x="7528647" y="3999335"/>
            <a:ext cx="150682"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28</a:t>
            </a:r>
          </a:p>
        </p:txBody>
      </p:sp>
      <p:sp>
        <p:nvSpPr>
          <p:cNvPr id="522" name="TextBox 521">
            <a:extLst>
              <a:ext uri="{FF2B5EF4-FFF2-40B4-BE49-F238E27FC236}">
                <a16:creationId xmlns:a16="http://schemas.microsoft.com/office/drawing/2014/main" id="{8B705D7A-52E4-CBD2-612E-04789E5F6303}"/>
              </a:ext>
            </a:extLst>
          </p:cNvPr>
          <p:cNvSpPr txBox="1"/>
          <p:nvPr/>
        </p:nvSpPr>
        <p:spPr>
          <a:xfrm>
            <a:off x="7707998" y="3999335"/>
            <a:ext cx="150682"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29</a:t>
            </a:r>
          </a:p>
        </p:txBody>
      </p:sp>
      <p:sp>
        <p:nvSpPr>
          <p:cNvPr id="523" name="TextBox 522">
            <a:extLst>
              <a:ext uri="{FF2B5EF4-FFF2-40B4-BE49-F238E27FC236}">
                <a16:creationId xmlns:a16="http://schemas.microsoft.com/office/drawing/2014/main" id="{8340B80E-43D6-D039-6BA7-2FFA6DCA3015}"/>
              </a:ext>
            </a:extLst>
          </p:cNvPr>
          <p:cNvSpPr txBox="1"/>
          <p:nvPr/>
        </p:nvSpPr>
        <p:spPr>
          <a:xfrm>
            <a:off x="7887135" y="3999335"/>
            <a:ext cx="150682"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30</a:t>
            </a:r>
          </a:p>
        </p:txBody>
      </p:sp>
      <p:sp>
        <p:nvSpPr>
          <p:cNvPr id="524" name="TextBox 523">
            <a:extLst>
              <a:ext uri="{FF2B5EF4-FFF2-40B4-BE49-F238E27FC236}">
                <a16:creationId xmlns:a16="http://schemas.microsoft.com/office/drawing/2014/main" id="{76087BF0-1E46-D187-8C3C-79CDDD1571F7}"/>
              </a:ext>
            </a:extLst>
          </p:cNvPr>
          <p:cNvSpPr txBox="1"/>
          <p:nvPr/>
        </p:nvSpPr>
        <p:spPr>
          <a:xfrm>
            <a:off x="8067882" y="3999335"/>
            <a:ext cx="150682"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31</a:t>
            </a:r>
          </a:p>
        </p:txBody>
      </p:sp>
      <p:sp>
        <p:nvSpPr>
          <p:cNvPr id="525" name="TextBox 524">
            <a:extLst>
              <a:ext uri="{FF2B5EF4-FFF2-40B4-BE49-F238E27FC236}">
                <a16:creationId xmlns:a16="http://schemas.microsoft.com/office/drawing/2014/main" id="{9BE6BD50-2979-AA8D-935B-01FD900B116B}"/>
              </a:ext>
            </a:extLst>
          </p:cNvPr>
          <p:cNvSpPr txBox="1"/>
          <p:nvPr/>
        </p:nvSpPr>
        <p:spPr>
          <a:xfrm>
            <a:off x="8248898" y="3999335"/>
            <a:ext cx="150682"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32</a:t>
            </a:r>
          </a:p>
        </p:txBody>
      </p:sp>
      <p:sp>
        <p:nvSpPr>
          <p:cNvPr id="526" name="TextBox 525">
            <a:extLst>
              <a:ext uri="{FF2B5EF4-FFF2-40B4-BE49-F238E27FC236}">
                <a16:creationId xmlns:a16="http://schemas.microsoft.com/office/drawing/2014/main" id="{D9B926FB-411F-AC6B-E5B6-1B88F0E221BB}"/>
              </a:ext>
            </a:extLst>
          </p:cNvPr>
          <p:cNvSpPr txBox="1"/>
          <p:nvPr/>
        </p:nvSpPr>
        <p:spPr>
          <a:xfrm>
            <a:off x="8427425" y="3999335"/>
            <a:ext cx="150682"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33</a:t>
            </a:r>
          </a:p>
        </p:txBody>
      </p:sp>
      <p:sp>
        <p:nvSpPr>
          <p:cNvPr id="527" name="TextBox 526">
            <a:extLst>
              <a:ext uri="{FF2B5EF4-FFF2-40B4-BE49-F238E27FC236}">
                <a16:creationId xmlns:a16="http://schemas.microsoft.com/office/drawing/2014/main" id="{3356A203-3756-5CEA-1FE7-1E8447FCF7F4}"/>
              </a:ext>
            </a:extLst>
          </p:cNvPr>
          <p:cNvSpPr txBox="1"/>
          <p:nvPr/>
        </p:nvSpPr>
        <p:spPr>
          <a:xfrm>
            <a:off x="8605658" y="3999335"/>
            <a:ext cx="150682"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34</a:t>
            </a:r>
          </a:p>
        </p:txBody>
      </p:sp>
      <p:sp>
        <p:nvSpPr>
          <p:cNvPr id="528" name="TextBox 527">
            <a:extLst>
              <a:ext uri="{FF2B5EF4-FFF2-40B4-BE49-F238E27FC236}">
                <a16:creationId xmlns:a16="http://schemas.microsoft.com/office/drawing/2014/main" id="{E2B59E9D-B9D6-722D-0B94-6349E1B7EEE2}"/>
              </a:ext>
            </a:extLst>
          </p:cNvPr>
          <p:cNvSpPr txBox="1"/>
          <p:nvPr/>
        </p:nvSpPr>
        <p:spPr>
          <a:xfrm>
            <a:off x="8791419" y="3999335"/>
            <a:ext cx="150682"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35</a:t>
            </a:r>
          </a:p>
        </p:txBody>
      </p:sp>
      <p:sp>
        <p:nvSpPr>
          <p:cNvPr id="529" name="TextBox 528">
            <a:extLst>
              <a:ext uri="{FF2B5EF4-FFF2-40B4-BE49-F238E27FC236}">
                <a16:creationId xmlns:a16="http://schemas.microsoft.com/office/drawing/2014/main" id="{D2B94950-039A-D523-BEFE-7D4CF0BCD328}"/>
              </a:ext>
            </a:extLst>
          </p:cNvPr>
          <p:cNvSpPr txBox="1"/>
          <p:nvPr/>
        </p:nvSpPr>
        <p:spPr>
          <a:xfrm>
            <a:off x="8973246" y="3999335"/>
            <a:ext cx="150682"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36</a:t>
            </a:r>
          </a:p>
        </p:txBody>
      </p:sp>
      <p:sp>
        <p:nvSpPr>
          <p:cNvPr id="530" name="TextBox 529">
            <a:extLst>
              <a:ext uri="{FF2B5EF4-FFF2-40B4-BE49-F238E27FC236}">
                <a16:creationId xmlns:a16="http://schemas.microsoft.com/office/drawing/2014/main" id="{C989BDEC-4EE7-AE04-F344-4A9181D5BCD6}"/>
              </a:ext>
            </a:extLst>
          </p:cNvPr>
          <p:cNvSpPr txBox="1"/>
          <p:nvPr/>
        </p:nvSpPr>
        <p:spPr>
          <a:xfrm>
            <a:off x="9149414" y="3999335"/>
            <a:ext cx="150682"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37</a:t>
            </a:r>
          </a:p>
        </p:txBody>
      </p:sp>
      <p:sp>
        <p:nvSpPr>
          <p:cNvPr id="531" name="TextBox 530">
            <a:extLst>
              <a:ext uri="{FF2B5EF4-FFF2-40B4-BE49-F238E27FC236}">
                <a16:creationId xmlns:a16="http://schemas.microsoft.com/office/drawing/2014/main" id="{10FFD471-DFD4-5E72-BA90-637F21A83678}"/>
              </a:ext>
            </a:extLst>
          </p:cNvPr>
          <p:cNvSpPr txBox="1"/>
          <p:nvPr/>
        </p:nvSpPr>
        <p:spPr>
          <a:xfrm>
            <a:off x="9328832" y="3999335"/>
            <a:ext cx="150682"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38</a:t>
            </a:r>
          </a:p>
        </p:txBody>
      </p:sp>
      <p:sp>
        <p:nvSpPr>
          <p:cNvPr id="532" name="TextBox 531">
            <a:extLst>
              <a:ext uri="{FF2B5EF4-FFF2-40B4-BE49-F238E27FC236}">
                <a16:creationId xmlns:a16="http://schemas.microsoft.com/office/drawing/2014/main" id="{EC0D08F3-2C7E-4F4A-776C-6407BF656D4F}"/>
              </a:ext>
            </a:extLst>
          </p:cNvPr>
          <p:cNvSpPr txBox="1"/>
          <p:nvPr/>
        </p:nvSpPr>
        <p:spPr>
          <a:xfrm>
            <a:off x="9510280" y="3999335"/>
            <a:ext cx="150682"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prstClr val="white"/>
                </a:solidFill>
                <a:effectLst/>
                <a:uLnTx/>
                <a:uFillTx/>
                <a:latin typeface="Arial"/>
                <a:ea typeface="+mn-ea"/>
                <a:cs typeface="Arial"/>
                <a:sym typeface="Arial"/>
                <a:rtl val="0"/>
              </a:rPr>
              <a:t>39</a:t>
            </a:r>
          </a:p>
        </p:txBody>
      </p:sp>
      <p:sp>
        <p:nvSpPr>
          <p:cNvPr id="533" name="Freeform: Shape 1183">
            <a:extLst>
              <a:ext uri="{FF2B5EF4-FFF2-40B4-BE49-F238E27FC236}">
                <a16:creationId xmlns:a16="http://schemas.microsoft.com/office/drawing/2014/main" id="{6E86D022-8D64-C096-86B2-A5B616152BE4}"/>
              </a:ext>
            </a:extLst>
          </p:cNvPr>
          <p:cNvSpPr/>
          <p:nvPr/>
        </p:nvSpPr>
        <p:spPr>
          <a:xfrm>
            <a:off x="2570027" y="3652866"/>
            <a:ext cx="612000" cy="0"/>
          </a:xfrm>
          <a:custGeom>
            <a:avLst/>
            <a:gdLst>
              <a:gd name="connsiteX0" fmla="*/ 0 w 494537"/>
              <a:gd name="connsiteY0" fmla="*/ 0 h 9525"/>
              <a:gd name="connsiteX1" fmla="*/ 494538 w 494537"/>
              <a:gd name="connsiteY1" fmla="*/ 0 h 9525"/>
            </a:gdLst>
            <a:ahLst/>
            <a:cxnLst>
              <a:cxn ang="0">
                <a:pos x="connsiteX0" y="connsiteY0"/>
              </a:cxn>
              <a:cxn ang="0">
                <a:pos x="connsiteX1" y="connsiteY1"/>
              </a:cxn>
            </a:cxnLst>
            <a:rect l="l" t="t" r="r" b="b"/>
            <a:pathLst>
              <a:path w="494537" h="9525">
                <a:moveTo>
                  <a:pt x="0" y="0"/>
                </a:moveTo>
                <a:lnTo>
                  <a:pt x="494538"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34" name="Freeform: Shape 1185">
            <a:extLst>
              <a:ext uri="{FF2B5EF4-FFF2-40B4-BE49-F238E27FC236}">
                <a16:creationId xmlns:a16="http://schemas.microsoft.com/office/drawing/2014/main" id="{5A0D2D30-D1B9-FB1A-E274-B34EF7A440D6}"/>
              </a:ext>
            </a:extLst>
          </p:cNvPr>
          <p:cNvSpPr/>
          <p:nvPr/>
        </p:nvSpPr>
        <p:spPr>
          <a:xfrm>
            <a:off x="2582147" y="3356140"/>
            <a:ext cx="612000" cy="0"/>
          </a:xfrm>
          <a:custGeom>
            <a:avLst/>
            <a:gdLst>
              <a:gd name="connsiteX0" fmla="*/ 0 w 494537"/>
              <a:gd name="connsiteY0" fmla="*/ 0 h 9525"/>
              <a:gd name="connsiteX1" fmla="*/ 494538 w 494537"/>
              <a:gd name="connsiteY1" fmla="*/ 0 h 9525"/>
            </a:gdLst>
            <a:ahLst/>
            <a:cxnLst>
              <a:cxn ang="0">
                <a:pos x="connsiteX0" y="connsiteY0"/>
              </a:cxn>
              <a:cxn ang="0">
                <a:pos x="connsiteX1" y="connsiteY1"/>
              </a:cxn>
            </a:cxnLst>
            <a:rect l="l" t="t" r="r" b="b"/>
            <a:pathLst>
              <a:path w="494537" h="9525">
                <a:moveTo>
                  <a:pt x="0" y="0"/>
                </a:moveTo>
                <a:lnTo>
                  <a:pt x="494538"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535" name="TextBox 534">
            <a:extLst>
              <a:ext uri="{FF2B5EF4-FFF2-40B4-BE49-F238E27FC236}">
                <a16:creationId xmlns:a16="http://schemas.microsoft.com/office/drawing/2014/main" id="{86ED130C-CB1E-BCCA-86A5-873050FCC73C}"/>
              </a:ext>
            </a:extLst>
          </p:cNvPr>
          <p:cNvSpPr txBox="1"/>
          <p:nvPr/>
        </p:nvSpPr>
        <p:spPr>
          <a:xfrm>
            <a:off x="3187136" y="3492224"/>
            <a:ext cx="524503"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prstClr val="white">
                    <a:lumMod val="65000"/>
                  </a:prstClr>
                </a:solidFill>
                <a:effectLst/>
                <a:uLnTx/>
                <a:uFillTx/>
                <a:latin typeface="Arial"/>
                <a:ea typeface="+mn-ea"/>
                <a:cs typeface="Arial"/>
                <a:sym typeface="Arial"/>
                <a:rtl val="0"/>
              </a:rPr>
              <a:t>PVd</a:t>
            </a:r>
            <a:endParaRPr kumimoji="0" lang="en-US" sz="1400" b="0" i="0" u="none" strike="noStrike" kern="1200" cap="none" spc="0" normalizeH="0" baseline="0" noProof="0" dirty="0">
              <a:ln/>
              <a:solidFill>
                <a:prstClr val="white">
                  <a:lumMod val="65000"/>
                </a:prstClr>
              </a:solidFill>
              <a:effectLst/>
              <a:uLnTx/>
              <a:uFillTx/>
              <a:latin typeface="Arial"/>
              <a:ea typeface="+mn-ea"/>
              <a:cs typeface="Arial"/>
              <a:sym typeface="Arial"/>
              <a:rtl val="0"/>
            </a:endParaRPr>
          </a:p>
        </p:txBody>
      </p:sp>
      <p:sp>
        <p:nvSpPr>
          <p:cNvPr id="536" name="TextBox 535">
            <a:extLst>
              <a:ext uri="{FF2B5EF4-FFF2-40B4-BE49-F238E27FC236}">
                <a16:creationId xmlns:a16="http://schemas.microsoft.com/office/drawing/2014/main" id="{4A9BE1E4-72C6-89FB-086E-BA7E9DA77197}"/>
              </a:ext>
            </a:extLst>
          </p:cNvPr>
          <p:cNvSpPr txBox="1"/>
          <p:nvPr/>
        </p:nvSpPr>
        <p:spPr>
          <a:xfrm>
            <a:off x="3187136" y="3198192"/>
            <a:ext cx="524503"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2ECCA3"/>
                </a:solidFill>
                <a:effectLst/>
                <a:uLnTx/>
                <a:uFillTx/>
                <a:latin typeface="Arial"/>
                <a:ea typeface="+mn-ea"/>
                <a:cs typeface="Arial"/>
                <a:sym typeface="Arial"/>
                <a:rtl val="0"/>
              </a:rPr>
              <a:t>BPd</a:t>
            </a:r>
            <a:endParaRPr kumimoji="0" lang="en-US" sz="1400" b="0" i="0" u="none" strike="noStrike" kern="1200" cap="none" spc="0" normalizeH="0" baseline="0" noProof="0" dirty="0">
              <a:ln/>
              <a:solidFill>
                <a:srgbClr val="2ECCA3"/>
              </a:solidFill>
              <a:effectLst/>
              <a:uLnTx/>
              <a:uFillTx/>
              <a:latin typeface="Arial"/>
              <a:ea typeface="+mn-ea"/>
              <a:cs typeface="Arial"/>
              <a:sym typeface="Arial"/>
              <a:rtl val="0"/>
            </a:endParaRPr>
          </a:p>
        </p:txBody>
      </p:sp>
      <p:cxnSp>
        <p:nvCxnSpPr>
          <p:cNvPr id="537" name="Straight Connector 536">
            <a:extLst>
              <a:ext uri="{FF2B5EF4-FFF2-40B4-BE49-F238E27FC236}">
                <a16:creationId xmlns:a16="http://schemas.microsoft.com/office/drawing/2014/main" id="{A00B65F7-D68D-DF3A-A5D6-E8F78A08268D}"/>
              </a:ext>
            </a:extLst>
          </p:cNvPr>
          <p:cNvCxnSpPr/>
          <p:nvPr/>
        </p:nvCxnSpPr>
        <p:spPr>
          <a:xfrm flipV="1">
            <a:off x="4727589" y="2017570"/>
            <a:ext cx="0" cy="192024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38" name="TextBox 537">
            <a:extLst>
              <a:ext uri="{FF2B5EF4-FFF2-40B4-BE49-F238E27FC236}">
                <a16:creationId xmlns:a16="http://schemas.microsoft.com/office/drawing/2014/main" id="{385A3E9A-29AA-9DFC-72EE-417483ECCFA4}"/>
              </a:ext>
            </a:extLst>
          </p:cNvPr>
          <p:cNvSpPr txBox="1"/>
          <p:nvPr/>
        </p:nvSpPr>
        <p:spPr>
          <a:xfrm>
            <a:off x="4292881" y="1763334"/>
            <a:ext cx="121685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ptos" panose="02110004020202020204"/>
                <a:ea typeface="+mn-ea"/>
                <a:cs typeface="+mn-cs"/>
              </a:rPr>
              <a:t>12 months</a:t>
            </a:r>
          </a:p>
        </p:txBody>
      </p:sp>
      <p:sp>
        <p:nvSpPr>
          <p:cNvPr id="539" name="TextBox 538">
            <a:extLst>
              <a:ext uri="{FF2B5EF4-FFF2-40B4-BE49-F238E27FC236}">
                <a16:creationId xmlns:a16="http://schemas.microsoft.com/office/drawing/2014/main" id="{D36413AD-283A-8413-7281-1891D1EB212A}"/>
              </a:ext>
            </a:extLst>
          </p:cNvPr>
          <p:cNvSpPr txBox="1"/>
          <p:nvPr/>
        </p:nvSpPr>
        <p:spPr>
          <a:xfrm>
            <a:off x="4737108" y="2842271"/>
            <a:ext cx="76299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65000"/>
                  </a:prstClr>
                </a:solidFill>
                <a:effectLst/>
                <a:uLnTx/>
                <a:uFillTx/>
                <a:latin typeface="Aptos" panose="02110004020202020204"/>
                <a:ea typeface="+mn-ea"/>
                <a:cs typeface="+mn-cs"/>
              </a:rPr>
              <a:t>51%</a:t>
            </a:r>
          </a:p>
        </p:txBody>
      </p:sp>
      <p:sp>
        <p:nvSpPr>
          <p:cNvPr id="540" name="TextBox 539">
            <a:extLst>
              <a:ext uri="{FF2B5EF4-FFF2-40B4-BE49-F238E27FC236}">
                <a16:creationId xmlns:a16="http://schemas.microsoft.com/office/drawing/2014/main" id="{4CE537D0-BEC2-3FD1-D3C3-C76B799B6A08}"/>
              </a:ext>
            </a:extLst>
          </p:cNvPr>
          <p:cNvSpPr txBox="1"/>
          <p:nvPr/>
        </p:nvSpPr>
        <p:spPr>
          <a:xfrm>
            <a:off x="4788863" y="1988642"/>
            <a:ext cx="76299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ECCA3"/>
                </a:solidFill>
                <a:effectLst/>
                <a:uLnTx/>
                <a:uFillTx/>
                <a:latin typeface="Aptos" panose="02110004020202020204"/>
                <a:ea typeface="+mn-ea"/>
                <a:cs typeface="+mn-cs"/>
              </a:rPr>
              <a:t>71%</a:t>
            </a:r>
          </a:p>
        </p:txBody>
      </p:sp>
      <p:sp>
        <p:nvSpPr>
          <p:cNvPr id="4" name="TextBox 3">
            <a:extLst>
              <a:ext uri="{FF2B5EF4-FFF2-40B4-BE49-F238E27FC236}">
                <a16:creationId xmlns:a16="http://schemas.microsoft.com/office/drawing/2014/main" id="{CBB53E64-C4C7-7397-1A3C-3CBD0EAD5D37}"/>
              </a:ext>
            </a:extLst>
          </p:cNvPr>
          <p:cNvSpPr txBox="1"/>
          <p:nvPr/>
        </p:nvSpPr>
        <p:spPr>
          <a:xfrm>
            <a:off x="551027" y="5651645"/>
            <a:ext cx="6100762"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Aptos" panose="02110004020202020204"/>
                <a:ea typeface="+mn-ea"/>
                <a:cs typeface="+mn-cs"/>
              </a:rPr>
              <a:t>Median follow-up, 21.8 months (range, 0.03-39.23 months)</a:t>
            </a:r>
            <a:endParaRPr kumimoji="0" lang="en-US" sz="700" b="0" i="0" u="none" strike="sng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990748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0D3477"/>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normAutofit/>
          </a:bodyPr>
          <a:lstStyle/>
          <a:p>
            <a:r>
              <a:rPr lang="en-US" sz="2400" dirty="0">
                <a:solidFill>
                  <a:srgbClr val="FFFFFF"/>
                </a:solidFill>
              </a:rPr>
              <a:t>DREAMM-8: MRD Negativity Favors </a:t>
            </a:r>
            <a:r>
              <a:rPr lang="en-US" sz="2400" dirty="0" err="1">
                <a:solidFill>
                  <a:srgbClr val="FFFFFF"/>
                </a:solidFill>
              </a:rPr>
              <a:t>BPd</a:t>
            </a:r>
            <a:r>
              <a:rPr lang="en-US" sz="2400" dirty="0">
                <a:solidFill>
                  <a:srgbClr val="FFFFFF"/>
                </a:solidFill>
              </a:rPr>
              <a:t> Over </a:t>
            </a:r>
            <a:r>
              <a:rPr lang="en-US" sz="2400" dirty="0" err="1">
                <a:solidFill>
                  <a:srgbClr val="FFFFFF"/>
                </a:solidFill>
              </a:rPr>
              <a:t>PVd</a:t>
            </a:r>
            <a:endParaRPr lang="en-US" sz="2400" dirty="0">
              <a:solidFill>
                <a:srgbClr val="FFFFFF"/>
              </a:solidFill>
            </a:endParaRPr>
          </a:p>
        </p:txBody>
      </p:sp>
      <p:sp>
        <p:nvSpPr>
          <p:cNvPr id="100" name="TableBg"/>
          <p:cNvSpPr/>
          <p:nvPr/>
        </p:nvSpPr>
        <p:spPr>
          <a:xfrm>
            <a:off x="642938" y="1050000"/>
            <a:ext cx="10906124" cy="340000"/>
          </a:xfrm>
          <a:prstGeom prst="rect">
            <a:avLst/>
          </a:prstGeom>
          <a:solidFill>
            <a:srgbClr val="008764"/>
          </a:solidFill>
          <a:ln>
            <a:noFill/>
          </a:ln>
        </p:spPr>
        <p:txBody>
          <a:bodyPr lIns="91440" tIns="45720" rIns="91440" bIns="457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MRD Negativity Rates (10⁻⁵ by NGS)                                           </a:t>
            </a:r>
            <a:r>
              <a:rPr kumimoji="0" lang="en-US" sz="12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BPd</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(n=155)              </a:t>
            </a:r>
            <a:r>
              <a:rPr kumimoji="0" lang="en-US" sz="12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PVd</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(n=147)</a:t>
            </a:r>
          </a:p>
        </p:txBody>
      </p:sp>
      <p:sp>
        <p:nvSpPr>
          <p:cNvPr id="101" name="Row1"/>
          <p:cNvSpPr/>
          <p:nvPr/>
        </p:nvSpPr>
        <p:spPr>
          <a:xfrm>
            <a:off x="642938" y="1390000"/>
            <a:ext cx="10906124" cy="340000"/>
          </a:xfrm>
          <a:prstGeom prst="rect">
            <a:avLst/>
          </a:prstGeom>
          <a:solidFill>
            <a:srgbClr val="1A4A8A"/>
          </a:solidFill>
          <a:ln>
            <a:noFill/>
          </a:ln>
        </p:spPr>
        <p:txBody>
          <a:bodyPr lIns="91440" tIns="45720" rIns="91440" bIns="457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≥CR-based MRD neg (ITT)                                                          28%                          6%</a:t>
            </a:r>
          </a:p>
        </p:txBody>
      </p:sp>
      <p:sp>
        <p:nvSpPr>
          <p:cNvPr id="102" name="Row2"/>
          <p:cNvSpPr/>
          <p:nvPr/>
        </p:nvSpPr>
        <p:spPr>
          <a:xfrm>
            <a:off x="642938" y="1730000"/>
            <a:ext cx="10906124" cy="340000"/>
          </a:xfrm>
          <a:prstGeom prst="rect">
            <a:avLst/>
          </a:prstGeom>
          <a:solidFill>
            <a:srgbClr val="0D3477"/>
          </a:solidFill>
          <a:ln w="6350">
            <a:solidFill>
              <a:srgbClr val="1A4A8A"/>
            </a:solidFill>
          </a:ln>
        </p:spPr>
        <p:txBody>
          <a:bodyPr lIns="91440" tIns="45720" rIns="91440" bIns="457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≥VGPR-based MRD neg (ITT)                                                     35%                          7%</a:t>
            </a:r>
          </a:p>
        </p:txBody>
      </p:sp>
      <p:sp>
        <p:nvSpPr>
          <p:cNvPr id="103" name="Row3"/>
          <p:cNvSpPr/>
          <p:nvPr/>
        </p:nvSpPr>
        <p:spPr>
          <a:xfrm>
            <a:off x="642938" y="2070000"/>
            <a:ext cx="10906124" cy="340000"/>
          </a:xfrm>
          <a:prstGeom prst="rect">
            <a:avLst/>
          </a:prstGeom>
          <a:solidFill>
            <a:srgbClr val="1A4A8A"/>
          </a:solidFill>
          <a:ln>
            <a:noFill/>
          </a:ln>
        </p:spPr>
        <p:txBody>
          <a:bodyPr lIns="91440" tIns="45720" rIns="91440" bIns="457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≥CR-based MRD neg (among ≥CR responders)                            64%                        36%</a:t>
            </a:r>
          </a:p>
        </p:txBody>
      </p:sp>
      <p:sp>
        <p:nvSpPr>
          <p:cNvPr id="104" name="Row4"/>
          <p:cNvSpPr/>
          <p:nvPr/>
        </p:nvSpPr>
        <p:spPr>
          <a:xfrm>
            <a:off x="642938" y="2410000"/>
            <a:ext cx="10906124" cy="340000"/>
          </a:xfrm>
          <a:prstGeom prst="rect">
            <a:avLst/>
          </a:prstGeom>
          <a:solidFill>
            <a:srgbClr val="0D3477"/>
          </a:solidFill>
          <a:ln w="6350">
            <a:solidFill>
              <a:srgbClr val="1A4A8A"/>
            </a:solidFill>
          </a:ln>
        </p:spPr>
        <p:txBody>
          <a:bodyPr lIns="91440" tIns="45720" rIns="91440" bIns="457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≥VGPR-based MRD neg (among ≥VGPR responders)                  56%                        19%</a:t>
            </a:r>
          </a:p>
        </p:txBody>
      </p:sp>
      <p:sp>
        <p:nvSpPr>
          <p:cNvPr id="105" name="Row5"/>
          <p:cNvSpPr/>
          <p:nvPr/>
        </p:nvSpPr>
        <p:spPr>
          <a:xfrm>
            <a:off x="642938" y="2750000"/>
            <a:ext cx="10906124" cy="340000"/>
          </a:xfrm>
          <a:prstGeom prst="rect">
            <a:avLst/>
          </a:prstGeom>
          <a:solidFill>
            <a:srgbClr val="1A4A8A"/>
          </a:solidFill>
          <a:ln>
            <a:noFill/>
          </a:ln>
        </p:spPr>
        <p:txBody>
          <a:bodyPr lIns="91440" tIns="45720" rIns="91440" bIns="457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Sustained MRD neg ≥12 months (≥CR-based, ITT)                     15%                          3%</a:t>
            </a:r>
          </a:p>
        </p:txBody>
      </p:sp>
      <p:sp>
        <p:nvSpPr>
          <p:cNvPr id="110" name="KeyFindings"/>
          <p:cNvSpPr/>
          <p:nvPr/>
        </p:nvSpPr>
        <p:spPr>
          <a:xfrm>
            <a:off x="642938" y="3300000"/>
            <a:ext cx="10906124" cy="340000"/>
          </a:xfrm>
          <a:prstGeom prst="rect">
            <a:avLst/>
          </a:prstGeom>
          <a:solidFill>
            <a:srgbClr val="008764"/>
          </a:solidFill>
          <a:ln>
            <a:noFill/>
          </a:ln>
        </p:spPr>
        <p:txBody>
          <a:bodyPr lIns="91440" tIns="45720" rIns="91440" bIns="457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Key Findings</a:t>
            </a:r>
          </a:p>
        </p:txBody>
      </p:sp>
      <p:sp>
        <p:nvSpPr>
          <p:cNvPr id="111" name="Bullets"/>
          <p:cNvSpPr txBox="1"/>
          <p:nvPr/>
        </p:nvSpPr>
        <p:spPr>
          <a:xfrm>
            <a:off x="642938" y="3700000"/>
            <a:ext cx="10906124" cy="1800000"/>
          </a:xfrm>
          <a:prstGeom prst="rect">
            <a:avLst/>
          </a:prstGeom>
          <a:noFill/>
        </p:spPr>
        <p:txBody>
          <a:bodyPr wrap="square" lIns="91440" tIns="45720" rIns="91440" bIns="4572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BPd</a:t>
            </a:r>
            <a:r>
              <a:rPr kumimoji="0" lang="en-US" sz="13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achieved </a:t>
            </a:r>
            <a:r>
              <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5–7x higher MRD-negativity rates</a:t>
            </a:r>
            <a:r>
              <a:rPr kumimoji="0" lang="en-US" sz="13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vs </a:t>
            </a:r>
            <a:r>
              <a:rPr kumimoji="0" lang="en-US" sz="13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PVd</a:t>
            </a:r>
            <a:r>
              <a:rPr kumimoji="0" lang="en-US" sz="13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in the ITT population and across key subgroups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CR-based MRD neg associated with </a:t>
            </a:r>
            <a:r>
              <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86% lower risk of progression or death</a:t>
            </a:r>
            <a:r>
              <a:rPr kumimoji="0" lang="en-US" sz="13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(PFS HR 0.14; 95% CI, 0.06–0.32)</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MRD negativity correlated with improved PFS and OS outcomes </a:t>
            </a:r>
            <a:r>
              <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regardless of treatment arm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Among patients who did not achieve MRD neg, </a:t>
            </a:r>
            <a:r>
              <a:rPr kumimoji="0" lang="en-US" sz="13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BPd</a:t>
            </a:r>
            <a:r>
              <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still showed clinically meaningful PFS benefit vs </a:t>
            </a:r>
            <a:r>
              <a:rPr kumimoji="0" lang="en-US" sz="13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PVd</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ext Placeholder 5"/>
          <p:cNvSpPr>
            <a:spLocks noGrp="1"/>
          </p:cNvSpPr>
          <p:nvPr>
            <p:ph type="body" sz="quarter" idx="16"/>
          </p:nvPr>
        </p:nvSpPr>
        <p:spPr>
          <a:xfrm>
            <a:off x="642938" y="5628064"/>
            <a:ext cx="10969625" cy="500137"/>
          </a:xfrm>
        </p:spPr>
        <p:txBody>
          <a:bodyPr/>
          <a:lstStyle/>
          <a:p>
            <a:r>
              <a:rPr lang="en-US" sz="650" dirty="0" err="1">
                <a:solidFill>
                  <a:srgbClr val="FFFFFF"/>
                </a:solidFill>
              </a:rPr>
              <a:t>BPd</a:t>
            </a:r>
            <a:r>
              <a:rPr lang="en-US" sz="650" dirty="0">
                <a:solidFill>
                  <a:srgbClr val="FFFFFF"/>
                </a:solidFill>
              </a:rPr>
              <a:t>, belantamab mafodotin, pomalidomide, and dexamethasone; CR, complete response; HR, hazard ratio; ITT, intent-to-treat; MM, multiple myeloma; MRD, minimal residual disease; neg, negativity; NGS, next-generation sequencing; OS, overall survival; PFS, progression-free survival; </a:t>
            </a:r>
            <a:r>
              <a:rPr lang="en-US" sz="650" dirty="0" err="1">
                <a:solidFill>
                  <a:srgbClr val="FFFFFF"/>
                </a:solidFill>
              </a:rPr>
              <a:t>PVd</a:t>
            </a:r>
            <a:r>
              <a:rPr lang="en-US" sz="650" dirty="0">
                <a:solidFill>
                  <a:srgbClr val="FFFFFF"/>
                </a:solidFill>
              </a:rPr>
              <a:t>, pomalidomide, bortezomib, and dexamethasone; RRMM, relapsed/refractory multiple myeloma; VGPR, very good partial response.</a:t>
            </a:r>
          </a:p>
        </p:txBody>
      </p:sp>
      <p:sp>
        <p:nvSpPr>
          <p:cNvPr id="3" name="Text Placeholder 8"/>
          <p:cNvSpPr>
            <a:spLocks noGrp="1"/>
          </p:cNvSpPr>
          <p:nvPr>
            <p:ph type="body" sz="quarter" idx="15"/>
          </p:nvPr>
        </p:nvSpPr>
        <p:spPr>
          <a:xfrm>
            <a:off x="3324404" y="6271847"/>
            <a:ext cx="5852160" cy="281354"/>
          </a:xfrm>
        </p:spPr>
        <p:txBody>
          <a:bodyPr/>
          <a:lstStyle/>
          <a:p>
            <a:r>
              <a:rPr lang="en-US" dirty="0">
                <a:solidFill>
                  <a:srgbClr val="FFFFFF"/>
                </a:solidFill>
              </a:rPr>
              <a:t>Trudel S, Dimopoulos MA, et al. ASCO 2025; Abstract 7515</a:t>
            </a:r>
          </a:p>
        </p:txBody>
      </p:sp>
    </p:spTree>
    <p:extLst>
      <p:ext uri="{BB962C8B-B14F-4D97-AF65-F5344CB8AC3E}">
        <p14:creationId xmlns:p14="http://schemas.microsoft.com/office/powerpoint/2010/main" val="101051239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6BE6B3-7192-D094-92E0-E4C36B3C8C51}"/>
              </a:ext>
            </a:extLst>
          </p:cNvPr>
          <p:cNvSpPr>
            <a:spLocks noGrp="1"/>
          </p:cNvSpPr>
          <p:nvPr>
            <p:ph sz="quarter" idx="13"/>
          </p:nvPr>
        </p:nvSpPr>
        <p:spPr/>
        <p:txBody>
          <a:bodyPr/>
          <a:lstStyle/>
          <a:p>
            <a:r>
              <a:rPr lang="en-US" dirty="0"/>
              <a:t>Myeloma is evolving quickly</a:t>
            </a:r>
          </a:p>
          <a:p>
            <a:r>
              <a:rPr lang="en-US" dirty="0"/>
              <a:t>Bispecifics conclusively show benefits in early relapse (tec3/tec9)</a:t>
            </a:r>
          </a:p>
          <a:p>
            <a:r>
              <a:rPr lang="en-US" dirty="0"/>
              <a:t>Dara refractory vs Dara Exposed (Tec Dara vs Dara )</a:t>
            </a:r>
          </a:p>
          <a:p>
            <a:r>
              <a:rPr lang="en-US" dirty="0"/>
              <a:t>Bispecifics will be easier to use in community (</a:t>
            </a:r>
            <a:r>
              <a:rPr lang="en-US" dirty="0" err="1"/>
              <a:t>Monviso</a:t>
            </a:r>
            <a:r>
              <a:rPr lang="en-US" dirty="0"/>
              <a:t> </a:t>
            </a:r>
            <a:r>
              <a:rPr lang="en-US" dirty="0" err="1"/>
              <a:t>ppx</a:t>
            </a:r>
            <a:r>
              <a:rPr lang="en-US" dirty="0"/>
              <a:t> </a:t>
            </a:r>
            <a:r>
              <a:rPr lang="en-US" dirty="0" err="1"/>
              <a:t>toci</a:t>
            </a:r>
            <a:r>
              <a:rPr lang="en-US" dirty="0"/>
              <a:t>)</a:t>
            </a:r>
          </a:p>
          <a:p>
            <a:r>
              <a:rPr lang="en-US" dirty="0"/>
              <a:t>Talquetamab combinations </a:t>
            </a:r>
          </a:p>
          <a:p>
            <a:r>
              <a:rPr lang="en-US" dirty="0"/>
              <a:t>CART cells have also shown OS benefit in early relapse (Cartitude4)</a:t>
            </a:r>
          </a:p>
          <a:p>
            <a:r>
              <a:rPr lang="en-US" dirty="0"/>
              <a:t>Belantamab also shown OS benefit in early relapse(Dreamm7/8)</a:t>
            </a:r>
          </a:p>
          <a:p>
            <a:endParaRPr lang="en-US" dirty="0"/>
          </a:p>
        </p:txBody>
      </p:sp>
      <p:sp>
        <p:nvSpPr>
          <p:cNvPr id="3" name="Text Placeholder 2">
            <a:extLst>
              <a:ext uri="{FF2B5EF4-FFF2-40B4-BE49-F238E27FC236}">
                <a16:creationId xmlns:a16="http://schemas.microsoft.com/office/drawing/2014/main" id="{2BCF2164-46FF-BE80-62F8-00B436235453}"/>
              </a:ext>
            </a:extLst>
          </p:cNvPr>
          <p:cNvSpPr>
            <a:spLocks noGrp="1"/>
          </p:cNvSpPr>
          <p:nvPr>
            <p:ph type="body" sz="quarter" idx="15"/>
          </p:nvPr>
        </p:nvSpPr>
        <p:spPr/>
        <p:txBody>
          <a:bodyPr/>
          <a:lstStyle/>
          <a:p>
            <a:r>
              <a:rPr lang="en-US" dirty="0" err="1"/>
              <a:t>Akrishnan</a:t>
            </a:r>
            <a:r>
              <a:rPr lang="en-US" dirty="0"/>
              <a:t> MD</a:t>
            </a:r>
          </a:p>
        </p:txBody>
      </p:sp>
      <p:sp>
        <p:nvSpPr>
          <p:cNvPr id="4" name="Title 3">
            <a:extLst>
              <a:ext uri="{FF2B5EF4-FFF2-40B4-BE49-F238E27FC236}">
                <a16:creationId xmlns:a16="http://schemas.microsoft.com/office/drawing/2014/main" id="{C9FFC4AC-1C76-A657-8D6A-CC00D8C1B32F}"/>
              </a:ext>
            </a:extLst>
          </p:cNvPr>
          <p:cNvSpPr>
            <a:spLocks noGrp="1"/>
          </p:cNvSpPr>
          <p:nvPr>
            <p:ph type="title"/>
          </p:nvPr>
        </p:nvSpPr>
        <p:spPr>
          <a:xfrm>
            <a:off x="925830" y="365126"/>
            <a:ext cx="10427970" cy="640716"/>
          </a:xfrm>
        </p:spPr>
        <p:txBody>
          <a:bodyPr>
            <a:normAutofit fontScale="90000"/>
          </a:bodyPr>
          <a:lstStyle/>
          <a:p>
            <a:r>
              <a:rPr lang="en-US" dirty="0"/>
              <a:t>Conclusions</a:t>
            </a:r>
          </a:p>
        </p:txBody>
      </p:sp>
    </p:spTree>
    <p:extLst>
      <p:ext uri="{BB962C8B-B14F-4D97-AF65-F5344CB8AC3E}">
        <p14:creationId xmlns:p14="http://schemas.microsoft.com/office/powerpoint/2010/main" val="64855379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D4639-37F7-2511-9899-6C7CF6D7145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AEDE938-5F9F-8B05-E8A3-6D5D2C037D13}"/>
              </a:ext>
            </a:extLst>
          </p:cNvPr>
          <p:cNvSpPr/>
          <p:nvPr/>
        </p:nvSpPr>
        <p:spPr bwMode="auto">
          <a:xfrm>
            <a:off x="371364" y="3717032"/>
            <a:ext cx="11449272"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02AF125-FF2B-B86D-FF4F-C2BE9C4205E0}"/>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Multiple Myeloma</a:t>
            </a:r>
            <a:endParaRPr lang="en-US" sz="2400" dirty="0"/>
          </a:p>
        </p:txBody>
      </p:sp>
      <p:sp>
        <p:nvSpPr>
          <p:cNvPr id="6" name="Content Placeholder 2">
            <a:extLst>
              <a:ext uri="{FF2B5EF4-FFF2-40B4-BE49-F238E27FC236}">
                <a16:creationId xmlns:a16="http://schemas.microsoft.com/office/drawing/2014/main" id="{94FB2AC2-20F6-E791-70D7-C9020C17FF35}"/>
              </a:ext>
            </a:extLst>
          </p:cNvPr>
          <p:cNvSpPr>
            <a:spLocks noGrp="1"/>
          </p:cNvSpPr>
          <p:nvPr>
            <p:ph idx="1"/>
          </p:nvPr>
        </p:nvSpPr>
        <p:spPr>
          <a:xfrm>
            <a:off x="767408" y="1484784"/>
            <a:ext cx="10801200" cy="4536504"/>
          </a:xfrm>
        </p:spPr>
        <p:txBody>
          <a:bodyPr/>
          <a:lstStyle/>
          <a:p>
            <a:pPr marL="98425" indent="0">
              <a:lnSpc>
                <a:spcPts val="2600"/>
              </a:lnSpc>
              <a:spcBef>
                <a:spcPts val="2400"/>
              </a:spcBef>
              <a:spcAft>
                <a:spcPts val="400"/>
              </a:spcAft>
              <a:buNone/>
            </a:pPr>
            <a:r>
              <a:rPr lang="en-US" sz="2400" dirty="0">
                <a:solidFill>
                  <a:srgbClr val="3233FF"/>
                </a:solidFill>
              </a:rPr>
              <a:t>INTRODUCTION: </a:t>
            </a:r>
            <a:r>
              <a:rPr lang="en-US" sz="2400" dirty="0">
                <a:solidFill>
                  <a:schemeClr val="tx1"/>
                </a:solidFill>
              </a:rPr>
              <a:t>Up-Front PFS for Standard-Risk Disease — 2006, 2016</a:t>
            </a:r>
          </a:p>
          <a:p>
            <a:pPr marL="98425" indent="0">
              <a:lnSpc>
                <a:spcPts val="2600"/>
              </a:lnSpc>
              <a:spcBef>
                <a:spcPts val="2400"/>
              </a:spcBef>
              <a:spcAft>
                <a:spcPts val="400"/>
              </a:spcAft>
              <a:buNone/>
            </a:pPr>
            <a:r>
              <a:rPr lang="en-US" sz="2400" dirty="0">
                <a:solidFill>
                  <a:srgbClr val="3233FF"/>
                </a:solidFill>
              </a:rPr>
              <a:t>MODULE 1: </a:t>
            </a:r>
            <a:r>
              <a:rPr lang="en-US" sz="2400" dirty="0">
                <a:solidFill>
                  <a:srgbClr val="212121"/>
                </a:solidFill>
                <a:ea typeface="Times New Roman" panose="02020603050405020304" pitchFamily="18" charset="0"/>
                <a:cs typeface="Times New Roman" panose="02020603050405020304" pitchFamily="18" charset="0"/>
              </a:rPr>
              <a:t>Current and Emerging Therapeutic Approaches — Dr Orlowski</a:t>
            </a:r>
          </a:p>
          <a:p>
            <a:pPr marL="98425" indent="0">
              <a:lnSpc>
                <a:spcPts val="2600"/>
              </a:lnSpc>
              <a:spcBef>
                <a:spcPts val="2400"/>
              </a:spcBef>
              <a:spcAft>
                <a:spcPts val="400"/>
              </a:spcAft>
              <a:buNone/>
            </a:pPr>
            <a:r>
              <a:rPr lang="en-US" sz="2400" dirty="0">
                <a:solidFill>
                  <a:srgbClr val="3233FF"/>
                </a:solidFill>
              </a:rPr>
              <a:t>MODULE 2: </a:t>
            </a:r>
            <a:r>
              <a:rPr lang="en-US" sz="2400" dirty="0">
                <a:solidFill>
                  <a:schemeClr val="tx1"/>
                </a:solidFill>
                <a:latin typeface="Calibri" panose="020F0502020204030204" pitchFamily="34" charset="0"/>
                <a:cs typeface="Calibri" panose="020F0502020204030204" pitchFamily="34" charset="0"/>
              </a:rPr>
              <a:t>Chimeric Antigen Receptor T-Cell Therapy, Bispecific Antibodies and Antibody-Drug Conjugates — Dr Krishnan</a:t>
            </a:r>
          </a:p>
          <a:p>
            <a:pPr marL="98425" indent="0">
              <a:lnSpc>
                <a:spcPts val="2600"/>
              </a:lnSpc>
              <a:spcBef>
                <a:spcPts val="2400"/>
              </a:spcBef>
              <a:spcAft>
                <a:spcPts val="400"/>
              </a:spcAft>
              <a:buNone/>
            </a:pPr>
            <a:r>
              <a:rPr lang="en-US" sz="2400" dirty="0">
                <a:solidFill>
                  <a:schemeClr val="bg1"/>
                </a:solidFill>
              </a:rPr>
              <a:t>MODULE 3: </a:t>
            </a:r>
            <a:r>
              <a:rPr lang="en-US" sz="2400" dirty="0">
                <a:solidFill>
                  <a:schemeClr val="bg1"/>
                </a:solidFill>
                <a:ea typeface="Times New Roman" panose="02020603050405020304" pitchFamily="18" charset="0"/>
                <a:cs typeface="Times New Roman" panose="02020603050405020304" pitchFamily="18" charset="0"/>
              </a:rPr>
              <a:t>ASCO and EHA 2026</a:t>
            </a:r>
          </a:p>
          <a:p>
            <a:pPr marL="98425" indent="0">
              <a:lnSpc>
                <a:spcPts val="2600"/>
              </a:lnSpc>
              <a:spcBef>
                <a:spcPts val="2400"/>
              </a:spcBef>
              <a:spcAft>
                <a:spcPts val="400"/>
              </a:spcAft>
              <a:buNone/>
            </a:pPr>
            <a:endParaRPr lang="en-US" sz="2400" dirty="0">
              <a:solidFill>
                <a:srgbClr val="212121"/>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9620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47492-AD73-9753-47E2-0B804A64539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64DA41F-DF6B-3CE7-71E7-B1864C7B6F05}"/>
              </a:ext>
            </a:extLst>
          </p:cNvPr>
          <p:cNvPicPr>
            <a:picLocks noChangeAspect="1"/>
          </p:cNvPicPr>
          <p:nvPr/>
        </p:nvPicPr>
        <p:blipFill>
          <a:blip r:embed="rId2"/>
          <a:stretch>
            <a:fillRect/>
          </a:stretch>
        </p:blipFill>
        <p:spPr>
          <a:xfrm>
            <a:off x="1251277" y="548680"/>
            <a:ext cx="9689445" cy="5390328"/>
          </a:xfrm>
          <a:prstGeom prst="rect">
            <a:avLst/>
          </a:prstGeom>
        </p:spPr>
      </p:pic>
      <p:sp>
        <p:nvSpPr>
          <p:cNvPr id="3" name="TextBox 2">
            <a:extLst>
              <a:ext uri="{FF2B5EF4-FFF2-40B4-BE49-F238E27FC236}">
                <a16:creationId xmlns:a16="http://schemas.microsoft.com/office/drawing/2014/main" id="{0ACF96EA-B65F-4492-B7CE-5ECE2163FCA0}"/>
              </a:ext>
            </a:extLst>
          </p:cNvPr>
          <p:cNvSpPr txBox="1"/>
          <p:nvPr/>
        </p:nvSpPr>
        <p:spPr>
          <a:xfrm>
            <a:off x="4007768" y="764704"/>
            <a:ext cx="5688632" cy="646331"/>
          </a:xfrm>
          <a:prstGeom prst="rect">
            <a:avLst/>
          </a:prstGeom>
          <a:noFill/>
        </p:spPr>
        <p:txBody>
          <a:bodyPr wrap="square" rtlCol="0">
            <a:spAutoFit/>
          </a:bodyPr>
          <a:lstStyle/>
          <a:p>
            <a:r>
              <a:rPr lang="en-US" dirty="0"/>
              <a:t>Highlights of the Year</a:t>
            </a:r>
          </a:p>
        </p:txBody>
      </p:sp>
    </p:spTree>
    <p:extLst>
      <p:ext uri="{BB962C8B-B14F-4D97-AF65-F5344CB8AC3E}">
        <p14:creationId xmlns:p14="http://schemas.microsoft.com/office/powerpoint/2010/main" val="4309179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68324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John V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Heymach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Maurice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Pérol</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1148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143505"/>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971800"/>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2330869"/>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60020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Therapeutic Targets Beyond </a:t>
            </a:r>
            <a:b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EGFR for Non-Small Cell Lung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089946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3FD71-B843-EEE4-F014-B914FECE0B3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EF477E5-1D78-F04E-D3BD-B34585FB927D}"/>
              </a:ext>
            </a:extLst>
          </p:cNvPr>
          <p:cNvPicPr>
            <a:picLocks noChangeAspect="1"/>
          </p:cNvPicPr>
          <p:nvPr/>
        </p:nvPicPr>
        <p:blipFill>
          <a:blip r:embed="rId2"/>
          <a:stretch>
            <a:fillRect/>
          </a:stretch>
        </p:blipFill>
        <p:spPr>
          <a:xfrm>
            <a:off x="1388477" y="692696"/>
            <a:ext cx="9415046" cy="5229167"/>
          </a:xfrm>
          <a:prstGeom prst="rect">
            <a:avLst/>
          </a:prstGeom>
        </p:spPr>
      </p:pic>
      <p:sp>
        <p:nvSpPr>
          <p:cNvPr id="5" name="TextBox 4">
            <a:extLst>
              <a:ext uri="{FF2B5EF4-FFF2-40B4-BE49-F238E27FC236}">
                <a16:creationId xmlns:a16="http://schemas.microsoft.com/office/drawing/2014/main" id="{9B412965-363B-F489-816B-02BBEF252D87}"/>
              </a:ext>
            </a:extLst>
          </p:cNvPr>
          <p:cNvSpPr txBox="1"/>
          <p:nvPr/>
        </p:nvSpPr>
        <p:spPr>
          <a:xfrm>
            <a:off x="4655840" y="1196752"/>
            <a:ext cx="4392488" cy="646331"/>
          </a:xfrm>
          <a:prstGeom prst="rect">
            <a:avLst/>
          </a:prstGeom>
          <a:noFill/>
        </p:spPr>
        <p:txBody>
          <a:bodyPr wrap="square" rtlCol="0">
            <a:spAutoFit/>
          </a:bodyPr>
          <a:lstStyle/>
          <a:p>
            <a:r>
              <a:rPr lang="en-US" dirty="0"/>
              <a:t>Education Session</a:t>
            </a:r>
          </a:p>
        </p:txBody>
      </p:sp>
    </p:spTree>
    <p:extLst>
      <p:ext uri="{BB962C8B-B14F-4D97-AF65-F5344CB8AC3E}">
        <p14:creationId xmlns:p14="http://schemas.microsoft.com/office/powerpoint/2010/main" val="32865793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70515-823C-6AA0-E679-05563B97825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AEC7B67-1DCE-C462-69E8-82FC08AF79B5}"/>
              </a:ext>
            </a:extLst>
          </p:cNvPr>
          <p:cNvPicPr>
            <a:picLocks noChangeAspect="1"/>
          </p:cNvPicPr>
          <p:nvPr/>
        </p:nvPicPr>
        <p:blipFill>
          <a:blip r:embed="rId2"/>
          <a:stretch>
            <a:fillRect/>
          </a:stretch>
        </p:blipFill>
        <p:spPr>
          <a:xfrm>
            <a:off x="1128564" y="404664"/>
            <a:ext cx="9934872" cy="5555418"/>
          </a:xfrm>
          <a:prstGeom prst="rect">
            <a:avLst/>
          </a:prstGeom>
        </p:spPr>
      </p:pic>
      <p:sp>
        <p:nvSpPr>
          <p:cNvPr id="5" name="TextBox 4">
            <a:extLst>
              <a:ext uri="{FF2B5EF4-FFF2-40B4-BE49-F238E27FC236}">
                <a16:creationId xmlns:a16="http://schemas.microsoft.com/office/drawing/2014/main" id="{33ADA359-94A0-DB63-E626-649A8AAB27B8}"/>
              </a:ext>
            </a:extLst>
          </p:cNvPr>
          <p:cNvSpPr txBox="1"/>
          <p:nvPr/>
        </p:nvSpPr>
        <p:spPr>
          <a:xfrm>
            <a:off x="4223792" y="692696"/>
            <a:ext cx="4392488" cy="646331"/>
          </a:xfrm>
          <a:prstGeom prst="rect">
            <a:avLst/>
          </a:prstGeom>
          <a:noFill/>
        </p:spPr>
        <p:txBody>
          <a:bodyPr wrap="square" rtlCol="0">
            <a:spAutoFit/>
          </a:bodyPr>
          <a:lstStyle/>
          <a:p>
            <a:r>
              <a:rPr lang="en-US" dirty="0"/>
              <a:t>Education Session</a:t>
            </a:r>
          </a:p>
        </p:txBody>
      </p:sp>
      <p:sp>
        <p:nvSpPr>
          <p:cNvPr id="3" name="Rectangle 2">
            <a:extLst>
              <a:ext uri="{FF2B5EF4-FFF2-40B4-BE49-F238E27FC236}">
                <a16:creationId xmlns:a16="http://schemas.microsoft.com/office/drawing/2014/main" id="{807F3484-9245-4651-1665-9120DAF3D43F}"/>
              </a:ext>
            </a:extLst>
          </p:cNvPr>
          <p:cNvSpPr/>
          <p:nvPr/>
        </p:nvSpPr>
        <p:spPr bwMode="auto">
          <a:xfrm>
            <a:off x="7248128" y="4365104"/>
            <a:ext cx="648072" cy="5760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40850857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22ECD-AC5E-FE13-DA75-C61271BD520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A1FBB1F-AA6C-CEAB-224F-3A3CD5C95A6C}"/>
              </a:ext>
            </a:extLst>
          </p:cNvPr>
          <p:cNvPicPr>
            <a:picLocks noChangeAspect="1"/>
          </p:cNvPicPr>
          <p:nvPr/>
        </p:nvPicPr>
        <p:blipFill>
          <a:blip r:embed="rId2"/>
          <a:stretch>
            <a:fillRect/>
          </a:stretch>
        </p:blipFill>
        <p:spPr>
          <a:xfrm>
            <a:off x="947428" y="332656"/>
            <a:ext cx="10297144" cy="5673936"/>
          </a:xfrm>
          <a:prstGeom prst="rect">
            <a:avLst/>
          </a:prstGeom>
        </p:spPr>
      </p:pic>
      <p:sp>
        <p:nvSpPr>
          <p:cNvPr id="5" name="TextBox 4">
            <a:extLst>
              <a:ext uri="{FF2B5EF4-FFF2-40B4-BE49-F238E27FC236}">
                <a16:creationId xmlns:a16="http://schemas.microsoft.com/office/drawing/2014/main" id="{8FC9EC38-B904-C85D-9F63-003B585E7AA0}"/>
              </a:ext>
            </a:extLst>
          </p:cNvPr>
          <p:cNvSpPr txBox="1"/>
          <p:nvPr/>
        </p:nvSpPr>
        <p:spPr>
          <a:xfrm>
            <a:off x="4007768" y="5360261"/>
            <a:ext cx="4392488" cy="646331"/>
          </a:xfrm>
          <a:prstGeom prst="rect">
            <a:avLst/>
          </a:prstGeom>
          <a:noFill/>
        </p:spPr>
        <p:txBody>
          <a:bodyPr wrap="square" rtlCol="0">
            <a:spAutoFit/>
          </a:bodyPr>
          <a:lstStyle/>
          <a:p>
            <a:r>
              <a:rPr lang="en-US" dirty="0"/>
              <a:t>Education Session</a:t>
            </a:r>
          </a:p>
        </p:txBody>
      </p:sp>
    </p:spTree>
    <p:extLst>
      <p:ext uri="{BB962C8B-B14F-4D97-AF65-F5344CB8AC3E}">
        <p14:creationId xmlns:p14="http://schemas.microsoft.com/office/powerpoint/2010/main" val="12035065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EB193-FA34-D79D-9D38-777525FD6F99}"/>
            </a:ext>
          </a:extLst>
        </p:cNvPr>
        <p:cNvGrpSpPr/>
        <p:nvPr/>
      </p:nvGrpSpPr>
      <p:grpSpPr>
        <a:xfrm>
          <a:off x="0" y="0"/>
          <a:ext cx="0" cy="0"/>
          <a:chOff x="0" y="0"/>
          <a:chExt cx="0" cy="0"/>
        </a:xfrm>
      </p:grpSpPr>
      <p:pic>
        <p:nvPicPr>
          <p:cNvPr id="6" name="Picture 5" descr="A close-up of a sign&#10;&#10;AI-generated content may be incorrect.">
            <a:extLst>
              <a:ext uri="{FF2B5EF4-FFF2-40B4-BE49-F238E27FC236}">
                <a16:creationId xmlns:a16="http://schemas.microsoft.com/office/drawing/2014/main" id="{82ED2017-560C-2895-D92E-CFC4EFAA1BAF}"/>
              </a:ext>
            </a:extLst>
          </p:cNvPr>
          <p:cNvPicPr>
            <a:picLocks noChangeAspect="1"/>
          </p:cNvPicPr>
          <p:nvPr/>
        </p:nvPicPr>
        <p:blipFill>
          <a:blip r:embed="rId2"/>
          <a:stretch>
            <a:fillRect/>
          </a:stretch>
        </p:blipFill>
        <p:spPr>
          <a:xfrm>
            <a:off x="604600" y="1174215"/>
            <a:ext cx="10982800" cy="2868976"/>
          </a:xfrm>
          <a:prstGeom prst="rect">
            <a:avLst/>
          </a:prstGeom>
        </p:spPr>
      </p:pic>
      <p:sp>
        <p:nvSpPr>
          <p:cNvPr id="11" name="Rectangle 10">
            <a:extLst>
              <a:ext uri="{FF2B5EF4-FFF2-40B4-BE49-F238E27FC236}">
                <a16:creationId xmlns:a16="http://schemas.microsoft.com/office/drawing/2014/main" id="{5B79A54A-2A23-869D-D244-F444AA712BE3}"/>
              </a:ext>
            </a:extLst>
          </p:cNvPr>
          <p:cNvSpPr/>
          <p:nvPr/>
        </p:nvSpPr>
        <p:spPr bwMode="auto">
          <a:xfrm>
            <a:off x="604600" y="4043191"/>
            <a:ext cx="10982800" cy="70507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 name="TextBox 11">
            <a:extLst>
              <a:ext uri="{FF2B5EF4-FFF2-40B4-BE49-F238E27FC236}">
                <a16:creationId xmlns:a16="http://schemas.microsoft.com/office/drawing/2014/main" id="{E8B3FBFC-2522-31F5-3CE2-7E48D091F042}"/>
              </a:ext>
            </a:extLst>
          </p:cNvPr>
          <p:cNvSpPr txBox="1"/>
          <p:nvPr/>
        </p:nvSpPr>
        <p:spPr>
          <a:xfrm>
            <a:off x="5165706" y="3566832"/>
            <a:ext cx="6421694"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srgbClr val="000000"/>
                </a:solidFill>
                <a:effectLst/>
                <a:uLnTx/>
                <a:uFillTx/>
                <a:latin typeface="Calibri"/>
                <a:ea typeface="+mn-ea"/>
                <a:cs typeface="+mn-cs"/>
              </a:rPr>
            </a:b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 </a:t>
            </a:r>
            <a:r>
              <a:rPr kumimoji="0" lang="en-US" sz="2400" b="1" i="1" u="none" strike="noStrike" kern="1200" cap="none" spc="0" normalizeH="0" baseline="0" noProof="0" dirty="0">
                <a:ln>
                  <a:noFill/>
                </a:ln>
                <a:solidFill>
                  <a:srgbClr val="000000"/>
                </a:solidFill>
                <a:effectLst/>
                <a:uLnTx/>
                <a:uFillTx/>
                <a:latin typeface="Calibri"/>
                <a:ea typeface="+mn-ea"/>
                <a:cs typeface="+mn-cs"/>
              </a:rPr>
              <a:t>Am Soc Clin Oncol Educ Book </a:t>
            </a:r>
            <a:r>
              <a:rPr kumimoji="0" lang="en-US" sz="2400" b="1" i="0" u="none" strike="noStrike" kern="1200" cap="none" spc="0" normalizeH="0" baseline="0" noProof="0" dirty="0">
                <a:ln>
                  <a:noFill/>
                </a:ln>
                <a:solidFill>
                  <a:srgbClr val="000000"/>
                </a:solidFill>
                <a:effectLst/>
                <a:uLnTx/>
                <a:uFillTx/>
                <a:latin typeface="Calibri"/>
                <a:ea typeface="+mn-ea"/>
                <a:cs typeface="+mn-cs"/>
              </a:rPr>
              <a:t>46:e517488 (2026).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1830542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98C2E-0776-AE92-C1EE-D22C83350966}"/>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BFF05940-F954-CAE3-7517-1D0C705DF211}"/>
              </a:ext>
            </a:extLst>
          </p:cNvPr>
          <p:cNvSpPr/>
          <p:nvPr/>
        </p:nvSpPr>
        <p:spPr bwMode="auto">
          <a:xfrm>
            <a:off x="739072" y="3566832"/>
            <a:ext cx="10654808" cy="70507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 name="TextBox 11">
            <a:extLst>
              <a:ext uri="{FF2B5EF4-FFF2-40B4-BE49-F238E27FC236}">
                <a16:creationId xmlns:a16="http://schemas.microsoft.com/office/drawing/2014/main" id="{03248868-3B8B-FD36-9B26-A95EA48C612C}"/>
              </a:ext>
            </a:extLst>
          </p:cNvPr>
          <p:cNvSpPr txBox="1"/>
          <p:nvPr/>
        </p:nvSpPr>
        <p:spPr>
          <a:xfrm>
            <a:off x="4978417" y="3015989"/>
            <a:ext cx="680962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srgbClr val="000000"/>
                </a:solidFill>
                <a:effectLst/>
                <a:uLnTx/>
                <a:uFillTx/>
                <a:latin typeface="Calibri"/>
                <a:ea typeface="+mn-ea"/>
                <a:cs typeface="+mn-cs"/>
              </a:rPr>
            </a:b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 </a:t>
            </a:r>
            <a:r>
              <a:rPr kumimoji="0" lang="en-US" sz="2400" b="1" i="1" u="none" strike="noStrike" kern="1200" cap="none" spc="0" normalizeH="0" baseline="0" noProof="0" dirty="0">
                <a:ln>
                  <a:noFill/>
                </a:ln>
                <a:solidFill>
                  <a:srgbClr val="000000"/>
                </a:solidFill>
                <a:effectLst/>
                <a:uLnTx/>
                <a:uFillTx/>
                <a:latin typeface="Calibri"/>
                <a:ea typeface="+mn-ea"/>
                <a:cs typeface="+mn-cs"/>
              </a:rPr>
              <a:t>Am Soc Clin Oncol Educ Book </a:t>
            </a:r>
            <a:r>
              <a:rPr kumimoji="0" lang="en-US" sz="2400" b="1" i="0" u="none" strike="noStrike" kern="1200" cap="none" spc="0" normalizeH="0" baseline="0" noProof="0" dirty="0">
                <a:ln>
                  <a:noFill/>
                </a:ln>
                <a:solidFill>
                  <a:srgbClr val="000000"/>
                </a:solidFill>
                <a:effectLst/>
                <a:uLnTx/>
                <a:uFillTx/>
                <a:latin typeface="Calibri"/>
                <a:ea typeface="+mn-ea"/>
                <a:cs typeface="+mn-cs"/>
              </a:rPr>
              <a:t>46:e517494 (2026).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p:txBody>
      </p:sp>
      <p:pic>
        <p:nvPicPr>
          <p:cNvPr id="4" name="Picture 3" descr="A close-up of a white background&#10;&#10;AI-generated content may be incorrect.">
            <a:extLst>
              <a:ext uri="{FF2B5EF4-FFF2-40B4-BE49-F238E27FC236}">
                <a16:creationId xmlns:a16="http://schemas.microsoft.com/office/drawing/2014/main" id="{E77ED176-7732-A1BB-BC65-97FCC1D45EA3}"/>
              </a:ext>
            </a:extLst>
          </p:cNvPr>
          <p:cNvPicPr>
            <a:picLocks noChangeAspect="1"/>
          </p:cNvPicPr>
          <p:nvPr/>
        </p:nvPicPr>
        <p:blipFill>
          <a:blip r:embed="rId2"/>
          <a:stretch>
            <a:fillRect/>
          </a:stretch>
        </p:blipFill>
        <p:spPr>
          <a:xfrm>
            <a:off x="739071" y="958090"/>
            <a:ext cx="10654808" cy="2608742"/>
          </a:xfrm>
          <a:prstGeom prst="rect">
            <a:avLst/>
          </a:prstGeom>
        </p:spPr>
      </p:pic>
    </p:spTree>
    <p:extLst>
      <p:ext uri="{BB962C8B-B14F-4D97-AF65-F5344CB8AC3E}">
        <p14:creationId xmlns:p14="http://schemas.microsoft.com/office/powerpoint/2010/main" val="35960288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73613-F1E2-EC29-E5CE-1062575D0081}"/>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9C6832A-D1BD-BCF4-1F8A-8F50191A87D1}"/>
              </a:ext>
            </a:extLst>
          </p:cNvPr>
          <p:cNvSpPr/>
          <p:nvPr/>
        </p:nvSpPr>
        <p:spPr bwMode="auto">
          <a:xfrm>
            <a:off x="739071" y="3566832"/>
            <a:ext cx="10713857" cy="70507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 name="TextBox 11">
            <a:extLst>
              <a:ext uri="{FF2B5EF4-FFF2-40B4-BE49-F238E27FC236}">
                <a16:creationId xmlns:a16="http://schemas.microsoft.com/office/drawing/2014/main" id="{892F9B1A-1804-36D3-6958-182F892C1C35}"/>
              </a:ext>
            </a:extLst>
          </p:cNvPr>
          <p:cNvSpPr txBox="1"/>
          <p:nvPr/>
        </p:nvSpPr>
        <p:spPr>
          <a:xfrm>
            <a:off x="5033502" y="3015989"/>
            <a:ext cx="680962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srgbClr val="000000"/>
                </a:solidFill>
                <a:effectLst/>
                <a:uLnTx/>
                <a:uFillTx/>
                <a:latin typeface="Calibri"/>
                <a:ea typeface="+mn-ea"/>
                <a:cs typeface="+mn-cs"/>
              </a:rPr>
            </a:b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 </a:t>
            </a:r>
            <a:r>
              <a:rPr kumimoji="0" lang="en-US" sz="2400" b="1" i="1" u="none" strike="noStrike" kern="1200" cap="none" spc="0" normalizeH="0" baseline="0" noProof="0" dirty="0">
                <a:ln>
                  <a:noFill/>
                </a:ln>
                <a:solidFill>
                  <a:srgbClr val="000000"/>
                </a:solidFill>
                <a:effectLst/>
                <a:uLnTx/>
                <a:uFillTx/>
                <a:latin typeface="Calibri"/>
                <a:ea typeface="+mn-ea"/>
                <a:cs typeface="+mn-cs"/>
              </a:rPr>
              <a:t>Am Soc Clin Oncol Educ Book </a:t>
            </a:r>
            <a:r>
              <a:rPr kumimoji="0" lang="en-US" sz="2400" b="1" i="0" u="none" strike="noStrike" kern="1200" cap="none" spc="0" normalizeH="0" baseline="0" noProof="0" dirty="0">
                <a:ln>
                  <a:noFill/>
                </a:ln>
                <a:solidFill>
                  <a:srgbClr val="000000"/>
                </a:solidFill>
                <a:effectLst/>
                <a:uLnTx/>
                <a:uFillTx/>
                <a:latin typeface="Calibri"/>
                <a:ea typeface="+mn-ea"/>
                <a:cs typeface="+mn-cs"/>
              </a:rPr>
              <a:t>46:e517460 (2026).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p:txBody>
      </p:sp>
      <p:pic>
        <p:nvPicPr>
          <p:cNvPr id="3" name="Picture 2" descr="A close up of a logo&#10;&#10;AI-generated content may be incorrect.">
            <a:extLst>
              <a:ext uri="{FF2B5EF4-FFF2-40B4-BE49-F238E27FC236}">
                <a16:creationId xmlns:a16="http://schemas.microsoft.com/office/drawing/2014/main" id="{814BE457-4103-E17C-4640-E925AE64BB43}"/>
              </a:ext>
            </a:extLst>
          </p:cNvPr>
          <p:cNvPicPr>
            <a:picLocks noChangeAspect="1"/>
          </p:cNvPicPr>
          <p:nvPr/>
        </p:nvPicPr>
        <p:blipFill>
          <a:blip r:embed="rId2"/>
          <a:stretch>
            <a:fillRect/>
          </a:stretch>
        </p:blipFill>
        <p:spPr>
          <a:xfrm>
            <a:off x="739071" y="1329725"/>
            <a:ext cx="10713857" cy="2237107"/>
          </a:xfrm>
          <a:prstGeom prst="rect">
            <a:avLst/>
          </a:prstGeom>
        </p:spPr>
      </p:pic>
    </p:spTree>
    <p:extLst>
      <p:ext uri="{BB962C8B-B14F-4D97-AF65-F5344CB8AC3E}">
        <p14:creationId xmlns:p14="http://schemas.microsoft.com/office/powerpoint/2010/main" val="806415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507042" y="397509"/>
            <a:ext cx="11260155" cy="1141412"/>
          </a:xfrm>
        </p:spPr>
        <p:txBody>
          <a:bodyPr/>
          <a:lstStyle/>
          <a:p>
            <a:pPr algn="l"/>
            <a:r>
              <a:rPr lang="en-US" dirty="0"/>
              <a:t>Elranatamab Significantly Improves PFS for Double-Class-Exposed Relapsed or Refractory Multiple Myeloma</a:t>
            </a:r>
            <a:br>
              <a:rPr lang="en-US" dirty="0"/>
            </a:br>
            <a:r>
              <a:rPr lang="en-US" sz="2800" dirty="0"/>
              <a:t>Press Release: April 29, 2026</a:t>
            </a:r>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424802" y="1931865"/>
            <a:ext cx="11342395" cy="4316412"/>
          </a:xfrm>
        </p:spPr>
        <p:txBody>
          <a:bodyPr/>
          <a:lstStyle/>
          <a:p>
            <a:pPr marL="99718" indent="0">
              <a:buNone/>
            </a:pPr>
            <a:r>
              <a:rPr lang="en-US" sz="2000" b="0" dirty="0">
                <a:latin typeface="Calibri" panose="020F0502020204030204" pitchFamily="34" charset="0"/>
                <a:cs typeface="Calibri" panose="020F0502020204030204" pitchFamily="34" charset="0"/>
              </a:rPr>
              <a:t>“[On April 29, 2026, the manufacturer] announced positive topline results from the Phase 3 MagnetisMM-5 study evaluating elranatamab as monotherapy in adults with relapsed or refractory multiple myeloma (RRMM) who received at least one prior line of treatment. The study demonstrated a statistically significant and clinically meaningful improvement in the primary endpoint of progression‑free survival (PFS), as assessed by blinded independent central review (BICR), versus standard-of-care daratumumab plus pomalidomide and dexamethasone (</a:t>
            </a:r>
            <a:r>
              <a:rPr lang="en-US" sz="2000" b="0" dirty="0" err="1">
                <a:latin typeface="Calibri" panose="020F0502020204030204" pitchFamily="34" charset="0"/>
                <a:cs typeface="Calibri" panose="020F0502020204030204" pitchFamily="34" charset="0"/>
              </a:rPr>
              <a:t>DPd</a:t>
            </a:r>
            <a:r>
              <a:rPr lang="en-US" sz="2000" b="0" dirty="0">
                <a:latin typeface="Calibri" panose="020F0502020204030204" pitchFamily="34" charset="0"/>
                <a:cs typeface="Calibri" panose="020F0502020204030204" pitchFamily="34" charset="0"/>
              </a:rPr>
              <a:t>). The safety and tolerability of elranatamab was consistent with its known safety profile.</a:t>
            </a:r>
          </a:p>
          <a:p>
            <a:pPr marL="99718" indent="0">
              <a:buNone/>
            </a:pPr>
            <a:r>
              <a:rPr lang="en-US" sz="2000" b="0" dirty="0">
                <a:latin typeface="Calibri" panose="020F0502020204030204" pitchFamily="34" charset="0"/>
                <a:cs typeface="Calibri" panose="020F0502020204030204" pitchFamily="34" charset="0"/>
              </a:rPr>
              <a:t>The PFS results exceeded the pre-specified interim analysis target hazard ratio for efficacy, with most elranatamab-treated patients remaining progression-free. The trial remains ongoing to assess overall survival, a key secondary endpoint, which was not yet mature at the time of this interim analysis. These data will be discussed with global health authorities, and detailed results from MagnetisMM-5 will be submitted for presentation at a future medical congress.”</a:t>
            </a:r>
          </a:p>
          <a:p>
            <a:pPr marL="99718" indent="0">
              <a:buNone/>
            </a:pPr>
            <a:endParaRPr lang="en-US" sz="1900" b="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34FB634-405A-E8E4-98EC-0B98B4511B3B}"/>
              </a:ext>
            </a:extLst>
          </p:cNvPr>
          <p:cNvSpPr txBox="1"/>
          <p:nvPr/>
        </p:nvSpPr>
        <p:spPr>
          <a:xfrm>
            <a:off x="120742" y="6526921"/>
            <a:ext cx="11342395"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www.pfizer.com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/NEWS/PRESS-RELEASE/PRESS-RELEASE-DETAIL/PFIZERS-ELREXFIO-SIGNIFICANTLY-IMPROVES-PROGRESSION-FREE</a:t>
            </a:r>
            <a:endParaRPr kumimoji="0" lang="en-US" sz="15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666737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document&#10;&#10;AI-generated content may be incorrect.">
            <a:extLst>
              <a:ext uri="{FF2B5EF4-FFF2-40B4-BE49-F238E27FC236}">
                <a16:creationId xmlns:a16="http://schemas.microsoft.com/office/drawing/2014/main" id="{2ED87BBC-65B0-A004-2A58-8117587933BB}"/>
              </a:ext>
            </a:extLst>
          </p:cNvPr>
          <p:cNvPicPr>
            <a:picLocks noChangeAspect="1"/>
          </p:cNvPicPr>
          <p:nvPr/>
        </p:nvPicPr>
        <p:blipFill>
          <a:blip r:embed="rId2"/>
          <a:stretch>
            <a:fillRect/>
          </a:stretch>
        </p:blipFill>
        <p:spPr>
          <a:xfrm>
            <a:off x="1017224" y="596450"/>
            <a:ext cx="10157552" cy="5123632"/>
          </a:xfrm>
          <a:prstGeom prst="rect">
            <a:avLst/>
          </a:prstGeom>
        </p:spPr>
      </p:pic>
      <p:sp>
        <p:nvSpPr>
          <p:cNvPr id="6" name="TextBox 5">
            <a:extLst>
              <a:ext uri="{FF2B5EF4-FFF2-40B4-BE49-F238E27FC236}">
                <a16:creationId xmlns:a16="http://schemas.microsoft.com/office/drawing/2014/main" id="{0E74E1B7-E40F-7569-23F8-4E8968D1D79D}"/>
              </a:ext>
            </a:extLst>
          </p:cNvPr>
          <p:cNvSpPr txBox="1"/>
          <p:nvPr/>
        </p:nvSpPr>
        <p:spPr>
          <a:xfrm>
            <a:off x="5124644" y="5820805"/>
            <a:ext cx="19427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Abstract 7500</a:t>
            </a:r>
          </a:p>
        </p:txBody>
      </p:sp>
    </p:spTree>
    <p:extLst>
      <p:ext uri="{BB962C8B-B14F-4D97-AF65-F5344CB8AC3E}">
        <p14:creationId xmlns:p14="http://schemas.microsoft.com/office/powerpoint/2010/main" val="2323092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FB3EE-231E-1220-3DF9-80BDD0A504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F3D185-5921-A95E-3FE8-AE8CF1279514}"/>
              </a:ext>
            </a:extLst>
          </p:cNvPr>
          <p:cNvSpPr>
            <a:spLocks noGrp="1"/>
          </p:cNvSpPr>
          <p:nvPr>
            <p:ph type="title"/>
          </p:nvPr>
        </p:nvSpPr>
        <p:spPr>
          <a:xfrm>
            <a:off x="1127448" y="2420888"/>
            <a:ext cx="10152697" cy="1143000"/>
          </a:xfrm>
        </p:spPr>
        <p:txBody>
          <a:bodyPr/>
          <a:lstStyle/>
          <a:p>
            <a:pPr>
              <a:spcBef>
                <a:spcPts val="1200"/>
              </a:spcBef>
            </a:pPr>
            <a:r>
              <a:rPr lang="en-US" dirty="0" err="1"/>
              <a:t>Etentamig</a:t>
            </a:r>
            <a:r>
              <a:rPr lang="en-US" dirty="0"/>
              <a:t>: A Novel BCMA Bispecific Antibody</a:t>
            </a:r>
            <a:endParaRPr lang="en-US" sz="2400" dirty="0"/>
          </a:p>
        </p:txBody>
      </p:sp>
    </p:spTree>
    <p:extLst>
      <p:ext uri="{BB962C8B-B14F-4D97-AF65-F5344CB8AC3E}">
        <p14:creationId xmlns:p14="http://schemas.microsoft.com/office/powerpoint/2010/main" val="3996462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78C0C9F0-1DC8-F0D7-3AC4-0EF1F782C6B4}"/>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FB3F06A7-7005-2F16-8705-BF2BF44315DF}"/>
              </a:ext>
            </a:extLst>
          </p:cNvPr>
          <p:cNvSpPr/>
          <p:nvPr/>
        </p:nvSpPr>
        <p:spPr>
          <a:xfrm>
            <a:off x="7268743" y="1017564"/>
            <a:ext cx="2286000" cy="1005840"/>
          </a:xfrm>
          <a:prstGeom prst="rect">
            <a:avLst/>
          </a:prstGeom>
          <a:solidFill>
            <a:schemeClr val="bg2">
              <a:lumMod val="9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8E8E8">
                    <a:lumMod val="75000"/>
                  </a:srgbClr>
                </a:solidFill>
                <a:effectLst/>
                <a:uLnTx/>
                <a:uFillTx/>
                <a:latin typeface="Aptos" panose="02110004020202020204"/>
                <a:ea typeface="+mn-ea"/>
                <a:cs typeface="Arial" panose="020B0604020202020204" pitchFamily="34" charset="0"/>
              </a:rPr>
              <a:t>Arm 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8E8E8">
                    <a:lumMod val="75000"/>
                  </a:srgbClr>
                </a:solidFill>
                <a:effectLst/>
                <a:uLnTx/>
                <a:uFillTx/>
                <a:latin typeface="Aptos" panose="02110004020202020204"/>
                <a:ea typeface="+mn-ea"/>
                <a:cs typeface="Arial" panose="020B0604020202020204" pitchFamily="34" charset="0"/>
              </a:rPr>
              <a:t>Outpatient</a:t>
            </a:r>
            <a:r>
              <a:rPr kumimoji="0" lang="en-US" sz="1600" b="0" i="0" u="none" strike="noStrike" kern="1200" cap="none" spc="0" normalizeH="0" baseline="0" noProof="0" dirty="0">
                <a:ln>
                  <a:noFill/>
                </a:ln>
                <a:solidFill>
                  <a:srgbClr val="E8E8E8">
                    <a:lumMod val="75000"/>
                  </a:srgbClr>
                </a:solidFill>
                <a:effectLst/>
                <a:uLnTx/>
                <a:uFillTx/>
                <a:latin typeface="Aptos" panose="02110004020202020204"/>
                <a:ea typeface="+mn-ea"/>
                <a:cs typeface="Arial" panose="020B0604020202020204" pitchFamily="34" charset="0"/>
              </a:rPr>
              <a:t> etentamig with </a:t>
            </a:r>
            <a:r>
              <a:rPr kumimoji="0" lang="en-US" sz="1600" b="1" i="0" u="none" strike="noStrike" kern="1200" cap="none" spc="0" normalizeH="0" baseline="0" noProof="0" dirty="0">
                <a:ln>
                  <a:noFill/>
                </a:ln>
                <a:solidFill>
                  <a:srgbClr val="E8E8E8">
                    <a:lumMod val="75000"/>
                  </a:srgbClr>
                </a:solidFill>
                <a:effectLst/>
                <a:uLnTx/>
                <a:uFillTx/>
                <a:latin typeface="Aptos" panose="02110004020202020204"/>
                <a:ea typeface="+mn-ea"/>
                <a:cs typeface="Arial" panose="020B0604020202020204" pitchFamily="34" charset="0"/>
              </a:rPr>
              <a:t>SUD</a:t>
            </a:r>
            <a:endParaRPr kumimoji="0" lang="en-US" sz="1600" b="0" i="0" u="none" strike="sngStrike" kern="1200" cap="none" spc="0" normalizeH="0" baseline="0" noProof="0" dirty="0">
              <a:ln>
                <a:noFill/>
              </a:ln>
              <a:solidFill>
                <a:srgbClr val="E8E8E8">
                  <a:lumMod val="75000"/>
                </a:srgbClr>
              </a:solidFill>
              <a:effectLst/>
              <a:uLnTx/>
              <a:uFillTx/>
              <a:latin typeface="Aptos" panose="02110004020202020204"/>
              <a:ea typeface="+mn-ea"/>
              <a:cs typeface="Arial" panose="020B0604020202020204" pitchFamily="34" charset="0"/>
            </a:endParaRPr>
          </a:p>
        </p:txBody>
      </p:sp>
      <p:sp>
        <p:nvSpPr>
          <p:cNvPr id="14" name="Rectangle 13">
            <a:extLst>
              <a:ext uri="{FF2B5EF4-FFF2-40B4-BE49-F238E27FC236}">
                <a16:creationId xmlns:a16="http://schemas.microsoft.com/office/drawing/2014/main" id="{68C25D93-C6CA-177B-4C64-C8E310958F56}"/>
              </a:ext>
            </a:extLst>
          </p:cNvPr>
          <p:cNvSpPr/>
          <p:nvPr/>
        </p:nvSpPr>
        <p:spPr>
          <a:xfrm>
            <a:off x="9644201" y="1017564"/>
            <a:ext cx="2286000" cy="1005840"/>
          </a:xfrm>
          <a:prstGeom prst="rect">
            <a:avLst/>
          </a:prstGeom>
          <a:solidFill>
            <a:schemeClr val="bg2">
              <a:lumMod val="9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8E8E8">
                    <a:lumMod val="75000"/>
                  </a:srgbClr>
                </a:solidFill>
                <a:effectLst/>
                <a:uLnTx/>
                <a:uFillTx/>
                <a:latin typeface="Aptos" panose="02110004020202020204"/>
                <a:ea typeface="+mn-ea"/>
                <a:cs typeface="Arial" panose="020B0604020202020204" pitchFamily="34" charset="0"/>
              </a:rPr>
              <a:t>Arm 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8E8E8">
                    <a:lumMod val="75000"/>
                  </a:srgbClr>
                </a:solidFill>
                <a:effectLst/>
                <a:uLnTx/>
                <a:uFillTx/>
                <a:latin typeface="Aptos" panose="02110004020202020204"/>
                <a:ea typeface="+mn-ea"/>
                <a:cs typeface="Arial" panose="020B0604020202020204" pitchFamily="34" charset="0"/>
              </a:rPr>
              <a:t>Outpatient</a:t>
            </a:r>
            <a:r>
              <a:rPr kumimoji="0" lang="en-US" sz="1600" b="0" i="0" u="none" strike="noStrike" kern="1200" cap="none" spc="0" normalizeH="0" baseline="0" noProof="0" dirty="0">
                <a:ln>
                  <a:noFill/>
                </a:ln>
                <a:solidFill>
                  <a:srgbClr val="E8E8E8">
                    <a:lumMod val="75000"/>
                  </a:srgbClr>
                </a:solidFill>
                <a:effectLst/>
                <a:uLnTx/>
                <a:uFillTx/>
                <a:latin typeface="Aptos" panose="02110004020202020204"/>
                <a:ea typeface="+mn-ea"/>
                <a:cs typeface="Arial" panose="020B0604020202020204" pitchFamily="34" charset="0"/>
              </a:rPr>
              <a:t> etentamig with </a:t>
            </a:r>
            <a:r>
              <a:rPr kumimoji="0" lang="en-US" sz="1600" b="1" i="0" u="none" strike="noStrike" kern="1200" cap="none" spc="0" normalizeH="0" baseline="0" noProof="0" dirty="0">
                <a:ln>
                  <a:noFill/>
                </a:ln>
                <a:solidFill>
                  <a:srgbClr val="E8E8E8">
                    <a:lumMod val="75000"/>
                  </a:srgbClr>
                </a:solidFill>
                <a:effectLst/>
                <a:uLnTx/>
                <a:uFillTx/>
                <a:latin typeface="Aptos" panose="02110004020202020204"/>
                <a:ea typeface="+mn-ea"/>
                <a:cs typeface="Arial" panose="020B0604020202020204" pitchFamily="34" charset="0"/>
              </a:rPr>
              <a:t>SUD</a:t>
            </a:r>
            <a:r>
              <a:rPr kumimoji="0" lang="en-US" sz="1600" b="0" i="0" u="none" strike="noStrike" kern="1200" cap="none" spc="0" normalizeH="0" baseline="0" noProof="0" dirty="0">
                <a:ln>
                  <a:noFill/>
                </a:ln>
                <a:solidFill>
                  <a:srgbClr val="E8E8E8">
                    <a:lumMod val="75000"/>
                  </a:srgbClr>
                </a:solidFill>
                <a:effectLst/>
                <a:uLnTx/>
                <a:uFillTx/>
                <a:latin typeface="Aptos" panose="02110004020202020204"/>
                <a:ea typeface="+mn-ea"/>
                <a:cs typeface="Arial" panose="020B0604020202020204" pitchFamily="34" charset="0"/>
              </a:rPr>
              <a:t> in US community sites</a:t>
            </a:r>
            <a:endParaRPr kumimoji="0" lang="en-US" sz="1600" b="0" i="0" u="none" strike="sngStrike" kern="1200" cap="none" spc="0" normalizeH="0" baseline="0" noProof="0" dirty="0">
              <a:ln>
                <a:noFill/>
              </a:ln>
              <a:solidFill>
                <a:srgbClr val="E8E8E8">
                  <a:lumMod val="75000"/>
                </a:srgbClr>
              </a:solidFill>
              <a:effectLst/>
              <a:uLnTx/>
              <a:uFillTx/>
              <a:latin typeface="Aptos" panose="02110004020202020204"/>
              <a:ea typeface="+mn-ea"/>
              <a:cs typeface="Arial" panose="020B0604020202020204" pitchFamily="34" charset="0"/>
            </a:endParaRPr>
          </a:p>
        </p:txBody>
      </p:sp>
      <p:sp>
        <p:nvSpPr>
          <p:cNvPr id="3" name="Rectangle 2">
            <a:extLst>
              <a:ext uri="{FF2B5EF4-FFF2-40B4-BE49-F238E27FC236}">
                <a16:creationId xmlns:a16="http://schemas.microsoft.com/office/drawing/2014/main" id="{7D043DBC-1F22-6608-AA25-1540AB00E50A}"/>
              </a:ext>
            </a:extLst>
          </p:cNvPr>
          <p:cNvSpPr/>
          <p:nvPr/>
        </p:nvSpPr>
        <p:spPr>
          <a:xfrm>
            <a:off x="295488" y="2207294"/>
            <a:ext cx="5140909" cy="2753624"/>
          </a:xfrm>
          <a:prstGeom prst="rect">
            <a:avLst/>
          </a:prstGeom>
          <a:solidFill>
            <a:schemeClr val="bg1"/>
          </a:solidFill>
          <a:ln>
            <a:noFill/>
          </a:ln>
          <a:effectLst>
            <a:outerShdw blurRad="508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tIns="822960" rIns="0" rtlCol="0" anchor="t" anchorCtr="0"/>
          <a:lstStyle/>
          <a:p>
            <a:pPr marL="0" marR="0" lvl="0" indent="0" algn="l" defTabSz="457200" rtl="0" eaLnBrk="0" fontAlgn="base" latinLnBrk="0" hangingPunct="0">
              <a:lnSpc>
                <a:spcPct val="100000"/>
              </a:lnSpc>
              <a:spcBef>
                <a:spcPct val="0"/>
              </a:spcBef>
              <a:spcAft>
                <a:spcPct val="0"/>
              </a:spcAft>
              <a:buClr>
                <a:srgbClr val="071E49"/>
              </a:buClr>
              <a:buSzTx/>
              <a:buFontTx/>
              <a:buNone/>
              <a:tabLst/>
              <a:defRPr/>
            </a:pPr>
            <a:endParaRPr kumimoji="0" lang="en-US" sz="1400" b="0" i="0" u="none" strike="noStrike" kern="1200" cap="none" spc="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0" marR="0" lvl="0" indent="0" algn="l" defTabSz="457200" rtl="0" eaLnBrk="0" fontAlgn="base" latinLnBrk="0" hangingPunct="0">
              <a:lnSpc>
                <a:spcPct val="100000"/>
              </a:lnSpc>
              <a:spcBef>
                <a:spcPct val="0"/>
              </a:spcBef>
              <a:spcAft>
                <a:spcPct val="0"/>
              </a:spcAft>
              <a:buClr>
                <a:srgbClr val="071E49"/>
              </a:buClr>
              <a:buSzTx/>
              <a:buFontTx/>
              <a:buNone/>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FE992527-872D-BBB6-3172-CF5880D6DB58}"/>
              </a:ext>
            </a:extLst>
          </p:cNvPr>
          <p:cNvSpPr/>
          <p:nvPr/>
        </p:nvSpPr>
        <p:spPr>
          <a:xfrm>
            <a:off x="292480" y="2201658"/>
            <a:ext cx="5132487" cy="365760"/>
          </a:xfrm>
          <a:prstGeom prst="rect">
            <a:avLst/>
          </a:prstGeom>
          <a:solidFill>
            <a:srgbClr val="071E49"/>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Key eligibility criteria</a:t>
            </a:r>
          </a:p>
        </p:txBody>
      </p:sp>
      <p:sp>
        <p:nvSpPr>
          <p:cNvPr id="10" name="TextBox 9">
            <a:extLst>
              <a:ext uri="{FF2B5EF4-FFF2-40B4-BE49-F238E27FC236}">
                <a16:creationId xmlns:a16="http://schemas.microsoft.com/office/drawing/2014/main" id="{825F8BDC-3D55-93E8-9E06-1F43FB08C81E}"/>
              </a:ext>
            </a:extLst>
          </p:cNvPr>
          <p:cNvSpPr txBox="1"/>
          <p:nvPr/>
        </p:nvSpPr>
        <p:spPr>
          <a:xfrm>
            <a:off x="461706" y="2600732"/>
            <a:ext cx="4807551" cy="338554"/>
          </a:xfrm>
          <a:prstGeom prst="rect">
            <a:avLst/>
          </a:prstGeom>
          <a:noFill/>
        </p:spPr>
        <p:txBody>
          <a:bodyPr wrap="square" rtlCol="0">
            <a:spAutoFit/>
          </a:bodyPr>
          <a:lstStyle/>
          <a:p>
            <a:pPr marL="182880" marR="0" lvl="0" indent="-182880" algn="l" defTabSz="914400" rtl="0" eaLnBrk="1" fontAlgn="auto" latinLnBrk="0" hangingPunct="1">
              <a:lnSpc>
                <a:spcPct val="100000"/>
              </a:lnSpc>
              <a:spcBef>
                <a:spcPts val="0"/>
              </a:spcBef>
              <a:spcAft>
                <a:spcPts val="0"/>
              </a:spcAft>
              <a:buClr>
                <a:srgbClr val="071E4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rPr>
              <a:t>Adults </a:t>
            </a:r>
            <a:r>
              <a:rPr kumimoji="0" lang="en-US" sz="16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rPr>
              <a:t>(aged ≥18 years) with RRMM; ECOG PS ≤2</a:t>
            </a:r>
          </a:p>
        </p:txBody>
      </p:sp>
      <p:sp>
        <p:nvSpPr>
          <p:cNvPr id="12" name="Rectangle 11">
            <a:extLst>
              <a:ext uri="{FF2B5EF4-FFF2-40B4-BE49-F238E27FC236}">
                <a16:creationId xmlns:a16="http://schemas.microsoft.com/office/drawing/2014/main" id="{A1E7A33F-D8FD-3F1D-9713-4132D6621C93}"/>
              </a:ext>
            </a:extLst>
          </p:cNvPr>
          <p:cNvSpPr/>
          <p:nvPr/>
        </p:nvSpPr>
        <p:spPr>
          <a:xfrm>
            <a:off x="9193109" y="2207295"/>
            <a:ext cx="2670096" cy="2753623"/>
          </a:xfrm>
          <a:prstGeom prst="rect">
            <a:avLst/>
          </a:prstGeom>
          <a:solidFill>
            <a:schemeClr val="bg1"/>
          </a:solidFill>
          <a:ln>
            <a:noFill/>
          </a:ln>
          <a:effectLst>
            <a:outerShdw blurRad="508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tIns="822960" rIns="0" rtlCol="0" anchor="t" anchorCtr="0"/>
          <a:lstStyle/>
          <a:p>
            <a:pPr marL="0" marR="0" lvl="0" indent="0" algn="l" defTabSz="457200" rtl="0" eaLnBrk="0" fontAlgn="base" latinLnBrk="0" hangingPunct="0">
              <a:lnSpc>
                <a:spcPct val="100000"/>
              </a:lnSpc>
              <a:spcBef>
                <a:spcPct val="0"/>
              </a:spcBef>
              <a:spcAft>
                <a:spcPct val="0"/>
              </a:spcAft>
              <a:buClr>
                <a:srgbClr val="071E49"/>
              </a:buClr>
              <a:buSzTx/>
              <a:buFontTx/>
              <a:buNone/>
              <a:tabLst/>
              <a:defRPr/>
            </a:pPr>
            <a:endParaRPr kumimoji="0" lang="en-US" sz="1400" b="0" i="0" u="none" strike="noStrike" kern="1200" cap="none" spc="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0" marR="0" lvl="0" indent="0" algn="l" defTabSz="457200" rtl="0" eaLnBrk="0" fontAlgn="base" latinLnBrk="0" hangingPunct="0">
              <a:lnSpc>
                <a:spcPct val="100000"/>
              </a:lnSpc>
              <a:spcBef>
                <a:spcPct val="0"/>
              </a:spcBef>
              <a:spcAft>
                <a:spcPct val="0"/>
              </a:spcAft>
              <a:buClr>
                <a:srgbClr val="071E49"/>
              </a:buClr>
              <a:buSzTx/>
              <a:buFontTx/>
              <a:buNone/>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6DCF37B0-C3B0-0789-9069-CC4EF1E683B0}"/>
              </a:ext>
            </a:extLst>
          </p:cNvPr>
          <p:cNvSpPr/>
          <p:nvPr/>
        </p:nvSpPr>
        <p:spPr>
          <a:xfrm>
            <a:off x="9174074" y="2194738"/>
            <a:ext cx="2689130" cy="365760"/>
          </a:xfrm>
          <a:prstGeom prst="rect">
            <a:avLst/>
          </a:prstGeom>
          <a:solidFill>
            <a:srgbClr val="071E49"/>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Endpoints</a:t>
            </a:r>
          </a:p>
        </p:txBody>
      </p:sp>
      <p:sp>
        <p:nvSpPr>
          <p:cNvPr id="19" name="TextBox 18">
            <a:extLst>
              <a:ext uri="{FF2B5EF4-FFF2-40B4-BE49-F238E27FC236}">
                <a16:creationId xmlns:a16="http://schemas.microsoft.com/office/drawing/2014/main" id="{9363F35F-CE11-0E9A-056A-E62DAE39DA77}"/>
              </a:ext>
            </a:extLst>
          </p:cNvPr>
          <p:cNvSpPr txBox="1"/>
          <p:nvPr/>
        </p:nvSpPr>
        <p:spPr>
          <a:xfrm>
            <a:off x="9174074" y="2654007"/>
            <a:ext cx="2722438" cy="2062103"/>
          </a:xfrm>
          <a:prstGeom prst="rect">
            <a:avLst/>
          </a:prstGeom>
          <a:noFill/>
        </p:spPr>
        <p:txBody>
          <a:bodyPr wrap="square" rtlCol="0" anchor="ctr">
            <a:spAutoFit/>
          </a:bodyPr>
          <a:lstStyle/>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Primary safety: </a:t>
            </a:r>
          </a:p>
          <a:p>
            <a:pPr marL="274320" marR="0" lvl="1" indent="-18288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1" i="0" u="none" strike="noStrike" kern="1200" cap="none" spc="0" normalizeH="0" baseline="0" noProof="0" dirty="0">
                <a:ln>
                  <a:noFill/>
                </a:ln>
                <a:solidFill>
                  <a:srgbClr val="0F9ED5">
                    <a:lumMod val="75000"/>
                  </a:srgbClr>
                </a:solidFill>
                <a:effectLst/>
                <a:uLnTx/>
                <a:uFillTx/>
                <a:latin typeface="Aptos" panose="02110004020202020204"/>
                <a:ea typeface="+mn-ea"/>
                <a:cs typeface="+mn-cs"/>
              </a:rPr>
              <a:t>Arm A: </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Grade ≥2 CRS (Cycle 1)</a:t>
            </a:r>
          </a:p>
          <a:p>
            <a:pPr marL="274320" marR="0" lvl="1" indent="-18288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1" i="0" u="none" strike="noStrike" kern="1200" cap="none" spc="0" normalizeH="0" baseline="0" noProof="0" dirty="0">
                <a:ln>
                  <a:noFill/>
                </a:ln>
                <a:solidFill>
                  <a:srgbClr val="377526"/>
                </a:solidFill>
                <a:effectLst/>
                <a:uLnTx/>
                <a:uFillTx/>
                <a:latin typeface="Aptos" panose="02110004020202020204"/>
                <a:ea typeface="+mn-ea"/>
                <a:cs typeface="+mn-cs"/>
              </a:rPr>
              <a:t>Arm B: </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CRS and ICANS</a:t>
            </a:r>
          </a:p>
          <a:p>
            <a:pPr marL="9144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Exploratory efficacy: </a:t>
            </a:r>
          </a:p>
          <a:p>
            <a:pPr marL="274320" marR="0" lvl="1" indent="-18288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ORR</a:t>
            </a:r>
            <a:r>
              <a:rPr kumimoji="0" lang="en-US" sz="1600" b="0" i="0" u="none" strike="noStrike" kern="1200" cap="none" spc="0" normalizeH="0" baseline="30000" noProof="0" dirty="0" err="1">
                <a:ln>
                  <a:noFill/>
                </a:ln>
                <a:solidFill>
                  <a:prstClr val="black"/>
                </a:solidFill>
                <a:effectLst/>
                <a:uLnTx/>
                <a:uFillTx/>
                <a:latin typeface="Aptos" panose="02110004020202020204"/>
                <a:ea typeface="+mn-ea"/>
                <a:cs typeface="+mn-cs"/>
              </a:rPr>
              <a:t>b</a:t>
            </a:r>
            <a:endParaRPr kumimoji="0" lang="en-US" sz="1600" b="0" i="0" u="none" strike="noStrike" kern="1200" cap="none" spc="0" normalizeH="0" baseline="30000" noProof="0" dirty="0">
              <a:ln>
                <a:noFill/>
              </a:ln>
              <a:solidFill>
                <a:prstClr val="black"/>
              </a:solidFill>
              <a:effectLst/>
              <a:uLnTx/>
              <a:uFillTx/>
              <a:latin typeface="Aptos" panose="02110004020202020204"/>
              <a:ea typeface="+mn-ea"/>
              <a:cs typeface="+mn-cs"/>
            </a:endParaRPr>
          </a:p>
          <a:p>
            <a:pPr marL="274320" marR="0" lvl="1" indent="-18288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DoR and PFS</a:t>
            </a:r>
          </a:p>
        </p:txBody>
      </p:sp>
      <p:sp>
        <p:nvSpPr>
          <p:cNvPr id="23" name="Rectangle 22">
            <a:extLst>
              <a:ext uri="{FF2B5EF4-FFF2-40B4-BE49-F238E27FC236}">
                <a16:creationId xmlns:a16="http://schemas.microsoft.com/office/drawing/2014/main" id="{9565FB22-6C3B-9351-F6E4-7A8B0F7900CB}"/>
              </a:ext>
            </a:extLst>
          </p:cNvPr>
          <p:cNvSpPr/>
          <p:nvPr/>
        </p:nvSpPr>
        <p:spPr>
          <a:xfrm>
            <a:off x="5511736" y="2207295"/>
            <a:ext cx="3573146" cy="2753624"/>
          </a:xfrm>
          <a:prstGeom prst="rect">
            <a:avLst/>
          </a:prstGeom>
          <a:solidFill>
            <a:schemeClr val="bg1"/>
          </a:solidFill>
          <a:ln>
            <a:noFill/>
          </a:ln>
          <a:effectLst>
            <a:outerShdw blurRad="508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tIns="822960" rIns="0" rtlCol="0" anchor="t" anchorCtr="0"/>
          <a:lstStyle/>
          <a:p>
            <a:pPr marL="0" marR="0" lvl="0" indent="0" algn="l" defTabSz="457200" rtl="0" eaLnBrk="0" fontAlgn="base" latinLnBrk="0" hangingPunct="0">
              <a:lnSpc>
                <a:spcPct val="100000"/>
              </a:lnSpc>
              <a:spcBef>
                <a:spcPct val="0"/>
              </a:spcBef>
              <a:spcAft>
                <a:spcPct val="0"/>
              </a:spcAft>
              <a:buClr>
                <a:srgbClr val="071E49"/>
              </a:buClr>
              <a:buSzTx/>
              <a:buFontTx/>
              <a:buNone/>
              <a:tabLst/>
              <a:defRPr/>
            </a:pPr>
            <a:endParaRPr kumimoji="0" lang="en-US" sz="1400" b="0" i="0" u="none" strike="noStrike" kern="1200" cap="none" spc="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0" marR="0" lvl="0" indent="0" algn="l" defTabSz="457200" rtl="0" eaLnBrk="0" fontAlgn="base" latinLnBrk="0" hangingPunct="0">
              <a:lnSpc>
                <a:spcPct val="100000"/>
              </a:lnSpc>
              <a:spcBef>
                <a:spcPct val="0"/>
              </a:spcBef>
              <a:spcAft>
                <a:spcPct val="0"/>
              </a:spcAft>
              <a:buClr>
                <a:srgbClr val="071E49"/>
              </a:buClr>
              <a:buSzTx/>
              <a:buFontTx/>
              <a:buNone/>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8D68BF95-B611-2D9B-4C05-5436BE0442E5}"/>
              </a:ext>
            </a:extLst>
          </p:cNvPr>
          <p:cNvSpPr/>
          <p:nvPr/>
        </p:nvSpPr>
        <p:spPr>
          <a:xfrm>
            <a:off x="5511737" y="2207206"/>
            <a:ext cx="3573145" cy="365760"/>
          </a:xfrm>
          <a:prstGeom prst="rect">
            <a:avLst/>
          </a:prstGeom>
          <a:solidFill>
            <a:srgbClr val="071E49"/>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Etentamig monthly dosing</a:t>
            </a:r>
          </a:p>
        </p:txBody>
      </p:sp>
      <p:sp>
        <p:nvSpPr>
          <p:cNvPr id="55" name="TextBox 54">
            <a:extLst>
              <a:ext uri="{FF2B5EF4-FFF2-40B4-BE49-F238E27FC236}">
                <a16:creationId xmlns:a16="http://schemas.microsoft.com/office/drawing/2014/main" id="{004115C8-322C-4520-B0EF-027FDA847169}"/>
              </a:ext>
            </a:extLst>
          </p:cNvPr>
          <p:cNvSpPr txBox="1"/>
          <p:nvPr/>
        </p:nvSpPr>
        <p:spPr>
          <a:xfrm>
            <a:off x="6217392" y="2680004"/>
            <a:ext cx="96315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Aptos" panose="02110004020202020204"/>
                <a:ea typeface="+mn-ea"/>
                <a:cs typeface="+mn-cs"/>
              </a:rPr>
              <a:t>Cycle 1</a:t>
            </a:r>
          </a:p>
        </p:txBody>
      </p:sp>
      <p:sp>
        <p:nvSpPr>
          <p:cNvPr id="56" name="TextBox 55">
            <a:extLst>
              <a:ext uri="{FF2B5EF4-FFF2-40B4-BE49-F238E27FC236}">
                <a16:creationId xmlns:a16="http://schemas.microsoft.com/office/drawing/2014/main" id="{F87415FB-31E8-6FF4-7EDE-556750AF2135}"/>
              </a:ext>
            </a:extLst>
          </p:cNvPr>
          <p:cNvSpPr txBox="1"/>
          <p:nvPr/>
        </p:nvSpPr>
        <p:spPr>
          <a:xfrm>
            <a:off x="7506144" y="2676202"/>
            <a:ext cx="1439403"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Aptos" panose="02110004020202020204"/>
                <a:ea typeface="+mn-ea"/>
                <a:cs typeface="+mn-cs"/>
              </a:rPr>
              <a:t>Cycle 2+ </a:t>
            </a:r>
          </a:p>
        </p:txBody>
      </p:sp>
      <p:grpSp>
        <p:nvGrpSpPr>
          <p:cNvPr id="6" name="Group 5">
            <a:extLst>
              <a:ext uri="{FF2B5EF4-FFF2-40B4-BE49-F238E27FC236}">
                <a16:creationId xmlns:a16="http://schemas.microsoft.com/office/drawing/2014/main" id="{2294CDE0-2C5B-D284-E272-82B8C660A181}"/>
              </a:ext>
            </a:extLst>
          </p:cNvPr>
          <p:cNvGrpSpPr/>
          <p:nvPr/>
        </p:nvGrpSpPr>
        <p:grpSpPr>
          <a:xfrm>
            <a:off x="5453452" y="3057309"/>
            <a:ext cx="3445963" cy="748764"/>
            <a:chOff x="5387086" y="2983568"/>
            <a:chExt cx="3445963" cy="748764"/>
          </a:xfrm>
        </p:grpSpPr>
        <p:sp>
          <p:nvSpPr>
            <p:cNvPr id="34" name="TextBox 33">
              <a:extLst>
                <a:ext uri="{FF2B5EF4-FFF2-40B4-BE49-F238E27FC236}">
                  <a16:creationId xmlns:a16="http://schemas.microsoft.com/office/drawing/2014/main" id="{8B19B47C-1459-9EA2-94E7-0D573DBF73A8}"/>
                </a:ext>
              </a:extLst>
            </p:cNvPr>
            <p:cNvSpPr txBox="1"/>
            <p:nvPr/>
          </p:nvSpPr>
          <p:spPr>
            <a:xfrm>
              <a:off x="6173261" y="2983568"/>
              <a:ext cx="413314"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D1 </a:t>
              </a:r>
            </a:p>
          </p:txBody>
        </p:sp>
        <p:sp>
          <p:nvSpPr>
            <p:cNvPr id="36" name="TextBox 35">
              <a:extLst>
                <a:ext uri="{FF2B5EF4-FFF2-40B4-BE49-F238E27FC236}">
                  <a16:creationId xmlns:a16="http://schemas.microsoft.com/office/drawing/2014/main" id="{DF45B999-592C-366B-F238-F9A105CF40B4}"/>
                </a:ext>
              </a:extLst>
            </p:cNvPr>
            <p:cNvSpPr txBox="1"/>
            <p:nvPr/>
          </p:nvSpPr>
          <p:spPr>
            <a:xfrm>
              <a:off x="6829055" y="2983568"/>
              <a:ext cx="439688"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D4</a:t>
              </a:r>
            </a:p>
          </p:txBody>
        </p:sp>
        <p:sp>
          <p:nvSpPr>
            <p:cNvPr id="37" name="TextBox 36">
              <a:extLst>
                <a:ext uri="{FF2B5EF4-FFF2-40B4-BE49-F238E27FC236}">
                  <a16:creationId xmlns:a16="http://schemas.microsoft.com/office/drawing/2014/main" id="{96DA7626-D6CD-318C-A855-C9DCF518F2D9}"/>
                </a:ext>
              </a:extLst>
            </p:cNvPr>
            <p:cNvSpPr txBox="1"/>
            <p:nvPr/>
          </p:nvSpPr>
          <p:spPr>
            <a:xfrm>
              <a:off x="7635888" y="2983568"/>
              <a:ext cx="439688"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D1</a:t>
              </a:r>
            </a:p>
          </p:txBody>
        </p:sp>
        <p:cxnSp>
          <p:nvCxnSpPr>
            <p:cNvPr id="30" name="Straight Arrow Connector 29">
              <a:extLst>
                <a:ext uri="{FF2B5EF4-FFF2-40B4-BE49-F238E27FC236}">
                  <a16:creationId xmlns:a16="http://schemas.microsoft.com/office/drawing/2014/main" id="{D0BC3FA1-2BDD-CE40-0AF6-C7A35F314C7A}"/>
                </a:ext>
              </a:extLst>
            </p:cNvPr>
            <p:cNvCxnSpPr/>
            <p:nvPr/>
          </p:nvCxnSpPr>
          <p:spPr>
            <a:xfrm>
              <a:off x="6361963" y="3595199"/>
              <a:ext cx="2471086" cy="0"/>
            </a:xfrm>
            <a:prstGeom prst="straightConnector1">
              <a:avLst/>
            </a:prstGeom>
            <a:ln w="101600">
              <a:solidFill>
                <a:schemeClr val="accent4">
                  <a:lumMod val="75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5EBA991-DC8F-A6AF-2037-D7A6EAC97B63}"/>
                </a:ext>
              </a:extLst>
            </p:cNvPr>
            <p:cNvCxnSpPr>
              <a:cxnSpLocks/>
            </p:cNvCxnSpPr>
            <p:nvPr/>
          </p:nvCxnSpPr>
          <p:spPr>
            <a:xfrm flipV="1">
              <a:off x="6377775" y="3461974"/>
              <a:ext cx="0" cy="174409"/>
            </a:xfrm>
            <a:prstGeom prst="straightConnector1">
              <a:avLst/>
            </a:prstGeom>
            <a:ln w="31750">
              <a:solidFill>
                <a:srgbClr val="BF9000"/>
              </a:solidFill>
              <a:tailEnd type="none" w="sm" len="sm"/>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E7C0574-1E68-2EEE-C9FC-C009D33F29B6}"/>
                </a:ext>
              </a:extLst>
            </p:cNvPr>
            <p:cNvCxnSpPr>
              <a:cxnSpLocks/>
            </p:cNvCxnSpPr>
            <p:nvPr/>
          </p:nvCxnSpPr>
          <p:spPr>
            <a:xfrm flipV="1">
              <a:off x="7048899" y="3466107"/>
              <a:ext cx="0" cy="91440"/>
            </a:xfrm>
            <a:prstGeom prst="straightConnector1">
              <a:avLst/>
            </a:prstGeom>
            <a:ln w="31750">
              <a:solidFill>
                <a:srgbClr val="BF9000"/>
              </a:solidFill>
              <a:tailEnd type="none" w="sm" len="sm"/>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49A97641-24B4-7917-30BB-C776DFB1AC07}"/>
                </a:ext>
              </a:extLst>
            </p:cNvPr>
            <p:cNvCxnSpPr>
              <a:cxnSpLocks/>
            </p:cNvCxnSpPr>
            <p:nvPr/>
          </p:nvCxnSpPr>
          <p:spPr>
            <a:xfrm flipV="1">
              <a:off x="7855732" y="3466107"/>
              <a:ext cx="0" cy="91440"/>
            </a:xfrm>
            <a:prstGeom prst="straightConnector1">
              <a:avLst/>
            </a:prstGeom>
            <a:ln w="31750">
              <a:solidFill>
                <a:srgbClr val="BF9000"/>
              </a:solidFill>
              <a:tailEnd type="none" w="sm" len="sm"/>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F7F385CB-B967-5442-3357-50CB94124584}"/>
                </a:ext>
              </a:extLst>
            </p:cNvPr>
            <p:cNvSpPr txBox="1"/>
            <p:nvPr/>
          </p:nvSpPr>
          <p:spPr>
            <a:xfrm>
              <a:off x="6074469" y="3176774"/>
              <a:ext cx="610899"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SUD</a:t>
              </a:r>
            </a:p>
          </p:txBody>
        </p:sp>
        <p:sp>
          <p:nvSpPr>
            <p:cNvPr id="70" name="TextBox 69">
              <a:extLst>
                <a:ext uri="{FF2B5EF4-FFF2-40B4-BE49-F238E27FC236}">
                  <a16:creationId xmlns:a16="http://schemas.microsoft.com/office/drawing/2014/main" id="{AF6F852F-D2B0-DBD9-3FD8-67B623464D8C}"/>
                </a:ext>
              </a:extLst>
            </p:cNvPr>
            <p:cNvSpPr txBox="1"/>
            <p:nvPr/>
          </p:nvSpPr>
          <p:spPr>
            <a:xfrm>
              <a:off x="6672450" y="3176774"/>
              <a:ext cx="70699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60 mg</a:t>
              </a:r>
            </a:p>
          </p:txBody>
        </p:sp>
        <p:sp>
          <p:nvSpPr>
            <p:cNvPr id="71" name="TextBox 70">
              <a:extLst>
                <a:ext uri="{FF2B5EF4-FFF2-40B4-BE49-F238E27FC236}">
                  <a16:creationId xmlns:a16="http://schemas.microsoft.com/office/drawing/2014/main" id="{08BB2DE0-0CD9-C377-8741-777FCF8BB8B2}"/>
                </a:ext>
              </a:extLst>
            </p:cNvPr>
            <p:cNvSpPr txBox="1"/>
            <p:nvPr/>
          </p:nvSpPr>
          <p:spPr>
            <a:xfrm>
              <a:off x="7473825" y="3176774"/>
              <a:ext cx="120350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60 mg Q4W</a:t>
              </a:r>
            </a:p>
          </p:txBody>
        </p:sp>
        <p:sp>
          <p:nvSpPr>
            <p:cNvPr id="89" name="TextBox 88">
              <a:extLst>
                <a:ext uri="{FF2B5EF4-FFF2-40B4-BE49-F238E27FC236}">
                  <a16:creationId xmlns:a16="http://schemas.microsoft.com/office/drawing/2014/main" id="{F89BABFF-70F3-A737-60BE-4C25DC2B3E9B}"/>
                </a:ext>
              </a:extLst>
            </p:cNvPr>
            <p:cNvSpPr txBox="1"/>
            <p:nvPr/>
          </p:nvSpPr>
          <p:spPr>
            <a:xfrm>
              <a:off x="5387086" y="3393778"/>
              <a:ext cx="96440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F9ED5">
                      <a:lumMod val="75000"/>
                    </a:srgbClr>
                  </a:solidFill>
                  <a:effectLst/>
                  <a:uLnTx/>
                  <a:uFillTx/>
                  <a:latin typeface="Aptos" panose="02110004020202020204"/>
                  <a:ea typeface="+mn-ea"/>
                  <a:cs typeface="+mn-cs"/>
                </a:rPr>
                <a:t>Arm A</a:t>
              </a:r>
            </a:p>
          </p:txBody>
        </p:sp>
      </p:grpSp>
      <p:grpSp>
        <p:nvGrpSpPr>
          <p:cNvPr id="16" name="Group 15">
            <a:extLst>
              <a:ext uri="{FF2B5EF4-FFF2-40B4-BE49-F238E27FC236}">
                <a16:creationId xmlns:a16="http://schemas.microsoft.com/office/drawing/2014/main" id="{2090BCC8-34B8-0009-1136-E98835E4FC86}"/>
              </a:ext>
            </a:extLst>
          </p:cNvPr>
          <p:cNvGrpSpPr/>
          <p:nvPr/>
        </p:nvGrpSpPr>
        <p:grpSpPr>
          <a:xfrm>
            <a:off x="5470393" y="3887951"/>
            <a:ext cx="3429022" cy="796601"/>
            <a:chOff x="5404027" y="3828963"/>
            <a:chExt cx="3429022" cy="796601"/>
          </a:xfrm>
        </p:grpSpPr>
        <p:sp>
          <p:nvSpPr>
            <p:cNvPr id="76" name="TextBox 75">
              <a:extLst>
                <a:ext uri="{FF2B5EF4-FFF2-40B4-BE49-F238E27FC236}">
                  <a16:creationId xmlns:a16="http://schemas.microsoft.com/office/drawing/2014/main" id="{DDE5D200-7D73-0193-0E23-C0201172ECE2}"/>
                </a:ext>
              </a:extLst>
            </p:cNvPr>
            <p:cNvSpPr txBox="1"/>
            <p:nvPr/>
          </p:nvSpPr>
          <p:spPr>
            <a:xfrm>
              <a:off x="6173261" y="3828963"/>
              <a:ext cx="413314"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D1 </a:t>
              </a:r>
            </a:p>
          </p:txBody>
        </p:sp>
        <p:sp>
          <p:nvSpPr>
            <p:cNvPr id="78" name="TextBox 77">
              <a:extLst>
                <a:ext uri="{FF2B5EF4-FFF2-40B4-BE49-F238E27FC236}">
                  <a16:creationId xmlns:a16="http://schemas.microsoft.com/office/drawing/2014/main" id="{5B1FD216-542B-9B1B-8F5A-F8C5FF1BD137}"/>
                </a:ext>
              </a:extLst>
            </p:cNvPr>
            <p:cNvSpPr txBox="1"/>
            <p:nvPr/>
          </p:nvSpPr>
          <p:spPr>
            <a:xfrm>
              <a:off x="7635888" y="3828963"/>
              <a:ext cx="439688"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D1</a:t>
              </a:r>
            </a:p>
          </p:txBody>
        </p:sp>
        <p:cxnSp>
          <p:nvCxnSpPr>
            <p:cNvPr id="79" name="Straight Arrow Connector 78">
              <a:extLst>
                <a:ext uri="{FF2B5EF4-FFF2-40B4-BE49-F238E27FC236}">
                  <a16:creationId xmlns:a16="http://schemas.microsoft.com/office/drawing/2014/main" id="{23DDA3A0-B8C3-1DD0-3BBA-FB4614BD54F5}"/>
                </a:ext>
              </a:extLst>
            </p:cNvPr>
            <p:cNvCxnSpPr>
              <a:cxnSpLocks/>
            </p:cNvCxnSpPr>
            <p:nvPr/>
          </p:nvCxnSpPr>
          <p:spPr>
            <a:xfrm>
              <a:off x="6361963" y="4475435"/>
              <a:ext cx="2471086" cy="0"/>
            </a:xfrm>
            <a:prstGeom prst="straightConnector1">
              <a:avLst/>
            </a:prstGeom>
            <a:ln w="101600">
              <a:solidFill>
                <a:srgbClr val="377526"/>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6DFD8173-7DFE-4AAA-90A4-279540208C32}"/>
                </a:ext>
              </a:extLst>
            </p:cNvPr>
            <p:cNvCxnSpPr>
              <a:cxnSpLocks/>
            </p:cNvCxnSpPr>
            <p:nvPr/>
          </p:nvCxnSpPr>
          <p:spPr>
            <a:xfrm flipV="1">
              <a:off x="6375131" y="4337245"/>
              <a:ext cx="0" cy="176364"/>
            </a:xfrm>
            <a:prstGeom prst="straightConnector1">
              <a:avLst/>
            </a:prstGeom>
            <a:ln w="31750">
              <a:solidFill>
                <a:srgbClr val="377526"/>
              </a:solidFill>
              <a:tailEnd type="none" w="sm" len="sm"/>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868BD9EB-2EA9-AFCA-A4CA-9A121516450A}"/>
                </a:ext>
              </a:extLst>
            </p:cNvPr>
            <p:cNvCxnSpPr>
              <a:cxnSpLocks/>
            </p:cNvCxnSpPr>
            <p:nvPr/>
          </p:nvCxnSpPr>
          <p:spPr>
            <a:xfrm flipV="1">
              <a:off x="7855732" y="4337245"/>
              <a:ext cx="0" cy="91440"/>
            </a:xfrm>
            <a:prstGeom prst="straightConnector1">
              <a:avLst/>
            </a:prstGeom>
            <a:ln w="31750">
              <a:solidFill>
                <a:srgbClr val="377526"/>
              </a:solidFill>
              <a:tailEnd type="none" w="sm" len="sm"/>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FEA383B8-C141-113D-6D96-51B1149DB430}"/>
                </a:ext>
              </a:extLst>
            </p:cNvPr>
            <p:cNvSpPr txBox="1"/>
            <p:nvPr/>
          </p:nvSpPr>
          <p:spPr>
            <a:xfrm>
              <a:off x="6026422" y="4022169"/>
              <a:ext cx="70699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60 mg</a:t>
              </a:r>
            </a:p>
          </p:txBody>
        </p:sp>
        <p:sp>
          <p:nvSpPr>
            <p:cNvPr id="86" name="TextBox 85">
              <a:extLst>
                <a:ext uri="{FF2B5EF4-FFF2-40B4-BE49-F238E27FC236}">
                  <a16:creationId xmlns:a16="http://schemas.microsoft.com/office/drawing/2014/main" id="{80F5D3CE-9DA4-DE7A-E81B-51E122412703}"/>
                </a:ext>
              </a:extLst>
            </p:cNvPr>
            <p:cNvSpPr txBox="1"/>
            <p:nvPr/>
          </p:nvSpPr>
          <p:spPr>
            <a:xfrm>
              <a:off x="7447699" y="4022168"/>
              <a:ext cx="125575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60 mg Q4W</a:t>
              </a:r>
            </a:p>
          </p:txBody>
        </p:sp>
        <p:sp>
          <p:nvSpPr>
            <p:cNvPr id="90" name="TextBox 89">
              <a:extLst>
                <a:ext uri="{FF2B5EF4-FFF2-40B4-BE49-F238E27FC236}">
                  <a16:creationId xmlns:a16="http://schemas.microsoft.com/office/drawing/2014/main" id="{BC2CE2C4-8EE8-4365-F846-4F92B6899D31}"/>
                </a:ext>
              </a:extLst>
            </p:cNvPr>
            <p:cNvSpPr txBox="1"/>
            <p:nvPr/>
          </p:nvSpPr>
          <p:spPr>
            <a:xfrm>
              <a:off x="5404027" y="4287010"/>
              <a:ext cx="96440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7526"/>
                  </a:solidFill>
                  <a:effectLst/>
                  <a:uLnTx/>
                  <a:uFillTx/>
                  <a:latin typeface="Aptos" panose="02110004020202020204"/>
                  <a:ea typeface="+mn-ea"/>
                  <a:cs typeface="+mn-cs"/>
                </a:rPr>
                <a:t>Arm B</a:t>
              </a:r>
            </a:p>
          </p:txBody>
        </p:sp>
      </p:grpSp>
      <p:graphicFrame>
        <p:nvGraphicFramePr>
          <p:cNvPr id="8" name="Table 4">
            <a:extLst>
              <a:ext uri="{FF2B5EF4-FFF2-40B4-BE49-F238E27FC236}">
                <a16:creationId xmlns:a16="http://schemas.microsoft.com/office/drawing/2014/main" id="{22D45A00-6B30-A39E-1CA6-6644814126B8}"/>
              </a:ext>
            </a:extLst>
          </p:cNvPr>
          <p:cNvGraphicFramePr>
            <a:graphicFrameLocks noGrp="1"/>
          </p:cNvGraphicFramePr>
          <p:nvPr/>
        </p:nvGraphicFramePr>
        <p:xfrm>
          <a:off x="463365" y="290990"/>
          <a:ext cx="11728635" cy="502920"/>
        </p:xfrm>
        <a:graphic>
          <a:graphicData uri="http://schemas.openxmlformats.org/drawingml/2006/table">
            <a:tbl>
              <a:tblPr firstRow="1" bandRow="1">
                <a:tableStyleId>{5C22544A-7EE6-4342-B048-85BDC9FD1C3A}</a:tableStyleId>
              </a:tblPr>
              <a:tblGrid>
                <a:gridCol w="11728635">
                  <a:extLst>
                    <a:ext uri="{9D8B030D-6E8A-4147-A177-3AD203B41FA5}">
                      <a16:colId xmlns:a16="http://schemas.microsoft.com/office/drawing/2014/main" val="433152939"/>
                    </a:ext>
                  </a:extLst>
                </a:gridCol>
              </a:tblGrid>
              <a:tr h="497247">
                <a:tc>
                  <a:txBody>
                    <a:bodyPr/>
                    <a:lstStyle/>
                    <a:p>
                      <a:pPr algn="l"/>
                      <a:r>
                        <a:rPr lang="en-US" sz="2400" b="1" dirty="0">
                          <a:solidFill>
                            <a:srgbClr val="071E49"/>
                          </a:solidFill>
                          <a:latin typeface="+mn-lt"/>
                          <a:ea typeface="Calibri" panose="020F0502020204030204" pitchFamily="34" charset="0"/>
                          <a:cs typeface="Calibri" panose="020F0502020204030204" pitchFamily="34" charset="0"/>
                        </a:rPr>
                        <a:t>MONVISO (NCT05650632): multicenter, open-label, Phase 1b study</a:t>
                      </a:r>
                    </a:p>
                  </a:txBody>
                  <a:tcPr marB="91440" anchor="b">
                    <a:lnL w="76200" cap="flat" cmpd="sng" algn="ctr">
                      <a:solidFill>
                        <a:srgbClr val="071D49"/>
                      </a:solidFill>
                      <a:prstDash val="solid"/>
                      <a:round/>
                      <a:headEnd type="none" w="med" len="med"/>
                      <a:tailEnd type="none" w="med" len="med"/>
                    </a:lnL>
                    <a:lnB w="12700" cap="flat" cmpd="sng" algn="ctr">
                      <a:solidFill>
                        <a:srgbClr val="071D49"/>
                      </a:solidFill>
                      <a:prstDash val="solid"/>
                      <a:round/>
                      <a:headEnd type="none" w="med" len="med"/>
                      <a:tailEnd type="none" w="med" len="med"/>
                    </a:lnB>
                    <a:noFill/>
                  </a:tcPr>
                </a:tc>
                <a:extLst>
                  <a:ext uri="{0D108BD9-81ED-4DB2-BD59-A6C34878D82A}">
                    <a16:rowId xmlns:a16="http://schemas.microsoft.com/office/drawing/2014/main" val="1506032674"/>
                  </a:ext>
                </a:extLst>
              </a:tr>
            </a:tbl>
          </a:graphicData>
        </a:graphic>
      </p:graphicFrame>
      <p:cxnSp>
        <p:nvCxnSpPr>
          <p:cNvPr id="11" name="Straight Connector 10">
            <a:extLst>
              <a:ext uri="{FF2B5EF4-FFF2-40B4-BE49-F238E27FC236}">
                <a16:creationId xmlns:a16="http://schemas.microsoft.com/office/drawing/2014/main" id="{1D57F75D-1BF4-D203-A8D6-2BAE58B07929}"/>
              </a:ext>
            </a:extLst>
          </p:cNvPr>
          <p:cNvCxnSpPr>
            <a:cxnSpLocks/>
          </p:cNvCxnSpPr>
          <p:nvPr/>
        </p:nvCxnSpPr>
        <p:spPr>
          <a:xfrm>
            <a:off x="303910" y="5842737"/>
            <a:ext cx="11614379" cy="0"/>
          </a:xfrm>
          <a:prstGeom prst="line">
            <a:avLst/>
          </a:prstGeom>
          <a:ln>
            <a:solidFill>
              <a:srgbClr val="071D49"/>
            </a:solidFill>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DDDD80BF-6904-BF7B-D89D-CFEBAE7B68A6}"/>
              </a:ext>
            </a:extLst>
          </p:cNvPr>
          <p:cNvGraphicFramePr>
            <a:graphicFrameLocks noGrp="1"/>
          </p:cNvGraphicFramePr>
          <p:nvPr/>
        </p:nvGraphicFramePr>
        <p:xfrm>
          <a:off x="477092" y="2973718"/>
          <a:ext cx="4807551" cy="1889838"/>
        </p:xfrm>
        <a:graphic>
          <a:graphicData uri="http://schemas.openxmlformats.org/drawingml/2006/table">
            <a:tbl>
              <a:tblPr firstRow="1" bandRow="1">
                <a:tableStyleId>{5C22544A-7EE6-4342-B048-85BDC9FD1C3A}</a:tableStyleId>
              </a:tblPr>
              <a:tblGrid>
                <a:gridCol w="2695723">
                  <a:extLst>
                    <a:ext uri="{9D8B030D-6E8A-4147-A177-3AD203B41FA5}">
                      <a16:colId xmlns:a16="http://schemas.microsoft.com/office/drawing/2014/main" val="2600489717"/>
                    </a:ext>
                  </a:extLst>
                </a:gridCol>
                <a:gridCol w="1117600">
                  <a:extLst>
                    <a:ext uri="{9D8B030D-6E8A-4147-A177-3AD203B41FA5}">
                      <a16:colId xmlns:a16="http://schemas.microsoft.com/office/drawing/2014/main" val="2341535179"/>
                    </a:ext>
                  </a:extLst>
                </a:gridCol>
                <a:gridCol w="994228">
                  <a:extLst>
                    <a:ext uri="{9D8B030D-6E8A-4147-A177-3AD203B41FA5}">
                      <a16:colId xmlns:a16="http://schemas.microsoft.com/office/drawing/2014/main" val="926695491"/>
                    </a:ext>
                  </a:extLst>
                </a:gridCol>
              </a:tblGrid>
              <a:tr h="314973">
                <a:tc>
                  <a:txBody>
                    <a:bodyPr/>
                    <a:lstStyle/>
                    <a:p>
                      <a:endParaRPr lang="en-US" sz="1400" dirty="0">
                        <a:latin typeface="+mn-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tc>
                  <a:txBody>
                    <a:bodyPr/>
                    <a:lstStyle/>
                    <a:p>
                      <a:pPr algn="ctr"/>
                      <a:r>
                        <a:rPr lang="en-US" sz="1400" b="1" dirty="0">
                          <a:solidFill>
                            <a:schemeClr val="bg1"/>
                          </a:solidFill>
                          <a:latin typeface="+mn-lt"/>
                        </a:rPr>
                        <a:t>Arm A</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lumMod val="75000"/>
                      </a:schemeClr>
                    </a:solidFill>
                  </a:tcPr>
                </a:tc>
                <a:tc>
                  <a:txBody>
                    <a:bodyPr/>
                    <a:lstStyle/>
                    <a:p>
                      <a:pPr algn="ctr"/>
                      <a:r>
                        <a:rPr lang="en-US" sz="1400" b="1" dirty="0">
                          <a:solidFill>
                            <a:schemeClr val="bg1"/>
                          </a:solidFill>
                          <a:latin typeface="+mn-lt"/>
                        </a:rPr>
                        <a:t>Arm B</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377526"/>
                    </a:solidFill>
                  </a:tcPr>
                </a:tc>
                <a:extLst>
                  <a:ext uri="{0D108BD9-81ED-4DB2-BD59-A6C34878D82A}">
                    <a16:rowId xmlns:a16="http://schemas.microsoft.com/office/drawing/2014/main" val="205154129"/>
                  </a:ext>
                </a:extLst>
              </a:tr>
              <a:tr h="3149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mn-lt"/>
                        </a:rPr>
                        <a:t>Prior LoT</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mn-lt"/>
                        </a:rPr>
                        <a:t>≥3</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BF9000">
                        <a:alpha val="2509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mn-lt"/>
                          <a:cs typeface="Arial" panose="020B0604020202020204" pitchFamily="34" charset="0"/>
                          <a:sym typeface="Wingdings" panose="05000000000000000000" pitchFamily="2" charset="2"/>
                        </a:rPr>
                        <a:t>≥2</a:t>
                      </a:r>
                      <a:endParaRPr lang="en-US" sz="1400" b="0" dirty="0">
                        <a:latin typeface="+mn-lt"/>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6">
                        <a:lumMod val="20000"/>
                        <a:lumOff val="80000"/>
                        <a:alpha val="50000"/>
                      </a:schemeClr>
                    </a:solidFill>
                  </a:tcPr>
                </a:tc>
                <a:extLst>
                  <a:ext uri="{0D108BD9-81ED-4DB2-BD59-A6C34878D82A}">
                    <a16:rowId xmlns:a16="http://schemas.microsoft.com/office/drawing/2014/main" val="4051796730"/>
                  </a:ext>
                </a:extLst>
              </a:tr>
              <a:tr h="314973">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mn-lt"/>
                        </a:rPr>
                        <a:t>Prior exposure to:</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2F2F2"/>
                    </a:solidFill>
                  </a:tcPr>
                </a:tc>
                <a:tc hMerge="1">
                  <a:txBody>
                    <a:bodyPr/>
                    <a:lstStyle/>
                    <a:p>
                      <a:endParaRPr lang="en-US"/>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chemeClr val="tx1"/>
                        </a:solidFill>
                        <a:latin typeface="+mn-lt"/>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416099933"/>
                  </a:ext>
                </a:extLst>
              </a:tr>
              <a:tr h="314973">
                <a:tc>
                  <a:txBody>
                    <a:bodyPr/>
                    <a:lstStyle/>
                    <a:p>
                      <a:pPr marL="118872"/>
                      <a:r>
                        <a:rPr lang="en-US" sz="1400" b="1" dirty="0">
                          <a:solidFill>
                            <a:schemeClr val="tx1"/>
                          </a:solidFill>
                          <a:latin typeface="+mn-lt"/>
                        </a:rPr>
                        <a:t>PI, IMiD, and anti-CD38 mAb</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Required</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BF9000">
                        <a:alpha val="2509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sym typeface="Wingdings" panose="05000000000000000000" pitchFamily="2" charset="2"/>
                        </a:rPr>
                        <a:t>Required</a:t>
                      </a:r>
                      <a:endParaRPr lang="en-US" sz="1400" dirty="0">
                        <a:latin typeface="+mn-lt"/>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6">
                        <a:lumMod val="20000"/>
                        <a:lumOff val="80000"/>
                        <a:alpha val="50000"/>
                      </a:schemeClr>
                    </a:solidFill>
                  </a:tcPr>
                </a:tc>
                <a:extLst>
                  <a:ext uri="{0D108BD9-81ED-4DB2-BD59-A6C34878D82A}">
                    <a16:rowId xmlns:a16="http://schemas.microsoft.com/office/drawing/2014/main" val="259698704"/>
                  </a:ext>
                </a:extLst>
              </a:tr>
              <a:tr h="314973">
                <a:tc>
                  <a:txBody>
                    <a:bodyPr/>
                    <a:lstStyle/>
                    <a:p>
                      <a:pPr marL="118872"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mn-lt"/>
                        </a:rPr>
                        <a:t>BCMA (CAR-T and/or ADC)</a:t>
                      </a:r>
                      <a:endParaRPr lang="en-US" sz="1400" b="1" baseline="30000" dirty="0">
                        <a:solidFill>
                          <a:schemeClr val="tx1"/>
                        </a:solidFill>
                        <a:latin typeface="+mn-lt"/>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Not allowed</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BF9000">
                        <a:alpha val="2509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err="1">
                          <a:latin typeface="+mn-lt"/>
                          <a:sym typeface="Wingdings" panose="05000000000000000000" pitchFamily="2" charset="2"/>
                        </a:rPr>
                        <a:t>Required</a:t>
                      </a:r>
                      <a:r>
                        <a:rPr lang="en-US" sz="1400" baseline="30000" dirty="0" err="1">
                          <a:latin typeface="+mn-lt"/>
                          <a:sym typeface="Wingdings" panose="05000000000000000000" pitchFamily="2" charset="2"/>
                        </a:rPr>
                        <a:t>a</a:t>
                      </a:r>
                      <a:endParaRPr lang="en-US" sz="1400" baseline="30000" dirty="0">
                        <a:latin typeface="+mn-lt"/>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6">
                        <a:lumMod val="20000"/>
                        <a:lumOff val="80000"/>
                        <a:alpha val="50000"/>
                      </a:schemeClr>
                    </a:solidFill>
                  </a:tcPr>
                </a:tc>
                <a:extLst>
                  <a:ext uri="{0D108BD9-81ED-4DB2-BD59-A6C34878D82A}">
                    <a16:rowId xmlns:a16="http://schemas.microsoft.com/office/drawing/2014/main" val="3676244769"/>
                  </a:ext>
                </a:extLst>
              </a:tr>
              <a:tr h="3149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rPr>
                        <a:t>Outpatient administration</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Allowed</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BF9000">
                        <a:alpha val="2509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0" dirty="0">
                          <a:latin typeface="+mn-lt"/>
                        </a:rPr>
                        <a:t>Allowed</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6">
                        <a:lumMod val="20000"/>
                        <a:lumOff val="80000"/>
                        <a:alpha val="50000"/>
                      </a:schemeClr>
                    </a:solidFill>
                  </a:tcPr>
                </a:tc>
                <a:extLst>
                  <a:ext uri="{0D108BD9-81ED-4DB2-BD59-A6C34878D82A}">
                    <a16:rowId xmlns:a16="http://schemas.microsoft.com/office/drawing/2014/main" val="979598653"/>
                  </a:ext>
                </a:extLst>
              </a:tr>
            </a:tbl>
          </a:graphicData>
        </a:graphic>
      </p:graphicFrame>
      <p:sp>
        <p:nvSpPr>
          <p:cNvPr id="27" name="Rectangle 26">
            <a:extLst>
              <a:ext uri="{FF2B5EF4-FFF2-40B4-BE49-F238E27FC236}">
                <a16:creationId xmlns:a16="http://schemas.microsoft.com/office/drawing/2014/main" id="{BDF170CA-C6C8-8E92-B810-D6621DBE56E9}"/>
              </a:ext>
            </a:extLst>
          </p:cNvPr>
          <p:cNvSpPr/>
          <p:nvPr/>
        </p:nvSpPr>
        <p:spPr>
          <a:xfrm>
            <a:off x="2193679" y="945774"/>
            <a:ext cx="4855490" cy="1114246"/>
          </a:xfrm>
          <a:prstGeom prst="rect">
            <a:avLst/>
          </a:prstGeom>
          <a:solidFill>
            <a:srgbClr val="071E49"/>
          </a:solidFill>
          <a:ln>
            <a:solidFill>
              <a:srgbClr val="071E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3" name="Rectangle 32">
            <a:extLst>
              <a:ext uri="{FF2B5EF4-FFF2-40B4-BE49-F238E27FC236}">
                <a16:creationId xmlns:a16="http://schemas.microsoft.com/office/drawing/2014/main" id="{8C2E8B5D-79F3-0565-DFF8-AAE8DE6CCE22}"/>
              </a:ext>
            </a:extLst>
          </p:cNvPr>
          <p:cNvSpPr/>
          <p:nvPr/>
        </p:nvSpPr>
        <p:spPr>
          <a:xfrm>
            <a:off x="303910" y="945773"/>
            <a:ext cx="1775154" cy="1114246"/>
          </a:xfrm>
          <a:prstGeom prst="rect">
            <a:avLst/>
          </a:prstGeom>
          <a:solidFill>
            <a:srgbClr val="071E49"/>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Treatment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arms</a:t>
            </a:r>
            <a:endParaRPr kumimoji="0" lang="en-US" sz="14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endParaRPr>
          </a:p>
        </p:txBody>
      </p:sp>
      <p:sp>
        <p:nvSpPr>
          <p:cNvPr id="39" name="Rectangle 38">
            <a:extLst>
              <a:ext uri="{FF2B5EF4-FFF2-40B4-BE49-F238E27FC236}">
                <a16:creationId xmlns:a16="http://schemas.microsoft.com/office/drawing/2014/main" id="{110D375B-8761-8ECD-50FB-2E8633C90A49}"/>
              </a:ext>
            </a:extLst>
          </p:cNvPr>
          <p:cNvSpPr/>
          <p:nvPr/>
        </p:nvSpPr>
        <p:spPr>
          <a:xfrm>
            <a:off x="4664692" y="1008045"/>
            <a:ext cx="2286000" cy="1005840"/>
          </a:xfrm>
          <a:prstGeom prst="rect">
            <a:avLst/>
          </a:prstGeom>
          <a:solidFill>
            <a:srgbClr val="387527"/>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Arm 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Etentamig after prior </a:t>
            </a: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BCMA exposure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(no SUD)</a:t>
            </a:r>
            <a:endParaRPr kumimoji="0" lang="en-US" sz="14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endParaRPr>
          </a:p>
        </p:txBody>
      </p:sp>
      <p:sp>
        <p:nvSpPr>
          <p:cNvPr id="40" name="Arrow: Down 39">
            <a:extLst>
              <a:ext uri="{FF2B5EF4-FFF2-40B4-BE49-F238E27FC236}">
                <a16:creationId xmlns:a16="http://schemas.microsoft.com/office/drawing/2014/main" id="{D51E100F-B3B7-996E-0243-CB5D3F9CA047}"/>
              </a:ext>
            </a:extLst>
          </p:cNvPr>
          <p:cNvSpPr/>
          <p:nvPr/>
        </p:nvSpPr>
        <p:spPr>
          <a:xfrm rot="16200000">
            <a:off x="6787999" y="1283370"/>
            <a:ext cx="812853" cy="461394"/>
          </a:xfrm>
          <a:prstGeom prst="downArrow">
            <a:avLst>
              <a:gd name="adj1" fmla="val 50000"/>
              <a:gd name="adj2" fmla="val 68527"/>
            </a:avLst>
          </a:prstGeom>
          <a:solidFill>
            <a:srgbClr val="071E49"/>
          </a:solidFill>
          <a:ln w="19050">
            <a:solidFill>
              <a:srgbClr val="071E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1AB16011-EC92-4415-8DA0-CEFCE30FC45F}"/>
              </a:ext>
            </a:extLst>
          </p:cNvPr>
          <p:cNvSpPr txBox="1"/>
          <p:nvPr/>
        </p:nvSpPr>
        <p:spPr>
          <a:xfrm>
            <a:off x="358995" y="5864116"/>
            <a:ext cx="11514977"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err="1">
                <a:ln>
                  <a:noFill/>
                </a:ln>
                <a:solidFill>
                  <a:prstClr val="black"/>
                </a:solidFill>
                <a:effectLst/>
                <a:uLnTx/>
                <a:uFillTx/>
                <a:latin typeface="Aptos" panose="02110004020202020204"/>
                <a:ea typeface="+mn-ea"/>
                <a:cs typeface="+mn-cs"/>
              </a:rPr>
              <a:t>a</a:t>
            </a: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mn-cs"/>
              </a:rPr>
              <a:t>Prior</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BCMA CAR-T or BCMA ADC must be completed &gt;6 months or &gt;30 days prior to first dose of study treatment, respectively. </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Prior BCMA-directed therapies included CAR-T preferred terms: CAR-T cells not otherwise specified, </a:t>
            </a: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Arial" panose="020B0604020202020204" pitchFamily="34" charset="0"/>
              </a:rPr>
              <a:t>idecabtagene</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a:t>
            </a: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Arial" panose="020B0604020202020204" pitchFamily="34" charset="0"/>
              </a:rPr>
              <a:t>vicleucel</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a:t>
            </a: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Arial" panose="020B0604020202020204" pitchFamily="34" charset="0"/>
              </a:rPr>
              <a:t>ciltacabtagene</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a:t>
            </a: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Arial" panose="020B0604020202020204" pitchFamily="34" charset="0"/>
              </a:rPr>
              <a:t>autoleucel</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or ADC preferred terms: </a:t>
            </a: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Arial" panose="020B0604020202020204" pitchFamily="34" charset="0"/>
              </a:rPr>
              <a:t>belantamab</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a:t>
            </a: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Arial" panose="020B0604020202020204" pitchFamily="34" charset="0"/>
              </a:rPr>
              <a:t>mafodotin</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and </a:t>
            </a: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Arial" panose="020B0604020202020204" pitchFamily="34" charset="0"/>
              </a:rPr>
              <a:t>belantamab</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Prior BCMA bispecific or trispecific antibody therapy is not permitted. </a:t>
            </a:r>
            <a:r>
              <a:rPr kumimoji="0" lang="en-US" sz="1000" b="0" i="0" u="none" strike="noStrike" kern="1200" cap="none" spc="0" normalizeH="0" baseline="30000" noProof="0" dirty="0" err="1">
                <a:ln>
                  <a:noFill/>
                </a:ln>
                <a:solidFill>
                  <a:prstClr val="black"/>
                </a:solidFill>
                <a:effectLst/>
                <a:uLnTx/>
                <a:uFillTx/>
                <a:latin typeface="Aptos" panose="02110004020202020204"/>
                <a:ea typeface="+mn-ea"/>
                <a:cs typeface="+mn-cs"/>
              </a:rPr>
              <a:t>b</a:t>
            </a: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mn-cs"/>
              </a:rPr>
              <a:t>IMWG</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2016 criteria. ADC, antibody-drug conjugate; BCMA, B-cell maturation antigen; CAR-T, chimeric antigen receptor T cell; CRS, cytokine release syndrome; D, day; </a:t>
            </a: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mn-cs"/>
              </a:rPr>
              <a:t>DoR</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duration of response; ECOG PS, Eastern Cooperative Oncology Group performance status; ICANS, </a:t>
            </a:r>
            <a:r>
              <a:rPr kumimoji="0" lang="en-US" sz="1000" b="0" i="0" u="none" strike="noStrike" kern="1200" cap="none" spc="0" normalizeH="0" baseline="0" noProof="0" dirty="0">
                <a:ln>
                  <a:noFill/>
                </a:ln>
                <a:solidFill>
                  <a:srgbClr val="211D1E"/>
                </a:solidFill>
                <a:effectLst/>
                <a:uLnTx/>
                <a:uFillTx/>
                <a:latin typeface="Aptos" panose="02110004020202020204"/>
                <a:ea typeface="Calibri" panose="020F0502020204030204" pitchFamily="34" charset="0"/>
                <a:cs typeface="Calibri" panose="020F0502020204030204" pitchFamily="34" charset="0"/>
              </a:rPr>
              <a:t>immune effector cell-associated neurotoxicity syndrome;</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IMiD, immunomodulatory drug; IMWG, International Myeloma Working Group; LoT, line of therapy; mAb, monoclonal antibody; ORR, objective response rate; PFS, progression-free survival; PI, proteasome inhibitor; Q4W, every 4 weeks; RRMM, relapsed/refractory multiple myeloma; SUD, step-up dose.</a:t>
            </a:r>
          </a:p>
        </p:txBody>
      </p:sp>
      <p:sp>
        <p:nvSpPr>
          <p:cNvPr id="5" name="Rectangle 4">
            <a:extLst>
              <a:ext uri="{FF2B5EF4-FFF2-40B4-BE49-F238E27FC236}">
                <a16:creationId xmlns:a16="http://schemas.microsoft.com/office/drawing/2014/main" id="{F3B7B456-9DC4-CA2F-704B-33AE6B2C3D72}"/>
              </a:ext>
            </a:extLst>
          </p:cNvPr>
          <p:cNvSpPr/>
          <p:nvPr/>
        </p:nvSpPr>
        <p:spPr>
          <a:xfrm>
            <a:off x="2292156" y="1008045"/>
            <a:ext cx="2286000" cy="1005840"/>
          </a:xfrm>
          <a:prstGeom prst="rect">
            <a:avLst/>
          </a:prstGeom>
          <a:solidFill>
            <a:schemeClr val="accent4">
              <a:lumMod val="7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Arm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Etentamig with </a:t>
            </a: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SUD</a:t>
            </a:r>
            <a:r>
              <a:rPr kumimoji="0" lang="en-US" sz="1400" b="0" i="0" u="none" strike="sng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 </a:t>
            </a:r>
          </a:p>
        </p:txBody>
      </p:sp>
      <p:sp>
        <p:nvSpPr>
          <p:cNvPr id="15" name="TextBox 14">
            <a:extLst>
              <a:ext uri="{FF2B5EF4-FFF2-40B4-BE49-F238E27FC236}">
                <a16:creationId xmlns:a16="http://schemas.microsoft.com/office/drawing/2014/main" id="{F27C226E-B6AD-AD3B-5748-C55F30F89320}"/>
              </a:ext>
            </a:extLst>
          </p:cNvPr>
          <p:cNvSpPr txBox="1"/>
          <p:nvPr/>
        </p:nvSpPr>
        <p:spPr>
          <a:xfrm>
            <a:off x="303910" y="5065376"/>
            <a:ext cx="11570062" cy="687817"/>
          </a:xfrm>
          <a:prstGeom prst="rect">
            <a:avLst/>
          </a:prstGeom>
          <a:solidFill>
            <a:srgbClr val="CF451C"/>
          </a:solidFill>
        </p:spPr>
        <p:txBody>
          <a:bodyPr wrap="square" rtlCol="0">
            <a:spAutoFit/>
          </a:bodyPr>
          <a:lstStyle/>
          <a:p>
            <a:pPr marL="0" marR="0" lvl="0" indent="0" algn="ctr" defTabSz="914400" rtl="0" eaLnBrk="1" fontAlgn="auto" latinLnBrk="0" hangingPunct="1">
              <a:lnSpc>
                <a:spcPct val="112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MONVISO defined the </a:t>
            </a:r>
            <a:r>
              <a:rPr kumimoji="0" lang="en-US" sz="1800" b="1" i="0" u="sng" strike="noStrike" kern="1200" cap="none" spc="0" normalizeH="0" baseline="0" noProof="0" dirty="0">
                <a:ln>
                  <a:noFill/>
                </a:ln>
                <a:solidFill>
                  <a:prstClr val="white"/>
                </a:solidFill>
                <a:effectLst/>
                <a:uLnTx/>
                <a:uFillTx/>
                <a:latin typeface="Aptos" panose="02110004020202020204"/>
                <a:ea typeface="+mn-ea"/>
                <a:cs typeface="+mn-cs"/>
              </a:rPr>
              <a:t>OPTIMAL ETENTAMIG INITIATION SCHEDULE</a:t>
            </a: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 to reduce CRS and </a:t>
            </a:r>
          </a:p>
          <a:p>
            <a:pPr marL="0" marR="0" lvl="0" indent="0" algn="ctr" defTabSz="914400" rtl="0" eaLnBrk="1" fontAlgn="auto" latinLnBrk="0" hangingPunct="1">
              <a:lnSpc>
                <a:spcPct val="112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enable safe outpatient administration for </a:t>
            </a:r>
            <a:r>
              <a:rPr kumimoji="0" lang="en-US" sz="1800" b="1" i="0" u="sng" strike="noStrike" kern="1200" cap="none" spc="0" normalizeH="0" baseline="0" noProof="0" dirty="0">
                <a:ln>
                  <a:noFill/>
                </a:ln>
                <a:solidFill>
                  <a:prstClr val="white"/>
                </a:solidFill>
                <a:effectLst/>
                <a:uLnTx/>
                <a:uFillTx/>
                <a:latin typeface="Aptos" panose="02110004020202020204"/>
                <a:ea typeface="+mn-ea"/>
                <a:cs typeface="+mn-cs"/>
              </a:rPr>
              <a:t>ALL PATIENTS</a:t>
            </a:r>
          </a:p>
        </p:txBody>
      </p:sp>
      <p:sp>
        <p:nvSpPr>
          <p:cNvPr id="4" name="TextBox 3">
            <a:extLst>
              <a:ext uri="{FF2B5EF4-FFF2-40B4-BE49-F238E27FC236}">
                <a16:creationId xmlns:a16="http://schemas.microsoft.com/office/drawing/2014/main" id="{6E22085F-078E-236F-20D6-3609000F5D1F}"/>
              </a:ext>
            </a:extLst>
          </p:cNvPr>
          <p:cNvSpPr txBox="1"/>
          <p:nvPr/>
        </p:nvSpPr>
        <p:spPr>
          <a:xfrm>
            <a:off x="9397389" y="6600837"/>
            <a:ext cx="2794611"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Chhabra S et al. ASCO 2026;Abstract 7508</a:t>
            </a:r>
          </a:p>
        </p:txBody>
      </p:sp>
    </p:spTree>
    <p:extLst>
      <p:ext uri="{BB962C8B-B14F-4D97-AF65-F5344CB8AC3E}">
        <p14:creationId xmlns:p14="http://schemas.microsoft.com/office/powerpoint/2010/main" val="3380141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613024"/>
            <a:ext cx="12192000" cy="1143000"/>
          </a:xfrm>
        </p:spPr>
        <p:txBody>
          <a:bodyPr wrap="square" anchor="ctr">
            <a:noAutofit/>
          </a:bodyPr>
          <a:lstStyle/>
          <a:p>
            <a:r>
              <a:rPr lang="en-US" sz="4200" dirty="0"/>
              <a:t>Patterns of Care: Exploring How </a:t>
            </a:r>
            <a:br>
              <a:rPr lang="en-US" sz="4200" dirty="0"/>
            </a:br>
            <a:r>
              <a:rPr lang="en-US" sz="4200" dirty="0"/>
              <a:t>Community Oncologists Manage HR-Positive, </a:t>
            </a:r>
            <a:br>
              <a:rPr lang="en-US" sz="4200" dirty="0"/>
            </a:br>
            <a:r>
              <a:rPr lang="en-US" sz="4200" dirty="0"/>
              <a:t>HER2-Positive Metastatic Breast Cancer</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72172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July 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61252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388122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43573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Lisa A Carey, MD,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ScM</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FASCO</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Reshma L Mahtani, DO</a:t>
            </a: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965561"/>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2597702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3D3E46A5-A616-B199-09CC-A922400B08A4}"/>
            </a:ext>
          </a:extLst>
        </p:cNvPr>
        <p:cNvGrpSpPr/>
        <p:nvPr/>
      </p:nvGrpSpPr>
      <p:grpSpPr>
        <a:xfrm>
          <a:off x="0" y="0"/>
          <a:ext cx="0" cy="0"/>
          <a:chOff x="0" y="0"/>
          <a:chExt cx="0" cy="0"/>
        </a:xfrm>
      </p:grpSpPr>
      <p:sp>
        <p:nvSpPr>
          <p:cNvPr id="74" name="TextBox 73">
            <a:extLst>
              <a:ext uri="{FF2B5EF4-FFF2-40B4-BE49-F238E27FC236}">
                <a16:creationId xmlns:a16="http://schemas.microsoft.com/office/drawing/2014/main" id="{3BE4FACE-9D0F-AC47-5B08-C975E98EB9DD}"/>
              </a:ext>
            </a:extLst>
          </p:cNvPr>
          <p:cNvSpPr txBox="1"/>
          <p:nvPr/>
        </p:nvSpPr>
        <p:spPr>
          <a:xfrm>
            <a:off x="408562" y="5794699"/>
            <a:ext cx="11374876" cy="746358"/>
          </a:xfrm>
          <a:prstGeom prst="rect">
            <a:avLst/>
          </a:prstGeom>
          <a:noFill/>
        </p:spPr>
        <p:txBody>
          <a:bodyPr wrap="square" lIns="0" tIns="9144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dirty="0">
                <a:ln>
                  <a:noFill/>
                </a:ln>
                <a:solidFill>
                  <a:prstClr val="black"/>
                </a:solidFill>
                <a:effectLst/>
                <a:uLnTx/>
                <a:uFillTx/>
                <a:latin typeface="Aptos" panose="02110004020202020204"/>
                <a:ea typeface="+mn-ea"/>
                <a:cs typeface="+mn-cs"/>
              </a:rPr>
              <a:t>Note: Percentages calculated on </a:t>
            </a:r>
            <a:r>
              <a:rPr kumimoji="0" lang="en-US" sz="850" b="0" i="0" u="none" strike="noStrike" kern="1200" cap="none" spc="0" normalizeH="0" baseline="0" noProof="0" dirty="0" err="1">
                <a:ln>
                  <a:noFill/>
                </a:ln>
                <a:solidFill>
                  <a:prstClr val="black"/>
                </a:solidFill>
                <a:effectLst/>
                <a:uLnTx/>
                <a:uFillTx/>
                <a:latin typeface="Aptos" panose="02110004020202020204"/>
                <a:ea typeface="+mn-ea"/>
                <a:cs typeface="+mn-cs"/>
              </a:rPr>
              <a:t>nonmissing</a:t>
            </a:r>
            <a:r>
              <a:rPr kumimoji="0" lang="en-US" sz="850" b="0" i="0" u="none" strike="noStrike" kern="1200" cap="none" spc="0" normalizeH="0" baseline="0" noProof="0" dirty="0">
                <a:ln>
                  <a:noFill/>
                </a:ln>
                <a:solidFill>
                  <a:prstClr val="black"/>
                </a:solidFill>
                <a:effectLst/>
                <a:uLnTx/>
                <a:uFillTx/>
                <a:latin typeface="Aptos" panose="02110004020202020204"/>
                <a:ea typeface="+mn-ea"/>
                <a:cs typeface="+mn-cs"/>
              </a:rPr>
              <a:t> values. Baseline demographics for age, sex, race, and ethnicity were calculated using N=42, as one patient who did not meet eligibility criteria was inadvertently enrolled. </a:t>
            </a:r>
            <a:r>
              <a:rPr kumimoji="0" lang="en-US" sz="850" b="0" i="0" u="none" strike="noStrike" kern="1200" cap="none" spc="0" normalizeH="0" baseline="30000" noProof="0" dirty="0" err="1">
                <a:ln>
                  <a:noFill/>
                </a:ln>
                <a:solidFill>
                  <a:prstClr val="black"/>
                </a:solidFill>
                <a:effectLst/>
                <a:uLnTx/>
                <a:uFillTx/>
                <a:latin typeface="Aptos" panose="02110004020202020204"/>
                <a:ea typeface="+mn-ea"/>
                <a:cs typeface="Arial" panose="020B0604020202020204" pitchFamily="34" charset="0"/>
              </a:rPr>
              <a:t>a</a:t>
            </a:r>
            <a:r>
              <a:rPr kumimoji="0" lang="en-US" sz="850" b="0" i="0" u="none" strike="noStrike" kern="1200" cap="none" spc="0" normalizeH="0" baseline="0" noProof="0" dirty="0" err="1">
                <a:ln>
                  <a:noFill/>
                </a:ln>
                <a:solidFill>
                  <a:prstClr val="black"/>
                </a:solidFill>
                <a:effectLst/>
                <a:uLnTx/>
                <a:uFillTx/>
                <a:latin typeface="Aptos" panose="02110004020202020204"/>
                <a:ea typeface="+mn-ea"/>
                <a:cs typeface="Arial" panose="020B0604020202020204" pitchFamily="34" charset="0"/>
              </a:rPr>
              <a:t>R</a:t>
            </a:r>
            <a:r>
              <a:rPr kumimoji="0" lang="en-US" sz="85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-ISS unknown for 2 patients with prior CAR-T and 3 patients with any prior BCMA and missing for 1 patient in any prior BCMA. Cytogenetic risk unknown for 4 patients with prior CAR-T and 12 patients with any prior BCMA. </a:t>
            </a:r>
            <a:r>
              <a:rPr kumimoji="0" lang="en-US" sz="850" b="0" i="0" u="none" strike="noStrike" kern="1200" cap="none" spc="0" normalizeH="0" baseline="30000" noProof="0" dirty="0" err="1">
                <a:ln>
                  <a:noFill/>
                </a:ln>
                <a:solidFill>
                  <a:prstClr val="black"/>
                </a:solidFill>
                <a:effectLst/>
                <a:uLnTx/>
                <a:uFillTx/>
                <a:latin typeface="Aptos" panose="02110004020202020204"/>
                <a:ea typeface="+mn-ea"/>
                <a:cs typeface="Arial" panose="020B0604020202020204" pitchFamily="34" charset="0"/>
              </a:rPr>
              <a:t>b</a:t>
            </a:r>
            <a:r>
              <a:rPr kumimoji="0" lang="en-US" sz="850" b="0" i="0" u="none" strike="noStrike" kern="1200" cap="none" spc="0" normalizeH="0" baseline="0" noProof="0" dirty="0" err="1">
                <a:ln>
                  <a:noFill/>
                </a:ln>
                <a:solidFill>
                  <a:prstClr val="black"/>
                </a:solidFill>
                <a:effectLst/>
                <a:uLnTx/>
                <a:uFillTx/>
                <a:latin typeface="Aptos" panose="02110004020202020204"/>
                <a:ea typeface="+mn-ea"/>
                <a:cs typeface="Arial" panose="020B0604020202020204" pitchFamily="34" charset="0"/>
              </a:rPr>
              <a:t>High</a:t>
            </a:r>
            <a:r>
              <a:rPr kumimoji="0" lang="en-US" sz="85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risk: ≥1 of the following genetic abnormalities detected: t(4;14), t(14;16), or del(17p). Standard risk: None of the following genetic abnormalities detected: t(4;14), t(14;16), or del(17p). </a:t>
            </a:r>
            <a:r>
              <a:rPr kumimoji="0" lang="en-US" sz="850" b="0" i="0" u="none" strike="noStrike" kern="1200" cap="none" spc="0" normalizeH="0" baseline="30000" noProof="0" dirty="0" err="1">
                <a:ln>
                  <a:noFill/>
                </a:ln>
                <a:solidFill>
                  <a:prstClr val="black"/>
                </a:solidFill>
                <a:effectLst/>
                <a:uLnTx/>
                <a:uFillTx/>
                <a:latin typeface="Aptos" panose="02110004020202020204"/>
                <a:ea typeface="+mn-ea"/>
                <a:cs typeface="Arial" panose="020B0604020202020204" pitchFamily="34" charset="0"/>
              </a:rPr>
              <a:t>c</a:t>
            </a:r>
            <a:r>
              <a:rPr kumimoji="0" lang="en-US" sz="850" b="0" i="0" u="none" strike="noStrike" kern="1200" cap="none" spc="0" normalizeH="0" baseline="0" noProof="0" dirty="0" err="1">
                <a:ln>
                  <a:noFill/>
                </a:ln>
                <a:solidFill>
                  <a:prstClr val="black"/>
                </a:solidFill>
                <a:effectLst/>
                <a:uLnTx/>
                <a:uFillTx/>
                <a:latin typeface="Aptos" panose="02110004020202020204"/>
                <a:ea typeface="+mn-ea"/>
                <a:cs typeface="+mn-cs"/>
              </a:rPr>
              <a:t>CT</a:t>
            </a:r>
            <a:r>
              <a:rPr kumimoji="0" lang="en-US" sz="850" b="0" i="0" u="none" strike="noStrike" kern="1200" cap="none" spc="0" normalizeH="0" baseline="0" noProof="0" dirty="0">
                <a:ln>
                  <a:noFill/>
                </a:ln>
                <a:solidFill>
                  <a:prstClr val="black"/>
                </a:solidFill>
                <a:effectLst/>
                <a:uLnTx/>
                <a:uFillTx/>
                <a:latin typeface="Aptos" panose="02110004020202020204"/>
                <a:ea typeface="+mn-ea"/>
                <a:cs typeface="+mn-cs"/>
              </a:rPr>
              <a:t>, PET-CT, or MRI was used to assess for the presence of extramedullary or </a:t>
            </a:r>
            <a:r>
              <a:rPr kumimoji="0" lang="en-US" sz="850" b="0" i="0" u="none" strike="noStrike" kern="1200" cap="none" spc="0" normalizeH="0" baseline="0" noProof="0" dirty="0" err="1">
                <a:ln>
                  <a:noFill/>
                </a:ln>
                <a:solidFill>
                  <a:prstClr val="black"/>
                </a:solidFill>
                <a:effectLst/>
                <a:uLnTx/>
                <a:uFillTx/>
                <a:latin typeface="Aptos" panose="02110004020202020204"/>
                <a:ea typeface="+mn-ea"/>
                <a:cs typeface="+mn-cs"/>
              </a:rPr>
              <a:t>paramedullary</a:t>
            </a:r>
            <a:r>
              <a:rPr kumimoji="0" lang="en-US" sz="85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US" sz="850" b="0" i="0" u="none" strike="noStrike" kern="1200" cap="none" spc="0" normalizeH="0" baseline="0" noProof="0" dirty="0" err="1">
                <a:ln>
                  <a:noFill/>
                </a:ln>
                <a:solidFill>
                  <a:prstClr val="black"/>
                </a:solidFill>
                <a:effectLst/>
                <a:uLnTx/>
                <a:uFillTx/>
                <a:latin typeface="Aptos" panose="02110004020202020204"/>
                <a:ea typeface="+mn-ea"/>
                <a:cs typeface="+mn-cs"/>
              </a:rPr>
              <a:t>paraskeletal</a:t>
            </a:r>
            <a:r>
              <a:rPr kumimoji="0" lang="en-US" sz="850" b="0" i="0" u="none" strike="noStrike" kern="1200" cap="none" spc="0" normalizeH="0" baseline="0" noProof="0" dirty="0">
                <a:ln>
                  <a:noFill/>
                </a:ln>
                <a:solidFill>
                  <a:prstClr val="black"/>
                </a:solidFill>
                <a:effectLst/>
                <a:uLnTx/>
                <a:uFillTx/>
                <a:latin typeface="Aptos" panose="02110004020202020204"/>
                <a:ea typeface="+mn-ea"/>
                <a:cs typeface="+mn-cs"/>
              </a:rPr>
              <a:t> plasmacytoma.</a:t>
            </a:r>
            <a:r>
              <a:rPr kumimoji="0" lang="en-US" sz="85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a:t>
            </a:r>
            <a:r>
              <a:rPr kumimoji="0" lang="en-US" sz="850" b="0" i="0" u="none" strike="noStrike" kern="1200" cap="none" spc="0" normalizeH="0" baseline="30000" noProof="0" dirty="0" err="1">
                <a:ln>
                  <a:noFill/>
                </a:ln>
                <a:solidFill>
                  <a:prstClr val="black"/>
                </a:solidFill>
                <a:effectLst/>
                <a:uLnTx/>
                <a:uFillTx/>
                <a:latin typeface="Aptos" panose="02110004020202020204"/>
                <a:ea typeface="+mn-ea"/>
                <a:cs typeface="Arial" panose="020B0604020202020204" pitchFamily="34" charset="0"/>
              </a:rPr>
              <a:t>d</a:t>
            </a:r>
            <a:r>
              <a:rPr kumimoji="0" lang="en-US" sz="850" b="0" i="0" u="none" strike="noStrike" kern="1200" cap="none" spc="0" normalizeH="0" baseline="0" noProof="0" dirty="0" err="1">
                <a:ln>
                  <a:noFill/>
                </a:ln>
                <a:solidFill>
                  <a:prstClr val="black"/>
                </a:solidFill>
                <a:effectLst/>
                <a:uLnTx/>
                <a:uFillTx/>
                <a:latin typeface="Aptos" panose="02110004020202020204"/>
                <a:ea typeface="+mn-ea"/>
                <a:cs typeface="Arial" panose="020B0604020202020204" pitchFamily="34" charset="0"/>
              </a:rPr>
              <a:t>Patients</a:t>
            </a:r>
            <a:r>
              <a:rPr kumimoji="0" lang="en-US" sz="85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who did not achieve a PR or better. ADC, antibody-drug conjugate; BCMA, B-cell maturation antigen; CAR-T, chimeric antigen receptor T cell; </a:t>
            </a:r>
            <a:r>
              <a:rPr kumimoji="0" lang="en-US" sz="85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CT, computed tomography; </a:t>
            </a:r>
            <a:r>
              <a:rPr kumimoji="0" lang="en-US" sz="85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ECOG PS, Eastern Cooperative Oncology Group performance status; LOT, line of therapy; PR, partial response; </a:t>
            </a:r>
            <a:r>
              <a:rPr kumimoji="0" lang="en-US" sz="85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MRI, magnetic resonance imaging; PET, positron emission tomography; </a:t>
            </a:r>
            <a:r>
              <a:rPr kumimoji="0" lang="en-US" sz="85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R-ISS, Revised International Staging System.</a:t>
            </a:r>
          </a:p>
        </p:txBody>
      </p:sp>
      <p:graphicFrame>
        <p:nvGraphicFramePr>
          <p:cNvPr id="4" name="Table 4">
            <a:extLst>
              <a:ext uri="{FF2B5EF4-FFF2-40B4-BE49-F238E27FC236}">
                <a16:creationId xmlns:a16="http://schemas.microsoft.com/office/drawing/2014/main" id="{8BF7BD8B-796A-E816-2891-8166D4A54C45}"/>
              </a:ext>
            </a:extLst>
          </p:cNvPr>
          <p:cNvGraphicFramePr>
            <a:graphicFrameLocks noGrp="1"/>
          </p:cNvGraphicFramePr>
          <p:nvPr/>
        </p:nvGraphicFramePr>
        <p:xfrm>
          <a:off x="422480" y="261203"/>
          <a:ext cx="11769520" cy="868680"/>
        </p:xfrm>
        <a:graphic>
          <a:graphicData uri="http://schemas.openxmlformats.org/drawingml/2006/table">
            <a:tbl>
              <a:tblPr firstRow="1" bandRow="1">
                <a:tableStyleId>{5C22544A-7EE6-4342-B048-85BDC9FD1C3A}</a:tableStyleId>
              </a:tblPr>
              <a:tblGrid>
                <a:gridCol w="11769520">
                  <a:extLst>
                    <a:ext uri="{9D8B030D-6E8A-4147-A177-3AD203B41FA5}">
                      <a16:colId xmlns:a16="http://schemas.microsoft.com/office/drawing/2014/main" val="433152939"/>
                    </a:ext>
                  </a:extLst>
                </a:gridCol>
              </a:tblGrid>
              <a:tr h="751123">
                <a:tc>
                  <a:txBody>
                    <a:bodyPr/>
                    <a:lstStyle/>
                    <a:p>
                      <a:pPr marL="115888" indent="0"/>
                      <a:r>
                        <a:rPr lang="en-US" sz="2400" dirty="0">
                          <a:solidFill>
                            <a:srgbClr val="071E49"/>
                          </a:solidFill>
                        </a:rPr>
                        <a:t>Baseline characteristics demonstrate a heavily pretreated patient population with difficult-to-treat disease</a:t>
                      </a:r>
                    </a:p>
                  </a:txBody>
                  <a:tcPr marB="91440" anchor="b">
                    <a:lnL w="76200" cap="flat" cmpd="sng" algn="ctr">
                      <a:solidFill>
                        <a:srgbClr val="071D49"/>
                      </a:solidFill>
                      <a:prstDash val="solid"/>
                      <a:round/>
                      <a:headEnd type="none" w="med" len="med"/>
                      <a:tailEnd type="none" w="med" len="med"/>
                    </a:lnL>
                    <a:lnB w="12700" cap="flat" cmpd="sng" algn="ctr">
                      <a:solidFill>
                        <a:srgbClr val="071D49"/>
                      </a:solidFill>
                      <a:prstDash val="solid"/>
                      <a:round/>
                      <a:headEnd type="none" w="med" len="med"/>
                      <a:tailEnd type="none" w="med" len="med"/>
                    </a:lnB>
                    <a:noFill/>
                  </a:tcPr>
                </a:tc>
                <a:extLst>
                  <a:ext uri="{0D108BD9-81ED-4DB2-BD59-A6C34878D82A}">
                    <a16:rowId xmlns:a16="http://schemas.microsoft.com/office/drawing/2014/main" val="1506032674"/>
                  </a:ext>
                </a:extLst>
              </a:tr>
            </a:tbl>
          </a:graphicData>
        </a:graphic>
      </p:graphicFrame>
      <p:graphicFrame>
        <p:nvGraphicFramePr>
          <p:cNvPr id="6" name="Table Placeholder 38">
            <a:extLst>
              <a:ext uri="{FF2B5EF4-FFF2-40B4-BE49-F238E27FC236}">
                <a16:creationId xmlns:a16="http://schemas.microsoft.com/office/drawing/2014/main" id="{64EB1E8B-51E1-9EB3-6208-B10F775B59F8}"/>
              </a:ext>
            </a:extLst>
          </p:cNvPr>
          <p:cNvGraphicFramePr>
            <a:graphicFrameLocks/>
          </p:cNvGraphicFramePr>
          <p:nvPr/>
        </p:nvGraphicFramePr>
        <p:xfrm>
          <a:off x="408562" y="1161689"/>
          <a:ext cx="5428713" cy="4160520"/>
        </p:xfrm>
        <a:graphic>
          <a:graphicData uri="http://schemas.openxmlformats.org/drawingml/2006/table">
            <a:tbl>
              <a:tblPr firstRow="1" bandRow="1">
                <a:effectLst/>
              </a:tblPr>
              <a:tblGrid>
                <a:gridCol w="2127166">
                  <a:extLst>
                    <a:ext uri="{9D8B030D-6E8A-4147-A177-3AD203B41FA5}">
                      <a16:colId xmlns:a16="http://schemas.microsoft.com/office/drawing/2014/main" val="20000"/>
                    </a:ext>
                  </a:extLst>
                </a:gridCol>
                <a:gridCol w="1671959">
                  <a:extLst>
                    <a:ext uri="{9D8B030D-6E8A-4147-A177-3AD203B41FA5}">
                      <a16:colId xmlns:a16="http://schemas.microsoft.com/office/drawing/2014/main" val="2181313257"/>
                    </a:ext>
                  </a:extLst>
                </a:gridCol>
                <a:gridCol w="1629588">
                  <a:extLst>
                    <a:ext uri="{9D8B030D-6E8A-4147-A177-3AD203B41FA5}">
                      <a16:colId xmlns:a16="http://schemas.microsoft.com/office/drawing/2014/main" val="780855171"/>
                    </a:ext>
                  </a:extLst>
                </a:gridCol>
              </a:tblGrid>
              <a:tr h="351809">
                <a:tc>
                  <a:txBody>
                    <a:bodyPr/>
                    <a:lstStyle/>
                    <a:p>
                      <a:r>
                        <a:rPr lang="en-US" sz="1100" b="1" dirty="0">
                          <a:solidFill>
                            <a:schemeClr val="bg1"/>
                          </a:solidFill>
                          <a:latin typeface="+mn-lt"/>
                          <a:cs typeface="Arial" panose="020B0604020202020204" pitchFamily="34" charset="0"/>
                        </a:rPr>
                        <a:t>Characteristics</a:t>
                      </a:r>
                      <a:endParaRPr lang="en-US" sz="1100" dirty="0">
                        <a:latin typeface="+mn-lt"/>
                      </a:endParaRPr>
                    </a:p>
                  </a:txBody>
                  <a:tcPr anchor="b">
                    <a:lnL w="9525" cap="flat" cmpd="sng" algn="ctr">
                      <a:solidFill>
                        <a:srgbClr val="8FAADC"/>
                      </a:solidFill>
                      <a:prstDash val="solid"/>
                      <a:round/>
                      <a:headEnd type="none" w="med" len="med"/>
                      <a:tailEnd type="none" w="med" len="med"/>
                    </a:lnL>
                    <a:lnR w="9525" cap="flat" cmpd="sng" algn="ctr">
                      <a:solidFill>
                        <a:srgbClr val="8FAADC"/>
                      </a:solidFill>
                      <a:prstDash val="solid"/>
                      <a:round/>
                      <a:headEnd type="none" w="med" len="med"/>
                      <a:tailEnd type="none" w="med" len="med"/>
                    </a:lnR>
                    <a:lnT w="9525" cap="flat" cmpd="sng" algn="ctr">
                      <a:solidFill>
                        <a:srgbClr val="8FAADC"/>
                      </a:solidFill>
                      <a:prstDash val="solid"/>
                      <a:round/>
                      <a:headEnd type="none" w="med" len="med"/>
                      <a:tailEnd type="none" w="med" len="med"/>
                    </a:lnT>
                    <a:lnB w="9525" cap="flat" cmpd="sng" algn="ctr">
                      <a:solidFill>
                        <a:srgbClr val="8FAADC"/>
                      </a:solidFill>
                      <a:prstDash val="solid"/>
                      <a:round/>
                      <a:headEnd type="none" w="med" len="med"/>
                      <a:tailEnd type="none" w="med" len="med"/>
                    </a:lnB>
                    <a:lnTlToBr w="12700" cmpd="sng">
                      <a:noFill/>
                      <a:prstDash val="solid"/>
                    </a:lnTlToBr>
                    <a:lnBlToTr w="12700" cmpd="sng">
                      <a:noFill/>
                      <a:prstDash val="solid"/>
                    </a:lnBlToTr>
                    <a:solidFill>
                      <a:srgbClr val="071D4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mn-lt"/>
                          <a:cs typeface="Arial" panose="020B0604020202020204" pitchFamily="34" charset="0"/>
                        </a:rPr>
                        <a:t>Prior BCMA CAR-T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mn-lt"/>
                          <a:cs typeface="Arial" panose="020B0604020202020204" pitchFamily="34" charset="0"/>
                        </a:rPr>
                        <a:t>n=24</a:t>
                      </a:r>
                      <a:endParaRPr lang="en-US" sz="1100" b="1" dirty="0">
                        <a:solidFill>
                          <a:schemeClr val="bg1"/>
                        </a:solidFill>
                        <a:latin typeface="+mn-lt"/>
                      </a:endParaRPr>
                    </a:p>
                  </a:txBody>
                  <a:tcPr anchor="ctr">
                    <a:lnL w="9525" cap="flat" cmpd="sng" algn="ctr">
                      <a:solidFill>
                        <a:srgbClr val="8FAADC"/>
                      </a:solidFill>
                      <a:prstDash val="solid"/>
                      <a:round/>
                      <a:headEnd type="none" w="med" len="med"/>
                      <a:tailEnd type="none" w="med" len="med"/>
                    </a:lnL>
                    <a:lnR w="9525" cap="flat" cmpd="sng" algn="ctr">
                      <a:solidFill>
                        <a:srgbClr val="8FAADC"/>
                      </a:solidFill>
                      <a:prstDash val="solid"/>
                      <a:round/>
                      <a:headEnd type="none" w="med" len="med"/>
                      <a:tailEnd type="none" w="med" len="med"/>
                    </a:lnR>
                    <a:lnT w="9525" cap="flat" cmpd="sng" algn="ctr">
                      <a:solidFill>
                        <a:srgbClr val="8FAADC"/>
                      </a:solidFill>
                      <a:prstDash val="solid"/>
                      <a:round/>
                      <a:headEnd type="none" w="med" len="med"/>
                      <a:tailEnd type="none" w="med" len="med"/>
                    </a:lnT>
                    <a:lnB w="9525" cap="flat" cmpd="sng" algn="ctr">
                      <a:solidFill>
                        <a:srgbClr val="8FAADC"/>
                      </a:solidFill>
                      <a:prstDash val="solid"/>
                      <a:round/>
                      <a:headEnd type="none" w="med" len="med"/>
                      <a:tailEnd type="none" w="med" len="med"/>
                    </a:lnB>
                    <a:lnTlToBr w="12700" cmpd="sng">
                      <a:noFill/>
                      <a:prstDash val="solid"/>
                    </a:lnTlToBr>
                    <a:lnBlToTr w="12700" cmpd="sng">
                      <a:noFill/>
                      <a:prstDash val="solid"/>
                    </a:lnBlToTr>
                    <a:solidFill>
                      <a:srgbClr val="37752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mn-lt"/>
                        </a:rPr>
                        <a:t>Any prior BCMA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mn-lt"/>
                        </a:rPr>
                        <a:t>N=41</a:t>
                      </a:r>
                    </a:p>
                  </a:txBody>
                  <a:tcPr anchor="ctr">
                    <a:lnL w="9525" cap="flat" cmpd="sng" algn="ctr">
                      <a:solidFill>
                        <a:srgbClr val="8FAADC"/>
                      </a:solidFill>
                      <a:prstDash val="solid"/>
                      <a:round/>
                      <a:headEnd type="none" w="med" len="med"/>
                      <a:tailEnd type="none" w="med" len="med"/>
                    </a:lnL>
                    <a:lnR w="9525" cap="flat" cmpd="sng" algn="ctr">
                      <a:solidFill>
                        <a:srgbClr val="8FAADC"/>
                      </a:solidFill>
                      <a:prstDash val="solid"/>
                      <a:round/>
                      <a:headEnd type="none" w="med" len="med"/>
                      <a:tailEnd type="none" w="med" len="med"/>
                    </a:lnR>
                    <a:lnT w="9525" cap="flat" cmpd="sng" algn="ctr">
                      <a:solidFill>
                        <a:srgbClr val="8FAADC"/>
                      </a:solidFill>
                      <a:prstDash val="solid"/>
                      <a:round/>
                      <a:headEnd type="none" w="med" len="med"/>
                      <a:tailEnd type="none" w="med" len="med"/>
                    </a:lnT>
                    <a:lnB w="9525" cap="flat" cmpd="sng" algn="ctr">
                      <a:solidFill>
                        <a:srgbClr val="8FAADC"/>
                      </a:solidFill>
                      <a:prstDash val="solid"/>
                      <a:round/>
                      <a:headEnd type="none" w="med" len="med"/>
                      <a:tailEnd type="none" w="med" len="med"/>
                    </a:lnB>
                    <a:lnTlToBr w="12700" cmpd="sng">
                      <a:noFill/>
                      <a:prstDash val="solid"/>
                    </a:lnTlToBr>
                    <a:lnBlToTr w="12700" cmpd="sng">
                      <a:noFill/>
                      <a:prstDash val="solid"/>
                    </a:lnBlToTr>
                    <a:solidFill>
                      <a:srgbClr val="377526"/>
                    </a:solidFill>
                  </a:tcPr>
                </a:tc>
                <a:extLst>
                  <a:ext uri="{0D108BD9-81ED-4DB2-BD59-A6C34878D82A}">
                    <a16:rowId xmlns:a16="http://schemas.microsoft.com/office/drawing/2014/main" val="1874817542"/>
                  </a:ext>
                </a:extLst>
              </a:tr>
              <a:tr h="351809">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defTabSz="274320">
                        <a:lnSpc>
                          <a:spcPct val="100000"/>
                        </a:lnSpc>
                        <a:spcBef>
                          <a:spcPts val="0"/>
                        </a:spcBef>
                        <a:spcAft>
                          <a:spcPts val="0"/>
                        </a:spcAft>
                        <a:tabLst>
                          <a:tab pos="274320" algn="l"/>
                          <a:tab pos="548640" algn="l"/>
                          <a:tab pos="8229600" algn="l"/>
                        </a:tabLst>
                      </a:pPr>
                      <a:r>
                        <a:rPr lang="en-US" sz="1100" b="0" i="0" dirty="0">
                          <a:solidFill>
                            <a:schemeClr val="tx1"/>
                          </a:solidFill>
                          <a:latin typeface="+mn-lt"/>
                          <a:cs typeface="Arial" panose="020B0604020202020204" pitchFamily="34" charset="0"/>
                        </a:rPr>
                        <a:t>Median age, years (range)</a:t>
                      </a:r>
                    </a:p>
                    <a:p>
                      <a:pPr marL="109728" defTabSz="274320">
                        <a:lnSpc>
                          <a:spcPct val="100000"/>
                        </a:lnSpc>
                        <a:spcBef>
                          <a:spcPts val="0"/>
                        </a:spcBef>
                        <a:spcAft>
                          <a:spcPts val="0"/>
                        </a:spcAft>
                        <a:tabLst>
                          <a:tab pos="274320" algn="l"/>
                          <a:tab pos="548640" algn="l"/>
                          <a:tab pos="8229600" algn="l"/>
                        </a:tabLst>
                      </a:pPr>
                      <a:r>
                        <a:rPr lang="en-US" sz="1100" b="0" i="0" dirty="0">
                          <a:solidFill>
                            <a:schemeClr val="tx1"/>
                          </a:solidFill>
                          <a:latin typeface="+mn-lt"/>
                          <a:cs typeface="Arial" panose="020B0604020202020204" pitchFamily="34" charset="0"/>
                        </a:rPr>
                        <a:t>≥75 years, n (%)</a:t>
                      </a:r>
                    </a:p>
                  </a:txBody>
                  <a:tcPr anchor="ctr">
                    <a:lnL w="9525" cap="flat" cmpd="sng" algn="ctr">
                      <a:solidFill>
                        <a:srgbClr val="8FAADC"/>
                      </a:solidFill>
                      <a:prstDash val="solid"/>
                      <a:round/>
                      <a:headEnd type="none" w="med" len="med"/>
                      <a:tailEnd type="none" w="med" len="med"/>
                    </a:lnL>
                    <a:lnR w="9525" cap="flat" cmpd="sng" algn="ctr">
                      <a:solidFill>
                        <a:srgbClr val="8FAADC"/>
                      </a:solidFill>
                      <a:prstDash val="solid"/>
                      <a:round/>
                      <a:headEnd type="none" w="med" len="med"/>
                      <a:tailEnd type="none" w="med" len="med"/>
                    </a:lnR>
                    <a:lnT w="9525" cap="flat" cmpd="sng" algn="ctr">
                      <a:solidFill>
                        <a:srgbClr val="8FAADC"/>
                      </a:solidFill>
                      <a:prstDash val="solid"/>
                      <a:round/>
                      <a:headEnd type="none" w="med" len="med"/>
                      <a:tailEnd type="none" w="med" len="med"/>
                    </a:lnT>
                    <a:lnB w="9525" cap="flat" cmpd="sng" algn="ctr">
                      <a:solidFill>
                        <a:srgbClr val="8FAAD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buNone/>
                      </a:pPr>
                      <a:r>
                        <a:rPr lang="en-US" sz="1100" b="0" kern="1200" dirty="0">
                          <a:solidFill>
                            <a:schemeClr val="tx1"/>
                          </a:solidFill>
                          <a:latin typeface="+mn-lt"/>
                          <a:ea typeface="+mn-ea"/>
                          <a:cs typeface="Arial" panose="020B0604020202020204" pitchFamily="34" charset="0"/>
                        </a:rPr>
                        <a:t>68 (43–79)</a:t>
                      </a:r>
                    </a:p>
                    <a:p>
                      <a:pPr algn="ctr">
                        <a:lnSpc>
                          <a:spcPct val="100000"/>
                        </a:lnSpc>
                        <a:spcBef>
                          <a:spcPts val="0"/>
                        </a:spcBef>
                        <a:spcAft>
                          <a:spcPts val="0"/>
                        </a:spcAft>
                        <a:buNone/>
                      </a:pPr>
                      <a:r>
                        <a:rPr lang="en-US" sz="1100" b="0" kern="1200" dirty="0">
                          <a:solidFill>
                            <a:schemeClr val="tx1"/>
                          </a:solidFill>
                          <a:latin typeface="+mn-lt"/>
                          <a:ea typeface="+mn-ea"/>
                          <a:cs typeface="Arial" panose="020B0604020202020204" pitchFamily="34" charset="0"/>
                        </a:rPr>
                        <a:t>2 (8.3)</a:t>
                      </a:r>
                    </a:p>
                  </a:txBody>
                  <a:tcPr anchor="ctr">
                    <a:lnL w="9525" cap="flat" cmpd="sng" algn="ctr">
                      <a:solidFill>
                        <a:srgbClr val="8FAADC"/>
                      </a:solidFill>
                      <a:prstDash val="solid"/>
                      <a:round/>
                      <a:headEnd type="none" w="med" len="med"/>
                      <a:tailEnd type="none" w="med" len="med"/>
                    </a:lnL>
                    <a:lnR w="9525" cap="flat" cmpd="sng" algn="ctr">
                      <a:solidFill>
                        <a:srgbClr val="8FAADC"/>
                      </a:solidFill>
                      <a:prstDash val="solid"/>
                      <a:round/>
                      <a:headEnd type="none" w="med" len="med"/>
                      <a:tailEnd type="none" w="med" len="med"/>
                    </a:lnR>
                    <a:lnT w="9525" cap="flat" cmpd="sng" algn="ctr">
                      <a:solidFill>
                        <a:srgbClr val="8FAADC"/>
                      </a:solidFill>
                      <a:prstDash val="solid"/>
                      <a:round/>
                      <a:headEnd type="none" w="med" len="med"/>
                      <a:tailEnd type="none" w="med" len="med"/>
                    </a:lnT>
                    <a:lnB w="9525" cap="flat" cmpd="sng" algn="ctr">
                      <a:solidFill>
                        <a:srgbClr val="8FAAD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buNone/>
                      </a:pPr>
                      <a:r>
                        <a:rPr lang="en-US" sz="1100" b="0" kern="1200" dirty="0">
                          <a:solidFill>
                            <a:schemeClr val="tx1"/>
                          </a:solidFill>
                          <a:latin typeface="+mn-lt"/>
                          <a:ea typeface="+mn-ea"/>
                          <a:cs typeface="Arial" panose="020B0604020202020204" pitchFamily="34" charset="0"/>
                        </a:rPr>
                        <a:t>68 (43–89)</a:t>
                      </a:r>
                    </a:p>
                    <a:p>
                      <a:pPr algn="ctr">
                        <a:lnSpc>
                          <a:spcPct val="100000"/>
                        </a:lnSpc>
                        <a:spcBef>
                          <a:spcPts val="0"/>
                        </a:spcBef>
                        <a:spcAft>
                          <a:spcPts val="0"/>
                        </a:spcAft>
                        <a:buNone/>
                      </a:pPr>
                      <a:r>
                        <a:rPr lang="en-US" sz="1100" b="0" kern="1200" dirty="0">
                          <a:solidFill>
                            <a:schemeClr val="tx1"/>
                          </a:solidFill>
                          <a:latin typeface="+mn-lt"/>
                          <a:ea typeface="+mn-ea"/>
                          <a:cs typeface="Arial" panose="020B0604020202020204" pitchFamily="34" charset="0"/>
                        </a:rPr>
                        <a:t>8 (19.0)</a:t>
                      </a:r>
                    </a:p>
                  </a:txBody>
                  <a:tcPr anchor="ctr">
                    <a:lnL w="9525" cap="flat" cmpd="sng" algn="ctr">
                      <a:solidFill>
                        <a:srgbClr val="8FAADC"/>
                      </a:solidFill>
                      <a:prstDash val="solid"/>
                      <a:round/>
                      <a:headEnd type="none" w="med" len="med"/>
                      <a:tailEnd type="none" w="med" len="med"/>
                    </a:lnL>
                    <a:lnR w="9525" cap="flat" cmpd="sng" algn="ctr">
                      <a:solidFill>
                        <a:srgbClr val="8FAADC"/>
                      </a:solidFill>
                      <a:prstDash val="solid"/>
                      <a:round/>
                      <a:headEnd type="none" w="med" len="med"/>
                      <a:tailEnd type="none" w="med" len="med"/>
                    </a:lnR>
                    <a:lnT w="9525" cap="flat" cmpd="sng" algn="ctr">
                      <a:solidFill>
                        <a:srgbClr val="8FAADC"/>
                      </a:solidFill>
                      <a:prstDash val="solid"/>
                      <a:round/>
                      <a:headEnd type="none" w="med" len="med"/>
                      <a:tailEnd type="none" w="med" len="med"/>
                    </a:lnT>
                    <a:lnB w="9525" cap="flat" cmpd="sng" algn="ctr">
                      <a:solidFill>
                        <a:srgbClr val="8FAAD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90020">
                <a:tc>
                  <a:txBody>
                    <a:bodyPr/>
                    <a:lstStyle/>
                    <a:p>
                      <a:pPr>
                        <a:lnSpc>
                          <a:spcPct val="100000"/>
                        </a:lnSpc>
                        <a:spcBef>
                          <a:spcPts val="0"/>
                        </a:spcBef>
                        <a:spcAft>
                          <a:spcPts val="0"/>
                        </a:spcAft>
                      </a:pPr>
                      <a:r>
                        <a:rPr lang="en-US" sz="1100" b="0" i="0" dirty="0">
                          <a:solidFill>
                            <a:schemeClr val="tx1"/>
                          </a:solidFill>
                          <a:latin typeface="+mn-lt"/>
                          <a:cs typeface="Arial" panose="020B0604020202020204" pitchFamily="34" charset="0"/>
                        </a:rPr>
                        <a:t>Sex, n (%)</a:t>
                      </a:r>
                    </a:p>
                    <a:p>
                      <a:pPr marL="109728">
                        <a:lnSpc>
                          <a:spcPct val="100000"/>
                        </a:lnSpc>
                        <a:spcBef>
                          <a:spcPts val="0"/>
                        </a:spcBef>
                        <a:spcAft>
                          <a:spcPts val="0"/>
                        </a:spcAft>
                      </a:pPr>
                      <a:r>
                        <a:rPr lang="en-US" sz="1100" b="0" i="0" dirty="0">
                          <a:solidFill>
                            <a:schemeClr val="tx1"/>
                          </a:solidFill>
                          <a:latin typeface="+mn-lt"/>
                          <a:cs typeface="Arial" panose="020B0604020202020204" pitchFamily="34" charset="0"/>
                        </a:rPr>
                        <a:t>Female</a:t>
                      </a:r>
                    </a:p>
                    <a:p>
                      <a:pPr marL="109728">
                        <a:lnSpc>
                          <a:spcPct val="100000"/>
                        </a:lnSpc>
                        <a:spcBef>
                          <a:spcPts val="0"/>
                        </a:spcBef>
                        <a:spcAft>
                          <a:spcPts val="0"/>
                        </a:spcAft>
                      </a:pPr>
                      <a:r>
                        <a:rPr lang="en-US" sz="1100" b="0" i="0" dirty="0">
                          <a:solidFill>
                            <a:schemeClr val="tx1"/>
                          </a:solidFill>
                          <a:latin typeface="+mn-lt"/>
                          <a:cs typeface="Arial" panose="020B0604020202020204" pitchFamily="34" charset="0"/>
                        </a:rPr>
                        <a:t>Male</a:t>
                      </a:r>
                    </a:p>
                  </a:txBody>
                  <a:tcPr anchor="ctr">
                    <a:lnL w="9525" cap="flat" cmpd="sng" algn="ctr">
                      <a:solidFill>
                        <a:srgbClr val="8FAADC"/>
                      </a:solidFill>
                      <a:prstDash val="solid"/>
                      <a:round/>
                      <a:headEnd type="none" w="med" len="med"/>
                      <a:tailEnd type="none" w="med" len="med"/>
                    </a:lnL>
                    <a:lnR w="9525" cap="flat" cmpd="sng" algn="ctr">
                      <a:solidFill>
                        <a:srgbClr val="8FAADC"/>
                      </a:solidFill>
                      <a:prstDash val="solid"/>
                      <a:round/>
                      <a:headEnd type="none" w="med" len="med"/>
                      <a:tailEnd type="none" w="med" len="med"/>
                    </a:lnR>
                    <a:lnT w="9525" cap="flat" cmpd="sng" algn="ctr">
                      <a:solidFill>
                        <a:srgbClr val="8FAADC"/>
                      </a:solidFill>
                      <a:prstDash val="solid"/>
                      <a:round/>
                      <a:headEnd type="none" w="med" len="med"/>
                      <a:tailEnd type="none" w="med" len="med"/>
                    </a:lnT>
                    <a:lnB w="9525" cap="flat" cmpd="sng" algn="ctr">
                      <a:solidFill>
                        <a:srgbClr val="8FAADC"/>
                      </a:solidFill>
                      <a:prstDash val="solid"/>
                      <a:round/>
                      <a:headEnd type="none" w="med" len="med"/>
                      <a:tailEnd type="none" w="med" len="med"/>
                    </a:lnB>
                    <a:lnTlToBr w="12700" cmpd="sng">
                      <a:noFill/>
                      <a:prstDash val="solid"/>
                    </a:lnTlToBr>
                    <a:lnBlToTr w="12700" cmpd="sng">
                      <a:noFill/>
                      <a:prstDash val="solid"/>
                    </a:lnBlToTr>
                    <a:solidFill>
                      <a:srgbClr val="EDF0FF"/>
                    </a:solidFill>
                  </a:tcPr>
                </a:tc>
                <a:tc>
                  <a:txBody>
                    <a:bodyPr/>
                    <a:lstStyle/>
                    <a:p>
                      <a:pPr marL="0" marR="0" algn="ctr">
                        <a:lnSpc>
                          <a:spcPct val="100000"/>
                        </a:lnSpc>
                        <a:spcAft>
                          <a:spcPts val="0"/>
                        </a:spcAft>
                        <a:buNone/>
                      </a:pPr>
                      <a:endParaRPr lang="en-US" sz="1100" b="0" dirty="0">
                        <a:solidFill>
                          <a:schemeClr val="tx1"/>
                        </a:solidFill>
                        <a:effectLst/>
                        <a:latin typeface="+mn-lt"/>
                        <a:ea typeface="Calibri" panose="020F0502020204030204" pitchFamily="34" charset="0"/>
                        <a:cs typeface="Calibri" panose="020F0502020204030204" pitchFamily="34" charset="0"/>
                      </a:endParaRPr>
                    </a:p>
                    <a:p>
                      <a:pPr marL="0" marR="0" algn="ctr">
                        <a:lnSpc>
                          <a:spcPct val="100000"/>
                        </a:lnSpc>
                        <a:spcAft>
                          <a:spcPts val="0"/>
                        </a:spcAft>
                        <a:buNone/>
                      </a:pPr>
                      <a:r>
                        <a:rPr lang="en-US" sz="1100" b="0" dirty="0">
                          <a:solidFill>
                            <a:schemeClr val="tx1"/>
                          </a:solidFill>
                          <a:effectLst/>
                          <a:latin typeface="+mn-lt"/>
                          <a:ea typeface="Calibri" panose="020F0502020204030204" pitchFamily="34" charset="0"/>
                          <a:cs typeface="Calibri" panose="020F0502020204030204" pitchFamily="34" charset="0"/>
                        </a:rPr>
                        <a:t>7 (29.2)</a:t>
                      </a:r>
                    </a:p>
                    <a:p>
                      <a:pPr marL="0" marR="0" algn="ctr">
                        <a:lnSpc>
                          <a:spcPct val="100000"/>
                        </a:lnSpc>
                        <a:spcAft>
                          <a:spcPts val="0"/>
                        </a:spcAft>
                        <a:buNone/>
                      </a:pPr>
                      <a:r>
                        <a:rPr lang="en-US" sz="1100" b="0" dirty="0">
                          <a:solidFill>
                            <a:schemeClr val="tx1"/>
                          </a:solidFill>
                          <a:effectLst/>
                          <a:latin typeface="+mn-lt"/>
                          <a:ea typeface="Calibri" panose="020F0502020204030204" pitchFamily="34" charset="0"/>
                          <a:cs typeface="Calibri" panose="020F0502020204030204" pitchFamily="34" charset="0"/>
                        </a:rPr>
                        <a:t>17 (70.8)</a:t>
                      </a:r>
                    </a:p>
                  </a:txBody>
                  <a:tcPr marL="68580" marR="68580" marT="0" marB="0" anchor="ctr">
                    <a:lnL w="9525" cap="flat" cmpd="sng" algn="ctr">
                      <a:solidFill>
                        <a:srgbClr val="8FAADC"/>
                      </a:solidFill>
                      <a:prstDash val="solid"/>
                      <a:round/>
                      <a:headEnd type="none" w="med" len="med"/>
                      <a:tailEnd type="none" w="med" len="med"/>
                    </a:lnL>
                    <a:lnR w="9525" cap="flat" cmpd="sng" algn="ctr">
                      <a:solidFill>
                        <a:srgbClr val="8FAADC"/>
                      </a:solidFill>
                      <a:prstDash val="solid"/>
                      <a:round/>
                      <a:headEnd type="none" w="med" len="med"/>
                      <a:tailEnd type="none" w="med" len="med"/>
                    </a:lnR>
                    <a:lnT w="9525" cap="flat" cmpd="sng" algn="ctr">
                      <a:solidFill>
                        <a:srgbClr val="8FAADC"/>
                      </a:solidFill>
                      <a:prstDash val="solid"/>
                      <a:round/>
                      <a:headEnd type="none" w="med" len="med"/>
                      <a:tailEnd type="none" w="med" len="med"/>
                    </a:lnT>
                    <a:lnB w="9525" cap="flat" cmpd="sng" algn="ctr">
                      <a:solidFill>
                        <a:srgbClr val="8FAADC"/>
                      </a:solidFill>
                      <a:prstDash val="solid"/>
                      <a:round/>
                      <a:headEnd type="none" w="med" len="med"/>
                      <a:tailEnd type="none" w="med" len="med"/>
                    </a:lnB>
                    <a:lnTlToBr w="12700" cmpd="sng">
                      <a:noFill/>
                      <a:prstDash val="solid"/>
                    </a:lnTlToBr>
                    <a:lnBlToTr w="12700" cmpd="sng">
                      <a:noFill/>
                      <a:prstDash val="solid"/>
                    </a:lnBlToTr>
                    <a:solidFill>
                      <a:srgbClr val="EDF0FF"/>
                    </a:solidFill>
                  </a:tcPr>
                </a:tc>
                <a:tc>
                  <a:txBody>
                    <a:bodyPr/>
                    <a:lstStyle/>
                    <a:p>
                      <a:pPr marL="0" marR="0" algn="ctr">
                        <a:lnSpc>
                          <a:spcPct val="100000"/>
                        </a:lnSpc>
                        <a:spcAft>
                          <a:spcPts val="0"/>
                        </a:spcAft>
                        <a:buNone/>
                      </a:pPr>
                      <a:endParaRPr lang="en-US" sz="1100" b="0" dirty="0">
                        <a:solidFill>
                          <a:schemeClr val="tx1"/>
                        </a:solidFill>
                        <a:effectLst/>
                        <a:latin typeface="+mn-lt"/>
                        <a:ea typeface="Calibri" panose="020F0502020204030204" pitchFamily="34" charset="0"/>
                        <a:cs typeface="Times New Roman" panose="02020603050405020304" pitchFamily="18" charset="0"/>
                      </a:endParaRPr>
                    </a:p>
                    <a:p>
                      <a:pPr marL="0" marR="0" algn="ctr">
                        <a:lnSpc>
                          <a:spcPct val="100000"/>
                        </a:lnSpc>
                        <a:spcAft>
                          <a:spcPts val="0"/>
                        </a:spcAft>
                        <a:buNone/>
                      </a:pPr>
                      <a:r>
                        <a:rPr lang="en-US" sz="1100" b="0" dirty="0">
                          <a:solidFill>
                            <a:schemeClr val="tx1"/>
                          </a:solidFill>
                          <a:effectLst/>
                          <a:latin typeface="+mn-lt"/>
                          <a:ea typeface="Calibri" panose="020F0502020204030204" pitchFamily="34" charset="0"/>
                          <a:cs typeface="Times New Roman" panose="02020603050405020304" pitchFamily="18" charset="0"/>
                        </a:rPr>
                        <a:t>18 (42.9)</a:t>
                      </a:r>
                    </a:p>
                    <a:p>
                      <a:pPr marL="0" marR="0" algn="ctr">
                        <a:lnSpc>
                          <a:spcPct val="100000"/>
                        </a:lnSpc>
                        <a:spcAft>
                          <a:spcPts val="0"/>
                        </a:spcAft>
                        <a:buNone/>
                      </a:pPr>
                      <a:r>
                        <a:rPr lang="en-US" sz="1100" b="0" dirty="0">
                          <a:solidFill>
                            <a:schemeClr val="tx1"/>
                          </a:solidFill>
                          <a:effectLst/>
                          <a:latin typeface="+mn-lt"/>
                          <a:ea typeface="Calibri" panose="020F0502020204030204" pitchFamily="34" charset="0"/>
                          <a:cs typeface="Times New Roman" panose="02020603050405020304" pitchFamily="18" charset="0"/>
                        </a:rPr>
                        <a:t>24 (57.1)</a:t>
                      </a:r>
                    </a:p>
                  </a:txBody>
                  <a:tcPr marL="68580" marR="68580" marT="0" marB="0" anchor="ctr">
                    <a:lnL w="9525" cap="flat" cmpd="sng" algn="ctr">
                      <a:solidFill>
                        <a:srgbClr val="8FAADC"/>
                      </a:solidFill>
                      <a:prstDash val="solid"/>
                      <a:round/>
                      <a:headEnd type="none" w="med" len="med"/>
                      <a:tailEnd type="none" w="med" len="med"/>
                    </a:lnL>
                    <a:lnR w="9525" cap="flat" cmpd="sng" algn="ctr">
                      <a:solidFill>
                        <a:srgbClr val="8FAADC"/>
                      </a:solidFill>
                      <a:prstDash val="solid"/>
                      <a:round/>
                      <a:headEnd type="none" w="med" len="med"/>
                      <a:tailEnd type="none" w="med" len="med"/>
                    </a:lnR>
                    <a:lnT w="9525" cap="flat" cmpd="sng" algn="ctr">
                      <a:solidFill>
                        <a:srgbClr val="8FAADC"/>
                      </a:solidFill>
                      <a:prstDash val="solid"/>
                      <a:round/>
                      <a:headEnd type="none" w="med" len="med"/>
                      <a:tailEnd type="none" w="med" len="med"/>
                    </a:lnT>
                    <a:lnB w="9525" cap="flat" cmpd="sng" algn="ctr">
                      <a:solidFill>
                        <a:srgbClr val="8FAADC"/>
                      </a:solidFill>
                      <a:prstDash val="solid"/>
                      <a:round/>
                      <a:headEnd type="none" w="med" len="med"/>
                      <a:tailEnd type="none" w="med" len="med"/>
                    </a:lnB>
                    <a:lnTlToBr w="12700" cmpd="sng">
                      <a:noFill/>
                      <a:prstDash val="solid"/>
                    </a:lnTlToBr>
                    <a:lnBlToTr w="12700" cmpd="sng">
                      <a:noFill/>
                      <a:prstDash val="solid"/>
                    </a:lnBlToTr>
                    <a:solidFill>
                      <a:srgbClr val="EDF0FF"/>
                    </a:solidFill>
                  </a:tcPr>
                </a:tc>
                <a:extLst>
                  <a:ext uri="{0D108BD9-81ED-4DB2-BD59-A6C34878D82A}">
                    <a16:rowId xmlns:a16="http://schemas.microsoft.com/office/drawing/2014/main" val="3585181517"/>
                  </a:ext>
                </a:extLst>
              </a:tr>
              <a:tr h="490020">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nSpc>
                          <a:spcPct val="100000"/>
                        </a:lnSpc>
                        <a:spcBef>
                          <a:spcPts val="0"/>
                        </a:spcBef>
                        <a:spcAft>
                          <a:spcPts val="0"/>
                        </a:spcAft>
                      </a:pPr>
                      <a:r>
                        <a:rPr lang="en-US" sz="1100" b="0" i="0" dirty="0">
                          <a:solidFill>
                            <a:schemeClr val="tx1"/>
                          </a:solidFill>
                          <a:latin typeface="+mn-lt"/>
                          <a:cs typeface="Arial" panose="020B0604020202020204" pitchFamily="34" charset="0"/>
                        </a:rPr>
                        <a:t>Race, n (%)</a:t>
                      </a:r>
                    </a:p>
                    <a:p>
                      <a:pPr marL="108000">
                        <a:lnSpc>
                          <a:spcPct val="100000"/>
                        </a:lnSpc>
                        <a:spcBef>
                          <a:spcPts val="0"/>
                        </a:spcBef>
                        <a:spcAft>
                          <a:spcPts val="0"/>
                        </a:spcAft>
                      </a:pPr>
                      <a:r>
                        <a:rPr lang="en-US" sz="1100" b="0" i="0" dirty="0">
                          <a:solidFill>
                            <a:schemeClr val="tx1"/>
                          </a:solidFill>
                          <a:latin typeface="+mn-lt"/>
                          <a:cs typeface="Arial" panose="020B0604020202020204" pitchFamily="34" charset="0"/>
                        </a:rPr>
                        <a:t>White</a:t>
                      </a:r>
                    </a:p>
                    <a:p>
                      <a:pPr marL="108000" marR="0" lvl="0" indent="0" algn="l" defTabSz="4572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Black/African American</a:t>
                      </a:r>
                    </a:p>
                  </a:txBody>
                  <a:tcPr anchor="ctr">
                    <a:lnL w="9525" cap="flat" cmpd="sng" algn="ctr">
                      <a:solidFill>
                        <a:srgbClr val="8FAADC"/>
                      </a:solidFill>
                      <a:prstDash val="solid"/>
                      <a:round/>
                      <a:headEnd type="none" w="med" len="med"/>
                      <a:tailEnd type="none" w="med" len="med"/>
                    </a:lnL>
                    <a:lnR w="9525" cap="flat" cmpd="sng" algn="ctr">
                      <a:solidFill>
                        <a:srgbClr val="8FAADC"/>
                      </a:solidFill>
                      <a:prstDash val="solid"/>
                      <a:round/>
                      <a:headEnd type="none" w="med" len="med"/>
                      <a:tailEnd type="none" w="med" len="med"/>
                    </a:lnR>
                    <a:lnT w="9525" cap="flat" cmpd="sng" algn="ctr">
                      <a:solidFill>
                        <a:srgbClr val="8FAADC"/>
                      </a:solidFill>
                      <a:prstDash val="solid"/>
                      <a:round/>
                      <a:headEnd type="none" w="med" len="med"/>
                      <a:tailEnd type="none" w="med" len="med"/>
                    </a:lnT>
                    <a:lnB w="9525" cap="flat" cmpd="sng" algn="ctr">
                      <a:solidFill>
                        <a:srgbClr val="8FAAD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buNone/>
                      </a:pPr>
                      <a:endParaRPr lang="en-US" sz="1100" b="0" kern="1200" dirty="0">
                        <a:solidFill>
                          <a:schemeClr val="tx1"/>
                        </a:solidFill>
                        <a:latin typeface="+mn-lt"/>
                        <a:ea typeface="+mn-ea"/>
                        <a:cs typeface="Arial" panose="020B0604020202020204" pitchFamily="34" charset="0"/>
                      </a:endParaRPr>
                    </a:p>
                    <a:p>
                      <a:pPr algn="ctr">
                        <a:lnSpc>
                          <a:spcPct val="100000"/>
                        </a:lnSpc>
                        <a:spcBef>
                          <a:spcPts val="0"/>
                        </a:spcBef>
                        <a:spcAft>
                          <a:spcPts val="0"/>
                        </a:spcAft>
                        <a:buNone/>
                      </a:pPr>
                      <a:r>
                        <a:rPr lang="en-US" sz="1100" b="0" kern="1200" dirty="0">
                          <a:solidFill>
                            <a:schemeClr val="tx1"/>
                          </a:solidFill>
                          <a:latin typeface="+mn-lt"/>
                          <a:ea typeface="+mn-ea"/>
                          <a:cs typeface="Arial" panose="020B0604020202020204" pitchFamily="34" charset="0"/>
                        </a:rPr>
                        <a:t>22 (91.7)</a:t>
                      </a:r>
                    </a:p>
                    <a:p>
                      <a:pPr algn="ctr">
                        <a:lnSpc>
                          <a:spcPct val="100000"/>
                        </a:lnSpc>
                        <a:spcBef>
                          <a:spcPts val="0"/>
                        </a:spcBef>
                        <a:spcAft>
                          <a:spcPts val="0"/>
                        </a:spcAft>
                        <a:buNone/>
                      </a:pPr>
                      <a:r>
                        <a:rPr lang="en-US" sz="1100" b="0" kern="1200" dirty="0">
                          <a:solidFill>
                            <a:schemeClr val="tx1"/>
                          </a:solidFill>
                          <a:latin typeface="+mn-lt"/>
                          <a:ea typeface="+mn-ea"/>
                          <a:cs typeface="Arial" panose="020B0604020202020204" pitchFamily="34" charset="0"/>
                        </a:rPr>
                        <a:t>2 (8.3)</a:t>
                      </a:r>
                    </a:p>
                  </a:txBody>
                  <a:tcPr anchor="ctr">
                    <a:lnL w="9525" cap="flat" cmpd="sng" algn="ctr">
                      <a:solidFill>
                        <a:srgbClr val="8FAADC"/>
                      </a:solidFill>
                      <a:prstDash val="solid"/>
                      <a:round/>
                      <a:headEnd type="none" w="med" len="med"/>
                      <a:tailEnd type="none" w="med" len="med"/>
                    </a:lnL>
                    <a:lnR w="9525" cap="flat" cmpd="sng" algn="ctr">
                      <a:solidFill>
                        <a:srgbClr val="8FAADC"/>
                      </a:solidFill>
                      <a:prstDash val="solid"/>
                      <a:round/>
                      <a:headEnd type="none" w="med" len="med"/>
                      <a:tailEnd type="none" w="med" len="med"/>
                    </a:lnR>
                    <a:lnT w="9525" cap="flat" cmpd="sng" algn="ctr">
                      <a:solidFill>
                        <a:srgbClr val="8FAADC"/>
                      </a:solidFill>
                      <a:prstDash val="solid"/>
                      <a:round/>
                      <a:headEnd type="none" w="med" len="med"/>
                      <a:tailEnd type="none" w="med" len="med"/>
                    </a:lnT>
                    <a:lnB w="9525" cap="flat" cmpd="sng" algn="ctr">
                      <a:solidFill>
                        <a:srgbClr val="8FAAD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endParaRPr lang="en-US" sz="1100" b="0" kern="1200" dirty="0">
                        <a:solidFill>
                          <a:schemeClr val="tx1"/>
                        </a:solidFill>
                        <a:latin typeface="+mn-lt"/>
                        <a:ea typeface="+mn-ea"/>
                        <a:cs typeface="Arial" panose="020B0604020202020204" pitchFamily="34" charset="0"/>
                      </a:endParaRPr>
                    </a:p>
                    <a:p>
                      <a:pPr algn="ctr">
                        <a:lnSpc>
                          <a:spcPct val="100000"/>
                        </a:lnSpc>
                        <a:spcBef>
                          <a:spcPts val="0"/>
                        </a:spcBef>
                        <a:spcAft>
                          <a:spcPts val="0"/>
                        </a:spcAft>
                      </a:pPr>
                      <a:r>
                        <a:rPr lang="en-US" sz="1100" b="0" kern="1200" dirty="0">
                          <a:solidFill>
                            <a:schemeClr val="tx1"/>
                          </a:solidFill>
                          <a:latin typeface="+mn-lt"/>
                          <a:ea typeface="+mn-ea"/>
                          <a:cs typeface="Arial" panose="020B0604020202020204" pitchFamily="34" charset="0"/>
                        </a:rPr>
                        <a:t>38 (92.7)</a:t>
                      </a:r>
                    </a:p>
                    <a:p>
                      <a:pPr algn="ctr">
                        <a:lnSpc>
                          <a:spcPct val="100000"/>
                        </a:lnSpc>
                        <a:spcBef>
                          <a:spcPts val="0"/>
                        </a:spcBef>
                        <a:spcAft>
                          <a:spcPts val="0"/>
                        </a:spcAft>
                      </a:pPr>
                      <a:r>
                        <a:rPr lang="en-US" sz="1100" b="0" kern="1200" dirty="0">
                          <a:solidFill>
                            <a:schemeClr val="tx1"/>
                          </a:solidFill>
                          <a:latin typeface="+mn-lt"/>
                          <a:ea typeface="+mn-ea"/>
                          <a:cs typeface="Arial" panose="020B0604020202020204" pitchFamily="34" charset="0"/>
                        </a:rPr>
                        <a:t>3 (7.3)</a:t>
                      </a:r>
                    </a:p>
                  </a:txBody>
                  <a:tcPr anchor="ctr">
                    <a:lnL w="9525" cap="flat" cmpd="sng" algn="ctr">
                      <a:solidFill>
                        <a:srgbClr val="8FAADC"/>
                      </a:solidFill>
                      <a:prstDash val="solid"/>
                      <a:round/>
                      <a:headEnd type="none" w="med" len="med"/>
                      <a:tailEnd type="none" w="med" len="med"/>
                    </a:lnL>
                    <a:lnR w="9525" cap="flat" cmpd="sng" algn="ctr">
                      <a:solidFill>
                        <a:srgbClr val="8FAADC"/>
                      </a:solidFill>
                      <a:prstDash val="solid"/>
                      <a:round/>
                      <a:headEnd type="none" w="med" len="med"/>
                      <a:tailEnd type="none" w="med" len="med"/>
                    </a:lnR>
                    <a:lnT w="9525" cap="flat" cmpd="sng" algn="ctr">
                      <a:solidFill>
                        <a:srgbClr val="8FAADC"/>
                      </a:solidFill>
                      <a:prstDash val="solid"/>
                      <a:round/>
                      <a:headEnd type="none" w="med" len="med"/>
                      <a:tailEnd type="none" w="med" len="med"/>
                    </a:lnT>
                    <a:lnB w="9525" cap="flat" cmpd="sng" algn="ctr">
                      <a:solidFill>
                        <a:srgbClr val="8FAAD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4162030"/>
                  </a:ext>
                </a:extLst>
              </a:tr>
              <a:tr h="490020">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nSpc>
                          <a:spcPct val="100000"/>
                        </a:lnSpc>
                        <a:spcBef>
                          <a:spcPts val="0"/>
                        </a:spcBef>
                        <a:spcAft>
                          <a:spcPts val="0"/>
                        </a:spcAft>
                      </a:pPr>
                      <a:r>
                        <a:rPr lang="en-US" sz="1100" b="0" i="0" dirty="0">
                          <a:solidFill>
                            <a:schemeClr val="tx1"/>
                          </a:solidFill>
                          <a:latin typeface="+mn-lt"/>
                          <a:cs typeface="Arial" panose="020B0604020202020204" pitchFamily="34" charset="0"/>
                        </a:rPr>
                        <a:t>Ethnicity, n (%)</a:t>
                      </a:r>
                    </a:p>
                    <a:p>
                      <a:pPr marL="108000" marR="0" lvl="0" indent="0" algn="l" defTabSz="4572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Hispanic or Latino</a:t>
                      </a:r>
                    </a:p>
                    <a:p>
                      <a:pPr marL="108000" marR="0" lvl="0" indent="0" algn="l" defTabSz="4572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latin typeface="+mn-lt"/>
                          <a:ea typeface="+mn-ea"/>
                          <a:cs typeface="Arial" panose="020B0604020202020204" pitchFamily="34" charset="0"/>
                        </a:rPr>
                        <a:t>Not Hispanic or Latino</a:t>
                      </a:r>
                    </a:p>
                  </a:txBody>
                  <a:tcPr anchor="ctr">
                    <a:lnL w="9525" cap="flat" cmpd="sng" algn="ctr">
                      <a:solidFill>
                        <a:srgbClr val="8FAADC"/>
                      </a:solidFill>
                      <a:prstDash val="solid"/>
                      <a:round/>
                      <a:headEnd type="none" w="med" len="med"/>
                      <a:tailEnd type="none" w="med" len="med"/>
                    </a:lnL>
                    <a:lnR w="9525" cap="flat" cmpd="sng" algn="ctr">
                      <a:solidFill>
                        <a:srgbClr val="8FAADC"/>
                      </a:solidFill>
                      <a:prstDash val="solid"/>
                      <a:round/>
                      <a:headEnd type="none" w="med" len="med"/>
                      <a:tailEnd type="none" w="med" len="med"/>
                    </a:lnR>
                    <a:lnT w="9525" cap="flat" cmpd="sng" algn="ctr">
                      <a:solidFill>
                        <a:srgbClr val="8FAADC"/>
                      </a:solidFill>
                      <a:prstDash val="solid"/>
                      <a:round/>
                      <a:headEnd type="none" w="med" len="med"/>
                      <a:tailEnd type="none" w="med" len="med"/>
                    </a:lnT>
                    <a:lnB w="9525" cap="flat" cmpd="sng" algn="ctr">
                      <a:solidFill>
                        <a:srgbClr val="8FAADC"/>
                      </a:solidFill>
                      <a:prstDash val="solid"/>
                      <a:round/>
                      <a:headEnd type="none" w="med" len="med"/>
                      <a:tailEnd type="none" w="med" len="med"/>
                    </a:lnB>
                    <a:lnTlToBr w="12700" cmpd="sng">
                      <a:noFill/>
                      <a:prstDash val="solid"/>
                    </a:lnTlToBr>
                    <a:lnBlToTr w="12700" cmpd="sng">
                      <a:noFill/>
                      <a:prstDash val="solid"/>
                    </a:lnBlToTr>
                    <a:solidFill>
                      <a:srgbClr val="EDF0FF"/>
                    </a:solidFill>
                  </a:tcPr>
                </a:tc>
                <a:tc>
                  <a:txBody>
                    <a:bodyPr/>
                    <a:lstStyle/>
                    <a:p>
                      <a:pPr algn="ctr">
                        <a:lnSpc>
                          <a:spcPct val="100000"/>
                        </a:lnSpc>
                        <a:spcBef>
                          <a:spcPts val="0"/>
                        </a:spcBef>
                        <a:spcAft>
                          <a:spcPts val="0"/>
                        </a:spcAft>
                        <a:buNone/>
                      </a:pPr>
                      <a:endParaRPr lang="en-US" sz="1100" b="0" kern="1200" dirty="0">
                        <a:solidFill>
                          <a:schemeClr val="tx1"/>
                        </a:solidFill>
                        <a:latin typeface="+mn-lt"/>
                        <a:ea typeface="+mn-ea"/>
                        <a:cs typeface="Arial" panose="020B0604020202020204" pitchFamily="34" charset="0"/>
                      </a:endParaRPr>
                    </a:p>
                    <a:p>
                      <a:pPr algn="ctr">
                        <a:lnSpc>
                          <a:spcPct val="100000"/>
                        </a:lnSpc>
                        <a:spcBef>
                          <a:spcPts val="0"/>
                        </a:spcBef>
                        <a:spcAft>
                          <a:spcPts val="0"/>
                        </a:spcAft>
                        <a:buNone/>
                      </a:pPr>
                      <a:r>
                        <a:rPr lang="en-US" sz="1100" b="0" kern="1200" dirty="0">
                          <a:solidFill>
                            <a:schemeClr val="tx1"/>
                          </a:solidFill>
                          <a:latin typeface="+mn-lt"/>
                          <a:ea typeface="+mn-ea"/>
                          <a:cs typeface="Arial" panose="020B0604020202020204" pitchFamily="34" charset="0"/>
                        </a:rPr>
                        <a:t>0</a:t>
                      </a:r>
                    </a:p>
                    <a:p>
                      <a:pPr algn="ctr">
                        <a:lnSpc>
                          <a:spcPct val="100000"/>
                        </a:lnSpc>
                        <a:spcBef>
                          <a:spcPts val="0"/>
                        </a:spcBef>
                        <a:spcAft>
                          <a:spcPts val="0"/>
                        </a:spcAft>
                        <a:buNone/>
                      </a:pPr>
                      <a:r>
                        <a:rPr lang="en-US" sz="1100" b="0" kern="1200" dirty="0">
                          <a:solidFill>
                            <a:schemeClr val="tx1"/>
                          </a:solidFill>
                          <a:latin typeface="+mn-lt"/>
                          <a:ea typeface="+mn-ea"/>
                          <a:cs typeface="Arial" panose="020B0604020202020204" pitchFamily="34" charset="0"/>
                        </a:rPr>
                        <a:t>24 (100)</a:t>
                      </a:r>
                    </a:p>
                  </a:txBody>
                  <a:tcPr anchor="ctr">
                    <a:lnL w="9525" cap="flat" cmpd="sng" algn="ctr">
                      <a:solidFill>
                        <a:srgbClr val="8FAADC"/>
                      </a:solidFill>
                      <a:prstDash val="solid"/>
                      <a:round/>
                      <a:headEnd type="none" w="med" len="med"/>
                      <a:tailEnd type="none" w="med" len="med"/>
                    </a:lnL>
                    <a:lnR w="9525" cap="flat" cmpd="sng" algn="ctr">
                      <a:solidFill>
                        <a:srgbClr val="8FAADC"/>
                      </a:solidFill>
                      <a:prstDash val="solid"/>
                      <a:round/>
                      <a:headEnd type="none" w="med" len="med"/>
                      <a:tailEnd type="none" w="med" len="med"/>
                    </a:lnR>
                    <a:lnT w="9525" cap="flat" cmpd="sng" algn="ctr">
                      <a:solidFill>
                        <a:srgbClr val="8FAADC"/>
                      </a:solidFill>
                      <a:prstDash val="solid"/>
                      <a:round/>
                      <a:headEnd type="none" w="med" len="med"/>
                      <a:tailEnd type="none" w="med" len="med"/>
                    </a:lnT>
                    <a:lnB w="9525" cap="flat" cmpd="sng" algn="ctr">
                      <a:solidFill>
                        <a:srgbClr val="8FAADC"/>
                      </a:solidFill>
                      <a:prstDash val="solid"/>
                      <a:round/>
                      <a:headEnd type="none" w="med" len="med"/>
                      <a:tailEnd type="none" w="med" len="med"/>
                    </a:lnB>
                    <a:lnTlToBr w="12700" cmpd="sng">
                      <a:noFill/>
                      <a:prstDash val="solid"/>
                    </a:lnTlToBr>
                    <a:lnBlToTr w="12700" cmpd="sng">
                      <a:noFill/>
                      <a:prstDash val="solid"/>
                    </a:lnBlToTr>
                    <a:solidFill>
                      <a:srgbClr val="EDF0FF"/>
                    </a:solidFill>
                  </a:tcPr>
                </a:tc>
                <a:tc>
                  <a:txBody>
                    <a:bodyPr/>
                    <a:lstStyle/>
                    <a:p>
                      <a:pPr algn="ctr">
                        <a:lnSpc>
                          <a:spcPct val="100000"/>
                        </a:lnSpc>
                        <a:spcBef>
                          <a:spcPts val="0"/>
                        </a:spcBef>
                        <a:spcAft>
                          <a:spcPts val="0"/>
                        </a:spcAft>
                      </a:pPr>
                      <a:endParaRPr lang="en-US" sz="1100" b="0" kern="1200" dirty="0">
                        <a:solidFill>
                          <a:schemeClr val="tx1"/>
                        </a:solidFill>
                        <a:latin typeface="+mn-lt"/>
                        <a:ea typeface="+mn-ea"/>
                        <a:cs typeface="Arial" panose="020B0604020202020204" pitchFamily="34" charset="0"/>
                      </a:endParaRPr>
                    </a:p>
                    <a:p>
                      <a:pPr algn="ctr">
                        <a:lnSpc>
                          <a:spcPct val="100000"/>
                        </a:lnSpc>
                        <a:spcBef>
                          <a:spcPts val="0"/>
                        </a:spcBef>
                        <a:spcAft>
                          <a:spcPts val="0"/>
                        </a:spcAft>
                      </a:pPr>
                      <a:r>
                        <a:rPr lang="en-US" sz="1100" b="0" kern="1200" dirty="0">
                          <a:solidFill>
                            <a:schemeClr val="tx1"/>
                          </a:solidFill>
                          <a:latin typeface="+mn-lt"/>
                          <a:ea typeface="+mn-ea"/>
                          <a:cs typeface="Arial" panose="020B0604020202020204" pitchFamily="34" charset="0"/>
                        </a:rPr>
                        <a:t>2 (4.8)</a:t>
                      </a:r>
                    </a:p>
                    <a:p>
                      <a:pPr algn="ctr">
                        <a:lnSpc>
                          <a:spcPct val="100000"/>
                        </a:lnSpc>
                        <a:spcBef>
                          <a:spcPts val="0"/>
                        </a:spcBef>
                        <a:spcAft>
                          <a:spcPts val="0"/>
                        </a:spcAft>
                      </a:pPr>
                      <a:r>
                        <a:rPr lang="en-US" sz="1100" b="0" kern="1200" dirty="0">
                          <a:solidFill>
                            <a:schemeClr val="tx1"/>
                          </a:solidFill>
                          <a:latin typeface="+mn-lt"/>
                          <a:ea typeface="+mn-ea"/>
                          <a:cs typeface="Arial" panose="020B0604020202020204" pitchFamily="34" charset="0"/>
                        </a:rPr>
                        <a:t>40 (95.2)</a:t>
                      </a:r>
                    </a:p>
                  </a:txBody>
                  <a:tcPr anchor="ctr">
                    <a:lnL w="9525" cap="flat" cmpd="sng" algn="ctr">
                      <a:solidFill>
                        <a:srgbClr val="8FAADC"/>
                      </a:solidFill>
                      <a:prstDash val="solid"/>
                      <a:round/>
                      <a:headEnd type="none" w="med" len="med"/>
                      <a:tailEnd type="none" w="med" len="med"/>
                    </a:lnL>
                    <a:lnR w="9525" cap="flat" cmpd="sng" algn="ctr">
                      <a:solidFill>
                        <a:srgbClr val="8FAADC"/>
                      </a:solidFill>
                      <a:prstDash val="solid"/>
                      <a:round/>
                      <a:headEnd type="none" w="med" len="med"/>
                      <a:tailEnd type="none" w="med" len="med"/>
                    </a:lnR>
                    <a:lnT w="9525" cap="flat" cmpd="sng" algn="ctr">
                      <a:solidFill>
                        <a:srgbClr val="8FAADC"/>
                      </a:solidFill>
                      <a:prstDash val="solid"/>
                      <a:round/>
                      <a:headEnd type="none" w="med" len="med"/>
                      <a:tailEnd type="none" w="med" len="med"/>
                    </a:lnT>
                    <a:lnB w="9525" cap="flat" cmpd="sng" algn="ctr">
                      <a:solidFill>
                        <a:srgbClr val="8FAADC"/>
                      </a:solidFill>
                      <a:prstDash val="solid"/>
                      <a:round/>
                      <a:headEnd type="none" w="med" len="med"/>
                      <a:tailEnd type="none" w="med" len="med"/>
                    </a:lnB>
                    <a:lnTlToBr w="12700" cmpd="sng">
                      <a:noFill/>
                      <a:prstDash val="solid"/>
                    </a:lnTlToBr>
                    <a:lnBlToTr w="12700" cmpd="sng">
                      <a:noFill/>
                      <a:prstDash val="solid"/>
                    </a:lnBlToTr>
                    <a:solidFill>
                      <a:srgbClr val="EDF0FF"/>
                    </a:solidFill>
                  </a:tcPr>
                </a:tc>
                <a:extLst>
                  <a:ext uri="{0D108BD9-81ED-4DB2-BD59-A6C34878D82A}">
                    <a16:rowId xmlns:a16="http://schemas.microsoft.com/office/drawing/2014/main" val="3914564655"/>
                  </a:ext>
                </a:extLst>
              </a:tr>
              <a:tr h="628231">
                <a:tc>
                  <a:txBody>
                    <a:bodyPr/>
                    <a:lstStyle/>
                    <a:p>
                      <a:pPr>
                        <a:lnSpc>
                          <a:spcPct val="100000"/>
                        </a:lnSpc>
                        <a:spcBef>
                          <a:spcPts val="0"/>
                        </a:spcBef>
                        <a:spcAft>
                          <a:spcPts val="0"/>
                        </a:spcAft>
                      </a:pPr>
                      <a:r>
                        <a:rPr lang="en-US" sz="1100" b="0" i="0" dirty="0">
                          <a:solidFill>
                            <a:schemeClr val="tx1"/>
                          </a:solidFill>
                          <a:latin typeface="+mn-lt"/>
                          <a:cs typeface="Arial" panose="020B0604020202020204" pitchFamily="34" charset="0"/>
                        </a:rPr>
                        <a:t>ECOG PS [at entry], n (%)</a:t>
                      </a:r>
                    </a:p>
                    <a:p>
                      <a:pPr marL="108000">
                        <a:lnSpc>
                          <a:spcPct val="100000"/>
                        </a:lnSpc>
                        <a:spcBef>
                          <a:spcPts val="0"/>
                        </a:spcBef>
                        <a:spcAft>
                          <a:spcPts val="0"/>
                        </a:spcAft>
                      </a:pPr>
                      <a:r>
                        <a:rPr lang="en-US" sz="1100" b="0" i="0" dirty="0">
                          <a:solidFill>
                            <a:schemeClr val="tx1"/>
                          </a:solidFill>
                          <a:latin typeface="+mn-lt"/>
                          <a:cs typeface="Arial" panose="020B0604020202020204" pitchFamily="34" charset="0"/>
                        </a:rPr>
                        <a:t>0</a:t>
                      </a:r>
                    </a:p>
                    <a:p>
                      <a:pPr marL="108000">
                        <a:lnSpc>
                          <a:spcPct val="100000"/>
                        </a:lnSpc>
                        <a:spcBef>
                          <a:spcPts val="0"/>
                        </a:spcBef>
                        <a:spcAft>
                          <a:spcPts val="0"/>
                        </a:spcAft>
                      </a:pPr>
                      <a:r>
                        <a:rPr lang="en-US" sz="1100" b="0" i="0" dirty="0">
                          <a:solidFill>
                            <a:schemeClr val="tx1"/>
                          </a:solidFill>
                          <a:latin typeface="+mn-lt"/>
                          <a:cs typeface="Arial" panose="020B0604020202020204" pitchFamily="34" charset="0"/>
                        </a:rPr>
                        <a:t>1</a:t>
                      </a:r>
                    </a:p>
                    <a:p>
                      <a:pPr marL="108000">
                        <a:lnSpc>
                          <a:spcPct val="100000"/>
                        </a:lnSpc>
                        <a:spcBef>
                          <a:spcPts val="0"/>
                        </a:spcBef>
                        <a:spcAft>
                          <a:spcPts val="0"/>
                        </a:spcAft>
                      </a:pPr>
                      <a:r>
                        <a:rPr lang="en-US" sz="1100" b="0" i="0" dirty="0">
                          <a:solidFill>
                            <a:schemeClr val="tx1"/>
                          </a:solidFill>
                          <a:latin typeface="+mn-lt"/>
                          <a:cs typeface="Arial" panose="020B0604020202020204" pitchFamily="34" charset="0"/>
                        </a:rPr>
                        <a:t>2</a:t>
                      </a:r>
                    </a:p>
                  </a:txBody>
                  <a:tcPr anchor="ctr">
                    <a:lnL w="9525" cap="flat" cmpd="sng" algn="ctr">
                      <a:solidFill>
                        <a:srgbClr val="8FAADC"/>
                      </a:solidFill>
                      <a:prstDash val="solid"/>
                      <a:round/>
                      <a:headEnd type="none" w="med" len="med"/>
                      <a:tailEnd type="none" w="med" len="med"/>
                    </a:lnL>
                    <a:lnR w="9525" cap="flat" cmpd="sng" algn="ctr">
                      <a:solidFill>
                        <a:srgbClr val="8FAADC"/>
                      </a:solidFill>
                      <a:prstDash val="solid"/>
                      <a:round/>
                      <a:headEnd type="none" w="med" len="med"/>
                      <a:tailEnd type="none" w="med" len="med"/>
                    </a:lnR>
                    <a:lnT w="9525" cap="flat" cmpd="sng" algn="ctr">
                      <a:solidFill>
                        <a:srgbClr val="8FAADC"/>
                      </a:solidFill>
                      <a:prstDash val="solid"/>
                      <a:round/>
                      <a:headEnd type="none" w="med" len="med"/>
                      <a:tailEnd type="none" w="med" len="med"/>
                    </a:lnT>
                    <a:lnB w="9525" cap="flat" cmpd="sng" algn="ctr">
                      <a:solidFill>
                        <a:srgbClr val="8FAAD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0"/>
                        </a:spcBef>
                        <a:spcAft>
                          <a:spcPts val="0"/>
                        </a:spcAft>
                      </a:pPr>
                      <a:endParaRPr lang="en-US" sz="1100" b="0" i="0" dirty="0">
                        <a:solidFill>
                          <a:schemeClr val="tx1"/>
                        </a:solidFill>
                        <a:latin typeface="+mn-lt"/>
                        <a:cs typeface="Arial" panose="020B0604020202020204" pitchFamily="34" charset="0"/>
                      </a:endParaRPr>
                    </a:p>
                    <a:p>
                      <a:pPr algn="ctr">
                        <a:lnSpc>
                          <a:spcPct val="100000"/>
                        </a:lnSpc>
                        <a:spcBef>
                          <a:spcPts val="0"/>
                        </a:spcBef>
                        <a:spcAft>
                          <a:spcPts val="0"/>
                        </a:spcAft>
                      </a:pPr>
                      <a:r>
                        <a:rPr lang="en-US" sz="1100" b="0" i="0" dirty="0">
                          <a:solidFill>
                            <a:schemeClr val="tx1"/>
                          </a:solidFill>
                          <a:latin typeface="+mn-lt"/>
                          <a:cs typeface="Arial" panose="020B0604020202020204" pitchFamily="34" charset="0"/>
                        </a:rPr>
                        <a:t>11 (45.8)</a:t>
                      </a:r>
                    </a:p>
                    <a:p>
                      <a:pPr algn="ctr">
                        <a:lnSpc>
                          <a:spcPct val="100000"/>
                        </a:lnSpc>
                        <a:spcBef>
                          <a:spcPts val="0"/>
                        </a:spcBef>
                        <a:spcAft>
                          <a:spcPts val="0"/>
                        </a:spcAft>
                      </a:pPr>
                      <a:r>
                        <a:rPr lang="en-US" sz="1100" b="0" i="0" dirty="0">
                          <a:solidFill>
                            <a:schemeClr val="tx1"/>
                          </a:solidFill>
                          <a:latin typeface="+mn-lt"/>
                          <a:cs typeface="Arial" panose="020B0604020202020204" pitchFamily="34" charset="0"/>
                        </a:rPr>
                        <a:t>12 (50.0)</a:t>
                      </a:r>
                    </a:p>
                    <a:p>
                      <a:pPr algn="ctr">
                        <a:lnSpc>
                          <a:spcPct val="100000"/>
                        </a:lnSpc>
                        <a:spcBef>
                          <a:spcPts val="0"/>
                        </a:spcBef>
                        <a:spcAft>
                          <a:spcPts val="0"/>
                        </a:spcAft>
                      </a:pPr>
                      <a:r>
                        <a:rPr lang="en-US" sz="1100" b="0" i="0" dirty="0">
                          <a:solidFill>
                            <a:schemeClr val="tx1"/>
                          </a:solidFill>
                          <a:latin typeface="+mn-lt"/>
                          <a:cs typeface="Arial" panose="020B0604020202020204" pitchFamily="34" charset="0"/>
                        </a:rPr>
                        <a:t>1 (4.2)</a:t>
                      </a:r>
                    </a:p>
                  </a:txBody>
                  <a:tcPr anchor="ctr">
                    <a:lnL w="9525" cap="flat" cmpd="sng" algn="ctr">
                      <a:solidFill>
                        <a:srgbClr val="8FAADC"/>
                      </a:solidFill>
                      <a:prstDash val="solid"/>
                      <a:round/>
                      <a:headEnd type="none" w="med" len="med"/>
                      <a:tailEnd type="none" w="med" len="med"/>
                    </a:lnL>
                    <a:lnR w="9525" cap="flat" cmpd="sng" algn="ctr">
                      <a:solidFill>
                        <a:srgbClr val="8FAADC"/>
                      </a:solidFill>
                      <a:prstDash val="solid"/>
                      <a:round/>
                      <a:headEnd type="none" w="med" len="med"/>
                      <a:tailEnd type="none" w="med" len="med"/>
                    </a:lnR>
                    <a:lnT w="9525" cap="flat" cmpd="sng" algn="ctr">
                      <a:solidFill>
                        <a:srgbClr val="8FAADC"/>
                      </a:solidFill>
                      <a:prstDash val="solid"/>
                      <a:round/>
                      <a:headEnd type="none" w="med" len="med"/>
                      <a:tailEnd type="none" w="med" len="med"/>
                    </a:lnT>
                    <a:lnB w="9525" cap="flat" cmpd="sng" algn="ctr">
                      <a:solidFill>
                        <a:srgbClr val="8FAAD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0"/>
                        </a:spcBef>
                        <a:spcAft>
                          <a:spcPts val="0"/>
                        </a:spcAft>
                      </a:pPr>
                      <a:endParaRPr lang="en-US" sz="1100" b="0" i="0" dirty="0">
                        <a:solidFill>
                          <a:schemeClr val="tx1"/>
                        </a:solidFill>
                        <a:latin typeface="+mn-lt"/>
                        <a:cs typeface="Arial" panose="020B0604020202020204" pitchFamily="34" charset="0"/>
                      </a:endParaRPr>
                    </a:p>
                    <a:p>
                      <a:pPr algn="ctr">
                        <a:lnSpc>
                          <a:spcPct val="100000"/>
                        </a:lnSpc>
                        <a:spcBef>
                          <a:spcPts val="0"/>
                        </a:spcBef>
                        <a:spcAft>
                          <a:spcPts val="0"/>
                        </a:spcAft>
                      </a:pPr>
                      <a:r>
                        <a:rPr lang="en-US" sz="1100" b="0" i="0" dirty="0">
                          <a:solidFill>
                            <a:schemeClr val="tx1"/>
                          </a:solidFill>
                          <a:latin typeface="+mn-lt"/>
                          <a:cs typeface="Arial" panose="020B0604020202020204" pitchFamily="34" charset="0"/>
                        </a:rPr>
                        <a:t>14 (34.1)</a:t>
                      </a:r>
                    </a:p>
                    <a:p>
                      <a:pPr algn="ctr">
                        <a:lnSpc>
                          <a:spcPct val="100000"/>
                        </a:lnSpc>
                        <a:spcBef>
                          <a:spcPts val="0"/>
                        </a:spcBef>
                        <a:spcAft>
                          <a:spcPts val="0"/>
                        </a:spcAft>
                      </a:pPr>
                      <a:r>
                        <a:rPr lang="en-US" sz="1100" b="0" i="0" dirty="0">
                          <a:solidFill>
                            <a:schemeClr val="tx1"/>
                          </a:solidFill>
                          <a:latin typeface="+mn-lt"/>
                          <a:cs typeface="Arial" panose="020B0604020202020204" pitchFamily="34" charset="0"/>
                        </a:rPr>
                        <a:t>23 (56.1)</a:t>
                      </a:r>
                    </a:p>
                    <a:p>
                      <a:pPr algn="ctr">
                        <a:lnSpc>
                          <a:spcPct val="100000"/>
                        </a:lnSpc>
                        <a:spcBef>
                          <a:spcPts val="0"/>
                        </a:spcBef>
                        <a:spcAft>
                          <a:spcPts val="0"/>
                        </a:spcAft>
                      </a:pPr>
                      <a:r>
                        <a:rPr lang="en-US" sz="1100" b="0" i="0" dirty="0">
                          <a:solidFill>
                            <a:schemeClr val="tx1"/>
                          </a:solidFill>
                          <a:latin typeface="+mn-lt"/>
                          <a:cs typeface="Arial" panose="020B0604020202020204" pitchFamily="34" charset="0"/>
                        </a:rPr>
                        <a:t>4 (9.8)</a:t>
                      </a:r>
                    </a:p>
                  </a:txBody>
                  <a:tcPr anchor="ctr">
                    <a:lnL w="9525" cap="flat" cmpd="sng" algn="ctr">
                      <a:solidFill>
                        <a:srgbClr val="8FAADC"/>
                      </a:solidFill>
                      <a:prstDash val="solid"/>
                      <a:round/>
                      <a:headEnd type="none" w="med" len="med"/>
                      <a:tailEnd type="none" w="med" len="med"/>
                    </a:lnL>
                    <a:lnR w="9525" cap="flat" cmpd="sng" algn="ctr">
                      <a:solidFill>
                        <a:srgbClr val="8FAADC"/>
                      </a:solidFill>
                      <a:prstDash val="solid"/>
                      <a:round/>
                      <a:headEnd type="none" w="med" len="med"/>
                      <a:tailEnd type="none" w="med" len="med"/>
                    </a:lnR>
                    <a:lnT w="9525" cap="flat" cmpd="sng" algn="ctr">
                      <a:solidFill>
                        <a:srgbClr val="8FAADC"/>
                      </a:solidFill>
                      <a:prstDash val="solid"/>
                      <a:round/>
                      <a:headEnd type="none" w="med" len="med"/>
                      <a:tailEnd type="none" w="med" len="med"/>
                    </a:lnT>
                    <a:lnB w="9525" cap="flat" cmpd="sng" algn="ctr">
                      <a:solidFill>
                        <a:srgbClr val="8FAAD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5007009"/>
                  </a:ext>
                </a:extLst>
              </a:tr>
              <a:tr h="628231">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nSpc>
                          <a:spcPct val="100000"/>
                        </a:lnSpc>
                        <a:spcBef>
                          <a:spcPts val="0"/>
                        </a:spcBef>
                        <a:spcAft>
                          <a:spcPts val="0"/>
                        </a:spcAft>
                      </a:pPr>
                      <a:r>
                        <a:rPr lang="en-US" sz="1100" b="0" i="0" dirty="0">
                          <a:solidFill>
                            <a:schemeClr val="tx1"/>
                          </a:solidFill>
                          <a:latin typeface="+mn-lt"/>
                          <a:cs typeface="Arial" panose="020B0604020202020204" pitchFamily="34" charset="0"/>
                        </a:rPr>
                        <a:t>R-ISS [at entry],</a:t>
                      </a:r>
                      <a:r>
                        <a:rPr lang="en-US" sz="1100" b="0" i="0" kern="1200" baseline="30000" dirty="0">
                          <a:solidFill>
                            <a:schemeClr val="tx1"/>
                          </a:solidFill>
                          <a:latin typeface="+mn-lt"/>
                          <a:ea typeface="+mn-ea"/>
                          <a:cs typeface="Arial" panose="020B0604020202020204" pitchFamily="34" charset="0"/>
                        </a:rPr>
                        <a:t>a</a:t>
                      </a:r>
                      <a:r>
                        <a:rPr lang="en-US" sz="1100" b="0" i="0" dirty="0">
                          <a:solidFill>
                            <a:schemeClr val="tx1"/>
                          </a:solidFill>
                          <a:latin typeface="+mn-lt"/>
                          <a:cs typeface="Arial" panose="020B0604020202020204" pitchFamily="34" charset="0"/>
                        </a:rPr>
                        <a:t> n (%)</a:t>
                      </a:r>
                    </a:p>
                    <a:p>
                      <a:pPr marL="108000">
                        <a:lnSpc>
                          <a:spcPct val="100000"/>
                        </a:lnSpc>
                        <a:spcBef>
                          <a:spcPts val="0"/>
                        </a:spcBef>
                        <a:spcAft>
                          <a:spcPts val="0"/>
                        </a:spcAft>
                      </a:pPr>
                      <a:r>
                        <a:rPr lang="en-US" sz="1100" b="0" i="0" dirty="0">
                          <a:solidFill>
                            <a:schemeClr val="tx1"/>
                          </a:solidFill>
                          <a:latin typeface="+mn-lt"/>
                          <a:cs typeface="Arial" panose="020B0604020202020204" pitchFamily="34" charset="0"/>
                        </a:rPr>
                        <a:t>I</a:t>
                      </a:r>
                    </a:p>
                    <a:p>
                      <a:pPr marL="108000">
                        <a:lnSpc>
                          <a:spcPct val="100000"/>
                        </a:lnSpc>
                        <a:spcBef>
                          <a:spcPts val="0"/>
                        </a:spcBef>
                        <a:spcAft>
                          <a:spcPts val="0"/>
                        </a:spcAft>
                      </a:pPr>
                      <a:r>
                        <a:rPr lang="en-US" sz="1100" b="0" i="0" dirty="0">
                          <a:solidFill>
                            <a:schemeClr val="tx1"/>
                          </a:solidFill>
                          <a:latin typeface="+mn-lt"/>
                          <a:cs typeface="Arial" panose="020B0604020202020204" pitchFamily="34" charset="0"/>
                        </a:rPr>
                        <a:t>II</a:t>
                      </a:r>
                    </a:p>
                    <a:p>
                      <a:pPr marL="108000">
                        <a:lnSpc>
                          <a:spcPct val="100000"/>
                        </a:lnSpc>
                        <a:spcBef>
                          <a:spcPts val="0"/>
                        </a:spcBef>
                        <a:spcAft>
                          <a:spcPts val="0"/>
                        </a:spcAft>
                      </a:pPr>
                      <a:r>
                        <a:rPr lang="en-US" sz="1100" b="0" i="0" dirty="0">
                          <a:solidFill>
                            <a:schemeClr val="tx1"/>
                          </a:solidFill>
                          <a:latin typeface="+mn-lt"/>
                          <a:cs typeface="Arial" panose="020B0604020202020204" pitchFamily="34" charset="0"/>
                        </a:rPr>
                        <a:t>III</a:t>
                      </a:r>
                    </a:p>
                  </a:txBody>
                  <a:tcPr anchor="ctr">
                    <a:lnL w="9525" cap="flat" cmpd="sng" algn="ctr">
                      <a:solidFill>
                        <a:srgbClr val="8FAADC"/>
                      </a:solidFill>
                      <a:prstDash val="solid"/>
                      <a:round/>
                      <a:headEnd type="none" w="med" len="med"/>
                      <a:tailEnd type="none" w="med" len="med"/>
                    </a:lnL>
                    <a:lnR w="9525" cap="flat" cmpd="sng" algn="ctr">
                      <a:solidFill>
                        <a:srgbClr val="8FAADC"/>
                      </a:solidFill>
                      <a:prstDash val="solid"/>
                      <a:round/>
                      <a:headEnd type="none" w="med" len="med"/>
                      <a:tailEnd type="none" w="med" len="med"/>
                    </a:lnR>
                    <a:lnT w="9525" cap="flat" cmpd="sng" algn="ctr">
                      <a:solidFill>
                        <a:srgbClr val="8FAADC"/>
                      </a:solidFill>
                      <a:prstDash val="solid"/>
                      <a:round/>
                      <a:headEnd type="none" w="med" len="med"/>
                      <a:tailEnd type="none" w="med" len="med"/>
                    </a:lnT>
                    <a:lnB w="9525" cap="flat" cmpd="sng" algn="ctr">
                      <a:solidFill>
                        <a:srgbClr val="8FAADC"/>
                      </a:solidFill>
                      <a:prstDash val="solid"/>
                      <a:round/>
                      <a:headEnd type="none" w="med" len="med"/>
                      <a:tailEnd type="none" w="med" len="med"/>
                    </a:lnB>
                    <a:lnTlToBr w="12700" cmpd="sng">
                      <a:noFill/>
                      <a:prstDash val="solid"/>
                    </a:lnTlToBr>
                    <a:lnBlToTr w="12700" cmpd="sng">
                      <a:noFill/>
                      <a:prstDash val="solid"/>
                    </a:lnBlToTr>
                    <a:solidFill>
                      <a:srgbClr val="EDF0FF"/>
                    </a:solidFill>
                  </a:tcPr>
                </a:tc>
                <a:tc>
                  <a:txBody>
                    <a:bodyPr/>
                    <a:lstStyle/>
                    <a:p>
                      <a:pPr algn="ctr">
                        <a:lnSpc>
                          <a:spcPct val="100000"/>
                        </a:lnSpc>
                        <a:spcBef>
                          <a:spcPts val="0"/>
                        </a:spcBef>
                        <a:spcAft>
                          <a:spcPts val="0"/>
                        </a:spcAft>
                        <a:buNone/>
                      </a:pPr>
                      <a:endParaRPr lang="en-US" sz="1100" b="0" kern="1200" dirty="0">
                        <a:solidFill>
                          <a:schemeClr val="tx1"/>
                        </a:solidFill>
                        <a:latin typeface="+mn-lt"/>
                        <a:ea typeface="+mn-ea"/>
                        <a:cs typeface="Arial" panose="020B0604020202020204" pitchFamily="34" charset="0"/>
                      </a:endParaRPr>
                    </a:p>
                    <a:p>
                      <a:pPr algn="ctr">
                        <a:lnSpc>
                          <a:spcPct val="100000"/>
                        </a:lnSpc>
                        <a:spcBef>
                          <a:spcPts val="0"/>
                        </a:spcBef>
                        <a:spcAft>
                          <a:spcPts val="0"/>
                        </a:spcAft>
                        <a:buNone/>
                      </a:pPr>
                      <a:r>
                        <a:rPr lang="en-US" sz="1100" b="0" kern="1200" dirty="0">
                          <a:solidFill>
                            <a:schemeClr val="tx1"/>
                          </a:solidFill>
                          <a:latin typeface="+mn-lt"/>
                          <a:ea typeface="+mn-ea"/>
                          <a:cs typeface="Arial" panose="020B0604020202020204" pitchFamily="34" charset="0"/>
                        </a:rPr>
                        <a:t>8 (33.3)</a:t>
                      </a:r>
                    </a:p>
                    <a:p>
                      <a:pPr algn="ctr">
                        <a:lnSpc>
                          <a:spcPct val="100000"/>
                        </a:lnSpc>
                        <a:spcBef>
                          <a:spcPts val="0"/>
                        </a:spcBef>
                        <a:spcAft>
                          <a:spcPts val="0"/>
                        </a:spcAft>
                        <a:buNone/>
                      </a:pPr>
                      <a:r>
                        <a:rPr lang="en-US" sz="1100" b="0" kern="1200" dirty="0">
                          <a:solidFill>
                            <a:schemeClr val="tx1"/>
                          </a:solidFill>
                          <a:latin typeface="+mn-lt"/>
                          <a:ea typeface="+mn-ea"/>
                          <a:cs typeface="Arial" panose="020B0604020202020204" pitchFamily="34" charset="0"/>
                        </a:rPr>
                        <a:t>9 (37.5)</a:t>
                      </a:r>
                    </a:p>
                    <a:p>
                      <a:pPr algn="ctr">
                        <a:lnSpc>
                          <a:spcPct val="100000"/>
                        </a:lnSpc>
                        <a:spcBef>
                          <a:spcPts val="0"/>
                        </a:spcBef>
                        <a:spcAft>
                          <a:spcPts val="0"/>
                        </a:spcAft>
                        <a:buNone/>
                      </a:pPr>
                      <a:r>
                        <a:rPr lang="en-US" sz="1100" b="0" kern="1200" dirty="0">
                          <a:solidFill>
                            <a:schemeClr val="tx1"/>
                          </a:solidFill>
                          <a:latin typeface="+mn-lt"/>
                          <a:ea typeface="+mn-ea"/>
                          <a:cs typeface="Arial" panose="020B0604020202020204" pitchFamily="34" charset="0"/>
                        </a:rPr>
                        <a:t>5 (20.8)</a:t>
                      </a:r>
                    </a:p>
                  </a:txBody>
                  <a:tcPr anchor="ctr">
                    <a:lnL w="9525" cap="flat" cmpd="sng" algn="ctr">
                      <a:solidFill>
                        <a:srgbClr val="8FAADC"/>
                      </a:solidFill>
                      <a:prstDash val="solid"/>
                      <a:round/>
                      <a:headEnd type="none" w="med" len="med"/>
                      <a:tailEnd type="none" w="med" len="med"/>
                    </a:lnL>
                    <a:lnR w="9525" cap="flat" cmpd="sng" algn="ctr">
                      <a:solidFill>
                        <a:srgbClr val="8FAADC"/>
                      </a:solidFill>
                      <a:prstDash val="solid"/>
                      <a:round/>
                      <a:headEnd type="none" w="med" len="med"/>
                      <a:tailEnd type="none" w="med" len="med"/>
                    </a:lnR>
                    <a:lnT w="9525" cap="flat" cmpd="sng" algn="ctr">
                      <a:solidFill>
                        <a:srgbClr val="8FAADC"/>
                      </a:solidFill>
                      <a:prstDash val="solid"/>
                      <a:round/>
                      <a:headEnd type="none" w="med" len="med"/>
                      <a:tailEnd type="none" w="med" len="med"/>
                    </a:lnT>
                    <a:lnB w="9525" cap="flat" cmpd="sng" algn="ctr">
                      <a:solidFill>
                        <a:srgbClr val="8FAADC"/>
                      </a:solidFill>
                      <a:prstDash val="solid"/>
                      <a:round/>
                      <a:headEnd type="none" w="med" len="med"/>
                      <a:tailEnd type="none" w="med" len="med"/>
                    </a:lnB>
                    <a:lnTlToBr w="12700" cmpd="sng">
                      <a:noFill/>
                      <a:prstDash val="solid"/>
                    </a:lnTlToBr>
                    <a:lnBlToTr w="12700" cmpd="sng">
                      <a:noFill/>
                      <a:prstDash val="solid"/>
                    </a:lnBlToTr>
                    <a:solidFill>
                      <a:srgbClr val="EDF0FF"/>
                    </a:solidFill>
                  </a:tcPr>
                </a:tc>
                <a:tc>
                  <a:txBody>
                    <a:bodyPr/>
                    <a:lstStyle/>
                    <a:p>
                      <a:pPr algn="ctr">
                        <a:lnSpc>
                          <a:spcPct val="100000"/>
                        </a:lnSpc>
                        <a:spcBef>
                          <a:spcPts val="0"/>
                        </a:spcBef>
                        <a:spcAft>
                          <a:spcPts val="0"/>
                        </a:spcAft>
                        <a:buNone/>
                      </a:pPr>
                      <a:endParaRPr lang="en-US" sz="1100" b="0" kern="1200" dirty="0">
                        <a:solidFill>
                          <a:schemeClr val="tx1"/>
                        </a:solidFill>
                        <a:latin typeface="+mn-lt"/>
                        <a:ea typeface="+mn-ea"/>
                        <a:cs typeface="Arial" panose="020B0604020202020204" pitchFamily="34" charset="0"/>
                      </a:endParaRPr>
                    </a:p>
                    <a:p>
                      <a:pPr algn="ctr">
                        <a:lnSpc>
                          <a:spcPct val="100000"/>
                        </a:lnSpc>
                        <a:spcBef>
                          <a:spcPts val="0"/>
                        </a:spcBef>
                        <a:spcAft>
                          <a:spcPts val="0"/>
                        </a:spcAft>
                        <a:buNone/>
                      </a:pPr>
                      <a:r>
                        <a:rPr lang="en-US" sz="1100" b="0" kern="1200" dirty="0">
                          <a:solidFill>
                            <a:schemeClr val="tx1"/>
                          </a:solidFill>
                          <a:latin typeface="+mn-lt"/>
                          <a:ea typeface="+mn-ea"/>
                          <a:cs typeface="Arial" panose="020B0604020202020204" pitchFamily="34" charset="0"/>
                        </a:rPr>
                        <a:t>12 (30.0)</a:t>
                      </a:r>
                    </a:p>
                    <a:p>
                      <a:pPr algn="ctr">
                        <a:lnSpc>
                          <a:spcPct val="100000"/>
                        </a:lnSpc>
                        <a:spcBef>
                          <a:spcPts val="0"/>
                        </a:spcBef>
                        <a:spcAft>
                          <a:spcPts val="0"/>
                        </a:spcAft>
                        <a:buNone/>
                      </a:pPr>
                      <a:r>
                        <a:rPr lang="en-US" sz="1100" b="0" kern="1200" dirty="0">
                          <a:solidFill>
                            <a:schemeClr val="tx1"/>
                          </a:solidFill>
                          <a:latin typeface="+mn-lt"/>
                          <a:ea typeface="+mn-ea"/>
                          <a:cs typeface="Arial" panose="020B0604020202020204" pitchFamily="34" charset="0"/>
                        </a:rPr>
                        <a:t>17 (42.5)</a:t>
                      </a:r>
                    </a:p>
                    <a:p>
                      <a:pPr algn="ctr">
                        <a:lnSpc>
                          <a:spcPct val="100000"/>
                        </a:lnSpc>
                        <a:spcBef>
                          <a:spcPts val="0"/>
                        </a:spcBef>
                        <a:spcAft>
                          <a:spcPts val="0"/>
                        </a:spcAft>
                        <a:buNone/>
                      </a:pPr>
                      <a:r>
                        <a:rPr lang="en-US" sz="1100" b="0" kern="1200" dirty="0">
                          <a:solidFill>
                            <a:schemeClr val="tx1"/>
                          </a:solidFill>
                          <a:latin typeface="+mn-lt"/>
                          <a:ea typeface="+mn-ea"/>
                          <a:cs typeface="Arial" panose="020B0604020202020204" pitchFamily="34" charset="0"/>
                        </a:rPr>
                        <a:t>8 (20.0)</a:t>
                      </a:r>
                    </a:p>
                  </a:txBody>
                  <a:tcPr anchor="ctr">
                    <a:lnL w="9525" cap="flat" cmpd="sng" algn="ctr">
                      <a:solidFill>
                        <a:srgbClr val="8FAADC"/>
                      </a:solidFill>
                      <a:prstDash val="solid"/>
                      <a:round/>
                      <a:headEnd type="none" w="med" len="med"/>
                      <a:tailEnd type="none" w="med" len="med"/>
                    </a:lnL>
                    <a:lnR w="9525" cap="flat" cmpd="sng" algn="ctr">
                      <a:solidFill>
                        <a:srgbClr val="8FAADC"/>
                      </a:solidFill>
                      <a:prstDash val="solid"/>
                      <a:round/>
                      <a:headEnd type="none" w="med" len="med"/>
                      <a:tailEnd type="none" w="med" len="med"/>
                    </a:lnR>
                    <a:lnT w="9525" cap="flat" cmpd="sng" algn="ctr">
                      <a:solidFill>
                        <a:srgbClr val="8FAADC"/>
                      </a:solidFill>
                      <a:prstDash val="solid"/>
                      <a:round/>
                      <a:headEnd type="none" w="med" len="med"/>
                      <a:tailEnd type="none" w="med" len="med"/>
                    </a:lnT>
                    <a:lnB w="9525" cap="flat" cmpd="sng" algn="ctr">
                      <a:solidFill>
                        <a:srgbClr val="8FAADC"/>
                      </a:solidFill>
                      <a:prstDash val="solid"/>
                      <a:round/>
                      <a:headEnd type="none" w="med" len="med"/>
                      <a:tailEnd type="none" w="med" len="med"/>
                    </a:lnB>
                    <a:lnTlToBr w="12700" cmpd="sng">
                      <a:noFill/>
                      <a:prstDash val="solid"/>
                    </a:lnTlToBr>
                    <a:lnBlToTr w="12700" cmpd="sng">
                      <a:noFill/>
                      <a:prstDash val="solid"/>
                    </a:lnBlToTr>
                    <a:solidFill>
                      <a:srgbClr val="EDF0FF"/>
                    </a:solidFill>
                  </a:tcPr>
                </a:tc>
                <a:extLst>
                  <a:ext uri="{0D108BD9-81ED-4DB2-BD59-A6C34878D82A}">
                    <a16:rowId xmlns:a16="http://schemas.microsoft.com/office/drawing/2014/main" val="2108156351"/>
                  </a:ext>
                </a:extLst>
              </a:tr>
            </a:tbl>
          </a:graphicData>
        </a:graphic>
      </p:graphicFrame>
      <p:graphicFrame>
        <p:nvGraphicFramePr>
          <p:cNvPr id="7" name="Table Placeholder 38">
            <a:extLst>
              <a:ext uri="{FF2B5EF4-FFF2-40B4-BE49-F238E27FC236}">
                <a16:creationId xmlns:a16="http://schemas.microsoft.com/office/drawing/2014/main" id="{537ED57A-22C0-DF46-8F74-08D36838DEC1}"/>
              </a:ext>
            </a:extLst>
          </p:cNvPr>
          <p:cNvGraphicFramePr>
            <a:graphicFrameLocks/>
          </p:cNvGraphicFramePr>
          <p:nvPr/>
        </p:nvGraphicFramePr>
        <p:xfrm>
          <a:off x="6047123" y="1154324"/>
          <a:ext cx="5736314" cy="4144226"/>
        </p:xfrm>
        <a:graphic>
          <a:graphicData uri="http://schemas.openxmlformats.org/drawingml/2006/table">
            <a:tbl>
              <a:tblPr firstRow="1" bandRow="1">
                <a:effectLst/>
              </a:tblPr>
              <a:tblGrid>
                <a:gridCol w="2703472">
                  <a:extLst>
                    <a:ext uri="{9D8B030D-6E8A-4147-A177-3AD203B41FA5}">
                      <a16:colId xmlns:a16="http://schemas.microsoft.com/office/drawing/2014/main" val="20000"/>
                    </a:ext>
                  </a:extLst>
                </a:gridCol>
                <a:gridCol w="1584252">
                  <a:extLst>
                    <a:ext uri="{9D8B030D-6E8A-4147-A177-3AD203B41FA5}">
                      <a16:colId xmlns:a16="http://schemas.microsoft.com/office/drawing/2014/main" val="2181313257"/>
                    </a:ext>
                  </a:extLst>
                </a:gridCol>
                <a:gridCol w="1448590">
                  <a:extLst>
                    <a:ext uri="{9D8B030D-6E8A-4147-A177-3AD203B41FA5}">
                      <a16:colId xmlns:a16="http://schemas.microsoft.com/office/drawing/2014/main" val="3544957684"/>
                    </a:ext>
                  </a:extLst>
                </a:gridCol>
              </a:tblGrid>
              <a:tr h="441137">
                <a:tc>
                  <a:txBody>
                    <a:bodyPr/>
                    <a:lstStyle/>
                    <a:p>
                      <a:r>
                        <a:rPr lang="en-US" sz="1100" b="1" dirty="0">
                          <a:solidFill>
                            <a:schemeClr val="bg1"/>
                          </a:solidFill>
                          <a:latin typeface="+mn-lt"/>
                          <a:cs typeface="Arial" panose="020B0604020202020204" pitchFamily="34" charset="0"/>
                        </a:rPr>
                        <a:t>Characteristics</a:t>
                      </a:r>
                      <a:endParaRPr lang="en-US" sz="1100" dirty="0">
                        <a:latin typeface="+mn-lt"/>
                      </a:endParaRPr>
                    </a:p>
                  </a:txBody>
                  <a:tcPr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071D4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mn-lt"/>
                          <a:cs typeface="Arial" panose="020B0604020202020204" pitchFamily="34" charset="0"/>
                        </a:rPr>
                        <a:t>Prior BCMA CAR-T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mn-lt"/>
                          <a:cs typeface="Arial" panose="020B0604020202020204" pitchFamily="34" charset="0"/>
                        </a:rPr>
                        <a:t>n=24</a:t>
                      </a:r>
                      <a:endParaRPr lang="en-US" sz="1100" b="1" dirty="0">
                        <a:solidFill>
                          <a:schemeClr val="bg1"/>
                        </a:solidFill>
                        <a:latin typeface="+mn-lt"/>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37752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mn-lt"/>
                        </a:rPr>
                        <a:t>Any prior BCMA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mn-lt"/>
                        </a:rPr>
                        <a:t>N=41</a:t>
                      </a: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377526"/>
                    </a:solidFill>
                  </a:tcPr>
                </a:tc>
                <a:extLst>
                  <a:ext uri="{0D108BD9-81ED-4DB2-BD59-A6C34878D82A}">
                    <a16:rowId xmlns:a16="http://schemas.microsoft.com/office/drawing/2014/main" val="607645784"/>
                  </a:ext>
                </a:extLst>
              </a:tr>
              <a:tr h="770545">
                <a:tc>
                  <a:txBody>
                    <a:bodyPr/>
                    <a:lstStyle/>
                    <a:p>
                      <a:pPr>
                        <a:spcBef>
                          <a:spcPts val="0"/>
                        </a:spcBef>
                      </a:pPr>
                      <a:r>
                        <a:rPr lang="en-US" sz="1100" b="0" i="0" dirty="0">
                          <a:solidFill>
                            <a:schemeClr val="tx1"/>
                          </a:solidFill>
                          <a:latin typeface="+mn-lt"/>
                          <a:cs typeface="Arial" panose="020B0604020202020204" pitchFamily="34" charset="0"/>
                        </a:rPr>
                        <a:t>Cytogenetic </a:t>
                      </a:r>
                      <a:r>
                        <a:rPr lang="en-US" sz="1100" b="0" i="0" dirty="0" err="1">
                          <a:solidFill>
                            <a:schemeClr val="tx1"/>
                          </a:solidFill>
                          <a:latin typeface="+mn-lt"/>
                          <a:cs typeface="Arial" panose="020B0604020202020204" pitchFamily="34" charset="0"/>
                        </a:rPr>
                        <a:t>risk,</a:t>
                      </a:r>
                      <a:r>
                        <a:rPr lang="en-US" sz="1100" b="0" i="0" baseline="30000" dirty="0" err="1">
                          <a:solidFill>
                            <a:schemeClr val="tx1"/>
                          </a:solidFill>
                          <a:latin typeface="+mn-lt"/>
                          <a:cs typeface="Arial" panose="020B0604020202020204" pitchFamily="34" charset="0"/>
                        </a:rPr>
                        <a:t>a,b</a:t>
                      </a:r>
                      <a:r>
                        <a:rPr lang="en-US" sz="1100" b="0" i="0" dirty="0">
                          <a:solidFill>
                            <a:schemeClr val="tx1"/>
                          </a:solidFill>
                          <a:latin typeface="+mn-lt"/>
                          <a:cs typeface="Arial" panose="020B0604020202020204" pitchFamily="34" charset="0"/>
                        </a:rPr>
                        <a:t> n (%)</a:t>
                      </a:r>
                    </a:p>
                    <a:p>
                      <a:pPr marL="108000">
                        <a:spcBef>
                          <a:spcPts val="0"/>
                        </a:spcBef>
                      </a:pPr>
                      <a:r>
                        <a:rPr lang="en-US" sz="1100" b="0" i="0" dirty="0">
                          <a:solidFill>
                            <a:schemeClr val="tx1"/>
                          </a:solidFill>
                          <a:latin typeface="+mn-lt"/>
                          <a:cs typeface="Arial" panose="020B0604020202020204" pitchFamily="34" charset="0"/>
                        </a:rPr>
                        <a:t>Standard</a:t>
                      </a:r>
                    </a:p>
                    <a:p>
                      <a:pPr marL="108000">
                        <a:spcBef>
                          <a:spcPts val="0"/>
                        </a:spcBef>
                      </a:pPr>
                      <a:r>
                        <a:rPr lang="en-US" sz="1100" b="0" i="0" dirty="0">
                          <a:solidFill>
                            <a:schemeClr val="tx1"/>
                          </a:solidFill>
                          <a:latin typeface="+mn-lt"/>
                          <a:cs typeface="Arial" panose="020B0604020202020204" pitchFamily="34" charset="0"/>
                        </a:rPr>
                        <a:t>High risk</a:t>
                      </a: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0"/>
                        </a:spcBef>
                      </a:pPr>
                      <a:endParaRPr lang="en-US" sz="1100" b="0" i="0" dirty="0">
                        <a:solidFill>
                          <a:schemeClr val="tx1"/>
                        </a:solidFill>
                        <a:latin typeface="+mn-lt"/>
                        <a:cs typeface="Arial" panose="020B0604020202020204" pitchFamily="34" charset="0"/>
                      </a:endParaRPr>
                    </a:p>
                    <a:p>
                      <a:pPr algn="ctr">
                        <a:spcBef>
                          <a:spcPts val="0"/>
                        </a:spcBef>
                      </a:pPr>
                      <a:r>
                        <a:rPr lang="en-US" sz="1100" b="0" i="0" dirty="0">
                          <a:solidFill>
                            <a:schemeClr val="tx1"/>
                          </a:solidFill>
                          <a:latin typeface="+mn-lt"/>
                          <a:cs typeface="Arial" panose="020B0604020202020204" pitchFamily="34" charset="0"/>
                        </a:rPr>
                        <a:t>13 (54.2)</a:t>
                      </a:r>
                    </a:p>
                    <a:p>
                      <a:pPr algn="ctr">
                        <a:spcBef>
                          <a:spcPts val="0"/>
                        </a:spcBef>
                      </a:pPr>
                      <a:r>
                        <a:rPr lang="en-US" sz="1100" b="0" i="0" dirty="0">
                          <a:solidFill>
                            <a:schemeClr val="tx1"/>
                          </a:solidFill>
                          <a:latin typeface="+mn-lt"/>
                          <a:cs typeface="Arial" panose="020B0604020202020204" pitchFamily="34" charset="0"/>
                        </a:rPr>
                        <a:t>7 (29.2)</a:t>
                      </a: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0"/>
                        </a:spcBef>
                      </a:pPr>
                      <a:endParaRPr lang="en-US" sz="1100" b="0" i="0" dirty="0">
                        <a:solidFill>
                          <a:schemeClr val="tx1"/>
                        </a:solidFill>
                        <a:latin typeface="+mn-lt"/>
                        <a:cs typeface="Arial" panose="020B0604020202020204" pitchFamily="34" charset="0"/>
                      </a:endParaRPr>
                    </a:p>
                    <a:p>
                      <a:pPr algn="ctr">
                        <a:spcBef>
                          <a:spcPts val="0"/>
                        </a:spcBef>
                      </a:pPr>
                      <a:r>
                        <a:rPr lang="en-US" sz="1100" b="0" i="0" dirty="0">
                          <a:solidFill>
                            <a:schemeClr val="tx1"/>
                          </a:solidFill>
                          <a:latin typeface="+mn-lt"/>
                          <a:cs typeface="Arial" panose="020B0604020202020204" pitchFamily="34" charset="0"/>
                        </a:rPr>
                        <a:t>19 (46.3)</a:t>
                      </a:r>
                    </a:p>
                    <a:p>
                      <a:pPr algn="ctr">
                        <a:spcBef>
                          <a:spcPts val="0"/>
                        </a:spcBef>
                      </a:pPr>
                      <a:r>
                        <a:rPr lang="en-US" sz="1100" b="0" i="0" dirty="0">
                          <a:solidFill>
                            <a:schemeClr val="tx1"/>
                          </a:solidFill>
                          <a:latin typeface="+mn-lt"/>
                          <a:cs typeface="Arial" panose="020B0604020202020204" pitchFamily="34" charset="0"/>
                        </a:rPr>
                        <a:t>10 (24.4)</a:t>
                      </a: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3698296"/>
                  </a:ext>
                </a:extLst>
              </a:tr>
              <a:tr h="614440">
                <a:tc>
                  <a:txBody>
                    <a:bodyPr/>
                    <a:lstStyle/>
                    <a:p>
                      <a:pPr>
                        <a:spcBef>
                          <a:spcPts val="0"/>
                        </a:spcBef>
                      </a:pPr>
                      <a:r>
                        <a:rPr lang="en-US" sz="1100" b="0" i="0" dirty="0" err="1">
                          <a:solidFill>
                            <a:schemeClr val="tx1"/>
                          </a:solidFill>
                          <a:latin typeface="+mn-lt"/>
                          <a:cs typeface="Arial" panose="020B0604020202020204" pitchFamily="34" charset="0"/>
                        </a:rPr>
                        <a:t>Plasmacytomas,</a:t>
                      </a:r>
                      <a:r>
                        <a:rPr lang="en-US" sz="1100" b="0" i="0" baseline="30000" dirty="0" err="1">
                          <a:solidFill>
                            <a:schemeClr val="tx1"/>
                          </a:solidFill>
                          <a:latin typeface="+mn-lt"/>
                          <a:cs typeface="Arial" panose="020B0604020202020204" pitchFamily="34" charset="0"/>
                        </a:rPr>
                        <a:t>c</a:t>
                      </a:r>
                      <a:r>
                        <a:rPr lang="en-US" sz="1100" b="0" i="0" dirty="0">
                          <a:solidFill>
                            <a:schemeClr val="tx1"/>
                          </a:solidFill>
                          <a:latin typeface="+mn-lt"/>
                          <a:cs typeface="Arial" panose="020B0604020202020204" pitchFamily="34" charset="0"/>
                        </a:rPr>
                        <a:t> n (%)</a:t>
                      </a:r>
                    </a:p>
                    <a:p>
                      <a:pPr marL="109728">
                        <a:spcBef>
                          <a:spcPts val="0"/>
                        </a:spcBef>
                      </a:pPr>
                      <a:r>
                        <a:rPr lang="en-US" sz="1100" b="0" i="0" dirty="0">
                          <a:solidFill>
                            <a:schemeClr val="tx1"/>
                          </a:solidFill>
                          <a:latin typeface="+mn-lt"/>
                          <a:cs typeface="Arial" panose="020B0604020202020204" pitchFamily="34" charset="0"/>
                        </a:rPr>
                        <a:t>Presence</a:t>
                      </a:r>
                    </a:p>
                    <a:p>
                      <a:pPr marL="109728">
                        <a:spcBef>
                          <a:spcPts val="0"/>
                        </a:spcBef>
                      </a:pPr>
                      <a:r>
                        <a:rPr lang="en-US" sz="1100" b="0" i="0" dirty="0">
                          <a:solidFill>
                            <a:schemeClr val="tx1"/>
                          </a:solidFill>
                          <a:latin typeface="+mn-lt"/>
                          <a:cs typeface="Arial" panose="020B0604020202020204" pitchFamily="34" charset="0"/>
                        </a:rPr>
                        <a:t>Absence</a:t>
                      </a: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EDF0FF"/>
                    </a:solidFill>
                  </a:tcPr>
                </a:tc>
                <a:tc>
                  <a:txBody>
                    <a:bodyPr/>
                    <a:lstStyle/>
                    <a:p>
                      <a:pPr marL="0" marR="0" lvl="0" indent="0" algn="ctr" defTabSz="3840480" rtl="0" eaLnBrk="1" fontAlgn="auto" latinLnBrk="0" hangingPunct="1">
                        <a:lnSpc>
                          <a:spcPct val="100000"/>
                        </a:lnSpc>
                        <a:spcBef>
                          <a:spcPts val="0"/>
                        </a:spcBef>
                        <a:spcAft>
                          <a:spcPts val="0"/>
                        </a:spcAft>
                        <a:buClrTx/>
                        <a:buSzTx/>
                        <a:buFontTx/>
                        <a:buNone/>
                        <a:tabLst/>
                        <a:defRPr/>
                      </a:pPr>
                      <a:endParaRPr lang="en-US" sz="1100" b="1" i="0" dirty="0">
                        <a:solidFill>
                          <a:srgbClr val="0000FF"/>
                        </a:solidFill>
                        <a:latin typeface="+mn-lt"/>
                        <a:cs typeface="Arial" panose="020B0604020202020204" pitchFamily="34" charset="0"/>
                      </a:endParaRPr>
                    </a:p>
                    <a:p>
                      <a:pPr marL="0" marR="0" lvl="0" indent="0" algn="ctr" defTabSz="3840480" rtl="0" eaLnBrk="1" fontAlgn="auto" latinLnBrk="0" hangingPunct="1">
                        <a:lnSpc>
                          <a:spcPct val="100000"/>
                        </a:lnSpc>
                        <a:spcBef>
                          <a:spcPts val="0"/>
                        </a:spcBef>
                        <a:spcAft>
                          <a:spcPts val="0"/>
                        </a:spcAft>
                        <a:buClrTx/>
                        <a:buSzTx/>
                        <a:buFontTx/>
                        <a:buNone/>
                        <a:tabLst/>
                        <a:defRPr/>
                      </a:pPr>
                      <a:r>
                        <a:rPr lang="en-US" sz="1100" b="1" i="0" dirty="0">
                          <a:solidFill>
                            <a:srgbClr val="0000FF"/>
                          </a:solidFill>
                          <a:latin typeface="+mn-lt"/>
                          <a:cs typeface="Arial" panose="020B0604020202020204" pitchFamily="34" charset="0"/>
                        </a:rPr>
                        <a:t>5 (20.8)</a:t>
                      </a:r>
                    </a:p>
                    <a:p>
                      <a:pPr marL="0" marR="0" lvl="0" indent="0" algn="ctr" defTabSz="3840480" rtl="0" eaLnBrk="1" fontAlgn="auto" latinLnBrk="0" hangingPunct="1">
                        <a:lnSpc>
                          <a:spcPct val="100000"/>
                        </a:lnSpc>
                        <a:spcBef>
                          <a:spcPts val="0"/>
                        </a:spcBef>
                        <a:spcAft>
                          <a:spcPts val="0"/>
                        </a:spcAft>
                        <a:buClrTx/>
                        <a:buSzTx/>
                        <a:buFontTx/>
                        <a:buNone/>
                        <a:tabLst/>
                        <a:defRPr/>
                      </a:pPr>
                      <a:r>
                        <a:rPr lang="en-US" sz="1100" b="1" i="0" dirty="0">
                          <a:solidFill>
                            <a:srgbClr val="0000FF"/>
                          </a:solidFill>
                          <a:latin typeface="+mn-lt"/>
                          <a:cs typeface="Arial" panose="020B0604020202020204" pitchFamily="34" charset="0"/>
                        </a:rPr>
                        <a:t>19 (79.2)</a:t>
                      </a: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EDF0FF"/>
                    </a:solidFill>
                  </a:tcPr>
                </a:tc>
                <a:tc>
                  <a:txBody>
                    <a:bodyPr/>
                    <a:lstStyle/>
                    <a:p>
                      <a:pPr marL="0" marR="0" lvl="0" indent="0" algn="ctr" defTabSz="3840480" rtl="0" eaLnBrk="1" fontAlgn="auto" latinLnBrk="0" hangingPunct="1">
                        <a:lnSpc>
                          <a:spcPct val="100000"/>
                        </a:lnSpc>
                        <a:spcBef>
                          <a:spcPts val="0"/>
                        </a:spcBef>
                        <a:spcAft>
                          <a:spcPts val="0"/>
                        </a:spcAft>
                        <a:buClrTx/>
                        <a:buSzTx/>
                        <a:buFontTx/>
                        <a:buNone/>
                        <a:tabLst/>
                        <a:defRPr/>
                      </a:pPr>
                      <a:endParaRPr lang="en-US" sz="1100" b="1" i="0" dirty="0">
                        <a:solidFill>
                          <a:srgbClr val="0000FF"/>
                        </a:solidFill>
                        <a:latin typeface="+mn-lt"/>
                        <a:cs typeface="Arial" panose="020B0604020202020204" pitchFamily="34" charset="0"/>
                      </a:endParaRPr>
                    </a:p>
                    <a:p>
                      <a:pPr marL="0" marR="0" lvl="0" indent="0" algn="ctr" defTabSz="3840480" rtl="0" eaLnBrk="1" fontAlgn="auto" latinLnBrk="0" hangingPunct="1">
                        <a:lnSpc>
                          <a:spcPct val="100000"/>
                        </a:lnSpc>
                        <a:spcBef>
                          <a:spcPts val="0"/>
                        </a:spcBef>
                        <a:spcAft>
                          <a:spcPts val="0"/>
                        </a:spcAft>
                        <a:buClrTx/>
                        <a:buSzTx/>
                        <a:buFontTx/>
                        <a:buNone/>
                        <a:tabLst/>
                        <a:defRPr/>
                      </a:pPr>
                      <a:r>
                        <a:rPr lang="en-US" sz="1100" b="1" i="0" dirty="0">
                          <a:solidFill>
                            <a:srgbClr val="0000FF"/>
                          </a:solidFill>
                          <a:latin typeface="+mn-lt"/>
                          <a:cs typeface="Arial" panose="020B0604020202020204" pitchFamily="34" charset="0"/>
                        </a:rPr>
                        <a:t>11 (26.8)</a:t>
                      </a:r>
                    </a:p>
                    <a:p>
                      <a:pPr marL="0" marR="0" lvl="0" indent="0" algn="ctr" defTabSz="3840480" rtl="0" eaLnBrk="1" fontAlgn="auto" latinLnBrk="0" hangingPunct="1">
                        <a:lnSpc>
                          <a:spcPct val="100000"/>
                        </a:lnSpc>
                        <a:spcBef>
                          <a:spcPts val="0"/>
                        </a:spcBef>
                        <a:spcAft>
                          <a:spcPts val="0"/>
                        </a:spcAft>
                        <a:buClrTx/>
                        <a:buSzTx/>
                        <a:buFontTx/>
                        <a:buNone/>
                        <a:tabLst/>
                        <a:defRPr/>
                      </a:pPr>
                      <a:r>
                        <a:rPr lang="en-US" sz="1100" b="1" i="0" dirty="0">
                          <a:solidFill>
                            <a:srgbClr val="0000FF"/>
                          </a:solidFill>
                          <a:latin typeface="+mn-lt"/>
                          <a:cs typeface="Arial" panose="020B0604020202020204" pitchFamily="34" charset="0"/>
                        </a:rPr>
                        <a:t>30 (73.2)</a:t>
                      </a: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EDF0FF"/>
                    </a:solidFill>
                  </a:tcPr>
                </a:tc>
                <a:extLst>
                  <a:ext uri="{0D108BD9-81ED-4DB2-BD59-A6C34878D82A}">
                    <a16:rowId xmlns:a16="http://schemas.microsoft.com/office/drawing/2014/main" val="3283847026"/>
                  </a:ext>
                </a:extLst>
              </a:tr>
              <a:tr h="553211">
                <a:tc>
                  <a:txBody>
                    <a:bodyPr/>
                    <a:lstStyle/>
                    <a:p>
                      <a:pPr>
                        <a:spcBef>
                          <a:spcPts val="0"/>
                        </a:spcBef>
                      </a:pPr>
                      <a:r>
                        <a:rPr lang="en-US" sz="1100" b="1" i="0" dirty="0">
                          <a:solidFill>
                            <a:srgbClr val="0000FF"/>
                          </a:solidFill>
                          <a:latin typeface="+mn-lt"/>
                          <a:cs typeface="Arial" panose="020B0604020202020204" pitchFamily="34" charset="0"/>
                        </a:rPr>
                        <a:t>Number of prior LoT, median (range)</a:t>
                      </a:r>
                    </a:p>
                    <a:p>
                      <a:pPr marL="109728">
                        <a:spcBef>
                          <a:spcPts val="0"/>
                        </a:spcBef>
                      </a:pPr>
                      <a:r>
                        <a:rPr lang="en-US" sz="1100" b="1" i="0" dirty="0">
                          <a:solidFill>
                            <a:srgbClr val="0000FF"/>
                          </a:solidFill>
                          <a:latin typeface="+mn-lt"/>
                          <a:cs typeface="Arial" panose="020B0604020202020204" pitchFamily="34" charset="0"/>
                        </a:rPr>
                        <a:t>≥6 prior LoT, n (%)</a:t>
                      </a: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3840480" rtl="0" eaLnBrk="1" fontAlgn="auto" latinLnBrk="0" hangingPunct="1">
                        <a:lnSpc>
                          <a:spcPct val="100000"/>
                        </a:lnSpc>
                        <a:spcBef>
                          <a:spcPts val="0"/>
                        </a:spcBef>
                        <a:spcAft>
                          <a:spcPts val="0"/>
                        </a:spcAft>
                        <a:buClrTx/>
                        <a:buSzTx/>
                        <a:buFontTx/>
                        <a:buNone/>
                        <a:tabLst/>
                        <a:defRPr/>
                      </a:pPr>
                      <a:r>
                        <a:rPr lang="en-US" sz="1100" b="1" i="0" dirty="0">
                          <a:solidFill>
                            <a:srgbClr val="0000FF"/>
                          </a:solidFill>
                          <a:latin typeface="+mn-lt"/>
                          <a:cs typeface="Arial" panose="020B0604020202020204" pitchFamily="34" charset="0"/>
                        </a:rPr>
                        <a:t>6 (3–9)</a:t>
                      </a:r>
                    </a:p>
                    <a:p>
                      <a:pPr marL="0" marR="0" lvl="0" indent="0" algn="ctr" defTabSz="3840480" rtl="0" eaLnBrk="1" fontAlgn="auto" latinLnBrk="0" hangingPunct="1">
                        <a:lnSpc>
                          <a:spcPct val="100000"/>
                        </a:lnSpc>
                        <a:spcBef>
                          <a:spcPts val="0"/>
                        </a:spcBef>
                        <a:spcAft>
                          <a:spcPts val="0"/>
                        </a:spcAft>
                        <a:buClrTx/>
                        <a:buSzTx/>
                        <a:buFontTx/>
                        <a:buNone/>
                        <a:tabLst/>
                        <a:defRPr/>
                      </a:pPr>
                      <a:r>
                        <a:rPr lang="en-US" sz="1100" b="1" i="0" dirty="0">
                          <a:solidFill>
                            <a:srgbClr val="0000FF"/>
                          </a:solidFill>
                          <a:latin typeface="+mn-lt"/>
                          <a:cs typeface="Arial" panose="020B0604020202020204" pitchFamily="34" charset="0"/>
                        </a:rPr>
                        <a:t>14 (58.3)</a:t>
                      </a: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3840480" rtl="0" eaLnBrk="1" fontAlgn="auto" latinLnBrk="0" hangingPunct="1">
                        <a:lnSpc>
                          <a:spcPct val="100000"/>
                        </a:lnSpc>
                        <a:spcBef>
                          <a:spcPts val="0"/>
                        </a:spcBef>
                        <a:spcAft>
                          <a:spcPts val="0"/>
                        </a:spcAft>
                        <a:buClrTx/>
                        <a:buSzTx/>
                        <a:buFontTx/>
                        <a:buNone/>
                        <a:tabLst/>
                        <a:defRPr/>
                      </a:pPr>
                      <a:r>
                        <a:rPr lang="en-US" sz="1100" b="1" i="0" dirty="0">
                          <a:solidFill>
                            <a:srgbClr val="0000FF"/>
                          </a:solidFill>
                          <a:latin typeface="+mn-lt"/>
                          <a:cs typeface="Arial" panose="020B0604020202020204" pitchFamily="34" charset="0"/>
                        </a:rPr>
                        <a:t>6 (3–15)</a:t>
                      </a:r>
                    </a:p>
                    <a:p>
                      <a:pPr marL="0" marR="0" lvl="0" indent="0" algn="ctr" defTabSz="3840480" rtl="0" eaLnBrk="1" fontAlgn="auto" latinLnBrk="0" hangingPunct="1">
                        <a:lnSpc>
                          <a:spcPct val="100000"/>
                        </a:lnSpc>
                        <a:spcBef>
                          <a:spcPts val="0"/>
                        </a:spcBef>
                        <a:spcAft>
                          <a:spcPts val="0"/>
                        </a:spcAft>
                        <a:buClrTx/>
                        <a:buSzTx/>
                        <a:buFontTx/>
                        <a:buNone/>
                        <a:tabLst/>
                        <a:defRPr/>
                      </a:pPr>
                      <a:r>
                        <a:rPr lang="en-US" sz="1100" b="1" i="0" dirty="0">
                          <a:solidFill>
                            <a:srgbClr val="0000FF"/>
                          </a:solidFill>
                          <a:latin typeface="+mn-lt"/>
                          <a:cs typeface="Arial" panose="020B0604020202020204" pitchFamily="34" charset="0"/>
                        </a:rPr>
                        <a:t>25 (61.0)</a:t>
                      </a: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0444960"/>
                  </a:ext>
                </a:extLst>
              </a:tr>
              <a:tr h="441137">
                <a:tc>
                  <a:txBody>
                    <a:bodyPr/>
                    <a:lstStyle/>
                    <a:p>
                      <a:pPr>
                        <a:spcBef>
                          <a:spcPts val="0"/>
                        </a:spcBef>
                      </a:pPr>
                      <a:r>
                        <a:rPr lang="en-US" sz="1100" b="1" dirty="0">
                          <a:solidFill>
                            <a:srgbClr val="0000FF"/>
                          </a:solidFill>
                          <a:latin typeface="+mn-lt"/>
                          <a:cs typeface="Arial" panose="020B0604020202020204" pitchFamily="34" charset="0"/>
                        </a:rPr>
                        <a:t>BCMA-directed therapy </a:t>
                      </a:r>
                    </a:p>
                    <a:p>
                      <a:pPr>
                        <a:spcBef>
                          <a:spcPts val="0"/>
                        </a:spcBef>
                      </a:pPr>
                      <a:r>
                        <a:rPr lang="en-US" sz="1100" b="1" dirty="0">
                          <a:solidFill>
                            <a:srgbClr val="0000FF"/>
                          </a:solidFill>
                          <a:latin typeface="+mn-lt"/>
                          <a:cs typeface="Arial" panose="020B0604020202020204" pitchFamily="34" charset="0"/>
                        </a:rPr>
                        <a:t>as last LoT, n (%)</a:t>
                      </a: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EDF0FF"/>
                    </a:solidFill>
                  </a:tcPr>
                </a:tc>
                <a:tc>
                  <a:txBody>
                    <a:bodyPr/>
                    <a:lstStyle/>
                    <a:p>
                      <a:pPr algn="ctr">
                        <a:spcBef>
                          <a:spcPts val="0"/>
                        </a:spcBef>
                      </a:pPr>
                      <a:r>
                        <a:rPr lang="en-US" sz="1100" b="1" i="0" dirty="0">
                          <a:solidFill>
                            <a:srgbClr val="0000FF"/>
                          </a:solidFill>
                          <a:latin typeface="+mn-lt"/>
                          <a:cs typeface="Arial" panose="020B0604020202020204" pitchFamily="34" charset="0"/>
                        </a:rPr>
                        <a:t>12 (50.0)</a:t>
                      </a: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EDF0FF"/>
                    </a:solidFill>
                  </a:tcPr>
                </a:tc>
                <a:tc>
                  <a:txBody>
                    <a:bodyPr/>
                    <a:lstStyle/>
                    <a:p>
                      <a:pPr algn="ctr">
                        <a:spcBef>
                          <a:spcPts val="0"/>
                        </a:spcBef>
                      </a:pPr>
                      <a:r>
                        <a:rPr lang="en-US" sz="1100" b="1" i="0" dirty="0">
                          <a:solidFill>
                            <a:srgbClr val="0000FF"/>
                          </a:solidFill>
                          <a:latin typeface="+mn-lt"/>
                          <a:cs typeface="Arial" panose="020B0604020202020204" pitchFamily="34" charset="0"/>
                        </a:rPr>
                        <a:t>21 (51.2)</a:t>
                      </a: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EDF0FF"/>
                    </a:solidFill>
                  </a:tcPr>
                </a:tc>
                <a:extLst>
                  <a:ext uri="{0D108BD9-81ED-4DB2-BD59-A6C34878D82A}">
                    <a16:rowId xmlns:a16="http://schemas.microsoft.com/office/drawing/2014/main" val="1492611475"/>
                  </a:ext>
                </a:extLst>
              </a:tr>
              <a:tr h="770545">
                <a:tc>
                  <a:txBody>
                    <a:bodyPr/>
                    <a:lstStyle/>
                    <a:p>
                      <a:pPr marL="0">
                        <a:spcBef>
                          <a:spcPts val="0"/>
                        </a:spcBef>
                      </a:pPr>
                      <a:r>
                        <a:rPr lang="en-US" sz="1100" b="0" i="0" dirty="0">
                          <a:solidFill>
                            <a:schemeClr val="tx1"/>
                          </a:solidFill>
                          <a:latin typeface="+mn-lt"/>
                          <a:cs typeface="Arial" panose="020B0604020202020204" pitchFamily="34" charset="0"/>
                        </a:rPr>
                        <a:t>Median time from last prior BCMA-directed therapy to first dose of etentamig, months (range)</a:t>
                      </a: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Aft>
                          <a:spcPts val="1000"/>
                        </a:spcAft>
                        <a:buNone/>
                      </a:pPr>
                      <a:r>
                        <a:rPr lang="en-US" sz="1100" dirty="0">
                          <a:solidFill>
                            <a:srgbClr val="000000"/>
                          </a:solidFill>
                          <a:effectLst/>
                          <a:latin typeface="+mn-lt"/>
                          <a:ea typeface="Calibri" panose="020F0502020204030204" pitchFamily="34" charset="0"/>
                          <a:cs typeface="Calibri" panose="020F0502020204030204" pitchFamily="34" charset="0"/>
                        </a:rPr>
                        <a:t>16.4 (7.1–29.9)</a:t>
                      </a:r>
                      <a:endParaRPr lang="en-US" sz="105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0"/>
                        </a:spcBef>
                      </a:pPr>
                      <a:r>
                        <a:rPr lang="en-US" sz="1100" kern="1200" dirty="0">
                          <a:solidFill>
                            <a:schemeClr val="tx1"/>
                          </a:solidFill>
                          <a:effectLst/>
                          <a:latin typeface="+mn-lt"/>
                          <a:ea typeface="+mn-ea"/>
                          <a:cs typeface="+mn-cs"/>
                        </a:rPr>
                        <a:t>14.9 (1.4–45.2)</a:t>
                      </a:r>
                      <a:endParaRPr lang="en-US" sz="1100" b="1" i="0" dirty="0">
                        <a:solidFill>
                          <a:srgbClr val="0000FF"/>
                        </a:solidFill>
                        <a:latin typeface="+mn-lt"/>
                        <a:cs typeface="Arial" panose="020B0604020202020204"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0082913"/>
                  </a:ext>
                </a:extLst>
              </a:tr>
              <a:tr h="553211">
                <a:tc>
                  <a:txBody>
                    <a:bodyPr/>
                    <a:lstStyle/>
                    <a:p>
                      <a:pPr marL="0">
                        <a:spcBef>
                          <a:spcPts val="0"/>
                        </a:spcBef>
                      </a:pPr>
                      <a:r>
                        <a:rPr lang="en-US" sz="1100" b="1" i="0" dirty="0">
                          <a:solidFill>
                            <a:srgbClr val="0000FF"/>
                          </a:solidFill>
                          <a:latin typeface="+mn-lt"/>
                          <a:cs typeface="Arial" panose="020B0604020202020204" pitchFamily="34" charset="0"/>
                        </a:rPr>
                        <a:t>Non-responder to prior BCMA </a:t>
                      </a:r>
                    </a:p>
                    <a:p>
                      <a:pPr marL="0">
                        <a:spcBef>
                          <a:spcPts val="0"/>
                        </a:spcBef>
                      </a:pPr>
                      <a:r>
                        <a:rPr lang="en-US" sz="1100" b="1" i="0" dirty="0">
                          <a:solidFill>
                            <a:srgbClr val="0000FF"/>
                          </a:solidFill>
                          <a:latin typeface="+mn-lt"/>
                          <a:cs typeface="Arial" panose="020B0604020202020204" pitchFamily="34" charset="0"/>
                        </a:rPr>
                        <a:t>CAR-T/</a:t>
                      </a:r>
                      <a:r>
                        <a:rPr lang="en-US" sz="1100" b="1" i="0" dirty="0" err="1">
                          <a:solidFill>
                            <a:srgbClr val="0000FF"/>
                          </a:solidFill>
                          <a:latin typeface="+mn-lt"/>
                          <a:cs typeface="Arial" panose="020B0604020202020204" pitchFamily="34" charset="0"/>
                        </a:rPr>
                        <a:t>ADC,</a:t>
                      </a:r>
                      <a:r>
                        <a:rPr lang="en-US" sz="1100" b="1" i="0" baseline="30000" dirty="0" err="1">
                          <a:solidFill>
                            <a:srgbClr val="0000FF"/>
                          </a:solidFill>
                          <a:latin typeface="+mn-lt"/>
                          <a:cs typeface="Arial" panose="020B0604020202020204" pitchFamily="34" charset="0"/>
                        </a:rPr>
                        <a:t>d</a:t>
                      </a:r>
                      <a:r>
                        <a:rPr lang="en-US" sz="1100" b="1" i="0" dirty="0">
                          <a:solidFill>
                            <a:srgbClr val="0000FF"/>
                          </a:solidFill>
                          <a:latin typeface="+mn-lt"/>
                          <a:cs typeface="Arial" panose="020B0604020202020204" pitchFamily="34" charset="0"/>
                        </a:rPr>
                        <a:t> n (%)</a:t>
                      </a: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EDF0FF"/>
                    </a:solidFill>
                  </a:tcPr>
                </a:tc>
                <a:tc>
                  <a:txBody>
                    <a:bodyPr/>
                    <a:lstStyle/>
                    <a:p>
                      <a:pPr algn="ctr">
                        <a:spcBef>
                          <a:spcPts val="0"/>
                        </a:spcBef>
                      </a:pPr>
                      <a:r>
                        <a:rPr lang="en-US" sz="1100" b="1" i="0" dirty="0">
                          <a:solidFill>
                            <a:srgbClr val="0000FF"/>
                          </a:solidFill>
                          <a:latin typeface="+mn-lt"/>
                          <a:cs typeface="Arial" panose="020B0604020202020204" pitchFamily="34" charset="0"/>
                        </a:rPr>
                        <a:t>6 (25.0)</a:t>
                      </a: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EDF0FF"/>
                    </a:solidFill>
                  </a:tcPr>
                </a:tc>
                <a:tc>
                  <a:txBody>
                    <a:bodyPr/>
                    <a:lstStyle/>
                    <a:p>
                      <a:pPr algn="ctr">
                        <a:spcBef>
                          <a:spcPts val="0"/>
                        </a:spcBef>
                      </a:pPr>
                      <a:r>
                        <a:rPr lang="en-US" sz="1100" b="1" i="0" dirty="0">
                          <a:solidFill>
                            <a:srgbClr val="0000FF"/>
                          </a:solidFill>
                          <a:latin typeface="+mn-lt"/>
                          <a:cs typeface="Arial" panose="020B0604020202020204" pitchFamily="34" charset="0"/>
                        </a:rPr>
                        <a:t>17 (41.5)</a:t>
                      </a: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EDF0FF"/>
                    </a:solidFill>
                  </a:tcPr>
                </a:tc>
                <a:extLst>
                  <a:ext uri="{0D108BD9-81ED-4DB2-BD59-A6C34878D82A}">
                    <a16:rowId xmlns:a16="http://schemas.microsoft.com/office/drawing/2014/main" val="2006926558"/>
                  </a:ext>
                </a:extLst>
              </a:tr>
            </a:tbl>
          </a:graphicData>
        </a:graphic>
      </p:graphicFrame>
      <p:sp>
        <p:nvSpPr>
          <p:cNvPr id="8" name="TextBox 7">
            <a:extLst>
              <a:ext uri="{FF2B5EF4-FFF2-40B4-BE49-F238E27FC236}">
                <a16:creationId xmlns:a16="http://schemas.microsoft.com/office/drawing/2014/main" id="{8B2C1104-0517-3767-482C-8AB59D0B38FF}"/>
              </a:ext>
            </a:extLst>
          </p:cNvPr>
          <p:cNvSpPr txBox="1"/>
          <p:nvPr/>
        </p:nvSpPr>
        <p:spPr>
          <a:xfrm>
            <a:off x="408562" y="5391085"/>
            <a:ext cx="11374875" cy="369332"/>
          </a:xfrm>
          <a:prstGeom prst="rect">
            <a:avLst/>
          </a:prstGeom>
          <a:solidFill>
            <a:srgbClr val="CF451C"/>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61% received ≥6 </a:t>
            </a:r>
            <a:r>
              <a:rPr kumimoji="0" lang="en-US" sz="1800" b="1" i="0" u="none" strike="noStrike" kern="1200" cap="none" spc="0" normalizeH="0" baseline="0" noProof="0" dirty="0" err="1">
                <a:ln>
                  <a:noFill/>
                </a:ln>
                <a:solidFill>
                  <a:prstClr val="white"/>
                </a:solidFill>
                <a:effectLst/>
                <a:uLnTx/>
                <a:uFillTx/>
                <a:latin typeface="Aptos" panose="02110004020202020204"/>
                <a:ea typeface="+mn-ea"/>
                <a:cs typeface="+mn-cs"/>
              </a:rPr>
              <a:t>pLoT</a:t>
            </a: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 and 42% were non-responders to prior BCMA-directed therapy</a:t>
            </a:r>
          </a:p>
        </p:txBody>
      </p:sp>
      <p:sp>
        <p:nvSpPr>
          <p:cNvPr id="9" name="TextBox 8">
            <a:extLst>
              <a:ext uri="{FF2B5EF4-FFF2-40B4-BE49-F238E27FC236}">
                <a16:creationId xmlns:a16="http://schemas.microsoft.com/office/drawing/2014/main" id="{3963DCF8-4E07-4694-E2EC-7208D1BDAC8A}"/>
              </a:ext>
            </a:extLst>
          </p:cNvPr>
          <p:cNvSpPr txBox="1"/>
          <p:nvPr/>
        </p:nvSpPr>
        <p:spPr>
          <a:xfrm>
            <a:off x="9877768" y="6408371"/>
            <a:ext cx="2314232" cy="253916"/>
          </a:xfrm>
          <a:prstGeom prst="rect">
            <a:avLst/>
          </a:prstGeom>
          <a:noFill/>
        </p:spPr>
        <p:txBody>
          <a:bodyPr wrap="square" rtlCol="0">
            <a:spAutoFit/>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Data cutoff: March 31, 2026</a:t>
            </a:r>
          </a:p>
        </p:txBody>
      </p:sp>
      <p:cxnSp>
        <p:nvCxnSpPr>
          <p:cNvPr id="10" name="Straight Connector 9">
            <a:extLst>
              <a:ext uri="{FF2B5EF4-FFF2-40B4-BE49-F238E27FC236}">
                <a16:creationId xmlns:a16="http://schemas.microsoft.com/office/drawing/2014/main" id="{4F05799D-7E67-8843-6DFD-77E9A1EFD5E6}"/>
              </a:ext>
            </a:extLst>
          </p:cNvPr>
          <p:cNvCxnSpPr>
            <a:cxnSpLocks/>
          </p:cNvCxnSpPr>
          <p:nvPr/>
        </p:nvCxnSpPr>
        <p:spPr>
          <a:xfrm>
            <a:off x="408562" y="5826386"/>
            <a:ext cx="11374875" cy="0"/>
          </a:xfrm>
          <a:prstGeom prst="line">
            <a:avLst/>
          </a:prstGeom>
          <a:ln>
            <a:solidFill>
              <a:srgbClr val="071D4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9E1DD4E-C925-3E6B-DD8A-3DA1ACC95DCF}"/>
              </a:ext>
            </a:extLst>
          </p:cNvPr>
          <p:cNvSpPr/>
          <p:nvPr/>
        </p:nvSpPr>
        <p:spPr>
          <a:xfrm>
            <a:off x="6047123" y="3011133"/>
            <a:ext cx="5736314" cy="529505"/>
          </a:xfrm>
          <a:prstGeom prst="rect">
            <a:avLst/>
          </a:prstGeom>
          <a:noFill/>
          <a:ln w="28575">
            <a:solidFill>
              <a:srgbClr val="CF45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F2E97E51-0F94-BC95-2BA9-7BD878175F8C}"/>
              </a:ext>
            </a:extLst>
          </p:cNvPr>
          <p:cNvSpPr txBox="1"/>
          <p:nvPr/>
        </p:nvSpPr>
        <p:spPr>
          <a:xfrm>
            <a:off x="1" y="6550445"/>
            <a:ext cx="925830" cy="307777"/>
          </a:xfrm>
          <a:prstGeom prst="rect">
            <a:avLst/>
          </a:prstGeom>
          <a:solidFill>
            <a:srgbClr val="37752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ptos" panose="02110004020202020204"/>
                <a:ea typeface="+mn-ea"/>
                <a:cs typeface="+mn-cs"/>
              </a:rPr>
              <a:t>Arm B</a:t>
            </a:r>
          </a:p>
        </p:txBody>
      </p:sp>
      <p:sp>
        <p:nvSpPr>
          <p:cNvPr id="3" name="TextBox 2">
            <a:extLst>
              <a:ext uri="{FF2B5EF4-FFF2-40B4-BE49-F238E27FC236}">
                <a16:creationId xmlns:a16="http://schemas.microsoft.com/office/drawing/2014/main" id="{8AFBDCF8-008C-7D01-2F30-FA00A249FDF7}"/>
              </a:ext>
            </a:extLst>
          </p:cNvPr>
          <p:cNvSpPr txBox="1"/>
          <p:nvPr/>
        </p:nvSpPr>
        <p:spPr>
          <a:xfrm>
            <a:off x="9397389" y="6600837"/>
            <a:ext cx="2794611"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Chhabra S et al. ASCO 2026;Abstract 7508</a:t>
            </a:r>
          </a:p>
        </p:txBody>
      </p:sp>
    </p:spTree>
    <p:extLst>
      <p:ext uri="{BB962C8B-B14F-4D97-AF65-F5344CB8AC3E}">
        <p14:creationId xmlns:p14="http://schemas.microsoft.com/office/powerpoint/2010/main" val="16716917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3BF5CE6E-8C23-4D01-9094-43B844325AB8}"/>
            </a:ext>
          </a:extLst>
        </p:cNvPr>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98A32730-60E0-7B37-98AB-3577CB7F91D3}"/>
              </a:ext>
            </a:extLst>
          </p:cNvPr>
          <p:cNvGraphicFramePr>
            <a:graphicFrameLocks noGrp="1"/>
          </p:cNvGraphicFramePr>
          <p:nvPr/>
        </p:nvGraphicFramePr>
        <p:xfrm>
          <a:off x="422480" y="260236"/>
          <a:ext cx="11769520" cy="868680"/>
        </p:xfrm>
        <a:graphic>
          <a:graphicData uri="http://schemas.openxmlformats.org/drawingml/2006/table">
            <a:tbl>
              <a:tblPr firstRow="1" bandRow="1">
                <a:tableStyleId>{5C22544A-7EE6-4342-B048-85BDC9FD1C3A}</a:tableStyleId>
              </a:tblPr>
              <a:tblGrid>
                <a:gridCol w="11769520">
                  <a:extLst>
                    <a:ext uri="{9D8B030D-6E8A-4147-A177-3AD203B41FA5}">
                      <a16:colId xmlns:a16="http://schemas.microsoft.com/office/drawing/2014/main" val="433152939"/>
                    </a:ext>
                  </a:extLst>
                </a:gridCol>
              </a:tblGrid>
              <a:tr h="407398">
                <a:tc>
                  <a:txBody>
                    <a:bodyPr/>
                    <a:lstStyle/>
                    <a:p>
                      <a:pPr marL="115888" indent="0"/>
                      <a:r>
                        <a:rPr lang="en-US" sz="2400" strike="noStrike" dirty="0">
                          <a:solidFill>
                            <a:srgbClr val="071D49"/>
                          </a:solidFill>
                        </a:rPr>
                        <a:t>Etentamig showed clinically meaningful outcomes immediately after receiving BCMA CAR-T as last </a:t>
                      </a:r>
                      <a:r>
                        <a:rPr lang="en-US" sz="2400" strike="noStrike" dirty="0" err="1">
                          <a:solidFill>
                            <a:srgbClr val="071D49"/>
                          </a:solidFill>
                        </a:rPr>
                        <a:t>LoT</a:t>
                      </a:r>
                      <a:endParaRPr lang="en-US" sz="2400" strike="noStrike" dirty="0">
                        <a:solidFill>
                          <a:srgbClr val="FF0000"/>
                        </a:solidFill>
                      </a:endParaRPr>
                    </a:p>
                  </a:txBody>
                  <a:tcPr marB="91440" anchor="b">
                    <a:lnL w="76200" cap="flat" cmpd="sng" algn="ctr">
                      <a:solidFill>
                        <a:srgbClr val="071D49"/>
                      </a:solidFill>
                      <a:prstDash val="solid"/>
                      <a:round/>
                      <a:headEnd type="none" w="med" len="med"/>
                      <a:tailEnd type="none" w="med" len="med"/>
                    </a:lnL>
                    <a:lnB w="12700" cap="flat" cmpd="sng" algn="ctr">
                      <a:solidFill>
                        <a:srgbClr val="071D49"/>
                      </a:solidFill>
                      <a:prstDash val="solid"/>
                      <a:round/>
                      <a:headEnd type="none" w="med" len="med"/>
                      <a:tailEnd type="none" w="med" len="med"/>
                    </a:lnB>
                    <a:noFill/>
                  </a:tcPr>
                </a:tc>
                <a:extLst>
                  <a:ext uri="{0D108BD9-81ED-4DB2-BD59-A6C34878D82A}">
                    <a16:rowId xmlns:a16="http://schemas.microsoft.com/office/drawing/2014/main" val="1506032674"/>
                  </a:ext>
                </a:extLst>
              </a:tr>
            </a:tbl>
          </a:graphicData>
        </a:graphic>
      </p:graphicFrame>
      <p:sp>
        <p:nvSpPr>
          <p:cNvPr id="6" name="TextBox 5">
            <a:extLst>
              <a:ext uri="{FF2B5EF4-FFF2-40B4-BE49-F238E27FC236}">
                <a16:creationId xmlns:a16="http://schemas.microsoft.com/office/drawing/2014/main" id="{7F4C9066-B157-7B5F-12CF-9FF60185D784}"/>
              </a:ext>
            </a:extLst>
          </p:cNvPr>
          <p:cNvSpPr txBox="1"/>
          <p:nvPr/>
        </p:nvSpPr>
        <p:spPr>
          <a:xfrm>
            <a:off x="422480" y="6116177"/>
            <a:ext cx="11374575" cy="553998"/>
          </a:xfrm>
          <a:prstGeom prst="rect">
            <a:avLst/>
          </a:prstGeom>
          <a:noFill/>
        </p:spPr>
        <p:txBody>
          <a:bodyPr wrap="square" lIns="0" tIns="9144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err="1">
                <a:ln>
                  <a:noFill/>
                </a:ln>
                <a:solidFill>
                  <a:prstClr val="black"/>
                </a:solidFill>
                <a:effectLst/>
                <a:uLnTx/>
                <a:uFillTx/>
                <a:latin typeface="Aptos" panose="02110004020202020204"/>
                <a:ea typeface="+mn-ea"/>
                <a:cs typeface="+mn-cs"/>
              </a:rPr>
              <a:t>a</a:t>
            </a: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mn-cs"/>
              </a:rPr>
              <a:t>Among</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patients who achieved a PR or better. </a:t>
            </a:r>
            <a:r>
              <a:rPr kumimoji="0" lang="en-US" sz="1000" b="0" i="0" u="none" strike="noStrike" kern="1200" cap="none" spc="0" normalizeH="0" baseline="30000" noProof="0" dirty="0" err="1">
                <a:ln>
                  <a:noFill/>
                </a:ln>
                <a:solidFill>
                  <a:prstClr val="black"/>
                </a:solidFill>
                <a:effectLst/>
                <a:uLnTx/>
                <a:uFillTx/>
                <a:latin typeface="Aptos" panose="02110004020202020204"/>
                <a:ea typeface="+mn-ea"/>
                <a:cs typeface="Times New Roman" panose="02020603050405020304" pitchFamily="18" charset="0"/>
              </a:rPr>
              <a:t>b</a:t>
            </a: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Times New Roman" panose="02020603050405020304" pitchFamily="18" charset="0"/>
              </a:rPr>
              <a:t>Full</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 analysis set.</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BCMA, B-cell maturation antigen; CAR-T, chimeric antigen receptor T cell; DoR, duration of response; LoT, line of therapy;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m, median; No., number; PR, partial response; PFS, progression-free survival.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endParaRPr>
          </a:p>
        </p:txBody>
      </p:sp>
      <p:cxnSp>
        <p:nvCxnSpPr>
          <p:cNvPr id="8" name="Straight Connector 7">
            <a:extLst>
              <a:ext uri="{FF2B5EF4-FFF2-40B4-BE49-F238E27FC236}">
                <a16:creationId xmlns:a16="http://schemas.microsoft.com/office/drawing/2014/main" id="{B6020D8F-0C50-D6C6-A8E1-E8EF30231D34}"/>
              </a:ext>
            </a:extLst>
          </p:cNvPr>
          <p:cNvCxnSpPr>
            <a:cxnSpLocks/>
          </p:cNvCxnSpPr>
          <p:nvPr/>
        </p:nvCxnSpPr>
        <p:spPr>
          <a:xfrm>
            <a:off x="397080" y="6175159"/>
            <a:ext cx="11410607" cy="0"/>
          </a:xfrm>
          <a:prstGeom prst="line">
            <a:avLst/>
          </a:prstGeom>
          <a:ln>
            <a:solidFill>
              <a:srgbClr val="071D49"/>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4D2944B-F24D-B91F-8D3E-C0CC309A82D1}"/>
              </a:ext>
            </a:extLst>
          </p:cNvPr>
          <p:cNvSpPr txBox="1"/>
          <p:nvPr/>
        </p:nvSpPr>
        <p:spPr>
          <a:xfrm>
            <a:off x="9877768" y="6442413"/>
            <a:ext cx="2314232"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Data cutoff: March 31, 2026</a:t>
            </a:r>
          </a:p>
        </p:txBody>
      </p:sp>
      <p:sp>
        <p:nvSpPr>
          <p:cNvPr id="17" name="TextBox 16">
            <a:extLst>
              <a:ext uri="{FF2B5EF4-FFF2-40B4-BE49-F238E27FC236}">
                <a16:creationId xmlns:a16="http://schemas.microsoft.com/office/drawing/2014/main" id="{1A97E47F-8E53-572C-00EB-8B88C38B7257}"/>
              </a:ext>
            </a:extLst>
          </p:cNvPr>
          <p:cNvSpPr txBox="1"/>
          <p:nvPr/>
        </p:nvSpPr>
        <p:spPr>
          <a:xfrm>
            <a:off x="247867" y="5549735"/>
            <a:ext cx="11769520" cy="369332"/>
          </a:xfrm>
          <a:prstGeom prst="rect">
            <a:avLst/>
          </a:prstGeom>
          <a:solidFill>
            <a:srgbClr val="CF451C"/>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Etentamig use immediately following BCMA CAR-T therapy is feasible without compromising efficacy</a:t>
            </a:r>
            <a:endParaRPr kumimoji="0" lang="en-US" sz="1800" b="1" i="0" u="none" strike="sng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E29CA050-8244-5D5B-E412-8C238F67CEFD}"/>
              </a:ext>
            </a:extLst>
          </p:cNvPr>
          <p:cNvSpPr txBox="1"/>
          <p:nvPr/>
        </p:nvSpPr>
        <p:spPr>
          <a:xfrm>
            <a:off x="8046059" y="5911624"/>
            <a:ext cx="414594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Median (range) follow-</a:t>
            </a:r>
            <a:r>
              <a:rPr kumimoji="0" lang="en-US" sz="1400" b="1" i="0" u="none" strike="noStrike" kern="1200" cap="none" spc="0" normalizeH="0" baseline="0" noProof="0" dirty="0" err="1">
                <a:ln>
                  <a:noFill/>
                </a:ln>
                <a:solidFill>
                  <a:prstClr val="black"/>
                </a:solidFill>
                <a:effectLst/>
                <a:uLnTx/>
                <a:uFillTx/>
                <a:latin typeface="Aptos" panose="02110004020202020204"/>
                <a:ea typeface="+mn-ea"/>
                <a:cs typeface="+mn-cs"/>
              </a:rPr>
              <a:t>up</a:t>
            </a:r>
            <a:r>
              <a:rPr kumimoji="0" lang="en-US" sz="1400" b="1" i="0" u="none" strike="noStrike" kern="1200" cap="none" spc="0" normalizeH="0" baseline="30000" noProof="0" dirty="0" err="1">
                <a:ln>
                  <a:noFill/>
                </a:ln>
                <a:solidFill>
                  <a:prstClr val="black"/>
                </a:solidFill>
                <a:effectLst/>
                <a:uLnTx/>
                <a:uFillTx/>
                <a:latin typeface="Aptos" panose="02110004020202020204"/>
                <a:ea typeface="+mn-ea"/>
                <a:cs typeface="+mn-cs"/>
              </a:rPr>
              <a:t>b</a:t>
            </a: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14.3 (0.2–26.1) months</a:t>
            </a:r>
          </a:p>
        </p:txBody>
      </p:sp>
      <p:sp>
        <p:nvSpPr>
          <p:cNvPr id="49" name="TextBox 48">
            <a:extLst>
              <a:ext uri="{FF2B5EF4-FFF2-40B4-BE49-F238E27FC236}">
                <a16:creationId xmlns:a16="http://schemas.microsoft.com/office/drawing/2014/main" id="{459CC81E-4CFD-319B-C194-AC56BFF516C6}"/>
              </a:ext>
            </a:extLst>
          </p:cNvPr>
          <p:cNvSpPr txBox="1"/>
          <p:nvPr/>
        </p:nvSpPr>
        <p:spPr>
          <a:xfrm>
            <a:off x="1" y="6550445"/>
            <a:ext cx="925830" cy="307777"/>
          </a:xfrm>
          <a:prstGeom prst="rect">
            <a:avLst/>
          </a:prstGeom>
          <a:solidFill>
            <a:srgbClr val="37752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ptos" panose="02110004020202020204"/>
                <a:ea typeface="+mn-ea"/>
                <a:cs typeface="+mn-cs"/>
              </a:rPr>
              <a:t>Arm B</a:t>
            </a:r>
          </a:p>
        </p:txBody>
      </p:sp>
      <p:sp>
        <p:nvSpPr>
          <p:cNvPr id="9" name="TextBox 8">
            <a:extLst>
              <a:ext uri="{FF2B5EF4-FFF2-40B4-BE49-F238E27FC236}">
                <a16:creationId xmlns:a16="http://schemas.microsoft.com/office/drawing/2014/main" id="{223D6D9F-94C4-F342-C87F-BA3EC7FC821E}"/>
              </a:ext>
            </a:extLst>
          </p:cNvPr>
          <p:cNvSpPr txBox="1"/>
          <p:nvPr/>
        </p:nvSpPr>
        <p:spPr>
          <a:xfrm>
            <a:off x="1897208" y="1247858"/>
            <a:ext cx="272414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Aptos" panose="02110004020202020204"/>
                <a:ea typeface="Calibri" panose="020F0502020204030204" pitchFamily="34" charset="0"/>
                <a:cs typeface="Calibri" panose="020F0502020204030204" pitchFamily="34" charset="0"/>
              </a:rPr>
              <a:t>DoR</a:t>
            </a:r>
            <a:r>
              <a:rPr kumimoji="0" lang="en-US" sz="1600" b="1" i="0" u="none" strike="noStrike" kern="1200" cap="none" spc="0" normalizeH="0" baseline="30000" noProof="0" dirty="0" err="1">
                <a:ln>
                  <a:noFill/>
                </a:ln>
                <a:solidFill>
                  <a:prstClr val="black"/>
                </a:solidFill>
                <a:effectLst/>
                <a:uLnTx/>
                <a:uFillTx/>
                <a:latin typeface="Aptos" panose="02110004020202020204"/>
                <a:ea typeface="Calibri" panose="020F0502020204030204" pitchFamily="34" charset="0"/>
                <a:cs typeface="Calibri" panose="020F0502020204030204" pitchFamily="34" charset="0"/>
              </a:rPr>
              <a:t>a</a:t>
            </a:r>
            <a:endParaRPr kumimoji="0" lang="en-US" sz="1600" b="1" i="0" u="none" strike="noStrike" kern="1200" cap="none" spc="0" normalizeH="0" baseline="3000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73A4FF06-8A80-9896-274C-0D596A74C85A}"/>
              </a:ext>
            </a:extLst>
          </p:cNvPr>
          <p:cNvSpPr txBox="1"/>
          <p:nvPr/>
        </p:nvSpPr>
        <p:spPr>
          <a:xfrm>
            <a:off x="8046059" y="1247858"/>
            <a:ext cx="238378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PFS</a:t>
            </a:r>
          </a:p>
        </p:txBody>
      </p:sp>
      <p:pic>
        <p:nvPicPr>
          <p:cNvPr id="11" name="Graphic 10">
            <a:extLst>
              <a:ext uri="{FF2B5EF4-FFF2-40B4-BE49-F238E27FC236}">
                <a16:creationId xmlns:a16="http://schemas.microsoft.com/office/drawing/2014/main" id="{D49F6FA7-DDB8-CBF3-3204-20B3ED0D2F5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985192" y="1783131"/>
            <a:ext cx="4448175" cy="2819400"/>
          </a:xfrm>
          <a:prstGeom prst="rect">
            <a:avLst/>
          </a:prstGeom>
        </p:spPr>
      </p:pic>
      <p:sp>
        <p:nvSpPr>
          <p:cNvPr id="12" name="TextBox 11">
            <a:extLst>
              <a:ext uri="{FF2B5EF4-FFF2-40B4-BE49-F238E27FC236}">
                <a16:creationId xmlns:a16="http://schemas.microsoft.com/office/drawing/2014/main" id="{5052F692-1BEE-12F7-9CAF-24372A61C21D}"/>
              </a:ext>
            </a:extLst>
          </p:cNvPr>
          <p:cNvSpPr txBox="1"/>
          <p:nvPr/>
        </p:nvSpPr>
        <p:spPr>
          <a:xfrm>
            <a:off x="6866824" y="4433690"/>
            <a:ext cx="70532" cy="153888"/>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0</a:t>
            </a:r>
          </a:p>
        </p:txBody>
      </p:sp>
      <p:sp>
        <p:nvSpPr>
          <p:cNvPr id="16" name="TextBox 15">
            <a:extLst>
              <a:ext uri="{FF2B5EF4-FFF2-40B4-BE49-F238E27FC236}">
                <a16:creationId xmlns:a16="http://schemas.microsoft.com/office/drawing/2014/main" id="{AA7DC856-C1F6-D749-5B6B-7A869387DB9B}"/>
              </a:ext>
            </a:extLst>
          </p:cNvPr>
          <p:cNvSpPr txBox="1"/>
          <p:nvPr/>
        </p:nvSpPr>
        <p:spPr>
          <a:xfrm>
            <a:off x="6866824" y="4162774"/>
            <a:ext cx="70532" cy="153888"/>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10</a:t>
            </a:r>
          </a:p>
        </p:txBody>
      </p:sp>
      <p:sp>
        <p:nvSpPr>
          <p:cNvPr id="18" name="TextBox 17">
            <a:extLst>
              <a:ext uri="{FF2B5EF4-FFF2-40B4-BE49-F238E27FC236}">
                <a16:creationId xmlns:a16="http://schemas.microsoft.com/office/drawing/2014/main" id="{6A8C14B7-9992-AD17-CCFA-F04708B110C3}"/>
              </a:ext>
            </a:extLst>
          </p:cNvPr>
          <p:cNvSpPr txBox="1"/>
          <p:nvPr/>
        </p:nvSpPr>
        <p:spPr>
          <a:xfrm>
            <a:off x="6866824" y="3891860"/>
            <a:ext cx="70532" cy="153888"/>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20</a:t>
            </a:r>
          </a:p>
        </p:txBody>
      </p:sp>
      <p:sp>
        <p:nvSpPr>
          <p:cNvPr id="19" name="TextBox 18">
            <a:extLst>
              <a:ext uri="{FF2B5EF4-FFF2-40B4-BE49-F238E27FC236}">
                <a16:creationId xmlns:a16="http://schemas.microsoft.com/office/drawing/2014/main" id="{527E4DA1-B25F-E050-92F0-51BB9F989AD7}"/>
              </a:ext>
            </a:extLst>
          </p:cNvPr>
          <p:cNvSpPr txBox="1"/>
          <p:nvPr/>
        </p:nvSpPr>
        <p:spPr>
          <a:xfrm>
            <a:off x="6866824" y="3620946"/>
            <a:ext cx="70532" cy="153888"/>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30</a:t>
            </a:r>
          </a:p>
        </p:txBody>
      </p:sp>
      <p:sp>
        <p:nvSpPr>
          <p:cNvPr id="20" name="TextBox 19">
            <a:extLst>
              <a:ext uri="{FF2B5EF4-FFF2-40B4-BE49-F238E27FC236}">
                <a16:creationId xmlns:a16="http://schemas.microsoft.com/office/drawing/2014/main" id="{9FAEEF33-BCFE-651B-0698-540543DEAF6A}"/>
              </a:ext>
            </a:extLst>
          </p:cNvPr>
          <p:cNvSpPr txBox="1"/>
          <p:nvPr/>
        </p:nvSpPr>
        <p:spPr>
          <a:xfrm>
            <a:off x="6866824" y="3350032"/>
            <a:ext cx="70532" cy="153888"/>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40</a:t>
            </a:r>
          </a:p>
        </p:txBody>
      </p:sp>
      <p:sp>
        <p:nvSpPr>
          <p:cNvPr id="21" name="TextBox 20">
            <a:extLst>
              <a:ext uri="{FF2B5EF4-FFF2-40B4-BE49-F238E27FC236}">
                <a16:creationId xmlns:a16="http://schemas.microsoft.com/office/drawing/2014/main" id="{BFD201A7-F4B5-E528-068B-85B29FFAB480}"/>
              </a:ext>
            </a:extLst>
          </p:cNvPr>
          <p:cNvSpPr txBox="1"/>
          <p:nvPr/>
        </p:nvSpPr>
        <p:spPr>
          <a:xfrm>
            <a:off x="6866824" y="3079118"/>
            <a:ext cx="70532" cy="153888"/>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50</a:t>
            </a:r>
          </a:p>
        </p:txBody>
      </p:sp>
      <p:sp>
        <p:nvSpPr>
          <p:cNvPr id="22" name="TextBox 21">
            <a:extLst>
              <a:ext uri="{FF2B5EF4-FFF2-40B4-BE49-F238E27FC236}">
                <a16:creationId xmlns:a16="http://schemas.microsoft.com/office/drawing/2014/main" id="{94E5DADF-7A23-AFB3-8663-2924C61B81DF}"/>
              </a:ext>
            </a:extLst>
          </p:cNvPr>
          <p:cNvSpPr txBox="1"/>
          <p:nvPr/>
        </p:nvSpPr>
        <p:spPr>
          <a:xfrm>
            <a:off x="6866824" y="2808204"/>
            <a:ext cx="70532" cy="153888"/>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60</a:t>
            </a:r>
          </a:p>
        </p:txBody>
      </p:sp>
      <p:sp>
        <p:nvSpPr>
          <p:cNvPr id="23" name="TextBox 22">
            <a:extLst>
              <a:ext uri="{FF2B5EF4-FFF2-40B4-BE49-F238E27FC236}">
                <a16:creationId xmlns:a16="http://schemas.microsoft.com/office/drawing/2014/main" id="{E0366B67-4AAC-E9F1-3809-D8737A738BDD}"/>
              </a:ext>
            </a:extLst>
          </p:cNvPr>
          <p:cNvSpPr txBox="1"/>
          <p:nvPr/>
        </p:nvSpPr>
        <p:spPr>
          <a:xfrm>
            <a:off x="6866824" y="2537290"/>
            <a:ext cx="70532" cy="153888"/>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70</a:t>
            </a:r>
          </a:p>
        </p:txBody>
      </p:sp>
      <p:sp>
        <p:nvSpPr>
          <p:cNvPr id="24" name="TextBox 23">
            <a:extLst>
              <a:ext uri="{FF2B5EF4-FFF2-40B4-BE49-F238E27FC236}">
                <a16:creationId xmlns:a16="http://schemas.microsoft.com/office/drawing/2014/main" id="{A8A1AB6A-ACB8-1F20-978F-6CF11D24E481}"/>
              </a:ext>
            </a:extLst>
          </p:cNvPr>
          <p:cNvSpPr txBox="1"/>
          <p:nvPr/>
        </p:nvSpPr>
        <p:spPr>
          <a:xfrm>
            <a:off x="6866824" y="2266376"/>
            <a:ext cx="70532" cy="153888"/>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80</a:t>
            </a:r>
          </a:p>
        </p:txBody>
      </p:sp>
      <p:sp>
        <p:nvSpPr>
          <p:cNvPr id="25" name="TextBox 24">
            <a:extLst>
              <a:ext uri="{FF2B5EF4-FFF2-40B4-BE49-F238E27FC236}">
                <a16:creationId xmlns:a16="http://schemas.microsoft.com/office/drawing/2014/main" id="{87ED2D05-B107-A49D-50CA-34D3FC3E7C78}"/>
              </a:ext>
            </a:extLst>
          </p:cNvPr>
          <p:cNvSpPr txBox="1"/>
          <p:nvPr/>
        </p:nvSpPr>
        <p:spPr>
          <a:xfrm>
            <a:off x="6866824" y="1995462"/>
            <a:ext cx="70532" cy="153888"/>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90</a:t>
            </a:r>
          </a:p>
        </p:txBody>
      </p:sp>
      <p:sp>
        <p:nvSpPr>
          <p:cNvPr id="26" name="TextBox 25">
            <a:extLst>
              <a:ext uri="{FF2B5EF4-FFF2-40B4-BE49-F238E27FC236}">
                <a16:creationId xmlns:a16="http://schemas.microsoft.com/office/drawing/2014/main" id="{DA0F75B9-1423-9D1B-EC63-5FCA96013237}"/>
              </a:ext>
            </a:extLst>
          </p:cNvPr>
          <p:cNvSpPr txBox="1"/>
          <p:nvPr/>
        </p:nvSpPr>
        <p:spPr>
          <a:xfrm>
            <a:off x="6866824" y="1724548"/>
            <a:ext cx="70532" cy="153888"/>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100</a:t>
            </a:r>
          </a:p>
        </p:txBody>
      </p:sp>
      <p:sp>
        <p:nvSpPr>
          <p:cNvPr id="27" name="TextBox 26">
            <a:extLst>
              <a:ext uri="{FF2B5EF4-FFF2-40B4-BE49-F238E27FC236}">
                <a16:creationId xmlns:a16="http://schemas.microsoft.com/office/drawing/2014/main" id="{CA399FD3-BB44-3C18-5A4F-32CDB0FB6B51}"/>
              </a:ext>
            </a:extLst>
          </p:cNvPr>
          <p:cNvSpPr txBox="1"/>
          <p:nvPr/>
        </p:nvSpPr>
        <p:spPr>
          <a:xfrm>
            <a:off x="7042670" y="4603955"/>
            <a:ext cx="7053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0</a:t>
            </a:r>
          </a:p>
        </p:txBody>
      </p:sp>
      <p:sp>
        <p:nvSpPr>
          <p:cNvPr id="28" name="TextBox 27">
            <a:extLst>
              <a:ext uri="{FF2B5EF4-FFF2-40B4-BE49-F238E27FC236}">
                <a16:creationId xmlns:a16="http://schemas.microsoft.com/office/drawing/2014/main" id="{1A7825BC-D3BC-E473-82FA-57BEFECA52C4}"/>
              </a:ext>
            </a:extLst>
          </p:cNvPr>
          <p:cNvSpPr txBox="1"/>
          <p:nvPr/>
        </p:nvSpPr>
        <p:spPr>
          <a:xfrm>
            <a:off x="7585282" y="4603955"/>
            <a:ext cx="7053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3</a:t>
            </a:r>
          </a:p>
        </p:txBody>
      </p:sp>
      <p:sp>
        <p:nvSpPr>
          <p:cNvPr id="29" name="TextBox 28">
            <a:extLst>
              <a:ext uri="{FF2B5EF4-FFF2-40B4-BE49-F238E27FC236}">
                <a16:creationId xmlns:a16="http://schemas.microsoft.com/office/drawing/2014/main" id="{F1AFE841-6179-3E45-00ED-586D1F8CD378}"/>
              </a:ext>
            </a:extLst>
          </p:cNvPr>
          <p:cNvSpPr txBox="1"/>
          <p:nvPr/>
        </p:nvSpPr>
        <p:spPr>
          <a:xfrm>
            <a:off x="8126659" y="4603955"/>
            <a:ext cx="7053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6</a:t>
            </a:r>
          </a:p>
        </p:txBody>
      </p:sp>
      <p:sp>
        <p:nvSpPr>
          <p:cNvPr id="30" name="TextBox 29">
            <a:extLst>
              <a:ext uri="{FF2B5EF4-FFF2-40B4-BE49-F238E27FC236}">
                <a16:creationId xmlns:a16="http://schemas.microsoft.com/office/drawing/2014/main" id="{76637C40-2EF6-AB38-8947-9945413F6F04}"/>
              </a:ext>
            </a:extLst>
          </p:cNvPr>
          <p:cNvSpPr txBox="1"/>
          <p:nvPr/>
        </p:nvSpPr>
        <p:spPr>
          <a:xfrm>
            <a:off x="8669271" y="4603955"/>
            <a:ext cx="7053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9</a:t>
            </a:r>
          </a:p>
        </p:txBody>
      </p:sp>
      <p:sp>
        <p:nvSpPr>
          <p:cNvPr id="31" name="TextBox 30">
            <a:extLst>
              <a:ext uri="{FF2B5EF4-FFF2-40B4-BE49-F238E27FC236}">
                <a16:creationId xmlns:a16="http://schemas.microsoft.com/office/drawing/2014/main" id="{33BD1BDE-5278-C62C-C3ED-D4597C56531A}"/>
              </a:ext>
            </a:extLst>
          </p:cNvPr>
          <p:cNvSpPr txBox="1"/>
          <p:nvPr/>
        </p:nvSpPr>
        <p:spPr>
          <a:xfrm>
            <a:off x="9216907" y="4603955"/>
            <a:ext cx="7053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12</a:t>
            </a:r>
          </a:p>
        </p:txBody>
      </p:sp>
      <p:sp>
        <p:nvSpPr>
          <p:cNvPr id="32" name="TextBox 31">
            <a:extLst>
              <a:ext uri="{FF2B5EF4-FFF2-40B4-BE49-F238E27FC236}">
                <a16:creationId xmlns:a16="http://schemas.microsoft.com/office/drawing/2014/main" id="{529D07C6-D2B9-FE61-3B7B-92AA9F96ABF7}"/>
              </a:ext>
            </a:extLst>
          </p:cNvPr>
          <p:cNvSpPr txBox="1"/>
          <p:nvPr/>
        </p:nvSpPr>
        <p:spPr>
          <a:xfrm>
            <a:off x="9758284" y="4603955"/>
            <a:ext cx="7053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15</a:t>
            </a:r>
          </a:p>
        </p:txBody>
      </p:sp>
      <p:sp>
        <p:nvSpPr>
          <p:cNvPr id="33" name="TextBox 32">
            <a:extLst>
              <a:ext uri="{FF2B5EF4-FFF2-40B4-BE49-F238E27FC236}">
                <a16:creationId xmlns:a16="http://schemas.microsoft.com/office/drawing/2014/main" id="{029C18F5-6E59-AC7E-6CCB-E43408B82D69}"/>
              </a:ext>
            </a:extLst>
          </p:cNvPr>
          <p:cNvSpPr txBox="1"/>
          <p:nvPr/>
        </p:nvSpPr>
        <p:spPr>
          <a:xfrm>
            <a:off x="10300896" y="4603955"/>
            <a:ext cx="7053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18</a:t>
            </a:r>
          </a:p>
        </p:txBody>
      </p:sp>
      <p:sp>
        <p:nvSpPr>
          <p:cNvPr id="34" name="TextBox 33">
            <a:extLst>
              <a:ext uri="{FF2B5EF4-FFF2-40B4-BE49-F238E27FC236}">
                <a16:creationId xmlns:a16="http://schemas.microsoft.com/office/drawing/2014/main" id="{CC1951CC-9F2D-7969-0216-AAF1AFF41CA8}"/>
              </a:ext>
            </a:extLst>
          </p:cNvPr>
          <p:cNvSpPr txBox="1"/>
          <p:nvPr/>
        </p:nvSpPr>
        <p:spPr>
          <a:xfrm>
            <a:off x="11398101" y="4603955"/>
            <a:ext cx="7053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24</a:t>
            </a:r>
          </a:p>
        </p:txBody>
      </p:sp>
      <p:sp>
        <p:nvSpPr>
          <p:cNvPr id="35" name="TextBox 34">
            <a:extLst>
              <a:ext uri="{FF2B5EF4-FFF2-40B4-BE49-F238E27FC236}">
                <a16:creationId xmlns:a16="http://schemas.microsoft.com/office/drawing/2014/main" id="{C3EE8D71-9526-8685-175B-438551CF49CC}"/>
              </a:ext>
            </a:extLst>
          </p:cNvPr>
          <p:cNvSpPr txBox="1"/>
          <p:nvPr/>
        </p:nvSpPr>
        <p:spPr>
          <a:xfrm>
            <a:off x="8315437" y="4825006"/>
            <a:ext cx="187347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Time from first dose (months)</a:t>
            </a:r>
          </a:p>
        </p:txBody>
      </p:sp>
      <p:sp>
        <p:nvSpPr>
          <p:cNvPr id="36" name="TextBox 35">
            <a:extLst>
              <a:ext uri="{FF2B5EF4-FFF2-40B4-BE49-F238E27FC236}">
                <a16:creationId xmlns:a16="http://schemas.microsoft.com/office/drawing/2014/main" id="{15E74E99-BEF3-ACC1-FE30-78C5D69F0DC4}"/>
              </a:ext>
            </a:extLst>
          </p:cNvPr>
          <p:cNvSpPr txBox="1"/>
          <p:nvPr/>
        </p:nvSpPr>
        <p:spPr>
          <a:xfrm rot="16200000">
            <a:off x="5653278" y="3115887"/>
            <a:ext cx="187347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Probability, %</a:t>
            </a:r>
          </a:p>
        </p:txBody>
      </p:sp>
      <p:sp>
        <p:nvSpPr>
          <p:cNvPr id="37" name="TextBox 36">
            <a:extLst>
              <a:ext uri="{FF2B5EF4-FFF2-40B4-BE49-F238E27FC236}">
                <a16:creationId xmlns:a16="http://schemas.microsoft.com/office/drawing/2014/main" id="{04BF6E9B-5CB8-7221-C799-B77ACDC6D973}"/>
              </a:ext>
            </a:extLst>
          </p:cNvPr>
          <p:cNvSpPr txBox="1"/>
          <p:nvPr/>
        </p:nvSpPr>
        <p:spPr>
          <a:xfrm>
            <a:off x="7042670" y="5032813"/>
            <a:ext cx="7053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12</a:t>
            </a:r>
          </a:p>
        </p:txBody>
      </p:sp>
      <p:sp>
        <p:nvSpPr>
          <p:cNvPr id="38" name="TextBox 37">
            <a:extLst>
              <a:ext uri="{FF2B5EF4-FFF2-40B4-BE49-F238E27FC236}">
                <a16:creationId xmlns:a16="http://schemas.microsoft.com/office/drawing/2014/main" id="{42A8F054-D779-7B64-0167-16E1B97A5508}"/>
              </a:ext>
            </a:extLst>
          </p:cNvPr>
          <p:cNvSpPr txBox="1"/>
          <p:nvPr/>
        </p:nvSpPr>
        <p:spPr>
          <a:xfrm>
            <a:off x="7585282" y="5032813"/>
            <a:ext cx="7053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8</a:t>
            </a:r>
          </a:p>
        </p:txBody>
      </p:sp>
      <p:sp>
        <p:nvSpPr>
          <p:cNvPr id="39" name="TextBox 38">
            <a:extLst>
              <a:ext uri="{FF2B5EF4-FFF2-40B4-BE49-F238E27FC236}">
                <a16:creationId xmlns:a16="http://schemas.microsoft.com/office/drawing/2014/main" id="{3615CC79-CD8E-C7A1-A49A-A2398E24144C}"/>
              </a:ext>
            </a:extLst>
          </p:cNvPr>
          <p:cNvSpPr txBox="1"/>
          <p:nvPr/>
        </p:nvSpPr>
        <p:spPr>
          <a:xfrm>
            <a:off x="8126659" y="5032813"/>
            <a:ext cx="7053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7</a:t>
            </a:r>
          </a:p>
        </p:txBody>
      </p:sp>
      <p:sp>
        <p:nvSpPr>
          <p:cNvPr id="40" name="TextBox 39">
            <a:extLst>
              <a:ext uri="{FF2B5EF4-FFF2-40B4-BE49-F238E27FC236}">
                <a16:creationId xmlns:a16="http://schemas.microsoft.com/office/drawing/2014/main" id="{2A902178-E23B-2EDE-996E-92825B0AA468}"/>
              </a:ext>
            </a:extLst>
          </p:cNvPr>
          <p:cNvSpPr txBox="1"/>
          <p:nvPr/>
        </p:nvSpPr>
        <p:spPr>
          <a:xfrm>
            <a:off x="8669271" y="5032813"/>
            <a:ext cx="7053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6</a:t>
            </a:r>
          </a:p>
        </p:txBody>
      </p:sp>
      <p:sp>
        <p:nvSpPr>
          <p:cNvPr id="41" name="TextBox 40">
            <a:extLst>
              <a:ext uri="{FF2B5EF4-FFF2-40B4-BE49-F238E27FC236}">
                <a16:creationId xmlns:a16="http://schemas.microsoft.com/office/drawing/2014/main" id="{217B5F63-D95A-C650-6B05-2C1F67C8ACBC}"/>
              </a:ext>
            </a:extLst>
          </p:cNvPr>
          <p:cNvSpPr txBox="1"/>
          <p:nvPr/>
        </p:nvSpPr>
        <p:spPr>
          <a:xfrm>
            <a:off x="9216907" y="5032813"/>
            <a:ext cx="7053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5</a:t>
            </a:r>
          </a:p>
        </p:txBody>
      </p:sp>
      <p:sp>
        <p:nvSpPr>
          <p:cNvPr id="42" name="TextBox 41">
            <a:extLst>
              <a:ext uri="{FF2B5EF4-FFF2-40B4-BE49-F238E27FC236}">
                <a16:creationId xmlns:a16="http://schemas.microsoft.com/office/drawing/2014/main" id="{E414AC9C-762B-6FB7-108B-19FB4475A3E0}"/>
              </a:ext>
            </a:extLst>
          </p:cNvPr>
          <p:cNvSpPr txBox="1"/>
          <p:nvPr/>
        </p:nvSpPr>
        <p:spPr>
          <a:xfrm>
            <a:off x="9758284" y="5032813"/>
            <a:ext cx="7053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3</a:t>
            </a:r>
          </a:p>
        </p:txBody>
      </p:sp>
      <p:sp>
        <p:nvSpPr>
          <p:cNvPr id="43" name="TextBox 42">
            <a:extLst>
              <a:ext uri="{FF2B5EF4-FFF2-40B4-BE49-F238E27FC236}">
                <a16:creationId xmlns:a16="http://schemas.microsoft.com/office/drawing/2014/main" id="{73E604DC-9085-DCB1-0EC8-6689349A7180}"/>
              </a:ext>
            </a:extLst>
          </p:cNvPr>
          <p:cNvSpPr txBox="1"/>
          <p:nvPr/>
        </p:nvSpPr>
        <p:spPr>
          <a:xfrm>
            <a:off x="10300896" y="5032813"/>
            <a:ext cx="7053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2</a:t>
            </a:r>
          </a:p>
        </p:txBody>
      </p:sp>
      <p:sp>
        <p:nvSpPr>
          <p:cNvPr id="44" name="TextBox 43">
            <a:extLst>
              <a:ext uri="{FF2B5EF4-FFF2-40B4-BE49-F238E27FC236}">
                <a16:creationId xmlns:a16="http://schemas.microsoft.com/office/drawing/2014/main" id="{CB1732EB-16E3-1421-E668-91BD48097B7A}"/>
              </a:ext>
            </a:extLst>
          </p:cNvPr>
          <p:cNvSpPr txBox="1"/>
          <p:nvPr/>
        </p:nvSpPr>
        <p:spPr>
          <a:xfrm>
            <a:off x="11398101" y="5032813"/>
            <a:ext cx="7053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6</a:t>
            </a:r>
          </a:p>
        </p:txBody>
      </p:sp>
      <p:sp>
        <p:nvSpPr>
          <p:cNvPr id="47" name="TextBox 46">
            <a:extLst>
              <a:ext uri="{FF2B5EF4-FFF2-40B4-BE49-F238E27FC236}">
                <a16:creationId xmlns:a16="http://schemas.microsoft.com/office/drawing/2014/main" id="{C6D8C02B-A2F5-E240-F6DB-F1F3B628A7A4}"/>
              </a:ext>
            </a:extLst>
          </p:cNvPr>
          <p:cNvSpPr txBox="1"/>
          <p:nvPr/>
        </p:nvSpPr>
        <p:spPr>
          <a:xfrm>
            <a:off x="6140893" y="5023795"/>
            <a:ext cx="796463" cy="162906"/>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Total (N=12)</a:t>
            </a:r>
          </a:p>
        </p:txBody>
      </p:sp>
      <p:sp>
        <p:nvSpPr>
          <p:cNvPr id="48" name="TextBox 47">
            <a:extLst>
              <a:ext uri="{FF2B5EF4-FFF2-40B4-BE49-F238E27FC236}">
                <a16:creationId xmlns:a16="http://schemas.microsoft.com/office/drawing/2014/main" id="{89AAB584-EE0B-F6EF-2138-E4EAF14DE9C6}"/>
              </a:ext>
            </a:extLst>
          </p:cNvPr>
          <p:cNvSpPr txBox="1"/>
          <p:nvPr/>
        </p:nvSpPr>
        <p:spPr>
          <a:xfrm>
            <a:off x="6140893" y="4827404"/>
            <a:ext cx="796463" cy="162906"/>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No. at Risk</a:t>
            </a:r>
          </a:p>
        </p:txBody>
      </p:sp>
      <p:pic>
        <p:nvPicPr>
          <p:cNvPr id="50" name="Graphic 49">
            <a:extLst>
              <a:ext uri="{FF2B5EF4-FFF2-40B4-BE49-F238E27FC236}">
                <a16:creationId xmlns:a16="http://schemas.microsoft.com/office/drawing/2014/main" id="{1C53F5D5-E0A0-36A6-24DF-CA11B9F29B1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78814" y="1826793"/>
            <a:ext cx="4448175" cy="2800350"/>
          </a:xfrm>
          <a:prstGeom prst="rect">
            <a:avLst/>
          </a:prstGeom>
        </p:spPr>
      </p:pic>
      <p:sp>
        <p:nvSpPr>
          <p:cNvPr id="51" name="TextBox 50">
            <a:extLst>
              <a:ext uri="{FF2B5EF4-FFF2-40B4-BE49-F238E27FC236}">
                <a16:creationId xmlns:a16="http://schemas.microsoft.com/office/drawing/2014/main" id="{3A2592C8-7615-C194-425F-6543371D7889}"/>
              </a:ext>
            </a:extLst>
          </p:cNvPr>
          <p:cNvSpPr txBox="1"/>
          <p:nvPr/>
        </p:nvSpPr>
        <p:spPr>
          <a:xfrm>
            <a:off x="872823" y="4458302"/>
            <a:ext cx="70532" cy="153888"/>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0</a:t>
            </a:r>
          </a:p>
        </p:txBody>
      </p:sp>
      <p:sp>
        <p:nvSpPr>
          <p:cNvPr id="52" name="TextBox 51">
            <a:extLst>
              <a:ext uri="{FF2B5EF4-FFF2-40B4-BE49-F238E27FC236}">
                <a16:creationId xmlns:a16="http://schemas.microsoft.com/office/drawing/2014/main" id="{D1479130-7BAA-B8B0-0F9A-44FFA40658D6}"/>
              </a:ext>
            </a:extLst>
          </p:cNvPr>
          <p:cNvSpPr txBox="1"/>
          <p:nvPr/>
        </p:nvSpPr>
        <p:spPr>
          <a:xfrm>
            <a:off x="872823" y="4187386"/>
            <a:ext cx="70532" cy="153888"/>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10</a:t>
            </a:r>
          </a:p>
        </p:txBody>
      </p:sp>
      <p:sp>
        <p:nvSpPr>
          <p:cNvPr id="53" name="TextBox 52">
            <a:extLst>
              <a:ext uri="{FF2B5EF4-FFF2-40B4-BE49-F238E27FC236}">
                <a16:creationId xmlns:a16="http://schemas.microsoft.com/office/drawing/2014/main" id="{00D666AA-F8AF-7C68-A502-B419573313F5}"/>
              </a:ext>
            </a:extLst>
          </p:cNvPr>
          <p:cNvSpPr txBox="1"/>
          <p:nvPr/>
        </p:nvSpPr>
        <p:spPr>
          <a:xfrm>
            <a:off x="872823" y="3916472"/>
            <a:ext cx="70532" cy="153888"/>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20</a:t>
            </a:r>
          </a:p>
        </p:txBody>
      </p:sp>
      <p:sp>
        <p:nvSpPr>
          <p:cNvPr id="54" name="TextBox 53">
            <a:extLst>
              <a:ext uri="{FF2B5EF4-FFF2-40B4-BE49-F238E27FC236}">
                <a16:creationId xmlns:a16="http://schemas.microsoft.com/office/drawing/2014/main" id="{A250CAD9-C21F-F365-E6B2-05BDAD957B76}"/>
              </a:ext>
            </a:extLst>
          </p:cNvPr>
          <p:cNvSpPr txBox="1"/>
          <p:nvPr/>
        </p:nvSpPr>
        <p:spPr>
          <a:xfrm>
            <a:off x="872823" y="3645558"/>
            <a:ext cx="70532" cy="153888"/>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30</a:t>
            </a:r>
          </a:p>
        </p:txBody>
      </p:sp>
      <p:sp>
        <p:nvSpPr>
          <p:cNvPr id="55" name="TextBox 54">
            <a:extLst>
              <a:ext uri="{FF2B5EF4-FFF2-40B4-BE49-F238E27FC236}">
                <a16:creationId xmlns:a16="http://schemas.microsoft.com/office/drawing/2014/main" id="{A2C644C2-9540-9A6B-7D44-6DC9396A6A2F}"/>
              </a:ext>
            </a:extLst>
          </p:cNvPr>
          <p:cNvSpPr txBox="1"/>
          <p:nvPr/>
        </p:nvSpPr>
        <p:spPr>
          <a:xfrm>
            <a:off x="872823" y="3374644"/>
            <a:ext cx="70532" cy="153888"/>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40</a:t>
            </a:r>
          </a:p>
        </p:txBody>
      </p:sp>
      <p:sp>
        <p:nvSpPr>
          <p:cNvPr id="56" name="TextBox 55">
            <a:extLst>
              <a:ext uri="{FF2B5EF4-FFF2-40B4-BE49-F238E27FC236}">
                <a16:creationId xmlns:a16="http://schemas.microsoft.com/office/drawing/2014/main" id="{04051A12-1B0B-6987-0EEB-A5CD64881E4E}"/>
              </a:ext>
            </a:extLst>
          </p:cNvPr>
          <p:cNvSpPr txBox="1"/>
          <p:nvPr/>
        </p:nvSpPr>
        <p:spPr>
          <a:xfrm>
            <a:off x="872823" y="3103730"/>
            <a:ext cx="70532" cy="153888"/>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50</a:t>
            </a:r>
          </a:p>
        </p:txBody>
      </p:sp>
      <p:sp>
        <p:nvSpPr>
          <p:cNvPr id="57" name="TextBox 56">
            <a:extLst>
              <a:ext uri="{FF2B5EF4-FFF2-40B4-BE49-F238E27FC236}">
                <a16:creationId xmlns:a16="http://schemas.microsoft.com/office/drawing/2014/main" id="{542E8004-F461-C58A-E5E7-858BB033CD21}"/>
              </a:ext>
            </a:extLst>
          </p:cNvPr>
          <p:cNvSpPr txBox="1"/>
          <p:nvPr/>
        </p:nvSpPr>
        <p:spPr>
          <a:xfrm>
            <a:off x="872823" y="2832816"/>
            <a:ext cx="70532" cy="153888"/>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60</a:t>
            </a:r>
          </a:p>
        </p:txBody>
      </p:sp>
      <p:sp>
        <p:nvSpPr>
          <p:cNvPr id="58" name="TextBox 57">
            <a:extLst>
              <a:ext uri="{FF2B5EF4-FFF2-40B4-BE49-F238E27FC236}">
                <a16:creationId xmlns:a16="http://schemas.microsoft.com/office/drawing/2014/main" id="{540038EF-C274-839A-1244-65783EDCF764}"/>
              </a:ext>
            </a:extLst>
          </p:cNvPr>
          <p:cNvSpPr txBox="1"/>
          <p:nvPr/>
        </p:nvSpPr>
        <p:spPr>
          <a:xfrm>
            <a:off x="872823" y="2561902"/>
            <a:ext cx="70532" cy="153888"/>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70</a:t>
            </a:r>
          </a:p>
        </p:txBody>
      </p:sp>
      <p:sp>
        <p:nvSpPr>
          <p:cNvPr id="59" name="TextBox 58">
            <a:extLst>
              <a:ext uri="{FF2B5EF4-FFF2-40B4-BE49-F238E27FC236}">
                <a16:creationId xmlns:a16="http://schemas.microsoft.com/office/drawing/2014/main" id="{D5F28744-591D-1F17-308B-8009580B74DE}"/>
              </a:ext>
            </a:extLst>
          </p:cNvPr>
          <p:cNvSpPr txBox="1"/>
          <p:nvPr/>
        </p:nvSpPr>
        <p:spPr>
          <a:xfrm>
            <a:off x="872823" y="2290988"/>
            <a:ext cx="70532" cy="153888"/>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80</a:t>
            </a:r>
          </a:p>
        </p:txBody>
      </p:sp>
      <p:sp>
        <p:nvSpPr>
          <p:cNvPr id="60" name="TextBox 59">
            <a:extLst>
              <a:ext uri="{FF2B5EF4-FFF2-40B4-BE49-F238E27FC236}">
                <a16:creationId xmlns:a16="http://schemas.microsoft.com/office/drawing/2014/main" id="{D091B0AC-CA76-A455-7171-120EA4948C36}"/>
              </a:ext>
            </a:extLst>
          </p:cNvPr>
          <p:cNvSpPr txBox="1"/>
          <p:nvPr/>
        </p:nvSpPr>
        <p:spPr>
          <a:xfrm>
            <a:off x="872823" y="2020074"/>
            <a:ext cx="70532" cy="153888"/>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90</a:t>
            </a:r>
          </a:p>
        </p:txBody>
      </p:sp>
      <p:sp>
        <p:nvSpPr>
          <p:cNvPr id="61" name="TextBox 60">
            <a:extLst>
              <a:ext uri="{FF2B5EF4-FFF2-40B4-BE49-F238E27FC236}">
                <a16:creationId xmlns:a16="http://schemas.microsoft.com/office/drawing/2014/main" id="{E34B16FE-86A0-4C0E-F6A7-D370C87E6994}"/>
              </a:ext>
            </a:extLst>
          </p:cNvPr>
          <p:cNvSpPr txBox="1"/>
          <p:nvPr/>
        </p:nvSpPr>
        <p:spPr>
          <a:xfrm>
            <a:off x="872823" y="1749160"/>
            <a:ext cx="70532" cy="153888"/>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100</a:t>
            </a:r>
          </a:p>
        </p:txBody>
      </p:sp>
      <p:sp>
        <p:nvSpPr>
          <p:cNvPr id="62" name="TextBox 61">
            <a:extLst>
              <a:ext uri="{FF2B5EF4-FFF2-40B4-BE49-F238E27FC236}">
                <a16:creationId xmlns:a16="http://schemas.microsoft.com/office/drawing/2014/main" id="{B77571B6-F740-E791-F9E5-265A38C2533E}"/>
              </a:ext>
            </a:extLst>
          </p:cNvPr>
          <p:cNvSpPr txBox="1"/>
          <p:nvPr/>
        </p:nvSpPr>
        <p:spPr>
          <a:xfrm>
            <a:off x="1048669" y="4628567"/>
            <a:ext cx="7053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0</a:t>
            </a:r>
          </a:p>
        </p:txBody>
      </p:sp>
      <p:sp>
        <p:nvSpPr>
          <p:cNvPr id="63" name="TextBox 62">
            <a:extLst>
              <a:ext uri="{FF2B5EF4-FFF2-40B4-BE49-F238E27FC236}">
                <a16:creationId xmlns:a16="http://schemas.microsoft.com/office/drawing/2014/main" id="{4E889AD3-EDAA-5F37-4A0B-B325B6FA2521}"/>
              </a:ext>
            </a:extLst>
          </p:cNvPr>
          <p:cNvSpPr txBox="1"/>
          <p:nvPr/>
        </p:nvSpPr>
        <p:spPr>
          <a:xfrm>
            <a:off x="1591281" y="4628567"/>
            <a:ext cx="7053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3</a:t>
            </a:r>
          </a:p>
        </p:txBody>
      </p:sp>
      <p:sp>
        <p:nvSpPr>
          <p:cNvPr id="64" name="TextBox 63">
            <a:extLst>
              <a:ext uri="{FF2B5EF4-FFF2-40B4-BE49-F238E27FC236}">
                <a16:creationId xmlns:a16="http://schemas.microsoft.com/office/drawing/2014/main" id="{197571D2-6F24-C557-5D03-2A93C9AFBE53}"/>
              </a:ext>
            </a:extLst>
          </p:cNvPr>
          <p:cNvSpPr txBox="1"/>
          <p:nvPr/>
        </p:nvSpPr>
        <p:spPr>
          <a:xfrm>
            <a:off x="2132658" y="4628567"/>
            <a:ext cx="7053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6</a:t>
            </a:r>
          </a:p>
        </p:txBody>
      </p:sp>
      <p:sp>
        <p:nvSpPr>
          <p:cNvPr id="65" name="TextBox 64">
            <a:extLst>
              <a:ext uri="{FF2B5EF4-FFF2-40B4-BE49-F238E27FC236}">
                <a16:creationId xmlns:a16="http://schemas.microsoft.com/office/drawing/2014/main" id="{AAA7D09D-9899-F01F-4FA2-2C3C54CE2744}"/>
              </a:ext>
            </a:extLst>
          </p:cNvPr>
          <p:cNvSpPr txBox="1"/>
          <p:nvPr/>
        </p:nvSpPr>
        <p:spPr>
          <a:xfrm>
            <a:off x="2675270" y="4628567"/>
            <a:ext cx="7053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9</a:t>
            </a:r>
          </a:p>
        </p:txBody>
      </p:sp>
      <p:sp>
        <p:nvSpPr>
          <p:cNvPr id="66" name="TextBox 65">
            <a:extLst>
              <a:ext uri="{FF2B5EF4-FFF2-40B4-BE49-F238E27FC236}">
                <a16:creationId xmlns:a16="http://schemas.microsoft.com/office/drawing/2014/main" id="{A14F017D-CF0D-0284-D135-2A636AC80957}"/>
              </a:ext>
            </a:extLst>
          </p:cNvPr>
          <p:cNvSpPr txBox="1"/>
          <p:nvPr/>
        </p:nvSpPr>
        <p:spPr>
          <a:xfrm>
            <a:off x="3222906" y="4628567"/>
            <a:ext cx="7053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12</a:t>
            </a:r>
          </a:p>
        </p:txBody>
      </p:sp>
      <p:sp>
        <p:nvSpPr>
          <p:cNvPr id="67" name="TextBox 66">
            <a:extLst>
              <a:ext uri="{FF2B5EF4-FFF2-40B4-BE49-F238E27FC236}">
                <a16:creationId xmlns:a16="http://schemas.microsoft.com/office/drawing/2014/main" id="{19106F33-8C09-C18E-D360-0EAA7793C49C}"/>
              </a:ext>
            </a:extLst>
          </p:cNvPr>
          <p:cNvSpPr txBox="1"/>
          <p:nvPr/>
        </p:nvSpPr>
        <p:spPr>
          <a:xfrm>
            <a:off x="3764283" y="4628567"/>
            <a:ext cx="7053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15</a:t>
            </a:r>
          </a:p>
        </p:txBody>
      </p:sp>
      <p:sp>
        <p:nvSpPr>
          <p:cNvPr id="68" name="TextBox 67">
            <a:extLst>
              <a:ext uri="{FF2B5EF4-FFF2-40B4-BE49-F238E27FC236}">
                <a16:creationId xmlns:a16="http://schemas.microsoft.com/office/drawing/2014/main" id="{C4B56913-C154-43BE-4E45-DB259B521A63}"/>
              </a:ext>
            </a:extLst>
          </p:cNvPr>
          <p:cNvSpPr txBox="1"/>
          <p:nvPr/>
        </p:nvSpPr>
        <p:spPr>
          <a:xfrm>
            <a:off x="4306895" y="4628567"/>
            <a:ext cx="7053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18</a:t>
            </a:r>
          </a:p>
        </p:txBody>
      </p:sp>
      <p:sp>
        <p:nvSpPr>
          <p:cNvPr id="69" name="TextBox 68">
            <a:extLst>
              <a:ext uri="{FF2B5EF4-FFF2-40B4-BE49-F238E27FC236}">
                <a16:creationId xmlns:a16="http://schemas.microsoft.com/office/drawing/2014/main" id="{0EB28ABA-FC9A-6767-C365-6167FFC981B0}"/>
              </a:ext>
            </a:extLst>
          </p:cNvPr>
          <p:cNvSpPr txBox="1"/>
          <p:nvPr/>
        </p:nvSpPr>
        <p:spPr>
          <a:xfrm>
            <a:off x="5404100" y="4628567"/>
            <a:ext cx="7053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24</a:t>
            </a:r>
          </a:p>
        </p:txBody>
      </p:sp>
      <p:sp>
        <p:nvSpPr>
          <p:cNvPr id="70" name="TextBox 69">
            <a:extLst>
              <a:ext uri="{FF2B5EF4-FFF2-40B4-BE49-F238E27FC236}">
                <a16:creationId xmlns:a16="http://schemas.microsoft.com/office/drawing/2014/main" id="{505771ED-2106-7126-AC26-AF730DD68D9F}"/>
              </a:ext>
            </a:extLst>
          </p:cNvPr>
          <p:cNvSpPr txBox="1"/>
          <p:nvPr/>
        </p:nvSpPr>
        <p:spPr>
          <a:xfrm>
            <a:off x="2321436" y="4849618"/>
            <a:ext cx="187347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Time from first dose (months)</a:t>
            </a:r>
          </a:p>
        </p:txBody>
      </p:sp>
      <p:sp>
        <p:nvSpPr>
          <p:cNvPr id="71" name="TextBox 70">
            <a:extLst>
              <a:ext uri="{FF2B5EF4-FFF2-40B4-BE49-F238E27FC236}">
                <a16:creationId xmlns:a16="http://schemas.microsoft.com/office/drawing/2014/main" id="{D9E3DEFC-4B7D-FE65-B58E-017A25D34BA6}"/>
              </a:ext>
            </a:extLst>
          </p:cNvPr>
          <p:cNvSpPr txBox="1"/>
          <p:nvPr/>
        </p:nvSpPr>
        <p:spPr>
          <a:xfrm rot="16200000">
            <a:off x="-340723" y="3140499"/>
            <a:ext cx="187347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Probability, %</a:t>
            </a:r>
          </a:p>
        </p:txBody>
      </p:sp>
      <p:sp>
        <p:nvSpPr>
          <p:cNvPr id="72" name="TextBox 71">
            <a:extLst>
              <a:ext uri="{FF2B5EF4-FFF2-40B4-BE49-F238E27FC236}">
                <a16:creationId xmlns:a16="http://schemas.microsoft.com/office/drawing/2014/main" id="{D791A74A-3D10-3AAA-06B9-89E95BBD40B2}"/>
              </a:ext>
            </a:extLst>
          </p:cNvPr>
          <p:cNvSpPr txBox="1"/>
          <p:nvPr/>
        </p:nvSpPr>
        <p:spPr>
          <a:xfrm>
            <a:off x="1048669" y="5057425"/>
            <a:ext cx="7053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7</a:t>
            </a:r>
          </a:p>
        </p:txBody>
      </p:sp>
      <p:sp>
        <p:nvSpPr>
          <p:cNvPr id="73" name="TextBox 72">
            <a:extLst>
              <a:ext uri="{FF2B5EF4-FFF2-40B4-BE49-F238E27FC236}">
                <a16:creationId xmlns:a16="http://schemas.microsoft.com/office/drawing/2014/main" id="{2F9DA1E1-2711-F5A1-39D0-3D07A6BA7CA7}"/>
              </a:ext>
            </a:extLst>
          </p:cNvPr>
          <p:cNvSpPr txBox="1"/>
          <p:nvPr/>
        </p:nvSpPr>
        <p:spPr>
          <a:xfrm>
            <a:off x="1591281" y="5057425"/>
            <a:ext cx="7053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7</a:t>
            </a:r>
          </a:p>
        </p:txBody>
      </p:sp>
      <p:sp>
        <p:nvSpPr>
          <p:cNvPr id="74" name="TextBox 73">
            <a:extLst>
              <a:ext uri="{FF2B5EF4-FFF2-40B4-BE49-F238E27FC236}">
                <a16:creationId xmlns:a16="http://schemas.microsoft.com/office/drawing/2014/main" id="{8B2685FA-5031-1CE8-5472-6323CE436BF6}"/>
              </a:ext>
            </a:extLst>
          </p:cNvPr>
          <p:cNvSpPr txBox="1"/>
          <p:nvPr/>
        </p:nvSpPr>
        <p:spPr>
          <a:xfrm>
            <a:off x="2132658" y="5057425"/>
            <a:ext cx="7053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7</a:t>
            </a:r>
          </a:p>
        </p:txBody>
      </p:sp>
      <p:sp>
        <p:nvSpPr>
          <p:cNvPr id="75" name="TextBox 74">
            <a:extLst>
              <a:ext uri="{FF2B5EF4-FFF2-40B4-BE49-F238E27FC236}">
                <a16:creationId xmlns:a16="http://schemas.microsoft.com/office/drawing/2014/main" id="{58F9FCD6-330E-372D-83B5-75225A2BFB36}"/>
              </a:ext>
            </a:extLst>
          </p:cNvPr>
          <p:cNvSpPr txBox="1"/>
          <p:nvPr/>
        </p:nvSpPr>
        <p:spPr>
          <a:xfrm>
            <a:off x="2675270" y="5057425"/>
            <a:ext cx="7053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5</a:t>
            </a:r>
          </a:p>
        </p:txBody>
      </p:sp>
      <p:sp>
        <p:nvSpPr>
          <p:cNvPr id="76" name="TextBox 75">
            <a:extLst>
              <a:ext uri="{FF2B5EF4-FFF2-40B4-BE49-F238E27FC236}">
                <a16:creationId xmlns:a16="http://schemas.microsoft.com/office/drawing/2014/main" id="{FCBA3175-0F2B-1394-DCEF-DA69EA6EEBD5}"/>
              </a:ext>
            </a:extLst>
          </p:cNvPr>
          <p:cNvSpPr txBox="1"/>
          <p:nvPr/>
        </p:nvSpPr>
        <p:spPr>
          <a:xfrm>
            <a:off x="3222906" y="5057425"/>
            <a:ext cx="7053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4</a:t>
            </a:r>
          </a:p>
        </p:txBody>
      </p:sp>
      <p:sp>
        <p:nvSpPr>
          <p:cNvPr id="77" name="TextBox 76">
            <a:extLst>
              <a:ext uri="{FF2B5EF4-FFF2-40B4-BE49-F238E27FC236}">
                <a16:creationId xmlns:a16="http://schemas.microsoft.com/office/drawing/2014/main" id="{E0868CE4-8E32-F75D-D7F6-3E047572E296}"/>
              </a:ext>
            </a:extLst>
          </p:cNvPr>
          <p:cNvSpPr txBox="1"/>
          <p:nvPr/>
        </p:nvSpPr>
        <p:spPr>
          <a:xfrm>
            <a:off x="3764283" y="5057425"/>
            <a:ext cx="7053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2</a:t>
            </a:r>
          </a:p>
        </p:txBody>
      </p:sp>
      <p:sp>
        <p:nvSpPr>
          <p:cNvPr id="78" name="TextBox 77">
            <a:extLst>
              <a:ext uri="{FF2B5EF4-FFF2-40B4-BE49-F238E27FC236}">
                <a16:creationId xmlns:a16="http://schemas.microsoft.com/office/drawing/2014/main" id="{12412107-76CF-569D-5B8B-7AFD8C2F8217}"/>
              </a:ext>
            </a:extLst>
          </p:cNvPr>
          <p:cNvSpPr txBox="1"/>
          <p:nvPr/>
        </p:nvSpPr>
        <p:spPr>
          <a:xfrm>
            <a:off x="4306895" y="5057425"/>
            <a:ext cx="7053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1</a:t>
            </a:r>
          </a:p>
        </p:txBody>
      </p:sp>
      <p:sp>
        <p:nvSpPr>
          <p:cNvPr id="79" name="TextBox 78">
            <a:extLst>
              <a:ext uri="{FF2B5EF4-FFF2-40B4-BE49-F238E27FC236}">
                <a16:creationId xmlns:a16="http://schemas.microsoft.com/office/drawing/2014/main" id="{6C8DB4A6-19E9-67D6-69E6-5BDA6E79E1BF}"/>
              </a:ext>
            </a:extLst>
          </p:cNvPr>
          <p:cNvSpPr txBox="1"/>
          <p:nvPr/>
        </p:nvSpPr>
        <p:spPr>
          <a:xfrm>
            <a:off x="5404100" y="5057425"/>
            <a:ext cx="70532" cy="15388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0</a:t>
            </a:r>
          </a:p>
        </p:txBody>
      </p:sp>
      <p:sp>
        <p:nvSpPr>
          <p:cNvPr id="80" name="TextBox 79">
            <a:extLst>
              <a:ext uri="{FF2B5EF4-FFF2-40B4-BE49-F238E27FC236}">
                <a16:creationId xmlns:a16="http://schemas.microsoft.com/office/drawing/2014/main" id="{C28F87D2-250A-D648-7D77-F7E4BF22FEDD}"/>
              </a:ext>
            </a:extLst>
          </p:cNvPr>
          <p:cNvSpPr txBox="1"/>
          <p:nvPr/>
        </p:nvSpPr>
        <p:spPr>
          <a:xfrm>
            <a:off x="146892" y="5048407"/>
            <a:ext cx="796463" cy="162906"/>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Total (N=7)</a:t>
            </a:r>
          </a:p>
        </p:txBody>
      </p:sp>
      <p:sp>
        <p:nvSpPr>
          <p:cNvPr id="81" name="TextBox 80">
            <a:extLst>
              <a:ext uri="{FF2B5EF4-FFF2-40B4-BE49-F238E27FC236}">
                <a16:creationId xmlns:a16="http://schemas.microsoft.com/office/drawing/2014/main" id="{C498D1D9-3C6C-2720-46BA-0857848C06FD}"/>
              </a:ext>
            </a:extLst>
          </p:cNvPr>
          <p:cNvSpPr txBox="1"/>
          <p:nvPr/>
        </p:nvSpPr>
        <p:spPr>
          <a:xfrm>
            <a:off x="146892" y="4852016"/>
            <a:ext cx="796463" cy="162906"/>
          </a:xfrm>
          <a:prstGeom prst="rect">
            <a:avLst/>
          </a:prstGeom>
          <a:no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No. at Risk</a:t>
            </a:r>
          </a:p>
        </p:txBody>
      </p:sp>
      <p:cxnSp>
        <p:nvCxnSpPr>
          <p:cNvPr id="82" name="Straight Connector 81">
            <a:extLst>
              <a:ext uri="{FF2B5EF4-FFF2-40B4-BE49-F238E27FC236}">
                <a16:creationId xmlns:a16="http://schemas.microsoft.com/office/drawing/2014/main" id="{B942D945-8D53-E14B-AF67-6BEB074A60DC}"/>
              </a:ext>
            </a:extLst>
          </p:cNvPr>
          <p:cNvCxnSpPr>
            <a:cxnSpLocks/>
          </p:cNvCxnSpPr>
          <p:nvPr/>
        </p:nvCxnSpPr>
        <p:spPr>
          <a:xfrm flipH="1" flipV="1">
            <a:off x="9245729" y="1598629"/>
            <a:ext cx="0" cy="29341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2781F8B-668E-7FF4-E598-516F72FE521C}"/>
              </a:ext>
            </a:extLst>
          </p:cNvPr>
          <p:cNvCxnSpPr>
            <a:cxnSpLocks/>
          </p:cNvCxnSpPr>
          <p:nvPr/>
        </p:nvCxnSpPr>
        <p:spPr>
          <a:xfrm flipH="1" flipV="1">
            <a:off x="3241634" y="1654471"/>
            <a:ext cx="0" cy="29341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7CD1E904-B1FD-7620-9CEB-BD4988C08141}"/>
              </a:ext>
            </a:extLst>
          </p:cNvPr>
          <p:cNvSpPr txBox="1"/>
          <p:nvPr/>
        </p:nvSpPr>
        <p:spPr>
          <a:xfrm>
            <a:off x="3268135" y="2048781"/>
            <a:ext cx="7398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57%</a:t>
            </a:r>
          </a:p>
        </p:txBody>
      </p:sp>
      <p:sp>
        <p:nvSpPr>
          <p:cNvPr id="85" name="TextBox 84">
            <a:extLst>
              <a:ext uri="{FF2B5EF4-FFF2-40B4-BE49-F238E27FC236}">
                <a16:creationId xmlns:a16="http://schemas.microsoft.com/office/drawing/2014/main" id="{B447BD45-C9FB-0562-F14B-4D0936304CE2}"/>
              </a:ext>
            </a:extLst>
          </p:cNvPr>
          <p:cNvSpPr txBox="1"/>
          <p:nvPr/>
        </p:nvSpPr>
        <p:spPr>
          <a:xfrm>
            <a:off x="9276627" y="2041494"/>
            <a:ext cx="7398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52%</a:t>
            </a:r>
          </a:p>
        </p:txBody>
      </p:sp>
      <p:sp>
        <p:nvSpPr>
          <p:cNvPr id="86" name="TextBox 85">
            <a:extLst>
              <a:ext uri="{FF2B5EF4-FFF2-40B4-BE49-F238E27FC236}">
                <a16:creationId xmlns:a16="http://schemas.microsoft.com/office/drawing/2014/main" id="{57AF4F53-C47A-F6C1-7140-249C629F5264}"/>
              </a:ext>
            </a:extLst>
          </p:cNvPr>
          <p:cNvSpPr txBox="1"/>
          <p:nvPr/>
        </p:nvSpPr>
        <p:spPr>
          <a:xfrm>
            <a:off x="5001369" y="3344324"/>
            <a:ext cx="115806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Aptos" panose="02110004020202020204"/>
                <a:ea typeface="+mn-ea"/>
                <a:cs typeface="+mn-cs"/>
              </a:rPr>
              <a:t>mDoR</a:t>
            </a: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 13.0 months</a:t>
            </a:r>
          </a:p>
        </p:txBody>
      </p:sp>
      <p:sp>
        <p:nvSpPr>
          <p:cNvPr id="87" name="TextBox 86">
            <a:extLst>
              <a:ext uri="{FF2B5EF4-FFF2-40B4-BE49-F238E27FC236}">
                <a16:creationId xmlns:a16="http://schemas.microsoft.com/office/drawing/2014/main" id="{1A93A7A7-AB2C-CAA4-2987-0B7F2FC3A381}"/>
              </a:ext>
            </a:extLst>
          </p:cNvPr>
          <p:cNvSpPr txBox="1"/>
          <p:nvPr/>
        </p:nvSpPr>
        <p:spPr>
          <a:xfrm>
            <a:off x="11163264" y="3609771"/>
            <a:ext cx="115806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Aptos" panose="02110004020202020204"/>
                <a:ea typeface="+mn-ea"/>
                <a:cs typeface="+mn-cs"/>
              </a:rPr>
              <a:t>mPFS</a:t>
            </a: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 12.7 months</a:t>
            </a:r>
          </a:p>
        </p:txBody>
      </p:sp>
      <p:grpSp>
        <p:nvGrpSpPr>
          <p:cNvPr id="88" name="Group 87">
            <a:extLst>
              <a:ext uri="{FF2B5EF4-FFF2-40B4-BE49-F238E27FC236}">
                <a16:creationId xmlns:a16="http://schemas.microsoft.com/office/drawing/2014/main" id="{8354A661-203B-856E-08C2-992F8CC434D3}"/>
              </a:ext>
            </a:extLst>
          </p:cNvPr>
          <p:cNvGrpSpPr/>
          <p:nvPr/>
        </p:nvGrpSpPr>
        <p:grpSpPr>
          <a:xfrm>
            <a:off x="1149380" y="4359734"/>
            <a:ext cx="103251" cy="97145"/>
            <a:chOff x="4152832" y="1814840"/>
            <a:chExt cx="103251" cy="97145"/>
          </a:xfrm>
        </p:grpSpPr>
        <p:cxnSp>
          <p:nvCxnSpPr>
            <p:cNvPr id="100" name="Straight Connector 99">
              <a:extLst>
                <a:ext uri="{FF2B5EF4-FFF2-40B4-BE49-F238E27FC236}">
                  <a16:creationId xmlns:a16="http://schemas.microsoft.com/office/drawing/2014/main" id="{06352F5D-DD9C-85C4-EA1D-E0855C2821AC}"/>
                </a:ext>
              </a:extLst>
            </p:cNvPr>
            <p:cNvCxnSpPr>
              <a:cxnSpLocks/>
            </p:cNvCxnSpPr>
            <p:nvPr/>
          </p:nvCxnSpPr>
          <p:spPr>
            <a:xfrm>
              <a:off x="4152832" y="1863412"/>
              <a:ext cx="103251" cy="0"/>
            </a:xfrm>
            <a:prstGeom prst="line">
              <a:avLst/>
            </a:prstGeom>
            <a:ln w="15875">
              <a:solidFill>
                <a:srgbClr val="3387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2CCF544-48DD-58F9-B6C5-33F5A58AAD08}"/>
                </a:ext>
              </a:extLst>
            </p:cNvPr>
            <p:cNvCxnSpPr>
              <a:cxnSpLocks/>
            </p:cNvCxnSpPr>
            <p:nvPr/>
          </p:nvCxnSpPr>
          <p:spPr>
            <a:xfrm flipV="1">
              <a:off x="4204457" y="1814840"/>
              <a:ext cx="0" cy="97145"/>
            </a:xfrm>
            <a:prstGeom prst="line">
              <a:avLst/>
            </a:prstGeom>
            <a:ln w="15875">
              <a:solidFill>
                <a:srgbClr val="338700"/>
              </a:solidFill>
            </a:ln>
          </p:spPr>
          <p:style>
            <a:lnRef idx="1">
              <a:schemeClr val="accent1"/>
            </a:lnRef>
            <a:fillRef idx="0">
              <a:schemeClr val="accent1"/>
            </a:fillRef>
            <a:effectRef idx="0">
              <a:schemeClr val="accent1"/>
            </a:effectRef>
            <a:fontRef idx="minor">
              <a:schemeClr val="tx1"/>
            </a:fontRef>
          </p:style>
        </p:cxnSp>
      </p:grpSp>
      <p:sp>
        <p:nvSpPr>
          <p:cNvPr id="89" name="TextBox 88">
            <a:extLst>
              <a:ext uri="{FF2B5EF4-FFF2-40B4-BE49-F238E27FC236}">
                <a16:creationId xmlns:a16="http://schemas.microsoft.com/office/drawing/2014/main" id="{DC7DE414-457B-299E-523D-C2B24EF59B08}"/>
              </a:ext>
            </a:extLst>
          </p:cNvPr>
          <p:cNvSpPr txBox="1"/>
          <p:nvPr/>
        </p:nvSpPr>
        <p:spPr>
          <a:xfrm>
            <a:off x="1203062" y="4248815"/>
            <a:ext cx="11183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Censored</a:t>
            </a:r>
          </a:p>
        </p:txBody>
      </p:sp>
      <p:grpSp>
        <p:nvGrpSpPr>
          <p:cNvPr id="90" name="Group 89">
            <a:extLst>
              <a:ext uri="{FF2B5EF4-FFF2-40B4-BE49-F238E27FC236}">
                <a16:creationId xmlns:a16="http://schemas.microsoft.com/office/drawing/2014/main" id="{92D4370B-3833-4D67-8553-DF6B5316BC36}"/>
              </a:ext>
            </a:extLst>
          </p:cNvPr>
          <p:cNvGrpSpPr/>
          <p:nvPr/>
        </p:nvGrpSpPr>
        <p:grpSpPr>
          <a:xfrm>
            <a:off x="7153474" y="4335871"/>
            <a:ext cx="103251" cy="97145"/>
            <a:chOff x="4152832" y="1814840"/>
            <a:chExt cx="103251" cy="97145"/>
          </a:xfrm>
        </p:grpSpPr>
        <p:cxnSp>
          <p:nvCxnSpPr>
            <p:cNvPr id="98" name="Straight Connector 97">
              <a:extLst>
                <a:ext uri="{FF2B5EF4-FFF2-40B4-BE49-F238E27FC236}">
                  <a16:creationId xmlns:a16="http://schemas.microsoft.com/office/drawing/2014/main" id="{F982D24D-7DBB-5D71-FC8A-096A56474864}"/>
                </a:ext>
              </a:extLst>
            </p:cNvPr>
            <p:cNvCxnSpPr>
              <a:cxnSpLocks/>
            </p:cNvCxnSpPr>
            <p:nvPr/>
          </p:nvCxnSpPr>
          <p:spPr>
            <a:xfrm>
              <a:off x="4152832" y="1863412"/>
              <a:ext cx="103251" cy="0"/>
            </a:xfrm>
            <a:prstGeom prst="line">
              <a:avLst/>
            </a:prstGeom>
            <a:ln w="15875">
              <a:solidFill>
                <a:srgbClr val="3387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FF38E55-2681-8972-9720-0ACDDF0A9FC1}"/>
                </a:ext>
              </a:extLst>
            </p:cNvPr>
            <p:cNvCxnSpPr>
              <a:cxnSpLocks/>
            </p:cNvCxnSpPr>
            <p:nvPr/>
          </p:nvCxnSpPr>
          <p:spPr>
            <a:xfrm flipV="1">
              <a:off x="4204457" y="1814840"/>
              <a:ext cx="0" cy="97145"/>
            </a:xfrm>
            <a:prstGeom prst="line">
              <a:avLst/>
            </a:prstGeom>
            <a:ln w="15875">
              <a:solidFill>
                <a:srgbClr val="338700"/>
              </a:solidFill>
            </a:ln>
          </p:spPr>
          <p:style>
            <a:lnRef idx="1">
              <a:schemeClr val="accent1"/>
            </a:lnRef>
            <a:fillRef idx="0">
              <a:schemeClr val="accent1"/>
            </a:fillRef>
            <a:effectRef idx="0">
              <a:schemeClr val="accent1"/>
            </a:effectRef>
            <a:fontRef idx="minor">
              <a:schemeClr val="tx1"/>
            </a:fontRef>
          </p:style>
        </p:cxnSp>
      </p:grpSp>
      <p:sp>
        <p:nvSpPr>
          <p:cNvPr id="91" name="TextBox 90">
            <a:extLst>
              <a:ext uri="{FF2B5EF4-FFF2-40B4-BE49-F238E27FC236}">
                <a16:creationId xmlns:a16="http://schemas.microsoft.com/office/drawing/2014/main" id="{BF6B39CB-8FEE-9C98-CD69-17F23F90AFA5}"/>
              </a:ext>
            </a:extLst>
          </p:cNvPr>
          <p:cNvSpPr txBox="1"/>
          <p:nvPr/>
        </p:nvSpPr>
        <p:spPr>
          <a:xfrm>
            <a:off x="7207156" y="4224952"/>
            <a:ext cx="11183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Censored</a:t>
            </a:r>
          </a:p>
        </p:txBody>
      </p:sp>
      <p:grpSp>
        <p:nvGrpSpPr>
          <p:cNvPr id="92" name="Group 91">
            <a:extLst>
              <a:ext uri="{FF2B5EF4-FFF2-40B4-BE49-F238E27FC236}">
                <a16:creationId xmlns:a16="http://schemas.microsoft.com/office/drawing/2014/main" id="{602B9E69-9105-37B7-47A8-76B6BE508F82}"/>
              </a:ext>
            </a:extLst>
          </p:cNvPr>
          <p:cNvGrpSpPr/>
          <p:nvPr/>
        </p:nvGrpSpPr>
        <p:grpSpPr>
          <a:xfrm>
            <a:off x="4703675" y="4569380"/>
            <a:ext cx="358598" cy="286599"/>
            <a:chOff x="5153378" y="4509420"/>
            <a:chExt cx="358598" cy="286599"/>
          </a:xfrm>
        </p:grpSpPr>
        <p:sp>
          <p:nvSpPr>
            <p:cNvPr id="96" name="TextBox 95">
              <a:extLst>
                <a:ext uri="{FF2B5EF4-FFF2-40B4-BE49-F238E27FC236}">
                  <a16:creationId xmlns:a16="http://schemas.microsoft.com/office/drawing/2014/main" id="{1817F56B-150B-0D6F-DC79-1CBA23174D11}"/>
                </a:ext>
              </a:extLst>
            </p:cNvPr>
            <p:cNvSpPr txBox="1"/>
            <p:nvPr/>
          </p:nvSpPr>
          <p:spPr>
            <a:xfrm>
              <a:off x="5153378" y="4519020"/>
              <a:ext cx="35859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21</a:t>
              </a:r>
            </a:p>
          </p:txBody>
        </p:sp>
        <p:cxnSp>
          <p:nvCxnSpPr>
            <p:cNvPr id="97" name="Straight Connector 96">
              <a:extLst>
                <a:ext uri="{FF2B5EF4-FFF2-40B4-BE49-F238E27FC236}">
                  <a16:creationId xmlns:a16="http://schemas.microsoft.com/office/drawing/2014/main" id="{3B19F843-A8BA-B8D9-83D7-C61E1858B41D}"/>
                </a:ext>
              </a:extLst>
            </p:cNvPr>
            <p:cNvCxnSpPr>
              <a:cxnSpLocks/>
            </p:cNvCxnSpPr>
            <p:nvPr/>
          </p:nvCxnSpPr>
          <p:spPr>
            <a:xfrm>
              <a:off x="5329737" y="4509420"/>
              <a:ext cx="2940" cy="548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FE7DBF3-CBC8-7B13-E92B-906AFB330147}"/>
              </a:ext>
            </a:extLst>
          </p:cNvPr>
          <p:cNvGrpSpPr/>
          <p:nvPr/>
        </p:nvGrpSpPr>
        <p:grpSpPr>
          <a:xfrm>
            <a:off x="10703719" y="4549358"/>
            <a:ext cx="358598" cy="286599"/>
            <a:chOff x="5153378" y="4509420"/>
            <a:chExt cx="358598" cy="286599"/>
          </a:xfrm>
        </p:grpSpPr>
        <p:sp>
          <p:nvSpPr>
            <p:cNvPr id="94" name="TextBox 93">
              <a:extLst>
                <a:ext uri="{FF2B5EF4-FFF2-40B4-BE49-F238E27FC236}">
                  <a16:creationId xmlns:a16="http://schemas.microsoft.com/office/drawing/2014/main" id="{0EE3F672-FC87-4611-499A-54135B8929DF}"/>
                </a:ext>
              </a:extLst>
            </p:cNvPr>
            <p:cNvSpPr txBox="1"/>
            <p:nvPr/>
          </p:nvSpPr>
          <p:spPr>
            <a:xfrm>
              <a:off x="5153378" y="4519020"/>
              <a:ext cx="35859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21</a:t>
              </a:r>
            </a:p>
          </p:txBody>
        </p:sp>
        <p:cxnSp>
          <p:nvCxnSpPr>
            <p:cNvPr id="95" name="Straight Connector 94">
              <a:extLst>
                <a:ext uri="{FF2B5EF4-FFF2-40B4-BE49-F238E27FC236}">
                  <a16:creationId xmlns:a16="http://schemas.microsoft.com/office/drawing/2014/main" id="{7F773CB2-4E70-A8C1-9ED6-CE08DCA6FB00}"/>
                </a:ext>
              </a:extLst>
            </p:cNvPr>
            <p:cNvCxnSpPr>
              <a:cxnSpLocks/>
            </p:cNvCxnSpPr>
            <p:nvPr/>
          </p:nvCxnSpPr>
          <p:spPr>
            <a:xfrm>
              <a:off x="5329737" y="4509420"/>
              <a:ext cx="2940" cy="548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F0906319-F9B8-9484-BE9B-5D5578104411}"/>
              </a:ext>
            </a:extLst>
          </p:cNvPr>
          <p:cNvGrpSpPr/>
          <p:nvPr/>
        </p:nvGrpSpPr>
        <p:grpSpPr>
          <a:xfrm>
            <a:off x="4049164" y="1725558"/>
            <a:ext cx="1737270" cy="523220"/>
            <a:chOff x="4049164" y="1725558"/>
            <a:chExt cx="1737270" cy="523220"/>
          </a:xfrm>
        </p:grpSpPr>
        <p:cxnSp>
          <p:nvCxnSpPr>
            <p:cNvPr id="4" name="Straight Connector 3">
              <a:extLst>
                <a:ext uri="{FF2B5EF4-FFF2-40B4-BE49-F238E27FC236}">
                  <a16:creationId xmlns:a16="http://schemas.microsoft.com/office/drawing/2014/main" id="{6CA4CD59-38FF-C5BF-B206-85F9227C03EE}"/>
                </a:ext>
              </a:extLst>
            </p:cNvPr>
            <p:cNvCxnSpPr>
              <a:cxnSpLocks/>
            </p:cNvCxnSpPr>
            <p:nvPr/>
          </p:nvCxnSpPr>
          <p:spPr>
            <a:xfrm>
              <a:off x="4049164" y="1878436"/>
              <a:ext cx="291487" cy="0"/>
            </a:xfrm>
            <a:prstGeom prst="line">
              <a:avLst/>
            </a:prstGeom>
            <a:ln w="19050">
              <a:solidFill>
                <a:srgbClr val="33870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81E7CC87-B0A2-3373-CAE7-1B166C841E58}"/>
                </a:ext>
              </a:extLst>
            </p:cNvPr>
            <p:cNvSpPr txBox="1"/>
            <p:nvPr/>
          </p:nvSpPr>
          <p:spPr>
            <a:xfrm>
              <a:off x="4326266" y="1725558"/>
              <a:ext cx="146016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BCMA CAR-T as last LoT</a:t>
              </a:r>
            </a:p>
          </p:txBody>
        </p:sp>
      </p:grpSp>
      <p:grpSp>
        <p:nvGrpSpPr>
          <p:cNvPr id="103" name="Group 102">
            <a:extLst>
              <a:ext uri="{FF2B5EF4-FFF2-40B4-BE49-F238E27FC236}">
                <a16:creationId xmlns:a16="http://schemas.microsoft.com/office/drawing/2014/main" id="{C23C7330-5E3C-903E-71D4-5C1BA96DD825}"/>
              </a:ext>
            </a:extLst>
          </p:cNvPr>
          <p:cNvGrpSpPr/>
          <p:nvPr/>
        </p:nvGrpSpPr>
        <p:grpSpPr>
          <a:xfrm>
            <a:off x="10140927" y="1697194"/>
            <a:ext cx="1610674" cy="523220"/>
            <a:chOff x="4049164" y="1725558"/>
            <a:chExt cx="1610674" cy="523220"/>
          </a:xfrm>
        </p:grpSpPr>
        <p:cxnSp>
          <p:nvCxnSpPr>
            <p:cNvPr id="104" name="Straight Connector 103">
              <a:extLst>
                <a:ext uri="{FF2B5EF4-FFF2-40B4-BE49-F238E27FC236}">
                  <a16:creationId xmlns:a16="http://schemas.microsoft.com/office/drawing/2014/main" id="{25AECF2D-AD21-9F53-9D22-643758D3DB60}"/>
                </a:ext>
              </a:extLst>
            </p:cNvPr>
            <p:cNvCxnSpPr>
              <a:cxnSpLocks/>
            </p:cNvCxnSpPr>
            <p:nvPr/>
          </p:nvCxnSpPr>
          <p:spPr>
            <a:xfrm>
              <a:off x="4049164" y="1878436"/>
              <a:ext cx="291487" cy="0"/>
            </a:xfrm>
            <a:prstGeom prst="line">
              <a:avLst/>
            </a:prstGeom>
            <a:ln w="19050">
              <a:solidFill>
                <a:srgbClr val="338700"/>
              </a:solidFill>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77CB921C-78E2-CC54-8692-C3DF41FDCEE1}"/>
                </a:ext>
              </a:extLst>
            </p:cNvPr>
            <p:cNvSpPr txBox="1"/>
            <p:nvPr/>
          </p:nvSpPr>
          <p:spPr>
            <a:xfrm>
              <a:off x="4326265" y="1725558"/>
              <a:ext cx="13335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BCMA CAR-T as last LoT</a:t>
              </a:r>
            </a:p>
          </p:txBody>
        </p:sp>
      </p:grpSp>
      <p:sp>
        <p:nvSpPr>
          <p:cNvPr id="106" name="TextBox 105"/>
          <p:cNvSpPr txBox="1"/>
          <p:nvPr/>
        </p:nvSpPr>
        <p:spPr>
          <a:xfrm>
            <a:off x="307897" y="5258067"/>
            <a:ext cx="10333470" cy="323165"/>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ptos" panose="02110004020202020204"/>
                <a:ea typeface="+mn-ea"/>
                <a:cs typeface="+mn-cs"/>
              </a:rPr>
              <a:t>Clinical implication: Linvoseltamab shows strong early efficacy with high complete response rates in AL amyloidosis.</a:t>
            </a:r>
          </a:p>
        </p:txBody>
      </p:sp>
      <p:sp>
        <p:nvSpPr>
          <p:cNvPr id="3" name="TextBox 2">
            <a:extLst>
              <a:ext uri="{FF2B5EF4-FFF2-40B4-BE49-F238E27FC236}">
                <a16:creationId xmlns:a16="http://schemas.microsoft.com/office/drawing/2014/main" id="{8D9FC192-3022-A42B-1F75-3DE4C514D3D1}"/>
              </a:ext>
            </a:extLst>
          </p:cNvPr>
          <p:cNvSpPr txBox="1"/>
          <p:nvPr/>
        </p:nvSpPr>
        <p:spPr>
          <a:xfrm>
            <a:off x="9397389" y="6600837"/>
            <a:ext cx="2794611"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Chhabra S et al. ASCO 2026;Abstract 7508</a:t>
            </a:r>
          </a:p>
        </p:txBody>
      </p:sp>
    </p:spTree>
    <p:extLst>
      <p:ext uri="{BB962C8B-B14F-4D97-AF65-F5344CB8AC3E}">
        <p14:creationId xmlns:p14="http://schemas.microsoft.com/office/powerpoint/2010/main" val="390535171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D9EE633C-E06B-9559-8ED4-64C180B72E19}"/>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77A0F731-B2EF-E598-9B7D-4472518C7D50}"/>
              </a:ext>
            </a:extLst>
          </p:cNvPr>
          <p:cNvSpPr/>
          <p:nvPr/>
        </p:nvSpPr>
        <p:spPr>
          <a:xfrm>
            <a:off x="5511736" y="2229420"/>
            <a:ext cx="3573146" cy="2753624"/>
          </a:xfrm>
          <a:prstGeom prst="rect">
            <a:avLst/>
          </a:prstGeom>
          <a:solidFill>
            <a:schemeClr val="bg1"/>
          </a:solidFill>
          <a:ln>
            <a:noFill/>
          </a:ln>
          <a:effectLst>
            <a:outerShdw blurRad="508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tIns="822960" rIns="0" rtlCol="0" anchor="t" anchorCtr="0"/>
          <a:lstStyle/>
          <a:p>
            <a:pPr marL="0" marR="0" lvl="0" indent="0" algn="l" defTabSz="457200" rtl="0" eaLnBrk="0" fontAlgn="base" latinLnBrk="0" hangingPunct="0">
              <a:lnSpc>
                <a:spcPct val="100000"/>
              </a:lnSpc>
              <a:spcBef>
                <a:spcPct val="0"/>
              </a:spcBef>
              <a:spcAft>
                <a:spcPct val="0"/>
              </a:spcAft>
              <a:buClr>
                <a:srgbClr val="071E49"/>
              </a:buClr>
              <a:buSzTx/>
              <a:buFontTx/>
              <a:buNone/>
              <a:tabLst/>
              <a:defRPr/>
            </a:pPr>
            <a:endParaRPr kumimoji="0" lang="en-US" sz="1400" b="0" i="0" u="none" strike="noStrike" kern="1200" cap="none" spc="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0" marR="0" lvl="0" indent="0" algn="l" defTabSz="457200" rtl="0" eaLnBrk="0" fontAlgn="base" latinLnBrk="0" hangingPunct="0">
              <a:lnSpc>
                <a:spcPct val="100000"/>
              </a:lnSpc>
              <a:spcBef>
                <a:spcPct val="0"/>
              </a:spcBef>
              <a:spcAft>
                <a:spcPct val="0"/>
              </a:spcAft>
              <a:buClr>
                <a:srgbClr val="071E49"/>
              </a:buClr>
              <a:buSzTx/>
              <a:buFontTx/>
              <a:buNone/>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F24EDAD9-286F-DBFC-962E-6A472C50F562}"/>
              </a:ext>
            </a:extLst>
          </p:cNvPr>
          <p:cNvGrpSpPr/>
          <p:nvPr/>
        </p:nvGrpSpPr>
        <p:grpSpPr>
          <a:xfrm>
            <a:off x="5470393" y="3916126"/>
            <a:ext cx="3429022" cy="767284"/>
            <a:chOff x="5404027" y="3805512"/>
            <a:chExt cx="3429022" cy="767284"/>
          </a:xfrm>
        </p:grpSpPr>
        <p:sp>
          <p:nvSpPr>
            <p:cNvPr id="107" name="TextBox 106">
              <a:extLst>
                <a:ext uri="{FF2B5EF4-FFF2-40B4-BE49-F238E27FC236}">
                  <a16:creationId xmlns:a16="http://schemas.microsoft.com/office/drawing/2014/main" id="{EC5D238D-1B0D-9E07-47A7-74B1E5C52BF8}"/>
                </a:ext>
              </a:extLst>
            </p:cNvPr>
            <p:cNvSpPr txBox="1"/>
            <p:nvPr/>
          </p:nvSpPr>
          <p:spPr>
            <a:xfrm>
              <a:off x="6173261" y="3805512"/>
              <a:ext cx="413314"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8E8E8">
                      <a:lumMod val="75000"/>
                    </a:srgbClr>
                  </a:solidFill>
                  <a:effectLst/>
                  <a:uLnTx/>
                  <a:uFillTx/>
                  <a:latin typeface="Aptos" panose="02110004020202020204"/>
                  <a:ea typeface="+mn-ea"/>
                  <a:cs typeface="+mn-cs"/>
                </a:rPr>
                <a:t>D1 </a:t>
              </a:r>
            </a:p>
          </p:txBody>
        </p:sp>
        <p:sp>
          <p:nvSpPr>
            <p:cNvPr id="108" name="TextBox 107">
              <a:extLst>
                <a:ext uri="{FF2B5EF4-FFF2-40B4-BE49-F238E27FC236}">
                  <a16:creationId xmlns:a16="http://schemas.microsoft.com/office/drawing/2014/main" id="{80B64BCD-B821-0D3E-0820-237DB6B73668}"/>
                </a:ext>
              </a:extLst>
            </p:cNvPr>
            <p:cNvSpPr txBox="1"/>
            <p:nvPr/>
          </p:nvSpPr>
          <p:spPr>
            <a:xfrm>
              <a:off x="7635888" y="3805512"/>
              <a:ext cx="439688"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8E8E8">
                      <a:lumMod val="75000"/>
                    </a:srgbClr>
                  </a:solidFill>
                  <a:effectLst/>
                  <a:uLnTx/>
                  <a:uFillTx/>
                  <a:latin typeface="Aptos" panose="02110004020202020204"/>
                  <a:ea typeface="+mn-ea"/>
                  <a:cs typeface="+mn-cs"/>
                </a:rPr>
                <a:t>D1</a:t>
              </a:r>
            </a:p>
          </p:txBody>
        </p:sp>
        <p:sp>
          <p:nvSpPr>
            <p:cNvPr id="113" name="TextBox 112">
              <a:extLst>
                <a:ext uri="{FF2B5EF4-FFF2-40B4-BE49-F238E27FC236}">
                  <a16:creationId xmlns:a16="http://schemas.microsoft.com/office/drawing/2014/main" id="{2FBE6C7A-601E-58E1-5483-F36E3BF33265}"/>
                </a:ext>
              </a:extLst>
            </p:cNvPr>
            <p:cNvSpPr txBox="1"/>
            <p:nvPr/>
          </p:nvSpPr>
          <p:spPr>
            <a:xfrm>
              <a:off x="6026422" y="3998901"/>
              <a:ext cx="70699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8E8E8">
                      <a:lumMod val="75000"/>
                    </a:srgbClr>
                  </a:solidFill>
                  <a:effectLst/>
                  <a:uLnTx/>
                  <a:uFillTx/>
                  <a:latin typeface="Aptos" panose="02110004020202020204"/>
                  <a:ea typeface="+mn-ea"/>
                  <a:cs typeface="+mn-cs"/>
                </a:rPr>
                <a:t>SUD</a:t>
              </a:r>
            </a:p>
          </p:txBody>
        </p:sp>
        <p:sp>
          <p:nvSpPr>
            <p:cNvPr id="114" name="TextBox 113">
              <a:extLst>
                <a:ext uri="{FF2B5EF4-FFF2-40B4-BE49-F238E27FC236}">
                  <a16:creationId xmlns:a16="http://schemas.microsoft.com/office/drawing/2014/main" id="{DDD659CE-FF0D-F46B-144E-FF0ED4C82B89}"/>
                </a:ext>
              </a:extLst>
            </p:cNvPr>
            <p:cNvSpPr txBox="1"/>
            <p:nvPr/>
          </p:nvSpPr>
          <p:spPr>
            <a:xfrm>
              <a:off x="7447699" y="3998900"/>
              <a:ext cx="125575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8E8E8">
                      <a:lumMod val="75000"/>
                    </a:srgbClr>
                  </a:solidFill>
                  <a:effectLst/>
                  <a:uLnTx/>
                  <a:uFillTx/>
                  <a:latin typeface="Aptos" panose="02110004020202020204"/>
                  <a:ea typeface="+mn-ea"/>
                  <a:cs typeface="+mn-cs"/>
                </a:rPr>
                <a:t>60 mg Q4W</a:t>
              </a:r>
            </a:p>
          </p:txBody>
        </p:sp>
        <p:sp>
          <p:nvSpPr>
            <p:cNvPr id="117" name="TextBox 116">
              <a:extLst>
                <a:ext uri="{FF2B5EF4-FFF2-40B4-BE49-F238E27FC236}">
                  <a16:creationId xmlns:a16="http://schemas.microsoft.com/office/drawing/2014/main" id="{E99C582E-7E5A-1FE1-55B6-F422B0F5CB47}"/>
                </a:ext>
              </a:extLst>
            </p:cNvPr>
            <p:cNvSpPr txBox="1"/>
            <p:nvPr/>
          </p:nvSpPr>
          <p:spPr>
            <a:xfrm>
              <a:off x="5404027" y="4234242"/>
              <a:ext cx="96440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8E8E8">
                      <a:lumMod val="75000"/>
                    </a:srgbClr>
                  </a:solidFill>
                  <a:effectLst/>
                  <a:uLnTx/>
                  <a:uFillTx/>
                  <a:latin typeface="Aptos" panose="02110004020202020204"/>
                  <a:ea typeface="+mn-ea"/>
                  <a:cs typeface="+mn-cs"/>
                </a:rPr>
                <a:t>Arm D</a:t>
              </a:r>
            </a:p>
          </p:txBody>
        </p:sp>
        <p:sp>
          <p:nvSpPr>
            <p:cNvPr id="119" name="TextBox 118">
              <a:extLst>
                <a:ext uri="{FF2B5EF4-FFF2-40B4-BE49-F238E27FC236}">
                  <a16:creationId xmlns:a16="http://schemas.microsoft.com/office/drawing/2014/main" id="{E1538930-AD32-7497-F008-97BBEE7BDC1C}"/>
                </a:ext>
              </a:extLst>
            </p:cNvPr>
            <p:cNvSpPr txBox="1"/>
            <p:nvPr/>
          </p:nvSpPr>
          <p:spPr>
            <a:xfrm>
              <a:off x="6859701" y="3805512"/>
              <a:ext cx="439688"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8E8E8">
                      <a:lumMod val="75000"/>
                    </a:srgbClr>
                  </a:solidFill>
                  <a:effectLst/>
                  <a:uLnTx/>
                  <a:uFillTx/>
                  <a:latin typeface="Aptos" panose="02110004020202020204"/>
                  <a:ea typeface="+mn-ea"/>
                  <a:cs typeface="+mn-cs"/>
                </a:rPr>
                <a:t>D4</a:t>
              </a:r>
            </a:p>
          </p:txBody>
        </p:sp>
        <p:grpSp>
          <p:nvGrpSpPr>
            <p:cNvPr id="6" name="Group 5">
              <a:extLst>
                <a:ext uri="{FF2B5EF4-FFF2-40B4-BE49-F238E27FC236}">
                  <a16:creationId xmlns:a16="http://schemas.microsoft.com/office/drawing/2014/main" id="{FB63E5A8-8246-18BF-E4E4-4617066820E9}"/>
                </a:ext>
              </a:extLst>
            </p:cNvPr>
            <p:cNvGrpSpPr/>
            <p:nvPr/>
          </p:nvGrpSpPr>
          <p:grpSpPr>
            <a:xfrm>
              <a:off x="6361963" y="4284477"/>
              <a:ext cx="2471086" cy="176364"/>
              <a:chOff x="6361963" y="4284477"/>
              <a:chExt cx="2471086" cy="176364"/>
            </a:xfrm>
          </p:grpSpPr>
          <p:cxnSp>
            <p:nvCxnSpPr>
              <p:cNvPr id="109" name="Straight Arrow Connector 108">
                <a:extLst>
                  <a:ext uri="{FF2B5EF4-FFF2-40B4-BE49-F238E27FC236}">
                    <a16:creationId xmlns:a16="http://schemas.microsoft.com/office/drawing/2014/main" id="{1B38B125-D233-5F9D-71BD-4FFD51DBDB26}"/>
                  </a:ext>
                </a:extLst>
              </p:cNvPr>
              <p:cNvCxnSpPr>
                <a:cxnSpLocks/>
              </p:cNvCxnSpPr>
              <p:nvPr/>
            </p:nvCxnSpPr>
            <p:spPr>
              <a:xfrm>
                <a:off x="6361963" y="4422667"/>
                <a:ext cx="2471086" cy="0"/>
              </a:xfrm>
              <a:prstGeom prst="straightConnector1">
                <a:avLst/>
              </a:prstGeom>
              <a:ln w="101600">
                <a:solidFill>
                  <a:schemeClr val="bg2">
                    <a:lumMod val="9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532E277B-BFEF-BFBB-791A-3DD0E3CC7296}"/>
                  </a:ext>
                </a:extLst>
              </p:cNvPr>
              <p:cNvCxnSpPr>
                <a:cxnSpLocks/>
              </p:cNvCxnSpPr>
              <p:nvPr/>
            </p:nvCxnSpPr>
            <p:spPr>
              <a:xfrm flipV="1">
                <a:off x="6375131" y="4284477"/>
                <a:ext cx="0" cy="176364"/>
              </a:xfrm>
              <a:prstGeom prst="straightConnector1">
                <a:avLst/>
              </a:prstGeom>
              <a:ln w="31750">
                <a:solidFill>
                  <a:schemeClr val="bg2">
                    <a:lumMod val="90000"/>
                  </a:schemeClr>
                </a:solidFill>
                <a:tailEnd type="none" w="sm" len="sm"/>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400B36D3-4DC1-97BA-B097-DD9218CE2D5C}"/>
                  </a:ext>
                </a:extLst>
              </p:cNvPr>
              <p:cNvCxnSpPr>
                <a:cxnSpLocks/>
              </p:cNvCxnSpPr>
              <p:nvPr/>
            </p:nvCxnSpPr>
            <p:spPr>
              <a:xfrm flipV="1">
                <a:off x="7855732" y="4284477"/>
                <a:ext cx="0" cy="91440"/>
              </a:xfrm>
              <a:prstGeom prst="straightConnector1">
                <a:avLst/>
              </a:prstGeom>
              <a:ln w="31750">
                <a:solidFill>
                  <a:schemeClr val="bg2">
                    <a:lumMod val="90000"/>
                  </a:schemeClr>
                </a:solidFill>
                <a:tailEnd type="none" w="sm" len="sm"/>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47F8E68C-20D3-1EA1-ABF4-61908A81205F}"/>
                  </a:ext>
                </a:extLst>
              </p:cNvPr>
              <p:cNvCxnSpPr>
                <a:cxnSpLocks/>
              </p:cNvCxnSpPr>
              <p:nvPr/>
            </p:nvCxnSpPr>
            <p:spPr>
              <a:xfrm flipV="1">
                <a:off x="7079545" y="4284477"/>
                <a:ext cx="0" cy="91440"/>
              </a:xfrm>
              <a:prstGeom prst="straightConnector1">
                <a:avLst/>
              </a:prstGeom>
              <a:ln w="31750">
                <a:solidFill>
                  <a:schemeClr val="bg2">
                    <a:lumMod val="90000"/>
                  </a:schemeClr>
                </a:solidFill>
                <a:tailEnd type="none" w="sm" len="sm"/>
              </a:ln>
            </p:spPr>
            <p:style>
              <a:lnRef idx="1">
                <a:schemeClr val="accent1"/>
              </a:lnRef>
              <a:fillRef idx="0">
                <a:schemeClr val="accent1"/>
              </a:fillRef>
              <a:effectRef idx="0">
                <a:schemeClr val="accent1"/>
              </a:effectRef>
              <a:fontRef idx="minor">
                <a:schemeClr val="tx1"/>
              </a:fontRef>
            </p:style>
          </p:cxnSp>
        </p:grpSp>
        <p:sp>
          <p:nvSpPr>
            <p:cNvPr id="121" name="TextBox 120">
              <a:extLst>
                <a:ext uri="{FF2B5EF4-FFF2-40B4-BE49-F238E27FC236}">
                  <a16:creationId xmlns:a16="http://schemas.microsoft.com/office/drawing/2014/main" id="{EF1ADC8E-E439-DB02-621E-6A41E8CA1570}"/>
                </a:ext>
              </a:extLst>
            </p:cNvPr>
            <p:cNvSpPr txBox="1"/>
            <p:nvPr/>
          </p:nvSpPr>
          <p:spPr>
            <a:xfrm>
              <a:off x="6703096" y="3998901"/>
              <a:ext cx="70699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8E8E8">
                      <a:lumMod val="75000"/>
                    </a:srgbClr>
                  </a:solidFill>
                  <a:effectLst/>
                  <a:uLnTx/>
                  <a:uFillTx/>
                  <a:latin typeface="Aptos" panose="02110004020202020204"/>
                  <a:ea typeface="+mn-ea"/>
                  <a:cs typeface="+mn-cs"/>
                </a:rPr>
                <a:t>60 mg</a:t>
              </a:r>
            </a:p>
          </p:txBody>
        </p:sp>
      </p:grpSp>
      <p:grpSp>
        <p:nvGrpSpPr>
          <p:cNvPr id="19" name="Group 18">
            <a:extLst>
              <a:ext uri="{FF2B5EF4-FFF2-40B4-BE49-F238E27FC236}">
                <a16:creationId xmlns:a16="http://schemas.microsoft.com/office/drawing/2014/main" id="{7D9294EE-7466-CD86-9B73-9266C909BA47}"/>
              </a:ext>
            </a:extLst>
          </p:cNvPr>
          <p:cNvGrpSpPr/>
          <p:nvPr/>
        </p:nvGrpSpPr>
        <p:grpSpPr>
          <a:xfrm>
            <a:off x="5453452" y="3066215"/>
            <a:ext cx="3445963" cy="740375"/>
            <a:chOff x="5387086" y="2940853"/>
            <a:chExt cx="3445963" cy="740375"/>
          </a:xfrm>
        </p:grpSpPr>
        <p:sp>
          <p:nvSpPr>
            <p:cNvPr id="92" name="TextBox 91">
              <a:extLst>
                <a:ext uri="{FF2B5EF4-FFF2-40B4-BE49-F238E27FC236}">
                  <a16:creationId xmlns:a16="http://schemas.microsoft.com/office/drawing/2014/main" id="{F1C743A2-C665-8F6D-6B6D-938F7479C66F}"/>
                </a:ext>
              </a:extLst>
            </p:cNvPr>
            <p:cNvSpPr txBox="1"/>
            <p:nvPr/>
          </p:nvSpPr>
          <p:spPr>
            <a:xfrm>
              <a:off x="6173261" y="2940853"/>
              <a:ext cx="413314"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D1 </a:t>
              </a:r>
            </a:p>
          </p:txBody>
        </p:sp>
        <p:sp>
          <p:nvSpPr>
            <p:cNvPr id="93" name="TextBox 92">
              <a:extLst>
                <a:ext uri="{FF2B5EF4-FFF2-40B4-BE49-F238E27FC236}">
                  <a16:creationId xmlns:a16="http://schemas.microsoft.com/office/drawing/2014/main" id="{C979A72A-039F-6B93-9A97-E0634FB3514A}"/>
                </a:ext>
              </a:extLst>
            </p:cNvPr>
            <p:cNvSpPr txBox="1"/>
            <p:nvPr/>
          </p:nvSpPr>
          <p:spPr>
            <a:xfrm>
              <a:off x="6829055" y="2940853"/>
              <a:ext cx="439688"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D4</a:t>
              </a:r>
            </a:p>
          </p:txBody>
        </p:sp>
        <p:sp>
          <p:nvSpPr>
            <p:cNvPr id="94" name="TextBox 93">
              <a:extLst>
                <a:ext uri="{FF2B5EF4-FFF2-40B4-BE49-F238E27FC236}">
                  <a16:creationId xmlns:a16="http://schemas.microsoft.com/office/drawing/2014/main" id="{AD9C28BE-8493-6AA4-4B91-AFC9305D3504}"/>
                </a:ext>
              </a:extLst>
            </p:cNvPr>
            <p:cNvSpPr txBox="1"/>
            <p:nvPr/>
          </p:nvSpPr>
          <p:spPr>
            <a:xfrm>
              <a:off x="7635888" y="2940853"/>
              <a:ext cx="439688"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D1</a:t>
              </a:r>
            </a:p>
          </p:txBody>
        </p:sp>
        <p:grpSp>
          <p:nvGrpSpPr>
            <p:cNvPr id="5" name="Group 4">
              <a:extLst>
                <a:ext uri="{FF2B5EF4-FFF2-40B4-BE49-F238E27FC236}">
                  <a16:creationId xmlns:a16="http://schemas.microsoft.com/office/drawing/2014/main" id="{CECB5F5C-ED04-FA6F-A7B2-B0A7B8E8CEFF}"/>
                </a:ext>
              </a:extLst>
            </p:cNvPr>
            <p:cNvGrpSpPr/>
            <p:nvPr/>
          </p:nvGrpSpPr>
          <p:grpSpPr>
            <a:xfrm>
              <a:off x="6361963" y="3410870"/>
              <a:ext cx="2471086" cy="174409"/>
              <a:chOff x="6361963" y="3410870"/>
              <a:chExt cx="2471086" cy="174409"/>
            </a:xfrm>
          </p:grpSpPr>
          <p:cxnSp>
            <p:nvCxnSpPr>
              <p:cNvPr id="97" name="Straight Arrow Connector 96">
                <a:extLst>
                  <a:ext uri="{FF2B5EF4-FFF2-40B4-BE49-F238E27FC236}">
                    <a16:creationId xmlns:a16="http://schemas.microsoft.com/office/drawing/2014/main" id="{E295EE98-0EC4-45D9-C2A8-2A1F6B2E1ACD}"/>
                  </a:ext>
                </a:extLst>
              </p:cNvPr>
              <p:cNvCxnSpPr/>
              <p:nvPr/>
            </p:nvCxnSpPr>
            <p:spPr>
              <a:xfrm>
                <a:off x="6361963" y="3543080"/>
                <a:ext cx="2471086" cy="0"/>
              </a:xfrm>
              <a:prstGeom prst="straightConnector1">
                <a:avLst/>
              </a:prstGeom>
              <a:ln w="101600">
                <a:solidFill>
                  <a:srgbClr val="78206E"/>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92798CB0-40E7-B07E-B2BB-2755639F3CED}"/>
                  </a:ext>
                </a:extLst>
              </p:cNvPr>
              <p:cNvCxnSpPr>
                <a:cxnSpLocks/>
              </p:cNvCxnSpPr>
              <p:nvPr/>
            </p:nvCxnSpPr>
            <p:spPr>
              <a:xfrm flipV="1">
                <a:off x="6377775" y="3410870"/>
                <a:ext cx="0" cy="174409"/>
              </a:xfrm>
              <a:prstGeom prst="straightConnector1">
                <a:avLst/>
              </a:prstGeom>
              <a:ln w="31750">
                <a:solidFill>
                  <a:srgbClr val="78206E"/>
                </a:solidFill>
                <a:tailEnd type="none" w="sm" len="sm"/>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935D10F3-511D-04D7-5856-BD7F8EB090EA}"/>
                  </a:ext>
                </a:extLst>
              </p:cNvPr>
              <p:cNvCxnSpPr>
                <a:cxnSpLocks/>
              </p:cNvCxnSpPr>
              <p:nvPr/>
            </p:nvCxnSpPr>
            <p:spPr>
              <a:xfrm flipV="1">
                <a:off x="7048899" y="3410870"/>
                <a:ext cx="0" cy="91440"/>
              </a:xfrm>
              <a:prstGeom prst="straightConnector1">
                <a:avLst/>
              </a:prstGeom>
              <a:ln w="31750">
                <a:solidFill>
                  <a:srgbClr val="78206E"/>
                </a:solidFill>
                <a:tailEnd type="none" w="sm" len="sm"/>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1EAF8946-94C6-8F97-858E-40D18804A8DC}"/>
                  </a:ext>
                </a:extLst>
              </p:cNvPr>
              <p:cNvCxnSpPr>
                <a:cxnSpLocks/>
              </p:cNvCxnSpPr>
              <p:nvPr/>
            </p:nvCxnSpPr>
            <p:spPr>
              <a:xfrm flipV="1">
                <a:off x="7855732" y="3410870"/>
                <a:ext cx="0" cy="91440"/>
              </a:xfrm>
              <a:prstGeom prst="straightConnector1">
                <a:avLst/>
              </a:prstGeom>
              <a:ln w="31750">
                <a:solidFill>
                  <a:srgbClr val="78206E"/>
                </a:solidFill>
                <a:tailEnd type="none" w="sm" len="sm"/>
              </a:ln>
            </p:spPr>
            <p:style>
              <a:lnRef idx="1">
                <a:schemeClr val="accent1"/>
              </a:lnRef>
              <a:fillRef idx="0">
                <a:schemeClr val="accent1"/>
              </a:fillRef>
              <a:effectRef idx="0">
                <a:schemeClr val="accent1"/>
              </a:effectRef>
              <a:fontRef idx="minor">
                <a:schemeClr val="tx1"/>
              </a:fontRef>
            </p:style>
          </p:cxnSp>
        </p:grpSp>
        <p:sp>
          <p:nvSpPr>
            <p:cNvPr id="102" name="TextBox 101">
              <a:extLst>
                <a:ext uri="{FF2B5EF4-FFF2-40B4-BE49-F238E27FC236}">
                  <a16:creationId xmlns:a16="http://schemas.microsoft.com/office/drawing/2014/main" id="{9DBB054C-57E1-900F-D691-EC63D81E5C86}"/>
                </a:ext>
              </a:extLst>
            </p:cNvPr>
            <p:cNvSpPr txBox="1"/>
            <p:nvPr/>
          </p:nvSpPr>
          <p:spPr>
            <a:xfrm>
              <a:off x="6074469" y="3123640"/>
              <a:ext cx="610899"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SUD</a:t>
              </a:r>
            </a:p>
          </p:txBody>
        </p:sp>
        <p:sp>
          <p:nvSpPr>
            <p:cNvPr id="103" name="TextBox 102">
              <a:extLst>
                <a:ext uri="{FF2B5EF4-FFF2-40B4-BE49-F238E27FC236}">
                  <a16:creationId xmlns:a16="http://schemas.microsoft.com/office/drawing/2014/main" id="{2BCB0732-B515-6181-8FA4-4CC23A8311A3}"/>
                </a:ext>
              </a:extLst>
            </p:cNvPr>
            <p:cNvSpPr txBox="1"/>
            <p:nvPr/>
          </p:nvSpPr>
          <p:spPr>
            <a:xfrm>
              <a:off x="6672450" y="3123640"/>
              <a:ext cx="70699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60 mg</a:t>
              </a:r>
            </a:p>
          </p:txBody>
        </p:sp>
        <p:sp>
          <p:nvSpPr>
            <p:cNvPr id="104" name="TextBox 103">
              <a:extLst>
                <a:ext uri="{FF2B5EF4-FFF2-40B4-BE49-F238E27FC236}">
                  <a16:creationId xmlns:a16="http://schemas.microsoft.com/office/drawing/2014/main" id="{A3B750A9-529B-FBD6-E3E9-B950BDD2E745}"/>
                </a:ext>
              </a:extLst>
            </p:cNvPr>
            <p:cNvSpPr txBox="1"/>
            <p:nvPr/>
          </p:nvSpPr>
          <p:spPr>
            <a:xfrm>
              <a:off x="7473825" y="3123640"/>
              <a:ext cx="120350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60 mg Q4W</a:t>
              </a:r>
            </a:p>
          </p:txBody>
        </p:sp>
        <p:sp>
          <p:nvSpPr>
            <p:cNvPr id="116" name="TextBox 115">
              <a:extLst>
                <a:ext uri="{FF2B5EF4-FFF2-40B4-BE49-F238E27FC236}">
                  <a16:creationId xmlns:a16="http://schemas.microsoft.com/office/drawing/2014/main" id="{450C7205-DEF1-4402-7C37-3871F2B07F24}"/>
                </a:ext>
              </a:extLst>
            </p:cNvPr>
            <p:cNvSpPr txBox="1"/>
            <p:nvPr/>
          </p:nvSpPr>
          <p:spPr>
            <a:xfrm>
              <a:off x="5387086" y="3342674"/>
              <a:ext cx="96440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8206E"/>
                  </a:solidFill>
                  <a:effectLst/>
                  <a:uLnTx/>
                  <a:uFillTx/>
                  <a:latin typeface="Aptos" panose="02110004020202020204"/>
                  <a:ea typeface="+mn-ea"/>
                  <a:cs typeface="+mn-cs"/>
                </a:rPr>
                <a:t>Arm C</a:t>
              </a:r>
            </a:p>
          </p:txBody>
        </p:sp>
      </p:grpSp>
      <p:grpSp>
        <p:nvGrpSpPr>
          <p:cNvPr id="13" name="Group 12">
            <a:extLst>
              <a:ext uri="{FF2B5EF4-FFF2-40B4-BE49-F238E27FC236}">
                <a16:creationId xmlns:a16="http://schemas.microsoft.com/office/drawing/2014/main" id="{F656B81C-355B-7C98-9737-CC2D2403A91E}"/>
              </a:ext>
            </a:extLst>
          </p:cNvPr>
          <p:cNvGrpSpPr/>
          <p:nvPr/>
        </p:nvGrpSpPr>
        <p:grpSpPr>
          <a:xfrm>
            <a:off x="315340" y="934699"/>
            <a:ext cx="11433831" cy="1115568"/>
            <a:chOff x="326770" y="903727"/>
            <a:chExt cx="11433831" cy="1115568"/>
          </a:xfrm>
        </p:grpSpPr>
        <p:sp>
          <p:nvSpPr>
            <p:cNvPr id="14" name="Rectangle 13">
              <a:extLst>
                <a:ext uri="{FF2B5EF4-FFF2-40B4-BE49-F238E27FC236}">
                  <a16:creationId xmlns:a16="http://schemas.microsoft.com/office/drawing/2014/main" id="{C9D621A3-5BA0-1C61-F8E1-00F1FD14C000}"/>
                </a:ext>
              </a:extLst>
            </p:cNvPr>
            <p:cNvSpPr/>
            <p:nvPr/>
          </p:nvSpPr>
          <p:spPr>
            <a:xfrm>
              <a:off x="326770" y="903727"/>
              <a:ext cx="1775154" cy="1115568"/>
            </a:xfrm>
            <a:prstGeom prst="rect">
              <a:avLst/>
            </a:prstGeom>
            <a:solidFill>
              <a:srgbClr val="071E49"/>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Treatment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arms</a:t>
              </a:r>
            </a:p>
          </p:txBody>
        </p:sp>
        <p:sp>
          <p:nvSpPr>
            <p:cNvPr id="15" name="Rectangle 14">
              <a:extLst>
                <a:ext uri="{FF2B5EF4-FFF2-40B4-BE49-F238E27FC236}">
                  <a16:creationId xmlns:a16="http://schemas.microsoft.com/office/drawing/2014/main" id="{7364163B-D308-C913-828D-CCC7D8E37ADC}"/>
                </a:ext>
              </a:extLst>
            </p:cNvPr>
            <p:cNvSpPr/>
            <p:nvPr/>
          </p:nvSpPr>
          <p:spPr>
            <a:xfrm>
              <a:off x="2175675" y="958591"/>
              <a:ext cx="2286000" cy="1005840"/>
            </a:xfrm>
            <a:prstGeom prst="rect">
              <a:avLst/>
            </a:prstGeom>
            <a:solidFill>
              <a:schemeClr val="bg2">
                <a:lumMod val="9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8E8E8">
                      <a:lumMod val="75000"/>
                    </a:srgbClr>
                  </a:solidFill>
                  <a:effectLst/>
                  <a:uLnTx/>
                  <a:uFillTx/>
                  <a:latin typeface="Aptos" panose="02110004020202020204"/>
                  <a:ea typeface="+mn-ea"/>
                  <a:cs typeface="Arial" panose="020B0604020202020204" pitchFamily="34" charset="0"/>
                </a:rPr>
                <a:t>Arm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8E8E8">
                      <a:lumMod val="75000"/>
                    </a:srgbClr>
                  </a:solidFill>
                  <a:effectLst/>
                  <a:uLnTx/>
                  <a:uFillTx/>
                  <a:latin typeface="Aptos" panose="02110004020202020204"/>
                  <a:ea typeface="+mn-ea"/>
                  <a:cs typeface="Arial" panose="020B0604020202020204" pitchFamily="34" charset="0"/>
                </a:rPr>
                <a:t>Etentamig with </a:t>
              </a:r>
              <a:r>
                <a:rPr kumimoji="0" lang="en-US" sz="1600" b="1" i="0" u="none" strike="noStrike" kern="1200" cap="none" spc="0" normalizeH="0" baseline="0" noProof="0" dirty="0">
                  <a:ln>
                    <a:noFill/>
                  </a:ln>
                  <a:solidFill>
                    <a:srgbClr val="E8E8E8">
                      <a:lumMod val="75000"/>
                    </a:srgbClr>
                  </a:solidFill>
                  <a:effectLst/>
                  <a:uLnTx/>
                  <a:uFillTx/>
                  <a:latin typeface="Aptos" panose="02110004020202020204"/>
                  <a:ea typeface="+mn-ea"/>
                  <a:cs typeface="Arial" panose="020B0604020202020204" pitchFamily="34" charset="0"/>
                </a:rPr>
                <a:t>SUD</a:t>
              </a:r>
              <a:r>
                <a:rPr kumimoji="0" lang="en-US" sz="1600" b="0" i="0" u="none" strike="sngStrike" kern="1200" cap="none" spc="0" normalizeH="0" baseline="0" noProof="0" dirty="0">
                  <a:ln>
                    <a:noFill/>
                  </a:ln>
                  <a:solidFill>
                    <a:srgbClr val="E8E8E8">
                      <a:lumMod val="75000"/>
                    </a:srgbClr>
                  </a:solidFill>
                  <a:effectLst/>
                  <a:uLnTx/>
                  <a:uFillTx/>
                  <a:latin typeface="Aptos" panose="02110004020202020204"/>
                  <a:ea typeface="+mn-ea"/>
                  <a:cs typeface="Arial" panose="020B0604020202020204" pitchFamily="34" charset="0"/>
                </a:rPr>
                <a:t> </a:t>
              </a:r>
            </a:p>
          </p:txBody>
        </p:sp>
        <p:sp>
          <p:nvSpPr>
            <p:cNvPr id="16" name="Rectangle 15">
              <a:extLst>
                <a:ext uri="{FF2B5EF4-FFF2-40B4-BE49-F238E27FC236}">
                  <a16:creationId xmlns:a16="http://schemas.microsoft.com/office/drawing/2014/main" id="{FCF1807E-DC44-1244-9841-1933128F1523}"/>
                </a:ext>
              </a:extLst>
            </p:cNvPr>
            <p:cNvSpPr/>
            <p:nvPr/>
          </p:nvSpPr>
          <p:spPr>
            <a:xfrm>
              <a:off x="4548211" y="958591"/>
              <a:ext cx="2286000" cy="1005840"/>
            </a:xfrm>
            <a:prstGeom prst="rect">
              <a:avLst/>
            </a:prstGeom>
            <a:solidFill>
              <a:schemeClr val="bg2">
                <a:lumMod val="9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8E8E8">
                      <a:lumMod val="75000"/>
                    </a:srgbClr>
                  </a:solidFill>
                  <a:effectLst/>
                  <a:uLnTx/>
                  <a:uFillTx/>
                  <a:latin typeface="Aptos" panose="02110004020202020204"/>
                  <a:ea typeface="+mn-ea"/>
                  <a:cs typeface="Arial" panose="020B0604020202020204" pitchFamily="34" charset="0"/>
                </a:rPr>
                <a:t>Arm 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8E8E8">
                      <a:lumMod val="75000"/>
                    </a:srgbClr>
                  </a:solidFill>
                  <a:effectLst/>
                  <a:uLnTx/>
                  <a:uFillTx/>
                  <a:latin typeface="Aptos" panose="02110004020202020204"/>
                  <a:ea typeface="+mn-ea"/>
                  <a:cs typeface="Arial" panose="020B0604020202020204" pitchFamily="34" charset="0"/>
                </a:rPr>
                <a:t>Etentamig after prior </a:t>
              </a:r>
              <a:r>
                <a:rPr kumimoji="0" lang="en-US" sz="1600" b="1" i="0" u="none" strike="noStrike" kern="1200" cap="none" spc="0" normalizeH="0" baseline="0" noProof="0" dirty="0">
                  <a:ln>
                    <a:noFill/>
                  </a:ln>
                  <a:solidFill>
                    <a:srgbClr val="E8E8E8">
                      <a:lumMod val="75000"/>
                    </a:srgbClr>
                  </a:solidFill>
                  <a:effectLst/>
                  <a:uLnTx/>
                  <a:uFillTx/>
                  <a:latin typeface="Aptos" panose="02110004020202020204"/>
                  <a:ea typeface="+mn-ea"/>
                  <a:cs typeface="Arial" panose="020B0604020202020204" pitchFamily="34" charset="0"/>
                </a:rPr>
                <a:t>BCMA exposure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8E8E8">
                      <a:lumMod val="75000"/>
                    </a:srgbClr>
                  </a:solidFill>
                  <a:effectLst/>
                  <a:uLnTx/>
                  <a:uFillTx/>
                  <a:latin typeface="Aptos" panose="02110004020202020204"/>
                  <a:ea typeface="+mn-ea"/>
                  <a:cs typeface="Arial" panose="020B0604020202020204" pitchFamily="34" charset="0"/>
                </a:rPr>
                <a:t>(no SUD)</a:t>
              </a:r>
            </a:p>
          </p:txBody>
        </p:sp>
        <p:sp>
          <p:nvSpPr>
            <p:cNvPr id="17" name="Rectangle 16">
              <a:extLst>
                <a:ext uri="{FF2B5EF4-FFF2-40B4-BE49-F238E27FC236}">
                  <a16:creationId xmlns:a16="http://schemas.microsoft.com/office/drawing/2014/main" id="{B1017C76-C094-0A7A-A55C-98FA21B5697A}"/>
                </a:ext>
              </a:extLst>
            </p:cNvPr>
            <p:cNvSpPr/>
            <p:nvPr/>
          </p:nvSpPr>
          <p:spPr>
            <a:xfrm>
              <a:off x="6905111" y="903727"/>
              <a:ext cx="4855490" cy="1115568"/>
            </a:xfrm>
            <a:prstGeom prst="rect">
              <a:avLst/>
            </a:prstGeom>
            <a:solidFill>
              <a:srgbClr val="071E49"/>
            </a:solidFill>
            <a:ln>
              <a:solidFill>
                <a:srgbClr val="071E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1AC104D8-340D-E4C8-3593-467054914EDA}"/>
                </a:ext>
              </a:extLst>
            </p:cNvPr>
            <p:cNvSpPr/>
            <p:nvPr/>
          </p:nvSpPr>
          <p:spPr>
            <a:xfrm>
              <a:off x="7001673" y="958591"/>
              <a:ext cx="2286000" cy="1005840"/>
            </a:xfrm>
            <a:prstGeom prst="rect">
              <a:avLst/>
            </a:prstGeom>
            <a:solidFill>
              <a:srgbClr val="78206E"/>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Arm 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Outpatient</a:t>
              </a: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 etentamig with </a:t>
              </a: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SUD</a:t>
              </a:r>
              <a:endParaRPr kumimoji="0" lang="en-US" sz="1600" b="0" i="0" u="none" strike="sng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endParaRPr>
            </a:p>
          </p:txBody>
        </p:sp>
        <p:sp>
          <p:nvSpPr>
            <p:cNvPr id="20" name="Rectangle 19">
              <a:extLst>
                <a:ext uri="{FF2B5EF4-FFF2-40B4-BE49-F238E27FC236}">
                  <a16:creationId xmlns:a16="http://schemas.microsoft.com/office/drawing/2014/main" id="{9EC89D76-0FEF-942B-417C-15135FD1980D}"/>
                </a:ext>
              </a:extLst>
            </p:cNvPr>
            <p:cNvSpPr/>
            <p:nvPr/>
          </p:nvSpPr>
          <p:spPr>
            <a:xfrm>
              <a:off x="9377131" y="958591"/>
              <a:ext cx="2286000" cy="1005840"/>
            </a:xfrm>
            <a:prstGeom prst="rect">
              <a:avLst/>
            </a:prstGeom>
            <a:solidFill>
              <a:srgbClr val="D0CECE"/>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8E8E8">
                      <a:lumMod val="75000"/>
                    </a:srgbClr>
                  </a:solidFill>
                  <a:effectLst/>
                  <a:uLnTx/>
                  <a:uFillTx/>
                  <a:latin typeface="Aptos" panose="02110004020202020204"/>
                  <a:ea typeface="+mn-ea"/>
                  <a:cs typeface="Arial" panose="020B0604020202020204" pitchFamily="34" charset="0"/>
                </a:rPr>
                <a:t>Arm 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8E8E8">
                      <a:lumMod val="75000"/>
                    </a:srgbClr>
                  </a:solidFill>
                  <a:effectLst/>
                  <a:uLnTx/>
                  <a:uFillTx/>
                  <a:latin typeface="Aptos" panose="02110004020202020204"/>
                  <a:ea typeface="+mn-ea"/>
                  <a:cs typeface="Arial" panose="020B0604020202020204" pitchFamily="34" charset="0"/>
                </a:rPr>
                <a:t>Outpatient</a:t>
              </a:r>
              <a:r>
                <a:rPr kumimoji="0" lang="en-US" sz="1600" b="0" i="0" u="none" strike="noStrike" kern="1200" cap="none" spc="0" normalizeH="0" baseline="0" noProof="0" dirty="0">
                  <a:ln>
                    <a:noFill/>
                  </a:ln>
                  <a:solidFill>
                    <a:srgbClr val="E8E8E8">
                      <a:lumMod val="75000"/>
                    </a:srgbClr>
                  </a:solidFill>
                  <a:effectLst/>
                  <a:uLnTx/>
                  <a:uFillTx/>
                  <a:latin typeface="Aptos" panose="02110004020202020204"/>
                  <a:ea typeface="+mn-ea"/>
                  <a:cs typeface="Arial" panose="020B0604020202020204" pitchFamily="34" charset="0"/>
                </a:rPr>
                <a:t> etentamig with </a:t>
              </a:r>
              <a:r>
                <a:rPr kumimoji="0" lang="en-US" sz="1600" b="1" i="0" u="none" strike="noStrike" kern="1200" cap="none" spc="0" normalizeH="0" baseline="0" noProof="0" dirty="0">
                  <a:ln>
                    <a:noFill/>
                  </a:ln>
                  <a:solidFill>
                    <a:srgbClr val="E8E8E8">
                      <a:lumMod val="75000"/>
                    </a:srgbClr>
                  </a:solidFill>
                  <a:effectLst/>
                  <a:uLnTx/>
                  <a:uFillTx/>
                  <a:latin typeface="Aptos" panose="02110004020202020204"/>
                  <a:ea typeface="+mn-ea"/>
                  <a:cs typeface="Arial" panose="020B0604020202020204" pitchFamily="34" charset="0"/>
                </a:rPr>
                <a:t>SUD</a:t>
              </a:r>
              <a:r>
                <a:rPr kumimoji="0" lang="en-US" sz="1600" b="0" i="0" u="none" strike="noStrike" kern="1200" cap="none" spc="0" normalizeH="0" baseline="0" noProof="0" dirty="0">
                  <a:ln>
                    <a:noFill/>
                  </a:ln>
                  <a:solidFill>
                    <a:srgbClr val="E8E8E8">
                      <a:lumMod val="75000"/>
                    </a:srgbClr>
                  </a:solidFill>
                  <a:effectLst/>
                  <a:uLnTx/>
                  <a:uFillTx/>
                  <a:latin typeface="Aptos" panose="02110004020202020204"/>
                  <a:ea typeface="+mn-ea"/>
                  <a:cs typeface="Arial" panose="020B0604020202020204" pitchFamily="34" charset="0"/>
                </a:rPr>
                <a:t> in US community sites</a:t>
              </a:r>
              <a:endParaRPr kumimoji="0" lang="en-US" sz="1600" b="0" i="0" u="none" strike="sngStrike" kern="1200" cap="none" spc="0" normalizeH="0" baseline="0" noProof="0" dirty="0">
                <a:ln>
                  <a:noFill/>
                </a:ln>
                <a:solidFill>
                  <a:srgbClr val="E8E8E8">
                    <a:lumMod val="75000"/>
                  </a:srgbClr>
                </a:solidFill>
                <a:effectLst/>
                <a:uLnTx/>
                <a:uFillTx/>
                <a:latin typeface="Aptos" panose="02110004020202020204"/>
                <a:ea typeface="+mn-ea"/>
                <a:cs typeface="Arial" panose="020B0604020202020204" pitchFamily="34" charset="0"/>
              </a:endParaRPr>
            </a:p>
          </p:txBody>
        </p:sp>
      </p:grpSp>
      <p:sp>
        <p:nvSpPr>
          <p:cNvPr id="3" name="Rectangle 2">
            <a:extLst>
              <a:ext uri="{FF2B5EF4-FFF2-40B4-BE49-F238E27FC236}">
                <a16:creationId xmlns:a16="http://schemas.microsoft.com/office/drawing/2014/main" id="{17230AC0-EEE9-4D73-3FC0-622BF0D93BF1}"/>
              </a:ext>
            </a:extLst>
          </p:cNvPr>
          <p:cNvSpPr/>
          <p:nvPr/>
        </p:nvSpPr>
        <p:spPr>
          <a:xfrm>
            <a:off x="295488" y="2229419"/>
            <a:ext cx="5140909" cy="2753624"/>
          </a:xfrm>
          <a:prstGeom prst="rect">
            <a:avLst/>
          </a:prstGeom>
          <a:solidFill>
            <a:schemeClr val="bg1"/>
          </a:solidFill>
          <a:ln>
            <a:noFill/>
          </a:ln>
          <a:effectLst>
            <a:outerShdw blurRad="508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tIns="822960" rIns="0" rtlCol="0" anchor="t" anchorCtr="0"/>
          <a:lstStyle/>
          <a:p>
            <a:pPr marL="0" marR="0" lvl="0" indent="0" algn="l" defTabSz="457200" rtl="0" eaLnBrk="0" fontAlgn="base" latinLnBrk="0" hangingPunct="0">
              <a:lnSpc>
                <a:spcPct val="100000"/>
              </a:lnSpc>
              <a:spcBef>
                <a:spcPct val="0"/>
              </a:spcBef>
              <a:spcAft>
                <a:spcPct val="0"/>
              </a:spcAft>
              <a:buClr>
                <a:srgbClr val="071E49"/>
              </a:buClr>
              <a:buSzTx/>
              <a:buFontTx/>
              <a:buNone/>
              <a:tabLst/>
              <a:defRPr/>
            </a:pPr>
            <a:endParaRPr kumimoji="0" lang="en-US" sz="1400" b="0" i="0" u="none" strike="noStrike" kern="1200" cap="none" spc="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0" marR="0" lvl="0" indent="0" algn="l" defTabSz="457200" rtl="0" eaLnBrk="0" fontAlgn="base" latinLnBrk="0" hangingPunct="0">
              <a:lnSpc>
                <a:spcPct val="100000"/>
              </a:lnSpc>
              <a:spcBef>
                <a:spcPct val="0"/>
              </a:spcBef>
              <a:spcAft>
                <a:spcPct val="0"/>
              </a:spcAft>
              <a:buClr>
                <a:srgbClr val="071E49"/>
              </a:buClr>
              <a:buSzTx/>
              <a:buFontTx/>
              <a:buNone/>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CB913790-7FAD-B3EB-5220-17C487FA5D5B}"/>
              </a:ext>
            </a:extLst>
          </p:cNvPr>
          <p:cNvSpPr/>
          <p:nvPr/>
        </p:nvSpPr>
        <p:spPr>
          <a:xfrm>
            <a:off x="292480" y="2223783"/>
            <a:ext cx="5132487" cy="365760"/>
          </a:xfrm>
          <a:prstGeom prst="rect">
            <a:avLst/>
          </a:prstGeom>
          <a:solidFill>
            <a:srgbClr val="071E49"/>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Key eligibility criteria</a:t>
            </a:r>
          </a:p>
        </p:txBody>
      </p:sp>
      <p:sp>
        <p:nvSpPr>
          <p:cNvPr id="10" name="TextBox 9">
            <a:extLst>
              <a:ext uri="{FF2B5EF4-FFF2-40B4-BE49-F238E27FC236}">
                <a16:creationId xmlns:a16="http://schemas.microsoft.com/office/drawing/2014/main" id="{3EFDE7F8-AFA4-7D24-50EA-3E41841946BE}"/>
              </a:ext>
            </a:extLst>
          </p:cNvPr>
          <p:cNvSpPr txBox="1"/>
          <p:nvPr/>
        </p:nvSpPr>
        <p:spPr>
          <a:xfrm>
            <a:off x="461706" y="2622857"/>
            <a:ext cx="4807551" cy="338554"/>
          </a:xfrm>
          <a:prstGeom prst="rect">
            <a:avLst/>
          </a:prstGeom>
          <a:noFill/>
        </p:spPr>
        <p:txBody>
          <a:bodyPr wrap="square" rtlCol="0">
            <a:spAutoFit/>
          </a:bodyPr>
          <a:lstStyle/>
          <a:p>
            <a:pPr marL="182880" marR="0" lvl="0" indent="-182880" algn="l" defTabSz="914400" rtl="0" eaLnBrk="1" fontAlgn="auto" latinLnBrk="0" hangingPunct="1">
              <a:lnSpc>
                <a:spcPct val="100000"/>
              </a:lnSpc>
              <a:spcBef>
                <a:spcPts val="0"/>
              </a:spcBef>
              <a:spcAft>
                <a:spcPts val="0"/>
              </a:spcAft>
              <a:buClr>
                <a:srgbClr val="071E4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rPr>
              <a:t>Adults </a:t>
            </a:r>
            <a:r>
              <a:rPr kumimoji="0" lang="en-US" sz="16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rPr>
              <a:t>(aged ≥18 years) with RRMM; ECOG PS ≤1</a:t>
            </a:r>
          </a:p>
        </p:txBody>
      </p:sp>
      <p:sp>
        <p:nvSpPr>
          <p:cNvPr id="12" name="Rectangle 11">
            <a:extLst>
              <a:ext uri="{FF2B5EF4-FFF2-40B4-BE49-F238E27FC236}">
                <a16:creationId xmlns:a16="http://schemas.microsoft.com/office/drawing/2014/main" id="{359A2A4C-F1A8-7100-87BB-656162234762}"/>
              </a:ext>
            </a:extLst>
          </p:cNvPr>
          <p:cNvSpPr/>
          <p:nvPr/>
        </p:nvSpPr>
        <p:spPr>
          <a:xfrm>
            <a:off x="9193109" y="2229420"/>
            <a:ext cx="2670096" cy="2753623"/>
          </a:xfrm>
          <a:prstGeom prst="rect">
            <a:avLst/>
          </a:prstGeom>
          <a:solidFill>
            <a:schemeClr val="bg1"/>
          </a:solidFill>
          <a:ln>
            <a:noFill/>
          </a:ln>
          <a:effectLst>
            <a:outerShdw blurRad="508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tIns="822960" rIns="0" rtlCol="0" anchor="t" anchorCtr="0"/>
          <a:lstStyle/>
          <a:p>
            <a:pPr marL="0" marR="0" lvl="0" indent="0" algn="l" defTabSz="457200" rtl="0" eaLnBrk="0" fontAlgn="base" latinLnBrk="0" hangingPunct="0">
              <a:lnSpc>
                <a:spcPct val="100000"/>
              </a:lnSpc>
              <a:spcBef>
                <a:spcPct val="0"/>
              </a:spcBef>
              <a:spcAft>
                <a:spcPct val="0"/>
              </a:spcAft>
              <a:buClr>
                <a:srgbClr val="071E49"/>
              </a:buClr>
              <a:buSzTx/>
              <a:buFontTx/>
              <a:buNone/>
              <a:tabLst/>
              <a:defRPr/>
            </a:pPr>
            <a:endParaRPr kumimoji="0" lang="en-US" sz="1400" b="0" i="0" u="none" strike="noStrike" kern="1200" cap="none" spc="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182880" marR="0" lvl="0" indent="-182880" algn="l" defTabSz="457200" rtl="0" eaLnBrk="0" fontAlgn="base" latinLnBrk="0" hangingPunct="0">
              <a:lnSpc>
                <a:spcPct val="100000"/>
              </a:lnSpc>
              <a:spcBef>
                <a:spcPct val="0"/>
              </a:spcBef>
              <a:spcAft>
                <a:spcPct val="0"/>
              </a:spcAft>
              <a:buClr>
                <a:srgbClr val="071E49"/>
              </a:buClr>
              <a:buSzTx/>
              <a:buFont typeface="Arial" panose="020B0604020202020204" pitchFamily="34" charset="0"/>
              <a:buChar char="•"/>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a:p>
            <a:pPr marL="0" marR="0" lvl="0" indent="0" algn="l" defTabSz="457200" rtl="0" eaLnBrk="0" fontAlgn="base" latinLnBrk="0" hangingPunct="0">
              <a:lnSpc>
                <a:spcPct val="100000"/>
              </a:lnSpc>
              <a:spcBef>
                <a:spcPct val="0"/>
              </a:spcBef>
              <a:spcAft>
                <a:spcPct val="0"/>
              </a:spcAft>
              <a:buClr>
                <a:srgbClr val="071E49"/>
              </a:buClr>
              <a:buSzTx/>
              <a:buFontTx/>
              <a:buNone/>
              <a:tabLst/>
              <a:defRPr/>
            </a:pPr>
            <a:endParaRPr kumimoji="0" lang="en-US" sz="1400" b="0" i="0" u="none" strike="noStrike" kern="1200" cap="none" spc="-40" normalizeH="0" baseline="0" noProof="0" dirty="0">
              <a:ln>
                <a:noFill/>
              </a:ln>
              <a:solidFill>
                <a:prstClr val="black"/>
              </a:solidFill>
              <a:effectLst/>
              <a:uLnTx/>
              <a:uFillTx/>
              <a:latin typeface="Arial"/>
              <a:ea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09FF5295-99CF-F1B1-C690-7EB504DBB498}"/>
              </a:ext>
            </a:extLst>
          </p:cNvPr>
          <p:cNvSpPr/>
          <p:nvPr/>
        </p:nvSpPr>
        <p:spPr>
          <a:xfrm>
            <a:off x="9174074" y="2216863"/>
            <a:ext cx="2689130" cy="365760"/>
          </a:xfrm>
          <a:prstGeom prst="rect">
            <a:avLst/>
          </a:prstGeom>
          <a:solidFill>
            <a:srgbClr val="071E49"/>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Endpoints</a:t>
            </a:r>
          </a:p>
        </p:txBody>
      </p:sp>
      <p:sp>
        <p:nvSpPr>
          <p:cNvPr id="24" name="Rectangle 23">
            <a:extLst>
              <a:ext uri="{FF2B5EF4-FFF2-40B4-BE49-F238E27FC236}">
                <a16:creationId xmlns:a16="http://schemas.microsoft.com/office/drawing/2014/main" id="{DF2E27D9-296E-4D85-D5D6-736022A06EAE}"/>
              </a:ext>
            </a:extLst>
          </p:cNvPr>
          <p:cNvSpPr/>
          <p:nvPr/>
        </p:nvSpPr>
        <p:spPr>
          <a:xfrm>
            <a:off x="5511737" y="2229331"/>
            <a:ext cx="3573145" cy="365760"/>
          </a:xfrm>
          <a:prstGeom prst="rect">
            <a:avLst/>
          </a:prstGeom>
          <a:solidFill>
            <a:srgbClr val="071E49"/>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Etentamig monthly dosing</a:t>
            </a:r>
          </a:p>
        </p:txBody>
      </p:sp>
      <p:graphicFrame>
        <p:nvGraphicFramePr>
          <p:cNvPr id="8" name="Table 4">
            <a:extLst>
              <a:ext uri="{FF2B5EF4-FFF2-40B4-BE49-F238E27FC236}">
                <a16:creationId xmlns:a16="http://schemas.microsoft.com/office/drawing/2014/main" id="{CA3B35C5-36B0-D821-C5A6-253DBB3FBB4E}"/>
              </a:ext>
            </a:extLst>
          </p:cNvPr>
          <p:cNvGraphicFramePr>
            <a:graphicFrameLocks noGrp="1"/>
          </p:cNvGraphicFramePr>
          <p:nvPr/>
        </p:nvGraphicFramePr>
        <p:xfrm>
          <a:off x="463365" y="290990"/>
          <a:ext cx="11728635" cy="502920"/>
        </p:xfrm>
        <a:graphic>
          <a:graphicData uri="http://schemas.openxmlformats.org/drawingml/2006/table">
            <a:tbl>
              <a:tblPr firstRow="1" bandRow="1">
                <a:tableStyleId>{5C22544A-7EE6-4342-B048-85BDC9FD1C3A}</a:tableStyleId>
              </a:tblPr>
              <a:tblGrid>
                <a:gridCol w="11728635">
                  <a:extLst>
                    <a:ext uri="{9D8B030D-6E8A-4147-A177-3AD203B41FA5}">
                      <a16:colId xmlns:a16="http://schemas.microsoft.com/office/drawing/2014/main" val="433152939"/>
                    </a:ext>
                  </a:extLst>
                </a:gridCol>
              </a:tblGrid>
              <a:tr h="497247">
                <a:tc>
                  <a:txBody>
                    <a:bodyPr/>
                    <a:lstStyle/>
                    <a:p>
                      <a:pPr algn="l"/>
                      <a:r>
                        <a:rPr lang="en-US" sz="2400" b="1" dirty="0">
                          <a:solidFill>
                            <a:srgbClr val="071E49"/>
                          </a:solidFill>
                          <a:latin typeface="+mn-lt"/>
                          <a:ea typeface="Calibri" panose="020F0502020204030204" pitchFamily="34" charset="0"/>
                          <a:cs typeface="Calibri" panose="020F0502020204030204" pitchFamily="34" charset="0"/>
                        </a:rPr>
                        <a:t>MONVISO (NCT05650632): multicenter, open-label, Phase 1b study</a:t>
                      </a:r>
                    </a:p>
                  </a:txBody>
                  <a:tcPr marB="91440" anchor="b">
                    <a:lnL w="76200" cap="flat" cmpd="sng" algn="ctr">
                      <a:solidFill>
                        <a:srgbClr val="071D49"/>
                      </a:solidFill>
                      <a:prstDash val="solid"/>
                      <a:round/>
                      <a:headEnd type="none" w="med" len="med"/>
                      <a:tailEnd type="none" w="med" len="med"/>
                    </a:lnL>
                    <a:lnB w="12700" cap="flat" cmpd="sng" algn="ctr">
                      <a:solidFill>
                        <a:srgbClr val="071D49"/>
                      </a:solidFill>
                      <a:prstDash val="solid"/>
                      <a:round/>
                      <a:headEnd type="none" w="med" len="med"/>
                      <a:tailEnd type="none" w="med" len="med"/>
                    </a:lnB>
                    <a:noFill/>
                  </a:tcPr>
                </a:tc>
                <a:extLst>
                  <a:ext uri="{0D108BD9-81ED-4DB2-BD59-A6C34878D82A}">
                    <a16:rowId xmlns:a16="http://schemas.microsoft.com/office/drawing/2014/main" val="1506032674"/>
                  </a:ext>
                </a:extLst>
              </a:tr>
            </a:tbl>
          </a:graphicData>
        </a:graphic>
      </p:graphicFrame>
      <p:cxnSp>
        <p:nvCxnSpPr>
          <p:cNvPr id="11" name="Straight Connector 10">
            <a:extLst>
              <a:ext uri="{FF2B5EF4-FFF2-40B4-BE49-F238E27FC236}">
                <a16:creationId xmlns:a16="http://schemas.microsoft.com/office/drawing/2014/main" id="{4F85C306-E0F3-7130-86E7-35640B22A20E}"/>
              </a:ext>
            </a:extLst>
          </p:cNvPr>
          <p:cNvCxnSpPr>
            <a:cxnSpLocks/>
          </p:cNvCxnSpPr>
          <p:nvPr/>
        </p:nvCxnSpPr>
        <p:spPr>
          <a:xfrm>
            <a:off x="303910" y="5766377"/>
            <a:ext cx="11614379" cy="0"/>
          </a:xfrm>
          <a:prstGeom prst="line">
            <a:avLst/>
          </a:prstGeom>
          <a:ln>
            <a:solidFill>
              <a:srgbClr val="071D49"/>
            </a:solidFill>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294A324F-E296-58AC-96D5-76201980CF27}"/>
              </a:ext>
            </a:extLst>
          </p:cNvPr>
          <p:cNvGraphicFramePr>
            <a:graphicFrameLocks noGrp="1"/>
          </p:cNvGraphicFramePr>
          <p:nvPr/>
        </p:nvGraphicFramePr>
        <p:xfrm>
          <a:off x="477092" y="2995843"/>
          <a:ext cx="4807551" cy="1889838"/>
        </p:xfrm>
        <a:graphic>
          <a:graphicData uri="http://schemas.openxmlformats.org/drawingml/2006/table">
            <a:tbl>
              <a:tblPr firstRow="1" bandRow="1">
                <a:tableStyleId>{5C22544A-7EE6-4342-B048-85BDC9FD1C3A}</a:tableStyleId>
              </a:tblPr>
              <a:tblGrid>
                <a:gridCol w="2695723">
                  <a:extLst>
                    <a:ext uri="{9D8B030D-6E8A-4147-A177-3AD203B41FA5}">
                      <a16:colId xmlns:a16="http://schemas.microsoft.com/office/drawing/2014/main" val="2600489717"/>
                    </a:ext>
                  </a:extLst>
                </a:gridCol>
                <a:gridCol w="1117600">
                  <a:extLst>
                    <a:ext uri="{9D8B030D-6E8A-4147-A177-3AD203B41FA5}">
                      <a16:colId xmlns:a16="http://schemas.microsoft.com/office/drawing/2014/main" val="2341535179"/>
                    </a:ext>
                  </a:extLst>
                </a:gridCol>
                <a:gridCol w="994228">
                  <a:extLst>
                    <a:ext uri="{9D8B030D-6E8A-4147-A177-3AD203B41FA5}">
                      <a16:colId xmlns:a16="http://schemas.microsoft.com/office/drawing/2014/main" val="926695491"/>
                    </a:ext>
                  </a:extLst>
                </a:gridCol>
              </a:tblGrid>
              <a:tr h="314973">
                <a:tc>
                  <a:txBody>
                    <a:bodyPr/>
                    <a:lstStyle/>
                    <a:p>
                      <a:endParaRPr lang="en-US" sz="1400" dirty="0">
                        <a:latin typeface="+mn-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tc>
                  <a:txBody>
                    <a:bodyPr/>
                    <a:lstStyle/>
                    <a:p>
                      <a:pPr algn="ctr"/>
                      <a:r>
                        <a:rPr lang="en-US" sz="1400" b="1" strike="noStrike" dirty="0">
                          <a:solidFill>
                            <a:schemeClr val="bg1"/>
                          </a:solidFill>
                          <a:latin typeface="+mn-lt"/>
                        </a:rPr>
                        <a:t>Arm C</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78206E"/>
                    </a:solidFill>
                  </a:tcPr>
                </a:tc>
                <a:tc>
                  <a:txBody>
                    <a:bodyPr/>
                    <a:lstStyle/>
                    <a:p>
                      <a:pPr algn="ctr"/>
                      <a:r>
                        <a:rPr lang="en-US" sz="1400" b="1" strike="noStrike" dirty="0">
                          <a:solidFill>
                            <a:schemeClr val="bg2">
                              <a:lumMod val="75000"/>
                            </a:schemeClr>
                          </a:solidFill>
                          <a:latin typeface="+mn-lt"/>
                        </a:rPr>
                        <a:t>Arm D</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205154129"/>
                  </a:ext>
                </a:extLst>
              </a:tr>
              <a:tr h="3149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mn-lt"/>
                        </a:rPr>
                        <a:t>Prior LoT</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mn-lt"/>
                        </a:rPr>
                        <a:t>≥2</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78206E">
                        <a:alpha val="2509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bg2">
                              <a:lumMod val="75000"/>
                            </a:schemeClr>
                          </a:solidFill>
                          <a:latin typeface="+mn-lt"/>
                        </a:rPr>
                        <a:t>1–3</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4051796730"/>
                  </a:ext>
                </a:extLst>
              </a:tr>
              <a:tr h="314973">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mn-lt"/>
                        </a:rPr>
                        <a:t>Prior exposure to:</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2F2F2"/>
                    </a:solidFill>
                  </a:tcPr>
                </a:tc>
                <a:tc hMerge="1">
                  <a:txBody>
                    <a:bodyPr/>
                    <a:lstStyle/>
                    <a:p>
                      <a:endParaRPr lang="en-US"/>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chemeClr val="tx1"/>
                        </a:solidFill>
                        <a:latin typeface="+mn-lt"/>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416099933"/>
                  </a:ext>
                </a:extLst>
              </a:tr>
              <a:tr h="314973">
                <a:tc>
                  <a:txBody>
                    <a:bodyPr/>
                    <a:lstStyle/>
                    <a:p>
                      <a:pPr marL="118872"/>
                      <a:r>
                        <a:rPr lang="en-US" sz="1400" b="1" dirty="0">
                          <a:solidFill>
                            <a:schemeClr val="tx1"/>
                          </a:solidFill>
                          <a:latin typeface="+mn-lt"/>
                        </a:rPr>
                        <a:t>PI, IMiD, and anti-CD38 mAb</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strike="noStrike" dirty="0">
                          <a:latin typeface="+mn-lt"/>
                          <a:sym typeface="Wingdings" panose="05000000000000000000" pitchFamily="2" charset="2"/>
                        </a:rPr>
                        <a:t>Required</a:t>
                      </a:r>
                      <a:endParaRPr lang="en-US" sz="1400" strike="noStrike" dirty="0">
                        <a:latin typeface="+mn-lt"/>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78206E">
                        <a:alpha val="2509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strike="noStrike" dirty="0" err="1">
                          <a:solidFill>
                            <a:schemeClr val="bg2">
                              <a:lumMod val="75000"/>
                            </a:schemeClr>
                          </a:solidFill>
                          <a:latin typeface="+mn-lt"/>
                        </a:rPr>
                        <a:t>Required</a:t>
                      </a:r>
                      <a:r>
                        <a:rPr lang="en-US" sz="1400" strike="noStrike" baseline="30000" dirty="0" err="1">
                          <a:solidFill>
                            <a:schemeClr val="bg2">
                              <a:lumMod val="75000"/>
                            </a:schemeClr>
                          </a:solidFill>
                          <a:latin typeface="+mn-lt"/>
                          <a:sym typeface="Wingdings" panose="05000000000000000000" pitchFamily="2" charset="2"/>
                        </a:rPr>
                        <a:t>a</a:t>
                      </a:r>
                      <a:endParaRPr lang="en-US" sz="1400" strike="noStrike" dirty="0">
                        <a:solidFill>
                          <a:schemeClr val="bg2">
                            <a:lumMod val="75000"/>
                          </a:schemeClr>
                        </a:solidFill>
                        <a:latin typeface="+mn-lt"/>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259698704"/>
                  </a:ext>
                </a:extLst>
              </a:tr>
              <a:tr h="314973">
                <a:tc>
                  <a:txBody>
                    <a:bodyPr/>
                    <a:lstStyle/>
                    <a:p>
                      <a:pPr marL="118872"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mn-lt"/>
                        </a:rPr>
                        <a:t>BCMA (CAR-T and/or ADC)</a:t>
                      </a:r>
                      <a:endParaRPr lang="en-US" sz="1400" b="1" baseline="30000" dirty="0">
                        <a:solidFill>
                          <a:schemeClr val="tx1"/>
                        </a:solidFill>
                        <a:latin typeface="+mn-lt"/>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strike="noStrike" dirty="0" err="1">
                          <a:latin typeface="+mn-lt"/>
                        </a:rPr>
                        <a:t>Allowed</a:t>
                      </a:r>
                      <a:r>
                        <a:rPr lang="en-US" sz="1400" strike="noStrike" baseline="30000" dirty="0" err="1">
                          <a:latin typeface="+mn-lt"/>
                          <a:sym typeface="Wingdings" panose="05000000000000000000" pitchFamily="2" charset="2"/>
                        </a:rPr>
                        <a:t>b</a:t>
                      </a:r>
                      <a:endParaRPr lang="en-US" sz="1400" strike="noStrike" dirty="0">
                        <a:latin typeface="+mn-lt"/>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78206E">
                        <a:alpha val="2509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strike="noStrike" dirty="0" err="1">
                          <a:solidFill>
                            <a:schemeClr val="bg2">
                              <a:lumMod val="75000"/>
                            </a:schemeClr>
                          </a:solidFill>
                          <a:latin typeface="+mn-lt"/>
                        </a:rPr>
                        <a:t>Allowed</a:t>
                      </a:r>
                      <a:r>
                        <a:rPr lang="en-US" sz="1400" strike="noStrike" baseline="30000" dirty="0" err="1">
                          <a:solidFill>
                            <a:schemeClr val="bg2">
                              <a:lumMod val="75000"/>
                            </a:schemeClr>
                          </a:solidFill>
                          <a:latin typeface="+mn-lt"/>
                          <a:sym typeface="Wingdings" panose="05000000000000000000" pitchFamily="2" charset="2"/>
                        </a:rPr>
                        <a:t>b</a:t>
                      </a:r>
                      <a:endParaRPr lang="en-US" sz="1400" strike="noStrike" dirty="0">
                        <a:solidFill>
                          <a:schemeClr val="bg2">
                            <a:lumMod val="75000"/>
                          </a:schemeClr>
                        </a:solidFill>
                        <a:latin typeface="+mn-lt"/>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3676244769"/>
                  </a:ext>
                </a:extLst>
              </a:tr>
              <a:tr h="3149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mn-lt"/>
                        </a:rPr>
                        <a:t>Outpatient administration</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Required</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78206E">
                        <a:alpha val="2509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0" dirty="0">
                          <a:solidFill>
                            <a:schemeClr val="bg2">
                              <a:lumMod val="75000"/>
                            </a:schemeClr>
                          </a:solidFill>
                          <a:latin typeface="+mn-lt"/>
                        </a:rPr>
                        <a:t>Required</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979598653"/>
                  </a:ext>
                </a:extLst>
              </a:tr>
            </a:tbl>
          </a:graphicData>
        </a:graphic>
      </p:graphicFrame>
      <p:sp>
        <p:nvSpPr>
          <p:cNvPr id="7" name="TextBox 6">
            <a:extLst>
              <a:ext uri="{FF2B5EF4-FFF2-40B4-BE49-F238E27FC236}">
                <a16:creationId xmlns:a16="http://schemas.microsoft.com/office/drawing/2014/main" id="{318A20B7-90B8-40C1-D815-662A9D914D08}"/>
              </a:ext>
            </a:extLst>
          </p:cNvPr>
          <p:cNvSpPr txBox="1"/>
          <p:nvPr/>
        </p:nvSpPr>
        <p:spPr>
          <a:xfrm>
            <a:off x="358995" y="5835650"/>
            <a:ext cx="11514977"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err="1">
                <a:ln>
                  <a:noFill/>
                </a:ln>
                <a:solidFill>
                  <a:prstClr val="black"/>
                </a:solidFill>
                <a:effectLst/>
                <a:uLnTx/>
                <a:uFillTx/>
                <a:latin typeface="Aptos" panose="02110004020202020204"/>
                <a:ea typeface="+mn-ea"/>
                <a:cs typeface="+mn-cs"/>
              </a:rPr>
              <a:t>a</a:t>
            </a: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mn-cs"/>
              </a:rPr>
              <a:t>Prior</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exposure to at least one of the following drug classes (PI, </a:t>
            </a: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mn-cs"/>
              </a:rPr>
              <a:t>IMiD</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and anti-CD38 </a:t>
            </a: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mn-cs"/>
              </a:rPr>
              <a:t>mAb</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is sufficient. </a:t>
            </a:r>
            <a:r>
              <a:rPr kumimoji="0" lang="en-US" sz="1000" b="0" i="0" u="none" strike="noStrike" kern="1200" cap="none" spc="0" normalizeH="0" baseline="30000" noProof="0" dirty="0" err="1">
                <a:ln>
                  <a:noFill/>
                </a:ln>
                <a:solidFill>
                  <a:prstClr val="black"/>
                </a:solidFill>
                <a:effectLst/>
                <a:uLnTx/>
                <a:uFillTx/>
                <a:latin typeface="Aptos" panose="02110004020202020204"/>
                <a:ea typeface="+mn-ea"/>
                <a:cs typeface="+mn-cs"/>
              </a:rPr>
              <a:t>b</a:t>
            </a: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mn-cs"/>
              </a:rPr>
              <a:t>Prior</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BCMA CAR-T or BCMA ADC must be completed &gt;6 months or &gt;30 days prior to first dose of study treatment, respectively. </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Prior BCMA-directed therapies included CAR-T preferred terms: CAR-T cells not otherwise specified, </a:t>
            </a: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Arial" panose="020B0604020202020204" pitchFamily="34" charset="0"/>
              </a:rPr>
              <a:t>idecabtagene</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a:t>
            </a: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Arial" panose="020B0604020202020204" pitchFamily="34" charset="0"/>
              </a:rPr>
              <a:t>vicleucel</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a:t>
            </a: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Arial" panose="020B0604020202020204" pitchFamily="34" charset="0"/>
              </a:rPr>
              <a:t>ciltacabtagene</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a:t>
            </a: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Arial" panose="020B0604020202020204" pitchFamily="34" charset="0"/>
              </a:rPr>
              <a:t>autoleucel</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or ADC preferred terms: </a:t>
            </a: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Arial" panose="020B0604020202020204" pitchFamily="34" charset="0"/>
              </a:rPr>
              <a:t>belantamab</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a:t>
            </a: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Arial" panose="020B0604020202020204" pitchFamily="34" charset="0"/>
              </a:rPr>
              <a:t>mafodotin</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and </a:t>
            </a: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Arial" panose="020B0604020202020204" pitchFamily="34" charset="0"/>
              </a:rPr>
              <a:t>belantamab</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Prior BCMA bispecific or </a:t>
            </a: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mn-cs"/>
              </a:rPr>
              <a:t>trispecific</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antibody therapy is not permitted.</a:t>
            </a:r>
            <a:r>
              <a:rPr kumimoji="0" lang="en-US" sz="1000" b="0" i="0" u="none" strike="noStrike" kern="1200" cap="none" spc="0" normalizeH="0" baseline="30000" noProof="0" dirty="0">
                <a:ln>
                  <a:noFill/>
                </a:ln>
                <a:solidFill>
                  <a:prstClr val="black"/>
                </a:solidFill>
                <a:effectLst/>
                <a:uLnTx/>
                <a:uFillTx/>
                <a:latin typeface="Aptos" panose="02110004020202020204"/>
                <a:ea typeface="+mn-ea"/>
                <a:cs typeface="+mn-cs"/>
              </a:rPr>
              <a:t> </a:t>
            </a:r>
            <a:r>
              <a:rPr kumimoji="0" lang="en-US" sz="1000" b="0" i="0" u="none" strike="noStrike" kern="1200" cap="none" spc="0" normalizeH="0" baseline="30000" noProof="0" dirty="0" err="1">
                <a:ln>
                  <a:noFill/>
                </a:ln>
                <a:solidFill>
                  <a:prstClr val="black"/>
                </a:solidFill>
                <a:effectLst/>
                <a:uLnTx/>
                <a:uFillTx/>
                <a:latin typeface="Aptos" panose="02110004020202020204"/>
                <a:ea typeface="+mn-ea"/>
                <a:cs typeface="+mn-cs"/>
              </a:rPr>
              <a:t>c</a:t>
            </a: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mn-cs"/>
              </a:rPr>
              <a:t>IMWG</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2016 criteria. ADC, antibody-drug conjugate; BCMA, B-cell maturation antigen; CAR-T, chimeric antigen receptor T cell; CRS, cytokine release syndrome; D, day; </a:t>
            </a: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mn-cs"/>
              </a:rPr>
              <a:t>DoR</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duration of response; ECOG PS, Eastern Cooperative Oncology Group performance status; </a:t>
            </a: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mn-cs"/>
              </a:rPr>
              <a:t>IMiD</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immunomodulatory drug; IMWG, International Myeloma Working Group; LoT, line of therapy; </a:t>
            </a:r>
            <a:r>
              <a:rPr kumimoji="0" lang="en-US" sz="1000" b="0" i="0" u="none" strike="noStrike" kern="1200" cap="none" spc="0" normalizeH="0" baseline="0" noProof="0" dirty="0" err="1">
                <a:ln>
                  <a:noFill/>
                </a:ln>
                <a:solidFill>
                  <a:prstClr val="black"/>
                </a:solidFill>
                <a:effectLst/>
                <a:uLnTx/>
                <a:uFillTx/>
                <a:latin typeface="Aptos" panose="02110004020202020204"/>
                <a:ea typeface="+mn-ea"/>
                <a:cs typeface="+mn-cs"/>
              </a:rPr>
              <a:t>mAb</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monoclonal antibody; ORR, objective response rate; PFS, progression-free survival; PI, proteasome inhibitor; Q4W, every 4 weeks; RRMM, relapsed/refractory multiple myeloma; SUD, step-up dose.</a:t>
            </a:r>
          </a:p>
        </p:txBody>
      </p:sp>
      <p:sp>
        <p:nvSpPr>
          <p:cNvPr id="123" name="TextBox 122">
            <a:extLst>
              <a:ext uri="{FF2B5EF4-FFF2-40B4-BE49-F238E27FC236}">
                <a16:creationId xmlns:a16="http://schemas.microsoft.com/office/drawing/2014/main" id="{1CA2DAE6-7C2E-5C33-AAFE-49F5A35C2D7E}"/>
              </a:ext>
            </a:extLst>
          </p:cNvPr>
          <p:cNvSpPr txBox="1"/>
          <p:nvPr/>
        </p:nvSpPr>
        <p:spPr>
          <a:xfrm>
            <a:off x="9183674" y="2744115"/>
            <a:ext cx="2670096" cy="1815882"/>
          </a:xfrm>
          <a:prstGeom prst="rect">
            <a:avLst/>
          </a:prstGeom>
          <a:noFill/>
        </p:spPr>
        <p:txBody>
          <a:bodyPr wrap="square" rtlCol="0" anchor="ctr">
            <a:spAutoFit/>
          </a:bodyPr>
          <a:lstStyle/>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Primary safety: </a:t>
            </a:r>
          </a:p>
          <a:p>
            <a:pPr marL="274320" marR="0" lvl="1" indent="-18288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1" i="0" u="none" strike="noStrike" kern="1200" cap="none" spc="0" normalizeH="0" baseline="0" noProof="0" dirty="0">
                <a:ln>
                  <a:noFill/>
                </a:ln>
                <a:solidFill>
                  <a:srgbClr val="78206E"/>
                </a:solidFill>
                <a:effectLst/>
                <a:uLnTx/>
                <a:uFillTx/>
                <a:latin typeface="Aptos" panose="02110004020202020204"/>
                <a:ea typeface="+mn-ea"/>
                <a:cs typeface="+mn-cs"/>
              </a:rPr>
              <a:t>Arm C </a:t>
            </a:r>
            <a:r>
              <a:rPr kumimoji="0" lang="en-US" sz="1600" b="0" i="0" u="none" strike="noStrike" kern="1200" cap="none" spc="0" normalizeH="0" baseline="0" noProof="0" dirty="0">
                <a:ln>
                  <a:noFill/>
                </a:ln>
                <a:solidFill>
                  <a:srgbClr val="E8E8E8">
                    <a:lumMod val="75000"/>
                  </a:srgbClr>
                </a:solidFill>
                <a:effectLst/>
                <a:uLnTx/>
                <a:uFillTx/>
                <a:latin typeface="Aptos" panose="02110004020202020204"/>
                <a:ea typeface="+mn-ea"/>
                <a:cs typeface="+mn-cs"/>
              </a:rPr>
              <a:t>and</a:t>
            </a:r>
            <a:r>
              <a:rPr kumimoji="0" lang="en-US" sz="1600" b="1" i="0" u="none" strike="noStrike" kern="1200" cap="none" spc="0" normalizeH="0" baseline="0" noProof="0" dirty="0">
                <a:ln>
                  <a:noFill/>
                </a:ln>
                <a:solidFill>
                  <a:srgbClr val="E8E8E8">
                    <a:lumMod val="75000"/>
                  </a:srgbClr>
                </a:solidFill>
                <a:effectLst/>
                <a:uLnTx/>
                <a:uFillTx/>
                <a:latin typeface="Aptos" panose="02110004020202020204"/>
                <a:ea typeface="+mn-ea"/>
                <a:cs typeface="+mn-cs"/>
              </a:rPr>
              <a:t> Arm D</a:t>
            </a: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US" sz="1600" b="1" i="0" u="none" strike="noStrike" kern="1200" cap="none" spc="0" normalizeH="0" baseline="0" noProof="0" dirty="0">
                <a:ln>
                  <a:noFill/>
                </a:ln>
                <a:solidFill>
                  <a:srgbClr val="78206E"/>
                </a:solidFill>
                <a:effectLst/>
                <a:uLnTx/>
                <a:uFillTx/>
                <a:latin typeface="Aptos" panose="02110004020202020204"/>
                <a:ea typeface="+mn-ea"/>
                <a:cs typeface="+mn-cs"/>
              </a:rPr>
              <a:t> </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Grade ≥2 CRS (Cycle 1) </a:t>
            </a:r>
          </a:p>
          <a:p>
            <a:pPr marL="9144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Exploratory efficacy: </a:t>
            </a:r>
          </a:p>
          <a:p>
            <a:pPr marL="274320" marR="0" lvl="1" indent="-18288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ORR</a:t>
            </a:r>
            <a:r>
              <a:rPr kumimoji="0" lang="en-US" sz="1600" b="0" i="0" u="none" strike="noStrike" kern="1200" cap="none" spc="0" normalizeH="0" baseline="30000" noProof="0" dirty="0" err="1">
                <a:ln>
                  <a:noFill/>
                </a:ln>
                <a:solidFill>
                  <a:prstClr val="black"/>
                </a:solidFill>
                <a:effectLst/>
                <a:uLnTx/>
                <a:uFillTx/>
                <a:latin typeface="Aptos" panose="02110004020202020204"/>
                <a:ea typeface="+mn-ea"/>
                <a:cs typeface="+mn-cs"/>
              </a:rPr>
              <a:t>c</a:t>
            </a:r>
            <a:endParaRPr kumimoji="0" lang="en-US" sz="1600" b="0" i="0" u="none" strike="noStrike" kern="1200" cap="none" spc="0" normalizeH="0" baseline="30000" noProof="0" dirty="0">
              <a:ln>
                <a:noFill/>
              </a:ln>
              <a:solidFill>
                <a:prstClr val="black"/>
              </a:solidFill>
              <a:effectLst/>
              <a:uLnTx/>
              <a:uFillTx/>
              <a:latin typeface="Aptos" panose="02110004020202020204"/>
              <a:ea typeface="+mn-ea"/>
              <a:cs typeface="+mn-cs"/>
            </a:endParaRPr>
          </a:p>
          <a:p>
            <a:pPr marL="274320" marR="0" lvl="1" indent="-18288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DoR and PFS</a:t>
            </a:r>
          </a:p>
        </p:txBody>
      </p:sp>
      <p:sp>
        <p:nvSpPr>
          <p:cNvPr id="25" name="TextBox 24">
            <a:extLst>
              <a:ext uri="{FF2B5EF4-FFF2-40B4-BE49-F238E27FC236}">
                <a16:creationId xmlns:a16="http://schemas.microsoft.com/office/drawing/2014/main" id="{BA936E5A-9563-13C1-335E-DBB6A1E90C52}"/>
              </a:ext>
            </a:extLst>
          </p:cNvPr>
          <p:cNvSpPr txBox="1"/>
          <p:nvPr/>
        </p:nvSpPr>
        <p:spPr>
          <a:xfrm>
            <a:off x="6217392" y="2724252"/>
            <a:ext cx="96315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Aptos" panose="02110004020202020204"/>
                <a:ea typeface="+mn-ea"/>
                <a:cs typeface="+mn-cs"/>
              </a:rPr>
              <a:t>Cycle 1</a:t>
            </a:r>
          </a:p>
        </p:txBody>
      </p:sp>
      <p:sp>
        <p:nvSpPr>
          <p:cNvPr id="26" name="TextBox 25">
            <a:extLst>
              <a:ext uri="{FF2B5EF4-FFF2-40B4-BE49-F238E27FC236}">
                <a16:creationId xmlns:a16="http://schemas.microsoft.com/office/drawing/2014/main" id="{39B566DE-DDB8-D638-1C2A-E44864665883}"/>
              </a:ext>
            </a:extLst>
          </p:cNvPr>
          <p:cNvSpPr txBox="1"/>
          <p:nvPr/>
        </p:nvSpPr>
        <p:spPr>
          <a:xfrm>
            <a:off x="7506144" y="2720450"/>
            <a:ext cx="1439403"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Aptos" panose="02110004020202020204"/>
                <a:ea typeface="+mn-ea"/>
                <a:cs typeface="+mn-cs"/>
              </a:rPr>
              <a:t>Cycle 2+ </a:t>
            </a:r>
          </a:p>
        </p:txBody>
      </p:sp>
      <p:sp>
        <p:nvSpPr>
          <p:cNvPr id="27" name="TextBox 26">
            <a:extLst>
              <a:ext uri="{FF2B5EF4-FFF2-40B4-BE49-F238E27FC236}">
                <a16:creationId xmlns:a16="http://schemas.microsoft.com/office/drawing/2014/main" id="{3DDAC5F9-8454-B2FE-0883-551CB36929C9}"/>
              </a:ext>
            </a:extLst>
          </p:cNvPr>
          <p:cNvSpPr txBox="1"/>
          <p:nvPr/>
        </p:nvSpPr>
        <p:spPr>
          <a:xfrm>
            <a:off x="292059" y="5307032"/>
            <a:ext cx="11691694" cy="377604"/>
          </a:xfrm>
          <a:prstGeom prst="rect">
            <a:avLst/>
          </a:prstGeom>
          <a:solidFill>
            <a:srgbClr val="CF451C"/>
          </a:solidFill>
        </p:spPr>
        <p:txBody>
          <a:bodyPr wrap="square" rtlCol="0">
            <a:spAutoFit/>
          </a:bodyPr>
          <a:lstStyle/>
          <a:p>
            <a:pPr marL="0" marR="0" lvl="0" indent="0" algn="ctr" defTabSz="914400" rtl="0" eaLnBrk="1" fontAlgn="auto" latinLnBrk="0" hangingPunct="1">
              <a:lnSpc>
                <a:spcPct val="112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Here we present initial etentamig safety data in the outpatient treatment setting </a:t>
            </a:r>
          </a:p>
        </p:txBody>
      </p:sp>
      <p:sp>
        <p:nvSpPr>
          <p:cNvPr id="124" name="TextBox 123"/>
          <p:cNvSpPr txBox="1"/>
          <p:nvPr/>
        </p:nvSpPr>
        <p:spPr>
          <a:xfrm>
            <a:off x="457200" y="4962705"/>
            <a:ext cx="8229600" cy="91440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Clinical implication: Early organ responses suggest meaningful clinical benefit even with short follow-up.</a:t>
            </a:r>
          </a:p>
        </p:txBody>
      </p:sp>
      <p:sp>
        <p:nvSpPr>
          <p:cNvPr id="4" name="TextBox 3">
            <a:extLst>
              <a:ext uri="{FF2B5EF4-FFF2-40B4-BE49-F238E27FC236}">
                <a16:creationId xmlns:a16="http://schemas.microsoft.com/office/drawing/2014/main" id="{BAEBCF89-AB2C-E597-5A5B-A0D369A6E27E}"/>
              </a:ext>
            </a:extLst>
          </p:cNvPr>
          <p:cNvSpPr txBox="1"/>
          <p:nvPr/>
        </p:nvSpPr>
        <p:spPr>
          <a:xfrm>
            <a:off x="9397389" y="6600837"/>
            <a:ext cx="2794611"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Chhabra S et al. ASCO 2026;Abstract 7508</a:t>
            </a:r>
          </a:p>
        </p:txBody>
      </p:sp>
    </p:spTree>
    <p:extLst>
      <p:ext uri="{BB962C8B-B14F-4D97-AF65-F5344CB8AC3E}">
        <p14:creationId xmlns:p14="http://schemas.microsoft.com/office/powerpoint/2010/main" val="204235279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87FC877-7BD8-D5E3-553A-A450D3F78AD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F5A1655-E5F9-CAE2-B856-51D69B64D561}"/>
              </a:ext>
            </a:extLst>
          </p:cNvPr>
          <p:cNvSpPr txBox="1"/>
          <p:nvPr/>
        </p:nvSpPr>
        <p:spPr>
          <a:xfrm>
            <a:off x="408689" y="6369142"/>
            <a:ext cx="1151388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err="1">
                <a:ln>
                  <a:noFill/>
                </a:ln>
                <a:solidFill>
                  <a:prstClr val="black"/>
                </a:solidFill>
                <a:effectLst/>
                <a:uLnTx/>
                <a:uFillTx/>
                <a:latin typeface="Aptos" panose="02110004020202020204"/>
                <a:ea typeface="Calibri" panose="020F0502020204030204" pitchFamily="34" charset="0"/>
                <a:cs typeface="Calibri" panose="020F0502020204030204" pitchFamily="34" charset="0"/>
              </a:rPr>
              <a:t>a</a:t>
            </a:r>
            <a:r>
              <a:rPr kumimoji="0" lang="en-US" sz="1000" b="0" i="0" u="none" strike="noStrike" kern="1200" cap="none" spc="0" normalizeH="0" baseline="0" noProof="0" dirty="0" err="1">
                <a:ln>
                  <a:noFill/>
                </a:ln>
                <a:solidFill>
                  <a:prstClr val="black"/>
                </a:solidFill>
                <a:effectLst/>
                <a:uLnTx/>
                <a:uFillTx/>
                <a:latin typeface="Aptos" panose="02110004020202020204"/>
                <a:ea typeface="Calibri" panose="020F0502020204030204" pitchFamily="34" charset="0"/>
                <a:cs typeface="Calibri" panose="020F0502020204030204" pitchFamily="34" charset="0"/>
              </a:rPr>
              <a:t>Prophylactic</a:t>
            </a:r>
            <a:r>
              <a:rPr kumimoji="0" lang="en-US" sz="10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 tocilizumab given per investigator discretion. CRS, cytokine release syndrome; dex, dexamethasone; mod, modified; SUD, step-up dose.</a:t>
            </a:r>
            <a:r>
              <a:rPr kumimoji="0" lang="en-US" sz="1000" b="0" i="0" u="none" strike="noStrike" kern="1200" cap="none" spc="0" normalizeH="0" baseline="3000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 </a:t>
            </a:r>
            <a:endParaRPr kumimoji="0" lang="en-US" sz="10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6075CD78-65D3-9EA0-A36B-6DDEE14DA85C}"/>
              </a:ext>
            </a:extLst>
          </p:cNvPr>
          <p:cNvCxnSpPr>
            <a:cxnSpLocks/>
          </p:cNvCxnSpPr>
          <p:nvPr/>
        </p:nvCxnSpPr>
        <p:spPr>
          <a:xfrm>
            <a:off x="390696" y="6307787"/>
            <a:ext cx="11410607" cy="0"/>
          </a:xfrm>
          <a:prstGeom prst="line">
            <a:avLst/>
          </a:prstGeom>
          <a:ln>
            <a:solidFill>
              <a:srgbClr val="071D49"/>
            </a:solidFill>
          </a:ln>
        </p:spPr>
        <p:style>
          <a:lnRef idx="1">
            <a:schemeClr val="accent1"/>
          </a:lnRef>
          <a:fillRef idx="0">
            <a:schemeClr val="accent1"/>
          </a:fillRef>
          <a:effectRef idx="0">
            <a:schemeClr val="accent1"/>
          </a:effectRef>
          <a:fontRef idx="minor">
            <a:schemeClr val="tx1"/>
          </a:fontRef>
        </p:style>
      </p:cxnSp>
      <p:graphicFrame>
        <p:nvGraphicFramePr>
          <p:cNvPr id="9" name="Table 4">
            <a:extLst>
              <a:ext uri="{FF2B5EF4-FFF2-40B4-BE49-F238E27FC236}">
                <a16:creationId xmlns:a16="http://schemas.microsoft.com/office/drawing/2014/main" id="{740BBA43-2270-4638-67C0-DE4ED4F079F3}"/>
              </a:ext>
            </a:extLst>
          </p:cNvPr>
          <p:cNvGraphicFramePr>
            <a:graphicFrameLocks noGrp="1"/>
          </p:cNvGraphicFramePr>
          <p:nvPr/>
        </p:nvGraphicFramePr>
        <p:xfrm>
          <a:off x="422480" y="261203"/>
          <a:ext cx="11769520" cy="502920"/>
        </p:xfrm>
        <a:graphic>
          <a:graphicData uri="http://schemas.openxmlformats.org/drawingml/2006/table">
            <a:tbl>
              <a:tblPr firstRow="1" bandRow="1">
                <a:tableStyleId>{5C22544A-7EE6-4342-B048-85BDC9FD1C3A}</a:tableStyleId>
              </a:tblPr>
              <a:tblGrid>
                <a:gridCol w="11769520">
                  <a:extLst>
                    <a:ext uri="{9D8B030D-6E8A-4147-A177-3AD203B41FA5}">
                      <a16:colId xmlns:a16="http://schemas.microsoft.com/office/drawing/2014/main" val="433152939"/>
                    </a:ext>
                  </a:extLst>
                </a:gridCol>
              </a:tblGrid>
              <a:tr h="497247">
                <a:tc>
                  <a:txBody>
                    <a:bodyPr/>
                    <a:lstStyle/>
                    <a:p>
                      <a:pPr marL="115888" indent="0"/>
                      <a:r>
                        <a:rPr lang="en-US" sz="2400" dirty="0">
                          <a:solidFill>
                            <a:srgbClr val="071D49"/>
                          </a:solidFill>
                        </a:rPr>
                        <a:t>Prophylactic tocilizumab use with etentamig resulted in a 0% CRS incidence</a:t>
                      </a:r>
                    </a:p>
                  </a:txBody>
                  <a:tcPr marB="91440" anchor="b">
                    <a:lnL w="76200" cap="flat" cmpd="sng" algn="ctr">
                      <a:solidFill>
                        <a:srgbClr val="071D49"/>
                      </a:solidFill>
                      <a:prstDash val="solid"/>
                      <a:round/>
                      <a:headEnd type="none" w="med" len="med"/>
                      <a:tailEnd type="none" w="med" len="med"/>
                    </a:lnL>
                    <a:lnB w="12700" cap="flat" cmpd="sng" algn="ctr">
                      <a:solidFill>
                        <a:srgbClr val="071D49"/>
                      </a:solidFill>
                      <a:prstDash val="solid"/>
                      <a:round/>
                      <a:headEnd type="none" w="med" len="med"/>
                      <a:tailEnd type="none" w="med" len="med"/>
                    </a:lnB>
                    <a:noFill/>
                  </a:tcPr>
                </a:tc>
                <a:extLst>
                  <a:ext uri="{0D108BD9-81ED-4DB2-BD59-A6C34878D82A}">
                    <a16:rowId xmlns:a16="http://schemas.microsoft.com/office/drawing/2014/main" val="1506032674"/>
                  </a:ext>
                </a:extLst>
              </a:tr>
            </a:tbl>
          </a:graphicData>
        </a:graphic>
      </p:graphicFrame>
      <p:sp>
        <p:nvSpPr>
          <p:cNvPr id="13" name="TextBox 12">
            <a:extLst>
              <a:ext uri="{FF2B5EF4-FFF2-40B4-BE49-F238E27FC236}">
                <a16:creationId xmlns:a16="http://schemas.microsoft.com/office/drawing/2014/main" id="{BA14A082-7954-5871-8BFE-74AEDDFCF7A4}"/>
              </a:ext>
            </a:extLst>
          </p:cNvPr>
          <p:cNvSpPr txBox="1"/>
          <p:nvPr/>
        </p:nvSpPr>
        <p:spPr>
          <a:xfrm>
            <a:off x="285447" y="6568937"/>
            <a:ext cx="9436393"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Arm A data cutoff: July 12, 2024; Arm B data cutoff: March 31, 2026; Arm C data cutoff: March 31, 2026.</a:t>
            </a:r>
          </a:p>
        </p:txBody>
      </p:sp>
      <p:sp>
        <p:nvSpPr>
          <p:cNvPr id="49" name="TextBox 48">
            <a:extLst>
              <a:ext uri="{FF2B5EF4-FFF2-40B4-BE49-F238E27FC236}">
                <a16:creationId xmlns:a16="http://schemas.microsoft.com/office/drawing/2014/main" id="{CC963AD0-3F92-51FE-4268-7AAFC5644A2A}"/>
              </a:ext>
            </a:extLst>
          </p:cNvPr>
          <p:cNvSpPr txBox="1"/>
          <p:nvPr/>
        </p:nvSpPr>
        <p:spPr>
          <a:xfrm>
            <a:off x="422480" y="5479458"/>
            <a:ext cx="11410606" cy="646331"/>
          </a:xfrm>
          <a:prstGeom prst="rect">
            <a:avLst/>
          </a:prstGeom>
          <a:solidFill>
            <a:srgbClr val="CF451C"/>
          </a:solidFill>
        </p:spPr>
        <p:txBody>
          <a:bodyPr wrap="square">
            <a:spAutoFit/>
          </a:bodyPr>
          <a:lstStyle/>
          <a:p>
            <a:pPr marL="115888"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err="1">
                <a:ln>
                  <a:noFill/>
                </a:ln>
                <a:solidFill>
                  <a:prstClr val="white"/>
                </a:solidFill>
                <a:effectLst/>
                <a:uLnTx/>
                <a:uFillTx/>
                <a:latin typeface="Aptos" panose="02110004020202020204"/>
                <a:ea typeface="+mn-ea"/>
                <a:cs typeface="+mn-cs"/>
              </a:rPr>
              <a:t>Etentamig’s</a:t>
            </a: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 safety profile can overcome bispecific antibody implementation barriers and improve accessibility across treatment settings</a:t>
            </a:r>
            <a:endParaRPr kumimoji="0" lang="en-US" sz="1800" b="1" i="0" u="none" strike="sng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913D584F-DE55-4A89-8EE6-322672434BEE}"/>
              </a:ext>
            </a:extLst>
          </p:cNvPr>
          <p:cNvSpPr/>
          <p:nvPr/>
        </p:nvSpPr>
        <p:spPr>
          <a:xfrm>
            <a:off x="5978313" y="1409498"/>
            <a:ext cx="4775758" cy="3520440"/>
          </a:xfrm>
          <a:prstGeom prst="rect">
            <a:avLst/>
          </a:prstGeom>
          <a:solidFill>
            <a:srgbClr val="78206E">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3" name="Rectangle 32">
            <a:extLst>
              <a:ext uri="{FF2B5EF4-FFF2-40B4-BE49-F238E27FC236}">
                <a16:creationId xmlns:a16="http://schemas.microsoft.com/office/drawing/2014/main" id="{9A79E75B-F960-29C8-C2BB-BA3DB2E0F850}"/>
              </a:ext>
            </a:extLst>
          </p:cNvPr>
          <p:cNvSpPr/>
          <p:nvPr/>
        </p:nvSpPr>
        <p:spPr>
          <a:xfrm>
            <a:off x="1215736" y="1419165"/>
            <a:ext cx="2380782" cy="3519596"/>
          </a:xfrm>
          <a:prstGeom prst="rect">
            <a:avLst/>
          </a:prstGeom>
          <a:solidFill>
            <a:srgbClr val="377526">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2" name="Rectangle 31">
            <a:extLst>
              <a:ext uri="{FF2B5EF4-FFF2-40B4-BE49-F238E27FC236}">
                <a16:creationId xmlns:a16="http://schemas.microsoft.com/office/drawing/2014/main" id="{CFCF5E33-82AC-45BB-85B3-8F5945716BE9}"/>
              </a:ext>
            </a:extLst>
          </p:cNvPr>
          <p:cNvSpPr/>
          <p:nvPr/>
        </p:nvSpPr>
        <p:spPr>
          <a:xfrm>
            <a:off x="3624715" y="1430147"/>
            <a:ext cx="2362166" cy="3520440"/>
          </a:xfrm>
          <a:prstGeom prst="rect">
            <a:avLst/>
          </a:prstGeom>
          <a:solidFill>
            <a:schemeClr val="accent4">
              <a:lumMod val="75000"/>
              <a:alpha val="1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aphicFrame>
        <p:nvGraphicFramePr>
          <p:cNvPr id="24" name="Chart 23">
            <a:extLst>
              <a:ext uri="{FF2B5EF4-FFF2-40B4-BE49-F238E27FC236}">
                <a16:creationId xmlns:a16="http://schemas.microsoft.com/office/drawing/2014/main" id="{3D936276-9DF5-5564-F543-90D9B4F2B26E}"/>
              </a:ext>
            </a:extLst>
          </p:cNvPr>
          <p:cNvGraphicFramePr/>
          <p:nvPr/>
        </p:nvGraphicFramePr>
        <p:xfrm>
          <a:off x="283826" y="1253225"/>
          <a:ext cx="10483270" cy="3956659"/>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3A2292D7-320B-C8A4-04A5-96A4BEA609DD}"/>
              </a:ext>
            </a:extLst>
          </p:cNvPr>
          <p:cNvSpPr txBox="1"/>
          <p:nvPr/>
        </p:nvSpPr>
        <p:spPr>
          <a:xfrm rot="16200000">
            <a:off x="-1109278" y="3016487"/>
            <a:ext cx="348498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Incidence of CRS (%)</a:t>
            </a:r>
          </a:p>
        </p:txBody>
      </p:sp>
      <p:sp>
        <p:nvSpPr>
          <p:cNvPr id="50" name="Rectangle 49">
            <a:extLst>
              <a:ext uri="{FF2B5EF4-FFF2-40B4-BE49-F238E27FC236}">
                <a16:creationId xmlns:a16="http://schemas.microsoft.com/office/drawing/2014/main" id="{5D8B329F-A104-9596-138B-1C5D148F0AE0}"/>
              </a:ext>
            </a:extLst>
          </p:cNvPr>
          <p:cNvSpPr/>
          <p:nvPr/>
        </p:nvSpPr>
        <p:spPr>
          <a:xfrm>
            <a:off x="5998009" y="1422423"/>
            <a:ext cx="4756062" cy="3840480"/>
          </a:xfrm>
          <a:prstGeom prst="rect">
            <a:avLst/>
          </a:prstGeom>
          <a:noFill/>
          <a:ln w="28575">
            <a:solidFill>
              <a:srgbClr val="CF45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9" name="TextBox 38">
            <a:extLst>
              <a:ext uri="{FF2B5EF4-FFF2-40B4-BE49-F238E27FC236}">
                <a16:creationId xmlns:a16="http://schemas.microsoft.com/office/drawing/2014/main" id="{46B01F64-643A-E768-73AA-2061468B30A3}"/>
              </a:ext>
            </a:extLst>
          </p:cNvPr>
          <p:cNvSpPr txBox="1"/>
          <p:nvPr/>
        </p:nvSpPr>
        <p:spPr>
          <a:xfrm>
            <a:off x="4118947" y="4952007"/>
            <a:ext cx="137258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N=23</a:t>
            </a:r>
          </a:p>
        </p:txBody>
      </p:sp>
      <p:sp>
        <p:nvSpPr>
          <p:cNvPr id="40" name="TextBox 39">
            <a:extLst>
              <a:ext uri="{FF2B5EF4-FFF2-40B4-BE49-F238E27FC236}">
                <a16:creationId xmlns:a16="http://schemas.microsoft.com/office/drawing/2014/main" id="{573996D1-70A1-1A8F-4E98-9DCF26DB212A}"/>
              </a:ext>
            </a:extLst>
          </p:cNvPr>
          <p:cNvSpPr txBox="1"/>
          <p:nvPr/>
        </p:nvSpPr>
        <p:spPr>
          <a:xfrm>
            <a:off x="6508950" y="4952007"/>
            <a:ext cx="137258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N=60</a:t>
            </a:r>
          </a:p>
        </p:txBody>
      </p:sp>
      <p:sp>
        <p:nvSpPr>
          <p:cNvPr id="11" name="TextBox 10">
            <a:extLst>
              <a:ext uri="{FF2B5EF4-FFF2-40B4-BE49-F238E27FC236}">
                <a16:creationId xmlns:a16="http://schemas.microsoft.com/office/drawing/2014/main" id="{AB829472-012E-C771-6328-16A7A62815ED}"/>
              </a:ext>
            </a:extLst>
          </p:cNvPr>
          <p:cNvSpPr txBox="1"/>
          <p:nvPr/>
        </p:nvSpPr>
        <p:spPr>
          <a:xfrm>
            <a:off x="1571995" y="1038131"/>
            <a:ext cx="17215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No SUD</a:t>
            </a:r>
          </a:p>
        </p:txBody>
      </p:sp>
      <p:sp>
        <p:nvSpPr>
          <p:cNvPr id="8" name="TextBox 7">
            <a:extLst>
              <a:ext uri="{FF2B5EF4-FFF2-40B4-BE49-F238E27FC236}">
                <a16:creationId xmlns:a16="http://schemas.microsoft.com/office/drawing/2014/main" id="{872110F2-8404-B06A-C054-B1A16FF79891}"/>
              </a:ext>
            </a:extLst>
          </p:cNvPr>
          <p:cNvSpPr txBox="1"/>
          <p:nvPr/>
        </p:nvSpPr>
        <p:spPr>
          <a:xfrm>
            <a:off x="1579195" y="1624175"/>
            <a:ext cx="170712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7526"/>
                </a:solidFill>
                <a:effectLst/>
                <a:uLnTx/>
                <a:uFillTx/>
                <a:latin typeface="Aptos" panose="02110004020202020204"/>
                <a:ea typeface="+mn-ea"/>
                <a:cs typeface="+mn-cs"/>
              </a:rPr>
              <a:t>Arm B</a:t>
            </a:r>
          </a:p>
        </p:txBody>
      </p:sp>
      <p:sp>
        <p:nvSpPr>
          <p:cNvPr id="25" name="TextBox 24">
            <a:extLst>
              <a:ext uri="{FF2B5EF4-FFF2-40B4-BE49-F238E27FC236}">
                <a16:creationId xmlns:a16="http://schemas.microsoft.com/office/drawing/2014/main" id="{D9AF03CA-37FB-7A27-E6C1-BA74FB7B2007}"/>
              </a:ext>
            </a:extLst>
          </p:cNvPr>
          <p:cNvSpPr txBox="1"/>
          <p:nvPr/>
        </p:nvSpPr>
        <p:spPr>
          <a:xfrm>
            <a:off x="3752803" y="1624175"/>
            <a:ext cx="208884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F9ED5">
                    <a:lumMod val="75000"/>
                  </a:srgbClr>
                </a:solidFill>
                <a:effectLst/>
                <a:uLnTx/>
                <a:uFillTx/>
                <a:latin typeface="Aptos" panose="02110004020202020204"/>
                <a:ea typeface="+mn-ea"/>
                <a:cs typeface="+mn-cs"/>
              </a:rPr>
              <a:t>Arm A </a:t>
            </a:r>
          </a:p>
        </p:txBody>
      </p:sp>
      <p:sp>
        <p:nvSpPr>
          <p:cNvPr id="30" name="TextBox 29">
            <a:extLst>
              <a:ext uri="{FF2B5EF4-FFF2-40B4-BE49-F238E27FC236}">
                <a16:creationId xmlns:a16="http://schemas.microsoft.com/office/drawing/2014/main" id="{E3A3EA35-BAFF-931F-FC72-DC87DB2F3784}"/>
              </a:ext>
            </a:extLst>
          </p:cNvPr>
          <p:cNvSpPr txBox="1"/>
          <p:nvPr/>
        </p:nvSpPr>
        <p:spPr>
          <a:xfrm>
            <a:off x="3568205" y="1060815"/>
            <a:ext cx="24101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1 SUD</a:t>
            </a:r>
          </a:p>
        </p:txBody>
      </p:sp>
      <p:sp>
        <p:nvSpPr>
          <p:cNvPr id="36" name="TextBox 35">
            <a:extLst>
              <a:ext uri="{FF2B5EF4-FFF2-40B4-BE49-F238E27FC236}">
                <a16:creationId xmlns:a16="http://schemas.microsoft.com/office/drawing/2014/main" id="{8DEF9993-A88C-45F9-D0DE-8CB4E2C9C25B}"/>
              </a:ext>
            </a:extLst>
          </p:cNvPr>
          <p:cNvSpPr txBox="1"/>
          <p:nvPr/>
        </p:nvSpPr>
        <p:spPr>
          <a:xfrm>
            <a:off x="1746467" y="4952007"/>
            <a:ext cx="137258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N=42</a:t>
            </a:r>
          </a:p>
        </p:txBody>
      </p:sp>
      <p:sp>
        <p:nvSpPr>
          <p:cNvPr id="41" name="TextBox 40">
            <a:extLst>
              <a:ext uri="{FF2B5EF4-FFF2-40B4-BE49-F238E27FC236}">
                <a16:creationId xmlns:a16="http://schemas.microsoft.com/office/drawing/2014/main" id="{9850EECF-1871-FD75-F175-182CA323C38D}"/>
              </a:ext>
            </a:extLst>
          </p:cNvPr>
          <p:cNvSpPr txBox="1"/>
          <p:nvPr/>
        </p:nvSpPr>
        <p:spPr>
          <a:xfrm>
            <a:off x="8917175" y="4952007"/>
            <a:ext cx="137258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n=16</a:t>
            </a:r>
          </a:p>
        </p:txBody>
      </p:sp>
      <p:sp>
        <p:nvSpPr>
          <p:cNvPr id="43" name="TextBox 42">
            <a:extLst>
              <a:ext uri="{FF2B5EF4-FFF2-40B4-BE49-F238E27FC236}">
                <a16:creationId xmlns:a16="http://schemas.microsoft.com/office/drawing/2014/main" id="{184B1F57-0940-4AB1-31D0-2AF39022501A}"/>
              </a:ext>
            </a:extLst>
          </p:cNvPr>
          <p:cNvSpPr txBox="1"/>
          <p:nvPr/>
        </p:nvSpPr>
        <p:spPr>
          <a:xfrm>
            <a:off x="4330798" y="3496977"/>
            <a:ext cx="9488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Aptos" panose="02110004020202020204"/>
                <a:ea typeface="+mn-ea"/>
                <a:cs typeface="+mn-cs"/>
              </a:rPr>
              <a:t>30%</a:t>
            </a:r>
          </a:p>
        </p:txBody>
      </p:sp>
      <p:sp>
        <p:nvSpPr>
          <p:cNvPr id="45" name="TextBox 44">
            <a:extLst>
              <a:ext uri="{FF2B5EF4-FFF2-40B4-BE49-F238E27FC236}">
                <a16:creationId xmlns:a16="http://schemas.microsoft.com/office/drawing/2014/main" id="{102345B2-CCE5-9503-B1E8-4A4DD1943583}"/>
              </a:ext>
            </a:extLst>
          </p:cNvPr>
          <p:cNvSpPr txBox="1"/>
          <p:nvPr/>
        </p:nvSpPr>
        <p:spPr>
          <a:xfrm>
            <a:off x="6803539" y="3579377"/>
            <a:ext cx="7834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Aptos" panose="02110004020202020204"/>
                <a:ea typeface="+mn-ea"/>
                <a:cs typeface="+mn-cs"/>
              </a:rPr>
              <a:t>27%</a:t>
            </a:r>
          </a:p>
        </p:txBody>
      </p:sp>
      <p:sp>
        <p:nvSpPr>
          <p:cNvPr id="47" name="TextBox 46">
            <a:extLst>
              <a:ext uri="{FF2B5EF4-FFF2-40B4-BE49-F238E27FC236}">
                <a16:creationId xmlns:a16="http://schemas.microsoft.com/office/drawing/2014/main" id="{0F88B215-5FBE-4BCA-A5D5-FF5D365C4B91}"/>
              </a:ext>
            </a:extLst>
          </p:cNvPr>
          <p:cNvSpPr txBox="1"/>
          <p:nvPr/>
        </p:nvSpPr>
        <p:spPr>
          <a:xfrm>
            <a:off x="2041056" y="2531076"/>
            <a:ext cx="7834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Aptos" panose="02110004020202020204"/>
                <a:ea typeface="+mn-ea"/>
                <a:cs typeface="+mn-cs"/>
              </a:rPr>
              <a:t>57%</a:t>
            </a:r>
          </a:p>
        </p:txBody>
      </p:sp>
      <p:grpSp>
        <p:nvGrpSpPr>
          <p:cNvPr id="28" name="Group 27">
            <a:extLst>
              <a:ext uri="{FF2B5EF4-FFF2-40B4-BE49-F238E27FC236}">
                <a16:creationId xmlns:a16="http://schemas.microsoft.com/office/drawing/2014/main" id="{63DDDA0D-0E4F-EA84-4D22-0E2BB2D3E000}"/>
              </a:ext>
            </a:extLst>
          </p:cNvPr>
          <p:cNvGrpSpPr/>
          <p:nvPr/>
        </p:nvGrpSpPr>
        <p:grpSpPr>
          <a:xfrm>
            <a:off x="10841280" y="1561230"/>
            <a:ext cx="1412960" cy="595427"/>
            <a:chOff x="4069829" y="1898025"/>
            <a:chExt cx="1412960" cy="595427"/>
          </a:xfrm>
        </p:grpSpPr>
        <p:grpSp>
          <p:nvGrpSpPr>
            <p:cNvPr id="29" name="Group 28">
              <a:extLst>
                <a:ext uri="{FF2B5EF4-FFF2-40B4-BE49-F238E27FC236}">
                  <a16:creationId xmlns:a16="http://schemas.microsoft.com/office/drawing/2014/main" id="{F3C41125-1969-A754-5DA2-0D7D77DC30BD}"/>
                </a:ext>
              </a:extLst>
            </p:cNvPr>
            <p:cNvGrpSpPr/>
            <p:nvPr/>
          </p:nvGrpSpPr>
          <p:grpSpPr>
            <a:xfrm>
              <a:off x="4069829" y="1898025"/>
              <a:ext cx="1412960" cy="307777"/>
              <a:chOff x="4069829" y="1898025"/>
              <a:chExt cx="1412960" cy="307777"/>
            </a:xfrm>
          </p:grpSpPr>
          <p:sp>
            <p:nvSpPr>
              <p:cNvPr id="38" name="TextBox 37">
                <a:extLst>
                  <a:ext uri="{FF2B5EF4-FFF2-40B4-BE49-F238E27FC236}">
                    <a16:creationId xmlns:a16="http://schemas.microsoft.com/office/drawing/2014/main" id="{C9CB66AE-241A-C536-C48D-53A3F3F91543}"/>
                  </a:ext>
                </a:extLst>
              </p:cNvPr>
              <p:cNvSpPr txBox="1"/>
              <p:nvPr/>
            </p:nvSpPr>
            <p:spPr>
              <a:xfrm>
                <a:off x="4226114" y="1898025"/>
                <a:ext cx="12566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Grade 1</a:t>
                </a:r>
              </a:p>
            </p:txBody>
          </p:sp>
          <p:sp>
            <p:nvSpPr>
              <p:cNvPr id="42" name="Rectangle 41">
                <a:extLst>
                  <a:ext uri="{FF2B5EF4-FFF2-40B4-BE49-F238E27FC236}">
                    <a16:creationId xmlns:a16="http://schemas.microsoft.com/office/drawing/2014/main" id="{4BB08042-70B0-9AC5-83FC-CC34C78445F8}"/>
                  </a:ext>
                </a:extLst>
              </p:cNvPr>
              <p:cNvSpPr/>
              <p:nvPr/>
            </p:nvSpPr>
            <p:spPr>
              <a:xfrm>
                <a:off x="4069829" y="1956677"/>
                <a:ext cx="179881" cy="18288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34" name="Group 33">
              <a:extLst>
                <a:ext uri="{FF2B5EF4-FFF2-40B4-BE49-F238E27FC236}">
                  <a16:creationId xmlns:a16="http://schemas.microsoft.com/office/drawing/2014/main" id="{35409E1F-751D-9DD7-9DD9-42A27B4F8986}"/>
                </a:ext>
              </a:extLst>
            </p:cNvPr>
            <p:cNvGrpSpPr/>
            <p:nvPr/>
          </p:nvGrpSpPr>
          <p:grpSpPr>
            <a:xfrm>
              <a:off x="4069829" y="2185675"/>
              <a:ext cx="1412960" cy="307777"/>
              <a:chOff x="4069829" y="2185675"/>
              <a:chExt cx="1412960" cy="307777"/>
            </a:xfrm>
          </p:grpSpPr>
          <p:sp>
            <p:nvSpPr>
              <p:cNvPr id="35" name="TextBox 34">
                <a:extLst>
                  <a:ext uri="{FF2B5EF4-FFF2-40B4-BE49-F238E27FC236}">
                    <a16:creationId xmlns:a16="http://schemas.microsoft.com/office/drawing/2014/main" id="{FCA17C12-5924-4578-34DE-0AA045AA8CEA}"/>
                  </a:ext>
                </a:extLst>
              </p:cNvPr>
              <p:cNvSpPr txBox="1"/>
              <p:nvPr/>
            </p:nvSpPr>
            <p:spPr>
              <a:xfrm>
                <a:off x="4226114" y="2185675"/>
                <a:ext cx="12566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Grade 2</a:t>
                </a:r>
              </a:p>
            </p:txBody>
          </p:sp>
          <p:sp>
            <p:nvSpPr>
              <p:cNvPr id="37" name="Rectangle 36">
                <a:extLst>
                  <a:ext uri="{FF2B5EF4-FFF2-40B4-BE49-F238E27FC236}">
                    <a16:creationId xmlns:a16="http://schemas.microsoft.com/office/drawing/2014/main" id="{FA512E69-8A5E-ABC1-346A-CD3657C5CE44}"/>
                  </a:ext>
                </a:extLst>
              </p:cNvPr>
              <p:cNvSpPr/>
              <p:nvPr/>
            </p:nvSpPr>
            <p:spPr>
              <a:xfrm>
                <a:off x="4069829" y="2248123"/>
                <a:ext cx="179881" cy="182880"/>
              </a:xfrm>
              <a:prstGeom prst="rect">
                <a:avLst/>
              </a:prstGeom>
              <a:solidFill>
                <a:srgbClr val="8FAA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sp>
        <p:nvSpPr>
          <p:cNvPr id="26" name="TextBox 25">
            <a:extLst>
              <a:ext uri="{FF2B5EF4-FFF2-40B4-BE49-F238E27FC236}">
                <a16:creationId xmlns:a16="http://schemas.microsoft.com/office/drawing/2014/main" id="{05116094-6DE2-08D6-662D-9FF7F217287F}"/>
              </a:ext>
            </a:extLst>
          </p:cNvPr>
          <p:cNvSpPr txBox="1"/>
          <p:nvPr/>
        </p:nvSpPr>
        <p:spPr>
          <a:xfrm>
            <a:off x="6154370" y="1624175"/>
            <a:ext cx="2081745" cy="369332"/>
          </a:xfrm>
          <a:prstGeom prst="rect">
            <a:avLst/>
          </a:prstGeom>
          <a:noFill/>
          <a:ln w="28575">
            <a:solidFill>
              <a:srgbClr val="78206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8206E"/>
                </a:solidFill>
                <a:effectLst/>
                <a:uLnTx/>
                <a:uFillTx/>
                <a:latin typeface="Aptos" panose="02110004020202020204"/>
                <a:ea typeface="+mn-ea"/>
                <a:cs typeface="+mn-cs"/>
              </a:rPr>
              <a:t>Arm C</a:t>
            </a:r>
          </a:p>
        </p:txBody>
      </p:sp>
      <p:sp>
        <p:nvSpPr>
          <p:cNvPr id="22" name="TextBox 21">
            <a:extLst>
              <a:ext uri="{FF2B5EF4-FFF2-40B4-BE49-F238E27FC236}">
                <a16:creationId xmlns:a16="http://schemas.microsoft.com/office/drawing/2014/main" id="{A1B86205-D24F-6488-8F2D-EA484434CDB2}"/>
              </a:ext>
            </a:extLst>
          </p:cNvPr>
          <p:cNvSpPr txBox="1"/>
          <p:nvPr/>
        </p:nvSpPr>
        <p:spPr>
          <a:xfrm>
            <a:off x="8801967" y="1501065"/>
            <a:ext cx="17877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8206E"/>
                </a:solidFill>
                <a:effectLst/>
                <a:uLnTx/>
                <a:uFillTx/>
                <a:latin typeface="Aptos" panose="02110004020202020204"/>
                <a:ea typeface="+mn-ea"/>
                <a:cs typeface="+mn-cs"/>
              </a:rPr>
              <a:t>+ Prophylactic </a:t>
            </a:r>
            <a:r>
              <a:rPr kumimoji="0" lang="en-US" sz="1800" b="1" i="0" u="none" strike="noStrike" kern="1200" cap="none" spc="0" normalizeH="0" baseline="0" noProof="0" dirty="0" err="1">
                <a:ln>
                  <a:noFill/>
                </a:ln>
                <a:solidFill>
                  <a:srgbClr val="78206E"/>
                </a:solidFill>
                <a:effectLst/>
                <a:uLnTx/>
                <a:uFillTx/>
                <a:latin typeface="Aptos" panose="02110004020202020204"/>
                <a:ea typeface="+mn-ea"/>
                <a:cs typeface="+mn-cs"/>
              </a:rPr>
              <a:t>tocilizumab</a:t>
            </a:r>
            <a:r>
              <a:rPr kumimoji="0" lang="en-US" sz="1800" b="1" i="0" u="none" strike="noStrike" kern="1200" cap="none" spc="0" normalizeH="0" baseline="30000" noProof="0" dirty="0" err="1">
                <a:ln>
                  <a:noFill/>
                </a:ln>
                <a:solidFill>
                  <a:srgbClr val="78206E"/>
                </a:solidFill>
                <a:effectLst/>
                <a:uLnTx/>
                <a:uFillTx/>
                <a:latin typeface="Aptos" panose="02110004020202020204"/>
                <a:ea typeface="+mn-ea"/>
                <a:cs typeface="+mn-cs"/>
              </a:rPr>
              <a:t>a</a:t>
            </a:r>
            <a:endParaRPr kumimoji="0" lang="en-US" sz="1800" b="1" i="0" u="none" strike="noStrike" kern="1200" cap="none" spc="0" normalizeH="0" baseline="30000" noProof="0" dirty="0">
              <a:ln>
                <a:noFill/>
              </a:ln>
              <a:solidFill>
                <a:srgbClr val="78206E"/>
              </a:solidFill>
              <a:effectLst/>
              <a:uLnTx/>
              <a:uFillTx/>
              <a:latin typeface="Aptos" panose="02110004020202020204"/>
              <a:ea typeface="+mn-ea"/>
              <a:cs typeface="+mn-cs"/>
            </a:endParaRPr>
          </a:p>
        </p:txBody>
      </p:sp>
      <p:sp>
        <p:nvSpPr>
          <p:cNvPr id="2" name="Arrow: Down 1">
            <a:extLst>
              <a:ext uri="{FF2B5EF4-FFF2-40B4-BE49-F238E27FC236}">
                <a16:creationId xmlns:a16="http://schemas.microsoft.com/office/drawing/2014/main" id="{E5C90D05-2C64-ABB9-7FDC-CC8FBC5708C5}"/>
              </a:ext>
            </a:extLst>
          </p:cNvPr>
          <p:cNvSpPr/>
          <p:nvPr/>
        </p:nvSpPr>
        <p:spPr>
          <a:xfrm>
            <a:off x="8858998" y="4041991"/>
            <a:ext cx="1372585" cy="873020"/>
          </a:xfrm>
          <a:prstGeom prst="downArrow">
            <a:avLst/>
          </a:prstGeom>
          <a:solidFill>
            <a:srgbClr val="78206E"/>
          </a:solidFill>
          <a:ln>
            <a:solidFill>
              <a:srgbClr val="7820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6" name="TextBox 45">
            <a:extLst>
              <a:ext uri="{FF2B5EF4-FFF2-40B4-BE49-F238E27FC236}">
                <a16:creationId xmlns:a16="http://schemas.microsoft.com/office/drawing/2014/main" id="{0419C06E-CE5A-E768-EBA0-78CA408C4B1A}"/>
              </a:ext>
            </a:extLst>
          </p:cNvPr>
          <p:cNvSpPr txBox="1"/>
          <p:nvPr/>
        </p:nvSpPr>
        <p:spPr>
          <a:xfrm>
            <a:off x="9164264" y="4267619"/>
            <a:ext cx="7834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ptos" panose="02110004020202020204"/>
                <a:ea typeface="+mn-ea"/>
                <a:cs typeface="+mn-cs"/>
              </a:rPr>
              <a:t>0%</a:t>
            </a:r>
          </a:p>
        </p:txBody>
      </p:sp>
      <p:cxnSp>
        <p:nvCxnSpPr>
          <p:cNvPr id="7" name="Straight Arrow Connector 6">
            <a:extLst>
              <a:ext uri="{FF2B5EF4-FFF2-40B4-BE49-F238E27FC236}">
                <a16:creationId xmlns:a16="http://schemas.microsoft.com/office/drawing/2014/main" id="{234AB9A8-6893-C9CF-A6AB-3225ED838CC5}"/>
              </a:ext>
            </a:extLst>
          </p:cNvPr>
          <p:cNvCxnSpPr>
            <a:cxnSpLocks/>
          </p:cNvCxnSpPr>
          <p:nvPr/>
        </p:nvCxnSpPr>
        <p:spPr>
          <a:xfrm>
            <a:off x="8236115" y="1793452"/>
            <a:ext cx="488611" cy="0"/>
          </a:xfrm>
          <a:prstGeom prst="straightConnector1">
            <a:avLst/>
          </a:prstGeom>
          <a:ln w="38100">
            <a:solidFill>
              <a:srgbClr val="78206E"/>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E81B373-EEE2-5B7E-ACE6-8746C846E53F}"/>
              </a:ext>
            </a:extLst>
          </p:cNvPr>
          <p:cNvSpPr txBox="1"/>
          <p:nvPr/>
        </p:nvSpPr>
        <p:spPr>
          <a:xfrm>
            <a:off x="7031061" y="1046629"/>
            <a:ext cx="24101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1 SUD</a:t>
            </a:r>
          </a:p>
        </p:txBody>
      </p:sp>
      <p:sp>
        <p:nvSpPr>
          <p:cNvPr id="6" name="TextBox 5">
            <a:extLst>
              <a:ext uri="{FF2B5EF4-FFF2-40B4-BE49-F238E27FC236}">
                <a16:creationId xmlns:a16="http://schemas.microsoft.com/office/drawing/2014/main" id="{41756DD3-E9F3-71F4-CE1C-B57C2FCAA2EA}"/>
              </a:ext>
            </a:extLst>
          </p:cNvPr>
          <p:cNvSpPr txBox="1"/>
          <p:nvPr/>
        </p:nvSpPr>
        <p:spPr>
          <a:xfrm>
            <a:off x="9397389" y="6600837"/>
            <a:ext cx="2794611"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Chhabra S et al. ASCO 2026;Abstract 7508</a:t>
            </a:r>
          </a:p>
        </p:txBody>
      </p:sp>
    </p:spTree>
    <p:extLst>
      <p:ext uri="{BB962C8B-B14F-4D97-AF65-F5344CB8AC3E}">
        <p14:creationId xmlns:p14="http://schemas.microsoft.com/office/powerpoint/2010/main" val="40043652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054A2-662D-253B-5E70-959A36AED46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3D3FB68-A917-F963-8F3A-5171E7C757EA}"/>
              </a:ext>
            </a:extLst>
          </p:cNvPr>
          <p:cNvSpPr txBox="1"/>
          <p:nvPr/>
        </p:nvSpPr>
        <p:spPr>
          <a:xfrm>
            <a:off x="5124644" y="5517232"/>
            <a:ext cx="19427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Abstract 7503</a:t>
            </a:r>
          </a:p>
        </p:txBody>
      </p:sp>
      <p:pic>
        <p:nvPicPr>
          <p:cNvPr id="4" name="Picture 3" descr="A blue background with white text&#10;&#10;AI-generated content may be incorrect.">
            <a:extLst>
              <a:ext uri="{FF2B5EF4-FFF2-40B4-BE49-F238E27FC236}">
                <a16:creationId xmlns:a16="http://schemas.microsoft.com/office/drawing/2014/main" id="{D5627604-728C-A85F-942E-8FEE67C5F4A6}"/>
              </a:ext>
            </a:extLst>
          </p:cNvPr>
          <p:cNvPicPr>
            <a:picLocks noChangeAspect="1"/>
          </p:cNvPicPr>
          <p:nvPr/>
        </p:nvPicPr>
        <p:blipFill>
          <a:blip r:embed="rId2"/>
          <a:stretch>
            <a:fillRect/>
          </a:stretch>
        </p:blipFill>
        <p:spPr>
          <a:xfrm>
            <a:off x="598583" y="917555"/>
            <a:ext cx="10994834" cy="4470066"/>
          </a:xfrm>
          <a:prstGeom prst="rect">
            <a:avLst/>
          </a:prstGeom>
        </p:spPr>
      </p:pic>
    </p:spTree>
    <p:extLst>
      <p:ext uri="{BB962C8B-B14F-4D97-AF65-F5344CB8AC3E}">
        <p14:creationId xmlns:p14="http://schemas.microsoft.com/office/powerpoint/2010/main" val="1634119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50322-02B8-3FBA-DC48-4230D3069C2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BF945D3-9096-C764-4087-C62B08ABE4D9}"/>
              </a:ext>
            </a:extLst>
          </p:cNvPr>
          <p:cNvSpPr txBox="1"/>
          <p:nvPr/>
        </p:nvSpPr>
        <p:spPr>
          <a:xfrm>
            <a:off x="5124644" y="5877272"/>
            <a:ext cx="19427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Abstract 7510</a:t>
            </a:r>
          </a:p>
        </p:txBody>
      </p:sp>
      <p:pic>
        <p:nvPicPr>
          <p:cNvPr id="3" name="Picture 2" descr="A blue background with white text&#10;&#10;AI-generated content may be incorrect.">
            <a:extLst>
              <a:ext uri="{FF2B5EF4-FFF2-40B4-BE49-F238E27FC236}">
                <a16:creationId xmlns:a16="http://schemas.microsoft.com/office/drawing/2014/main" id="{AF20B0E7-4429-DC8C-C513-2433FC573672}"/>
              </a:ext>
            </a:extLst>
          </p:cNvPr>
          <p:cNvPicPr>
            <a:picLocks noChangeAspect="1"/>
          </p:cNvPicPr>
          <p:nvPr/>
        </p:nvPicPr>
        <p:blipFill>
          <a:blip r:embed="rId2"/>
          <a:stretch>
            <a:fillRect/>
          </a:stretch>
        </p:blipFill>
        <p:spPr>
          <a:xfrm>
            <a:off x="1121959" y="607046"/>
            <a:ext cx="9948081" cy="5095121"/>
          </a:xfrm>
          <a:prstGeom prst="rect">
            <a:avLst/>
          </a:prstGeom>
        </p:spPr>
      </p:pic>
    </p:spTree>
    <p:extLst>
      <p:ext uri="{BB962C8B-B14F-4D97-AF65-F5344CB8AC3E}">
        <p14:creationId xmlns:p14="http://schemas.microsoft.com/office/powerpoint/2010/main" val="1353234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60BE6-70C6-1C21-04AB-9D13B42F8FEF}"/>
            </a:ext>
          </a:extLst>
        </p:cNvPr>
        <p:cNvGrpSpPr/>
        <p:nvPr/>
      </p:nvGrpSpPr>
      <p:grpSpPr>
        <a:xfrm>
          <a:off x="0" y="0"/>
          <a:ext cx="0" cy="0"/>
          <a:chOff x="0" y="0"/>
          <a:chExt cx="0" cy="0"/>
        </a:xfrm>
      </p:grpSpPr>
      <p:pic>
        <p:nvPicPr>
          <p:cNvPr id="4" name="Picture 3" descr="A blue background with white text&#10;&#10;AI-generated content may be incorrect.">
            <a:extLst>
              <a:ext uri="{FF2B5EF4-FFF2-40B4-BE49-F238E27FC236}">
                <a16:creationId xmlns:a16="http://schemas.microsoft.com/office/drawing/2014/main" id="{24377F1C-27E6-670C-0C2D-0D858E326629}"/>
              </a:ext>
            </a:extLst>
          </p:cNvPr>
          <p:cNvPicPr>
            <a:picLocks noChangeAspect="1"/>
          </p:cNvPicPr>
          <p:nvPr/>
        </p:nvPicPr>
        <p:blipFill>
          <a:blip r:embed="rId2"/>
          <a:stretch>
            <a:fillRect/>
          </a:stretch>
        </p:blipFill>
        <p:spPr>
          <a:xfrm>
            <a:off x="334178" y="281974"/>
            <a:ext cx="7168498" cy="3474779"/>
          </a:xfrm>
          <a:prstGeom prst="rect">
            <a:avLst/>
          </a:prstGeom>
        </p:spPr>
      </p:pic>
      <p:sp>
        <p:nvSpPr>
          <p:cNvPr id="6" name="TextBox 5">
            <a:extLst>
              <a:ext uri="{FF2B5EF4-FFF2-40B4-BE49-F238E27FC236}">
                <a16:creationId xmlns:a16="http://schemas.microsoft.com/office/drawing/2014/main" id="{18B1F02E-CE07-D1DE-C8D4-CDEFD161911D}"/>
              </a:ext>
            </a:extLst>
          </p:cNvPr>
          <p:cNvSpPr txBox="1"/>
          <p:nvPr/>
        </p:nvSpPr>
        <p:spPr>
          <a:xfrm>
            <a:off x="2767035" y="374574"/>
            <a:ext cx="19427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Abstract 7512</a:t>
            </a:r>
          </a:p>
        </p:txBody>
      </p:sp>
      <p:pic>
        <p:nvPicPr>
          <p:cNvPr id="2" name="Picture 1" descr="A close-up of a medical document&#10;&#10;AI-generated content may be incorrect.">
            <a:extLst>
              <a:ext uri="{FF2B5EF4-FFF2-40B4-BE49-F238E27FC236}">
                <a16:creationId xmlns:a16="http://schemas.microsoft.com/office/drawing/2014/main" id="{DBA5208B-5C3E-5159-1A0F-EFD2DD8ED841}"/>
              </a:ext>
            </a:extLst>
          </p:cNvPr>
          <p:cNvPicPr>
            <a:picLocks noChangeAspect="1"/>
          </p:cNvPicPr>
          <p:nvPr/>
        </p:nvPicPr>
        <p:blipFill>
          <a:blip r:embed="rId3"/>
          <a:stretch>
            <a:fillRect/>
          </a:stretch>
        </p:blipFill>
        <p:spPr>
          <a:xfrm>
            <a:off x="4525460" y="3272010"/>
            <a:ext cx="6907172" cy="2806773"/>
          </a:xfrm>
          <a:prstGeom prst="rect">
            <a:avLst/>
          </a:prstGeom>
        </p:spPr>
      </p:pic>
      <p:sp>
        <p:nvSpPr>
          <p:cNvPr id="3" name="TextBox 2">
            <a:extLst>
              <a:ext uri="{FF2B5EF4-FFF2-40B4-BE49-F238E27FC236}">
                <a16:creationId xmlns:a16="http://schemas.microsoft.com/office/drawing/2014/main" id="{8E7DBB89-9177-5A20-A71F-1149F9FAAC18}"/>
              </a:ext>
            </a:extLst>
          </p:cNvPr>
          <p:cNvSpPr txBox="1"/>
          <p:nvPr/>
        </p:nvSpPr>
        <p:spPr>
          <a:xfrm>
            <a:off x="8379680" y="5691964"/>
            <a:ext cx="305295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libri"/>
                <a:ea typeface="+mn-ea"/>
                <a:cs typeface="+mn-cs"/>
              </a:rPr>
              <a:t>EHA 2026; Abstract S204</a:t>
            </a:r>
          </a:p>
        </p:txBody>
      </p:sp>
    </p:spTree>
    <p:extLst>
      <p:ext uri="{BB962C8B-B14F-4D97-AF65-F5344CB8AC3E}">
        <p14:creationId xmlns:p14="http://schemas.microsoft.com/office/powerpoint/2010/main" val="3589043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87EAE-053F-8755-32A3-213A513332A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2995C78-6BCE-28E9-0768-ACD80546897F}"/>
              </a:ext>
            </a:extLst>
          </p:cNvPr>
          <p:cNvSpPr txBox="1"/>
          <p:nvPr/>
        </p:nvSpPr>
        <p:spPr>
          <a:xfrm>
            <a:off x="4893810" y="4005064"/>
            <a:ext cx="24043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Abstract TPS7577</a:t>
            </a:r>
          </a:p>
        </p:txBody>
      </p:sp>
      <p:pic>
        <p:nvPicPr>
          <p:cNvPr id="3" name="Picture 2" descr="A purple sign with white text&#10;&#10;AI-generated content may be incorrect.">
            <a:extLst>
              <a:ext uri="{FF2B5EF4-FFF2-40B4-BE49-F238E27FC236}">
                <a16:creationId xmlns:a16="http://schemas.microsoft.com/office/drawing/2014/main" id="{7949D132-D613-FD82-7799-719207948662}"/>
              </a:ext>
            </a:extLst>
          </p:cNvPr>
          <p:cNvPicPr>
            <a:picLocks noChangeAspect="1"/>
          </p:cNvPicPr>
          <p:nvPr/>
        </p:nvPicPr>
        <p:blipFill>
          <a:blip r:embed="rId2"/>
          <a:stretch>
            <a:fillRect/>
          </a:stretch>
        </p:blipFill>
        <p:spPr>
          <a:xfrm>
            <a:off x="455353" y="2053422"/>
            <a:ext cx="11281291" cy="1780448"/>
          </a:xfrm>
          <a:prstGeom prst="rect">
            <a:avLst/>
          </a:prstGeom>
        </p:spPr>
      </p:pic>
    </p:spTree>
    <p:extLst>
      <p:ext uri="{BB962C8B-B14F-4D97-AF65-F5344CB8AC3E}">
        <p14:creationId xmlns:p14="http://schemas.microsoft.com/office/powerpoint/2010/main" val="1618756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2E0E8-5A84-9E99-0931-38D462E419F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C57DA47-2CA4-6F8F-05C8-0167AF16A2C0}"/>
              </a:ext>
            </a:extLst>
          </p:cNvPr>
          <p:cNvSpPr txBox="1"/>
          <p:nvPr/>
        </p:nvSpPr>
        <p:spPr>
          <a:xfrm>
            <a:off x="4453135" y="5805264"/>
            <a:ext cx="362105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EHA 2026; Abstract LB5008</a:t>
            </a:r>
          </a:p>
        </p:txBody>
      </p:sp>
      <p:pic>
        <p:nvPicPr>
          <p:cNvPr id="4" name="Picture 3" descr="A close-up of a sign&#10;&#10;AI-generated content may be incorrect.">
            <a:extLst>
              <a:ext uri="{FF2B5EF4-FFF2-40B4-BE49-F238E27FC236}">
                <a16:creationId xmlns:a16="http://schemas.microsoft.com/office/drawing/2014/main" id="{110F1E40-AA8E-572C-9505-4D5441E91D37}"/>
              </a:ext>
            </a:extLst>
          </p:cNvPr>
          <p:cNvPicPr>
            <a:picLocks noChangeAspect="1"/>
          </p:cNvPicPr>
          <p:nvPr/>
        </p:nvPicPr>
        <p:blipFill>
          <a:blip r:embed="rId2"/>
          <a:stretch>
            <a:fillRect/>
          </a:stretch>
        </p:blipFill>
        <p:spPr>
          <a:xfrm>
            <a:off x="1237867" y="329053"/>
            <a:ext cx="9716265" cy="5375628"/>
          </a:xfrm>
          <a:prstGeom prst="rect">
            <a:avLst/>
          </a:prstGeom>
        </p:spPr>
      </p:pic>
    </p:spTree>
    <p:extLst>
      <p:ext uri="{BB962C8B-B14F-4D97-AF65-F5344CB8AC3E}">
        <p14:creationId xmlns:p14="http://schemas.microsoft.com/office/powerpoint/2010/main" val="3053162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3CD4C-100F-621C-4A36-BAC33383A8F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ACA51E6-F167-09D8-6A72-880BFA8CBF13}"/>
              </a:ext>
            </a:extLst>
          </p:cNvPr>
          <p:cNvSpPr txBox="1"/>
          <p:nvPr/>
        </p:nvSpPr>
        <p:spPr>
          <a:xfrm>
            <a:off x="4453135" y="5676967"/>
            <a:ext cx="33084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EHA 2026; Abstract S187</a:t>
            </a:r>
          </a:p>
        </p:txBody>
      </p:sp>
      <p:pic>
        <p:nvPicPr>
          <p:cNvPr id="3" name="Picture 2" descr="A blue background with white text&#10;&#10;AI-generated content may be incorrect.">
            <a:extLst>
              <a:ext uri="{FF2B5EF4-FFF2-40B4-BE49-F238E27FC236}">
                <a16:creationId xmlns:a16="http://schemas.microsoft.com/office/drawing/2014/main" id="{04A8512A-A95F-E770-D72D-0D15A84836C0}"/>
              </a:ext>
            </a:extLst>
          </p:cNvPr>
          <p:cNvPicPr>
            <a:picLocks noChangeAspect="1"/>
          </p:cNvPicPr>
          <p:nvPr/>
        </p:nvPicPr>
        <p:blipFill>
          <a:blip r:embed="rId2"/>
          <a:stretch>
            <a:fillRect/>
          </a:stretch>
        </p:blipFill>
        <p:spPr>
          <a:xfrm>
            <a:off x="789006" y="706380"/>
            <a:ext cx="10613987" cy="4869804"/>
          </a:xfrm>
          <a:prstGeom prst="rect">
            <a:avLst/>
          </a:prstGeom>
        </p:spPr>
      </p:pic>
    </p:spTree>
    <p:extLst>
      <p:ext uri="{BB962C8B-B14F-4D97-AF65-F5344CB8AC3E}">
        <p14:creationId xmlns:p14="http://schemas.microsoft.com/office/powerpoint/2010/main" val="1790926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Two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1159727" y="2659448"/>
            <a:ext cx="4818564"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159727" y="5013175"/>
            <a:ext cx="9846527"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6213711" y="2659448"/>
            <a:ext cx="4792543"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355599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E767C-03A3-D3E0-871D-7EBF993B3F9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62386DA-28B3-E1E7-FB62-A935B942989B}"/>
              </a:ext>
            </a:extLst>
          </p:cNvPr>
          <p:cNvSpPr txBox="1"/>
          <p:nvPr/>
        </p:nvSpPr>
        <p:spPr>
          <a:xfrm>
            <a:off x="4453135" y="5589240"/>
            <a:ext cx="33084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EHA 2026; Abstract S197</a:t>
            </a:r>
          </a:p>
        </p:txBody>
      </p:sp>
      <p:pic>
        <p:nvPicPr>
          <p:cNvPr id="4" name="Picture 3">
            <a:extLst>
              <a:ext uri="{FF2B5EF4-FFF2-40B4-BE49-F238E27FC236}">
                <a16:creationId xmlns:a16="http://schemas.microsoft.com/office/drawing/2014/main" id="{E1A6AB7A-2E2D-190A-918A-A8E9EC0406F6}"/>
              </a:ext>
            </a:extLst>
          </p:cNvPr>
          <p:cNvPicPr>
            <a:picLocks noChangeAspect="1"/>
          </p:cNvPicPr>
          <p:nvPr/>
        </p:nvPicPr>
        <p:blipFill>
          <a:blip r:embed="rId2"/>
          <a:stretch>
            <a:fillRect/>
          </a:stretch>
        </p:blipFill>
        <p:spPr>
          <a:xfrm>
            <a:off x="1236601" y="612890"/>
            <a:ext cx="9741537" cy="4884527"/>
          </a:xfrm>
          <a:prstGeom prst="rect">
            <a:avLst/>
          </a:prstGeom>
        </p:spPr>
      </p:pic>
    </p:spTree>
    <p:extLst>
      <p:ext uri="{BB962C8B-B14F-4D97-AF65-F5344CB8AC3E}">
        <p14:creationId xmlns:p14="http://schemas.microsoft.com/office/powerpoint/2010/main" val="2654335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DC5FF-730E-2C35-D95E-64925028841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8958B58-787D-A69E-7C52-B29D64B1DC22}"/>
              </a:ext>
            </a:extLst>
          </p:cNvPr>
          <p:cNvSpPr txBox="1"/>
          <p:nvPr/>
        </p:nvSpPr>
        <p:spPr>
          <a:xfrm>
            <a:off x="4453135" y="5243959"/>
            <a:ext cx="33084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EHA 2026; Abstract S198</a:t>
            </a:r>
          </a:p>
        </p:txBody>
      </p:sp>
      <p:pic>
        <p:nvPicPr>
          <p:cNvPr id="3" name="Picture 2" descr="A close-up of a white sign&#10;&#10;AI-generated content may be incorrect.">
            <a:extLst>
              <a:ext uri="{FF2B5EF4-FFF2-40B4-BE49-F238E27FC236}">
                <a16:creationId xmlns:a16="http://schemas.microsoft.com/office/drawing/2014/main" id="{65F3FFA1-DB47-BB2F-BCF6-E5E354CD09B8}"/>
              </a:ext>
            </a:extLst>
          </p:cNvPr>
          <p:cNvPicPr>
            <a:picLocks noChangeAspect="1"/>
          </p:cNvPicPr>
          <p:nvPr/>
        </p:nvPicPr>
        <p:blipFill>
          <a:blip r:embed="rId2"/>
          <a:stretch>
            <a:fillRect/>
          </a:stretch>
        </p:blipFill>
        <p:spPr>
          <a:xfrm>
            <a:off x="588007" y="1154628"/>
            <a:ext cx="11015985" cy="4001266"/>
          </a:xfrm>
          <a:prstGeom prst="rect">
            <a:avLst/>
          </a:prstGeom>
        </p:spPr>
      </p:pic>
      <p:sp>
        <p:nvSpPr>
          <p:cNvPr id="5" name="Rectangle 4">
            <a:extLst>
              <a:ext uri="{FF2B5EF4-FFF2-40B4-BE49-F238E27FC236}">
                <a16:creationId xmlns:a16="http://schemas.microsoft.com/office/drawing/2014/main" id="{1558B40E-6B25-CDED-D9DB-BBE4F3FC2EE7}"/>
              </a:ext>
            </a:extLst>
          </p:cNvPr>
          <p:cNvSpPr/>
          <p:nvPr/>
        </p:nvSpPr>
        <p:spPr bwMode="auto">
          <a:xfrm>
            <a:off x="9408405" y="3944039"/>
            <a:ext cx="2195587" cy="1211855"/>
          </a:xfrm>
          <a:prstGeom prst="rect">
            <a:avLst/>
          </a:prstGeom>
          <a:solidFill>
            <a:srgbClr val="FDFFF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541536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4235C-3542-4C14-8D3C-6369C1B48E1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C59C7935-B43E-527C-6BF7-BEA1FF40FB67}"/>
              </a:ext>
            </a:extLst>
          </p:cNvPr>
          <p:cNvSpPr txBox="1">
            <a:spLocks noChangeArrowheads="1"/>
          </p:cNvSpPr>
          <p:nvPr/>
        </p:nvSpPr>
        <p:spPr bwMode="auto">
          <a:xfrm>
            <a:off x="2438400" y="468324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John V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Heymach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Maurice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Pérol</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DB2D4EF9-9DF8-36F4-EFC3-7D3E12E60BAA}"/>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3BDA12D6-9D58-0518-DA2E-03A028896E36}"/>
              </a:ext>
            </a:extLst>
          </p:cNvPr>
          <p:cNvSpPr txBox="1">
            <a:spLocks noChangeArrowheads="1"/>
          </p:cNvSpPr>
          <p:nvPr/>
        </p:nvSpPr>
        <p:spPr bwMode="auto">
          <a:xfrm>
            <a:off x="4647392" y="41148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342CD95F-D1ED-AC85-CD4E-2B8BA0647C95}"/>
              </a:ext>
            </a:extLst>
          </p:cNvPr>
          <p:cNvSpPr>
            <a:spLocks noGrp="1" noChangeArrowheads="1"/>
          </p:cNvSpPr>
          <p:nvPr>
            <p:ph type="title"/>
          </p:nvPr>
        </p:nvSpPr>
        <p:spPr>
          <a:xfrm>
            <a:off x="0" y="143505"/>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A365CB19-B5DA-5C01-92A5-32F2C00D1E05}"/>
              </a:ext>
            </a:extLst>
          </p:cNvPr>
          <p:cNvSpPr txBox="1">
            <a:spLocks noChangeArrowheads="1"/>
          </p:cNvSpPr>
          <p:nvPr/>
        </p:nvSpPr>
        <p:spPr bwMode="auto">
          <a:xfrm>
            <a:off x="0" y="2971800"/>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0E1D98C6-1547-3FC4-6A50-8E7065818A2D}"/>
              </a:ext>
            </a:extLst>
          </p:cNvPr>
          <p:cNvSpPr txBox="1">
            <a:spLocks noChangeArrowheads="1"/>
          </p:cNvSpPr>
          <p:nvPr/>
        </p:nvSpPr>
        <p:spPr bwMode="auto">
          <a:xfrm>
            <a:off x="0" y="2330869"/>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3AE04C8E-0F71-F641-CFC7-451373234486}"/>
              </a:ext>
            </a:extLst>
          </p:cNvPr>
          <p:cNvSpPr txBox="1">
            <a:spLocks noChangeArrowheads="1"/>
          </p:cNvSpPr>
          <p:nvPr/>
        </p:nvSpPr>
        <p:spPr bwMode="auto">
          <a:xfrm>
            <a:off x="0" y="160020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Therapeutic Targets Beyond </a:t>
            </a:r>
            <a:b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EGFR for Non-Small Cell Lung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475781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708920"/>
            <a:ext cx="10358967" cy="1143000"/>
          </a:xfrm>
        </p:spPr>
        <p:txBody>
          <a:bodyPr/>
          <a:lstStyle/>
          <a:p>
            <a:r>
              <a:rPr lang="en-US" sz="3600" i="1" dirty="0"/>
              <a:t>Thank you for joining us! </a:t>
            </a:r>
            <a:br>
              <a:rPr lang="en-US" sz="3600" i="1" dirty="0"/>
            </a:br>
            <a:br>
              <a:rPr lang="en-US" sz="3600" i="1" dirty="0"/>
            </a:br>
            <a:r>
              <a:rPr lang="en-US" sz="3600" i="1" dirty="0"/>
              <a:t>Please take a moment to complete the </a:t>
            </a:r>
            <a:br>
              <a:rPr lang="en-US" sz="3600" i="1" dirty="0"/>
            </a:br>
            <a:r>
              <a:rPr lang="en-US" sz="3600" i="1" dirty="0"/>
              <a:t>survey currently up on Zoom. </a:t>
            </a:r>
            <a:br>
              <a:rPr lang="en-US" sz="3600" i="1" dirty="0"/>
            </a:br>
            <a:r>
              <a:rPr lang="en-US" sz="3600" i="1" dirty="0"/>
              <a:t>Your feedback is very important to us. </a:t>
            </a:r>
            <a:r>
              <a:rPr lang="en-US" sz="3600" i="1"/>
              <a:t>The survey will remain open for 5 minutes after the meeting ends.</a:t>
            </a:r>
            <a:br>
              <a:rPr lang="en-US" sz="3600" i="1" dirty="0"/>
            </a:br>
            <a:br>
              <a:rPr lang="en-US" sz="3600" i="1" dirty="0"/>
            </a:br>
            <a:r>
              <a:rPr lang="en-US" sz="3600" i="1" dirty="0"/>
              <a:t>Information on how to obtain CME and ABIM MOC credit will be provided in the Zoom chat room. Attendees will also receive an email in </a:t>
            </a:r>
            <a:br>
              <a:rPr lang="en-US" sz="3600" i="1" dirty="0"/>
            </a:br>
            <a:r>
              <a:rPr lang="en-US" sz="3600" i="1" dirty="0"/>
              <a:t>1 to 3 business days with these instructions.</a:t>
            </a:r>
          </a:p>
        </p:txBody>
      </p:sp>
    </p:spTree>
    <p:extLst>
      <p:ext uri="{BB962C8B-B14F-4D97-AF65-F5344CB8AC3E}">
        <p14:creationId xmlns:p14="http://schemas.microsoft.com/office/powerpoint/2010/main" val="3009247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4D4F9-7A38-D495-FA49-D9387AB95F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4FE817-7B86-5D78-2485-4A9CECEB37C3}"/>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Multiple Myeloma</a:t>
            </a:r>
            <a:endParaRPr lang="en-US" sz="2400" dirty="0"/>
          </a:p>
        </p:txBody>
      </p:sp>
      <p:sp>
        <p:nvSpPr>
          <p:cNvPr id="6" name="Content Placeholder 2">
            <a:extLst>
              <a:ext uri="{FF2B5EF4-FFF2-40B4-BE49-F238E27FC236}">
                <a16:creationId xmlns:a16="http://schemas.microsoft.com/office/drawing/2014/main" id="{8A29F2D2-30F3-798E-73AE-2140AEFE9899}"/>
              </a:ext>
            </a:extLst>
          </p:cNvPr>
          <p:cNvSpPr>
            <a:spLocks noGrp="1"/>
          </p:cNvSpPr>
          <p:nvPr>
            <p:ph idx="1"/>
          </p:nvPr>
        </p:nvSpPr>
        <p:spPr>
          <a:xfrm>
            <a:off x="767408" y="1484784"/>
            <a:ext cx="10801200" cy="4536504"/>
          </a:xfrm>
        </p:spPr>
        <p:txBody>
          <a:bodyPr/>
          <a:lstStyle/>
          <a:p>
            <a:pPr marL="98425" indent="0">
              <a:lnSpc>
                <a:spcPts val="2600"/>
              </a:lnSpc>
              <a:spcBef>
                <a:spcPts val="2400"/>
              </a:spcBef>
              <a:spcAft>
                <a:spcPts val="400"/>
              </a:spcAft>
              <a:buNone/>
            </a:pPr>
            <a:r>
              <a:rPr lang="en-US" sz="2400" dirty="0">
                <a:solidFill>
                  <a:srgbClr val="3233FF"/>
                </a:solidFill>
                <a:latin typeface="+mn-lt"/>
              </a:rPr>
              <a:t>INTRODUCTION: </a:t>
            </a:r>
            <a:r>
              <a:rPr lang="en-US" sz="2400" dirty="0">
                <a:solidFill>
                  <a:schemeClr val="tx1"/>
                </a:solidFill>
                <a:latin typeface="+mn-lt"/>
              </a:rPr>
              <a:t>Up-Front PFS for Standard-Risk Disease — 2006, 2016</a:t>
            </a:r>
          </a:p>
          <a:p>
            <a:pPr marL="98425" indent="0">
              <a:lnSpc>
                <a:spcPts val="2600"/>
              </a:lnSpc>
              <a:spcBef>
                <a:spcPts val="2400"/>
              </a:spcBef>
              <a:spcAft>
                <a:spcPts val="400"/>
              </a:spcAft>
              <a:buNone/>
            </a:pPr>
            <a:r>
              <a:rPr lang="en-US" sz="2400" dirty="0">
                <a:solidFill>
                  <a:srgbClr val="3233FF"/>
                </a:solidFill>
                <a:latin typeface="+mn-lt"/>
              </a:rPr>
              <a:t>MODULE 1: </a:t>
            </a:r>
            <a:r>
              <a:rPr lang="en-US" sz="2400" dirty="0">
                <a:solidFill>
                  <a:srgbClr val="212121"/>
                </a:solidFill>
                <a:ea typeface="Times New Roman" panose="02020603050405020304" pitchFamily="18" charset="0"/>
                <a:cs typeface="Times New Roman" panose="02020603050405020304" pitchFamily="18" charset="0"/>
              </a:rPr>
              <a:t>Current and Emerging Therapeutic Approaches — Dr Orlowski</a:t>
            </a:r>
          </a:p>
          <a:p>
            <a:pPr marL="98425" indent="0">
              <a:lnSpc>
                <a:spcPts val="2600"/>
              </a:lnSpc>
              <a:spcBef>
                <a:spcPts val="2400"/>
              </a:spcBef>
              <a:spcAft>
                <a:spcPts val="400"/>
              </a:spcAft>
              <a:buNone/>
            </a:pPr>
            <a:r>
              <a:rPr lang="en-US" sz="2400" dirty="0">
                <a:solidFill>
                  <a:srgbClr val="3233FF"/>
                </a:solidFill>
              </a:rPr>
              <a:t>MODULE 2: </a:t>
            </a:r>
            <a:r>
              <a:rPr lang="en-US" sz="2400" dirty="0">
                <a:solidFill>
                  <a:schemeClr val="tx1"/>
                </a:solidFill>
                <a:latin typeface="Calibri" panose="020F0502020204030204" pitchFamily="34" charset="0"/>
                <a:cs typeface="Calibri" panose="020F0502020204030204" pitchFamily="34" charset="0"/>
              </a:rPr>
              <a:t>Chimeric Antigen Receptor T-Cell Therapy, Bispecific Antibodies and Antibody-Drug Conjugates — Dr Krishnan</a:t>
            </a:r>
          </a:p>
          <a:p>
            <a:pPr marL="98425" indent="0">
              <a:lnSpc>
                <a:spcPts val="2600"/>
              </a:lnSpc>
              <a:spcBef>
                <a:spcPts val="2400"/>
              </a:spcBef>
              <a:spcAft>
                <a:spcPts val="400"/>
              </a:spcAft>
              <a:buNone/>
            </a:pPr>
            <a:r>
              <a:rPr lang="en-US" sz="2400" dirty="0">
                <a:solidFill>
                  <a:srgbClr val="3233FF"/>
                </a:solidFill>
              </a:rPr>
              <a:t>MODULE 3: </a:t>
            </a:r>
            <a:r>
              <a:rPr lang="en-US" sz="2400" dirty="0">
                <a:solidFill>
                  <a:srgbClr val="212121"/>
                </a:solidFill>
                <a:ea typeface="Times New Roman" panose="02020603050405020304" pitchFamily="18" charset="0"/>
                <a:cs typeface="Times New Roman" panose="02020603050405020304" pitchFamily="18" charset="0"/>
              </a:rPr>
              <a:t>ASCO and EHA 2026</a:t>
            </a:r>
          </a:p>
          <a:p>
            <a:pPr marL="98425" indent="0">
              <a:lnSpc>
                <a:spcPts val="2600"/>
              </a:lnSpc>
              <a:spcBef>
                <a:spcPts val="2400"/>
              </a:spcBef>
              <a:spcAft>
                <a:spcPts val="400"/>
              </a:spcAft>
              <a:buNone/>
            </a:pPr>
            <a:endParaRPr lang="en-US" sz="2400" dirty="0">
              <a:solidFill>
                <a:srgbClr val="212121"/>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6222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708920"/>
            <a:ext cx="10358967" cy="1143000"/>
          </a:xfrm>
        </p:spPr>
        <p:txBody>
          <a:bodyPr/>
          <a:lstStyle/>
          <a:p>
            <a:r>
              <a:rPr lang="en-US" sz="3600" i="1" dirty="0"/>
              <a:t>Thank you for joining us! </a:t>
            </a:r>
            <a:br>
              <a:rPr lang="en-US" sz="3600" i="1" dirty="0"/>
            </a:br>
            <a:br>
              <a:rPr lang="en-US" sz="3600" i="1" dirty="0"/>
            </a:br>
            <a:r>
              <a:rPr lang="en-US" sz="3600" i="1" dirty="0"/>
              <a:t>Please take a moment to complete the </a:t>
            </a:r>
            <a:br>
              <a:rPr lang="en-US" sz="3600" i="1" dirty="0"/>
            </a:br>
            <a:r>
              <a:rPr lang="en-US" sz="3600" i="1" dirty="0"/>
              <a:t>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obtain CME and ABIM MOC credit will be provided in the Zoom chat room. Attendees will also receive an email in </a:t>
            </a:r>
            <a:br>
              <a:rPr lang="en-US" sz="3600" i="1" dirty="0"/>
            </a:br>
            <a:r>
              <a:rPr lang="en-US" sz="3600" i="1" dirty="0"/>
              <a:t>1 to 3 business days with these instructions.</a:t>
            </a:r>
          </a:p>
        </p:txBody>
      </p:sp>
    </p:spTree>
    <p:extLst>
      <p:ext uri="{BB962C8B-B14F-4D97-AF65-F5344CB8AC3E}">
        <p14:creationId xmlns:p14="http://schemas.microsoft.com/office/powerpoint/2010/main" val="828996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Amrita Krishnan,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Robert Z Orlowski, MD, PhD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June 25,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Multiple Myeloma</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182098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9446979" y="1412776"/>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34811" y="1412776"/>
            <a:ext cx="1443490" cy="1443490"/>
          </a:xfrm>
          <a:prstGeom prst="rect">
            <a:avLst/>
          </a:prstGeom>
        </p:spPr>
      </p:pic>
      <p:sp>
        <p:nvSpPr>
          <p:cNvPr id="5" name="Text Box 7">
            <a:extLst>
              <a:ext uri="{FF2B5EF4-FFF2-40B4-BE49-F238E27FC236}">
                <a16:creationId xmlns:a16="http://schemas.microsoft.com/office/drawing/2014/main" id="{F3CAD91D-96CD-7EBA-9927-AD8AD81830C1}"/>
              </a:ext>
            </a:extLst>
          </p:cNvPr>
          <p:cNvSpPr txBox="1">
            <a:spLocks noChangeArrowheads="1"/>
          </p:cNvSpPr>
          <p:nvPr/>
        </p:nvSpPr>
        <p:spPr bwMode="auto">
          <a:xfrm>
            <a:off x="1991543" y="1412776"/>
            <a:ext cx="5544618" cy="1143000"/>
          </a:xfrm>
          <a:prstGeom prst="rect">
            <a:avLst/>
          </a:prstGeom>
          <a:noFill/>
          <a:ln w="9525">
            <a:noFill/>
            <a:miter lim="800000"/>
            <a:headEnd/>
            <a:tailEnd/>
          </a:ln>
        </p:spPr>
        <p:txBody>
          <a:bodyPr lIns="68580" tIns="0" rIns="0" bIns="0">
            <a:prstTxWarp prst="textNoShape">
              <a:avLst/>
            </a:prstTxWarp>
          </a:bodyPr>
          <a:lstStyle/>
          <a:p>
            <a:pPr lvl="0">
              <a:defRPr/>
            </a:pPr>
            <a:r>
              <a:rPr lang="en-US" sz="1600" dirty="0">
                <a:solidFill>
                  <a:srgbClr val="000000"/>
                </a:solidFill>
                <a:latin typeface="Calibri"/>
              </a:rPr>
              <a:t>Amrita Krishnan, MD</a:t>
            </a:r>
          </a:p>
          <a:p>
            <a:pPr lvl="0">
              <a:defRPr/>
            </a:pPr>
            <a:r>
              <a:rPr lang="en-US" sz="1600" b="0" dirty="0">
                <a:solidFill>
                  <a:srgbClr val="000000"/>
                </a:solidFill>
                <a:latin typeface="Calibri"/>
              </a:rPr>
              <a:t>Director of the Judy and Bernard Briskin Center </a:t>
            </a:r>
            <a:br>
              <a:rPr lang="en-US" sz="1600" b="0" dirty="0">
                <a:solidFill>
                  <a:srgbClr val="000000"/>
                </a:solidFill>
                <a:latin typeface="Calibri"/>
              </a:rPr>
            </a:br>
            <a:r>
              <a:rPr lang="en-US" sz="1600" b="0" dirty="0">
                <a:solidFill>
                  <a:srgbClr val="000000"/>
                </a:solidFill>
                <a:latin typeface="Calibri"/>
              </a:rPr>
              <a:t>for Multiple Myeloma Research</a:t>
            </a:r>
          </a:p>
          <a:p>
            <a:pPr lvl="0">
              <a:defRPr/>
            </a:pPr>
            <a:r>
              <a:rPr lang="en-US" sz="1600" b="0" dirty="0">
                <a:solidFill>
                  <a:srgbClr val="000000"/>
                </a:solidFill>
                <a:latin typeface="Calibri"/>
              </a:rPr>
              <a:t>Nason Hollingsworth Family Chair in Myeloma</a:t>
            </a:r>
          </a:p>
          <a:p>
            <a:pPr lvl="0">
              <a:defRPr/>
            </a:pPr>
            <a:r>
              <a:rPr lang="en-US" sz="1600" b="0" dirty="0">
                <a:solidFill>
                  <a:srgbClr val="000000"/>
                </a:solidFill>
                <a:latin typeface="Calibri"/>
              </a:rPr>
              <a:t>Professor of Hematology/Hematopoietic Cell Transplantation</a:t>
            </a:r>
          </a:p>
          <a:p>
            <a:pPr lvl="0">
              <a:defRPr/>
            </a:pPr>
            <a:r>
              <a:rPr lang="en-US" sz="1600" b="0" dirty="0">
                <a:solidFill>
                  <a:srgbClr val="000000"/>
                </a:solidFill>
                <a:latin typeface="Calibri"/>
              </a:rPr>
              <a:t>Executive Medical Director of Hematology </a:t>
            </a:r>
            <a:br>
              <a:rPr lang="en-US" sz="1600" b="0" dirty="0">
                <a:solidFill>
                  <a:srgbClr val="000000"/>
                </a:solidFill>
                <a:latin typeface="Calibri"/>
              </a:rPr>
            </a:br>
            <a:r>
              <a:rPr lang="en-US" sz="1600" b="0" dirty="0">
                <a:solidFill>
                  <a:srgbClr val="000000"/>
                </a:solidFill>
                <a:latin typeface="Calibri"/>
              </a:rPr>
              <a:t>City of Hope Orange County</a:t>
            </a:r>
          </a:p>
          <a:p>
            <a:pPr lvl="0">
              <a:defRPr/>
            </a:pPr>
            <a:r>
              <a:rPr lang="en-US" sz="1600" b="0" dirty="0">
                <a:solidFill>
                  <a:srgbClr val="000000"/>
                </a:solidFill>
                <a:latin typeface="Calibri"/>
              </a:rPr>
              <a:t>City of Hope Cancer Center</a:t>
            </a:r>
          </a:p>
          <a:p>
            <a:pPr lvl="0">
              <a:defRPr/>
            </a:pPr>
            <a:r>
              <a:rPr lang="en-US" sz="1600" b="0" dirty="0">
                <a:solidFill>
                  <a:srgbClr val="000000"/>
                </a:solidFill>
                <a:latin typeface="Calibri"/>
              </a:rPr>
              <a:t>Duarte, California</a:t>
            </a:r>
          </a:p>
        </p:txBody>
      </p:sp>
      <p:sp>
        <p:nvSpPr>
          <p:cNvPr id="7" name="Text Box 7">
            <a:extLst>
              <a:ext uri="{FF2B5EF4-FFF2-40B4-BE49-F238E27FC236}">
                <a16:creationId xmlns:a16="http://schemas.microsoft.com/office/drawing/2014/main" id="{7E4A9C8E-2F57-5D77-3C34-48CAEC47CDAF}"/>
              </a:ext>
            </a:extLst>
          </p:cNvPr>
          <p:cNvSpPr txBox="1">
            <a:spLocks noChangeArrowheads="1"/>
          </p:cNvSpPr>
          <p:nvPr/>
        </p:nvSpPr>
        <p:spPr bwMode="auto">
          <a:xfrm>
            <a:off x="1991542" y="3913605"/>
            <a:ext cx="540060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Robert Z Orlowski, MD,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Florence Maude Thomas Cancer Research 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Lymphoma and Myeloma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Department of Experimental Therapeutics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Vice Chair, Myeloma Translational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Cancer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Texas MD Anderson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Houston, Texas</a:t>
            </a:r>
          </a:p>
        </p:txBody>
      </p:sp>
      <p:pic>
        <p:nvPicPr>
          <p:cNvPr id="8" name="Picture 7">
            <a:extLst>
              <a:ext uri="{FF2B5EF4-FFF2-40B4-BE49-F238E27FC236}">
                <a16:creationId xmlns:a16="http://schemas.microsoft.com/office/drawing/2014/main" id="{37DCE4ED-BAEF-D215-033B-70A8171D6C8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3913605"/>
            <a:ext cx="1443490" cy="1443490"/>
          </a:xfrm>
          <a:prstGeom prst="rect">
            <a:avLst/>
          </a:prstGeom>
        </p:spPr>
      </p:pic>
      <p:pic>
        <p:nvPicPr>
          <p:cNvPr id="3" name="Picture 2">
            <a:extLst>
              <a:ext uri="{FF2B5EF4-FFF2-40B4-BE49-F238E27FC236}">
                <a16:creationId xmlns:a16="http://schemas.microsoft.com/office/drawing/2014/main" id="{31305C16-AC7D-0C71-69D6-7DBBB04A8A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1412776"/>
            <a:ext cx="1443490" cy="1443490"/>
          </a:xfrm>
          <a:prstGeom prst="rect">
            <a:avLst/>
          </a:prstGeom>
        </p:spPr>
      </p:pic>
    </p:spTree>
    <p:extLst>
      <p:ext uri="{BB962C8B-B14F-4D97-AF65-F5344CB8AC3E}">
        <p14:creationId xmlns:p14="http://schemas.microsoft.com/office/powerpoint/2010/main" val="316379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9446979" y="1412776"/>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34811" y="1412776"/>
            <a:ext cx="1443490" cy="1443490"/>
          </a:xfrm>
          <a:prstGeom prst="rect">
            <a:avLst/>
          </a:prstGeom>
        </p:spPr>
      </p:pic>
      <p:sp>
        <p:nvSpPr>
          <p:cNvPr id="5" name="Text Box 7">
            <a:extLst>
              <a:ext uri="{FF2B5EF4-FFF2-40B4-BE49-F238E27FC236}">
                <a16:creationId xmlns:a16="http://schemas.microsoft.com/office/drawing/2014/main" id="{F3CAD91D-96CD-7EBA-9927-AD8AD81830C1}"/>
              </a:ext>
            </a:extLst>
          </p:cNvPr>
          <p:cNvSpPr txBox="1">
            <a:spLocks noChangeArrowheads="1"/>
          </p:cNvSpPr>
          <p:nvPr/>
        </p:nvSpPr>
        <p:spPr bwMode="auto">
          <a:xfrm>
            <a:off x="1991543" y="1412776"/>
            <a:ext cx="554461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Amrita Krishnan,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the Judy and Bernard Briskin Center </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for Multiple Myeloma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Nason Hollingsworth Family Chair in Myeloma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Hematology/Hematopoietic Cell Transplantation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Executive Medical Director of Hematology </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City of Hope Orange County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City of Hope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Duarte, California</a:t>
            </a:r>
          </a:p>
        </p:txBody>
      </p:sp>
      <p:pic>
        <p:nvPicPr>
          <p:cNvPr id="6" name="Picture 5">
            <a:extLst>
              <a:ext uri="{FF2B5EF4-FFF2-40B4-BE49-F238E27FC236}">
                <a16:creationId xmlns:a16="http://schemas.microsoft.com/office/drawing/2014/main" id="{1EC8E3A3-3595-53A4-C2BD-7B633B96F0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412776"/>
            <a:ext cx="1443490" cy="1443490"/>
          </a:xfrm>
          <a:prstGeom prst="rect">
            <a:avLst/>
          </a:prstGeom>
        </p:spPr>
      </p:pic>
      <p:sp>
        <p:nvSpPr>
          <p:cNvPr id="7" name="Text Box 7">
            <a:extLst>
              <a:ext uri="{FF2B5EF4-FFF2-40B4-BE49-F238E27FC236}">
                <a16:creationId xmlns:a16="http://schemas.microsoft.com/office/drawing/2014/main" id="{7E4A9C8E-2F57-5D77-3C34-48CAEC47CDAF}"/>
              </a:ext>
            </a:extLst>
          </p:cNvPr>
          <p:cNvSpPr txBox="1">
            <a:spLocks noChangeArrowheads="1"/>
          </p:cNvSpPr>
          <p:nvPr/>
        </p:nvSpPr>
        <p:spPr bwMode="auto">
          <a:xfrm>
            <a:off x="1991542" y="3913605"/>
            <a:ext cx="540060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Robert Z Orlowski, MD,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Florence Maude Thomas Cancer Research 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Lymphoma and Myeloma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Department of Experimental Therapeutics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Vice Chair, Myeloma Translational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Cancer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Texas MD Anderson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Houston, Texas</a:t>
            </a:r>
          </a:p>
        </p:txBody>
      </p:sp>
      <p:pic>
        <p:nvPicPr>
          <p:cNvPr id="8" name="Picture 7">
            <a:extLst>
              <a:ext uri="{FF2B5EF4-FFF2-40B4-BE49-F238E27FC236}">
                <a16:creationId xmlns:a16="http://schemas.microsoft.com/office/drawing/2014/main" id="{37DCE4ED-BAEF-D215-033B-70A8171D6C8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3913605"/>
            <a:ext cx="1443490" cy="1443490"/>
          </a:xfrm>
          <a:prstGeom prst="rect">
            <a:avLst/>
          </a:prstGeom>
        </p:spPr>
      </p:pic>
    </p:spTree>
    <p:extLst>
      <p:ext uri="{BB962C8B-B14F-4D97-AF65-F5344CB8AC3E}">
        <p14:creationId xmlns:p14="http://schemas.microsoft.com/office/powerpoint/2010/main" val="1309328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175100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4102173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191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68324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John V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Heymach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Maurice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Pérol</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1148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143505"/>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971800"/>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2330869"/>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60020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Therapeutic Targets Beyond </a:t>
            </a:r>
            <a:b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EGFR for Non-Small Cell Lung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84902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613024"/>
            <a:ext cx="12192000" cy="1143000"/>
          </a:xfrm>
        </p:spPr>
        <p:txBody>
          <a:bodyPr wrap="square" anchor="ctr">
            <a:noAutofit/>
          </a:bodyPr>
          <a:lstStyle/>
          <a:p>
            <a:r>
              <a:rPr lang="en-US" sz="4200" dirty="0"/>
              <a:t>Patterns of Care: Exploring How </a:t>
            </a:r>
            <a:br>
              <a:rPr lang="en-US" sz="4200" dirty="0"/>
            </a:br>
            <a:r>
              <a:rPr lang="en-US" sz="4200" dirty="0"/>
              <a:t>Community Oncologists Manage HR-Positive, </a:t>
            </a:r>
            <a:br>
              <a:rPr lang="en-US" sz="4200" dirty="0"/>
            </a:br>
            <a:r>
              <a:rPr lang="en-US" sz="4200" dirty="0"/>
              <a:t>HER2-Positive Metastatic Breast Cancer</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72172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July 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61252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388122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43573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Lisa A Carey, MD,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ScM</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FASCO</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Reshma L Mahtani, DO</a:t>
            </a: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965561"/>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2791300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Two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1159727" y="2659448"/>
            <a:ext cx="4818564"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159727" y="5013175"/>
            <a:ext cx="9846527"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6213711" y="2659448"/>
            <a:ext cx="4792543"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858080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F8BBE-8DFB-22D7-9B2C-31FB85EC8747}"/>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6BCDD5F-B8F5-D1B6-CDE2-F41A247BF58A}"/>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Amrita Krishnan,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Robert Z Orlowski, MD, PhD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604F4C14-9E1A-E575-2B2E-0D83BA3D2407}"/>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B7B35202-3DAE-F5D6-DB60-1E9E91603BA2}"/>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596FBED4-4777-95DC-18A0-1D479109C011}"/>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482A5BA4-A396-91DF-A856-D4017C7F1022}"/>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June 25,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DC0E91BB-D2CA-EFA9-3715-51E1BAAEC068}"/>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AEEB577B-0BC8-59EE-82CF-90F86F372115}"/>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Multiple Myeloma</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054022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t>Research To Practice CME Planning Committee Members, </a:t>
            </a:r>
            <a:br>
              <a:rPr lang="en-US" kern="0" dirty="0"/>
            </a:br>
            <a:r>
              <a:rPr lang="en-US" kern="0" dirty="0"/>
              <a:t>Staff and Reviewers</a:t>
            </a:r>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None/>
            </a:pPr>
            <a:r>
              <a:rPr lang="en-US" sz="2500" b="0" kern="0" dirty="0"/>
              <a:t>Planners, scientific staff and independent reviewers for Research To Practice have no relevant financial relationships to disclose.</a:t>
            </a:r>
          </a:p>
        </p:txBody>
      </p:sp>
      <p:sp>
        <p:nvSpPr>
          <p:cNvPr id="8" name="Content Placeholder 2">
            <a:extLst>
              <a:ext uri="{FF2B5EF4-FFF2-40B4-BE49-F238E27FC236}">
                <a16:creationId xmlns:a16="http://schemas.microsoft.com/office/drawing/2014/main" id="{6A68CF7F-DF82-3247-66D5-40D8D1A41632}"/>
              </a:ext>
            </a:extLst>
          </p:cNvPr>
          <p:cNvSpPr>
            <a:spLocks noGrp="1"/>
          </p:cNvSpPr>
          <p:nvPr>
            <p:ph idx="1"/>
          </p:nvPr>
        </p:nvSpPr>
        <p:spPr>
          <a:xfrm>
            <a:off x="912286" y="1416053"/>
            <a:ext cx="10358967" cy="2444995"/>
          </a:xfrm>
        </p:spPr>
        <p:txBody>
          <a:bodyPr/>
          <a:lstStyle/>
          <a:p>
            <a:pPr marL="98425" indent="0">
              <a:buNone/>
            </a:pPr>
            <a:r>
              <a:rPr lang="en-US" sz="2500" b="0" dirty="0"/>
              <a:t>This activity is supported by educational grants from GSK, Johnson &amp; Johnson, and Regeneron Pharmaceuticals Inc.</a:t>
            </a:r>
          </a:p>
        </p:txBody>
      </p:sp>
    </p:spTree>
    <p:extLst>
      <p:ext uri="{BB962C8B-B14F-4D97-AF65-F5344CB8AC3E}">
        <p14:creationId xmlns:p14="http://schemas.microsoft.com/office/powerpoint/2010/main" val="2178493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Krishnan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0B895552-058F-A42B-EDB0-BFE5E1ABC6C3}"/>
              </a:ext>
            </a:extLst>
          </p:cNvPr>
          <p:cNvGraphicFramePr>
            <a:graphicFrameLocks/>
          </p:cNvGraphicFramePr>
          <p:nvPr/>
        </p:nvGraphicFramePr>
        <p:xfrm>
          <a:off x="1083510" y="2132856"/>
          <a:ext cx="10016517" cy="2232248"/>
        </p:xfrm>
        <a:graphic>
          <a:graphicData uri="http://schemas.openxmlformats.org/drawingml/2006/table">
            <a:tbl>
              <a:tblPr firstRow="1" bandRow="1">
                <a:tableStyleId>{F2DE63D5-997A-4646-A377-4702673A728D}</a:tableStyleId>
              </a:tblPr>
              <a:tblGrid>
                <a:gridCol w="2676366">
                  <a:extLst>
                    <a:ext uri="{9D8B030D-6E8A-4147-A177-3AD203B41FA5}">
                      <a16:colId xmlns:a16="http://schemas.microsoft.com/office/drawing/2014/main" val="20000"/>
                    </a:ext>
                  </a:extLst>
                </a:gridCol>
                <a:gridCol w="7340151">
                  <a:extLst>
                    <a:ext uri="{9D8B030D-6E8A-4147-A177-3AD203B41FA5}">
                      <a16:colId xmlns:a16="http://schemas.microsoft.com/office/drawing/2014/main" val="3833924404"/>
                    </a:ext>
                  </a:extLst>
                </a:gridCol>
              </a:tblGrid>
              <a:tr h="118205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AbbVie Inc, AstraZeneca Pharmaceuticals LP, Bristol Myers Squibb, GSK, Johnson &amp; Johnson, Pfizer Inc, Roche Laboratories Inc, Sanofi</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5019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Stock Options/Stock — Public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 Bristol Myers Squibb</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0114711"/>
                  </a:ext>
                </a:extLst>
              </a:tr>
            </a:tbl>
          </a:graphicData>
        </a:graphic>
      </p:graphicFrame>
    </p:spTree>
    <p:custDataLst>
      <p:tags r:id="rId1"/>
    </p:custDataLst>
    <p:extLst>
      <p:ext uri="{BB962C8B-B14F-4D97-AF65-F5344CB8AC3E}">
        <p14:creationId xmlns:p14="http://schemas.microsoft.com/office/powerpoint/2010/main" val="3229014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a:t>
            </a:r>
            <a:r>
              <a:rPr lang="en-US" dirty="0"/>
              <a:t>Orlowski</a:t>
            </a:r>
            <a:r>
              <a:rPr lang="en-US" sz="3200" dirty="0"/>
              <a:t>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E988432-86BF-D3F1-27F3-72A4BDF1339E}"/>
              </a:ext>
            </a:extLst>
          </p:cNvPr>
          <p:cNvGraphicFramePr>
            <a:graphicFrameLocks/>
          </p:cNvGraphicFramePr>
          <p:nvPr/>
        </p:nvGraphicFramePr>
        <p:xfrm>
          <a:off x="1083510" y="1844824"/>
          <a:ext cx="10016517" cy="3744417"/>
        </p:xfrm>
        <a:graphic>
          <a:graphicData uri="http://schemas.openxmlformats.org/drawingml/2006/table">
            <a:tbl>
              <a:tblPr firstRow="1" bandRow="1">
                <a:tableStyleId>{F2DE63D5-997A-4646-A377-4702673A728D}</a:tableStyleId>
              </a:tblPr>
              <a:tblGrid>
                <a:gridCol w="2676366">
                  <a:extLst>
                    <a:ext uri="{9D8B030D-6E8A-4147-A177-3AD203B41FA5}">
                      <a16:colId xmlns:a16="http://schemas.microsoft.com/office/drawing/2014/main" val="20000"/>
                    </a:ext>
                  </a:extLst>
                </a:gridCol>
                <a:gridCol w="7340151">
                  <a:extLst>
                    <a:ext uri="{9D8B030D-6E8A-4147-A177-3AD203B41FA5}">
                      <a16:colId xmlns:a16="http://schemas.microsoft.com/office/drawing/2014/main" val="3833924404"/>
                    </a:ext>
                  </a:extLst>
                </a:gridCol>
              </a:tblGrid>
              <a:tr h="1879313">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Advisory Committees and 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AbbVie Inc, Adaptive Biotechnologies Corporation, </a:t>
                      </a:r>
                      <a:r>
                        <a:rPr lang="en-US" sz="1800" b="0" dirty="0" err="1">
                          <a:solidFill>
                            <a:schemeClr val="tx1"/>
                          </a:solidFill>
                        </a:rPr>
                        <a:t>Asylia</a:t>
                      </a:r>
                      <a:r>
                        <a:rPr lang="en-US" sz="1800" b="0" dirty="0">
                          <a:solidFill>
                            <a:schemeClr val="tx1"/>
                          </a:solidFill>
                        </a:rPr>
                        <a:t> Therapeutics Inc, </a:t>
                      </a:r>
                      <a:r>
                        <a:rPr lang="en-US" sz="1800" b="0" dirty="0" err="1">
                          <a:solidFill>
                            <a:schemeClr val="tx1"/>
                          </a:solidFill>
                        </a:rPr>
                        <a:t>Biotheryx</a:t>
                      </a:r>
                      <a:r>
                        <a:rPr lang="en-US" sz="1800" b="0" dirty="0">
                          <a:solidFill>
                            <a:schemeClr val="tx1"/>
                          </a:solidFill>
                        </a:rPr>
                        <a:t>, Bristol Myers Squibb, DEM BioPharma, GSK, IASO Bio, Karyopharm Therapeutics, </a:t>
                      </a:r>
                      <a:r>
                        <a:rPr lang="en-US" sz="1800" b="0" dirty="0" err="1">
                          <a:solidFill>
                            <a:schemeClr val="tx1"/>
                          </a:solidFill>
                        </a:rPr>
                        <a:t>Lytica</a:t>
                      </a:r>
                      <a:r>
                        <a:rPr lang="en-US" sz="1800" b="0" dirty="0">
                          <a:solidFill>
                            <a:schemeClr val="tx1"/>
                          </a:solidFill>
                        </a:rPr>
                        <a:t> Therapeutics, Meridian Therapeutics, Monte Rosa Therapeutics, MYELOMA360, </a:t>
                      </a:r>
                      <a:r>
                        <a:rPr lang="en-US" sz="1800" b="0" dirty="0" err="1">
                          <a:solidFill>
                            <a:schemeClr val="tx1"/>
                          </a:solidFill>
                        </a:rPr>
                        <a:t>Neurogene</a:t>
                      </a:r>
                      <a:r>
                        <a:rPr lang="en-US" sz="1800" b="0" dirty="0">
                          <a:solidFill>
                            <a:schemeClr val="tx1"/>
                          </a:solidFill>
                        </a:rPr>
                        <a:t> Inc, </a:t>
                      </a:r>
                      <a:r>
                        <a:rPr lang="en-US" sz="1800" b="0" dirty="0" err="1">
                          <a:solidFill>
                            <a:schemeClr val="tx1"/>
                          </a:solidFill>
                        </a:rPr>
                        <a:t>Oncopeptides</a:t>
                      </a:r>
                      <a:r>
                        <a:rPr lang="en-US" sz="1800" b="0" dirty="0">
                          <a:solidFill>
                            <a:schemeClr val="tx1"/>
                          </a:solidFill>
                        </a:rPr>
                        <a:t>, Pfizer Inc, Regeneron Pharmaceuticals Inc, Sanofi, </a:t>
                      </a:r>
                      <a:r>
                        <a:rPr lang="en-US" sz="1800" b="0" dirty="0" err="1">
                          <a:solidFill>
                            <a:schemeClr val="tx1"/>
                          </a:solidFill>
                        </a:rPr>
                        <a:t>Sporos</a:t>
                      </a:r>
                      <a:r>
                        <a:rPr lang="en-US" sz="1800" b="0" dirty="0">
                          <a:solidFill>
                            <a:schemeClr val="tx1"/>
                          </a:solidFill>
                        </a:rPr>
                        <a:t> </a:t>
                      </a:r>
                      <a:r>
                        <a:rPr lang="en-US" sz="1800" b="0" dirty="0" err="1">
                          <a:solidFill>
                            <a:schemeClr val="tx1"/>
                          </a:solidFill>
                        </a:rPr>
                        <a:t>Bioventures</a:t>
                      </a:r>
                      <a:r>
                        <a:rPr lang="en-US" sz="1800" b="0" dirty="0">
                          <a:solidFill>
                            <a:schemeClr val="tx1"/>
                          </a:solidFill>
                        </a:rPr>
                        <a:t>,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87861">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err="1">
                          <a:solidFill>
                            <a:schemeClr val="tx1"/>
                          </a:solidFill>
                          <a:effectLst/>
                          <a:latin typeface="+mn-lt"/>
                          <a:ea typeface="+mn-ea"/>
                          <a:cs typeface="+mn-cs"/>
                        </a:rPr>
                        <a:t>Asylia</a:t>
                      </a:r>
                      <a:r>
                        <a:rPr lang="en-US" sz="1800" b="0" kern="1200" dirty="0">
                          <a:solidFill>
                            <a:schemeClr val="tx1"/>
                          </a:solidFill>
                          <a:effectLst/>
                          <a:latin typeface="+mn-lt"/>
                          <a:ea typeface="+mn-ea"/>
                          <a:cs typeface="+mn-cs"/>
                        </a:rPr>
                        <a:t> Therapeutics Inc, </a:t>
                      </a:r>
                      <a:r>
                        <a:rPr lang="en-US" sz="1800" b="0" kern="1200" dirty="0" err="1">
                          <a:solidFill>
                            <a:schemeClr val="tx1"/>
                          </a:solidFill>
                          <a:effectLst/>
                          <a:latin typeface="+mn-lt"/>
                          <a:ea typeface="+mn-ea"/>
                          <a:cs typeface="+mn-cs"/>
                        </a:rPr>
                        <a:t>Biotheryx</a:t>
                      </a:r>
                      <a:r>
                        <a:rPr lang="en-US" sz="1800" b="0" kern="1200" dirty="0">
                          <a:solidFill>
                            <a:schemeClr val="tx1"/>
                          </a:solidFill>
                          <a:effectLst/>
                          <a:latin typeface="+mn-lt"/>
                          <a:ea typeface="+mn-ea"/>
                          <a:cs typeface="+mn-cs"/>
                        </a:rPr>
                        <a:t>, Heidelberg Pharma, Regeneron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0114711"/>
                  </a:ext>
                </a:extLst>
              </a:tr>
              <a:tr h="977243">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59107146"/>
                  </a:ext>
                </a:extLst>
              </a:tr>
            </a:tbl>
          </a:graphicData>
        </a:graphic>
      </p:graphicFrame>
    </p:spTree>
    <p:custDataLst>
      <p:tags r:id="rId1"/>
    </p:custDataLst>
    <p:extLst>
      <p:ext uri="{BB962C8B-B14F-4D97-AF65-F5344CB8AC3E}">
        <p14:creationId xmlns:p14="http://schemas.microsoft.com/office/powerpoint/2010/main" val="3005213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buNone/>
            </a:pPr>
            <a:r>
              <a:rPr lang="en-US" sz="2500" b="0" dirty="0"/>
              <a:t>This activity is supported by educational grants from GSK, Johnson &amp; Johnson, and Regeneron Pharmaceuticals Inc.</a:t>
            </a:r>
          </a:p>
        </p:txBody>
      </p:sp>
      <p:sp>
        <p:nvSpPr>
          <p:cNvPr id="6" name="Title 1">
            <a:extLst>
              <a:ext uri="{FF2B5EF4-FFF2-40B4-BE49-F238E27FC236}">
                <a16:creationId xmlns:a16="http://schemas.microsoft.com/office/drawing/2014/main" id="{E56C2545-456D-3E64-4562-835B146D7557}"/>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7" name="Content Placeholder 2">
            <a:extLst>
              <a:ext uri="{FF2B5EF4-FFF2-40B4-BE49-F238E27FC236}">
                <a16:creationId xmlns:a16="http://schemas.microsoft.com/office/drawing/2014/main" id="{3CC19D0D-4356-C325-4E18-2A6BF9D17F52}"/>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3945986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43F8A7DC-2AF9-2F97-44D7-FE912FB8C946}"/>
              </a:ext>
            </a:extLst>
          </p:cNvPr>
          <p:cNvSpPr txBox="1">
            <a:spLocks/>
          </p:cNvSpPr>
          <p:nvPr/>
        </p:nvSpPr>
        <p:spPr bwMode="auto">
          <a:xfrm>
            <a:off x="912286" y="1189040"/>
            <a:ext cx="10656322" cy="460523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Catalyst Pharmaceuticals Inc,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Karyopharm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Revolution Medicines Inc, Rigel Pharmaceuticals Inc, R-Pharm US, Sanofi, Seagen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Stemline Therapeutics Inc, Sumitomo Pharma America, Summit Therapeutics,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and </a:t>
            </a:r>
            <a:r>
              <a:rPr lang="en-US" sz="1850" b="0" dirty="0" err="1">
                <a:solidFill>
                  <a:schemeClr val="tx1"/>
                </a:solidFill>
                <a:latin typeface="Calibri" panose="020F0502020204030204" pitchFamily="34" charset="0"/>
              </a:rPr>
              <a:t>Verastem</a:t>
            </a:r>
            <a:r>
              <a:rPr lang="en-US" sz="1850" b="0" dirty="0">
                <a:solidFill>
                  <a:schemeClr val="tx1"/>
                </a:solidFill>
                <a:latin typeface="Calibri" panose="020F0502020204030204" pitchFamily="34" charset="0"/>
              </a:rPr>
              <a:t> Inc.</a:t>
            </a:r>
          </a:p>
        </p:txBody>
      </p:sp>
    </p:spTree>
    <p:extLst>
      <p:ext uri="{BB962C8B-B14F-4D97-AF65-F5344CB8AC3E}">
        <p14:creationId xmlns:p14="http://schemas.microsoft.com/office/powerpoint/2010/main" val="3953234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4294967295"/>
          </p:nvPr>
        </p:nvSpPr>
        <p:spPr>
          <a:xfrm>
            <a:off x="1559719" y="2060575"/>
            <a:ext cx="9072562" cy="244475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4481D-0A0F-D36A-93C3-66D018820BE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376009B-F40A-A268-467D-36453A548F2D}"/>
              </a:ext>
            </a:extLst>
          </p:cNvPr>
          <p:cNvPicPr>
            <a:picLocks noChangeAspect="1"/>
          </p:cNvPicPr>
          <p:nvPr/>
        </p:nvPicPr>
        <p:blipFill>
          <a:blip r:embed="rId3"/>
          <a:stretch>
            <a:fillRect/>
          </a:stretch>
        </p:blipFill>
        <p:spPr>
          <a:xfrm>
            <a:off x="272499" y="188640"/>
            <a:ext cx="6262464" cy="3493730"/>
          </a:xfrm>
          <a:prstGeom prst="rect">
            <a:avLst/>
          </a:prstGeom>
          <a:effectLst>
            <a:outerShdw blurRad="50800" dist="38100" dir="8100000" algn="tr" rotWithShape="0">
              <a:prstClr val="black">
                <a:alpha val="40000"/>
              </a:prstClr>
            </a:outerShdw>
          </a:effectLst>
        </p:spPr>
      </p:pic>
      <p:pic>
        <p:nvPicPr>
          <p:cNvPr id="9" name="Picture 8">
            <a:extLst>
              <a:ext uri="{FF2B5EF4-FFF2-40B4-BE49-F238E27FC236}">
                <a16:creationId xmlns:a16="http://schemas.microsoft.com/office/drawing/2014/main" id="{D6E10544-0AC3-A963-1CEE-F52D93285757}"/>
              </a:ext>
            </a:extLst>
          </p:cNvPr>
          <p:cNvPicPr>
            <a:picLocks noChangeAspect="1"/>
          </p:cNvPicPr>
          <p:nvPr/>
        </p:nvPicPr>
        <p:blipFill>
          <a:blip r:embed="rId4"/>
          <a:stretch>
            <a:fillRect/>
          </a:stretch>
        </p:blipFill>
        <p:spPr>
          <a:xfrm>
            <a:off x="5612556" y="2420888"/>
            <a:ext cx="6388100" cy="36068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959214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B6D33-DD3E-39F9-7781-6EA02CA9D9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8AA59D-E558-1029-774C-D1DDE641F9C2}"/>
              </a:ext>
            </a:extLst>
          </p:cNvPr>
          <p:cNvSpPr>
            <a:spLocks noGrp="1"/>
          </p:cNvSpPr>
          <p:nvPr>
            <p:ph type="title"/>
          </p:nvPr>
        </p:nvSpPr>
        <p:spPr>
          <a:xfrm>
            <a:off x="912286" y="53752"/>
            <a:ext cx="10358967" cy="1143000"/>
          </a:xfrm>
        </p:spPr>
        <p:txBody>
          <a:bodyPr/>
          <a:lstStyle/>
          <a:p>
            <a:r>
              <a:rPr lang="en-US" dirty="0"/>
              <a:t>Key Datasets</a:t>
            </a:r>
          </a:p>
        </p:txBody>
      </p:sp>
      <p:sp>
        <p:nvSpPr>
          <p:cNvPr id="3" name="Content Placeholder 2">
            <a:extLst>
              <a:ext uri="{FF2B5EF4-FFF2-40B4-BE49-F238E27FC236}">
                <a16:creationId xmlns:a16="http://schemas.microsoft.com/office/drawing/2014/main" id="{29620163-9C2E-EC28-1D8B-2EE7F44F9B8A}"/>
              </a:ext>
            </a:extLst>
          </p:cNvPr>
          <p:cNvSpPr>
            <a:spLocks noGrp="1"/>
          </p:cNvSpPr>
          <p:nvPr>
            <p:ph idx="1"/>
          </p:nvPr>
        </p:nvSpPr>
        <p:spPr>
          <a:xfrm>
            <a:off x="623392" y="1090378"/>
            <a:ext cx="10358967" cy="4677243"/>
          </a:xfrm>
        </p:spPr>
        <p:txBody>
          <a:bodyPr/>
          <a:lstStyle/>
          <a:p>
            <a:pPr marL="98425" indent="0">
              <a:lnSpc>
                <a:spcPct val="100000"/>
              </a:lnSpc>
              <a:spcBef>
                <a:spcPts val="0"/>
              </a:spcBef>
              <a:spcAft>
                <a:spcPts val="600"/>
              </a:spcAft>
              <a:buNone/>
            </a:pPr>
            <a:r>
              <a:rPr lang="en-US" sz="2000" dirty="0">
                <a:solidFill>
                  <a:srgbClr val="0432FF"/>
                </a:solidFill>
              </a:rPr>
              <a:t>Robert Z Orlowski, MD, PhD</a:t>
            </a:r>
          </a:p>
          <a:p>
            <a:pPr>
              <a:lnSpc>
                <a:spcPct val="100000"/>
              </a:lnSpc>
              <a:spcBef>
                <a:spcPts val="0"/>
              </a:spcBef>
              <a:spcAft>
                <a:spcPts val="600"/>
              </a:spcAft>
            </a:pPr>
            <a:r>
              <a:rPr lang="en-US" sz="1800" b="0" dirty="0"/>
              <a:t>Dimopoulos MA et al. Daratumumab or active monitoring for high-risk smoldering multiple myeloma. </a:t>
            </a:r>
            <a:br>
              <a:rPr lang="en-US" sz="1800" b="0" dirty="0"/>
            </a:br>
            <a:r>
              <a:rPr lang="en-US" sz="1800" b="0" i="1" dirty="0"/>
              <a:t>N Engl J Med </a:t>
            </a:r>
            <a:r>
              <a:rPr lang="en-US" sz="1800" b="0" dirty="0"/>
              <a:t>2025;392(18):1777-88.</a:t>
            </a:r>
          </a:p>
          <a:p>
            <a:pPr>
              <a:lnSpc>
                <a:spcPct val="100000"/>
              </a:lnSpc>
              <a:spcBef>
                <a:spcPts val="0"/>
              </a:spcBef>
              <a:spcAft>
                <a:spcPts val="600"/>
              </a:spcAft>
            </a:pPr>
            <a:r>
              <a:rPr lang="en-US" sz="1800" b="0" dirty="0" err="1"/>
              <a:t>Bertamini</a:t>
            </a:r>
            <a:r>
              <a:rPr lang="en-US" sz="1800" b="0" dirty="0"/>
              <a:t> L et al. New IMS/IMWG risk criteria by next-generation sequencing (NGS): Analysis of daratumumab benefit in both high- and standard-risk patients (pts) in the PERSEUS study. ASCO 2026;Abstract 7505. </a:t>
            </a:r>
          </a:p>
          <a:p>
            <a:pPr>
              <a:lnSpc>
                <a:spcPct val="100000"/>
              </a:lnSpc>
              <a:spcBef>
                <a:spcPts val="0"/>
              </a:spcBef>
              <a:spcAft>
                <a:spcPts val="600"/>
              </a:spcAft>
            </a:pPr>
            <a:r>
              <a:rPr lang="en-US" sz="1800" b="0" dirty="0"/>
              <a:t>Gay F et al. Isatuximab, carfilzomib, lenalidomide and dexamethasone in newly diagnosed multiple myeloma: A randomized phase 3 trial. </a:t>
            </a:r>
            <a:r>
              <a:rPr lang="en-US" sz="1800" b="0" i="1" dirty="0"/>
              <a:t>Nat Med</a:t>
            </a:r>
            <a:r>
              <a:rPr lang="en-US" sz="1800" b="0" dirty="0"/>
              <a:t> 2026;32(5):1773-82.</a:t>
            </a:r>
          </a:p>
          <a:p>
            <a:pPr>
              <a:lnSpc>
                <a:spcPct val="100000"/>
              </a:lnSpc>
              <a:spcBef>
                <a:spcPts val="0"/>
              </a:spcBef>
              <a:spcAft>
                <a:spcPts val="600"/>
              </a:spcAft>
            </a:pPr>
            <a:r>
              <a:rPr lang="en-US" sz="1800" b="0" dirty="0"/>
              <a:t>Usmani S et al. Daratumumab plus bortezomib, lenalidomide, and dexamethasone (</a:t>
            </a:r>
            <a:r>
              <a:rPr lang="en-US" sz="1800" b="0" dirty="0" err="1"/>
              <a:t>DVRd</a:t>
            </a:r>
            <a:r>
              <a:rPr lang="en-US" sz="1800" b="0" dirty="0"/>
              <a:t>) in patients (pts) with newly diagnosed multiple myeloma (NDMM): Final analysis of transplant-ineligible (TIE) pts in the phase 3 CEPHEUS study. ASCO 2026;Abstract 7513. </a:t>
            </a:r>
          </a:p>
          <a:p>
            <a:pPr>
              <a:lnSpc>
                <a:spcPct val="100000"/>
              </a:lnSpc>
              <a:spcBef>
                <a:spcPts val="0"/>
              </a:spcBef>
              <a:spcAft>
                <a:spcPts val="600"/>
              </a:spcAft>
            </a:pPr>
            <a:r>
              <a:rPr lang="en-US" sz="1800" b="0" dirty="0"/>
              <a:t>Orlowski RZ et al. </a:t>
            </a:r>
            <a:r>
              <a:rPr lang="en-US" sz="1800" b="0" dirty="0" err="1"/>
              <a:t>Isatuximab</a:t>
            </a:r>
            <a:r>
              <a:rPr lang="en-US" sz="1800" b="0" dirty="0"/>
              <a:t>, bortezomib, lenalidomide, dexamethasone for multiple myeloma: Dynamics of MRD negativity in the IMROZ study. </a:t>
            </a:r>
            <a:r>
              <a:rPr lang="en-US" sz="1800" b="0" i="1" dirty="0"/>
              <a:t>Blood</a:t>
            </a:r>
            <a:r>
              <a:rPr lang="en-US" sz="1800" b="0" dirty="0"/>
              <a:t> 147(23):2760-9.</a:t>
            </a:r>
          </a:p>
          <a:p>
            <a:pPr>
              <a:lnSpc>
                <a:spcPct val="100000"/>
              </a:lnSpc>
              <a:spcBef>
                <a:spcPts val="0"/>
              </a:spcBef>
              <a:spcAft>
                <a:spcPts val="600"/>
              </a:spcAft>
            </a:pPr>
            <a:endParaRPr lang="en-US" sz="1800" b="0" dirty="0"/>
          </a:p>
          <a:p>
            <a:pPr>
              <a:lnSpc>
                <a:spcPct val="100000"/>
              </a:lnSpc>
              <a:spcBef>
                <a:spcPts val="0"/>
              </a:spcBef>
              <a:spcAft>
                <a:spcPts val="600"/>
              </a:spcAft>
            </a:pPr>
            <a:endParaRPr lang="en-US" sz="1800" b="0" dirty="0"/>
          </a:p>
          <a:p>
            <a:pPr marL="98425" indent="0">
              <a:lnSpc>
                <a:spcPct val="100000"/>
              </a:lnSpc>
              <a:spcBef>
                <a:spcPts val="0"/>
              </a:spcBef>
              <a:spcAft>
                <a:spcPts val="600"/>
              </a:spcAft>
              <a:buNone/>
            </a:pPr>
            <a:endParaRPr lang="en-US" sz="1800" b="0" dirty="0"/>
          </a:p>
          <a:p>
            <a:pPr>
              <a:lnSpc>
                <a:spcPct val="100000"/>
              </a:lnSpc>
              <a:spcBef>
                <a:spcPts val="0"/>
              </a:spcBef>
              <a:spcAft>
                <a:spcPts val="600"/>
              </a:spcAft>
            </a:pPr>
            <a:endParaRPr lang="en-US" sz="1800" b="0" dirty="0"/>
          </a:p>
          <a:p>
            <a:pPr marL="98425" indent="0">
              <a:lnSpc>
                <a:spcPct val="100000"/>
              </a:lnSpc>
              <a:spcBef>
                <a:spcPts val="0"/>
              </a:spcBef>
              <a:spcAft>
                <a:spcPts val="600"/>
              </a:spcAft>
              <a:buNone/>
            </a:pPr>
            <a:r>
              <a:rPr lang="en-US" sz="1800" b="0" dirty="0"/>
              <a:t> </a:t>
            </a:r>
          </a:p>
        </p:txBody>
      </p:sp>
    </p:spTree>
    <p:extLst>
      <p:ext uri="{BB962C8B-B14F-4D97-AF65-F5344CB8AC3E}">
        <p14:creationId xmlns:p14="http://schemas.microsoft.com/office/powerpoint/2010/main" val="542817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CFF78-6737-D2FA-5A5D-BC788C5320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5EADB7-8422-A1C8-4FCB-EA11B317D448}"/>
              </a:ext>
            </a:extLst>
          </p:cNvPr>
          <p:cNvSpPr>
            <a:spLocks noGrp="1"/>
          </p:cNvSpPr>
          <p:nvPr>
            <p:ph type="title"/>
          </p:nvPr>
        </p:nvSpPr>
        <p:spPr>
          <a:xfrm>
            <a:off x="912286" y="53752"/>
            <a:ext cx="10358967" cy="1143000"/>
          </a:xfrm>
        </p:spPr>
        <p:txBody>
          <a:bodyPr/>
          <a:lstStyle/>
          <a:p>
            <a:r>
              <a:rPr lang="en-US" dirty="0"/>
              <a:t>Key Datasets</a:t>
            </a:r>
          </a:p>
        </p:txBody>
      </p:sp>
      <p:sp>
        <p:nvSpPr>
          <p:cNvPr id="3" name="Content Placeholder 2">
            <a:extLst>
              <a:ext uri="{FF2B5EF4-FFF2-40B4-BE49-F238E27FC236}">
                <a16:creationId xmlns:a16="http://schemas.microsoft.com/office/drawing/2014/main" id="{5BEEE7F3-C801-C170-D708-357ACF39DEC9}"/>
              </a:ext>
            </a:extLst>
          </p:cNvPr>
          <p:cNvSpPr>
            <a:spLocks noGrp="1"/>
          </p:cNvSpPr>
          <p:nvPr>
            <p:ph idx="1"/>
          </p:nvPr>
        </p:nvSpPr>
        <p:spPr>
          <a:xfrm>
            <a:off x="623392" y="1090378"/>
            <a:ext cx="10358967" cy="4677243"/>
          </a:xfrm>
        </p:spPr>
        <p:txBody>
          <a:bodyPr/>
          <a:lstStyle/>
          <a:p>
            <a:pPr marL="98425" indent="0">
              <a:lnSpc>
                <a:spcPct val="100000"/>
              </a:lnSpc>
              <a:spcBef>
                <a:spcPts val="0"/>
              </a:spcBef>
              <a:spcAft>
                <a:spcPts val="600"/>
              </a:spcAft>
              <a:buNone/>
            </a:pPr>
            <a:r>
              <a:rPr lang="en-US" sz="2000" dirty="0">
                <a:solidFill>
                  <a:srgbClr val="0432FF"/>
                </a:solidFill>
              </a:rPr>
              <a:t>Robert Z Orlowski, MD, PhD (continued)</a:t>
            </a:r>
          </a:p>
          <a:p>
            <a:pPr>
              <a:lnSpc>
                <a:spcPct val="100000"/>
              </a:lnSpc>
              <a:spcBef>
                <a:spcPts val="0"/>
              </a:spcBef>
              <a:spcAft>
                <a:spcPts val="600"/>
              </a:spcAft>
            </a:pPr>
            <a:r>
              <a:rPr lang="en-US" sz="1800" b="0" dirty="0"/>
              <a:t>Bobin A et al. Sustained minimal residual disease (</a:t>
            </a:r>
            <a:r>
              <a:rPr lang="en-US" sz="1800" b="0" dirty="0" err="1"/>
              <a:t>sMRD</a:t>
            </a:r>
            <a:r>
              <a:rPr lang="en-US" sz="1800" b="0" dirty="0"/>
              <a:t>) negativity in transplant ineligible newly diagnosed multiple myeloma treated with isatuximab plus lenalidomide and dexamethasone with bortezomib (Isa-</a:t>
            </a:r>
            <a:r>
              <a:rPr lang="en-US" sz="1800" b="0" dirty="0" err="1"/>
              <a:t>VRd</a:t>
            </a:r>
            <a:r>
              <a:rPr lang="en-US" sz="1800" b="0" dirty="0"/>
              <a:t>) versus Isa-Rd: 12-24-month data from the phase 3 benefit trial (IFM 2020-05). ASH 2025;Abstract 368. </a:t>
            </a:r>
          </a:p>
          <a:p>
            <a:pPr>
              <a:lnSpc>
                <a:spcPct val="100000"/>
              </a:lnSpc>
              <a:spcBef>
                <a:spcPts val="0"/>
              </a:spcBef>
              <a:spcAft>
                <a:spcPts val="600"/>
              </a:spcAft>
            </a:pPr>
            <a:r>
              <a:rPr lang="en-US" sz="1800" b="0" dirty="0"/>
              <a:t>Ailawadhi S et al. </a:t>
            </a:r>
            <a:r>
              <a:rPr lang="en-US" sz="1800" b="0" dirty="0" err="1"/>
              <a:t>Isatuximab</a:t>
            </a:r>
            <a:r>
              <a:rPr lang="en-US" sz="1800" b="0" dirty="0"/>
              <a:t> subcutaneous by on-body injector versus </a:t>
            </a:r>
            <a:r>
              <a:rPr lang="en-US" sz="1800" b="0" dirty="0" err="1"/>
              <a:t>isatuximab</a:t>
            </a:r>
            <a:r>
              <a:rPr lang="en-US" sz="1800" b="0" dirty="0"/>
              <a:t> intravenous plus pomalidomide and dexamethasone in relapsed/refractory multiple myeloma: Phase III IRAKLIA study. </a:t>
            </a:r>
            <a:br>
              <a:rPr lang="en-US" sz="1800" b="0" dirty="0"/>
            </a:br>
            <a:r>
              <a:rPr lang="en-US" sz="1800" b="0" i="1" dirty="0"/>
              <a:t>J Clin Oncol</a:t>
            </a:r>
            <a:r>
              <a:rPr lang="en-US" sz="1800" b="0" dirty="0"/>
              <a:t> 2025;43(22):2527-37.</a:t>
            </a:r>
          </a:p>
          <a:p>
            <a:pPr>
              <a:lnSpc>
                <a:spcPct val="100000"/>
              </a:lnSpc>
              <a:spcBef>
                <a:spcPts val="0"/>
              </a:spcBef>
              <a:spcAft>
                <a:spcPts val="600"/>
              </a:spcAft>
            </a:pPr>
            <a:r>
              <a:rPr lang="en-US" sz="1800" b="0" dirty="0"/>
              <a:t>Anderson LD et al. Updated efficacy and safety results of subcutaneous daratumumab plus lenalidomide versus lenalidomide alone as maintenance therapy in newly diagnosed multiple myeloma after transplant: AURIGA study. International Myeloma Society (IMS) 2025;Abstract OA-47.</a:t>
            </a:r>
          </a:p>
          <a:p>
            <a:pPr>
              <a:lnSpc>
                <a:spcPct val="100000"/>
              </a:lnSpc>
              <a:spcBef>
                <a:spcPts val="0"/>
              </a:spcBef>
              <a:spcAft>
                <a:spcPts val="600"/>
              </a:spcAft>
            </a:pPr>
            <a:r>
              <a:rPr lang="en-US" sz="1800" b="0" dirty="0"/>
              <a:t>Richardson P et al. Mezigdomide, carfilzomib, and dexamethasone (</a:t>
            </a:r>
            <a:r>
              <a:rPr lang="en-US" sz="1800" b="0" dirty="0" err="1"/>
              <a:t>MeziKd</a:t>
            </a:r>
            <a:r>
              <a:rPr lang="en-US" sz="1800" b="0" dirty="0"/>
              <a:t>) vs carfilzomib and dexamethasone (</a:t>
            </a:r>
            <a:r>
              <a:rPr lang="en-US" sz="1800" b="0" dirty="0" err="1"/>
              <a:t>Kd</a:t>
            </a:r>
            <a:r>
              <a:rPr lang="en-US" sz="1800" b="0" dirty="0"/>
              <a:t>) in relapsed/refractory multiple myeloma (RRMM): Results from the phase 3 SUCCESSOR-2 trial. ASCO 2026;Abstract LBA7506. </a:t>
            </a:r>
          </a:p>
          <a:p>
            <a:pPr>
              <a:lnSpc>
                <a:spcPct val="100000"/>
              </a:lnSpc>
              <a:spcBef>
                <a:spcPts val="0"/>
              </a:spcBef>
              <a:spcAft>
                <a:spcPts val="600"/>
              </a:spcAft>
            </a:pPr>
            <a:r>
              <a:rPr lang="en-US" sz="1800" b="0" dirty="0"/>
              <a:t>Kapoor P et al. Safety and efficacy of iberdomide-based quadruplet  for patients with newly diagnosed multiple myeloma: The IDEAL phase I/II trial results. EHA 2026;Abstract S199. </a:t>
            </a:r>
          </a:p>
          <a:p>
            <a:pPr>
              <a:lnSpc>
                <a:spcPct val="100000"/>
              </a:lnSpc>
              <a:spcBef>
                <a:spcPts val="0"/>
              </a:spcBef>
              <a:spcAft>
                <a:spcPts val="600"/>
              </a:spcAft>
            </a:pPr>
            <a:endParaRPr lang="en-US" sz="1800" b="0" dirty="0"/>
          </a:p>
          <a:p>
            <a:pPr>
              <a:lnSpc>
                <a:spcPct val="100000"/>
              </a:lnSpc>
              <a:spcBef>
                <a:spcPts val="0"/>
              </a:spcBef>
              <a:spcAft>
                <a:spcPts val="600"/>
              </a:spcAft>
            </a:pPr>
            <a:endParaRPr lang="en-US" sz="1800" b="0" dirty="0"/>
          </a:p>
          <a:p>
            <a:pPr marL="98425" indent="0">
              <a:lnSpc>
                <a:spcPct val="100000"/>
              </a:lnSpc>
              <a:spcBef>
                <a:spcPts val="0"/>
              </a:spcBef>
              <a:spcAft>
                <a:spcPts val="600"/>
              </a:spcAft>
              <a:buNone/>
            </a:pPr>
            <a:endParaRPr lang="en-US" sz="1800" b="0" dirty="0"/>
          </a:p>
          <a:p>
            <a:pPr>
              <a:lnSpc>
                <a:spcPct val="100000"/>
              </a:lnSpc>
              <a:spcBef>
                <a:spcPts val="0"/>
              </a:spcBef>
              <a:spcAft>
                <a:spcPts val="600"/>
              </a:spcAft>
            </a:pPr>
            <a:endParaRPr lang="en-US" sz="1800" b="0" dirty="0"/>
          </a:p>
          <a:p>
            <a:pPr marL="98425" indent="0">
              <a:lnSpc>
                <a:spcPct val="100000"/>
              </a:lnSpc>
              <a:spcBef>
                <a:spcPts val="0"/>
              </a:spcBef>
              <a:spcAft>
                <a:spcPts val="600"/>
              </a:spcAft>
              <a:buNone/>
            </a:pPr>
            <a:r>
              <a:rPr lang="en-US" sz="1800" b="0" dirty="0"/>
              <a:t> </a:t>
            </a:r>
          </a:p>
        </p:txBody>
      </p:sp>
    </p:spTree>
    <p:extLst>
      <p:ext uri="{BB962C8B-B14F-4D97-AF65-F5344CB8AC3E}">
        <p14:creationId xmlns:p14="http://schemas.microsoft.com/office/powerpoint/2010/main" val="1536381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221AC-42DB-51E7-8B23-D8595310F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73D712-7410-DFCE-F91B-D326AB8D041F}"/>
              </a:ext>
            </a:extLst>
          </p:cNvPr>
          <p:cNvSpPr>
            <a:spLocks noGrp="1"/>
          </p:cNvSpPr>
          <p:nvPr>
            <p:ph type="title"/>
          </p:nvPr>
        </p:nvSpPr>
        <p:spPr>
          <a:xfrm>
            <a:off x="912286" y="53752"/>
            <a:ext cx="10358967" cy="1143000"/>
          </a:xfrm>
        </p:spPr>
        <p:txBody>
          <a:bodyPr/>
          <a:lstStyle/>
          <a:p>
            <a:r>
              <a:rPr lang="en-US" dirty="0"/>
              <a:t>Key Datasets</a:t>
            </a:r>
          </a:p>
        </p:txBody>
      </p:sp>
      <p:sp>
        <p:nvSpPr>
          <p:cNvPr id="3" name="Content Placeholder 2">
            <a:extLst>
              <a:ext uri="{FF2B5EF4-FFF2-40B4-BE49-F238E27FC236}">
                <a16:creationId xmlns:a16="http://schemas.microsoft.com/office/drawing/2014/main" id="{D9FAAC7A-5F1F-0ABF-D54F-863C79A6AD33}"/>
              </a:ext>
            </a:extLst>
          </p:cNvPr>
          <p:cNvSpPr>
            <a:spLocks noGrp="1"/>
          </p:cNvSpPr>
          <p:nvPr>
            <p:ph idx="1"/>
          </p:nvPr>
        </p:nvSpPr>
        <p:spPr>
          <a:xfrm>
            <a:off x="623392" y="1090378"/>
            <a:ext cx="10358967" cy="4677243"/>
          </a:xfrm>
        </p:spPr>
        <p:txBody>
          <a:bodyPr/>
          <a:lstStyle/>
          <a:p>
            <a:pPr marL="98425" indent="0">
              <a:lnSpc>
                <a:spcPct val="100000"/>
              </a:lnSpc>
              <a:spcBef>
                <a:spcPts val="0"/>
              </a:spcBef>
              <a:spcAft>
                <a:spcPts val="600"/>
              </a:spcAft>
              <a:buNone/>
            </a:pPr>
            <a:r>
              <a:rPr lang="en-US" sz="2000" dirty="0">
                <a:solidFill>
                  <a:srgbClr val="0432FF"/>
                </a:solidFill>
              </a:rPr>
              <a:t>Amrita Krishnan, MD</a:t>
            </a:r>
          </a:p>
          <a:p>
            <a:pPr>
              <a:lnSpc>
                <a:spcPct val="100000"/>
              </a:lnSpc>
              <a:spcBef>
                <a:spcPts val="0"/>
              </a:spcBef>
              <a:spcAft>
                <a:spcPts val="600"/>
              </a:spcAft>
            </a:pPr>
            <a:r>
              <a:rPr lang="en-US" sz="1800" b="0" dirty="0"/>
              <a:t>Jagannath S et al. Long-term (≥5-year) remission and survival after treatment with </a:t>
            </a:r>
            <a:r>
              <a:rPr lang="en-US" sz="1800" b="0" dirty="0" err="1"/>
              <a:t>ciltacabtagene</a:t>
            </a:r>
            <a:r>
              <a:rPr lang="en-US" sz="1800" b="0" dirty="0"/>
              <a:t> </a:t>
            </a:r>
            <a:r>
              <a:rPr lang="en-US" sz="1800" b="0" dirty="0" err="1"/>
              <a:t>autoleucel</a:t>
            </a:r>
            <a:r>
              <a:rPr lang="en-US" sz="1800" b="0" dirty="0"/>
              <a:t> in CARTITUDE-1 patients with relapsed/refractory multiple myeloma. </a:t>
            </a:r>
            <a:r>
              <a:rPr lang="en-US" sz="1800" b="0" i="1" dirty="0"/>
              <a:t>J Clin Oncol</a:t>
            </a:r>
            <a:r>
              <a:rPr lang="en-US" sz="1800" b="0" dirty="0"/>
              <a:t> 2025;43(25):2766-71.</a:t>
            </a:r>
          </a:p>
          <a:p>
            <a:pPr>
              <a:lnSpc>
                <a:spcPct val="100000"/>
              </a:lnSpc>
              <a:spcBef>
                <a:spcPts val="0"/>
              </a:spcBef>
              <a:spcAft>
                <a:spcPts val="600"/>
              </a:spcAft>
            </a:pPr>
            <a:r>
              <a:rPr lang="en-US" sz="1800" b="0" dirty="0" err="1"/>
              <a:t>Einsele</a:t>
            </a:r>
            <a:r>
              <a:rPr lang="en-US" sz="1800" b="0" dirty="0"/>
              <a:t> H et al. </a:t>
            </a:r>
            <a:r>
              <a:rPr lang="en-US" sz="1800" b="0" dirty="0" err="1"/>
              <a:t>Cilta</a:t>
            </a:r>
            <a:r>
              <a:rPr lang="en-US" sz="1800" b="0" dirty="0"/>
              <a:t>-cel in lenalidomide-refractory multiple myeloma (CARTITUDE-4): An updated analysis including overall survival from an open-label, </a:t>
            </a:r>
            <a:r>
              <a:rPr lang="en-US" sz="1800" b="0" dirty="0" err="1"/>
              <a:t>multicentre</a:t>
            </a:r>
            <a:r>
              <a:rPr lang="en-US" sz="1800" b="0" dirty="0"/>
              <a:t>, </a:t>
            </a:r>
            <a:r>
              <a:rPr lang="en-US" sz="1800" b="0" dirty="0" err="1"/>
              <a:t>randomised</a:t>
            </a:r>
            <a:r>
              <a:rPr lang="en-US" sz="1800" b="0" dirty="0"/>
              <a:t>, phase 3 trial. </a:t>
            </a:r>
            <a:r>
              <a:rPr lang="en-US" sz="1800" b="0" i="1" dirty="0"/>
              <a:t>Lancet Oncol</a:t>
            </a:r>
            <a:r>
              <a:rPr lang="en-US" sz="1800" b="0" dirty="0"/>
              <a:t> 2026;27(2):254-68.</a:t>
            </a:r>
          </a:p>
          <a:p>
            <a:pPr>
              <a:lnSpc>
                <a:spcPct val="100000"/>
              </a:lnSpc>
              <a:spcBef>
                <a:spcPts val="0"/>
              </a:spcBef>
              <a:spcAft>
                <a:spcPts val="600"/>
              </a:spcAft>
            </a:pPr>
            <a:r>
              <a:rPr lang="en-US" sz="1800" b="0" dirty="0"/>
              <a:t>Costa L J et al. Teclistamab plus daratumumab in relapsed or refractory multiple myeloma. </a:t>
            </a:r>
            <a:r>
              <a:rPr lang="en-US" sz="1800" b="0" i="1" dirty="0"/>
              <a:t>N Engl J Med </a:t>
            </a:r>
            <a:r>
              <a:rPr lang="en-US" sz="1800" b="0" dirty="0"/>
              <a:t>2026;394(8):739-52.</a:t>
            </a:r>
          </a:p>
          <a:p>
            <a:pPr>
              <a:lnSpc>
                <a:spcPct val="100000"/>
              </a:lnSpc>
              <a:spcBef>
                <a:spcPts val="0"/>
              </a:spcBef>
              <a:spcAft>
                <a:spcPts val="600"/>
              </a:spcAft>
            </a:pPr>
            <a:r>
              <a:rPr lang="en-US" sz="1800" b="0" dirty="0"/>
              <a:t>Mina R et al. MajesTEC-9: A phase 3 randomized study of teclistamab monotherapy vs investigator’s choice of pomalidomide, bortezomib, and dexamethasone or carfilzomib and dexamethasone (</a:t>
            </a:r>
            <a:r>
              <a:rPr lang="en-US" sz="1800" b="0" dirty="0" err="1"/>
              <a:t>PVd</a:t>
            </a:r>
            <a:r>
              <a:rPr lang="en-US" sz="1800" b="0" dirty="0"/>
              <a:t>/</a:t>
            </a:r>
            <a:r>
              <a:rPr lang="en-US" sz="1800" b="0" dirty="0" err="1"/>
              <a:t>Kd</a:t>
            </a:r>
            <a:r>
              <a:rPr lang="en-US" sz="1800" b="0" dirty="0"/>
              <a:t>) in patients (pts) with relapsed refractory multiple myeloma (RRMM). ASCO 2026;Abstract 7507. </a:t>
            </a:r>
          </a:p>
          <a:p>
            <a:pPr>
              <a:lnSpc>
                <a:spcPct val="100000"/>
              </a:lnSpc>
              <a:spcBef>
                <a:spcPts val="0"/>
              </a:spcBef>
              <a:spcAft>
                <a:spcPts val="600"/>
              </a:spcAft>
            </a:pPr>
            <a:r>
              <a:rPr lang="en-US" sz="1800" b="0" dirty="0"/>
              <a:t>Lee HC et al. </a:t>
            </a:r>
            <a:r>
              <a:rPr lang="en-US" sz="1800" b="0" dirty="0" err="1"/>
              <a:t>Linvoseltamab</a:t>
            </a:r>
            <a:r>
              <a:rPr lang="en-US" sz="1800" b="0" dirty="0"/>
              <a:t> in patients with relapsed/refractory multiple myeloma in the LINKER-MM1 study: Longer follow-up and subgroup analyses. </a:t>
            </a:r>
            <a:r>
              <a:rPr lang="en-US" sz="1800" b="0" i="1" dirty="0"/>
              <a:t>Clin Lymphoma Myeloma Leuk</a:t>
            </a:r>
            <a:r>
              <a:rPr lang="en-US" sz="1800" b="0" dirty="0"/>
              <a:t> 2026;26(2):e201-12.</a:t>
            </a:r>
          </a:p>
          <a:p>
            <a:pPr>
              <a:lnSpc>
                <a:spcPct val="100000"/>
              </a:lnSpc>
              <a:spcBef>
                <a:spcPts val="0"/>
              </a:spcBef>
              <a:spcAft>
                <a:spcPts val="600"/>
              </a:spcAft>
            </a:pPr>
            <a:r>
              <a:rPr lang="en-US" sz="1800" b="0" dirty="0" err="1"/>
              <a:t>Wechalekar</a:t>
            </a:r>
            <a:r>
              <a:rPr lang="en-US" sz="1800" b="0" dirty="0"/>
              <a:t> A et al. First results from the phase 1/2 LINKER-AL2 trial of linvoseltamab (LINVO) in patients (pts) with relapsed or refractory (RR) systemic light chain (AL) amyloidosis. ASCO 2026;Abstract 7502. </a:t>
            </a:r>
          </a:p>
          <a:p>
            <a:pPr>
              <a:lnSpc>
                <a:spcPct val="100000"/>
              </a:lnSpc>
              <a:spcBef>
                <a:spcPts val="0"/>
              </a:spcBef>
              <a:spcAft>
                <a:spcPts val="600"/>
              </a:spcAft>
            </a:pPr>
            <a:endParaRPr lang="en-US" sz="1800" b="0" dirty="0"/>
          </a:p>
          <a:p>
            <a:pPr marL="98425" indent="0">
              <a:lnSpc>
                <a:spcPct val="100000"/>
              </a:lnSpc>
              <a:spcBef>
                <a:spcPts val="0"/>
              </a:spcBef>
              <a:spcAft>
                <a:spcPts val="600"/>
              </a:spcAft>
              <a:buNone/>
            </a:pPr>
            <a:endParaRPr lang="en-US" sz="1800" b="0" dirty="0"/>
          </a:p>
          <a:p>
            <a:pPr>
              <a:lnSpc>
                <a:spcPct val="100000"/>
              </a:lnSpc>
              <a:spcBef>
                <a:spcPts val="0"/>
              </a:spcBef>
              <a:spcAft>
                <a:spcPts val="600"/>
              </a:spcAft>
            </a:pPr>
            <a:endParaRPr lang="en-US" sz="1800" b="0" dirty="0"/>
          </a:p>
          <a:p>
            <a:pPr marL="98425" indent="0">
              <a:lnSpc>
                <a:spcPct val="100000"/>
              </a:lnSpc>
              <a:spcBef>
                <a:spcPts val="0"/>
              </a:spcBef>
              <a:spcAft>
                <a:spcPts val="600"/>
              </a:spcAft>
              <a:buNone/>
            </a:pPr>
            <a:r>
              <a:rPr lang="en-US" sz="1800" b="0" dirty="0"/>
              <a:t> </a:t>
            </a:r>
          </a:p>
        </p:txBody>
      </p:sp>
    </p:spTree>
    <p:extLst>
      <p:ext uri="{BB962C8B-B14F-4D97-AF65-F5344CB8AC3E}">
        <p14:creationId xmlns:p14="http://schemas.microsoft.com/office/powerpoint/2010/main" val="2049376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84D0A-8407-5A7F-2EAE-A2F689D909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98B7AF-1992-BC91-0EE5-A1C0E856D2A7}"/>
              </a:ext>
            </a:extLst>
          </p:cNvPr>
          <p:cNvSpPr>
            <a:spLocks noGrp="1"/>
          </p:cNvSpPr>
          <p:nvPr>
            <p:ph type="title"/>
          </p:nvPr>
        </p:nvSpPr>
        <p:spPr>
          <a:xfrm>
            <a:off x="912286" y="53752"/>
            <a:ext cx="10358967" cy="1143000"/>
          </a:xfrm>
        </p:spPr>
        <p:txBody>
          <a:bodyPr/>
          <a:lstStyle/>
          <a:p>
            <a:r>
              <a:rPr lang="en-US" dirty="0"/>
              <a:t>Key Datasets</a:t>
            </a:r>
          </a:p>
        </p:txBody>
      </p:sp>
      <p:sp>
        <p:nvSpPr>
          <p:cNvPr id="3" name="Content Placeholder 2">
            <a:extLst>
              <a:ext uri="{FF2B5EF4-FFF2-40B4-BE49-F238E27FC236}">
                <a16:creationId xmlns:a16="http://schemas.microsoft.com/office/drawing/2014/main" id="{7EFC8E91-C591-8400-1061-D7B06EEB5317}"/>
              </a:ext>
            </a:extLst>
          </p:cNvPr>
          <p:cNvSpPr>
            <a:spLocks noGrp="1"/>
          </p:cNvSpPr>
          <p:nvPr>
            <p:ph idx="1"/>
          </p:nvPr>
        </p:nvSpPr>
        <p:spPr>
          <a:xfrm>
            <a:off x="623392" y="1090378"/>
            <a:ext cx="10358967" cy="4677243"/>
          </a:xfrm>
        </p:spPr>
        <p:txBody>
          <a:bodyPr/>
          <a:lstStyle/>
          <a:p>
            <a:pPr marL="98425" indent="0">
              <a:lnSpc>
                <a:spcPct val="100000"/>
              </a:lnSpc>
              <a:spcBef>
                <a:spcPts val="0"/>
              </a:spcBef>
              <a:spcAft>
                <a:spcPts val="600"/>
              </a:spcAft>
              <a:buNone/>
            </a:pPr>
            <a:r>
              <a:rPr lang="en-US" sz="2000" dirty="0">
                <a:solidFill>
                  <a:srgbClr val="0432FF"/>
                </a:solidFill>
              </a:rPr>
              <a:t>Amrita Krishnan, MD (continued)</a:t>
            </a:r>
          </a:p>
          <a:p>
            <a:pPr>
              <a:lnSpc>
                <a:spcPct val="100000"/>
              </a:lnSpc>
              <a:spcBef>
                <a:spcPts val="0"/>
              </a:spcBef>
              <a:spcAft>
                <a:spcPts val="600"/>
              </a:spcAft>
            </a:pPr>
            <a:r>
              <a:rPr lang="en-US" sz="1800" b="0" dirty="0"/>
              <a:t>Chari A et al. Safety and activity of talquetamab in patients with relapsed or refractory multiple myeloma (MonumenTAL-1): A </a:t>
            </a:r>
            <a:r>
              <a:rPr lang="en-US" sz="1800" b="0" dirty="0" err="1"/>
              <a:t>multicentre</a:t>
            </a:r>
            <a:r>
              <a:rPr lang="en-US" sz="1800" b="0" dirty="0"/>
              <a:t>, open-label, phase 1-2 study. </a:t>
            </a:r>
            <a:r>
              <a:rPr lang="en-US" sz="1800" b="0" i="1" dirty="0"/>
              <a:t>Lancet </a:t>
            </a:r>
            <a:r>
              <a:rPr lang="en-US" sz="1800" b="0" i="1" dirty="0" err="1"/>
              <a:t>Haematol</a:t>
            </a:r>
            <a:r>
              <a:rPr lang="en-US" sz="1800" b="0" dirty="0"/>
              <a:t> 2025;12(4):e269-81.</a:t>
            </a:r>
          </a:p>
          <a:p>
            <a:pPr>
              <a:lnSpc>
                <a:spcPct val="100000"/>
              </a:lnSpc>
              <a:spcBef>
                <a:spcPts val="0"/>
              </a:spcBef>
              <a:spcAft>
                <a:spcPts val="600"/>
              </a:spcAft>
            </a:pPr>
            <a:r>
              <a:rPr lang="en-US" sz="1800" b="0" dirty="0"/>
              <a:t>Voorhees P et al. Phase 3, randomized study of talquetamab (</a:t>
            </a:r>
            <a:r>
              <a:rPr lang="en-US" sz="1800" b="0" dirty="0" err="1"/>
              <a:t>tal</a:t>
            </a:r>
            <a:r>
              <a:rPr lang="en-US" sz="1800" b="0" dirty="0"/>
              <a:t>) plus daratumumab (</a:t>
            </a:r>
            <a:r>
              <a:rPr lang="en-US" sz="1800" b="0" dirty="0" err="1"/>
              <a:t>dara</a:t>
            </a:r>
            <a:r>
              <a:rPr lang="en-US" sz="1800" b="0" dirty="0"/>
              <a:t>) ± pomalidomide (pom) vs </a:t>
            </a:r>
            <a:r>
              <a:rPr lang="en-US" sz="1800" b="0" dirty="0" err="1"/>
              <a:t>dara</a:t>
            </a:r>
            <a:r>
              <a:rPr lang="en-US" sz="1800" b="0" dirty="0"/>
              <a:t> plus pom and dexamethasone (</a:t>
            </a:r>
            <a:r>
              <a:rPr lang="en-US" sz="1800" b="0" dirty="0" err="1"/>
              <a:t>DPd</a:t>
            </a:r>
            <a:r>
              <a:rPr lang="en-US" sz="1800" b="0" dirty="0"/>
              <a:t>) in relapsed/refractory multiple myeloma (RRMM): MonumenTAL-3. EHA 2026;Abstract S100. </a:t>
            </a:r>
          </a:p>
          <a:p>
            <a:pPr>
              <a:lnSpc>
                <a:spcPct val="100000"/>
              </a:lnSpc>
              <a:spcBef>
                <a:spcPts val="0"/>
              </a:spcBef>
              <a:spcAft>
                <a:spcPts val="600"/>
              </a:spcAft>
            </a:pPr>
            <a:r>
              <a:rPr lang="en-US" sz="1800" b="0" dirty="0"/>
              <a:t>Hungria V et al. Belantamab mafodotin plus bortezomib and dexamethasone in patients with relapsed or refractory multiple myeloma (DREAMM-7): Updated overall survival analysis from a global, </a:t>
            </a:r>
            <a:r>
              <a:rPr lang="en-US" sz="1800" b="0" dirty="0" err="1"/>
              <a:t>randomised</a:t>
            </a:r>
            <a:r>
              <a:rPr lang="en-US" sz="1800" b="0" dirty="0"/>
              <a:t>, open-label, phase 3 trial. </a:t>
            </a:r>
            <a:r>
              <a:rPr lang="en-US" sz="1800" b="0" i="1" dirty="0"/>
              <a:t>Lancet Oncol</a:t>
            </a:r>
            <a:r>
              <a:rPr lang="en-US" sz="1800" b="0" dirty="0"/>
              <a:t> 2025;26(8):1067-80.</a:t>
            </a:r>
          </a:p>
          <a:p>
            <a:pPr>
              <a:lnSpc>
                <a:spcPct val="100000"/>
              </a:lnSpc>
              <a:spcBef>
                <a:spcPts val="0"/>
              </a:spcBef>
              <a:spcAft>
                <a:spcPts val="600"/>
              </a:spcAft>
            </a:pPr>
            <a:r>
              <a:rPr lang="en-US" sz="1800" b="0" dirty="0"/>
              <a:t>Trudel S et al. Long-term outcomes with sustained minimal residual disease (MRD) negativity in belantamab mafodotin–treated patients (pts) with relapsed/refractory multiple myeloma (RRMM): An update from DREAMM-8. ASCO 2026;Abstract 7515. </a:t>
            </a:r>
          </a:p>
          <a:p>
            <a:pPr>
              <a:lnSpc>
                <a:spcPct val="100000"/>
              </a:lnSpc>
              <a:spcBef>
                <a:spcPts val="0"/>
              </a:spcBef>
              <a:spcAft>
                <a:spcPts val="600"/>
              </a:spcAft>
            </a:pPr>
            <a:endParaRPr lang="en-US" sz="1800" b="0" dirty="0"/>
          </a:p>
          <a:p>
            <a:pPr marL="98425" indent="0">
              <a:lnSpc>
                <a:spcPct val="100000"/>
              </a:lnSpc>
              <a:spcBef>
                <a:spcPts val="0"/>
              </a:spcBef>
              <a:spcAft>
                <a:spcPts val="600"/>
              </a:spcAft>
              <a:buNone/>
            </a:pPr>
            <a:endParaRPr lang="en-US" sz="1800" b="0" dirty="0"/>
          </a:p>
          <a:p>
            <a:pPr>
              <a:lnSpc>
                <a:spcPct val="100000"/>
              </a:lnSpc>
              <a:spcBef>
                <a:spcPts val="0"/>
              </a:spcBef>
              <a:spcAft>
                <a:spcPts val="600"/>
              </a:spcAft>
            </a:pPr>
            <a:endParaRPr lang="en-US" sz="1800" b="0" dirty="0"/>
          </a:p>
          <a:p>
            <a:pPr marL="98425" indent="0">
              <a:lnSpc>
                <a:spcPct val="100000"/>
              </a:lnSpc>
              <a:spcBef>
                <a:spcPts val="0"/>
              </a:spcBef>
              <a:spcAft>
                <a:spcPts val="600"/>
              </a:spcAft>
              <a:buNone/>
            </a:pPr>
            <a:r>
              <a:rPr lang="en-US" sz="1800" b="0" dirty="0"/>
              <a:t> </a:t>
            </a:r>
          </a:p>
        </p:txBody>
      </p:sp>
    </p:spTree>
    <p:extLst>
      <p:ext uri="{BB962C8B-B14F-4D97-AF65-F5344CB8AC3E}">
        <p14:creationId xmlns:p14="http://schemas.microsoft.com/office/powerpoint/2010/main" val="3081708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4D4F9-7A38-D495-FA49-D9387AB95F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4FE817-7B86-5D78-2485-4A9CECEB37C3}"/>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Multiple Myeloma</a:t>
            </a:r>
            <a:endParaRPr lang="en-US" sz="2400" dirty="0"/>
          </a:p>
        </p:txBody>
      </p:sp>
      <p:sp>
        <p:nvSpPr>
          <p:cNvPr id="6" name="Content Placeholder 2">
            <a:extLst>
              <a:ext uri="{FF2B5EF4-FFF2-40B4-BE49-F238E27FC236}">
                <a16:creationId xmlns:a16="http://schemas.microsoft.com/office/drawing/2014/main" id="{8A29F2D2-30F3-798E-73AE-2140AEFE9899}"/>
              </a:ext>
            </a:extLst>
          </p:cNvPr>
          <p:cNvSpPr>
            <a:spLocks noGrp="1"/>
          </p:cNvSpPr>
          <p:nvPr>
            <p:ph idx="1"/>
          </p:nvPr>
        </p:nvSpPr>
        <p:spPr>
          <a:xfrm>
            <a:off x="767408" y="1484784"/>
            <a:ext cx="10801200" cy="4536504"/>
          </a:xfrm>
        </p:spPr>
        <p:txBody>
          <a:bodyPr/>
          <a:lstStyle/>
          <a:p>
            <a:pPr marL="98425" indent="0">
              <a:lnSpc>
                <a:spcPts val="2600"/>
              </a:lnSpc>
              <a:spcBef>
                <a:spcPts val="2400"/>
              </a:spcBef>
              <a:spcAft>
                <a:spcPts val="400"/>
              </a:spcAft>
              <a:buNone/>
            </a:pPr>
            <a:r>
              <a:rPr lang="en-US" sz="2400" dirty="0">
                <a:solidFill>
                  <a:srgbClr val="3233FF"/>
                </a:solidFill>
                <a:latin typeface="+mn-lt"/>
              </a:rPr>
              <a:t>INTRODUCTION: </a:t>
            </a:r>
            <a:r>
              <a:rPr lang="en-US" sz="2400" dirty="0">
                <a:solidFill>
                  <a:schemeClr val="tx1"/>
                </a:solidFill>
                <a:latin typeface="+mn-lt"/>
              </a:rPr>
              <a:t>Up-Front PFS for Standard-Risk Disease — 2006, 2016</a:t>
            </a:r>
          </a:p>
          <a:p>
            <a:pPr marL="98425" indent="0">
              <a:lnSpc>
                <a:spcPts val="2600"/>
              </a:lnSpc>
              <a:spcBef>
                <a:spcPts val="2400"/>
              </a:spcBef>
              <a:spcAft>
                <a:spcPts val="400"/>
              </a:spcAft>
              <a:buNone/>
            </a:pPr>
            <a:r>
              <a:rPr lang="en-US" sz="2400" dirty="0">
                <a:solidFill>
                  <a:srgbClr val="3233FF"/>
                </a:solidFill>
                <a:latin typeface="+mn-lt"/>
              </a:rPr>
              <a:t>MODULE 1: </a:t>
            </a:r>
            <a:r>
              <a:rPr lang="en-US" sz="2400" dirty="0">
                <a:solidFill>
                  <a:srgbClr val="212121"/>
                </a:solidFill>
                <a:ea typeface="Times New Roman" panose="02020603050405020304" pitchFamily="18" charset="0"/>
                <a:cs typeface="Times New Roman" panose="02020603050405020304" pitchFamily="18" charset="0"/>
              </a:rPr>
              <a:t>Current and Emerging Therapeutic Approaches — Dr Orlowski</a:t>
            </a:r>
          </a:p>
          <a:p>
            <a:pPr marL="98425" indent="0">
              <a:lnSpc>
                <a:spcPts val="2600"/>
              </a:lnSpc>
              <a:spcBef>
                <a:spcPts val="2400"/>
              </a:spcBef>
              <a:spcAft>
                <a:spcPts val="400"/>
              </a:spcAft>
              <a:buNone/>
            </a:pPr>
            <a:r>
              <a:rPr lang="en-US" sz="2400" dirty="0">
                <a:solidFill>
                  <a:srgbClr val="3233FF"/>
                </a:solidFill>
              </a:rPr>
              <a:t>MODULE 2: </a:t>
            </a:r>
            <a:r>
              <a:rPr lang="en-US" sz="2400" dirty="0">
                <a:solidFill>
                  <a:schemeClr val="tx1"/>
                </a:solidFill>
                <a:latin typeface="Calibri" panose="020F0502020204030204" pitchFamily="34" charset="0"/>
                <a:cs typeface="Calibri" panose="020F0502020204030204" pitchFamily="34" charset="0"/>
              </a:rPr>
              <a:t>Chimeric Antigen Receptor T-Cell Therapy, Bispecific Antibodies and Antibody-Drug Conjugates — Dr Krishnan</a:t>
            </a:r>
          </a:p>
          <a:p>
            <a:pPr marL="98425" indent="0">
              <a:lnSpc>
                <a:spcPts val="2600"/>
              </a:lnSpc>
              <a:spcBef>
                <a:spcPts val="2400"/>
              </a:spcBef>
              <a:spcAft>
                <a:spcPts val="400"/>
              </a:spcAft>
              <a:buNone/>
            </a:pPr>
            <a:r>
              <a:rPr lang="en-US" sz="2400" dirty="0">
                <a:solidFill>
                  <a:srgbClr val="3233FF"/>
                </a:solidFill>
              </a:rPr>
              <a:t>MODULE 3: </a:t>
            </a:r>
            <a:r>
              <a:rPr lang="en-US" sz="2400" dirty="0">
                <a:solidFill>
                  <a:srgbClr val="212121"/>
                </a:solidFill>
                <a:ea typeface="Times New Roman" panose="02020603050405020304" pitchFamily="18" charset="0"/>
                <a:cs typeface="Times New Roman" panose="02020603050405020304" pitchFamily="18" charset="0"/>
              </a:rPr>
              <a:t>ASCO and EHA 2026</a:t>
            </a:r>
          </a:p>
          <a:p>
            <a:pPr marL="98425" indent="0">
              <a:lnSpc>
                <a:spcPts val="2600"/>
              </a:lnSpc>
              <a:spcBef>
                <a:spcPts val="2400"/>
              </a:spcBef>
              <a:spcAft>
                <a:spcPts val="400"/>
              </a:spcAft>
              <a:buNone/>
            </a:pPr>
            <a:endParaRPr lang="en-US" sz="2400" dirty="0">
              <a:solidFill>
                <a:srgbClr val="212121"/>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1666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C2D60-75C6-AE50-79B1-2CC9C157656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ED32EA7-24AF-FC6D-0634-C7F33741B1E4}"/>
              </a:ext>
            </a:extLst>
          </p:cNvPr>
          <p:cNvSpPr/>
          <p:nvPr/>
        </p:nvSpPr>
        <p:spPr bwMode="auto">
          <a:xfrm>
            <a:off x="371364" y="1412776"/>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6A598569-8ED0-354A-7189-821C3E02CE86}"/>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Multiple Myeloma</a:t>
            </a:r>
            <a:endParaRPr lang="en-US" sz="2400" dirty="0"/>
          </a:p>
        </p:txBody>
      </p:sp>
      <p:sp>
        <p:nvSpPr>
          <p:cNvPr id="6" name="Content Placeholder 2">
            <a:extLst>
              <a:ext uri="{FF2B5EF4-FFF2-40B4-BE49-F238E27FC236}">
                <a16:creationId xmlns:a16="http://schemas.microsoft.com/office/drawing/2014/main" id="{46CB5005-78CF-1EE5-D1EB-426CDAEEACD2}"/>
              </a:ext>
            </a:extLst>
          </p:cNvPr>
          <p:cNvSpPr>
            <a:spLocks noGrp="1"/>
          </p:cNvSpPr>
          <p:nvPr>
            <p:ph idx="1"/>
          </p:nvPr>
        </p:nvSpPr>
        <p:spPr>
          <a:xfrm>
            <a:off x="767408" y="1484784"/>
            <a:ext cx="10801200" cy="4536504"/>
          </a:xfrm>
        </p:spPr>
        <p:txBody>
          <a:bodyPr/>
          <a:lstStyle/>
          <a:p>
            <a:pPr marL="98425" indent="0">
              <a:lnSpc>
                <a:spcPts val="2600"/>
              </a:lnSpc>
              <a:spcBef>
                <a:spcPts val="2400"/>
              </a:spcBef>
              <a:spcAft>
                <a:spcPts val="400"/>
              </a:spcAft>
              <a:buNone/>
            </a:pPr>
            <a:r>
              <a:rPr lang="en-US" sz="2400" dirty="0">
                <a:solidFill>
                  <a:schemeClr val="bg1"/>
                </a:solidFill>
              </a:rPr>
              <a:t>INTRODUCTION: Up-Front PFS for Standard-Risk Disease — 2006, 2016</a:t>
            </a:r>
          </a:p>
          <a:p>
            <a:pPr marL="98425" indent="0">
              <a:lnSpc>
                <a:spcPts val="2600"/>
              </a:lnSpc>
              <a:spcBef>
                <a:spcPts val="2400"/>
              </a:spcBef>
              <a:spcAft>
                <a:spcPts val="400"/>
              </a:spcAft>
              <a:buNone/>
            </a:pPr>
            <a:r>
              <a:rPr lang="en-US" sz="2400" dirty="0">
                <a:solidFill>
                  <a:srgbClr val="3233FF"/>
                </a:solidFill>
              </a:rPr>
              <a:t>MODULE 1: </a:t>
            </a:r>
            <a:r>
              <a:rPr lang="en-US" sz="2400" dirty="0">
                <a:solidFill>
                  <a:srgbClr val="212121"/>
                </a:solidFill>
                <a:ea typeface="Times New Roman" panose="02020603050405020304" pitchFamily="18" charset="0"/>
                <a:cs typeface="Times New Roman" panose="02020603050405020304" pitchFamily="18" charset="0"/>
              </a:rPr>
              <a:t>Current and Emerging Therapeutic Approaches — Dr Orlowski</a:t>
            </a:r>
          </a:p>
          <a:p>
            <a:pPr marL="98425" indent="0">
              <a:lnSpc>
                <a:spcPts val="2600"/>
              </a:lnSpc>
              <a:spcBef>
                <a:spcPts val="2400"/>
              </a:spcBef>
              <a:spcAft>
                <a:spcPts val="400"/>
              </a:spcAft>
              <a:buNone/>
            </a:pPr>
            <a:r>
              <a:rPr lang="en-US" sz="2400" dirty="0">
                <a:solidFill>
                  <a:srgbClr val="3233FF"/>
                </a:solidFill>
              </a:rPr>
              <a:t>MODULE 2: </a:t>
            </a:r>
            <a:r>
              <a:rPr lang="en-US" sz="2400" dirty="0">
                <a:solidFill>
                  <a:schemeClr val="tx1"/>
                </a:solidFill>
                <a:latin typeface="Calibri" panose="020F0502020204030204" pitchFamily="34" charset="0"/>
                <a:cs typeface="Calibri" panose="020F0502020204030204" pitchFamily="34" charset="0"/>
              </a:rPr>
              <a:t>Chimeric Antigen Receptor T-Cell Therapy, Bispecific Antibodies and Antibody-Drug Conjugates — Dr Krishnan</a:t>
            </a:r>
          </a:p>
          <a:p>
            <a:pPr marL="98425" indent="0">
              <a:lnSpc>
                <a:spcPts val="2600"/>
              </a:lnSpc>
              <a:spcBef>
                <a:spcPts val="2400"/>
              </a:spcBef>
              <a:spcAft>
                <a:spcPts val="400"/>
              </a:spcAft>
              <a:buNone/>
            </a:pPr>
            <a:r>
              <a:rPr lang="en-US" sz="2400" dirty="0">
                <a:solidFill>
                  <a:srgbClr val="3233FF"/>
                </a:solidFill>
              </a:rPr>
              <a:t>MODULE 3: </a:t>
            </a:r>
            <a:r>
              <a:rPr lang="en-US" sz="2400" dirty="0">
                <a:solidFill>
                  <a:srgbClr val="212121"/>
                </a:solidFill>
                <a:ea typeface="Times New Roman" panose="02020603050405020304" pitchFamily="18" charset="0"/>
                <a:cs typeface="Times New Roman" panose="02020603050405020304" pitchFamily="18" charset="0"/>
              </a:rPr>
              <a:t>ASCO and EHA 2026</a:t>
            </a:r>
          </a:p>
          <a:p>
            <a:pPr marL="98425" indent="0">
              <a:lnSpc>
                <a:spcPts val="2600"/>
              </a:lnSpc>
              <a:spcBef>
                <a:spcPts val="2400"/>
              </a:spcBef>
              <a:spcAft>
                <a:spcPts val="400"/>
              </a:spcAft>
              <a:buNone/>
            </a:pPr>
            <a:endParaRPr lang="en-US" sz="2400" dirty="0">
              <a:solidFill>
                <a:srgbClr val="212121"/>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5428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9F783-31FB-CF28-186F-F2F2DA4ADFD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D0D2E5D-BEA5-D806-CB96-1F5B1C9A30E1}"/>
              </a:ext>
            </a:extLst>
          </p:cNvPr>
          <p:cNvSpPr/>
          <p:nvPr/>
        </p:nvSpPr>
        <p:spPr bwMode="auto">
          <a:xfrm>
            <a:off x="371364" y="2060848"/>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3EE23CA-3F38-38A9-D746-E412DB5459DA}"/>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Multiple Myeloma</a:t>
            </a:r>
            <a:endParaRPr lang="en-US" sz="2400" dirty="0"/>
          </a:p>
        </p:txBody>
      </p:sp>
      <p:sp>
        <p:nvSpPr>
          <p:cNvPr id="6" name="Content Placeholder 2">
            <a:extLst>
              <a:ext uri="{FF2B5EF4-FFF2-40B4-BE49-F238E27FC236}">
                <a16:creationId xmlns:a16="http://schemas.microsoft.com/office/drawing/2014/main" id="{D85E40A1-B807-4083-EAE5-A756C092E512}"/>
              </a:ext>
            </a:extLst>
          </p:cNvPr>
          <p:cNvSpPr>
            <a:spLocks noGrp="1"/>
          </p:cNvSpPr>
          <p:nvPr>
            <p:ph idx="1"/>
          </p:nvPr>
        </p:nvSpPr>
        <p:spPr>
          <a:xfrm>
            <a:off x="767408" y="1484784"/>
            <a:ext cx="10801200" cy="4536504"/>
          </a:xfrm>
        </p:spPr>
        <p:txBody>
          <a:bodyPr/>
          <a:lstStyle/>
          <a:p>
            <a:pPr marL="98425" indent="0">
              <a:lnSpc>
                <a:spcPts val="2600"/>
              </a:lnSpc>
              <a:spcBef>
                <a:spcPts val="2400"/>
              </a:spcBef>
              <a:spcAft>
                <a:spcPts val="400"/>
              </a:spcAft>
              <a:buNone/>
            </a:pPr>
            <a:r>
              <a:rPr lang="en-US" sz="2400" dirty="0">
                <a:solidFill>
                  <a:srgbClr val="3233FF"/>
                </a:solidFill>
              </a:rPr>
              <a:t>INTRODUCTION: </a:t>
            </a:r>
            <a:r>
              <a:rPr lang="en-US" sz="2400" dirty="0">
                <a:solidFill>
                  <a:schemeClr val="tx1"/>
                </a:solidFill>
              </a:rPr>
              <a:t>Up-Front PFS for Standard-Risk Disease — 2006, 2016</a:t>
            </a:r>
          </a:p>
          <a:p>
            <a:pPr marL="98425" indent="0">
              <a:lnSpc>
                <a:spcPts val="2600"/>
              </a:lnSpc>
              <a:spcBef>
                <a:spcPts val="2400"/>
              </a:spcBef>
              <a:spcAft>
                <a:spcPts val="400"/>
              </a:spcAft>
              <a:buNone/>
            </a:pPr>
            <a:r>
              <a:rPr lang="en-US" sz="2400" dirty="0">
                <a:solidFill>
                  <a:schemeClr val="bg1"/>
                </a:solidFill>
              </a:rPr>
              <a:t>MODULE 1: </a:t>
            </a:r>
            <a:r>
              <a:rPr lang="en-US" sz="2400" dirty="0">
                <a:solidFill>
                  <a:schemeClr val="bg1"/>
                </a:solidFill>
                <a:ea typeface="Times New Roman" panose="02020603050405020304" pitchFamily="18" charset="0"/>
                <a:cs typeface="Times New Roman" panose="02020603050405020304" pitchFamily="18" charset="0"/>
              </a:rPr>
              <a:t>Current and Emerging Therapeutic Approaches — Dr Orlowski</a:t>
            </a:r>
          </a:p>
          <a:p>
            <a:pPr marL="98425" indent="0">
              <a:lnSpc>
                <a:spcPts val="2600"/>
              </a:lnSpc>
              <a:spcBef>
                <a:spcPts val="2400"/>
              </a:spcBef>
              <a:spcAft>
                <a:spcPts val="400"/>
              </a:spcAft>
              <a:buNone/>
            </a:pPr>
            <a:r>
              <a:rPr lang="en-US" sz="2400" dirty="0">
                <a:solidFill>
                  <a:srgbClr val="3233FF"/>
                </a:solidFill>
              </a:rPr>
              <a:t>MODULE 2: </a:t>
            </a:r>
            <a:r>
              <a:rPr lang="en-US" sz="2400" dirty="0">
                <a:solidFill>
                  <a:schemeClr val="tx1"/>
                </a:solidFill>
                <a:latin typeface="Calibri" panose="020F0502020204030204" pitchFamily="34" charset="0"/>
                <a:cs typeface="Calibri" panose="020F0502020204030204" pitchFamily="34" charset="0"/>
              </a:rPr>
              <a:t>Chimeric Antigen Receptor T-Cell Therapy, Bispecific Antibodies and Antibody-Drug Conjugates — Dr Krishnan</a:t>
            </a:r>
          </a:p>
          <a:p>
            <a:pPr marL="98425" indent="0">
              <a:lnSpc>
                <a:spcPts val="2600"/>
              </a:lnSpc>
              <a:spcBef>
                <a:spcPts val="2400"/>
              </a:spcBef>
              <a:spcAft>
                <a:spcPts val="400"/>
              </a:spcAft>
              <a:buNone/>
            </a:pPr>
            <a:r>
              <a:rPr lang="en-US" sz="2400" dirty="0">
                <a:solidFill>
                  <a:srgbClr val="3233FF"/>
                </a:solidFill>
              </a:rPr>
              <a:t>MODULE 3: </a:t>
            </a:r>
            <a:r>
              <a:rPr lang="en-US" sz="2400" dirty="0">
                <a:solidFill>
                  <a:srgbClr val="212121"/>
                </a:solidFill>
                <a:ea typeface="Times New Roman" panose="02020603050405020304" pitchFamily="18" charset="0"/>
                <a:cs typeface="Times New Roman" panose="02020603050405020304" pitchFamily="18" charset="0"/>
              </a:rPr>
              <a:t>ASCO and EHA 2026</a:t>
            </a:r>
          </a:p>
          <a:p>
            <a:pPr marL="98425" indent="0">
              <a:lnSpc>
                <a:spcPts val="2600"/>
              </a:lnSpc>
              <a:spcBef>
                <a:spcPts val="2400"/>
              </a:spcBef>
              <a:spcAft>
                <a:spcPts val="400"/>
              </a:spcAft>
              <a:buNone/>
            </a:pPr>
            <a:endParaRPr lang="en-US" sz="2400" dirty="0">
              <a:solidFill>
                <a:srgbClr val="212121"/>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2227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143000"/>
          </a:xfrm>
        </p:spPr>
        <p:txBody>
          <a:bodyPr/>
          <a:lstStyle/>
          <a:p>
            <a:r>
              <a:rPr lang="en-US" dirty="0"/>
              <a:t>Dr Love — Disclosures</a:t>
            </a:r>
          </a:p>
        </p:txBody>
      </p:sp>
      <p:sp>
        <p:nvSpPr>
          <p:cNvPr id="9" name="Content Placeholder 2">
            <a:extLst>
              <a:ext uri="{FF2B5EF4-FFF2-40B4-BE49-F238E27FC236}">
                <a16:creationId xmlns:a16="http://schemas.microsoft.com/office/drawing/2014/main" id="{630DA550-77CA-5E9E-92BB-16CCA47DF92F}"/>
              </a:ext>
            </a:extLst>
          </p:cNvPr>
          <p:cNvSpPr txBox="1">
            <a:spLocks/>
          </p:cNvSpPr>
          <p:nvPr/>
        </p:nvSpPr>
        <p:spPr bwMode="auto">
          <a:xfrm>
            <a:off x="912286" y="1189040"/>
            <a:ext cx="10656322" cy="460523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ct val="30000"/>
              </a:spcBef>
              <a:spcAft>
                <a:spcPts val="800"/>
              </a:spcAft>
              <a:buClr>
                <a:srgbClr val="000000"/>
              </a:buClr>
              <a:buSzPct val="100000"/>
              <a:buFont typeface="Arial" pitchFamily="-72" charset="0"/>
              <a:buNone/>
              <a:tabLst/>
              <a:defRPr/>
            </a:pPr>
            <a:r>
              <a:rPr kumimoji="0" lang="en-US" sz="1850" b="1" i="0" u="none" strike="noStrike" kern="1200" cap="none" spc="0" normalizeH="0" baseline="0" noProof="0" dirty="0">
                <a:ln>
                  <a:noFill/>
                </a:ln>
                <a:solidFill>
                  <a:srgbClr val="000000"/>
                </a:solidFill>
                <a:effectLst/>
                <a:uLnTx/>
                <a:uFillTx/>
                <a:latin typeface="Calibri" charset="0"/>
                <a:ea typeface="MS PGothic" pitchFamily="34" charset="-128"/>
              </a:rPr>
              <a:t>Dr Love</a:t>
            </a:r>
            <a:r>
              <a:rPr kumimoji="0" lang="en-US" sz="1850" b="0" i="0" u="none" strike="noStrike" kern="1200" cap="none" spc="0" normalizeH="0" baseline="0" noProof="0" dirty="0">
                <a:ln>
                  <a:noFill/>
                </a:ln>
                <a:solidFill>
                  <a:srgbClr val="000000"/>
                </a:solidFill>
                <a:effectLst/>
                <a:uLnTx/>
                <a:uFillTx/>
                <a:latin typeface="Calibri" charset="0"/>
                <a:ea typeface="MS PGothic" pitchFamily="34" charset="-128"/>
              </a:rPr>
              <a:t> </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is president and CEO of Research To Practice. Research To Practice receives funds in the form of educational grants to develop CME activities from the following companies: Aadi Bioscience, AbbVie Inc, ADC Therapeutics,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Agendia</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Alexion Pharmaceuticals, Amgen Inc, Array BioPharma Inc, a subsidiary of Pfizer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Arvinas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Astellas, AstraZeneca Pharmaceuticals LP, Aveo Pharmaceuticals, Bayer HealthCare Pharmaceuticals,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BeOne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Biotheranostics Inc, A Hologic Company, Black Diamond Therapeutics Inc, Blueprint Medicines, Boehringer Ingelheim Pharmaceuticals Inc, Bristol Myers Squibb, Catalyst Pharmaceuticals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Celcuity</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Clovis Oncology,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Coherus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BioSciences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Corcept</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CTI BioPharma, a Sobi Company, Daiichi Sankyo Inc, Eisai Inc, Elevation Oncology Inc, Exact Sciences Corporation, Exelixis Inc, Genentech, a member of the Roche Group, Genmab US Inc, Geron Corporation, Gilead Sciences Inc, GSK,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Helsinn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(US)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ImmunoGen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Incyte Corporation, Ipsen Biopharmaceuticals Inc, Jazz Pharmaceuticals Inc, Johnson &amp; Johnson, Karyopharm Therapeutics, Kite, A Gilead Company, Kura Oncology, Legend Biotech, Lilly, MEI Pharma Inc, Merck, Mersana Therapeutics Inc, Mirati Therapeutics Inc, Mural Oncology Inc, Natera Inc, Novartis, Novartis Pharmaceuticals Corporation on behalf of Advanced Accelerator Applications,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Novocure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Nuvalent</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Nuvation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Bio Inc, Pfizer Inc, Pharmacyclics LLC, an AbbVie Company, Puma Biotechnology Inc, Regeneron Pharmaceuticals Inc, Revolution Medicines Inc, Rigel Pharmaceuticals Inc, R-Pharm US, Sanofi, Seagen Inc, Servier Pharmaceuticals LLC,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SpringWorks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Stemline Therapeutics Inc, Sumitomo Pharma America, Summit Therapeutics,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Syndax</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Pharmaceuticals, Taiho Oncology Inc, Takeda Pharmaceuticals USA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TerSera</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LLC,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Tesaro</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 GSK Company, and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Verastem</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a:t>
            </a:r>
          </a:p>
        </p:txBody>
      </p:sp>
    </p:spTree>
    <p:extLst>
      <p:ext uri="{BB962C8B-B14F-4D97-AF65-F5344CB8AC3E}">
        <p14:creationId xmlns:p14="http://schemas.microsoft.com/office/powerpoint/2010/main" val="82950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a:extLst>
              <a:ext uri="{FF2B5EF4-FFF2-40B4-BE49-F238E27FC236}">
                <a16:creationId xmlns:a16="http://schemas.microsoft.com/office/drawing/2014/main" id="{6157D653-E87E-59AA-43FA-09D55D2999B8}"/>
              </a:ext>
            </a:extLst>
          </p:cNvPr>
          <p:cNvSpPr>
            <a:spLocks noGrp="1" noChangeArrowheads="1"/>
          </p:cNvSpPr>
          <p:nvPr>
            <p:ph type="ctrTitle"/>
          </p:nvPr>
        </p:nvSpPr>
        <p:spPr>
          <a:xfrm>
            <a:off x="304800" y="-76200"/>
            <a:ext cx="11582400" cy="1143000"/>
          </a:xfrm>
        </p:spPr>
        <p:txBody>
          <a:bodyPr/>
          <a:lstStyle/>
          <a:p>
            <a:pPr>
              <a:defRPr/>
            </a:pPr>
            <a:br>
              <a:rPr lang="en-US" sz="4000" dirty="0">
                <a:solidFill>
                  <a:srgbClr val="FFC000"/>
                </a:solidFill>
              </a:rPr>
            </a:br>
            <a:br>
              <a:rPr lang="en-US" sz="4400" dirty="0">
                <a:solidFill>
                  <a:srgbClr val="FFC000"/>
                </a:solidFill>
              </a:rPr>
            </a:br>
            <a:r>
              <a:rPr lang="en-US" sz="4000" b="1" dirty="0"/>
              <a:t>Year in Review:</a:t>
            </a:r>
            <a:br>
              <a:rPr lang="en-US" sz="4000" b="1" dirty="0"/>
            </a:br>
            <a:r>
              <a:rPr lang="en-US" b="1" dirty="0"/>
              <a:t>Current &amp; Emerging Therapies in Multiple Myeloma</a:t>
            </a:r>
            <a:endParaRPr lang="en-US" b="1" dirty="0">
              <a:solidFill>
                <a:srgbClr val="FFC000"/>
              </a:solidFill>
              <a:cs typeface="Arial" panose="020B0604020202020204" pitchFamily="34" charset="0"/>
            </a:endParaRPr>
          </a:p>
        </p:txBody>
      </p:sp>
      <p:pic>
        <p:nvPicPr>
          <p:cNvPr id="17410" name="Picture 5">
            <a:extLst>
              <a:ext uri="{FF2B5EF4-FFF2-40B4-BE49-F238E27FC236}">
                <a16:creationId xmlns:a16="http://schemas.microsoft.com/office/drawing/2014/main" id="{15983DE4-72B9-386E-8CCF-7B6134D2DA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5153819"/>
            <a:ext cx="1981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7411" name="Picture 6" descr="MDA Building">
            <a:extLst>
              <a:ext uri="{FF2B5EF4-FFF2-40B4-BE49-F238E27FC236}">
                <a16:creationId xmlns:a16="http://schemas.microsoft.com/office/drawing/2014/main" id="{8EABCDFF-ECE1-58D1-19ED-34A5138D3F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5153819"/>
            <a:ext cx="1981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3">
            <a:extLst>
              <a:ext uri="{FF2B5EF4-FFF2-40B4-BE49-F238E27FC236}">
                <a16:creationId xmlns:a16="http://schemas.microsoft.com/office/drawing/2014/main" id="{7DBA681F-72AB-A985-173F-AB9036BF2FD3}"/>
              </a:ext>
            </a:extLst>
          </p:cNvPr>
          <p:cNvSpPr>
            <a:spLocks noGrp="1" noChangeArrowheads="1"/>
          </p:cNvSpPr>
          <p:nvPr>
            <p:ph type="subTitle" idx="1"/>
          </p:nvPr>
        </p:nvSpPr>
        <p:spPr>
          <a:xfrm>
            <a:off x="1676400" y="3477419"/>
            <a:ext cx="8839200" cy="609600"/>
          </a:xfrm>
        </p:spPr>
        <p:txBody>
          <a:bodyPr/>
          <a:lstStyle/>
          <a:p>
            <a:r>
              <a:rPr lang="en-US" altLang="en-US" sz="2000" b="1" dirty="0">
                <a:latin typeface="+mj-lt"/>
                <a:cs typeface="Arial" panose="020B0604020202020204" pitchFamily="34" charset="0"/>
              </a:rPr>
              <a:t>Deputy Chair, Department of Lymphoma/Myeloma</a:t>
            </a:r>
          </a:p>
          <a:p>
            <a:r>
              <a:rPr lang="en-US" altLang="en-US" sz="2000" b="1" dirty="0">
                <a:solidFill>
                  <a:schemeClr val="accent6">
                    <a:lumMod val="60000"/>
                    <a:lumOff val="40000"/>
                  </a:schemeClr>
                </a:solidFill>
                <a:latin typeface="+mj-lt"/>
                <a:cs typeface="Arial" panose="020B0604020202020204" pitchFamily="34" charset="0"/>
              </a:rPr>
              <a:t>Florence Maude Thomas Cancer Research Professor</a:t>
            </a:r>
          </a:p>
          <a:p>
            <a:r>
              <a:rPr lang="en-US" altLang="en-US" sz="2000" b="1" dirty="0">
                <a:solidFill>
                  <a:schemeClr val="accent1"/>
                </a:solidFill>
                <a:latin typeface="+mj-lt"/>
                <a:cs typeface="Arial" panose="020B0604020202020204" pitchFamily="34" charset="0"/>
              </a:rPr>
              <a:t>Principal Investigator, High Risk Myeloma Moon Shot</a:t>
            </a:r>
          </a:p>
          <a:p>
            <a:r>
              <a:rPr lang="en-US" altLang="en-US" sz="2000" b="1" dirty="0">
                <a:solidFill>
                  <a:srgbClr val="00FF00"/>
                </a:solidFill>
                <a:latin typeface="+mj-lt"/>
                <a:cs typeface="Arial" panose="020B0604020202020204" pitchFamily="34" charset="0"/>
              </a:rPr>
              <a:t>Director, Myeloma Translational Research</a:t>
            </a:r>
          </a:p>
          <a:p>
            <a:endParaRPr lang="en-US" altLang="en-US" sz="2000" b="1" dirty="0">
              <a:solidFill>
                <a:schemeClr val="hlink"/>
              </a:solidFill>
              <a:latin typeface="+mj-lt"/>
              <a:cs typeface="Arial" panose="020B0604020202020204" pitchFamily="34" charset="0"/>
            </a:endParaRPr>
          </a:p>
        </p:txBody>
      </p:sp>
      <p:sp>
        <p:nvSpPr>
          <p:cNvPr id="6" name="Rectangle 2">
            <a:extLst>
              <a:ext uri="{FF2B5EF4-FFF2-40B4-BE49-F238E27FC236}">
                <a16:creationId xmlns:a16="http://schemas.microsoft.com/office/drawing/2014/main" id="{5C7061CB-E5F2-19D4-7393-4A9958C87F11}"/>
              </a:ext>
            </a:extLst>
          </p:cNvPr>
          <p:cNvSpPr txBox="1">
            <a:spLocks noChangeArrowheads="1"/>
          </p:cNvSpPr>
          <p:nvPr/>
        </p:nvSpPr>
        <p:spPr bwMode="auto">
          <a:xfrm>
            <a:off x="1524000" y="2514600"/>
            <a:ext cx="9144000" cy="1143000"/>
          </a:xfrm>
          <a:prstGeom prst="rect">
            <a:avLst/>
          </a:prstGeom>
          <a:noFill/>
          <a:ln>
            <a:noFill/>
          </a:ln>
        </p:spPr>
        <p:txBody>
          <a:bodyPr anchor="ct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CE1404"/>
                </a:solidFill>
                <a:effectLst/>
                <a:uLnTx/>
                <a:uFillTx/>
                <a:latin typeface="Times"/>
                <a:ea typeface="ＭＳ Ｐゴシック" charset="-128"/>
                <a:cs typeface="Arial" panose="020B0604020202020204" pitchFamily="34" charset="0"/>
              </a:rPr>
              <a:t>Robert Z. Orlowski, M.D., Ph.D.</a:t>
            </a:r>
          </a:p>
        </p:txBody>
      </p:sp>
      <p:pic>
        <p:nvPicPr>
          <p:cNvPr id="3" name="Picture 2">
            <a:extLst>
              <a:ext uri="{FF2B5EF4-FFF2-40B4-BE49-F238E27FC236}">
                <a16:creationId xmlns:a16="http://schemas.microsoft.com/office/drawing/2014/main" id="{F6B8F4B2-C144-9275-4BB0-307F36E0696A}"/>
              </a:ext>
            </a:extLst>
          </p:cNvPr>
          <p:cNvPicPr>
            <a:picLocks noChangeAspect="1"/>
          </p:cNvPicPr>
          <p:nvPr/>
        </p:nvPicPr>
        <p:blipFill>
          <a:blip r:embed="rId5"/>
          <a:srcRect l="17898" t="13907" r="11645" b="32785"/>
          <a:stretch>
            <a:fillRect/>
          </a:stretch>
        </p:blipFill>
        <p:spPr>
          <a:xfrm>
            <a:off x="4569478" y="5126038"/>
            <a:ext cx="3053045" cy="1427162"/>
          </a:xfrm>
          <a:prstGeom prst="rect">
            <a:avLst/>
          </a:prstGeom>
        </p:spPr>
      </p:pic>
      <p:pic>
        <p:nvPicPr>
          <p:cNvPr id="2" name="Picture 1">
            <a:extLst>
              <a:ext uri="{FF2B5EF4-FFF2-40B4-BE49-F238E27FC236}">
                <a16:creationId xmlns:a16="http://schemas.microsoft.com/office/drawing/2014/main" id="{69DD1D8E-3504-EC50-93E7-C613198F5BF6}"/>
              </a:ext>
            </a:extLst>
          </p:cNvPr>
          <p:cNvPicPr>
            <a:picLocks noChangeAspect="1"/>
          </p:cNvPicPr>
          <p:nvPr/>
        </p:nvPicPr>
        <p:blipFill>
          <a:blip r:embed="rId6"/>
          <a:stretch>
            <a:fillRect/>
          </a:stretch>
        </p:blipFill>
        <p:spPr>
          <a:xfrm>
            <a:off x="4400549" y="2105819"/>
            <a:ext cx="3390900" cy="5842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38C46-605F-3094-62B6-EC3270B30B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E7BDF-2DF0-798D-2C14-1048A11606BF}"/>
              </a:ext>
            </a:extLst>
          </p:cNvPr>
          <p:cNvSpPr>
            <a:spLocks noGrp="1"/>
          </p:cNvSpPr>
          <p:nvPr>
            <p:ph type="title"/>
          </p:nvPr>
        </p:nvSpPr>
        <p:spPr>
          <a:xfrm>
            <a:off x="1127448" y="2420888"/>
            <a:ext cx="10152697" cy="1143000"/>
          </a:xfrm>
        </p:spPr>
        <p:txBody>
          <a:bodyPr/>
          <a:lstStyle/>
          <a:p>
            <a:pPr>
              <a:spcBef>
                <a:spcPts val="1200"/>
              </a:spcBef>
            </a:pPr>
            <a:r>
              <a:rPr lang="en-US" dirty="0"/>
              <a:t>Daratumumab for Smoldering Myeloma</a:t>
            </a:r>
            <a:endParaRPr lang="en-US" sz="2400" dirty="0"/>
          </a:p>
        </p:txBody>
      </p:sp>
    </p:spTree>
    <p:extLst>
      <p:ext uri="{BB962C8B-B14F-4D97-AF65-F5344CB8AC3E}">
        <p14:creationId xmlns:p14="http://schemas.microsoft.com/office/powerpoint/2010/main" val="2138579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A53A6-C50F-6135-5BB0-7B8697ED13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3FEA43-BCDF-B42A-F79E-247AD5AB1411}"/>
              </a:ext>
            </a:extLst>
          </p:cNvPr>
          <p:cNvSpPr>
            <a:spLocks noGrp="1"/>
          </p:cNvSpPr>
          <p:nvPr>
            <p:ph type="title"/>
          </p:nvPr>
        </p:nvSpPr>
        <p:spPr>
          <a:xfrm>
            <a:off x="1524000" y="304800"/>
            <a:ext cx="9144000" cy="1143000"/>
          </a:xfrm>
        </p:spPr>
        <p:txBody>
          <a:bodyPr/>
          <a:lstStyle/>
          <a:p>
            <a:r>
              <a:rPr lang="en-US" dirty="0"/>
              <a:t>AQUILA : Daratumumab for HR SMM</a:t>
            </a:r>
          </a:p>
        </p:txBody>
      </p:sp>
      <p:sp>
        <p:nvSpPr>
          <p:cNvPr id="5" name="TextBox 4">
            <a:extLst>
              <a:ext uri="{FF2B5EF4-FFF2-40B4-BE49-F238E27FC236}">
                <a16:creationId xmlns:a16="http://schemas.microsoft.com/office/drawing/2014/main" id="{2465E7B0-7B2F-B74A-3DBD-22EDB088D7EC}"/>
              </a:ext>
            </a:extLst>
          </p:cNvPr>
          <p:cNvSpPr txBox="1"/>
          <p:nvPr/>
        </p:nvSpPr>
        <p:spPr>
          <a:xfrm>
            <a:off x="2859528" y="1272571"/>
            <a:ext cx="2219069" cy="138499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M-protein &gt;2 g/dL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BM PC &gt;20%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i/u FLC ratio &gt;20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pitchFamily="-84"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680EBE54-BDA2-7ECE-F9AE-DF1CA5A657A6}"/>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sp>
        <p:nvSpPr>
          <p:cNvPr id="15" name="TextBox 14">
            <a:extLst>
              <a:ext uri="{FF2B5EF4-FFF2-40B4-BE49-F238E27FC236}">
                <a16:creationId xmlns:a16="http://schemas.microsoft.com/office/drawing/2014/main" id="{362FC746-45FB-699C-9D8A-322F9F46415F}"/>
              </a:ext>
            </a:extLst>
          </p:cNvPr>
          <p:cNvSpPr txBox="1"/>
          <p:nvPr/>
        </p:nvSpPr>
        <p:spPr>
          <a:xfrm>
            <a:off x="1524000" y="6124492"/>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Mateos, M-V et al. Blood Cancer J. 2020 Oct 16;10(10):102.</a:t>
            </a:r>
          </a:p>
        </p:txBody>
      </p:sp>
      <p:pic>
        <p:nvPicPr>
          <p:cNvPr id="17" name="Picture 16">
            <a:extLst>
              <a:ext uri="{FF2B5EF4-FFF2-40B4-BE49-F238E27FC236}">
                <a16:creationId xmlns:a16="http://schemas.microsoft.com/office/drawing/2014/main" id="{048BE61A-730D-BE12-DB3D-22B23869617E}"/>
              </a:ext>
            </a:extLst>
          </p:cNvPr>
          <p:cNvPicPr>
            <a:picLocks noChangeAspect="1"/>
          </p:cNvPicPr>
          <p:nvPr/>
        </p:nvPicPr>
        <p:blipFill>
          <a:blip r:embed="rId3"/>
          <a:stretch>
            <a:fillRect/>
          </a:stretch>
        </p:blipFill>
        <p:spPr>
          <a:xfrm>
            <a:off x="1524000" y="1655832"/>
            <a:ext cx="9144000" cy="3982968"/>
          </a:xfrm>
          <a:prstGeom prst="rect">
            <a:avLst/>
          </a:prstGeom>
        </p:spPr>
      </p:pic>
      <p:sp>
        <p:nvSpPr>
          <p:cNvPr id="18" name="TextBox 17">
            <a:extLst>
              <a:ext uri="{FF2B5EF4-FFF2-40B4-BE49-F238E27FC236}">
                <a16:creationId xmlns:a16="http://schemas.microsoft.com/office/drawing/2014/main" id="{E44E1EFF-7956-65A9-BC34-FA9409AEED21}"/>
              </a:ext>
            </a:extLst>
          </p:cNvPr>
          <p:cNvSpPr txBox="1"/>
          <p:nvPr/>
        </p:nvSpPr>
        <p:spPr>
          <a:xfrm>
            <a:off x="1540004" y="636476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Dimopoulos, MA et al. N Engl J Med. 2025 May 8;392(18):1777-1788.</a:t>
            </a:r>
          </a:p>
        </p:txBody>
      </p:sp>
    </p:spTree>
    <p:extLst>
      <p:ext uri="{BB962C8B-B14F-4D97-AF65-F5344CB8AC3E}">
        <p14:creationId xmlns:p14="http://schemas.microsoft.com/office/powerpoint/2010/main" val="8231149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67ADA-2864-D283-2171-483FBE10BD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34852A-87AE-3538-F196-6B014EF70C33}"/>
              </a:ext>
            </a:extLst>
          </p:cNvPr>
          <p:cNvSpPr>
            <a:spLocks noGrp="1"/>
          </p:cNvSpPr>
          <p:nvPr>
            <p:ph type="title"/>
          </p:nvPr>
        </p:nvSpPr>
        <p:spPr>
          <a:xfrm>
            <a:off x="1524000" y="304800"/>
            <a:ext cx="9144000" cy="1143000"/>
          </a:xfrm>
        </p:spPr>
        <p:txBody>
          <a:bodyPr/>
          <a:lstStyle/>
          <a:p>
            <a:r>
              <a:rPr lang="en-US" dirty="0"/>
              <a:t>AQUILA : Daratumumab for HR SMM</a:t>
            </a:r>
          </a:p>
        </p:txBody>
      </p:sp>
      <p:sp>
        <p:nvSpPr>
          <p:cNvPr id="5" name="TextBox 4">
            <a:extLst>
              <a:ext uri="{FF2B5EF4-FFF2-40B4-BE49-F238E27FC236}">
                <a16:creationId xmlns:a16="http://schemas.microsoft.com/office/drawing/2014/main" id="{34B18FF1-CBD9-2B67-70FC-1EFFD250F23C}"/>
              </a:ext>
            </a:extLst>
          </p:cNvPr>
          <p:cNvSpPr txBox="1"/>
          <p:nvPr/>
        </p:nvSpPr>
        <p:spPr>
          <a:xfrm>
            <a:off x="2859528" y="1272571"/>
            <a:ext cx="2219069" cy="138499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M-protein &gt;2 g/dL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BM PC &gt;20%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i/u FLC ratio &gt;20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pitchFamily="-84"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ABBC6DD2-8D0D-1B39-1B61-F6A19249C182}"/>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sp>
        <p:nvSpPr>
          <p:cNvPr id="15" name="TextBox 14">
            <a:extLst>
              <a:ext uri="{FF2B5EF4-FFF2-40B4-BE49-F238E27FC236}">
                <a16:creationId xmlns:a16="http://schemas.microsoft.com/office/drawing/2014/main" id="{0CDBE17E-F7F8-5193-BE96-BBD21BE96EF7}"/>
              </a:ext>
            </a:extLst>
          </p:cNvPr>
          <p:cNvSpPr txBox="1"/>
          <p:nvPr/>
        </p:nvSpPr>
        <p:spPr>
          <a:xfrm>
            <a:off x="1524000" y="6124492"/>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Mateos, M-V et al. Blood Cancer J. 2020 Oct 16;10(10):102.</a:t>
            </a:r>
          </a:p>
        </p:txBody>
      </p:sp>
      <p:pic>
        <p:nvPicPr>
          <p:cNvPr id="16" name="Picture 15">
            <a:extLst>
              <a:ext uri="{FF2B5EF4-FFF2-40B4-BE49-F238E27FC236}">
                <a16:creationId xmlns:a16="http://schemas.microsoft.com/office/drawing/2014/main" id="{F90E666B-2ADE-8E6B-5463-024AB12531F0}"/>
              </a:ext>
            </a:extLst>
          </p:cNvPr>
          <p:cNvPicPr>
            <a:picLocks noChangeAspect="1"/>
          </p:cNvPicPr>
          <p:nvPr/>
        </p:nvPicPr>
        <p:blipFill>
          <a:blip r:embed="rId3"/>
          <a:stretch>
            <a:fillRect/>
          </a:stretch>
        </p:blipFill>
        <p:spPr>
          <a:xfrm>
            <a:off x="2587359" y="1295400"/>
            <a:ext cx="7017283" cy="4648200"/>
          </a:xfrm>
          <a:prstGeom prst="rect">
            <a:avLst/>
          </a:prstGeom>
        </p:spPr>
      </p:pic>
      <p:sp>
        <p:nvSpPr>
          <p:cNvPr id="18" name="TextBox 17">
            <a:extLst>
              <a:ext uri="{FF2B5EF4-FFF2-40B4-BE49-F238E27FC236}">
                <a16:creationId xmlns:a16="http://schemas.microsoft.com/office/drawing/2014/main" id="{13E77D13-CEDB-4C16-70E9-78330F928C8A}"/>
              </a:ext>
            </a:extLst>
          </p:cNvPr>
          <p:cNvSpPr txBox="1"/>
          <p:nvPr/>
        </p:nvSpPr>
        <p:spPr>
          <a:xfrm>
            <a:off x="1540004" y="636476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Dimopoulos, MA et al. N Engl J Med. 2025 May 8;392(18):1777-1788.</a:t>
            </a:r>
          </a:p>
        </p:txBody>
      </p:sp>
    </p:spTree>
    <p:extLst>
      <p:ext uri="{BB962C8B-B14F-4D97-AF65-F5344CB8AC3E}">
        <p14:creationId xmlns:p14="http://schemas.microsoft.com/office/powerpoint/2010/main" val="13765078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9A09A-6898-1FCA-E656-E3D9B09477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24A9D8-F798-3F99-02B2-B9C4ABBF025B}"/>
              </a:ext>
            </a:extLst>
          </p:cNvPr>
          <p:cNvSpPr>
            <a:spLocks noGrp="1"/>
          </p:cNvSpPr>
          <p:nvPr>
            <p:ph type="title"/>
          </p:nvPr>
        </p:nvSpPr>
        <p:spPr>
          <a:xfrm>
            <a:off x="1524000" y="304800"/>
            <a:ext cx="9144000" cy="1143000"/>
          </a:xfrm>
        </p:spPr>
        <p:txBody>
          <a:bodyPr/>
          <a:lstStyle/>
          <a:p>
            <a:r>
              <a:rPr lang="en-US" dirty="0"/>
              <a:t>AQUILA : Outcomes</a:t>
            </a:r>
          </a:p>
        </p:txBody>
      </p:sp>
      <p:pic>
        <p:nvPicPr>
          <p:cNvPr id="7" name="Picture 6">
            <a:extLst>
              <a:ext uri="{FF2B5EF4-FFF2-40B4-BE49-F238E27FC236}">
                <a16:creationId xmlns:a16="http://schemas.microsoft.com/office/drawing/2014/main" id="{AA4EDAB4-79F8-F331-EA10-38206C55F703}"/>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sp>
        <p:nvSpPr>
          <p:cNvPr id="3" name="TextBox 2">
            <a:extLst>
              <a:ext uri="{FF2B5EF4-FFF2-40B4-BE49-F238E27FC236}">
                <a16:creationId xmlns:a16="http://schemas.microsoft.com/office/drawing/2014/main" id="{B46C1F1A-09B8-7170-7B2F-A24C21850704}"/>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Dimopoulos, MA et al. </a:t>
            </a:r>
            <a:r>
              <a:rPr kumimoji="0" lang="en-US" sz="1800" b="0" i="0" u="none" strike="noStrike" kern="1200" cap="none" spc="0" normalizeH="0" baseline="0" noProof="0" dirty="0">
                <a:ln>
                  <a:noFill/>
                </a:ln>
                <a:solidFill>
                  <a:srgbClr val="FFFF00"/>
                </a:solidFill>
                <a:effectLst/>
                <a:uLnTx/>
                <a:uFillTx/>
                <a:latin typeface="Times" pitchFamily="-84" charset="0"/>
                <a:ea typeface="ＭＳ Ｐゴシック" panose="020B0600070205080204" pitchFamily="34" charset="-128"/>
                <a:cs typeface="Arial" panose="020B0604020202020204" pitchFamily="34" charset="0"/>
              </a:rPr>
              <a:t>N Engl J Med. 2025 May 8;392(18):1777-1788.</a:t>
            </a:r>
            <a:endPar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endParaRPr>
          </a:p>
        </p:txBody>
      </p:sp>
      <p:pic>
        <p:nvPicPr>
          <p:cNvPr id="4" name="Picture 3">
            <a:extLst>
              <a:ext uri="{FF2B5EF4-FFF2-40B4-BE49-F238E27FC236}">
                <a16:creationId xmlns:a16="http://schemas.microsoft.com/office/drawing/2014/main" id="{1FFF509C-F15E-6782-CE15-B10DD7928075}"/>
              </a:ext>
            </a:extLst>
          </p:cNvPr>
          <p:cNvPicPr>
            <a:picLocks noChangeAspect="1"/>
          </p:cNvPicPr>
          <p:nvPr/>
        </p:nvPicPr>
        <p:blipFill>
          <a:blip r:embed="rId3"/>
          <a:stretch>
            <a:fillRect/>
          </a:stretch>
        </p:blipFill>
        <p:spPr>
          <a:xfrm>
            <a:off x="2209800" y="1236785"/>
            <a:ext cx="7772400" cy="4384430"/>
          </a:xfrm>
          <a:prstGeom prst="rect">
            <a:avLst/>
          </a:prstGeom>
        </p:spPr>
      </p:pic>
      <p:sp>
        <p:nvSpPr>
          <p:cNvPr id="8" name="Content Placeholder 2">
            <a:extLst>
              <a:ext uri="{FF2B5EF4-FFF2-40B4-BE49-F238E27FC236}">
                <a16:creationId xmlns:a16="http://schemas.microsoft.com/office/drawing/2014/main" id="{3D50A769-E8C9-D59E-CE21-18DBCA27A7D1}"/>
              </a:ext>
            </a:extLst>
          </p:cNvPr>
          <p:cNvSpPr>
            <a:spLocks noGrp="1"/>
          </p:cNvSpPr>
          <p:nvPr>
            <p:ph idx="1"/>
          </p:nvPr>
        </p:nvSpPr>
        <p:spPr>
          <a:xfrm>
            <a:off x="2362200" y="5703332"/>
            <a:ext cx="7772400" cy="914400"/>
          </a:xfrm>
        </p:spPr>
        <p:txBody>
          <a:bodyPr/>
          <a:lstStyle/>
          <a:p>
            <a:r>
              <a:rPr lang="en-US" sz="2400" dirty="0"/>
              <a:t>Lower risk of progression &amp; trend towards better survival</a:t>
            </a:r>
          </a:p>
        </p:txBody>
      </p:sp>
    </p:spTree>
    <p:extLst>
      <p:ext uri="{BB962C8B-B14F-4D97-AF65-F5344CB8AC3E}">
        <p14:creationId xmlns:p14="http://schemas.microsoft.com/office/powerpoint/2010/main" val="247356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5211D-BE12-3423-D10E-9FFD021F3F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B919AA-B02F-7FF6-D209-C45678666E53}"/>
              </a:ext>
            </a:extLst>
          </p:cNvPr>
          <p:cNvSpPr>
            <a:spLocks noGrp="1"/>
          </p:cNvSpPr>
          <p:nvPr>
            <p:ph type="title"/>
          </p:nvPr>
        </p:nvSpPr>
        <p:spPr>
          <a:xfrm>
            <a:off x="1524000" y="304800"/>
            <a:ext cx="9144000" cy="1143000"/>
          </a:xfrm>
        </p:spPr>
        <p:txBody>
          <a:bodyPr/>
          <a:lstStyle/>
          <a:p>
            <a:r>
              <a:rPr lang="en-US" dirty="0"/>
              <a:t>AQUILA : Outcomes</a:t>
            </a:r>
          </a:p>
        </p:txBody>
      </p:sp>
      <p:pic>
        <p:nvPicPr>
          <p:cNvPr id="7" name="Picture 6">
            <a:extLst>
              <a:ext uri="{FF2B5EF4-FFF2-40B4-BE49-F238E27FC236}">
                <a16:creationId xmlns:a16="http://schemas.microsoft.com/office/drawing/2014/main" id="{E3764CF6-70CD-60E4-72C5-02E363456A55}"/>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sp>
        <p:nvSpPr>
          <p:cNvPr id="3" name="TextBox 2">
            <a:extLst>
              <a:ext uri="{FF2B5EF4-FFF2-40B4-BE49-F238E27FC236}">
                <a16:creationId xmlns:a16="http://schemas.microsoft.com/office/drawing/2014/main" id="{F94A45BF-D564-B05A-74D9-B31F50EE99A4}"/>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Dimopoulos, MA et al. </a:t>
            </a:r>
            <a:r>
              <a:rPr kumimoji="0" lang="en-US" sz="1800" b="0" i="0" u="none" strike="noStrike" kern="1200" cap="none" spc="0" normalizeH="0" baseline="0" noProof="0" dirty="0">
                <a:ln>
                  <a:noFill/>
                </a:ln>
                <a:solidFill>
                  <a:srgbClr val="FFFF00"/>
                </a:solidFill>
                <a:effectLst/>
                <a:uLnTx/>
                <a:uFillTx/>
                <a:latin typeface="Times" pitchFamily="-84" charset="0"/>
                <a:ea typeface="ＭＳ Ｐゴシック" panose="020B0600070205080204" pitchFamily="34" charset="-128"/>
                <a:cs typeface="Arial" panose="020B0604020202020204" pitchFamily="34" charset="0"/>
              </a:rPr>
              <a:t>N Engl J Med. 2025 May 8;392(18):1777-1788.</a:t>
            </a:r>
            <a:endPar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endParaRPr>
          </a:p>
        </p:txBody>
      </p:sp>
      <p:pic>
        <p:nvPicPr>
          <p:cNvPr id="4" name="Picture 3">
            <a:extLst>
              <a:ext uri="{FF2B5EF4-FFF2-40B4-BE49-F238E27FC236}">
                <a16:creationId xmlns:a16="http://schemas.microsoft.com/office/drawing/2014/main" id="{6FB93623-D8A2-3B7C-51DE-E3F9512F5E6F}"/>
              </a:ext>
            </a:extLst>
          </p:cNvPr>
          <p:cNvPicPr>
            <a:picLocks noChangeAspect="1"/>
          </p:cNvPicPr>
          <p:nvPr/>
        </p:nvPicPr>
        <p:blipFill>
          <a:blip r:embed="rId3"/>
          <a:stretch>
            <a:fillRect/>
          </a:stretch>
        </p:blipFill>
        <p:spPr>
          <a:xfrm>
            <a:off x="2209800" y="1236785"/>
            <a:ext cx="7772400" cy="4384430"/>
          </a:xfrm>
          <a:prstGeom prst="rect">
            <a:avLst/>
          </a:prstGeom>
        </p:spPr>
      </p:pic>
      <p:pic>
        <p:nvPicPr>
          <p:cNvPr id="6" name="Picture 5">
            <a:extLst>
              <a:ext uri="{FF2B5EF4-FFF2-40B4-BE49-F238E27FC236}">
                <a16:creationId xmlns:a16="http://schemas.microsoft.com/office/drawing/2014/main" id="{181CBC11-62AA-871F-32EC-B9F56EB18563}"/>
              </a:ext>
            </a:extLst>
          </p:cNvPr>
          <p:cNvPicPr>
            <a:picLocks noChangeAspect="1"/>
          </p:cNvPicPr>
          <p:nvPr/>
        </p:nvPicPr>
        <p:blipFill>
          <a:blip r:embed="rId4"/>
          <a:stretch>
            <a:fillRect/>
          </a:stretch>
        </p:blipFill>
        <p:spPr>
          <a:xfrm>
            <a:off x="2201798" y="1219200"/>
            <a:ext cx="7772400" cy="4394620"/>
          </a:xfrm>
          <a:prstGeom prst="rect">
            <a:avLst/>
          </a:prstGeom>
        </p:spPr>
      </p:pic>
      <p:sp>
        <p:nvSpPr>
          <p:cNvPr id="8" name="Content Placeholder 2">
            <a:extLst>
              <a:ext uri="{FF2B5EF4-FFF2-40B4-BE49-F238E27FC236}">
                <a16:creationId xmlns:a16="http://schemas.microsoft.com/office/drawing/2014/main" id="{135854F5-3582-C2AB-DEC8-98553AB7595E}"/>
              </a:ext>
            </a:extLst>
          </p:cNvPr>
          <p:cNvSpPr>
            <a:spLocks noGrp="1"/>
          </p:cNvSpPr>
          <p:nvPr>
            <p:ph idx="1"/>
          </p:nvPr>
        </p:nvSpPr>
        <p:spPr>
          <a:xfrm>
            <a:off x="2362200" y="5703332"/>
            <a:ext cx="7772400" cy="914400"/>
          </a:xfrm>
        </p:spPr>
        <p:txBody>
          <a:bodyPr/>
          <a:lstStyle/>
          <a:p>
            <a:r>
              <a:rPr lang="en-US" sz="2400" dirty="0"/>
              <a:t>Lower risk of progression &amp; trend towards better survival</a:t>
            </a:r>
          </a:p>
        </p:txBody>
      </p:sp>
    </p:spTree>
    <p:extLst>
      <p:ext uri="{BB962C8B-B14F-4D97-AF65-F5344CB8AC3E}">
        <p14:creationId xmlns:p14="http://schemas.microsoft.com/office/powerpoint/2010/main" val="26075030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AEA4A-0FC0-5602-F266-5949FC3E17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ECDF01-4CBD-54BA-18D1-6220257FBFDA}"/>
              </a:ext>
            </a:extLst>
          </p:cNvPr>
          <p:cNvSpPr>
            <a:spLocks noGrp="1"/>
          </p:cNvSpPr>
          <p:nvPr>
            <p:ph type="title"/>
          </p:nvPr>
        </p:nvSpPr>
        <p:spPr>
          <a:xfrm>
            <a:off x="746760" y="2420888"/>
            <a:ext cx="10698480" cy="1143000"/>
          </a:xfrm>
        </p:spPr>
        <p:txBody>
          <a:bodyPr/>
          <a:lstStyle/>
          <a:p>
            <a:pPr>
              <a:spcBef>
                <a:spcPts val="1200"/>
              </a:spcBef>
            </a:pPr>
            <a:r>
              <a:rPr lang="en-US" dirty="0"/>
              <a:t>Quadruplet Therapy for Transplant-Eligible Newly Diagnosed MM</a:t>
            </a:r>
            <a:endParaRPr lang="en-US" sz="2400" dirty="0"/>
          </a:p>
        </p:txBody>
      </p:sp>
    </p:spTree>
    <p:extLst>
      <p:ext uri="{BB962C8B-B14F-4D97-AF65-F5344CB8AC3E}">
        <p14:creationId xmlns:p14="http://schemas.microsoft.com/office/powerpoint/2010/main" val="431295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D6932-88E6-ACF5-39FB-C62A32D504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E3DCEF-933D-2EBC-AFE4-4610BFE6A9FE}"/>
              </a:ext>
            </a:extLst>
          </p:cNvPr>
          <p:cNvSpPr>
            <a:spLocks noGrp="1"/>
          </p:cNvSpPr>
          <p:nvPr>
            <p:ph type="title"/>
          </p:nvPr>
        </p:nvSpPr>
        <p:spPr>
          <a:xfrm>
            <a:off x="1524000" y="304800"/>
            <a:ext cx="9144000" cy="1143000"/>
          </a:xfrm>
        </p:spPr>
        <p:txBody>
          <a:bodyPr/>
          <a:lstStyle/>
          <a:p>
            <a:r>
              <a:rPr lang="en-US" dirty="0"/>
              <a:t>PERSEUS : Risk by New IMS/IMWG</a:t>
            </a:r>
          </a:p>
        </p:txBody>
      </p:sp>
      <p:pic>
        <p:nvPicPr>
          <p:cNvPr id="7" name="Picture 6">
            <a:extLst>
              <a:ext uri="{FF2B5EF4-FFF2-40B4-BE49-F238E27FC236}">
                <a16:creationId xmlns:a16="http://schemas.microsoft.com/office/drawing/2014/main" id="{7B2A7146-0099-193E-FC6F-F7EB2EEED4EB}"/>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sp>
        <p:nvSpPr>
          <p:cNvPr id="3" name="TextBox 2">
            <a:extLst>
              <a:ext uri="{FF2B5EF4-FFF2-40B4-BE49-F238E27FC236}">
                <a16:creationId xmlns:a16="http://schemas.microsoft.com/office/drawing/2014/main" id="{2D307782-FB6D-A402-A038-1A83825F3F40}"/>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Bertamini, L et al. ASCO 2026;Abstract 7505.</a:t>
            </a:r>
          </a:p>
        </p:txBody>
      </p:sp>
      <p:pic>
        <p:nvPicPr>
          <p:cNvPr id="9" name="Picture 8">
            <a:extLst>
              <a:ext uri="{FF2B5EF4-FFF2-40B4-BE49-F238E27FC236}">
                <a16:creationId xmlns:a16="http://schemas.microsoft.com/office/drawing/2014/main" id="{D9AAD541-68F6-2657-B957-46F16DF9D715}"/>
              </a:ext>
            </a:extLst>
          </p:cNvPr>
          <p:cNvPicPr>
            <a:picLocks noChangeAspect="1"/>
          </p:cNvPicPr>
          <p:nvPr/>
        </p:nvPicPr>
        <p:blipFill>
          <a:blip r:embed="rId3"/>
          <a:stretch>
            <a:fillRect/>
          </a:stretch>
        </p:blipFill>
        <p:spPr>
          <a:xfrm>
            <a:off x="281995" y="1706488"/>
            <a:ext cx="11580535" cy="3594720"/>
          </a:xfrm>
          <a:prstGeom prst="rect">
            <a:avLst/>
          </a:prstGeom>
        </p:spPr>
      </p:pic>
    </p:spTree>
    <p:extLst>
      <p:ext uri="{BB962C8B-B14F-4D97-AF65-F5344CB8AC3E}">
        <p14:creationId xmlns:p14="http://schemas.microsoft.com/office/powerpoint/2010/main" val="30697539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61B4F-012A-BA48-80F7-59171307C9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4A4D03-5334-A11F-FF55-92EEB84C60D9}"/>
              </a:ext>
            </a:extLst>
          </p:cNvPr>
          <p:cNvSpPr>
            <a:spLocks noGrp="1"/>
          </p:cNvSpPr>
          <p:nvPr>
            <p:ph type="title"/>
          </p:nvPr>
        </p:nvSpPr>
        <p:spPr>
          <a:xfrm>
            <a:off x="1524000" y="304800"/>
            <a:ext cx="9144000" cy="1143000"/>
          </a:xfrm>
        </p:spPr>
        <p:txBody>
          <a:bodyPr/>
          <a:lstStyle/>
          <a:p>
            <a:r>
              <a:rPr lang="en-US" dirty="0"/>
              <a:t>PERSEUS : Risk by New IMS/IMWG</a:t>
            </a:r>
          </a:p>
        </p:txBody>
      </p:sp>
      <p:pic>
        <p:nvPicPr>
          <p:cNvPr id="7" name="Picture 6">
            <a:extLst>
              <a:ext uri="{FF2B5EF4-FFF2-40B4-BE49-F238E27FC236}">
                <a16:creationId xmlns:a16="http://schemas.microsoft.com/office/drawing/2014/main" id="{39E23C66-D265-24C7-CF83-66B5FDB6C9B0}"/>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sp>
        <p:nvSpPr>
          <p:cNvPr id="3" name="TextBox 2">
            <a:extLst>
              <a:ext uri="{FF2B5EF4-FFF2-40B4-BE49-F238E27FC236}">
                <a16:creationId xmlns:a16="http://schemas.microsoft.com/office/drawing/2014/main" id="{6767D829-4F76-36B3-DAC1-BCA23F11D193}"/>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Bertamini, L et al. ASCO 2026;Abstract 7505.</a:t>
            </a:r>
          </a:p>
        </p:txBody>
      </p:sp>
      <p:pic>
        <p:nvPicPr>
          <p:cNvPr id="9" name="Picture 8">
            <a:extLst>
              <a:ext uri="{FF2B5EF4-FFF2-40B4-BE49-F238E27FC236}">
                <a16:creationId xmlns:a16="http://schemas.microsoft.com/office/drawing/2014/main" id="{E6B64C83-4519-5D74-D851-C1C3C957E794}"/>
              </a:ext>
            </a:extLst>
          </p:cNvPr>
          <p:cNvPicPr>
            <a:picLocks noChangeAspect="1"/>
          </p:cNvPicPr>
          <p:nvPr/>
        </p:nvPicPr>
        <p:blipFill>
          <a:blip r:embed="rId3"/>
          <a:stretch>
            <a:fillRect/>
          </a:stretch>
        </p:blipFill>
        <p:spPr>
          <a:xfrm>
            <a:off x="1524000" y="2133600"/>
            <a:ext cx="9144000" cy="2838394"/>
          </a:xfrm>
          <a:prstGeom prst="rect">
            <a:avLst/>
          </a:prstGeom>
        </p:spPr>
      </p:pic>
      <p:pic>
        <p:nvPicPr>
          <p:cNvPr id="10" name="Picture 9">
            <a:extLst>
              <a:ext uri="{FF2B5EF4-FFF2-40B4-BE49-F238E27FC236}">
                <a16:creationId xmlns:a16="http://schemas.microsoft.com/office/drawing/2014/main" id="{CD28F641-373D-721E-BFDB-A5A682B6225D}"/>
              </a:ext>
            </a:extLst>
          </p:cNvPr>
          <p:cNvPicPr>
            <a:picLocks noChangeAspect="1"/>
          </p:cNvPicPr>
          <p:nvPr/>
        </p:nvPicPr>
        <p:blipFill>
          <a:blip r:embed="rId4"/>
          <a:stretch>
            <a:fillRect/>
          </a:stretch>
        </p:blipFill>
        <p:spPr>
          <a:xfrm>
            <a:off x="1524000" y="1683327"/>
            <a:ext cx="4572000" cy="3650776"/>
          </a:xfrm>
          <a:prstGeom prst="rect">
            <a:avLst/>
          </a:prstGeom>
        </p:spPr>
      </p:pic>
      <p:pic>
        <p:nvPicPr>
          <p:cNvPr id="11" name="Picture 10">
            <a:extLst>
              <a:ext uri="{FF2B5EF4-FFF2-40B4-BE49-F238E27FC236}">
                <a16:creationId xmlns:a16="http://schemas.microsoft.com/office/drawing/2014/main" id="{C1923B07-D557-A8E6-BFF1-851B07968D9B}"/>
              </a:ext>
            </a:extLst>
          </p:cNvPr>
          <p:cNvPicPr>
            <a:picLocks noChangeAspect="1"/>
          </p:cNvPicPr>
          <p:nvPr/>
        </p:nvPicPr>
        <p:blipFill>
          <a:blip r:embed="rId5"/>
          <a:stretch>
            <a:fillRect/>
          </a:stretch>
        </p:blipFill>
        <p:spPr>
          <a:xfrm>
            <a:off x="6096000" y="2174730"/>
            <a:ext cx="4572000" cy="2797265"/>
          </a:xfrm>
          <a:prstGeom prst="rect">
            <a:avLst/>
          </a:prstGeom>
        </p:spPr>
      </p:pic>
    </p:spTree>
    <p:extLst>
      <p:ext uri="{BB962C8B-B14F-4D97-AF65-F5344CB8AC3E}">
        <p14:creationId xmlns:p14="http://schemas.microsoft.com/office/powerpoint/2010/main" val="764784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5ED65-B57A-0F96-9279-05AD969778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312241-E08E-034D-39BE-7437FE59CCE8}"/>
              </a:ext>
            </a:extLst>
          </p:cNvPr>
          <p:cNvSpPr>
            <a:spLocks noGrp="1"/>
          </p:cNvSpPr>
          <p:nvPr>
            <p:ph type="title"/>
          </p:nvPr>
        </p:nvSpPr>
        <p:spPr>
          <a:xfrm>
            <a:off x="1524000" y="304800"/>
            <a:ext cx="9144000" cy="1143000"/>
          </a:xfrm>
        </p:spPr>
        <p:txBody>
          <a:bodyPr/>
          <a:lstStyle/>
          <a:p>
            <a:r>
              <a:rPr lang="en-US" dirty="0"/>
              <a:t>MRD &amp; Outcomes Data</a:t>
            </a:r>
          </a:p>
        </p:txBody>
      </p:sp>
      <p:pic>
        <p:nvPicPr>
          <p:cNvPr id="7" name="Picture 6">
            <a:extLst>
              <a:ext uri="{FF2B5EF4-FFF2-40B4-BE49-F238E27FC236}">
                <a16:creationId xmlns:a16="http://schemas.microsoft.com/office/drawing/2014/main" id="{0F2690CF-D307-0B14-70FE-DD475852D031}"/>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sp>
        <p:nvSpPr>
          <p:cNvPr id="3" name="TextBox 2">
            <a:extLst>
              <a:ext uri="{FF2B5EF4-FFF2-40B4-BE49-F238E27FC236}">
                <a16:creationId xmlns:a16="http://schemas.microsoft.com/office/drawing/2014/main" id="{1825030F-7E91-ABAB-8609-7095AB9706B6}"/>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Bertamini, L et al. ASCO 2026;Abstract 7505.</a:t>
            </a:r>
          </a:p>
        </p:txBody>
      </p:sp>
      <p:pic>
        <p:nvPicPr>
          <p:cNvPr id="4" name="Picture 3">
            <a:extLst>
              <a:ext uri="{FF2B5EF4-FFF2-40B4-BE49-F238E27FC236}">
                <a16:creationId xmlns:a16="http://schemas.microsoft.com/office/drawing/2014/main" id="{76709187-49B6-7388-1557-B1FBE6176555}"/>
              </a:ext>
            </a:extLst>
          </p:cNvPr>
          <p:cNvPicPr>
            <a:picLocks noChangeAspect="1"/>
          </p:cNvPicPr>
          <p:nvPr/>
        </p:nvPicPr>
        <p:blipFill>
          <a:blip r:embed="rId3"/>
          <a:stretch>
            <a:fillRect/>
          </a:stretch>
        </p:blipFill>
        <p:spPr>
          <a:xfrm>
            <a:off x="1524000" y="1413165"/>
            <a:ext cx="9144000" cy="2990545"/>
          </a:xfrm>
          <a:prstGeom prst="rect">
            <a:avLst/>
          </a:prstGeom>
        </p:spPr>
      </p:pic>
      <p:sp>
        <p:nvSpPr>
          <p:cNvPr id="6" name="Content Placeholder 2">
            <a:extLst>
              <a:ext uri="{FF2B5EF4-FFF2-40B4-BE49-F238E27FC236}">
                <a16:creationId xmlns:a16="http://schemas.microsoft.com/office/drawing/2014/main" id="{4AF6095B-5197-FF20-783C-64EA2B06E53E}"/>
              </a:ext>
            </a:extLst>
          </p:cNvPr>
          <p:cNvSpPr>
            <a:spLocks noGrp="1"/>
          </p:cNvSpPr>
          <p:nvPr>
            <p:ph idx="1"/>
          </p:nvPr>
        </p:nvSpPr>
        <p:spPr>
          <a:xfrm>
            <a:off x="2590800" y="5294844"/>
            <a:ext cx="7772400" cy="1143000"/>
          </a:xfrm>
        </p:spPr>
        <p:txBody>
          <a:bodyPr/>
          <a:lstStyle/>
          <a:p>
            <a:r>
              <a:rPr lang="en-US" sz="2400" dirty="0"/>
              <a:t>Dara improves outcomes in both SR &amp; HR MM, but HRMM still doesn’t do as well</a:t>
            </a:r>
          </a:p>
        </p:txBody>
      </p:sp>
    </p:spTree>
    <p:extLst>
      <p:ext uri="{BB962C8B-B14F-4D97-AF65-F5344CB8AC3E}">
        <p14:creationId xmlns:p14="http://schemas.microsoft.com/office/powerpoint/2010/main" val="3813054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Krishnan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0B895552-058F-A42B-EDB0-BFE5E1ABC6C3}"/>
              </a:ext>
            </a:extLst>
          </p:cNvPr>
          <p:cNvGraphicFramePr>
            <a:graphicFrameLocks/>
          </p:cNvGraphicFramePr>
          <p:nvPr/>
        </p:nvGraphicFramePr>
        <p:xfrm>
          <a:off x="1083510" y="2132856"/>
          <a:ext cx="10016517" cy="2232248"/>
        </p:xfrm>
        <a:graphic>
          <a:graphicData uri="http://schemas.openxmlformats.org/drawingml/2006/table">
            <a:tbl>
              <a:tblPr firstRow="1" bandRow="1">
                <a:tableStyleId>{F2DE63D5-997A-4646-A377-4702673A728D}</a:tableStyleId>
              </a:tblPr>
              <a:tblGrid>
                <a:gridCol w="2676366">
                  <a:extLst>
                    <a:ext uri="{9D8B030D-6E8A-4147-A177-3AD203B41FA5}">
                      <a16:colId xmlns:a16="http://schemas.microsoft.com/office/drawing/2014/main" val="20000"/>
                    </a:ext>
                  </a:extLst>
                </a:gridCol>
                <a:gridCol w="7340151">
                  <a:extLst>
                    <a:ext uri="{9D8B030D-6E8A-4147-A177-3AD203B41FA5}">
                      <a16:colId xmlns:a16="http://schemas.microsoft.com/office/drawing/2014/main" val="3833924404"/>
                    </a:ext>
                  </a:extLst>
                </a:gridCol>
              </a:tblGrid>
              <a:tr h="118205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AbbVie Inc, AstraZeneca Pharmaceuticals LP, Bristol Myers Squibb, GSK, Johnson &amp; Johnson, Pfizer Inc, Roche Laboratories Inc, Sanofi</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5019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Stock Options/Stock — Public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 Bristol Myers Squibb</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0114711"/>
                  </a:ext>
                </a:extLst>
              </a:tr>
            </a:tbl>
          </a:graphicData>
        </a:graphic>
      </p:graphicFrame>
    </p:spTree>
    <p:custDataLst>
      <p:tags r:id="rId1"/>
    </p:custDataLst>
    <p:extLst>
      <p:ext uri="{BB962C8B-B14F-4D97-AF65-F5344CB8AC3E}">
        <p14:creationId xmlns:p14="http://schemas.microsoft.com/office/powerpoint/2010/main" val="2741078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26E01-03C6-5AA9-13BF-DA886AC4C7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A1C2C2-FB67-9E90-E4A9-FA0772FAFAE3}"/>
              </a:ext>
            </a:extLst>
          </p:cNvPr>
          <p:cNvSpPr>
            <a:spLocks noGrp="1"/>
          </p:cNvSpPr>
          <p:nvPr>
            <p:ph type="title"/>
          </p:nvPr>
        </p:nvSpPr>
        <p:spPr>
          <a:xfrm>
            <a:off x="1524000" y="304800"/>
            <a:ext cx="9144000" cy="1143000"/>
          </a:xfrm>
        </p:spPr>
        <p:txBody>
          <a:bodyPr/>
          <a:lstStyle/>
          <a:p>
            <a:r>
              <a:rPr lang="en-US" dirty="0"/>
              <a:t>MRD &amp; Outcomes Data</a:t>
            </a:r>
          </a:p>
        </p:txBody>
      </p:sp>
      <p:pic>
        <p:nvPicPr>
          <p:cNvPr id="7" name="Picture 6">
            <a:extLst>
              <a:ext uri="{FF2B5EF4-FFF2-40B4-BE49-F238E27FC236}">
                <a16:creationId xmlns:a16="http://schemas.microsoft.com/office/drawing/2014/main" id="{D2E85E6F-1DA9-A93D-10AA-6828F8135DB6}"/>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sp>
        <p:nvSpPr>
          <p:cNvPr id="3" name="TextBox 2">
            <a:extLst>
              <a:ext uri="{FF2B5EF4-FFF2-40B4-BE49-F238E27FC236}">
                <a16:creationId xmlns:a16="http://schemas.microsoft.com/office/drawing/2014/main" id="{4A0079EC-907D-D068-2280-4CE04FBF101C}"/>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Bertamini, L et al. ASCO 2026;Abstract 7505.</a:t>
            </a:r>
          </a:p>
        </p:txBody>
      </p:sp>
      <p:pic>
        <p:nvPicPr>
          <p:cNvPr id="4" name="Picture 3">
            <a:extLst>
              <a:ext uri="{FF2B5EF4-FFF2-40B4-BE49-F238E27FC236}">
                <a16:creationId xmlns:a16="http://schemas.microsoft.com/office/drawing/2014/main" id="{CBEA33F5-85A0-FCC8-0D84-33AF0B3C417E}"/>
              </a:ext>
            </a:extLst>
          </p:cNvPr>
          <p:cNvPicPr>
            <a:picLocks noChangeAspect="1"/>
          </p:cNvPicPr>
          <p:nvPr/>
        </p:nvPicPr>
        <p:blipFill>
          <a:blip r:embed="rId3"/>
          <a:stretch>
            <a:fillRect/>
          </a:stretch>
        </p:blipFill>
        <p:spPr>
          <a:xfrm>
            <a:off x="1524000" y="1413165"/>
            <a:ext cx="9144000" cy="2990545"/>
          </a:xfrm>
          <a:prstGeom prst="rect">
            <a:avLst/>
          </a:prstGeom>
        </p:spPr>
      </p:pic>
      <p:pic>
        <p:nvPicPr>
          <p:cNvPr id="5" name="Picture 4">
            <a:extLst>
              <a:ext uri="{FF2B5EF4-FFF2-40B4-BE49-F238E27FC236}">
                <a16:creationId xmlns:a16="http://schemas.microsoft.com/office/drawing/2014/main" id="{D857A3EC-665F-2610-2E86-BB307D3849FC}"/>
              </a:ext>
            </a:extLst>
          </p:cNvPr>
          <p:cNvPicPr>
            <a:picLocks noChangeAspect="1"/>
          </p:cNvPicPr>
          <p:nvPr/>
        </p:nvPicPr>
        <p:blipFill>
          <a:blip r:embed="rId4"/>
          <a:stretch>
            <a:fillRect/>
          </a:stretch>
        </p:blipFill>
        <p:spPr>
          <a:xfrm>
            <a:off x="1113599" y="1361189"/>
            <a:ext cx="9964802" cy="3129133"/>
          </a:xfrm>
          <a:prstGeom prst="rect">
            <a:avLst/>
          </a:prstGeom>
        </p:spPr>
      </p:pic>
      <p:sp>
        <p:nvSpPr>
          <p:cNvPr id="6" name="Content Placeholder 2">
            <a:extLst>
              <a:ext uri="{FF2B5EF4-FFF2-40B4-BE49-F238E27FC236}">
                <a16:creationId xmlns:a16="http://schemas.microsoft.com/office/drawing/2014/main" id="{38777DA5-0DF2-DFA4-C4D8-A376654BBE26}"/>
              </a:ext>
            </a:extLst>
          </p:cNvPr>
          <p:cNvSpPr>
            <a:spLocks noGrp="1"/>
          </p:cNvSpPr>
          <p:nvPr>
            <p:ph idx="1"/>
          </p:nvPr>
        </p:nvSpPr>
        <p:spPr>
          <a:xfrm>
            <a:off x="2590800" y="5294844"/>
            <a:ext cx="7772400" cy="1143000"/>
          </a:xfrm>
        </p:spPr>
        <p:txBody>
          <a:bodyPr/>
          <a:lstStyle/>
          <a:p>
            <a:r>
              <a:rPr lang="en-US" sz="2400" dirty="0"/>
              <a:t>Dara improves outcomes in both SR &amp; HR MM, but HRMM still doesn’t do as well</a:t>
            </a:r>
          </a:p>
        </p:txBody>
      </p:sp>
    </p:spTree>
    <p:extLst>
      <p:ext uri="{BB962C8B-B14F-4D97-AF65-F5344CB8AC3E}">
        <p14:creationId xmlns:p14="http://schemas.microsoft.com/office/powerpoint/2010/main" val="20497221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1A8A6-6003-719B-E11B-98C37A9E24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2D2F12-43AA-B649-8ECB-9CE48577FEBF}"/>
              </a:ext>
            </a:extLst>
          </p:cNvPr>
          <p:cNvSpPr>
            <a:spLocks noGrp="1"/>
          </p:cNvSpPr>
          <p:nvPr>
            <p:ph type="title"/>
          </p:nvPr>
        </p:nvSpPr>
        <p:spPr>
          <a:xfrm>
            <a:off x="1524000" y="304800"/>
            <a:ext cx="9144000" cy="1143000"/>
          </a:xfrm>
        </p:spPr>
        <p:txBody>
          <a:bodyPr/>
          <a:lstStyle/>
          <a:p>
            <a:r>
              <a:rPr lang="en-US" dirty="0"/>
              <a:t>IsKia : Isa-KRd vs. KRd in TE NDMM</a:t>
            </a:r>
          </a:p>
        </p:txBody>
      </p:sp>
      <p:sp>
        <p:nvSpPr>
          <p:cNvPr id="6" name="TextBox 5">
            <a:extLst>
              <a:ext uri="{FF2B5EF4-FFF2-40B4-BE49-F238E27FC236}">
                <a16:creationId xmlns:a16="http://schemas.microsoft.com/office/drawing/2014/main" id="{478EE9BC-FFDF-C37C-5CF9-537A6278265E}"/>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Gay, F et al. Nat Med. 2026 May;32(5):1773-1782.</a:t>
            </a:r>
          </a:p>
        </p:txBody>
      </p:sp>
      <p:sp>
        <p:nvSpPr>
          <p:cNvPr id="5" name="TextBox 4">
            <a:extLst>
              <a:ext uri="{FF2B5EF4-FFF2-40B4-BE49-F238E27FC236}">
                <a16:creationId xmlns:a16="http://schemas.microsoft.com/office/drawing/2014/main" id="{84608819-7660-DB39-A71E-F82EBD0188FC}"/>
              </a:ext>
            </a:extLst>
          </p:cNvPr>
          <p:cNvSpPr txBox="1"/>
          <p:nvPr/>
        </p:nvSpPr>
        <p:spPr>
          <a:xfrm>
            <a:off x="2859528" y="1272571"/>
            <a:ext cx="2219069" cy="138499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M-protein &gt;2 g/dL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BM PC &gt;20%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i/u FLC ratio &gt;20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pitchFamily="-84"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FB394F3E-D6BD-F8AB-C1C9-9134A734D97F}"/>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sp>
        <p:nvSpPr>
          <p:cNvPr id="3" name="Content Placeholder 2">
            <a:extLst>
              <a:ext uri="{FF2B5EF4-FFF2-40B4-BE49-F238E27FC236}">
                <a16:creationId xmlns:a16="http://schemas.microsoft.com/office/drawing/2014/main" id="{64BB4E3E-804D-79BD-A46D-4FD4504D7BD4}"/>
              </a:ext>
            </a:extLst>
          </p:cNvPr>
          <p:cNvSpPr>
            <a:spLocks noGrp="1"/>
          </p:cNvSpPr>
          <p:nvPr>
            <p:ph idx="1"/>
          </p:nvPr>
        </p:nvSpPr>
        <p:spPr>
          <a:xfrm>
            <a:off x="1790700" y="4480445"/>
            <a:ext cx="8610600" cy="762000"/>
          </a:xfrm>
        </p:spPr>
        <p:txBody>
          <a:bodyPr/>
          <a:lstStyle/>
          <a:p>
            <a:r>
              <a:rPr lang="en-US" sz="2400" dirty="0"/>
              <a:t>Randomized 302 patients ≤70 years 1:1 to Isa-KRd versus KRd pre-transplant induction and post-transplant consolidation </a:t>
            </a:r>
          </a:p>
          <a:p>
            <a:r>
              <a:rPr lang="en-US" sz="2400" dirty="0"/>
              <a:t>Primary endpoint was rate of MRD negativity (10</a:t>
            </a:r>
            <a:r>
              <a:rPr lang="en-US" sz="2400" baseline="30000" dirty="0"/>
              <a:t>-5</a:t>
            </a:r>
            <a:r>
              <a:rPr lang="en-US" sz="2400" dirty="0"/>
              <a:t> or better) by NGS after consolidation</a:t>
            </a:r>
          </a:p>
        </p:txBody>
      </p:sp>
      <p:pic>
        <p:nvPicPr>
          <p:cNvPr id="9" name="Picture 8" descr="A diagram of a cell cycle&#10;&#10;AI-generated content may be incorrect.">
            <a:extLst>
              <a:ext uri="{FF2B5EF4-FFF2-40B4-BE49-F238E27FC236}">
                <a16:creationId xmlns:a16="http://schemas.microsoft.com/office/drawing/2014/main" id="{6F8C1F83-E963-9361-E229-F99079E11A63}"/>
              </a:ext>
            </a:extLst>
          </p:cNvPr>
          <p:cNvPicPr>
            <a:picLocks noChangeAspect="1"/>
          </p:cNvPicPr>
          <p:nvPr/>
        </p:nvPicPr>
        <p:blipFill>
          <a:blip r:embed="rId3"/>
          <a:stretch>
            <a:fillRect/>
          </a:stretch>
        </p:blipFill>
        <p:spPr>
          <a:xfrm>
            <a:off x="2209800" y="1351210"/>
            <a:ext cx="7772400" cy="3129235"/>
          </a:xfrm>
          <a:prstGeom prst="rect">
            <a:avLst/>
          </a:prstGeom>
        </p:spPr>
      </p:pic>
    </p:spTree>
    <p:extLst>
      <p:ext uri="{BB962C8B-B14F-4D97-AF65-F5344CB8AC3E}">
        <p14:creationId xmlns:p14="http://schemas.microsoft.com/office/powerpoint/2010/main" val="8280939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081F6-ABAE-E8D9-87A3-6B4048654E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0381A0-2F55-2CC2-E7C5-35566FC58D84}"/>
              </a:ext>
            </a:extLst>
          </p:cNvPr>
          <p:cNvSpPr>
            <a:spLocks noGrp="1"/>
          </p:cNvSpPr>
          <p:nvPr>
            <p:ph type="title"/>
          </p:nvPr>
        </p:nvSpPr>
        <p:spPr>
          <a:xfrm>
            <a:off x="1524000" y="304800"/>
            <a:ext cx="9144000" cy="1143000"/>
          </a:xfrm>
        </p:spPr>
        <p:txBody>
          <a:bodyPr/>
          <a:lstStyle/>
          <a:p>
            <a:r>
              <a:rPr lang="en-US" dirty="0"/>
              <a:t>Outcomes : IsaKRd Better</a:t>
            </a:r>
          </a:p>
        </p:txBody>
      </p:sp>
      <p:sp>
        <p:nvSpPr>
          <p:cNvPr id="6" name="TextBox 5">
            <a:extLst>
              <a:ext uri="{FF2B5EF4-FFF2-40B4-BE49-F238E27FC236}">
                <a16:creationId xmlns:a16="http://schemas.microsoft.com/office/drawing/2014/main" id="{B6FBC6F1-FF8B-14EB-7E8C-D0109F2CFEED}"/>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Gay, F et al. </a:t>
            </a:r>
            <a:r>
              <a:rPr kumimoji="0" lang="en-US" sz="1800" b="0" i="0" u="none" strike="noStrike" kern="1200" cap="none" spc="0" normalizeH="0" baseline="0" noProof="0" dirty="0">
                <a:ln>
                  <a:noFill/>
                </a:ln>
                <a:solidFill>
                  <a:srgbClr val="FFFF00"/>
                </a:solidFill>
                <a:effectLst/>
                <a:uLnTx/>
                <a:uFillTx/>
                <a:latin typeface="Times" pitchFamily="-84" charset="0"/>
                <a:ea typeface="ＭＳ Ｐゴシック" panose="020B0600070205080204" pitchFamily="34" charset="-128"/>
                <a:cs typeface="Arial" panose="020B0604020202020204" pitchFamily="34" charset="0"/>
              </a:rPr>
              <a:t>Nat Med. 2026 May;32(5):1773-1782.</a:t>
            </a:r>
            <a:endPar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endParaRPr>
          </a:p>
        </p:txBody>
      </p:sp>
      <p:pic>
        <p:nvPicPr>
          <p:cNvPr id="7" name="Picture 6">
            <a:extLst>
              <a:ext uri="{FF2B5EF4-FFF2-40B4-BE49-F238E27FC236}">
                <a16:creationId xmlns:a16="http://schemas.microsoft.com/office/drawing/2014/main" id="{9F1EBFAE-AF28-5EF6-228E-FC8A8F98B2D5}"/>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pic>
        <p:nvPicPr>
          <p:cNvPr id="8" name="Picture 7">
            <a:extLst>
              <a:ext uri="{FF2B5EF4-FFF2-40B4-BE49-F238E27FC236}">
                <a16:creationId xmlns:a16="http://schemas.microsoft.com/office/drawing/2014/main" id="{3CBD361C-1E63-7965-5A68-43A6652DA784}"/>
              </a:ext>
            </a:extLst>
          </p:cNvPr>
          <p:cNvPicPr>
            <a:picLocks noChangeAspect="1"/>
          </p:cNvPicPr>
          <p:nvPr/>
        </p:nvPicPr>
        <p:blipFill>
          <a:blip r:embed="rId3"/>
          <a:stretch>
            <a:fillRect/>
          </a:stretch>
        </p:blipFill>
        <p:spPr>
          <a:xfrm>
            <a:off x="1536700" y="2308326"/>
            <a:ext cx="9144000" cy="1669142"/>
          </a:xfrm>
          <a:prstGeom prst="rect">
            <a:avLst/>
          </a:prstGeom>
        </p:spPr>
      </p:pic>
      <p:sp>
        <p:nvSpPr>
          <p:cNvPr id="12" name="Content Placeholder 2">
            <a:extLst>
              <a:ext uri="{FF2B5EF4-FFF2-40B4-BE49-F238E27FC236}">
                <a16:creationId xmlns:a16="http://schemas.microsoft.com/office/drawing/2014/main" id="{C34B17E3-53A6-FE3B-ED18-9C01F5497C69}"/>
              </a:ext>
            </a:extLst>
          </p:cNvPr>
          <p:cNvSpPr>
            <a:spLocks noGrp="1"/>
          </p:cNvSpPr>
          <p:nvPr>
            <p:ph idx="1"/>
          </p:nvPr>
        </p:nvSpPr>
        <p:spPr>
          <a:xfrm>
            <a:off x="2057400" y="4152194"/>
            <a:ext cx="7772400" cy="1371600"/>
          </a:xfrm>
        </p:spPr>
        <p:txBody>
          <a:bodyPr/>
          <a:lstStyle/>
          <a:p>
            <a:r>
              <a:rPr lang="en-US" dirty="0"/>
              <a:t>Isa-KRd produced higher rates of MRD-negativity at every timepoint studied</a:t>
            </a:r>
          </a:p>
        </p:txBody>
      </p:sp>
    </p:spTree>
    <p:extLst>
      <p:ext uri="{BB962C8B-B14F-4D97-AF65-F5344CB8AC3E}">
        <p14:creationId xmlns:p14="http://schemas.microsoft.com/office/powerpoint/2010/main" val="15322261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0AB95-4C4F-B456-75E2-FEDAF435DB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981A59-8669-C1B3-FB9A-38097DCCA2D4}"/>
              </a:ext>
            </a:extLst>
          </p:cNvPr>
          <p:cNvSpPr>
            <a:spLocks noGrp="1"/>
          </p:cNvSpPr>
          <p:nvPr>
            <p:ph type="title"/>
          </p:nvPr>
        </p:nvSpPr>
        <p:spPr>
          <a:xfrm>
            <a:off x="1524000" y="304800"/>
            <a:ext cx="9144000" cy="1143000"/>
          </a:xfrm>
        </p:spPr>
        <p:txBody>
          <a:bodyPr/>
          <a:lstStyle/>
          <a:p>
            <a:r>
              <a:rPr lang="en-US" dirty="0"/>
              <a:t>Outcomes : IsaKRd Better</a:t>
            </a:r>
          </a:p>
        </p:txBody>
      </p:sp>
      <p:sp>
        <p:nvSpPr>
          <p:cNvPr id="6" name="TextBox 5">
            <a:extLst>
              <a:ext uri="{FF2B5EF4-FFF2-40B4-BE49-F238E27FC236}">
                <a16:creationId xmlns:a16="http://schemas.microsoft.com/office/drawing/2014/main" id="{62230D54-E134-E04F-3240-C215D05F395D}"/>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Gay, F et al. </a:t>
            </a:r>
            <a:r>
              <a:rPr kumimoji="0" lang="en-US" sz="1800" b="0" i="0" u="none" strike="noStrike" kern="1200" cap="none" spc="0" normalizeH="0" baseline="0" noProof="0" dirty="0">
                <a:ln>
                  <a:noFill/>
                </a:ln>
                <a:solidFill>
                  <a:srgbClr val="FFFF00"/>
                </a:solidFill>
                <a:effectLst/>
                <a:uLnTx/>
                <a:uFillTx/>
                <a:latin typeface="Times" pitchFamily="-84" charset="0"/>
                <a:ea typeface="ＭＳ Ｐゴシック" panose="020B0600070205080204" pitchFamily="34" charset="-128"/>
                <a:cs typeface="Arial" panose="020B0604020202020204" pitchFamily="34" charset="0"/>
              </a:rPr>
              <a:t>Nat Med. 2026 May;32(5):1773-1782.</a:t>
            </a:r>
            <a:endPar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endParaRPr>
          </a:p>
        </p:txBody>
      </p:sp>
      <p:pic>
        <p:nvPicPr>
          <p:cNvPr id="7" name="Picture 6">
            <a:extLst>
              <a:ext uri="{FF2B5EF4-FFF2-40B4-BE49-F238E27FC236}">
                <a16:creationId xmlns:a16="http://schemas.microsoft.com/office/drawing/2014/main" id="{E96CB478-50FC-CE2D-0496-A843FD39D052}"/>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pic>
        <p:nvPicPr>
          <p:cNvPr id="13" name="Picture 12">
            <a:extLst>
              <a:ext uri="{FF2B5EF4-FFF2-40B4-BE49-F238E27FC236}">
                <a16:creationId xmlns:a16="http://schemas.microsoft.com/office/drawing/2014/main" id="{2AF218C3-CEC0-633D-07F2-4721E8ECE625}"/>
              </a:ext>
            </a:extLst>
          </p:cNvPr>
          <p:cNvPicPr>
            <a:picLocks noChangeAspect="1"/>
          </p:cNvPicPr>
          <p:nvPr/>
        </p:nvPicPr>
        <p:blipFill>
          <a:blip r:embed="rId3"/>
          <a:stretch>
            <a:fillRect/>
          </a:stretch>
        </p:blipFill>
        <p:spPr>
          <a:xfrm>
            <a:off x="2612271" y="1219201"/>
            <a:ext cx="6967459" cy="4876201"/>
          </a:xfrm>
          <a:prstGeom prst="rect">
            <a:avLst/>
          </a:prstGeom>
        </p:spPr>
      </p:pic>
      <p:sp>
        <p:nvSpPr>
          <p:cNvPr id="14" name="Rectangle 13">
            <a:extLst>
              <a:ext uri="{FF2B5EF4-FFF2-40B4-BE49-F238E27FC236}">
                <a16:creationId xmlns:a16="http://schemas.microsoft.com/office/drawing/2014/main" id="{D0B66A60-CE64-5890-97D1-5FC206B0B9FC}"/>
              </a:ext>
            </a:extLst>
          </p:cNvPr>
          <p:cNvSpPr/>
          <p:nvPr/>
        </p:nvSpPr>
        <p:spPr bwMode="auto">
          <a:xfrm>
            <a:off x="2630927" y="1219200"/>
            <a:ext cx="228600" cy="228600"/>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 b="0" i="0" u="none" strike="noStrike" kern="1200" cap="none" spc="0" normalizeH="0" baseline="0" noProof="0" dirty="0">
              <a:ln>
                <a:noFill/>
              </a:ln>
              <a:solidFill>
                <a:srgbClr val="FFFFFF"/>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7513381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0FD60-C2E2-5B69-EC93-BF009D4F76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0E79B1-55AB-9316-D70F-3A291232C9BD}"/>
              </a:ext>
            </a:extLst>
          </p:cNvPr>
          <p:cNvSpPr>
            <a:spLocks noGrp="1"/>
          </p:cNvSpPr>
          <p:nvPr>
            <p:ph type="title"/>
          </p:nvPr>
        </p:nvSpPr>
        <p:spPr>
          <a:xfrm>
            <a:off x="701040" y="2420888"/>
            <a:ext cx="10789920" cy="1143000"/>
          </a:xfrm>
        </p:spPr>
        <p:txBody>
          <a:bodyPr/>
          <a:lstStyle/>
          <a:p>
            <a:pPr>
              <a:spcBef>
                <a:spcPts val="1200"/>
              </a:spcBef>
            </a:pPr>
            <a:r>
              <a:rPr lang="en-US" dirty="0"/>
              <a:t>Quadruplet Therapy for Transplant-Ineligible Newly Diagnosed MM</a:t>
            </a:r>
            <a:endParaRPr lang="en-US" sz="2400" dirty="0"/>
          </a:p>
        </p:txBody>
      </p:sp>
    </p:spTree>
    <p:extLst>
      <p:ext uri="{BB962C8B-B14F-4D97-AF65-F5344CB8AC3E}">
        <p14:creationId xmlns:p14="http://schemas.microsoft.com/office/powerpoint/2010/main" val="1398979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D33D1-D0FD-BCEC-ED02-D4BBCDCBA7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2E65B2-0FE1-8E35-9305-6E8B4454E6FC}"/>
              </a:ext>
            </a:extLst>
          </p:cNvPr>
          <p:cNvSpPr>
            <a:spLocks noGrp="1"/>
          </p:cNvSpPr>
          <p:nvPr>
            <p:ph type="title"/>
          </p:nvPr>
        </p:nvSpPr>
        <p:spPr>
          <a:xfrm>
            <a:off x="1524000" y="304800"/>
            <a:ext cx="9144000" cy="1143000"/>
          </a:xfrm>
        </p:spPr>
        <p:txBody>
          <a:bodyPr/>
          <a:lstStyle/>
          <a:p>
            <a:r>
              <a:rPr lang="en-US" dirty="0"/>
              <a:t>CEPHEUS Update : DVRd in TIE NDMM</a:t>
            </a:r>
          </a:p>
        </p:txBody>
      </p:sp>
      <p:sp>
        <p:nvSpPr>
          <p:cNvPr id="6" name="TextBox 5">
            <a:extLst>
              <a:ext uri="{FF2B5EF4-FFF2-40B4-BE49-F238E27FC236}">
                <a16:creationId xmlns:a16="http://schemas.microsoft.com/office/drawing/2014/main" id="{7FFAF5EB-8D11-FBEE-C428-A5BB0CD41590}"/>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Usmani, SZ et al. ASCO 2026;Abstract 7513.</a:t>
            </a:r>
          </a:p>
        </p:txBody>
      </p:sp>
      <p:pic>
        <p:nvPicPr>
          <p:cNvPr id="7" name="Picture 6">
            <a:extLst>
              <a:ext uri="{FF2B5EF4-FFF2-40B4-BE49-F238E27FC236}">
                <a16:creationId xmlns:a16="http://schemas.microsoft.com/office/drawing/2014/main" id="{C70F4C1F-70F5-08D0-0086-C71A68D634B0}"/>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pic>
        <p:nvPicPr>
          <p:cNvPr id="4" name="Picture 3">
            <a:extLst>
              <a:ext uri="{FF2B5EF4-FFF2-40B4-BE49-F238E27FC236}">
                <a16:creationId xmlns:a16="http://schemas.microsoft.com/office/drawing/2014/main" id="{8D29FF6F-D3C6-3845-AF7A-BCA75B8000B4}"/>
              </a:ext>
            </a:extLst>
          </p:cNvPr>
          <p:cNvPicPr>
            <a:picLocks noChangeAspect="1"/>
          </p:cNvPicPr>
          <p:nvPr/>
        </p:nvPicPr>
        <p:blipFill>
          <a:blip r:embed="rId3"/>
          <a:stretch>
            <a:fillRect/>
          </a:stretch>
        </p:blipFill>
        <p:spPr>
          <a:xfrm>
            <a:off x="551384" y="1447800"/>
            <a:ext cx="11061184" cy="4141440"/>
          </a:xfrm>
          <a:prstGeom prst="rect">
            <a:avLst/>
          </a:prstGeom>
        </p:spPr>
      </p:pic>
    </p:spTree>
    <p:extLst>
      <p:ext uri="{BB962C8B-B14F-4D97-AF65-F5344CB8AC3E}">
        <p14:creationId xmlns:p14="http://schemas.microsoft.com/office/powerpoint/2010/main" val="9956555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8CBFA-450B-DECD-AF62-BA4A656CB7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2C3F40-C114-CBA8-D21D-5049A244B713}"/>
              </a:ext>
            </a:extLst>
          </p:cNvPr>
          <p:cNvSpPr>
            <a:spLocks noGrp="1"/>
          </p:cNvSpPr>
          <p:nvPr>
            <p:ph type="title"/>
          </p:nvPr>
        </p:nvSpPr>
        <p:spPr>
          <a:xfrm>
            <a:off x="1524000" y="304800"/>
            <a:ext cx="9144000" cy="1143000"/>
          </a:xfrm>
        </p:spPr>
        <p:txBody>
          <a:bodyPr/>
          <a:lstStyle/>
          <a:p>
            <a:r>
              <a:rPr lang="en-US" dirty="0"/>
              <a:t>CEPHEUS Update : DVRd in TIE NDMM</a:t>
            </a:r>
          </a:p>
        </p:txBody>
      </p:sp>
      <p:sp>
        <p:nvSpPr>
          <p:cNvPr id="6" name="TextBox 5">
            <a:extLst>
              <a:ext uri="{FF2B5EF4-FFF2-40B4-BE49-F238E27FC236}">
                <a16:creationId xmlns:a16="http://schemas.microsoft.com/office/drawing/2014/main" id="{E001BDF4-0E99-4243-B6CA-F49B6564A127}"/>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Usmani, SZ et al. ASCO 2026;Abstract 7513.</a:t>
            </a:r>
          </a:p>
        </p:txBody>
      </p:sp>
      <p:pic>
        <p:nvPicPr>
          <p:cNvPr id="7" name="Picture 6">
            <a:extLst>
              <a:ext uri="{FF2B5EF4-FFF2-40B4-BE49-F238E27FC236}">
                <a16:creationId xmlns:a16="http://schemas.microsoft.com/office/drawing/2014/main" id="{96ECCB79-C77A-3B05-3EA2-9FB9F57C13F9}"/>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pic>
        <p:nvPicPr>
          <p:cNvPr id="5" name="Picture 4">
            <a:extLst>
              <a:ext uri="{FF2B5EF4-FFF2-40B4-BE49-F238E27FC236}">
                <a16:creationId xmlns:a16="http://schemas.microsoft.com/office/drawing/2014/main" id="{6E0E7E1C-7D52-5367-7776-0F89CD9E9A76}"/>
              </a:ext>
            </a:extLst>
          </p:cNvPr>
          <p:cNvPicPr>
            <a:picLocks noChangeAspect="1"/>
          </p:cNvPicPr>
          <p:nvPr/>
        </p:nvPicPr>
        <p:blipFill>
          <a:blip r:embed="rId3"/>
          <a:stretch>
            <a:fillRect/>
          </a:stretch>
        </p:blipFill>
        <p:spPr>
          <a:xfrm>
            <a:off x="1507996" y="1752601"/>
            <a:ext cx="9144000" cy="2765829"/>
          </a:xfrm>
          <a:prstGeom prst="rect">
            <a:avLst/>
          </a:prstGeom>
        </p:spPr>
      </p:pic>
      <p:sp>
        <p:nvSpPr>
          <p:cNvPr id="9" name="Content Placeholder 2">
            <a:extLst>
              <a:ext uri="{FF2B5EF4-FFF2-40B4-BE49-F238E27FC236}">
                <a16:creationId xmlns:a16="http://schemas.microsoft.com/office/drawing/2014/main" id="{08FE2464-3ABE-6175-6A92-35C3BA949324}"/>
              </a:ext>
            </a:extLst>
          </p:cNvPr>
          <p:cNvSpPr>
            <a:spLocks noGrp="1"/>
          </p:cNvSpPr>
          <p:nvPr>
            <p:ph idx="1"/>
          </p:nvPr>
        </p:nvSpPr>
        <p:spPr>
          <a:xfrm>
            <a:off x="2438400" y="5105400"/>
            <a:ext cx="7772400" cy="1143000"/>
          </a:xfrm>
        </p:spPr>
        <p:txBody>
          <a:bodyPr/>
          <a:lstStyle/>
          <a:p>
            <a:r>
              <a:rPr lang="en-US" sz="2400" dirty="0"/>
              <a:t>Better MRD-negative CR rate overall, and at 12 &amp; 24 months</a:t>
            </a:r>
          </a:p>
        </p:txBody>
      </p:sp>
    </p:spTree>
    <p:extLst>
      <p:ext uri="{BB962C8B-B14F-4D97-AF65-F5344CB8AC3E}">
        <p14:creationId xmlns:p14="http://schemas.microsoft.com/office/powerpoint/2010/main" val="24650568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93B3C-D770-C026-9C34-74ACD7715D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19E842-9C79-3694-4797-EDA4A8674B23}"/>
              </a:ext>
            </a:extLst>
          </p:cNvPr>
          <p:cNvSpPr>
            <a:spLocks noGrp="1"/>
          </p:cNvSpPr>
          <p:nvPr>
            <p:ph type="title"/>
          </p:nvPr>
        </p:nvSpPr>
        <p:spPr>
          <a:xfrm>
            <a:off x="1524000" y="304800"/>
            <a:ext cx="9144000" cy="1143000"/>
          </a:xfrm>
        </p:spPr>
        <p:txBody>
          <a:bodyPr/>
          <a:lstStyle/>
          <a:p>
            <a:r>
              <a:rPr lang="en-US" dirty="0"/>
              <a:t>Final PFS &amp; Subgroup Data</a:t>
            </a:r>
          </a:p>
        </p:txBody>
      </p:sp>
      <p:sp>
        <p:nvSpPr>
          <p:cNvPr id="6" name="TextBox 5">
            <a:extLst>
              <a:ext uri="{FF2B5EF4-FFF2-40B4-BE49-F238E27FC236}">
                <a16:creationId xmlns:a16="http://schemas.microsoft.com/office/drawing/2014/main" id="{12D109FB-A810-0742-98BD-6D465AA1D1C3}"/>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Usmani, SZ et al. ASCO 2026;Abstract 7513.</a:t>
            </a:r>
          </a:p>
        </p:txBody>
      </p:sp>
      <p:pic>
        <p:nvPicPr>
          <p:cNvPr id="7" name="Picture 6">
            <a:extLst>
              <a:ext uri="{FF2B5EF4-FFF2-40B4-BE49-F238E27FC236}">
                <a16:creationId xmlns:a16="http://schemas.microsoft.com/office/drawing/2014/main" id="{729E8326-18FA-C8B2-674E-791B2272AEFB}"/>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pic>
        <p:nvPicPr>
          <p:cNvPr id="8" name="Picture 7">
            <a:extLst>
              <a:ext uri="{FF2B5EF4-FFF2-40B4-BE49-F238E27FC236}">
                <a16:creationId xmlns:a16="http://schemas.microsoft.com/office/drawing/2014/main" id="{D15912FB-F9BC-E442-FC81-441551B3CAC2}"/>
              </a:ext>
            </a:extLst>
          </p:cNvPr>
          <p:cNvPicPr>
            <a:picLocks noChangeAspect="1"/>
          </p:cNvPicPr>
          <p:nvPr/>
        </p:nvPicPr>
        <p:blipFill>
          <a:blip r:embed="rId3"/>
          <a:stretch>
            <a:fillRect/>
          </a:stretch>
        </p:blipFill>
        <p:spPr>
          <a:xfrm>
            <a:off x="839416" y="1447800"/>
            <a:ext cx="10513168" cy="4507384"/>
          </a:xfrm>
          <a:prstGeom prst="rect">
            <a:avLst/>
          </a:prstGeom>
        </p:spPr>
      </p:pic>
    </p:spTree>
    <p:extLst>
      <p:ext uri="{BB962C8B-B14F-4D97-AF65-F5344CB8AC3E}">
        <p14:creationId xmlns:p14="http://schemas.microsoft.com/office/powerpoint/2010/main" val="28492261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C2BB2-E106-5C21-697E-3986DB75CA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AD65D8-B282-473F-D8BF-5294BBD2B6EA}"/>
              </a:ext>
            </a:extLst>
          </p:cNvPr>
          <p:cNvSpPr>
            <a:spLocks noGrp="1"/>
          </p:cNvSpPr>
          <p:nvPr>
            <p:ph type="title"/>
          </p:nvPr>
        </p:nvSpPr>
        <p:spPr>
          <a:xfrm>
            <a:off x="1524000" y="304800"/>
            <a:ext cx="9144000" cy="1143000"/>
          </a:xfrm>
        </p:spPr>
        <p:txBody>
          <a:bodyPr/>
          <a:lstStyle/>
          <a:p>
            <a:r>
              <a:rPr lang="en-US" dirty="0"/>
              <a:t>Final PFS &amp; Subgroup Data</a:t>
            </a:r>
          </a:p>
        </p:txBody>
      </p:sp>
      <p:sp>
        <p:nvSpPr>
          <p:cNvPr id="6" name="TextBox 5">
            <a:extLst>
              <a:ext uri="{FF2B5EF4-FFF2-40B4-BE49-F238E27FC236}">
                <a16:creationId xmlns:a16="http://schemas.microsoft.com/office/drawing/2014/main" id="{B5D738AD-CCA4-8BA0-3299-C7414B26A42B}"/>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Usmani, SZ et al. ASCO 2026;Abstract 7513.</a:t>
            </a:r>
          </a:p>
        </p:txBody>
      </p:sp>
      <p:pic>
        <p:nvPicPr>
          <p:cNvPr id="7" name="Picture 6">
            <a:extLst>
              <a:ext uri="{FF2B5EF4-FFF2-40B4-BE49-F238E27FC236}">
                <a16:creationId xmlns:a16="http://schemas.microsoft.com/office/drawing/2014/main" id="{D0DA06D0-AA31-BF8E-E1D6-F5B0E553AACB}"/>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pic>
        <p:nvPicPr>
          <p:cNvPr id="10" name="Picture 9">
            <a:extLst>
              <a:ext uri="{FF2B5EF4-FFF2-40B4-BE49-F238E27FC236}">
                <a16:creationId xmlns:a16="http://schemas.microsoft.com/office/drawing/2014/main" id="{F9B8584A-DE9D-F5AF-0913-790EC0249F5E}"/>
              </a:ext>
            </a:extLst>
          </p:cNvPr>
          <p:cNvPicPr>
            <a:picLocks noChangeAspect="1"/>
          </p:cNvPicPr>
          <p:nvPr/>
        </p:nvPicPr>
        <p:blipFill>
          <a:blip r:embed="rId3"/>
          <a:stretch>
            <a:fillRect/>
          </a:stretch>
        </p:blipFill>
        <p:spPr>
          <a:xfrm>
            <a:off x="1524000" y="1447800"/>
            <a:ext cx="9144000" cy="3079452"/>
          </a:xfrm>
          <a:prstGeom prst="rect">
            <a:avLst/>
          </a:prstGeom>
        </p:spPr>
      </p:pic>
      <p:sp>
        <p:nvSpPr>
          <p:cNvPr id="11" name="Content Placeholder 2">
            <a:extLst>
              <a:ext uri="{FF2B5EF4-FFF2-40B4-BE49-F238E27FC236}">
                <a16:creationId xmlns:a16="http://schemas.microsoft.com/office/drawing/2014/main" id="{308C458B-CAE8-7EDD-608F-55A5999B3C83}"/>
              </a:ext>
            </a:extLst>
          </p:cNvPr>
          <p:cNvSpPr>
            <a:spLocks noGrp="1"/>
          </p:cNvSpPr>
          <p:nvPr>
            <p:ph idx="1"/>
          </p:nvPr>
        </p:nvSpPr>
        <p:spPr>
          <a:xfrm>
            <a:off x="2201798" y="5277366"/>
            <a:ext cx="7772400" cy="1143000"/>
          </a:xfrm>
        </p:spPr>
        <p:txBody>
          <a:bodyPr/>
          <a:lstStyle/>
          <a:p>
            <a:r>
              <a:rPr lang="en-US" sz="2400" dirty="0"/>
              <a:t>Treatment effect consistent across most subgroups except a few where N was too small</a:t>
            </a:r>
          </a:p>
        </p:txBody>
      </p:sp>
    </p:spTree>
    <p:extLst>
      <p:ext uri="{BB962C8B-B14F-4D97-AF65-F5344CB8AC3E}">
        <p14:creationId xmlns:p14="http://schemas.microsoft.com/office/powerpoint/2010/main" val="35985598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C08F2-CBA2-F7AC-FAEF-8DE254F490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21702F-AFA9-8FA3-B29C-628108455339}"/>
              </a:ext>
            </a:extLst>
          </p:cNvPr>
          <p:cNvSpPr>
            <a:spLocks noGrp="1"/>
          </p:cNvSpPr>
          <p:nvPr>
            <p:ph type="title"/>
          </p:nvPr>
        </p:nvSpPr>
        <p:spPr>
          <a:xfrm>
            <a:off x="1524000" y="304800"/>
            <a:ext cx="9144000" cy="1143000"/>
          </a:xfrm>
        </p:spPr>
        <p:txBody>
          <a:bodyPr/>
          <a:lstStyle/>
          <a:p>
            <a:r>
              <a:rPr lang="en-US" dirty="0"/>
              <a:t>IMROZ : Isa-VRd Better During Induction</a:t>
            </a:r>
          </a:p>
        </p:txBody>
      </p:sp>
      <p:sp>
        <p:nvSpPr>
          <p:cNvPr id="6" name="TextBox 5">
            <a:extLst>
              <a:ext uri="{FF2B5EF4-FFF2-40B4-BE49-F238E27FC236}">
                <a16:creationId xmlns:a16="http://schemas.microsoft.com/office/drawing/2014/main" id="{CE1CC61B-0BD8-52CB-1E8A-023863C61425}"/>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Orlowski, RZ et al. Blood. 2026 Jun 4;147(23):2760-2769.</a:t>
            </a:r>
          </a:p>
        </p:txBody>
      </p:sp>
      <p:sp>
        <p:nvSpPr>
          <p:cNvPr id="5" name="TextBox 4">
            <a:extLst>
              <a:ext uri="{FF2B5EF4-FFF2-40B4-BE49-F238E27FC236}">
                <a16:creationId xmlns:a16="http://schemas.microsoft.com/office/drawing/2014/main" id="{5D4266D3-FA1A-196A-493A-E568CB261694}"/>
              </a:ext>
            </a:extLst>
          </p:cNvPr>
          <p:cNvSpPr txBox="1"/>
          <p:nvPr/>
        </p:nvSpPr>
        <p:spPr>
          <a:xfrm>
            <a:off x="2859528" y="1272571"/>
            <a:ext cx="2219069" cy="138499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M-protein &gt;2 g/dL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BM PC &gt;20%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i/u FLC ratio &gt;20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pitchFamily="-84"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0D807289-3F04-B032-AC56-C0DF7E345C18}"/>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pic>
        <p:nvPicPr>
          <p:cNvPr id="10" name="Picture 9">
            <a:extLst>
              <a:ext uri="{FF2B5EF4-FFF2-40B4-BE49-F238E27FC236}">
                <a16:creationId xmlns:a16="http://schemas.microsoft.com/office/drawing/2014/main" id="{DF1FF9E5-7E54-2B95-0CA4-24D8EBEBCE29}"/>
              </a:ext>
            </a:extLst>
          </p:cNvPr>
          <p:cNvPicPr>
            <a:picLocks noChangeAspect="1"/>
          </p:cNvPicPr>
          <p:nvPr/>
        </p:nvPicPr>
        <p:blipFill>
          <a:blip r:embed="rId3"/>
          <a:stretch>
            <a:fillRect/>
          </a:stretch>
        </p:blipFill>
        <p:spPr>
          <a:xfrm>
            <a:off x="985778" y="1281575"/>
            <a:ext cx="10220443" cy="4681280"/>
          </a:xfrm>
          <a:prstGeom prst="rect">
            <a:avLst/>
          </a:prstGeom>
        </p:spPr>
      </p:pic>
    </p:spTree>
    <p:extLst>
      <p:ext uri="{BB962C8B-B14F-4D97-AF65-F5344CB8AC3E}">
        <p14:creationId xmlns:p14="http://schemas.microsoft.com/office/powerpoint/2010/main" val="2057558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a:t>
            </a:r>
            <a:r>
              <a:rPr lang="en-US" dirty="0"/>
              <a:t>Orlowski</a:t>
            </a:r>
            <a:r>
              <a:rPr lang="en-US" sz="3200" dirty="0"/>
              <a:t>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E988432-86BF-D3F1-27F3-72A4BDF1339E}"/>
              </a:ext>
            </a:extLst>
          </p:cNvPr>
          <p:cNvGraphicFramePr>
            <a:graphicFrameLocks/>
          </p:cNvGraphicFramePr>
          <p:nvPr/>
        </p:nvGraphicFramePr>
        <p:xfrm>
          <a:off x="1083510" y="1844824"/>
          <a:ext cx="10016517" cy="3744417"/>
        </p:xfrm>
        <a:graphic>
          <a:graphicData uri="http://schemas.openxmlformats.org/drawingml/2006/table">
            <a:tbl>
              <a:tblPr firstRow="1" bandRow="1">
                <a:tableStyleId>{F2DE63D5-997A-4646-A377-4702673A728D}</a:tableStyleId>
              </a:tblPr>
              <a:tblGrid>
                <a:gridCol w="2676366">
                  <a:extLst>
                    <a:ext uri="{9D8B030D-6E8A-4147-A177-3AD203B41FA5}">
                      <a16:colId xmlns:a16="http://schemas.microsoft.com/office/drawing/2014/main" val="20000"/>
                    </a:ext>
                  </a:extLst>
                </a:gridCol>
                <a:gridCol w="7340151">
                  <a:extLst>
                    <a:ext uri="{9D8B030D-6E8A-4147-A177-3AD203B41FA5}">
                      <a16:colId xmlns:a16="http://schemas.microsoft.com/office/drawing/2014/main" val="3833924404"/>
                    </a:ext>
                  </a:extLst>
                </a:gridCol>
              </a:tblGrid>
              <a:tr h="1879313">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Advisory Committees and 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AbbVie Inc, Adaptive Biotechnologies Corporation, </a:t>
                      </a:r>
                      <a:r>
                        <a:rPr lang="en-US" sz="1800" b="0" dirty="0" err="1">
                          <a:solidFill>
                            <a:schemeClr val="tx1"/>
                          </a:solidFill>
                        </a:rPr>
                        <a:t>Asylia</a:t>
                      </a:r>
                      <a:r>
                        <a:rPr lang="en-US" sz="1800" b="0" dirty="0">
                          <a:solidFill>
                            <a:schemeClr val="tx1"/>
                          </a:solidFill>
                        </a:rPr>
                        <a:t> Therapeutics Inc, </a:t>
                      </a:r>
                      <a:r>
                        <a:rPr lang="en-US" sz="1800" b="0" dirty="0" err="1">
                          <a:solidFill>
                            <a:schemeClr val="tx1"/>
                          </a:solidFill>
                        </a:rPr>
                        <a:t>Biotheryx</a:t>
                      </a:r>
                      <a:r>
                        <a:rPr lang="en-US" sz="1800" b="0" dirty="0">
                          <a:solidFill>
                            <a:schemeClr val="tx1"/>
                          </a:solidFill>
                        </a:rPr>
                        <a:t>, Bristol Myers Squibb, DEM BioPharma, GSK, IASO Bio, Karyopharm Therapeutics, </a:t>
                      </a:r>
                      <a:r>
                        <a:rPr lang="en-US" sz="1800" b="0" dirty="0" err="1">
                          <a:solidFill>
                            <a:schemeClr val="tx1"/>
                          </a:solidFill>
                        </a:rPr>
                        <a:t>Lytica</a:t>
                      </a:r>
                      <a:r>
                        <a:rPr lang="en-US" sz="1800" b="0" dirty="0">
                          <a:solidFill>
                            <a:schemeClr val="tx1"/>
                          </a:solidFill>
                        </a:rPr>
                        <a:t> Therapeutics, Meridian Therapeutics, Monte Rosa Therapeutics, MYELOMA360, </a:t>
                      </a:r>
                      <a:r>
                        <a:rPr lang="en-US" sz="1800" b="0" dirty="0" err="1">
                          <a:solidFill>
                            <a:schemeClr val="tx1"/>
                          </a:solidFill>
                        </a:rPr>
                        <a:t>Neurogene</a:t>
                      </a:r>
                      <a:r>
                        <a:rPr lang="en-US" sz="1800" b="0" dirty="0">
                          <a:solidFill>
                            <a:schemeClr val="tx1"/>
                          </a:solidFill>
                        </a:rPr>
                        <a:t> Inc, </a:t>
                      </a:r>
                      <a:r>
                        <a:rPr lang="en-US" sz="1800" b="0" dirty="0" err="1">
                          <a:solidFill>
                            <a:schemeClr val="tx1"/>
                          </a:solidFill>
                        </a:rPr>
                        <a:t>Oncopeptides</a:t>
                      </a:r>
                      <a:r>
                        <a:rPr lang="en-US" sz="1800" b="0" dirty="0">
                          <a:solidFill>
                            <a:schemeClr val="tx1"/>
                          </a:solidFill>
                        </a:rPr>
                        <a:t>, Pfizer Inc, Regeneron Pharmaceuticals Inc, Sanofi, </a:t>
                      </a:r>
                      <a:r>
                        <a:rPr lang="en-US" sz="1800" b="0" dirty="0" err="1">
                          <a:solidFill>
                            <a:schemeClr val="tx1"/>
                          </a:solidFill>
                        </a:rPr>
                        <a:t>Sporos</a:t>
                      </a:r>
                      <a:r>
                        <a:rPr lang="en-US" sz="1800" b="0" dirty="0">
                          <a:solidFill>
                            <a:schemeClr val="tx1"/>
                          </a:solidFill>
                        </a:rPr>
                        <a:t> </a:t>
                      </a:r>
                      <a:r>
                        <a:rPr lang="en-US" sz="1800" b="0" dirty="0" err="1">
                          <a:solidFill>
                            <a:schemeClr val="tx1"/>
                          </a:solidFill>
                        </a:rPr>
                        <a:t>Bioventures</a:t>
                      </a:r>
                      <a:r>
                        <a:rPr lang="en-US" sz="1800" b="0" dirty="0">
                          <a:solidFill>
                            <a:schemeClr val="tx1"/>
                          </a:solidFill>
                        </a:rPr>
                        <a:t>,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87861">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err="1">
                          <a:solidFill>
                            <a:schemeClr val="tx1"/>
                          </a:solidFill>
                          <a:effectLst/>
                          <a:latin typeface="+mn-lt"/>
                          <a:ea typeface="+mn-ea"/>
                          <a:cs typeface="+mn-cs"/>
                        </a:rPr>
                        <a:t>Asylia</a:t>
                      </a:r>
                      <a:r>
                        <a:rPr lang="en-US" sz="1800" b="0" kern="1200" dirty="0">
                          <a:solidFill>
                            <a:schemeClr val="tx1"/>
                          </a:solidFill>
                          <a:effectLst/>
                          <a:latin typeface="+mn-lt"/>
                          <a:ea typeface="+mn-ea"/>
                          <a:cs typeface="+mn-cs"/>
                        </a:rPr>
                        <a:t> Therapeutics Inc, </a:t>
                      </a:r>
                      <a:r>
                        <a:rPr lang="en-US" sz="1800" b="0" kern="1200" dirty="0" err="1">
                          <a:solidFill>
                            <a:schemeClr val="tx1"/>
                          </a:solidFill>
                          <a:effectLst/>
                          <a:latin typeface="+mn-lt"/>
                          <a:ea typeface="+mn-ea"/>
                          <a:cs typeface="+mn-cs"/>
                        </a:rPr>
                        <a:t>Biotheryx</a:t>
                      </a:r>
                      <a:r>
                        <a:rPr lang="en-US" sz="1800" b="0" kern="1200" dirty="0">
                          <a:solidFill>
                            <a:schemeClr val="tx1"/>
                          </a:solidFill>
                          <a:effectLst/>
                          <a:latin typeface="+mn-lt"/>
                          <a:ea typeface="+mn-ea"/>
                          <a:cs typeface="+mn-cs"/>
                        </a:rPr>
                        <a:t>, Heidelberg Pharma, Regeneron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0114711"/>
                  </a:ext>
                </a:extLst>
              </a:tr>
              <a:tr h="977243">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59107146"/>
                  </a:ext>
                </a:extLst>
              </a:tr>
            </a:tbl>
          </a:graphicData>
        </a:graphic>
      </p:graphicFrame>
    </p:spTree>
    <p:custDataLst>
      <p:tags r:id="rId1"/>
    </p:custDataLst>
    <p:extLst>
      <p:ext uri="{BB962C8B-B14F-4D97-AF65-F5344CB8AC3E}">
        <p14:creationId xmlns:p14="http://schemas.microsoft.com/office/powerpoint/2010/main" val="2441046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D616B-8EDB-128C-E497-5018C42F24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D138E2-0CDF-2B3D-666F-7E375C550A62}"/>
              </a:ext>
            </a:extLst>
          </p:cNvPr>
          <p:cNvSpPr>
            <a:spLocks noGrp="1"/>
          </p:cNvSpPr>
          <p:nvPr>
            <p:ph type="title"/>
          </p:nvPr>
        </p:nvSpPr>
        <p:spPr>
          <a:xfrm>
            <a:off x="1524000" y="304800"/>
            <a:ext cx="9144000" cy="1143000"/>
          </a:xfrm>
        </p:spPr>
        <p:txBody>
          <a:bodyPr/>
          <a:lstStyle/>
          <a:p>
            <a:r>
              <a:rPr lang="en-US" dirty="0"/>
              <a:t>IMROZ : Isa-VRd Better During Induction</a:t>
            </a:r>
          </a:p>
        </p:txBody>
      </p:sp>
      <p:sp>
        <p:nvSpPr>
          <p:cNvPr id="6" name="TextBox 5">
            <a:extLst>
              <a:ext uri="{FF2B5EF4-FFF2-40B4-BE49-F238E27FC236}">
                <a16:creationId xmlns:a16="http://schemas.microsoft.com/office/drawing/2014/main" id="{D0A59036-1403-11FA-8499-5B63ECEBE95E}"/>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Orlowski, RZ et al. Blood. 2026 Jun 4;147(23):2760-2769.</a:t>
            </a:r>
          </a:p>
        </p:txBody>
      </p:sp>
      <p:sp>
        <p:nvSpPr>
          <p:cNvPr id="5" name="TextBox 4">
            <a:extLst>
              <a:ext uri="{FF2B5EF4-FFF2-40B4-BE49-F238E27FC236}">
                <a16:creationId xmlns:a16="http://schemas.microsoft.com/office/drawing/2014/main" id="{43577A40-E3A6-7A86-1092-C79537DD0F14}"/>
              </a:ext>
            </a:extLst>
          </p:cNvPr>
          <p:cNvSpPr txBox="1"/>
          <p:nvPr/>
        </p:nvSpPr>
        <p:spPr>
          <a:xfrm>
            <a:off x="2859528" y="1272571"/>
            <a:ext cx="2219069" cy="138499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M-protein &gt;2 g/dL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BM PC &gt;20%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i/u FLC ratio &gt;20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pitchFamily="-84"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5A793FFF-1860-115D-92AD-CB1248520188}"/>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pic>
        <p:nvPicPr>
          <p:cNvPr id="12" name="Picture 11">
            <a:extLst>
              <a:ext uri="{FF2B5EF4-FFF2-40B4-BE49-F238E27FC236}">
                <a16:creationId xmlns:a16="http://schemas.microsoft.com/office/drawing/2014/main" id="{D6FCE50F-1271-09AA-FA3B-15BAC1CE6F24}"/>
              </a:ext>
            </a:extLst>
          </p:cNvPr>
          <p:cNvPicPr>
            <a:picLocks noChangeAspect="1"/>
          </p:cNvPicPr>
          <p:nvPr/>
        </p:nvPicPr>
        <p:blipFill>
          <a:blip r:embed="rId3"/>
          <a:stretch>
            <a:fillRect/>
          </a:stretch>
        </p:blipFill>
        <p:spPr>
          <a:xfrm>
            <a:off x="2443098" y="1272571"/>
            <a:ext cx="7289800" cy="4150285"/>
          </a:xfrm>
          <a:prstGeom prst="rect">
            <a:avLst/>
          </a:prstGeom>
        </p:spPr>
      </p:pic>
      <p:sp>
        <p:nvSpPr>
          <p:cNvPr id="13" name="Content Placeholder 2">
            <a:extLst>
              <a:ext uri="{FF2B5EF4-FFF2-40B4-BE49-F238E27FC236}">
                <a16:creationId xmlns:a16="http://schemas.microsoft.com/office/drawing/2014/main" id="{E360AC55-0E4F-5EDE-E67D-22901008E9DC}"/>
              </a:ext>
            </a:extLst>
          </p:cNvPr>
          <p:cNvSpPr>
            <a:spLocks noGrp="1"/>
          </p:cNvSpPr>
          <p:nvPr>
            <p:ph idx="1"/>
          </p:nvPr>
        </p:nvSpPr>
        <p:spPr>
          <a:xfrm>
            <a:off x="2480873" y="5622890"/>
            <a:ext cx="7772400" cy="598110"/>
          </a:xfrm>
        </p:spPr>
        <p:txBody>
          <a:bodyPr/>
          <a:lstStyle/>
          <a:p>
            <a:r>
              <a:rPr lang="en-US" sz="2400" dirty="0"/>
              <a:t>PFS in patients by MRD-negativity (10</a:t>
            </a:r>
            <a:r>
              <a:rPr lang="en-US" sz="2400" baseline="30000" dirty="0"/>
              <a:t>-5</a:t>
            </a:r>
            <a:r>
              <a:rPr lang="en-US" sz="2400" dirty="0"/>
              <a:t>) @ 6 months</a:t>
            </a:r>
          </a:p>
        </p:txBody>
      </p:sp>
    </p:spTree>
    <p:extLst>
      <p:ext uri="{BB962C8B-B14F-4D97-AF65-F5344CB8AC3E}">
        <p14:creationId xmlns:p14="http://schemas.microsoft.com/office/powerpoint/2010/main" val="22888101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E834F-EE66-7DE7-0201-13A7CEAAC4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CE015E-1388-4E33-0C53-4592BC7A0261}"/>
              </a:ext>
            </a:extLst>
          </p:cNvPr>
          <p:cNvSpPr>
            <a:spLocks noGrp="1"/>
          </p:cNvSpPr>
          <p:nvPr>
            <p:ph type="title"/>
          </p:nvPr>
        </p:nvSpPr>
        <p:spPr>
          <a:xfrm>
            <a:off x="1524000" y="304800"/>
            <a:ext cx="9144000" cy="1143000"/>
          </a:xfrm>
        </p:spPr>
        <p:txBody>
          <a:bodyPr/>
          <a:lstStyle/>
          <a:p>
            <a:r>
              <a:rPr lang="en-US" dirty="0"/>
              <a:t>Isa-VRd Better Even After MRD</a:t>
            </a:r>
            <a:r>
              <a:rPr lang="en-US" baseline="30000" dirty="0"/>
              <a:t>+</a:t>
            </a:r>
          </a:p>
        </p:txBody>
      </p:sp>
      <p:sp>
        <p:nvSpPr>
          <p:cNvPr id="6" name="TextBox 5">
            <a:extLst>
              <a:ext uri="{FF2B5EF4-FFF2-40B4-BE49-F238E27FC236}">
                <a16:creationId xmlns:a16="http://schemas.microsoft.com/office/drawing/2014/main" id="{457B3D29-266D-32CC-E5D6-01B9FDAA8EBD}"/>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Orlowski, RZ et al. </a:t>
            </a:r>
            <a:r>
              <a:rPr kumimoji="0" lang="en-US" sz="1800" b="0" i="0" u="none" strike="noStrike" kern="1200" cap="none" spc="0" normalizeH="0" baseline="0" noProof="0" dirty="0">
                <a:ln>
                  <a:noFill/>
                </a:ln>
                <a:solidFill>
                  <a:srgbClr val="FFFF00"/>
                </a:solidFill>
                <a:effectLst/>
                <a:uLnTx/>
                <a:uFillTx/>
                <a:latin typeface="Times" pitchFamily="-84" charset="0"/>
                <a:ea typeface="ＭＳ Ｐゴシック" panose="020B0600070205080204" pitchFamily="34" charset="-128"/>
                <a:cs typeface="Arial" panose="020B0604020202020204" pitchFamily="34" charset="0"/>
              </a:rPr>
              <a:t>Blood. 2026 Jun 4;147(23):2760-2769.</a:t>
            </a:r>
            <a:endPar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endParaRPr>
          </a:p>
        </p:txBody>
      </p:sp>
      <p:sp>
        <p:nvSpPr>
          <p:cNvPr id="5" name="TextBox 4">
            <a:extLst>
              <a:ext uri="{FF2B5EF4-FFF2-40B4-BE49-F238E27FC236}">
                <a16:creationId xmlns:a16="http://schemas.microsoft.com/office/drawing/2014/main" id="{589DECC0-427C-FA20-AF84-6DA7FC40F028}"/>
              </a:ext>
            </a:extLst>
          </p:cNvPr>
          <p:cNvSpPr txBox="1"/>
          <p:nvPr/>
        </p:nvSpPr>
        <p:spPr>
          <a:xfrm>
            <a:off x="2859528" y="1272571"/>
            <a:ext cx="2219069" cy="138499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M-protein &gt;2 g/dL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BM PC &gt;20%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i/u FLC ratio &gt;20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pitchFamily="-84"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8666E19F-9F48-94BA-97A7-9861D0865BCA}"/>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sp>
        <p:nvSpPr>
          <p:cNvPr id="3" name="Content Placeholder 2">
            <a:extLst>
              <a:ext uri="{FF2B5EF4-FFF2-40B4-BE49-F238E27FC236}">
                <a16:creationId xmlns:a16="http://schemas.microsoft.com/office/drawing/2014/main" id="{DD647CA7-6337-C851-A8FA-23CB8C3EAD7B}"/>
              </a:ext>
            </a:extLst>
          </p:cNvPr>
          <p:cNvSpPr>
            <a:spLocks noGrp="1"/>
          </p:cNvSpPr>
          <p:nvPr>
            <p:ph idx="1"/>
          </p:nvPr>
        </p:nvSpPr>
        <p:spPr>
          <a:xfrm>
            <a:off x="2201798" y="5311403"/>
            <a:ext cx="7772400" cy="990600"/>
          </a:xfrm>
        </p:spPr>
        <p:txBody>
          <a:bodyPr/>
          <a:lstStyle/>
          <a:p>
            <a:r>
              <a:rPr lang="en-US" sz="2400" dirty="0"/>
              <a:t>Group that converts from MRD</a:t>
            </a:r>
            <a:r>
              <a:rPr lang="en-US" sz="2400" baseline="30000" dirty="0"/>
              <a:t>-</a:t>
            </a:r>
            <a:r>
              <a:rPr lang="en-US" sz="2400" dirty="0"/>
              <a:t> to MRD</a:t>
            </a:r>
            <a:r>
              <a:rPr lang="en-US" sz="2400" baseline="30000" dirty="0"/>
              <a:t>+</a:t>
            </a:r>
            <a:r>
              <a:rPr lang="en-US" sz="2400" dirty="0"/>
              <a:t> still does better if they had prior Isa-VRd</a:t>
            </a:r>
          </a:p>
        </p:txBody>
      </p:sp>
      <p:pic>
        <p:nvPicPr>
          <p:cNvPr id="8" name="Picture 7">
            <a:extLst>
              <a:ext uri="{FF2B5EF4-FFF2-40B4-BE49-F238E27FC236}">
                <a16:creationId xmlns:a16="http://schemas.microsoft.com/office/drawing/2014/main" id="{5D31D174-3DFF-0FE9-EFFF-D9AA8C6D3BFA}"/>
              </a:ext>
            </a:extLst>
          </p:cNvPr>
          <p:cNvPicPr>
            <a:picLocks noChangeAspect="1"/>
          </p:cNvPicPr>
          <p:nvPr/>
        </p:nvPicPr>
        <p:blipFill>
          <a:blip r:embed="rId3"/>
          <a:srcRect t="5362"/>
          <a:stretch>
            <a:fillRect/>
          </a:stretch>
        </p:blipFill>
        <p:spPr>
          <a:xfrm>
            <a:off x="2209800" y="1219201"/>
            <a:ext cx="7772400" cy="4038833"/>
          </a:xfrm>
          <a:prstGeom prst="rect">
            <a:avLst/>
          </a:prstGeom>
        </p:spPr>
      </p:pic>
      <p:sp>
        <p:nvSpPr>
          <p:cNvPr id="9" name="Rectangle 8">
            <a:extLst>
              <a:ext uri="{FF2B5EF4-FFF2-40B4-BE49-F238E27FC236}">
                <a16:creationId xmlns:a16="http://schemas.microsoft.com/office/drawing/2014/main" id="{7C330ED8-7473-C261-2CCD-2DA6268EB472}"/>
              </a:ext>
            </a:extLst>
          </p:cNvPr>
          <p:cNvSpPr/>
          <p:nvPr/>
        </p:nvSpPr>
        <p:spPr bwMode="auto">
          <a:xfrm>
            <a:off x="2222500" y="1219200"/>
            <a:ext cx="354196" cy="266816"/>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 b="0" i="0" u="none" strike="noStrike" kern="1200" cap="none" spc="0" normalizeH="0" baseline="0" noProof="0" dirty="0">
              <a:ln>
                <a:noFill/>
              </a:ln>
              <a:solidFill>
                <a:srgbClr val="FFFFFF"/>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42416240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F9886-3732-959A-2B49-EDF4B7CB41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3C3E1B-7E01-1075-ADAF-2157D7AE3F79}"/>
              </a:ext>
            </a:extLst>
          </p:cNvPr>
          <p:cNvSpPr>
            <a:spLocks noGrp="1"/>
          </p:cNvSpPr>
          <p:nvPr>
            <p:ph type="title"/>
          </p:nvPr>
        </p:nvSpPr>
        <p:spPr>
          <a:xfrm>
            <a:off x="1524000" y="304800"/>
            <a:ext cx="9144000" cy="1143000"/>
          </a:xfrm>
        </p:spPr>
        <p:txBody>
          <a:bodyPr/>
          <a:lstStyle/>
          <a:p>
            <a:r>
              <a:rPr lang="en-US" dirty="0"/>
              <a:t>BENEFIT Trial Update</a:t>
            </a:r>
            <a:endParaRPr lang="en-US" baseline="30000" dirty="0"/>
          </a:p>
        </p:txBody>
      </p:sp>
      <p:sp>
        <p:nvSpPr>
          <p:cNvPr id="6" name="TextBox 5">
            <a:extLst>
              <a:ext uri="{FF2B5EF4-FFF2-40B4-BE49-F238E27FC236}">
                <a16:creationId xmlns:a16="http://schemas.microsoft.com/office/drawing/2014/main" id="{392915D6-F2B3-A8D9-31D4-F6C5EF2CF4AB}"/>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Bobin, A et al. ASH 2025;Abstract 368.</a:t>
            </a:r>
          </a:p>
        </p:txBody>
      </p:sp>
      <p:sp>
        <p:nvSpPr>
          <p:cNvPr id="5" name="TextBox 4">
            <a:extLst>
              <a:ext uri="{FF2B5EF4-FFF2-40B4-BE49-F238E27FC236}">
                <a16:creationId xmlns:a16="http://schemas.microsoft.com/office/drawing/2014/main" id="{5A61E5B2-29DF-7268-3BE3-A13E55C8D44D}"/>
              </a:ext>
            </a:extLst>
          </p:cNvPr>
          <p:cNvSpPr txBox="1"/>
          <p:nvPr/>
        </p:nvSpPr>
        <p:spPr>
          <a:xfrm>
            <a:off x="2859528" y="1272571"/>
            <a:ext cx="2219069" cy="138499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M-protein &gt;2 g/dL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BM PC &gt;20%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i/u FLC ratio &gt;20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pitchFamily="-84"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33D31890-E2C8-FA87-A5CD-E48933EE2065}"/>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pic>
        <p:nvPicPr>
          <p:cNvPr id="4" name="Picture 3">
            <a:extLst>
              <a:ext uri="{FF2B5EF4-FFF2-40B4-BE49-F238E27FC236}">
                <a16:creationId xmlns:a16="http://schemas.microsoft.com/office/drawing/2014/main" id="{4F357613-FE6F-12D0-C6A1-5D1080C8CECD}"/>
              </a:ext>
            </a:extLst>
          </p:cNvPr>
          <p:cNvPicPr>
            <a:picLocks noChangeAspect="1"/>
          </p:cNvPicPr>
          <p:nvPr/>
        </p:nvPicPr>
        <p:blipFill>
          <a:blip r:embed="rId3"/>
          <a:stretch>
            <a:fillRect/>
          </a:stretch>
        </p:blipFill>
        <p:spPr>
          <a:xfrm>
            <a:off x="898687" y="1422869"/>
            <a:ext cx="10394626" cy="4404935"/>
          </a:xfrm>
          <a:prstGeom prst="rect">
            <a:avLst/>
          </a:prstGeom>
        </p:spPr>
      </p:pic>
    </p:spTree>
    <p:extLst>
      <p:ext uri="{BB962C8B-B14F-4D97-AF65-F5344CB8AC3E}">
        <p14:creationId xmlns:p14="http://schemas.microsoft.com/office/powerpoint/2010/main" val="12240891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0B8C1-5EB8-2F80-080B-20629ADF94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7390FF-3992-DAA5-C88E-5071A03DB9F3}"/>
              </a:ext>
            </a:extLst>
          </p:cNvPr>
          <p:cNvSpPr>
            <a:spLocks noGrp="1"/>
          </p:cNvSpPr>
          <p:nvPr>
            <p:ph type="title"/>
          </p:nvPr>
        </p:nvSpPr>
        <p:spPr>
          <a:xfrm>
            <a:off x="1524000" y="304800"/>
            <a:ext cx="9144000" cy="1143000"/>
          </a:xfrm>
        </p:spPr>
        <p:txBody>
          <a:bodyPr/>
          <a:lstStyle/>
          <a:p>
            <a:r>
              <a:rPr lang="en-US" dirty="0"/>
              <a:t>BENEFIT Trial Update</a:t>
            </a:r>
            <a:endParaRPr lang="en-US" baseline="30000" dirty="0"/>
          </a:p>
        </p:txBody>
      </p:sp>
      <p:sp>
        <p:nvSpPr>
          <p:cNvPr id="6" name="TextBox 5">
            <a:extLst>
              <a:ext uri="{FF2B5EF4-FFF2-40B4-BE49-F238E27FC236}">
                <a16:creationId xmlns:a16="http://schemas.microsoft.com/office/drawing/2014/main" id="{05C7E24E-7028-45EF-490F-3BB05D2D4D9A}"/>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Bobin, A et al. ASH 2025;Abstract 368.</a:t>
            </a:r>
          </a:p>
        </p:txBody>
      </p:sp>
      <p:sp>
        <p:nvSpPr>
          <p:cNvPr id="5" name="TextBox 4">
            <a:extLst>
              <a:ext uri="{FF2B5EF4-FFF2-40B4-BE49-F238E27FC236}">
                <a16:creationId xmlns:a16="http://schemas.microsoft.com/office/drawing/2014/main" id="{F10EBAED-3DF6-8CCE-20C3-D2488DCCD400}"/>
              </a:ext>
            </a:extLst>
          </p:cNvPr>
          <p:cNvSpPr txBox="1"/>
          <p:nvPr/>
        </p:nvSpPr>
        <p:spPr>
          <a:xfrm>
            <a:off x="2859528" y="1272571"/>
            <a:ext cx="2219069" cy="138499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M-protein &gt;2 g/dL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BM PC &gt;20%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i/u FLC ratio &gt;20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pitchFamily="-84"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B2F73C05-271D-4378-6270-23689B41145A}"/>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pic>
        <p:nvPicPr>
          <p:cNvPr id="4" name="Picture 3">
            <a:extLst>
              <a:ext uri="{FF2B5EF4-FFF2-40B4-BE49-F238E27FC236}">
                <a16:creationId xmlns:a16="http://schemas.microsoft.com/office/drawing/2014/main" id="{4233C62C-6A95-F6AA-263F-AD93D957FD80}"/>
              </a:ext>
            </a:extLst>
          </p:cNvPr>
          <p:cNvPicPr>
            <a:picLocks noChangeAspect="1"/>
          </p:cNvPicPr>
          <p:nvPr/>
        </p:nvPicPr>
        <p:blipFill>
          <a:blip r:embed="rId3"/>
          <a:stretch>
            <a:fillRect/>
          </a:stretch>
        </p:blipFill>
        <p:spPr>
          <a:xfrm>
            <a:off x="1744598" y="1328321"/>
            <a:ext cx="8686800" cy="3681209"/>
          </a:xfrm>
          <a:prstGeom prst="rect">
            <a:avLst/>
          </a:prstGeom>
        </p:spPr>
      </p:pic>
      <p:pic>
        <p:nvPicPr>
          <p:cNvPr id="11" name="Picture 10">
            <a:extLst>
              <a:ext uri="{FF2B5EF4-FFF2-40B4-BE49-F238E27FC236}">
                <a16:creationId xmlns:a16="http://schemas.microsoft.com/office/drawing/2014/main" id="{2BAB87C9-5C63-3AE8-0ED7-80D39A3A8ED5}"/>
              </a:ext>
            </a:extLst>
          </p:cNvPr>
          <p:cNvPicPr>
            <a:picLocks noChangeAspect="1"/>
          </p:cNvPicPr>
          <p:nvPr/>
        </p:nvPicPr>
        <p:blipFill>
          <a:blip r:embed="rId4"/>
          <a:stretch>
            <a:fillRect/>
          </a:stretch>
        </p:blipFill>
        <p:spPr>
          <a:xfrm>
            <a:off x="1524000" y="1143000"/>
            <a:ext cx="9144000" cy="4975412"/>
          </a:xfrm>
          <a:prstGeom prst="rect">
            <a:avLst/>
          </a:prstGeom>
        </p:spPr>
      </p:pic>
    </p:spTree>
    <p:extLst>
      <p:ext uri="{BB962C8B-B14F-4D97-AF65-F5344CB8AC3E}">
        <p14:creationId xmlns:p14="http://schemas.microsoft.com/office/powerpoint/2010/main" val="369551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946E3-8D97-37E4-5A63-B8DF7DCAAC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43A1E3-74B9-4299-FFFB-AAE021E5D176}"/>
              </a:ext>
            </a:extLst>
          </p:cNvPr>
          <p:cNvSpPr>
            <a:spLocks noGrp="1"/>
          </p:cNvSpPr>
          <p:nvPr>
            <p:ph type="title"/>
          </p:nvPr>
        </p:nvSpPr>
        <p:spPr>
          <a:xfrm>
            <a:off x="1524000" y="304800"/>
            <a:ext cx="9144000" cy="1143000"/>
          </a:xfrm>
        </p:spPr>
        <p:txBody>
          <a:bodyPr/>
          <a:lstStyle/>
          <a:p>
            <a:r>
              <a:rPr lang="en-US" dirty="0"/>
              <a:t>MRD &amp; Sustained MRD</a:t>
            </a:r>
            <a:r>
              <a:rPr lang="en-US" baseline="30000" dirty="0"/>
              <a:t>-</a:t>
            </a:r>
          </a:p>
        </p:txBody>
      </p:sp>
      <p:sp>
        <p:nvSpPr>
          <p:cNvPr id="6" name="TextBox 5">
            <a:extLst>
              <a:ext uri="{FF2B5EF4-FFF2-40B4-BE49-F238E27FC236}">
                <a16:creationId xmlns:a16="http://schemas.microsoft.com/office/drawing/2014/main" id="{53936BB9-2787-68FD-B2B2-3BA66E7F9A76}"/>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Bobin, A et al. ASH 2025;Abstract 368.</a:t>
            </a:r>
          </a:p>
        </p:txBody>
      </p:sp>
      <p:sp>
        <p:nvSpPr>
          <p:cNvPr id="5" name="TextBox 4">
            <a:extLst>
              <a:ext uri="{FF2B5EF4-FFF2-40B4-BE49-F238E27FC236}">
                <a16:creationId xmlns:a16="http://schemas.microsoft.com/office/drawing/2014/main" id="{7EAB290B-8F44-C902-75ED-5F81390E3607}"/>
              </a:ext>
            </a:extLst>
          </p:cNvPr>
          <p:cNvSpPr txBox="1"/>
          <p:nvPr/>
        </p:nvSpPr>
        <p:spPr>
          <a:xfrm>
            <a:off x="2859528" y="1272571"/>
            <a:ext cx="2219069" cy="138499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M-protein &gt;2 g/dL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BM PC &gt;20%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i/u FLC ratio &gt;20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pitchFamily="-84"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9654202C-B192-EFAC-AB18-05B0AD3936D9}"/>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pic>
        <p:nvPicPr>
          <p:cNvPr id="8" name="Picture 7">
            <a:extLst>
              <a:ext uri="{FF2B5EF4-FFF2-40B4-BE49-F238E27FC236}">
                <a16:creationId xmlns:a16="http://schemas.microsoft.com/office/drawing/2014/main" id="{D714488D-3329-3AFE-9AB1-987336AC0244}"/>
              </a:ext>
            </a:extLst>
          </p:cNvPr>
          <p:cNvPicPr>
            <a:picLocks noChangeAspect="1"/>
          </p:cNvPicPr>
          <p:nvPr/>
        </p:nvPicPr>
        <p:blipFill>
          <a:blip r:embed="rId3"/>
          <a:stretch>
            <a:fillRect/>
          </a:stretch>
        </p:blipFill>
        <p:spPr>
          <a:xfrm>
            <a:off x="2209800" y="1320915"/>
            <a:ext cx="7772400" cy="4730486"/>
          </a:xfrm>
          <a:prstGeom prst="rect">
            <a:avLst/>
          </a:prstGeom>
        </p:spPr>
      </p:pic>
    </p:spTree>
    <p:extLst>
      <p:ext uri="{BB962C8B-B14F-4D97-AF65-F5344CB8AC3E}">
        <p14:creationId xmlns:p14="http://schemas.microsoft.com/office/powerpoint/2010/main" val="31401721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DFC91-8381-E995-4D61-227A7AD514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2C3365-EA48-CE10-59FF-3D12710DD715}"/>
              </a:ext>
            </a:extLst>
          </p:cNvPr>
          <p:cNvSpPr>
            <a:spLocks noGrp="1"/>
          </p:cNvSpPr>
          <p:nvPr>
            <p:ph type="title"/>
          </p:nvPr>
        </p:nvSpPr>
        <p:spPr>
          <a:xfrm>
            <a:off x="1524000" y="304800"/>
            <a:ext cx="9144000" cy="1143000"/>
          </a:xfrm>
        </p:spPr>
        <p:txBody>
          <a:bodyPr/>
          <a:lstStyle/>
          <a:p>
            <a:r>
              <a:rPr lang="en-US" dirty="0"/>
              <a:t>MRD &amp; Sustained MRD</a:t>
            </a:r>
            <a:r>
              <a:rPr lang="en-US" baseline="30000" dirty="0"/>
              <a:t>-</a:t>
            </a:r>
          </a:p>
        </p:txBody>
      </p:sp>
      <p:sp>
        <p:nvSpPr>
          <p:cNvPr id="6" name="TextBox 5">
            <a:extLst>
              <a:ext uri="{FF2B5EF4-FFF2-40B4-BE49-F238E27FC236}">
                <a16:creationId xmlns:a16="http://schemas.microsoft.com/office/drawing/2014/main" id="{30EDA9DD-DED4-2069-CD4F-6252374E9C01}"/>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Bobin, A et al. ASH 2025;Abstract 368.</a:t>
            </a:r>
          </a:p>
        </p:txBody>
      </p:sp>
      <p:sp>
        <p:nvSpPr>
          <p:cNvPr id="5" name="TextBox 4">
            <a:extLst>
              <a:ext uri="{FF2B5EF4-FFF2-40B4-BE49-F238E27FC236}">
                <a16:creationId xmlns:a16="http://schemas.microsoft.com/office/drawing/2014/main" id="{4D4856FA-88EF-3650-4DE0-1B772D1C38E0}"/>
              </a:ext>
            </a:extLst>
          </p:cNvPr>
          <p:cNvSpPr txBox="1"/>
          <p:nvPr/>
        </p:nvSpPr>
        <p:spPr>
          <a:xfrm>
            <a:off x="2859528" y="1272571"/>
            <a:ext cx="2219069" cy="138499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M-protein &gt;2 g/dL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BM PC &gt;20%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i/u FLC ratio &gt;20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pitchFamily="-84"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B8AC67E0-2E10-FD4F-97FA-ED1741662E59}"/>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pic>
        <p:nvPicPr>
          <p:cNvPr id="8" name="Picture 7">
            <a:extLst>
              <a:ext uri="{FF2B5EF4-FFF2-40B4-BE49-F238E27FC236}">
                <a16:creationId xmlns:a16="http://schemas.microsoft.com/office/drawing/2014/main" id="{05F6BE5E-66D1-7F36-C7D2-82458E11139A}"/>
              </a:ext>
            </a:extLst>
          </p:cNvPr>
          <p:cNvPicPr>
            <a:picLocks noChangeAspect="1"/>
          </p:cNvPicPr>
          <p:nvPr/>
        </p:nvPicPr>
        <p:blipFill>
          <a:blip r:embed="rId3"/>
          <a:stretch>
            <a:fillRect/>
          </a:stretch>
        </p:blipFill>
        <p:spPr>
          <a:xfrm>
            <a:off x="2209800" y="1320915"/>
            <a:ext cx="7772400" cy="4730486"/>
          </a:xfrm>
          <a:prstGeom prst="rect">
            <a:avLst/>
          </a:prstGeom>
        </p:spPr>
      </p:pic>
      <p:pic>
        <p:nvPicPr>
          <p:cNvPr id="9" name="Picture 8">
            <a:extLst>
              <a:ext uri="{FF2B5EF4-FFF2-40B4-BE49-F238E27FC236}">
                <a16:creationId xmlns:a16="http://schemas.microsoft.com/office/drawing/2014/main" id="{D9697FBD-8E3F-B897-0900-3A566FB83C6C}"/>
              </a:ext>
            </a:extLst>
          </p:cNvPr>
          <p:cNvPicPr>
            <a:picLocks noChangeAspect="1"/>
          </p:cNvPicPr>
          <p:nvPr/>
        </p:nvPicPr>
        <p:blipFill>
          <a:blip r:embed="rId4"/>
          <a:stretch>
            <a:fillRect/>
          </a:stretch>
        </p:blipFill>
        <p:spPr>
          <a:xfrm>
            <a:off x="2254250" y="1317551"/>
            <a:ext cx="7683500" cy="4864100"/>
          </a:xfrm>
          <a:prstGeom prst="rect">
            <a:avLst/>
          </a:prstGeom>
        </p:spPr>
      </p:pic>
    </p:spTree>
    <p:extLst>
      <p:ext uri="{BB962C8B-B14F-4D97-AF65-F5344CB8AC3E}">
        <p14:creationId xmlns:p14="http://schemas.microsoft.com/office/powerpoint/2010/main" val="42788763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F8FDA-C1A7-2DA8-F330-F68B9C0F6B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E42769-C627-C3CB-0538-388EFE24A91E}"/>
              </a:ext>
            </a:extLst>
          </p:cNvPr>
          <p:cNvSpPr>
            <a:spLocks noGrp="1"/>
          </p:cNvSpPr>
          <p:nvPr>
            <p:ph type="title"/>
          </p:nvPr>
        </p:nvSpPr>
        <p:spPr>
          <a:xfrm>
            <a:off x="1127448" y="2420888"/>
            <a:ext cx="10152697" cy="1143000"/>
          </a:xfrm>
        </p:spPr>
        <p:txBody>
          <a:bodyPr/>
          <a:lstStyle/>
          <a:p>
            <a:pPr>
              <a:spcBef>
                <a:spcPts val="1200"/>
              </a:spcBef>
            </a:pPr>
            <a:r>
              <a:rPr lang="en-US" dirty="0"/>
              <a:t>Subcutaneous Isatuximab</a:t>
            </a:r>
            <a:endParaRPr lang="en-US" sz="2400" dirty="0"/>
          </a:p>
        </p:txBody>
      </p:sp>
    </p:spTree>
    <p:extLst>
      <p:ext uri="{BB962C8B-B14F-4D97-AF65-F5344CB8AC3E}">
        <p14:creationId xmlns:p14="http://schemas.microsoft.com/office/powerpoint/2010/main" val="848050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6E55D-2525-44EC-FA4B-15B77B04C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2DD5D9-3DC3-7036-58BC-1E7627ADE1DC}"/>
              </a:ext>
            </a:extLst>
          </p:cNvPr>
          <p:cNvSpPr>
            <a:spLocks noGrp="1"/>
          </p:cNvSpPr>
          <p:nvPr>
            <p:ph type="title"/>
          </p:nvPr>
        </p:nvSpPr>
        <p:spPr/>
        <p:txBody>
          <a:bodyPr/>
          <a:lstStyle/>
          <a:p>
            <a:r>
              <a:rPr lang="en-US" dirty="0"/>
              <a:t>IRAKLIA : Isatuximab OBI</a:t>
            </a:r>
          </a:p>
        </p:txBody>
      </p:sp>
      <p:sp>
        <p:nvSpPr>
          <p:cNvPr id="6" name="TextBox 5">
            <a:extLst>
              <a:ext uri="{FF2B5EF4-FFF2-40B4-BE49-F238E27FC236}">
                <a16:creationId xmlns:a16="http://schemas.microsoft.com/office/drawing/2014/main" id="{6C72776C-9DA5-B189-1F53-8232B073F4D7}"/>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Ailawadhi, S et al. J Clin Oncol. 2025 Aug;43(22):2527-2537.</a:t>
            </a:r>
          </a:p>
        </p:txBody>
      </p:sp>
      <p:sp>
        <p:nvSpPr>
          <p:cNvPr id="5" name="TextBox 4">
            <a:extLst>
              <a:ext uri="{FF2B5EF4-FFF2-40B4-BE49-F238E27FC236}">
                <a16:creationId xmlns:a16="http://schemas.microsoft.com/office/drawing/2014/main" id="{85DFF37F-0AFE-AF53-4B60-651E05547F4E}"/>
              </a:ext>
            </a:extLst>
          </p:cNvPr>
          <p:cNvSpPr txBox="1"/>
          <p:nvPr/>
        </p:nvSpPr>
        <p:spPr>
          <a:xfrm>
            <a:off x="2859528" y="1272571"/>
            <a:ext cx="2219069" cy="138499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M-protein &gt;2 g/dL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BM PC &gt;20%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i/u FLC ratio &gt;20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pitchFamily="-84"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F2133F6B-5D57-02FC-7DF2-108C34B3FA3D}"/>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pic>
        <p:nvPicPr>
          <p:cNvPr id="4" name="Picture 3">
            <a:extLst>
              <a:ext uri="{FF2B5EF4-FFF2-40B4-BE49-F238E27FC236}">
                <a16:creationId xmlns:a16="http://schemas.microsoft.com/office/drawing/2014/main" id="{258163FC-DE45-94EC-C631-598625DB364E}"/>
              </a:ext>
            </a:extLst>
          </p:cNvPr>
          <p:cNvPicPr>
            <a:picLocks noChangeAspect="1"/>
          </p:cNvPicPr>
          <p:nvPr/>
        </p:nvPicPr>
        <p:blipFill>
          <a:blip r:embed="rId3"/>
          <a:stretch>
            <a:fillRect/>
          </a:stretch>
        </p:blipFill>
        <p:spPr>
          <a:xfrm>
            <a:off x="1302455" y="1447800"/>
            <a:ext cx="9587089" cy="4365847"/>
          </a:xfrm>
          <a:prstGeom prst="rect">
            <a:avLst/>
          </a:prstGeom>
        </p:spPr>
      </p:pic>
    </p:spTree>
    <p:extLst>
      <p:ext uri="{BB962C8B-B14F-4D97-AF65-F5344CB8AC3E}">
        <p14:creationId xmlns:p14="http://schemas.microsoft.com/office/powerpoint/2010/main" val="2077294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D566D-4FAB-B04F-9E5D-86E8FE0CEA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1B8681-53C9-3BE0-36B8-DBB80BEAD0A1}"/>
              </a:ext>
            </a:extLst>
          </p:cNvPr>
          <p:cNvSpPr>
            <a:spLocks noGrp="1"/>
          </p:cNvSpPr>
          <p:nvPr>
            <p:ph type="title"/>
          </p:nvPr>
        </p:nvSpPr>
        <p:spPr/>
        <p:txBody>
          <a:bodyPr/>
          <a:lstStyle/>
          <a:p>
            <a:r>
              <a:rPr lang="en-US" dirty="0"/>
              <a:t>IRAKLIA : Isatuximab OBI</a:t>
            </a:r>
          </a:p>
        </p:txBody>
      </p:sp>
      <p:sp>
        <p:nvSpPr>
          <p:cNvPr id="6" name="TextBox 5">
            <a:extLst>
              <a:ext uri="{FF2B5EF4-FFF2-40B4-BE49-F238E27FC236}">
                <a16:creationId xmlns:a16="http://schemas.microsoft.com/office/drawing/2014/main" id="{5DDD8651-8145-1C4E-3158-7F9BFFD55425}"/>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Ailawadhi, S et al. J Clin Oncol. 2025 Aug;43(22):2527-2537.</a:t>
            </a:r>
          </a:p>
        </p:txBody>
      </p:sp>
      <p:sp>
        <p:nvSpPr>
          <p:cNvPr id="5" name="TextBox 4">
            <a:extLst>
              <a:ext uri="{FF2B5EF4-FFF2-40B4-BE49-F238E27FC236}">
                <a16:creationId xmlns:a16="http://schemas.microsoft.com/office/drawing/2014/main" id="{6986EA30-B227-560A-038F-FA9858F96D3F}"/>
              </a:ext>
            </a:extLst>
          </p:cNvPr>
          <p:cNvSpPr txBox="1"/>
          <p:nvPr/>
        </p:nvSpPr>
        <p:spPr>
          <a:xfrm>
            <a:off x="2859528" y="1272571"/>
            <a:ext cx="2219069" cy="138499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M-protein &gt;2 g/dL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BM PC &gt;20%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i/u FLC ratio &gt;20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pitchFamily="-84"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8955D3DF-A667-9872-DD70-AE7E603279ED}"/>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pic>
        <p:nvPicPr>
          <p:cNvPr id="8" name="Picture 7">
            <a:extLst>
              <a:ext uri="{FF2B5EF4-FFF2-40B4-BE49-F238E27FC236}">
                <a16:creationId xmlns:a16="http://schemas.microsoft.com/office/drawing/2014/main" id="{965FBAA3-75FC-D5ED-A8A2-F3FA2BAEE44A}"/>
              </a:ext>
            </a:extLst>
          </p:cNvPr>
          <p:cNvPicPr>
            <a:picLocks noChangeAspect="1"/>
          </p:cNvPicPr>
          <p:nvPr/>
        </p:nvPicPr>
        <p:blipFill>
          <a:blip r:embed="rId3"/>
          <a:stretch>
            <a:fillRect/>
          </a:stretch>
        </p:blipFill>
        <p:spPr>
          <a:xfrm>
            <a:off x="1524000" y="1524000"/>
            <a:ext cx="9144000" cy="2955528"/>
          </a:xfrm>
          <a:prstGeom prst="rect">
            <a:avLst/>
          </a:prstGeom>
        </p:spPr>
      </p:pic>
      <p:sp>
        <p:nvSpPr>
          <p:cNvPr id="9" name="Content Placeholder 2">
            <a:extLst>
              <a:ext uri="{FF2B5EF4-FFF2-40B4-BE49-F238E27FC236}">
                <a16:creationId xmlns:a16="http://schemas.microsoft.com/office/drawing/2014/main" id="{2F9308B6-C1DE-FF63-30BD-BD30C4AF2986}"/>
              </a:ext>
            </a:extLst>
          </p:cNvPr>
          <p:cNvSpPr>
            <a:spLocks noGrp="1"/>
          </p:cNvSpPr>
          <p:nvPr>
            <p:ph idx="1"/>
          </p:nvPr>
        </p:nvSpPr>
        <p:spPr>
          <a:xfrm>
            <a:off x="2209800" y="5043759"/>
            <a:ext cx="7772400" cy="914400"/>
          </a:xfrm>
        </p:spPr>
        <p:txBody>
          <a:bodyPr/>
          <a:lstStyle/>
          <a:p>
            <a:r>
              <a:rPr lang="en-US" sz="2400" dirty="0"/>
              <a:t>Phase III study comparing Isa</a:t>
            </a:r>
            <a:r>
              <a:rPr lang="en-US" sz="2400" baseline="30000" dirty="0"/>
              <a:t>IV</a:t>
            </a:r>
            <a:r>
              <a:rPr lang="en-US" sz="2400" dirty="0"/>
              <a:t>Pd to Isa</a:t>
            </a:r>
            <a:r>
              <a:rPr lang="en-US" sz="2400" baseline="30000" dirty="0"/>
              <a:t>SC</a:t>
            </a:r>
            <a:r>
              <a:rPr lang="en-US" sz="2400" dirty="0"/>
              <a:t>Pd in patients with 1 or more prior lines, including lenalidomide and a PI</a:t>
            </a:r>
          </a:p>
        </p:txBody>
      </p:sp>
    </p:spTree>
    <p:extLst>
      <p:ext uri="{BB962C8B-B14F-4D97-AF65-F5344CB8AC3E}">
        <p14:creationId xmlns:p14="http://schemas.microsoft.com/office/powerpoint/2010/main" val="39147703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2A6B7-2CED-8A72-B023-C8D33B0717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C83B54-6353-6867-58E7-219F44FD857A}"/>
              </a:ext>
            </a:extLst>
          </p:cNvPr>
          <p:cNvSpPr>
            <a:spLocks noGrp="1"/>
          </p:cNvSpPr>
          <p:nvPr>
            <p:ph type="title"/>
          </p:nvPr>
        </p:nvSpPr>
        <p:spPr/>
        <p:txBody>
          <a:bodyPr/>
          <a:lstStyle/>
          <a:p>
            <a:r>
              <a:rPr lang="en-US" dirty="0"/>
              <a:t>Results : Non-inferiority</a:t>
            </a:r>
          </a:p>
        </p:txBody>
      </p:sp>
      <p:sp>
        <p:nvSpPr>
          <p:cNvPr id="6" name="TextBox 5">
            <a:extLst>
              <a:ext uri="{FF2B5EF4-FFF2-40B4-BE49-F238E27FC236}">
                <a16:creationId xmlns:a16="http://schemas.microsoft.com/office/drawing/2014/main" id="{79AC57FB-E965-FEF3-6DC7-65BB7424D7BD}"/>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Ailawadhi, S et al. </a:t>
            </a:r>
            <a:r>
              <a:rPr kumimoji="0" lang="en-US" sz="1800" b="0" i="0" u="none" strike="noStrike" kern="1200" cap="none" spc="0" normalizeH="0" baseline="0" noProof="0" dirty="0">
                <a:ln>
                  <a:noFill/>
                </a:ln>
                <a:solidFill>
                  <a:srgbClr val="FFFF00"/>
                </a:solidFill>
                <a:effectLst/>
                <a:uLnTx/>
                <a:uFillTx/>
                <a:latin typeface="Times" pitchFamily="-84" charset="0"/>
                <a:ea typeface="ＭＳ Ｐゴシック" panose="020B0600070205080204" pitchFamily="34" charset="-128"/>
                <a:cs typeface="Arial" panose="020B0604020202020204" pitchFamily="34" charset="0"/>
              </a:rPr>
              <a:t>J Clin Oncol. 2025 Aug;43(22):2527-2537.</a:t>
            </a:r>
          </a:p>
        </p:txBody>
      </p:sp>
      <p:sp>
        <p:nvSpPr>
          <p:cNvPr id="5" name="TextBox 4">
            <a:extLst>
              <a:ext uri="{FF2B5EF4-FFF2-40B4-BE49-F238E27FC236}">
                <a16:creationId xmlns:a16="http://schemas.microsoft.com/office/drawing/2014/main" id="{819D6DF2-6F51-1543-E5A5-7C060B83FA1F}"/>
              </a:ext>
            </a:extLst>
          </p:cNvPr>
          <p:cNvSpPr txBox="1"/>
          <p:nvPr/>
        </p:nvSpPr>
        <p:spPr>
          <a:xfrm>
            <a:off x="2859528" y="1272571"/>
            <a:ext cx="2219069" cy="138499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M-protein &gt;2 g/dL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BM PC &gt;20%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i/u FLC ratio &gt;20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pitchFamily="-84"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3392073E-B380-7EDF-FC17-6235041189C3}"/>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pic>
        <p:nvPicPr>
          <p:cNvPr id="3" name="Picture 2">
            <a:extLst>
              <a:ext uri="{FF2B5EF4-FFF2-40B4-BE49-F238E27FC236}">
                <a16:creationId xmlns:a16="http://schemas.microsoft.com/office/drawing/2014/main" id="{BE66BBBE-C1A6-7479-6DB4-ED10698DF740}"/>
              </a:ext>
            </a:extLst>
          </p:cNvPr>
          <p:cNvPicPr>
            <a:picLocks noChangeAspect="1"/>
          </p:cNvPicPr>
          <p:nvPr/>
        </p:nvPicPr>
        <p:blipFill>
          <a:blip r:embed="rId3"/>
          <a:stretch>
            <a:fillRect/>
          </a:stretch>
        </p:blipFill>
        <p:spPr>
          <a:xfrm>
            <a:off x="2838450" y="1567556"/>
            <a:ext cx="6515100" cy="3719843"/>
          </a:xfrm>
          <a:prstGeom prst="rect">
            <a:avLst/>
          </a:prstGeom>
        </p:spPr>
      </p:pic>
    </p:spTree>
    <p:extLst>
      <p:ext uri="{BB962C8B-B14F-4D97-AF65-F5344CB8AC3E}">
        <p14:creationId xmlns:p14="http://schemas.microsoft.com/office/powerpoint/2010/main" val="1540824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912286" y="1988840"/>
            <a:ext cx="10358967" cy="2372987"/>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068324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79665-4176-AD7A-5BE0-768A8318F9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DE2627-400C-6C0E-0FA8-F7A53B71AF35}"/>
              </a:ext>
            </a:extLst>
          </p:cNvPr>
          <p:cNvSpPr>
            <a:spLocks noGrp="1"/>
          </p:cNvSpPr>
          <p:nvPr>
            <p:ph type="title"/>
          </p:nvPr>
        </p:nvSpPr>
        <p:spPr/>
        <p:txBody>
          <a:bodyPr/>
          <a:lstStyle/>
          <a:p>
            <a:r>
              <a:rPr lang="en-US" dirty="0"/>
              <a:t>Results : Non-inferiority</a:t>
            </a:r>
          </a:p>
        </p:txBody>
      </p:sp>
      <p:sp>
        <p:nvSpPr>
          <p:cNvPr id="6" name="TextBox 5">
            <a:extLst>
              <a:ext uri="{FF2B5EF4-FFF2-40B4-BE49-F238E27FC236}">
                <a16:creationId xmlns:a16="http://schemas.microsoft.com/office/drawing/2014/main" id="{3BFAD117-E89B-FBA6-A788-8515FFAAE5BF}"/>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Ailawadhi, S et al. </a:t>
            </a:r>
            <a:r>
              <a:rPr kumimoji="0" lang="en-US" sz="1800" b="0" i="0" u="none" strike="noStrike" kern="1200" cap="none" spc="0" normalizeH="0" baseline="0" noProof="0" dirty="0">
                <a:ln>
                  <a:noFill/>
                </a:ln>
                <a:solidFill>
                  <a:srgbClr val="FFFF00"/>
                </a:solidFill>
                <a:effectLst/>
                <a:uLnTx/>
                <a:uFillTx/>
                <a:latin typeface="Times" pitchFamily="-84" charset="0"/>
                <a:ea typeface="ＭＳ Ｐゴシック" panose="020B0600070205080204" pitchFamily="34" charset="-128"/>
                <a:cs typeface="Arial" panose="020B0604020202020204" pitchFamily="34" charset="0"/>
              </a:rPr>
              <a:t>J Clin Oncol. 2025 Aug;43(22):2527-2537.</a:t>
            </a:r>
          </a:p>
        </p:txBody>
      </p:sp>
      <p:sp>
        <p:nvSpPr>
          <p:cNvPr id="5" name="TextBox 4">
            <a:extLst>
              <a:ext uri="{FF2B5EF4-FFF2-40B4-BE49-F238E27FC236}">
                <a16:creationId xmlns:a16="http://schemas.microsoft.com/office/drawing/2014/main" id="{BBC8302D-E264-2219-3909-AECF40542840}"/>
              </a:ext>
            </a:extLst>
          </p:cNvPr>
          <p:cNvSpPr txBox="1"/>
          <p:nvPr/>
        </p:nvSpPr>
        <p:spPr>
          <a:xfrm>
            <a:off x="2859528" y="1272571"/>
            <a:ext cx="2219069" cy="138499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M-protein &gt;2 g/dL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BM PC &gt;20%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i/u FLC ratio &gt;20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pitchFamily="-84"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EFBBC6DC-6445-83C9-A4AD-935EDB9B830B}"/>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pic>
        <p:nvPicPr>
          <p:cNvPr id="3" name="Picture 2">
            <a:extLst>
              <a:ext uri="{FF2B5EF4-FFF2-40B4-BE49-F238E27FC236}">
                <a16:creationId xmlns:a16="http://schemas.microsoft.com/office/drawing/2014/main" id="{48881976-E0F9-5065-23CE-2E70DEBBEF1E}"/>
              </a:ext>
            </a:extLst>
          </p:cNvPr>
          <p:cNvPicPr>
            <a:picLocks noChangeAspect="1"/>
          </p:cNvPicPr>
          <p:nvPr/>
        </p:nvPicPr>
        <p:blipFill>
          <a:blip r:embed="rId3"/>
          <a:stretch>
            <a:fillRect/>
          </a:stretch>
        </p:blipFill>
        <p:spPr>
          <a:xfrm>
            <a:off x="2838450" y="1567556"/>
            <a:ext cx="6515100" cy="3719843"/>
          </a:xfrm>
          <a:prstGeom prst="rect">
            <a:avLst/>
          </a:prstGeom>
        </p:spPr>
      </p:pic>
      <p:pic>
        <p:nvPicPr>
          <p:cNvPr id="10" name="Picture 9">
            <a:extLst>
              <a:ext uri="{FF2B5EF4-FFF2-40B4-BE49-F238E27FC236}">
                <a16:creationId xmlns:a16="http://schemas.microsoft.com/office/drawing/2014/main" id="{9950FC99-FA2C-CA2B-17FC-69DE47E185AC}"/>
              </a:ext>
            </a:extLst>
          </p:cNvPr>
          <p:cNvPicPr>
            <a:picLocks noChangeAspect="1"/>
          </p:cNvPicPr>
          <p:nvPr/>
        </p:nvPicPr>
        <p:blipFill>
          <a:blip r:embed="rId4"/>
          <a:stretch>
            <a:fillRect/>
          </a:stretch>
        </p:blipFill>
        <p:spPr>
          <a:xfrm>
            <a:off x="2831309" y="1240334"/>
            <a:ext cx="6513378" cy="4345097"/>
          </a:xfrm>
          <a:prstGeom prst="rect">
            <a:avLst/>
          </a:prstGeom>
        </p:spPr>
      </p:pic>
    </p:spTree>
    <p:extLst>
      <p:ext uri="{BB962C8B-B14F-4D97-AF65-F5344CB8AC3E}">
        <p14:creationId xmlns:p14="http://schemas.microsoft.com/office/powerpoint/2010/main" val="19406405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4FC61-B0BB-6BD9-2092-B4B3E9DBD9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CEAF19-B037-8A08-1076-05C38B627D12}"/>
              </a:ext>
            </a:extLst>
          </p:cNvPr>
          <p:cNvSpPr>
            <a:spLocks noGrp="1"/>
          </p:cNvSpPr>
          <p:nvPr>
            <p:ph type="title"/>
          </p:nvPr>
        </p:nvSpPr>
        <p:spPr/>
        <p:txBody>
          <a:bodyPr/>
          <a:lstStyle/>
          <a:p>
            <a:r>
              <a:rPr lang="en-US" dirty="0"/>
              <a:t>Results : Non-inferiority</a:t>
            </a:r>
          </a:p>
        </p:txBody>
      </p:sp>
      <p:sp>
        <p:nvSpPr>
          <p:cNvPr id="6" name="TextBox 5">
            <a:extLst>
              <a:ext uri="{FF2B5EF4-FFF2-40B4-BE49-F238E27FC236}">
                <a16:creationId xmlns:a16="http://schemas.microsoft.com/office/drawing/2014/main" id="{1D9E4302-F63A-0062-078C-EEB1641DFC92}"/>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Ailawadhi, S et al. </a:t>
            </a:r>
            <a:r>
              <a:rPr kumimoji="0" lang="en-US" sz="1800" b="0" i="0" u="none" strike="noStrike" kern="1200" cap="none" spc="0" normalizeH="0" baseline="0" noProof="0" dirty="0">
                <a:ln>
                  <a:noFill/>
                </a:ln>
                <a:solidFill>
                  <a:srgbClr val="FFFF00"/>
                </a:solidFill>
                <a:effectLst/>
                <a:uLnTx/>
                <a:uFillTx/>
                <a:latin typeface="Times" pitchFamily="-84" charset="0"/>
                <a:ea typeface="ＭＳ Ｐゴシック" panose="020B0600070205080204" pitchFamily="34" charset="-128"/>
                <a:cs typeface="Arial" panose="020B0604020202020204" pitchFamily="34" charset="0"/>
              </a:rPr>
              <a:t>J Clin Oncol. 2025 Aug;43(22):2527-2537.</a:t>
            </a:r>
          </a:p>
        </p:txBody>
      </p:sp>
      <p:sp>
        <p:nvSpPr>
          <p:cNvPr id="5" name="TextBox 4">
            <a:extLst>
              <a:ext uri="{FF2B5EF4-FFF2-40B4-BE49-F238E27FC236}">
                <a16:creationId xmlns:a16="http://schemas.microsoft.com/office/drawing/2014/main" id="{3F0DF2D4-52B4-2ABB-7713-DBB0BA4C9F6B}"/>
              </a:ext>
            </a:extLst>
          </p:cNvPr>
          <p:cNvSpPr txBox="1"/>
          <p:nvPr/>
        </p:nvSpPr>
        <p:spPr>
          <a:xfrm>
            <a:off x="2859528" y="1272571"/>
            <a:ext cx="2219069" cy="138499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M-protein &gt;2 g/dL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BM PC &gt;20%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i/u FLC ratio &gt;20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pitchFamily="-84"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2EB3AD5C-330A-ED7A-C08D-C4BF6A5E1D68}"/>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sp>
        <p:nvSpPr>
          <p:cNvPr id="9" name="Content Placeholder 2">
            <a:extLst>
              <a:ext uri="{FF2B5EF4-FFF2-40B4-BE49-F238E27FC236}">
                <a16:creationId xmlns:a16="http://schemas.microsoft.com/office/drawing/2014/main" id="{FD7E69A7-30C8-4ABA-16CB-81330515B893}"/>
              </a:ext>
            </a:extLst>
          </p:cNvPr>
          <p:cNvSpPr>
            <a:spLocks noGrp="1"/>
          </p:cNvSpPr>
          <p:nvPr>
            <p:ph idx="1"/>
          </p:nvPr>
        </p:nvSpPr>
        <p:spPr>
          <a:xfrm>
            <a:off x="3810000" y="5786888"/>
            <a:ext cx="7772400" cy="914400"/>
          </a:xfrm>
        </p:spPr>
        <p:txBody>
          <a:bodyPr/>
          <a:lstStyle/>
          <a:p>
            <a:r>
              <a:rPr lang="en-US" sz="2400" dirty="0"/>
              <a:t>Improved patient experience</a:t>
            </a:r>
          </a:p>
        </p:txBody>
      </p:sp>
      <p:pic>
        <p:nvPicPr>
          <p:cNvPr id="3" name="Picture 2">
            <a:extLst>
              <a:ext uri="{FF2B5EF4-FFF2-40B4-BE49-F238E27FC236}">
                <a16:creationId xmlns:a16="http://schemas.microsoft.com/office/drawing/2014/main" id="{B2A520FE-A45C-8C1A-1648-F0490BA43597}"/>
              </a:ext>
            </a:extLst>
          </p:cNvPr>
          <p:cNvPicPr>
            <a:picLocks noChangeAspect="1"/>
          </p:cNvPicPr>
          <p:nvPr/>
        </p:nvPicPr>
        <p:blipFill>
          <a:blip r:embed="rId3"/>
          <a:stretch>
            <a:fillRect/>
          </a:stretch>
        </p:blipFill>
        <p:spPr>
          <a:xfrm>
            <a:off x="2838450" y="1567556"/>
            <a:ext cx="6515100" cy="3719843"/>
          </a:xfrm>
          <a:prstGeom prst="rect">
            <a:avLst/>
          </a:prstGeom>
        </p:spPr>
      </p:pic>
      <p:pic>
        <p:nvPicPr>
          <p:cNvPr id="10" name="Picture 9">
            <a:extLst>
              <a:ext uri="{FF2B5EF4-FFF2-40B4-BE49-F238E27FC236}">
                <a16:creationId xmlns:a16="http://schemas.microsoft.com/office/drawing/2014/main" id="{798DAA34-7C74-D114-6152-56ADEDC17275}"/>
              </a:ext>
            </a:extLst>
          </p:cNvPr>
          <p:cNvPicPr>
            <a:picLocks noChangeAspect="1"/>
          </p:cNvPicPr>
          <p:nvPr/>
        </p:nvPicPr>
        <p:blipFill>
          <a:blip r:embed="rId4"/>
          <a:stretch>
            <a:fillRect/>
          </a:stretch>
        </p:blipFill>
        <p:spPr>
          <a:xfrm>
            <a:off x="2831309" y="1240334"/>
            <a:ext cx="6513378" cy="4345097"/>
          </a:xfrm>
          <a:prstGeom prst="rect">
            <a:avLst/>
          </a:prstGeom>
        </p:spPr>
      </p:pic>
      <p:pic>
        <p:nvPicPr>
          <p:cNvPr id="11" name="Picture 10">
            <a:extLst>
              <a:ext uri="{FF2B5EF4-FFF2-40B4-BE49-F238E27FC236}">
                <a16:creationId xmlns:a16="http://schemas.microsoft.com/office/drawing/2014/main" id="{D0A66E24-9C1F-05FA-227E-BDAB82E9A674}"/>
              </a:ext>
            </a:extLst>
          </p:cNvPr>
          <p:cNvPicPr>
            <a:picLocks noChangeAspect="1"/>
          </p:cNvPicPr>
          <p:nvPr/>
        </p:nvPicPr>
        <p:blipFill>
          <a:blip r:embed="rId5"/>
          <a:stretch>
            <a:fillRect/>
          </a:stretch>
        </p:blipFill>
        <p:spPr>
          <a:xfrm>
            <a:off x="2733536" y="1213873"/>
            <a:ext cx="6737320" cy="4605484"/>
          </a:xfrm>
          <a:prstGeom prst="rect">
            <a:avLst/>
          </a:prstGeom>
        </p:spPr>
      </p:pic>
    </p:spTree>
    <p:extLst>
      <p:ext uri="{BB962C8B-B14F-4D97-AF65-F5344CB8AC3E}">
        <p14:creationId xmlns:p14="http://schemas.microsoft.com/office/powerpoint/2010/main" val="41447738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D6EE7-92E0-D071-EFDB-29051266CA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39BB43-7245-3C75-CF9F-B036E2F4E784}"/>
              </a:ext>
            </a:extLst>
          </p:cNvPr>
          <p:cNvSpPr>
            <a:spLocks noGrp="1"/>
          </p:cNvSpPr>
          <p:nvPr>
            <p:ph type="title"/>
          </p:nvPr>
        </p:nvSpPr>
        <p:spPr>
          <a:xfrm>
            <a:off x="1127448" y="2420888"/>
            <a:ext cx="10152697" cy="1143000"/>
          </a:xfrm>
        </p:spPr>
        <p:txBody>
          <a:bodyPr/>
          <a:lstStyle/>
          <a:p>
            <a:pPr>
              <a:spcBef>
                <a:spcPts val="1200"/>
              </a:spcBef>
            </a:pPr>
            <a:r>
              <a:rPr lang="en-US" dirty="0"/>
              <a:t>Addition of Daratumumab to Maintenance Therapy</a:t>
            </a:r>
            <a:endParaRPr lang="en-US" sz="2400" dirty="0"/>
          </a:p>
        </p:txBody>
      </p:sp>
    </p:spTree>
    <p:extLst>
      <p:ext uri="{BB962C8B-B14F-4D97-AF65-F5344CB8AC3E}">
        <p14:creationId xmlns:p14="http://schemas.microsoft.com/office/powerpoint/2010/main" val="3192777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2E053-66EE-C812-5F32-04DCB5F138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5FACA7-0E5D-8C49-F5E9-A9D4FDAC687F}"/>
              </a:ext>
            </a:extLst>
          </p:cNvPr>
          <p:cNvSpPr>
            <a:spLocks noGrp="1"/>
          </p:cNvSpPr>
          <p:nvPr>
            <p:ph type="title"/>
          </p:nvPr>
        </p:nvSpPr>
        <p:spPr/>
        <p:txBody>
          <a:bodyPr/>
          <a:lstStyle/>
          <a:p>
            <a:r>
              <a:rPr lang="en-US" dirty="0"/>
              <a:t>AURIGA Study Update</a:t>
            </a:r>
          </a:p>
        </p:txBody>
      </p:sp>
      <p:sp>
        <p:nvSpPr>
          <p:cNvPr id="6" name="TextBox 5">
            <a:extLst>
              <a:ext uri="{FF2B5EF4-FFF2-40B4-BE49-F238E27FC236}">
                <a16:creationId xmlns:a16="http://schemas.microsoft.com/office/drawing/2014/main" id="{A45B5B0D-B2E4-741E-E08D-A052FCA5F1AE}"/>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Badros, A et al. Blood. 2025 Jan 16;145(3):300-310.</a:t>
            </a:r>
          </a:p>
        </p:txBody>
      </p:sp>
      <p:sp>
        <p:nvSpPr>
          <p:cNvPr id="5" name="TextBox 4">
            <a:extLst>
              <a:ext uri="{FF2B5EF4-FFF2-40B4-BE49-F238E27FC236}">
                <a16:creationId xmlns:a16="http://schemas.microsoft.com/office/drawing/2014/main" id="{2E87E2F1-7BF8-A1D2-609D-8BC12C3729C3}"/>
              </a:ext>
            </a:extLst>
          </p:cNvPr>
          <p:cNvSpPr txBox="1"/>
          <p:nvPr/>
        </p:nvSpPr>
        <p:spPr>
          <a:xfrm>
            <a:off x="2859528" y="1272571"/>
            <a:ext cx="2219069" cy="138499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M-protein &gt;2 g/dL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BM PC &gt;20%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i/u FLC ratio &gt;20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pitchFamily="-84"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4232A5FA-9912-66D0-ABD2-56F52800918A}"/>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pic>
        <p:nvPicPr>
          <p:cNvPr id="8" name="Picture 7" descr="A diagram of a patient's cycle&#10;&#10;AI-generated content may be incorrect.">
            <a:extLst>
              <a:ext uri="{FF2B5EF4-FFF2-40B4-BE49-F238E27FC236}">
                <a16:creationId xmlns:a16="http://schemas.microsoft.com/office/drawing/2014/main" id="{D6ABA7F0-57E8-0652-FC48-1BCBE133882D}"/>
              </a:ext>
            </a:extLst>
          </p:cNvPr>
          <p:cNvPicPr>
            <a:picLocks noChangeAspect="1"/>
          </p:cNvPicPr>
          <p:nvPr/>
        </p:nvPicPr>
        <p:blipFill>
          <a:blip r:embed="rId3"/>
          <a:srcRect b="25021"/>
          <a:stretch>
            <a:fillRect/>
          </a:stretch>
        </p:blipFill>
        <p:spPr>
          <a:xfrm>
            <a:off x="473293" y="1574323"/>
            <a:ext cx="11245413" cy="3934200"/>
          </a:xfrm>
          <a:prstGeom prst="rect">
            <a:avLst/>
          </a:prstGeom>
        </p:spPr>
      </p:pic>
    </p:spTree>
    <p:extLst>
      <p:ext uri="{BB962C8B-B14F-4D97-AF65-F5344CB8AC3E}">
        <p14:creationId xmlns:p14="http://schemas.microsoft.com/office/powerpoint/2010/main" val="26764459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2401C-18D0-2066-FD7D-C973E3751D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E02A97-024B-2CE4-FC05-FE485C747880}"/>
              </a:ext>
            </a:extLst>
          </p:cNvPr>
          <p:cNvSpPr>
            <a:spLocks noGrp="1"/>
          </p:cNvSpPr>
          <p:nvPr>
            <p:ph type="title"/>
          </p:nvPr>
        </p:nvSpPr>
        <p:spPr/>
        <p:txBody>
          <a:bodyPr/>
          <a:lstStyle/>
          <a:p>
            <a:r>
              <a:rPr lang="en-US" dirty="0"/>
              <a:t>AURIGA Study Update</a:t>
            </a:r>
          </a:p>
        </p:txBody>
      </p:sp>
      <p:sp>
        <p:nvSpPr>
          <p:cNvPr id="6" name="TextBox 5">
            <a:extLst>
              <a:ext uri="{FF2B5EF4-FFF2-40B4-BE49-F238E27FC236}">
                <a16:creationId xmlns:a16="http://schemas.microsoft.com/office/drawing/2014/main" id="{B4280404-C8B4-142E-A318-DA1A408A3818}"/>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Badros, A et al. Blood. 2025 Jan 16;145(3):300-310.</a:t>
            </a:r>
          </a:p>
        </p:txBody>
      </p:sp>
      <p:sp>
        <p:nvSpPr>
          <p:cNvPr id="5" name="TextBox 4">
            <a:extLst>
              <a:ext uri="{FF2B5EF4-FFF2-40B4-BE49-F238E27FC236}">
                <a16:creationId xmlns:a16="http://schemas.microsoft.com/office/drawing/2014/main" id="{B7950E7B-F3B5-F1D5-C78B-D8856BBB922B}"/>
              </a:ext>
            </a:extLst>
          </p:cNvPr>
          <p:cNvSpPr txBox="1"/>
          <p:nvPr/>
        </p:nvSpPr>
        <p:spPr>
          <a:xfrm>
            <a:off x="2859528" y="1272571"/>
            <a:ext cx="2219069" cy="138499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M-protein &gt;2 g/dL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BM PC &gt;20%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i/u FLC ratio &gt;20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pitchFamily="-84"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863F0EC4-3890-39C8-0BDB-7D8E14F3DBCA}"/>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pic>
        <p:nvPicPr>
          <p:cNvPr id="8" name="Picture 7" descr="A diagram of a patient's cycle&#10;&#10;AI-generated content may be incorrect.">
            <a:extLst>
              <a:ext uri="{FF2B5EF4-FFF2-40B4-BE49-F238E27FC236}">
                <a16:creationId xmlns:a16="http://schemas.microsoft.com/office/drawing/2014/main" id="{8603D606-AF5F-58FF-A823-48A69B2582DC}"/>
              </a:ext>
            </a:extLst>
          </p:cNvPr>
          <p:cNvPicPr>
            <a:picLocks noChangeAspect="1"/>
          </p:cNvPicPr>
          <p:nvPr/>
        </p:nvPicPr>
        <p:blipFill>
          <a:blip r:embed="rId3"/>
          <a:srcRect b="25021"/>
          <a:stretch>
            <a:fillRect/>
          </a:stretch>
        </p:blipFill>
        <p:spPr>
          <a:xfrm>
            <a:off x="1752600" y="1413912"/>
            <a:ext cx="8686800" cy="3039071"/>
          </a:xfrm>
          <a:prstGeom prst="rect">
            <a:avLst/>
          </a:prstGeom>
        </p:spPr>
      </p:pic>
      <p:pic>
        <p:nvPicPr>
          <p:cNvPr id="12" name="Picture 11">
            <a:extLst>
              <a:ext uri="{FF2B5EF4-FFF2-40B4-BE49-F238E27FC236}">
                <a16:creationId xmlns:a16="http://schemas.microsoft.com/office/drawing/2014/main" id="{E6AF0127-6809-47E0-958B-1486774CB468}"/>
              </a:ext>
            </a:extLst>
          </p:cNvPr>
          <p:cNvPicPr>
            <a:picLocks noChangeAspect="1"/>
          </p:cNvPicPr>
          <p:nvPr/>
        </p:nvPicPr>
        <p:blipFill>
          <a:blip r:embed="rId4"/>
          <a:stretch>
            <a:fillRect/>
          </a:stretch>
        </p:blipFill>
        <p:spPr>
          <a:xfrm>
            <a:off x="1179994" y="1272571"/>
            <a:ext cx="9816008" cy="4827014"/>
          </a:xfrm>
          <a:prstGeom prst="rect">
            <a:avLst/>
          </a:prstGeom>
        </p:spPr>
      </p:pic>
    </p:spTree>
    <p:extLst>
      <p:ext uri="{BB962C8B-B14F-4D97-AF65-F5344CB8AC3E}">
        <p14:creationId xmlns:p14="http://schemas.microsoft.com/office/powerpoint/2010/main" val="21546866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35F27-F078-ACE6-FF3F-9D4E91316D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1589DD-AB2C-FB4D-EBCE-6BD8B86EF337}"/>
              </a:ext>
            </a:extLst>
          </p:cNvPr>
          <p:cNvSpPr>
            <a:spLocks noGrp="1"/>
          </p:cNvSpPr>
          <p:nvPr>
            <p:ph type="title"/>
          </p:nvPr>
        </p:nvSpPr>
        <p:spPr/>
        <p:txBody>
          <a:bodyPr/>
          <a:lstStyle/>
          <a:p>
            <a:r>
              <a:rPr lang="en-US" dirty="0"/>
              <a:t>AURIGA Study Update</a:t>
            </a:r>
          </a:p>
        </p:txBody>
      </p:sp>
      <p:sp>
        <p:nvSpPr>
          <p:cNvPr id="6" name="TextBox 5">
            <a:extLst>
              <a:ext uri="{FF2B5EF4-FFF2-40B4-BE49-F238E27FC236}">
                <a16:creationId xmlns:a16="http://schemas.microsoft.com/office/drawing/2014/main" id="{0ADFD2D4-7A7E-ED77-5DA4-EA89FCBA5E1F}"/>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Badros, A et al. Blood. 2025 Jan 16;145(3):300-310.</a:t>
            </a:r>
          </a:p>
        </p:txBody>
      </p:sp>
      <p:sp>
        <p:nvSpPr>
          <p:cNvPr id="5" name="TextBox 4">
            <a:extLst>
              <a:ext uri="{FF2B5EF4-FFF2-40B4-BE49-F238E27FC236}">
                <a16:creationId xmlns:a16="http://schemas.microsoft.com/office/drawing/2014/main" id="{85057829-E597-4963-CCBF-624DBA8463F4}"/>
              </a:ext>
            </a:extLst>
          </p:cNvPr>
          <p:cNvSpPr txBox="1"/>
          <p:nvPr/>
        </p:nvSpPr>
        <p:spPr>
          <a:xfrm>
            <a:off x="2859528" y="1272571"/>
            <a:ext cx="2219069" cy="138499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M-protein &gt;2 g/dL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BM PC &gt;20%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i/u FLC ratio &gt;20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pitchFamily="-84"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614AF746-B6EC-0609-9A1A-AFFB7B6D9E17}"/>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pic>
        <p:nvPicPr>
          <p:cNvPr id="13" name="Picture 12">
            <a:extLst>
              <a:ext uri="{FF2B5EF4-FFF2-40B4-BE49-F238E27FC236}">
                <a16:creationId xmlns:a16="http://schemas.microsoft.com/office/drawing/2014/main" id="{1204A923-42DA-92C4-C773-683258212CC8}"/>
              </a:ext>
            </a:extLst>
          </p:cNvPr>
          <p:cNvPicPr>
            <a:picLocks noChangeAspect="1"/>
          </p:cNvPicPr>
          <p:nvPr/>
        </p:nvPicPr>
        <p:blipFill>
          <a:blip r:embed="rId3"/>
          <a:stretch>
            <a:fillRect/>
          </a:stretch>
        </p:blipFill>
        <p:spPr>
          <a:xfrm>
            <a:off x="3103498" y="1190112"/>
            <a:ext cx="5969000" cy="5058289"/>
          </a:xfrm>
          <a:prstGeom prst="rect">
            <a:avLst/>
          </a:prstGeom>
        </p:spPr>
      </p:pic>
    </p:spTree>
    <p:extLst>
      <p:ext uri="{BB962C8B-B14F-4D97-AF65-F5344CB8AC3E}">
        <p14:creationId xmlns:p14="http://schemas.microsoft.com/office/powerpoint/2010/main" val="13303922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051C6-6E5C-9E51-1517-4693D9C022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DE3C42-31BD-A91B-2D6F-EA6D14CC8E3E}"/>
              </a:ext>
            </a:extLst>
          </p:cNvPr>
          <p:cNvSpPr>
            <a:spLocks noGrp="1"/>
          </p:cNvSpPr>
          <p:nvPr>
            <p:ph type="title"/>
          </p:nvPr>
        </p:nvSpPr>
        <p:spPr/>
        <p:txBody>
          <a:bodyPr/>
          <a:lstStyle/>
          <a:p>
            <a:r>
              <a:rPr lang="en-US" dirty="0"/>
              <a:t>Updated Data From IMS</a:t>
            </a:r>
          </a:p>
        </p:txBody>
      </p:sp>
      <p:sp>
        <p:nvSpPr>
          <p:cNvPr id="6" name="TextBox 5">
            <a:extLst>
              <a:ext uri="{FF2B5EF4-FFF2-40B4-BE49-F238E27FC236}">
                <a16:creationId xmlns:a16="http://schemas.microsoft.com/office/drawing/2014/main" id="{9435C483-EE46-9E67-78A9-D896776FAB73}"/>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Anderson, L et al. IMS 2025;Abstract OA-47.</a:t>
            </a:r>
          </a:p>
        </p:txBody>
      </p:sp>
      <p:sp>
        <p:nvSpPr>
          <p:cNvPr id="5" name="TextBox 4">
            <a:extLst>
              <a:ext uri="{FF2B5EF4-FFF2-40B4-BE49-F238E27FC236}">
                <a16:creationId xmlns:a16="http://schemas.microsoft.com/office/drawing/2014/main" id="{54DEC22B-DFF2-7ABE-F2CB-D74F76AE08D3}"/>
              </a:ext>
            </a:extLst>
          </p:cNvPr>
          <p:cNvSpPr txBox="1"/>
          <p:nvPr/>
        </p:nvSpPr>
        <p:spPr>
          <a:xfrm>
            <a:off x="2859528" y="1272571"/>
            <a:ext cx="2219069" cy="138499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M-protein &gt;2 g/dL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BM PC &gt;20%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i/u FLC ratio &gt;20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pitchFamily="-84"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1C7E812F-F990-A9D4-40C9-AF43D8AC3C1E}"/>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sp>
        <p:nvSpPr>
          <p:cNvPr id="9" name="Content Placeholder 2">
            <a:extLst>
              <a:ext uri="{FF2B5EF4-FFF2-40B4-BE49-F238E27FC236}">
                <a16:creationId xmlns:a16="http://schemas.microsoft.com/office/drawing/2014/main" id="{791B0084-0D1C-FF3E-F478-54110D7B813A}"/>
              </a:ext>
            </a:extLst>
          </p:cNvPr>
          <p:cNvSpPr>
            <a:spLocks noGrp="1"/>
          </p:cNvSpPr>
          <p:nvPr>
            <p:ph idx="1"/>
          </p:nvPr>
        </p:nvSpPr>
        <p:spPr>
          <a:xfrm>
            <a:off x="2057400" y="4419600"/>
            <a:ext cx="7772400" cy="914400"/>
          </a:xfrm>
        </p:spPr>
        <p:txBody>
          <a:bodyPr/>
          <a:lstStyle/>
          <a:p>
            <a:r>
              <a:rPr lang="en-US" sz="2400" dirty="0"/>
              <a:t>Per investigator assessment, a 45% reduction in the risk of PD or death was seen with D-R versus R, with estimated 36-mo PFS rates of 76.8% for D-R and 61.4% for R</a:t>
            </a:r>
          </a:p>
        </p:txBody>
      </p:sp>
      <p:pic>
        <p:nvPicPr>
          <p:cNvPr id="3" name="Picture 2">
            <a:extLst>
              <a:ext uri="{FF2B5EF4-FFF2-40B4-BE49-F238E27FC236}">
                <a16:creationId xmlns:a16="http://schemas.microsoft.com/office/drawing/2014/main" id="{B4DCD844-529E-0F4A-B7D8-B3694C5453A9}"/>
              </a:ext>
            </a:extLst>
          </p:cNvPr>
          <p:cNvPicPr>
            <a:picLocks noChangeAspect="1"/>
          </p:cNvPicPr>
          <p:nvPr/>
        </p:nvPicPr>
        <p:blipFill>
          <a:blip r:embed="rId3"/>
          <a:stretch>
            <a:fillRect/>
          </a:stretch>
        </p:blipFill>
        <p:spPr>
          <a:xfrm>
            <a:off x="1507996" y="2003896"/>
            <a:ext cx="9144000" cy="2148589"/>
          </a:xfrm>
          <a:prstGeom prst="rect">
            <a:avLst/>
          </a:prstGeom>
        </p:spPr>
      </p:pic>
    </p:spTree>
    <p:extLst>
      <p:ext uri="{BB962C8B-B14F-4D97-AF65-F5344CB8AC3E}">
        <p14:creationId xmlns:p14="http://schemas.microsoft.com/office/powerpoint/2010/main" val="40856155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40DE5-5C35-5414-C9BE-80746D3088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774023-D38A-C0B4-9060-D8A8F2B557DD}"/>
              </a:ext>
            </a:extLst>
          </p:cNvPr>
          <p:cNvSpPr>
            <a:spLocks noGrp="1"/>
          </p:cNvSpPr>
          <p:nvPr>
            <p:ph type="title"/>
          </p:nvPr>
        </p:nvSpPr>
        <p:spPr>
          <a:xfrm>
            <a:off x="1127448" y="2420888"/>
            <a:ext cx="10152697" cy="1143000"/>
          </a:xfrm>
        </p:spPr>
        <p:txBody>
          <a:bodyPr/>
          <a:lstStyle/>
          <a:p>
            <a:pPr>
              <a:spcBef>
                <a:spcPts val="1200"/>
              </a:spcBef>
            </a:pPr>
            <a:r>
              <a:rPr lang="en-US" dirty="0" err="1"/>
              <a:t>CELMoDs</a:t>
            </a:r>
            <a:r>
              <a:rPr lang="en-US" dirty="0"/>
              <a:t> for Relapsed/Refractory MM</a:t>
            </a:r>
            <a:endParaRPr lang="en-US" sz="2400" dirty="0"/>
          </a:p>
        </p:txBody>
      </p:sp>
    </p:spTree>
    <p:extLst>
      <p:ext uri="{BB962C8B-B14F-4D97-AF65-F5344CB8AC3E}">
        <p14:creationId xmlns:p14="http://schemas.microsoft.com/office/powerpoint/2010/main" val="280649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A80E5-704D-A8BC-6E40-BBBC09C0B8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0E4B1A-BE5A-C112-A9C6-E7B3F98E54E7}"/>
              </a:ext>
            </a:extLst>
          </p:cNvPr>
          <p:cNvSpPr>
            <a:spLocks noGrp="1"/>
          </p:cNvSpPr>
          <p:nvPr>
            <p:ph type="title"/>
          </p:nvPr>
        </p:nvSpPr>
        <p:spPr/>
        <p:txBody>
          <a:bodyPr/>
          <a:lstStyle/>
          <a:p>
            <a:r>
              <a:rPr lang="en-US" dirty="0"/>
              <a:t>SUCCESSOR-2 : MeziKD vs. Kd</a:t>
            </a:r>
          </a:p>
        </p:txBody>
      </p:sp>
      <p:sp>
        <p:nvSpPr>
          <p:cNvPr id="6" name="TextBox 5">
            <a:extLst>
              <a:ext uri="{FF2B5EF4-FFF2-40B4-BE49-F238E27FC236}">
                <a16:creationId xmlns:a16="http://schemas.microsoft.com/office/drawing/2014/main" id="{2EE8A106-0B9C-3E19-2FF0-0C43AE0E7DC7}"/>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Dimopoulos, MA et al. Lancet. 2026 Jun 14:S0140-6736(26)01088-3.</a:t>
            </a:r>
          </a:p>
        </p:txBody>
      </p:sp>
      <p:sp>
        <p:nvSpPr>
          <p:cNvPr id="5" name="TextBox 4">
            <a:extLst>
              <a:ext uri="{FF2B5EF4-FFF2-40B4-BE49-F238E27FC236}">
                <a16:creationId xmlns:a16="http://schemas.microsoft.com/office/drawing/2014/main" id="{7621D441-5B93-BAB8-D9EB-B2FC3A70194D}"/>
              </a:ext>
            </a:extLst>
          </p:cNvPr>
          <p:cNvSpPr txBox="1"/>
          <p:nvPr/>
        </p:nvSpPr>
        <p:spPr>
          <a:xfrm>
            <a:off x="2859528" y="1272571"/>
            <a:ext cx="2219069" cy="138499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M-protein &gt;2 g/dL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BM PC &gt;20%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i/u FLC ratio &gt;20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pitchFamily="-84"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AB334D98-0B0A-3A19-3D0C-8C0CA1ABFFB5}"/>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sp>
        <p:nvSpPr>
          <p:cNvPr id="9" name="Content Placeholder 2">
            <a:extLst>
              <a:ext uri="{FF2B5EF4-FFF2-40B4-BE49-F238E27FC236}">
                <a16:creationId xmlns:a16="http://schemas.microsoft.com/office/drawing/2014/main" id="{8EA308DA-A7AF-A3F9-F476-135AFD2DC00E}"/>
              </a:ext>
            </a:extLst>
          </p:cNvPr>
          <p:cNvSpPr>
            <a:spLocks noGrp="1"/>
          </p:cNvSpPr>
          <p:nvPr>
            <p:ph idx="1"/>
          </p:nvPr>
        </p:nvSpPr>
        <p:spPr>
          <a:xfrm>
            <a:off x="2057400" y="5257800"/>
            <a:ext cx="7772400" cy="914400"/>
          </a:xfrm>
        </p:spPr>
        <p:txBody>
          <a:bodyPr/>
          <a:lstStyle/>
          <a:p>
            <a:r>
              <a:rPr lang="en-US" sz="2400" dirty="0"/>
              <a:t>1 or more prior lines (including anti-CD38 antibodies and lenalidomide) on which they had MR or better</a:t>
            </a:r>
          </a:p>
        </p:txBody>
      </p:sp>
      <p:pic>
        <p:nvPicPr>
          <p:cNvPr id="10" name="Picture 9">
            <a:extLst>
              <a:ext uri="{FF2B5EF4-FFF2-40B4-BE49-F238E27FC236}">
                <a16:creationId xmlns:a16="http://schemas.microsoft.com/office/drawing/2014/main" id="{33A9F037-4B1D-E388-5228-8BC64D3848CC}"/>
              </a:ext>
            </a:extLst>
          </p:cNvPr>
          <p:cNvPicPr>
            <a:picLocks noChangeAspect="1"/>
          </p:cNvPicPr>
          <p:nvPr/>
        </p:nvPicPr>
        <p:blipFill>
          <a:blip r:embed="rId3"/>
          <a:stretch>
            <a:fillRect/>
          </a:stretch>
        </p:blipFill>
        <p:spPr>
          <a:xfrm>
            <a:off x="3234963" y="1149350"/>
            <a:ext cx="5722075" cy="4108450"/>
          </a:xfrm>
          <a:prstGeom prst="rect">
            <a:avLst/>
          </a:prstGeom>
        </p:spPr>
      </p:pic>
    </p:spTree>
    <p:extLst>
      <p:ext uri="{BB962C8B-B14F-4D97-AF65-F5344CB8AC3E}">
        <p14:creationId xmlns:p14="http://schemas.microsoft.com/office/powerpoint/2010/main" val="38525662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57E87-D19E-9457-E148-4E2211103D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B115FC-C038-4D1B-592D-9A81F8A67633}"/>
              </a:ext>
            </a:extLst>
          </p:cNvPr>
          <p:cNvSpPr>
            <a:spLocks noGrp="1"/>
          </p:cNvSpPr>
          <p:nvPr>
            <p:ph type="title"/>
          </p:nvPr>
        </p:nvSpPr>
        <p:spPr/>
        <p:txBody>
          <a:bodyPr/>
          <a:lstStyle/>
          <a:p>
            <a:r>
              <a:rPr lang="en-US" dirty="0"/>
              <a:t>Outcomes &amp; AE Data</a:t>
            </a:r>
          </a:p>
        </p:txBody>
      </p:sp>
      <p:sp>
        <p:nvSpPr>
          <p:cNvPr id="6" name="TextBox 5">
            <a:extLst>
              <a:ext uri="{FF2B5EF4-FFF2-40B4-BE49-F238E27FC236}">
                <a16:creationId xmlns:a16="http://schemas.microsoft.com/office/drawing/2014/main" id="{79CC0283-F51A-49BD-85AC-F137C7F0CEC9}"/>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Dimopoulos, MA et al. </a:t>
            </a:r>
            <a:r>
              <a:rPr kumimoji="0" lang="en-US" sz="1800" b="0" i="0" u="none" strike="noStrike" kern="1200" cap="none" spc="0" normalizeH="0" baseline="0" noProof="0" dirty="0">
                <a:ln>
                  <a:noFill/>
                </a:ln>
                <a:solidFill>
                  <a:srgbClr val="FFFF00"/>
                </a:solidFill>
                <a:effectLst/>
                <a:uLnTx/>
                <a:uFillTx/>
                <a:latin typeface="Times" pitchFamily="-84" charset="0"/>
                <a:ea typeface="ＭＳ Ｐゴシック" panose="020B0600070205080204" pitchFamily="34" charset="-128"/>
                <a:cs typeface="Arial" panose="020B0604020202020204" pitchFamily="34" charset="0"/>
              </a:rPr>
              <a:t>Lancet. 2026 Jun 14:S0140-6736(26)01088-3.</a:t>
            </a:r>
            <a:endPar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endParaRPr>
          </a:p>
        </p:txBody>
      </p:sp>
      <p:sp>
        <p:nvSpPr>
          <p:cNvPr id="5" name="TextBox 4">
            <a:extLst>
              <a:ext uri="{FF2B5EF4-FFF2-40B4-BE49-F238E27FC236}">
                <a16:creationId xmlns:a16="http://schemas.microsoft.com/office/drawing/2014/main" id="{5677AD85-6817-0153-4C18-A048B1D468A1}"/>
              </a:ext>
            </a:extLst>
          </p:cNvPr>
          <p:cNvSpPr txBox="1"/>
          <p:nvPr/>
        </p:nvSpPr>
        <p:spPr>
          <a:xfrm>
            <a:off x="2859528" y="1272571"/>
            <a:ext cx="2219069" cy="138499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M-protein &gt;2 g/dL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BM PC &gt;20%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i/u FLC ratio &gt;20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pitchFamily="-84"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E58910A2-59AB-60B1-B9E9-F592C0523B02}"/>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pic>
        <p:nvPicPr>
          <p:cNvPr id="8" name="Picture 7">
            <a:extLst>
              <a:ext uri="{FF2B5EF4-FFF2-40B4-BE49-F238E27FC236}">
                <a16:creationId xmlns:a16="http://schemas.microsoft.com/office/drawing/2014/main" id="{4A139E95-0976-19DB-C0BD-C29C2DB72D46}"/>
              </a:ext>
            </a:extLst>
          </p:cNvPr>
          <p:cNvPicPr>
            <a:picLocks noChangeAspect="1"/>
          </p:cNvPicPr>
          <p:nvPr/>
        </p:nvPicPr>
        <p:blipFill>
          <a:blip r:embed="rId3"/>
          <a:stretch>
            <a:fillRect/>
          </a:stretch>
        </p:blipFill>
        <p:spPr>
          <a:xfrm>
            <a:off x="2887598" y="1143000"/>
            <a:ext cx="6400800" cy="4978400"/>
          </a:xfrm>
          <a:prstGeom prst="rect">
            <a:avLst/>
          </a:prstGeom>
        </p:spPr>
      </p:pic>
    </p:spTree>
    <p:extLst>
      <p:ext uri="{BB962C8B-B14F-4D97-AF65-F5344CB8AC3E}">
        <p14:creationId xmlns:p14="http://schemas.microsoft.com/office/powerpoint/2010/main" val="3862362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534988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D24F6-10B3-756F-3AF0-AFA6CAEDDE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D0C95D-6F9F-D53F-C051-81121C3A60F5}"/>
              </a:ext>
            </a:extLst>
          </p:cNvPr>
          <p:cNvSpPr>
            <a:spLocks noGrp="1"/>
          </p:cNvSpPr>
          <p:nvPr>
            <p:ph type="title"/>
          </p:nvPr>
        </p:nvSpPr>
        <p:spPr/>
        <p:txBody>
          <a:bodyPr/>
          <a:lstStyle/>
          <a:p>
            <a:r>
              <a:rPr lang="en-US" dirty="0"/>
              <a:t>Outcomes &amp; AE Data</a:t>
            </a:r>
          </a:p>
        </p:txBody>
      </p:sp>
      <p:sp>
        <p:nvSpPr>
          <p:cNvPr id="6" name="TextBox 5">
            <a:extLst>
              <a:ext uri="{FF2B5EF4-FFF2-40B4-BE49-F238E27FC236}">
                <a16:creationId xmlns:a16="http://schemas.microsoft.com/office/drawing/2014/main" id="{D58E6C6A-7141-6FBC-6CDF-8EAE26210C4C}"/>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Dimopoulos, MA et al. </a:t>
            </a:r>
            <a:r>
              <a:rPr kumimoji="0" lang="en-US" sz="1800" b="0" i="0" u="none" strike="noStrike" kern="1200" cap="none" spc="0" normalizeH="0" baseline="0" noProof="0" dirty="0">
                <a:ln>
                  <a:noFill/>
                </a:ln>
                <a:solidFill>
                  <a:srgbClr val="FFFF00"/>
                </a:solidFill>
                <a:effectLst/>
                <a:uLnTx/>
                <a:uFillTx/>
                <a:latin typeface="Times" pitchFamily="-84" charset="0"/>
                <a:ea typeface="ＭＳ Ｐゴシック" panose="020B0600070205080204" pitchFamily="34" charset="-128"/>
                <a:cs typeface="Arial" panose="020B0604020202020204" pitchFamily="34" charset="0"/>
              </a:rPr>
              <a:t>Lancet. 2026 Jun 14:S0140-6736(26)01088-3.</a:t>
            </a:r>
            <a:endPar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endParaRPr>
          </a:p>
        </p:txBody>
      </p:sp>
      <p:sp>
        <p:nvSpPr>
          <p:cNvPr id="5" name="TextBox 4">
            <a:extLst>
              <a:ext uri="{FF2B5EF4-FFF2-40B4-BE49-F238E27FC236}">
                <a16:creationId xmlns:a16="http://schemas.microsoft.com/office/drawing/2014/main" id="{D12CB84A-D814-9259-99D0-452D5263235E}"/>
              </a:ext>
            </a:extLst>
          </p:cNvPr>
          <p:cNvSpPr txBox="1"/>
          <p:nvPr/>
        </p:nvSpPr>
        <p:spPr>
          <a:xfrm>
            <a:off x="2859528" y="1272571"/>
            <a:ext cx="2219069" cy="138499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M-protein &gt;2 g/dL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BM PC &gt;20%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i/u FLC ratio &gt;20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pitchFamily="-84"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EAEB6D25-9D7F-6B91-0144-3F1E83D0D4F9}"/>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pic>
        <p:nvPicPr>
          <p:cNvPr id="10" name="Picture 9">
            <a:extLst>
              <a:ext uri="{FF2B5EF4-FFF2-40B4-BE49-F238E27FC236}">
                <a16:creationId xmlns:a16="http://schemas.microsoft.com/office/drawing/2014/main" id="{81A4DC7C-1005-86FC-1D1A-0E3A9B5F1479}"/>
              </a:ext>
            </a:extLst>
          </p:cNvPr>
          <p:cNvPicPr>
            <a:picLocks noChangeAspect="1"/>
          </p:cNvPicPr>
          <p:nvPr/>
        </p:nvPicPr>
        <p:blipFill>
          <a:blip r:embed="rId3"/>
          <a:stretch>
            <a:fillRect/>
          </a:stretch>
        </p:blipFill>
        <p:spPr>
          <a:xfrm>
            <a:off x="1011434" y="1277507"/>
            <a:ext cx="10153128" cy="4615059"/>
          </a:xfrm>
          <a:prstGeom prst="rect">
            <a:avLst/>
          </a:prstGeom>
        </p:spPr>
      </p:pic>
    </p:spTree>
    <p:extLst>
      <p:ext uri="{BB962C8B-B14F-4D97-AF65-F5344CB8AC3E}">
        <p14:creationId xmlns:p14="http://schemas.microsoft.com/office/powerpoint/2010/main" val="5230532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A7AD8-42AE-151B-D40A-1DB705E0C3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560950-2C83-3CAB-16EF-AD3071168209}"/>
              </a:ext>
            </a:extLst>
          </p:cNvPr>
          <p:cNvSpPr>
            <a:spLocks noGrp="1"/>
          </p:cNvSpPr>
          <p:nvPr>
            <p:ph type="title"/>
          </p:nvPr>
        </p:nvSpPr>
        <p:spPr/>
        <p:txBody>
          <a:bodyPr/>
          <a:lstStyle/>
          <a:p>
            <a:r>
              <a:rPr lang="en-US" dirty="0"/>
              <a:t>Outcomes &amp; AE Data</a:t>
            </a:r>
          </a:p>
        </p:txBody>
      </p:sp>
      <p:sp>
        <p:nvSpPr>
          <p:cNvPr id="6" name="TextBox 5">
            <a:extLst>
              <a:ext uri="{FF2B5EF4-FFF2-40B4-BE49-F238E27FC236}">
                <a16:creationId xmlns:a16="http://schemas.microsoft.com/office/drawing/2014/main" id="{0B597835-358D-3E77-9076-B7F71AB60ECC}"/>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Dimopoulos, MA et al. </a:t>
            </a:r>
            <a:r>
              <a:rPr kumimoji="0" lang="en-US" sz="1800" b="0" i="0" u="none" strike="noStrike" kern="1200" cap="none" spc="0" normalizeH="0" baseline="0" noProof="0" dirty="0">
                <a:ln>
                  <a:noFill/>
                </a:ln>
                <a:solidFill>
                  <a:srgbClr val="FFFF00"/>
                </a:solidFill>
                <a:effectLst/>
                <a:uLnTx/>
                <a:uFillTx/>
                <a:latin typeface="Times" pitchFamily="-84" charset="0"/>
                <a:ea typeface="ＭＳ Ｐゴシック" panose="020B0600070205080204" pitchFamily="34" charset="-128"/>
                <a:cs typeface="Arial" panose="020B0604020202020204" pitchFamily="34" charset="0"/>
              </a:rPr>
              <a:t>Lancet. 2026 Jun 14:S0140-6736(26)01088-3.</a:t>
            </a:r>
            <a:endPar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endParaRPr>
          </a:p>
        </p:txBody>
      </p:sp>
      <p:sp>
        <p:nvSpPr>
          <p:cNvPr id="5" name="TextBox 4">
            <a:extLst>
              <a:ext uri="{FF2B5EF4-FFF2-40B4-BE49-F238E27FC236}">
                <a16:creationId xmlns:a16="http://schemas.microsoft.com/office/drawing/2014/main" id="{BBD2937B-8297-B390-352D-EF9BCDAC7F50}"/>
              </a:ext>
            </a:extLst>
          </p:cNvPr>
          <p:cNvSpPr txBox="1"/>
          <p:nvPr/>
        </p:nvSpPr>
        <p:spPr>
          <a:xfrm>
            <a:off x="2859528" y="1272571"/>
            <a:ext cx="2219069" cy="138499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M-protein &gt;2 g/dL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BM PC &gt;20%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i/u FLC ratio &gt;20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pitchFamily="-84"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C4E68B62-F6AB-A3D1-B765-452BF45E516B}"/>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pic>
        <p:nvPicPr>
          <p:cNvPr id="11" name="Picture 10">
            <a:extLst>
              <a:ext uri="{FF2B5EF4-FFF2-40B4-BE49-F238E27FC236}">
                <a16:creationId xmlns:a16="http://schemas.microsoft.com/office/drawing/2014/main" id="{14502166-95B0-7A8D-5B1E-109508C2BB31}"/>
              </a:ext>
            </a:extLst>
          </p:cNvPr>
          <p:cNvPicPr>
            <a:picLocks noChangeAspect="1"/>
          </p:cNvPicPr>
          <p:nvPr/>
        </p:nvPicPr>
        <p:blipFill>
          <a:blip r:embed="rId3"/>
          <a:stretch>
            <a:fillRect/>
          </a:stretch>
        </p:blipFill>
        <p:spPr>
          <a:xfrm>
            <a:off x="3344255" y="1143000"/>
            <a:ext cx="5487486" cy="5072924"/>
          </a:xfrm>
          <a:prstGeom prst="rect">
            <a:avLst/>
          </a:prstGeom>
        </p:spPr>
      </p:pic>
    </p:spTree>
    <p:extLst>
      <p:ext uri="{BB962C8B-B14F-4D97-AF65-F5344CB8AC3E}">
        <p14:creationId xmlns:p14="http://schemas.microsoft.com/office/powerpoint/2010/main" val="32174981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69F85-70DF-9658-4409-FC1C100681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BCB137-6CC8-C8B4-CC52-A816D3D50DB3}"/>
              </a:ext>
            </a:extLst>
          </p:cNvPr>
          <p:cNvSpPr>
            <a:spLocks noGrp="1"/>
          </p:cNvSpPr>
          <p:nvPr>
            <p:ph type="title"/>
          </p:nvPr>
        </p:nvSpPr>
        <p:spPr/>
        <p:txBody>
          <a:bodyPr/>
          <a:lstStyle/>
          <a:p>
            <a:r>
              <a:rPr lang="en-US" dirty="0"/>
              <a:t>EXCALIBER-RRMM Study</a:t>
            </a:r>
          </a:p>
        </p:txBody>
      </p:sp>
      <p:sp>
        <p:nvSpPr>
          <p:cNvPr id="6" name="TextBox 5">
            <a:extLst>
              <a:ext uri="{FF2B5EF4-FFF2-40B4-BE49-F238E27FC236}">
                <a16:creationId xmlns:a16="http://schemas.microsoft.com/office/drawing/2014/main" id="{97C4B93C-7864-2555-A229-5731659E252A}"/>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Lonial, S et al. Future Oncol. 2025 Jun;21(14):1761-1769.</a:t>
            </a:r>
          </a:p>
        </p:txBody>
      </p:sp>
      <p:sp>
        <p:nvSpPr>
          <p:cNvPr id="5" name="TextBox 4">
            <a:extLst>
              <a:ext uri="{FF2B5EF4-FFF2-40B4-BE49-F238E27FC236}">
                <a16:creationId xmlns:a16="http://schemas.microsoft.com/office/drawing/2014/main" id="{E7F489E7-8D19-5EDD-F039-6CCF46011CC1}"/>
              </a:ext>
            </a:extLst>
          </p:cNvPr>
          <p:cNvSpPr txBox="1"/>
          <p:nvPr/>
        </p:nvSpPr>
        <p:spPr>
          <a:xfrm>
            <a:off x="2859528" y="1272571"/>
            <a:ext cx="2219069" cy="138499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M-protein &gt;2 g/dL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BM PC &gt;20%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i/u FLC ratio &gt;20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pitchFamily="-84"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1B2142F2-F3B3-4695-2E89-5BB6BC71D879}"/>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pic>
        <p:nvPicPr>
          <p:cNvPr id="3" name="Picture 2">
            <a:extLst>
              <a:ext uri="{FF2B5EF4-FFF2-40B4-BE49-F238E27FC236}">
                <a16:creationId xmlns:a16="http://schemas.microsoft.com/office/drawing/2014/main" id="{4999101F-67E4-DF88-F116-B9A962FD2A68}"/>
              </a:ext>
            </a:extLst>
          </p:cNvPr>
          <p:cNvPicPr>
            <a:picLocks noChangeAspect="1"/>
          </p:cNvPicPr>
          <p:nvPr/>
        </p:nvPicPr>
        <p:blipFill>
          <a:blip r:embed="rId3"/>
          <a:stretch>
            <a:fillRect/>
          </a:stretch>
        </p:blipFill>
        <p:spPr>
          <a:xfrm>
            <a:off x="2197100" y="1219200"/>
            <a:ext cx="7772400" cy="4955494"/>
          </a:xfrm>
          <a:prstGeom prst="rect">
            <a:avLst/>
          </a:prstGeom>
        </p:spPr>
      </p:pic>
    </p:spTree>
    <p:extLst>
      <p:ext uri="{BB962C8B-B14F-4D97-AF65-F5344CB8AC3E}">
        <p14:creationId xmlns:p14="http://schemas.microsoft.com/office/powerpoint/2010/main" val="32973107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47492-AD73-9753-47E2-0B804A64539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B986A5E-23F2-D819-C9D6-2D902AAD7CD2}"/>
              </a:ext>
            </a:extLst>
          </p:cNvPr>
          <p:cNvSpPr>
            <a:spLocks noGrp="1"/>
          </p:cNvSpPr>
          <p:nvPr>
            <p:ph type="title"/>
          </p:nvPr>
        </p:nvSpPr>
        <p:spPr>
          <a:xfrm>
            <a:off x="633577" y="288032"/>
            <a:ext cx="11186716" cy="1196752"/>
          </a:xfrm>
        </p:spPr>
        <p:txBody>
          <a:bodyPr/>
          <a:lstStyle/>
          <a:p>
            <a:pPr algn="l"/>
            <a:r>
              <a:rPr lang="en-US" sz="2600" dirty="0"/>
              <a:t>Phase III EXCALIBER-RRMM Study Evaluating Iberdomide in Combination with Standard Therapies Demonstrated a Significant Improvement in Minimal Residual Disease Negativity Rates in Relapsed or Refractory Multiple Myeloma</a:t>
            </a:r>
            <a:br>
              <a:rPr lang="en-US" sz="2600" b="1" dirty="0"/>
            </a:br>
            <a:r>
              <a:rPr lang="en-US" sz="2400" dirty="0"/>
              <a:t>Press Release: September 23, 2025</a:t>
            </a:r>
          </a:p>
        </p:txBody>
      </p:sp>
      <p:sp>
        <p:nvSpPr>
          <p:cNvPr id="4" name="Content Placeholder 3">
            <a:extLst>
              <a:ext uri="{FF2B5EF4-FFF2-40B4-BE49-F238E27FC236}">
                <a16:creationId xmlns:a16="http://schemas.microsoft.com/office/drawing/2014/main" id="{49C41E0D-2A96-67D4-FDE6-731D5B917F94}"/>
              </a:ext>
            </a:extLst>
          </p:cNvPr>
          <p:cNvSpPr>
            <a:spLocks noGrp="1"/>
          </p:cNvSpPr>
          <p:nvPr>
            <p:ph idx="1"/>
          </p:nvPr>
        </p:nvSpPr>
        <p:spPr>
          <a:xfrm>
            <a:off x="633577" y="1751709"/>
            <a:ext cx="11007039" cy="4214845"/>
          </a:xfrm>
        </p:spPr>
        <p:txBody>
          <a:bodyPr wrap="square"/>
          <a:lstStyle/>
          <a:p>
            <a:pPr marL="17463" indent="0">
              <a:spcBef>
                <a:spcPts val="1000"/>
              </a:spcBef>
              <a:spcAft>
                <a:spcPts val="0"/>
              </a:spcAft>
              <a:buNone/>
            </a:pPr>
            <a:r>
              <a:rPr lang="en-US" sz="2000" b="0" dirty="0"/>
              <a:t>“[The manufacturer] today announced that the Phase 3 EXCALIBER-RRMM study evaluating iberdomide, an investigational cereblon E3 ligase modulator (</a:t>
            </a:r>
            <a:r>
              <a:rPr lang="en-US" sz="2000" b="0" dirty="0" err="1"/>
              <a:t>CELMoD</a:t>
            </a:r>
            <a:r>
              <a:rPr lang="en-US" sz="2000" b="0" dirty="0"/>
              <a:t>™), combined with standard therapies (daratumumab + dexamethasone) in patients with relapsed or refractory multiple myeloma (RRMM) demonstrated a </a:t>
            </a:r>
            <a:r>
              <a:rPr lang="en-US" sz="2000" dirty="0"/>
              <a:t>statistically significant improvement in minimal residual disease (MRD) negativity rates, </a:t>
            </a:r>
            <a:r>
              <a:rPr lang="en-US" sz="2000" b="0" dirty="0"/>
              <a:t>compared with the control arm, in a planned interim analysis of the MRD endpoint. In accordance with the trial design and based on the recommendation from the Data Monitoring Committee, the trial will continue without changes to evaluate the other dual-primary endpoint of progression-free survival (PFS), and the key secondary endpoint of overall survival and safety. The safety profile of iberdomide in combination with daratumumab and dexamethasone in this study is generally consistent with previous studies.</a:t>
            </a:r>
          </a:p>
          <a:p>
            <a:pPr marL="17463" indent="0">
              <a:spcBef>
                <a:spcPts val="1000"/>
              </a:spcBef>
              <a:spcAft>
                <a:spcPts val="0"/>
              </a:spcAft>
              <a:buNone/>
            </a:pPr>
            <a:r>
              <a:rPr lang="en-US" sz="2000" b="0" dirty="0"/>
              <a:t>The company plans to discuss these results with health authorities.”</a:t>
            </a:r>
          </a:p>
        </p:txBody>
      </p:sp>
      <p:sp>
        <p:nvSpPr>
          <p:cNvPr id="5" name="TextBox 4">
            <a:extLst>
              <a:ext uri="{FF2B5EF4-FFF2-40B4-BE49-F238E27FC236}">
                <a16:creationId xmlns:a16="http://schemas.microsoft.com/office/drawing/2014/main" id="{9EA44036-3AAA-E538-FD70-E1F076785632}"/>
              </a:ext>
            </a:extLst>
          </p:cNvPr>
          <p:cNvSpPr txBox="1"/>
          <p:nvPr/>
        </p:nvSpPr>
        <p:spPr>
          <a:xfrm>
            <a:off x="551384" y="5842337"/>
            <a:ext cx="914505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news.bms.com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/news/corporate-financial/2025/Bristol-Myers-Squibb-Announces-Phase-3-EXCALIBER-RRMM-Study-Evaluating-Iberdomide-in-Combination-with-Standard-Therapies-Demonstrated-a-Significant-Improvement-in-Minimal-Residual-Disease-Negativity-Rates-in-Relapsed-or-Refractory-Multiple-Myeloma/</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default.aspx</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0380086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03BBB-D827-858A-9C65-143CC7FF19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42B1E1-BC51-FD11-8E39-2FD30422262F}"/>
              </a:ext>
            </a:extLst>
          </p:cNvPr>
          <p:cNvSpPr>
            <a:spLocks noGrp="1"/>
          </p:cNvSpPr>
          <p:nvPr>
            <p:ph type="title"/>
          </p:nvPr>
        </p:nvSpPr>
        <p:spPr>
          <a:xfrm>
            <a:off x="1127448" y="2420888"/>
            <a:ext cx="10152697" cy="1143000"/>
          </a:xfrm>
        </p:spPr>
        <p:txBody>
          <a:bodyPr/>
          <a:lstStyle/>
          <a:p>
            <a:pPr>
              <a:spcBef>
                <a:spcPts val="1200"/>
              </a:spcBef>
            </a:pPr>
            <a:r>
              <a:rPr lang="en-US" dirty="0" err="1"/>
              <a:t>CELMoDs</a:t>
            </a:r>
            <a:r>
              <a:rPr lang="en-US" dirty="0"/>
              <a:t> for Newly Diagnosed MM</a:t>
            </a:r>
            <a:endParaRPr lang="en-US" sz="2400" dirty="0"/>
          </a:p>
        </p:txBody>
      </p:sp>
    </p:spTree>
    <p:extLst>
      <p:ext uri="{BB962C8B-B14F-4D97-AF65-F5344CB8AC3E}">
        <p14:creationId xmlns:p14="http://schemas.microsoft.com/office/powerpoint/2010/main" val="1845606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04CC0-0F33-04C7-BAFC-CE2D7C15D2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0F079B-D04D-5C63-1B89-24A72A8C874B}"/>
              </a:ext>
            </a:extLst>
          </p:cNvPr>
          <p:cNvSpPr>
            <a:spLocks noGrp="1"/>
          </p:cNvSpPr>
          <p:nvPr>
            <p:ph type="title"/>
          </p:nvPr>
        </p:nvSpPr>
        <p:spPr/>
        <p:txBody>
          <a:bodyPr/>
          <a:lstStyle/>
          <a:p>
            <a:r>
              <a:rPr lang="en-US" dirty="0"/>
              <a:t>Phase I/II IDEAL Study : Iber-DVd</a:t>
            </a:r>
          </a:p>
        </p:txBody>
      </p:sp>
      <p:sp>
        <p:nvSpPr>
          <p:cNvPr id="6" name="TextBox 5">
            <a:extLst>
              <a:ext uri="{FF2B5EF4-FFF2-40B4-BE49-F238E27FC236}">
                <a16:creationId xmlns:a16="http://schemas.microsoft.com/office/drawing/2014/main" id="{2DFDE5FC-93FB-C023-D461-3AB2DDA2F966}"/>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Kapoor, P et al. EHA 2026;Abstract S199.</a:t>
            </a:r>
          </a:p>
        </p:txBody>
      </p:sp>
      <p:sp>
        <p:nvSpPr>
          <p:cNvPr id="5" name="TextBox 4">
            <a:extLst>
              <a:ext uri="{FF2B5EF4-FFF2-40B4-BE49-F238E27FC236}">
                <a16:creationId xmlns:a16="http://schemas.microsoft.com/office/drawing/2014/main" id="{BE5A17AC-071E-1759-8FA8-4517B8696822}"/>
              </a:ext>
            </a:extLst>
          </p:cNvPr>
          <p:cNvSpPr txBox="1"/>
          <p:nvPr/>
        </p:nvSpPr>
        <p:spPr>
          <a:xfrm>
            <a:off x="2859528" y="1272571"/>
            <a:ext cx="2219069" cy="138499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M-protein &gt;2 g/dL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BM PC &gt;20%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i/u FLC ratio &gt;20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pitchFamily="-84"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3D657627-D459-91A7-AF54-1D015A63B090}"/>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pic>
        <p:nvPicPr>
          <p:cNvPr id="4" name="Picture 3">
            <a:extLst>
              <a:ext uri="{FF2B5EF4-FFF2-40B4-BE49-F238E27FC236}">
                <a16:creationId xmlns:a16="http://schemas.microsoft.com/office/drawing/2014/main" id="{8AA85C99-5294-120A-10C7-FE0D9F07E216}"/>
              </a:ext>
            </a:extLst>
          </p:cNvPr>
          <p:cNvPicPr>
            <a:picLocks noChangeAspect="1"/>
          </p:cNvPicPr>
          <p:nvPr/>
        </p:nvPicPr>
        <p:blipFill>
          <a:blip r:embed="rId3"/>
          <a:stretch>
            <a:fillRect/>
          </a:stretch>
        </p:blipFill>
        <p:spPr>
          <a:xfrm>
            <a:off x="1524000" y="1744518"/>
            <a:ext cx="9144000" cy="1826094"/>
          </a:xfrm>
          <a:prstGeom prst="rect">
            <a:avLst/>
          </a:prstGeom>
        </p:spPr>
      </p:pic>
      <p:pic>
        <p:nvPicPr>
          <p:cNvPr id="8" name="Picture 7">
            <a:extLst>
              <a:ext uri="{FF2B5EF4-FFF2-40B4-BE49-F238E27FC236}">
                <a16:creationId xmlns:a16="http://schemas.microsoft.com/office/drawing/2014/main" id="{65840FAA-AFA0-9FB4-CCF8-CF237071AE3D}"/>
              </a:ext>
            </a:extLst>
          </p:cNvPr>
          <p:cNvPicPr>
            <a:picLocks noChangeAspect="1"/>
          </p:cNvPicPr>
          <p:nvPr/>
        </p:nvPicPr>
        <p:blipFill>
          <a:blip r:embed="rId4"/>
          <a:stretch>
            <a:fillRect/>
          </a:stretch>
        </p:blipFill>
        <p:spPr>
          <a:xfrm>
            <a:off x="1524000" y="3722638"/>
            <a:ext cx="9144000" cy="1862793"/>
          </a:xfrm>
          <a:prstGeom prst="rect">
            <a:avLst/>
          </a:prstGeom>
        </p:spPr>
      </p:pic>
      <p:sp>
        <p:nvSpPr>
          <p:cNvPr id="11" name="Rectangle 10">
            <a:extLst>
              <a:ext uri="{FF2B5EF4-FFF2-40B4-BE49-F238E27FC236}">
                <a16:creationId xmlns:a16="http://schemas.microsoft.com/office/drawing/2014/main" id="{B252B118-52B4-03DD-3449-D493FC04CEAF}"/>
              </a:ext>
            </a:extLst>
          </p:cNvPr>
          <p:cNvSpPr/>
          <p:nvPr/>
        </p:nvSpPr>
        <p:spPr bwMode="auto">
          <a:xfrm>
            <a:off x="1524000" y="2895600"/>
            <a:ext cx="91440" cy="685800"/>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 b="0" i="0" u="none" strike="noStrike" kern="1200" cap="none" spc="0" normalizeH="0" baseline="0" noProof="0" dirty="0">
              <a:ln>
                <a:noFill/>
              </a:ln>
              <a:solidFill>
                <a:srgbClr val="FFFFFF"/>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42288451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E637A-62F1-B3B7-BB2E-548DF32F49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F5C5B5-D7F0-860F-539C-AB9A16F2E66D}"/>
              </a:ext>
            </a:extLst>
          </p:cNvPr>
          <p:cNvSpPr>
            <a:spLocks noGrp="1"/>
          </p:cNvSpPr>
          <p:nvPr>
            <p:ph type="title"/>
          </p:nvPr>
        </p:nvSpPr>
        <p:spPr/>
        <p:txBody>
          <a:bodyPr/>
          <a:lstStyle/>
          <a:p>
            <a:r>
              <a:rPr lang="en-US" dirty="0"/>
              <a:t>Phase I/II IDEAL Study : Iber-DVd</a:t>
            </a:r>
          </a:p>
        </p:txBody>
      </p:sp>
      <p:sp>
        <p:nvSpPr>
          <p:cNvPr id="6" name="TextBox 5">
            <a:extLst>
              <a:ext uri="{FF2B5EF4-FFF2-40B4-BE49-F238E27FC236}">
                <a16:creationId xmlns:a16="http://schemas.microsoft.com/office/drawing/2014/main" id="{4D393DA2-7B32-F443-F04E-03CAEC187BFF}"/>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Kapoor, P et al. EHA 2026;Abstract S199.</a:t>
            </a:r>
          </a:p>
        </p:txBody>
      </p:sp>
      <p:sp>
        <p:nvSpPr>
          <p:cNvPr id="5" name="TextBox 4">
            <a:extLst>
              <a:ext uri="{FF2B5EF4-FFF2-40B4-BE49-F238E27FC236}">
                <a16:creationId xmlns:a16="http://schemas.microsoft.com/office/drawing/2014/main" id="{7A136DD1-9730-FC9B-7B45-FACF2AEB6BD3}"/>
              </a:ext>
            </a:extLst>
          </p:cNvPr>
          <p:cNvSpPr txBox="1"/>
          <p:nvPr/>
        </p:nvSpPr>
        <p:spPr>
          <a:xfrm>
            <a:off x="2859528" y="1272571"/>
            <a:ext cx="2219069" cy="138499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M-protein &gt;2 g/dL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BM PC &gt;20%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i/u FLC ratio &gt;20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pitchFamily="-84"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26A5288A-2B85-5A61-FA3F-26F38E1A417C}"/>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pic>
        <p:nvPicPr>
          <p:cNvPr id="4" name="Picture 3">
            <a:extLst>
              <a:ext uri="{FF2B5EF4-FFF2-40B4-BE49-F238E27FC236}">
                <a16:creationId xmlns:a16="http://schemas.microsoft.com/office/drawing/2014/main" id="{B19B7C8A-B333-8D0A-3459-DFCECE983E8D}"/>
              </a:ext>
            </a:extLst>
          </p:cNvPr>
          <p:cNvPicPr>
            <a:picLocks noChangeAspect="1"/>
          </p:cNvPicPr>
          <p:nvPr/>
        </p:nvPicPr>
        <p:blipFill>
          <a:blip r:embed="rId3"/>
          <a:stretch>
            <a:fillRect/>
          </a:stretch>
        </p:blipFill>
        <p:spPr>
          <a:xfrm>
            <a:off x="1524000" y="1744518"/>
            <a:ext cx="9144000" cy="1826094"/>
          </a:xfrm>
          <a:prstGeom prst="rect">
            <a:avLst/>
          </a:prstGeom>
        </p:spPr>
      </p:pic>
      <p:pic>
        <p:nvPicPr>
          <p:cNvPr id="8" name="Picture 7">
            <a:extLst>
              <a:ext uri="{FF2B5EF4-FFF2-40B4-BE49-F238E27FC236}">
                <a16:creationId xmlns:a16="http://schemas.microsoft.com/office/drawing/2014/main" id="{3E5182A2-6D1E-6B83-3C50-B2332D02B013}"/>
              </a:ext>
            </a:extLst>
          </p:cNvPr>
          <p:cNvPicPr>
            <a:picLocks noChangeAspect="1"/>
          </p:cNvPicPr>
          <p:nvPr/>
        </p:nvPicPr>
        <p:blipFill>
          <a:blip r:embed="rId4"/>
          <a:stretch>
            <a:fillRect/>
          </a:stretch>
        </p:blipFill>
        <p:spPr>
          <a:xfrm>
            <a:off x="1524000" y="3722638"/>
            <a:ext cx="9144000" cy="1862793"/>
          </a:xfrm>
          <a:prstGeom prst="rect">
            <a:avLst/>
          </a:prstGeom>
        </p:spPr>
      </p:pic>
      <p:pic>
        <p:nvPicPr>
          <p:cNvPr id="10" name="Picture 9">
            <a:extLst>
              <a:ext uri="{FF2B5EF4-FFF2-40B4-BE49-F238E27FC236}">
                <a16:creationId xmlns:a16="http://schemas.microsoft.com/office/drawing/2014/main" id="{D11DFA30-080B-3B37-9196-85C9D7B014DE}"/>
              </a:ext>
            </a:extLst>
          </p:cNvPr>
          <p:cNvPicPr>
            <a:picLocks noChangeAspect="1"/>
          </p:cNvPicPr>
          <p:nvPr/>
        </p:nvPicPr>
        <p:blipFill>
          <a:blip r:embed="rId5"/>
          <a:stretch>
            <a:fillRect/>
          </a:stretch>
        </p:blipFill>
        <p:spPr>
          <a:xfrm>
            <a:off x="1524000" y="1269523"/>
            <a:ext cx="9144000" cy="4816135"/>
          </a:xfrm>
          <a:prstGeom prst="rect">
            <a:avLst/>
          </a:prstGeom>
        </p:spPr>
      </p:pic>
      <p:sp>
        <p:nvSpPr>
          <p:cNvPr id="11" name="Rectangle 10">
            <a:extLst>
              <a:ext uri="{FF2B5EF4-FFF2-40B4-BE49-F238E27FC236}">
                <a16:creationId xmlns:a16="http://schemas.microsoft.com/office/drawing/2014/main" id="{67FE4972-2183-F99C-671D-7673EB6571D2}"/>
              </a:ext>
            </a:extLst>
          </p:cNvPr>
          <p:cNvSpPr/>
          <p:nvPr/>
        </p:nvSpPr>
        <p:spPr bwMode="auto">
          <a:xfrm>
            <a:off x="1524000" y="2895600"/>
            <a:ext cx="91440" cy="685800"/>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 b="0" i="0" u="none" strike="noStrike" kern="1200" cap="none" spc="0" normalizeH="0" baseline="0" noProof="0" dirty="0">
              <a:ln>
                <a:noFill/>
              </a:ln>
              <a:solidFill>
                <a:srgbClr val="FFFFFF"/>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6647462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EA614-130C-428C-151B-E7407F453A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45575A-4090-9768-E534-51438CC7C958}"/>
              </a:ext>
            </a:extLst>
          </p:cNvPr>
          <p:cNvSpPr>
            <a:spLocks noGrp="1"/>
          </p:cNvSpPr>
          <p:nvPr>
            <p:ph type="title"/>
          </p:nvPr>
        </p:nvSpPr>
        <p:spPr/>
        <p:txBody>
          <a:bodyPr/>
          <a:lstStyle/>
          <a:p>
            <a:r>
              <a:rPr lang="en-US" dirty="0"/>
              <a:t>Long-term Data &amp; AEs</a:t>
            </a:r>
          </a:p>
        </p:txBody>
      </p:sp>
      <p:sp>
        <p:nvSpPr>
          <p:cNvPr id="6" name="TextBox 5">
            <a:extLst>
              <a:ext uri="{FF2B5EF4-FFF2-40B4-BE49-F238E27FC236}">
                <a16:creationId xmlns:a16="http://schemas.microsoft.com/office/drawing/2014/main" id="{0E4FAA75-63DD-A941-538F-678D07F7F16C}"/>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Kapoor, P et al. EHA 2026;Abstract S199.</a:t>
            </a:r>
          </a:p>
        </p:txBody>
      </p:sp>
      <p:sp>
        <p:nvSpPr>
          <p:cNvPr id="5" name="TextBox 4">
            <a:extLst>
              <a:ext uri="{FF2B5EF4-FFF2-40B4-BE49-F238E27FC236}">
                <a16:creationId xmlns:a16="http://schemas.microsoft.com/office/drawing/2014/main" id="{4EBD4757-17C8-E394-0AC2-047F96EFB363}"/>
              </a:ext>
            </a:extLst>
          </p:cNvPr>
          <p:cNvSpPr txBox="1"/>
          <p:nvPr/>
        </p:nvSpPr>
        <p:spPr>
          <a:xfrm>
            <a:off x="2738878" y="1272571"/>
            <a:ext cx="2219069" cy="138499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M-protein &gt;2 g/dL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BM PC &gt;20%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i/u FLC ratio &gt;20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pitchFamily="-84"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383E269E-D295-B734-DE49-53AC5A1AA2B9}"/>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pic>
        <p:nvPicPr>
          <p:cNvPr id="10" name="Picture 9">
            <a:extLst>
              <a:ext uri="{FF2B5EF4-FFF2-40B4-BE49-F238E27FC236}">
                <a16:creationId xmlns:a16="http://schemas.microsoft.com/office/drawing/2014/main" id="{C0B04C9B-7B31-034F-05E8-204369A6D7DE}"/>
              </a:ext>
            </a:extLst>
          </p:cNvPr>
          <p:cNvPicPr>
            <a:picLocks noChangeAspect="1"/>
          </p:cNvPicPr>
          <p:nvPr/>
        </p:nvPicPr>
        <p:blipFill>
          <a:blip r:embed="rId3"/>
          <a:srcRect t="10599"/>
          <a:stretch>
            <a:fillRect/>
          </a:stretch>
        </p:blipFill>
        <p:spPr>
          <a:xfrm>
            <a:off x="1055440" y="1447800"/>
            <a:ext cx="10363200" cy="4296401"/>
          </a:xfrm>
          <a:prstGeom prst="rect">
            <a:avLst/>
          </a:prstGeom>
        </p:spPr>
      </p:pic>
      <p:pic>
        <p:nvPicPr>
          <p:cNvPr id="13" name="Picture 12">
            <a:extLst>
              <a:ext uri="{FF2B5EF4-FFF2-40B4-BE49-F238E27FC236}">
                <a16:creationId xmlns:a16="http://schemas.microsoft.com/office/drawing/2014/main" id="{D5D14852-8E81-2D98-F1C2-571328AA136D}"/>
              </a:ext>
            </a:extLst>
          </p:cNvPr>
          <p:cNvPicPr>
            <a:picLocks noChangeAspect="1"/>
          </p:cNvPicPr>
          <p:nvPr/>
        </p:nvPicPr>
        <p:blipFill>
          <a:blip r:embed="rId4"/>
          <a:stretch>
            <a:fillRect/>
          </a:stretch>
        </p:blipFill>
        <p:spPr>
          <a:xfrm rot="16200000">
            <a:off x="5634933" y="2840252"/>
            <a:ext cx="1879133" cy="389370"/>
          </a:xfrm>
          <a:prstGeom prst="rect">
            <a:avLst/>
          </a:prstGeom>
        </p:spPr>
      </p:pic>
      <p:sp>
        <p:nvSpPr>
          <p:cNvPr id="14" name="Rectangle 13">
            <a:extLst>
              <a:ext uri="{FF2B5EF4-FFF2-40B4-BE49-F238E27FC236}">
                <a16:creationId xmlns:a16="http://schemas.microsoft.com/office/drawing/2014/main" id="{6BC4A00B-9C94-D199-312C-1F74D43705F1}"/>
              </a:ext>
            </a:extLst>
          </p:cNvPr>
          <p:cNvSpPr/>
          <p:nvPr/>
        </p:nvSpPr>
        <p:spPr bwMode="auto">
          <a:xfrm>
            <a:off x="852586" y="1447798"/>
            <a:ext cx="389370" cy="4296401"/>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 b="0" i="0" u="none" strike="noStrike" kern="1200" cap="none" spc="0" normalizeH="0" baseline="0" noProof="0" dirty="0">
              <a:ln>
                <a:noFill/>
              </a:ln>
              <a:solidFill>
                <a:srgbClr val="FFFFFF"/>
              </a:solidFill>
              <a:effectLst/>
              <a:uLnTx/>
              <a:uFillTx/>
              <a:latin typeface="Times" charset="0"/>
              <a:ea typeface="ＭＳ Ｐゴシック" charset="0"/>
              <a:cs typeface="+mn-cs"/>
            </a:endParaRPr>
          </a:p>
        </p:txBody>
      </p:sp>
      <p:pic>
        <p:nvPicPr>
          <p:cNvPr id="15" name="Picture 14">
            <a:extLst>
              <a:ext uri="{FF2B5EF4-FFF2-40B4-BE49-F238E27FC236}">
                <a16:creationId xmlns:a16="http://schemas.microsoft.com/office/drawing/2014/main" id="{63200E00-9219-DEA9-809C-54B2FDDFC077}"/>
              </a:ext>
            </a:extLst>
          </p:cNvPr>
          <p:cNvPicPr>
            <a:picLocks noChangeAspect="1"/>
          </p:cNvPicPr>
          <p:nvPr/>
        </p:nvPicPr>
        <p:blipFill>
          <a:blip r:embed="rId5"/>
          <a:stretch>
            <a:fillRect/>
          </a:stretch>
        </p:blipFill>
        <p:spPr>
          <a:xfrm rot="16200000">
            <a:off x="-296971" y="2945280"/>
            <a:ext cx="2979525" cy="423228"/>
          </a:xfrm>
          <a:prstGeom prst="rect">
            <a:avLst/>
          </a:prstGeom>
        </p:spPr>
      </p:pic>
    </p:spTree>
    <p:extLst>
      <p:ext uri="{BB962C8B-B14F-4D97-AF65-F5344CB8AC3E}">
        <p14:creationId xmlns:p14="http://schemas.microsoft.com/office/powerpoint/2010/main" val="27360939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11693-5065-87DB-4DA1-9BB34464D3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4786CA-F3E6-738E-BEB0-4F957BE63909}"/>
              </a:ext>
            </a:extLst>
          </p:cNvPr>
          <p:cNvSpPr>
            <a:spLocks noGrp="1"/>
          </p:cNvSpPr>
          <p:nvPr>
            <p:ph type="title"/>
          </p:nvPr>
        </p:nvSpPr>
        <p:spPr/>
        <p:txBody>
          <a:bodyPr/>
          <a:lstStyle/>
          <a:p>
            <a:r>
              <a:rPr lang="en-US" dirty="0"/>
              <a:t>Long-term Data &amp; AEs</a:t>
            </a:r>
          </a:p>
        </p:txBody>
      </p:sp>
      <p:sp>
        <p:nvSpPr>
          <p:cNvPr id="6" name="TextBox 5">
            <a:extLst>
              <a:ext uri="{FF2B5EF4-FFF2-40B4-BE49-F238E27FC236}">
                <a16:creationId xmlns:a16="http://schemas.microsoft.com/office/drawing/2014/main" id="{7737642F-4CB0-E8EF-AF50-257C6A18DA27}"/>
              </a:ext>
            </a:extLst>
          </p:cNvPr>
          <p:cNvSpPr txBox="1"/>
          <p:nvPr/>
        </p:nvSpPr>
        <p:spPr>
          <a:xfrm>
            <a:off x="1524000" y="6248400"/>
            <a:ext cx="912799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imes"/>
                <a:ea typeface="ＭＳ Ｐゴシック" panose="020B0600070205080204" pitchFamily="34" charset="-128"/>
                <a:cs typeface="Arial" panose="020B0604020202020204" pitchFamily="34" charset="0"/>
              </a:rPr>
              <a:t>Kapoor, P et al. EHA 2026;Abstract S199.</a:t>
            </a:r>
          </a:p>
        </p:txBody>
      </p:sp>
      <p:sp>
        <p:nvSpPr>
          <p:cNvPr id="5" name="TextBox 4">
            <a:extLst>
              <a:ext uri="{FF2B5EF4-FFF2-40B4-BE49-F238E27FC236}">
                <a16:creationId xmlns:a16="http://schemas.microsoft.com/office/drawing/2014/main" id="{31D7DD47-7E49-8D52-AD2C-B67FFA85806A}"/>
              </a:ext>
            </a:extLst>
          </p:cNvPr>
          <p:cNvSpPr txBox="1"/>
          <p:nvPr/>
        </p:nvSpPr>
        <p:spPr>
          <a:xfrm>
            <a:off x="2738878" y="1272571"/>
            <a:ext cx="2219069" cy="138499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M-protein &gt;2 g/dL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BM PC &gt;20%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pitchFamily="-84" charset="0"/>
                <a:ea typeface="ＭＳ Ｐゴシック" panose="020B0600070205080204" pitchFamily="34" charset="-128"/>
                <a:cs typeface="+mn-cs"/>
              </a:rPr>
              <a:t>i/u FLC ratio &gt;20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pitchFamily="-84"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DBF5550B-08DC-E51F-5799-E7AFB86457A2}"/>
              </a:ext>
            </a:extLst>
          </p:cNvPr>
          <p:cNvPicPr>
            <a:picLocks noChangeAspect="1"/>
          </p:cNvPicPr>
          <p:nvPr/>
        </p:nvPicPr>
        <p:blipFill>
          <a:blip r:embed="rId2"/>
          <a:srcRect l="17898" t="13907" r="11645" b="32785"/>
          <a:stretch>
            <a:fillRect/>
          </a:stretch>
        </p:blipFill>
        <p:spPr>
          <a:xfrm>
            <a:off x="9438200" y="76200"/>
            <a:ext cx="1134551" cy="530352"/>
          </a:xfrm>
          <a:prstGeom prst="rect">
            <a:avLst/>
          </a:prstGeom>
        </p:spPr>
      </p:pic>
      <p:pic>
        <p:nvPicPr>
          <p:cNvPr id="13" name="Picture 12">
            <a:extLst>
              <a:ext uri="{FF2B5EF4-FFF2-40B4-BE49-F238E27FC236}">
                <a16:creationId xmlns:a16="http://schemas.microsoft.com/office/drawing/2014/main" id="{0E517053-E560-F0EE-F6A4-0CC9BA1B58DA}"/>
              </a:ext>
            </a:extLst>
          </p:cNvPr>
          <p:cNvPicPr>
            <a:picLocks noChangeAspect="1"/>
          </p:cNvPicPr>
          <p:nvPr/>
        </p:nvPicPr>
        <p:blipFill>
          <a:blip r:embed="rId3"/>
          <a:stretch>
            <a:fillRect/>
          </a:stretch>
        </p:blipFill>
        <p:spPr>
          <a:xfrm rot="16200000">
            <a:off x="5702300" y="3128465"/>
            <a:ext cx="1409700" cy="292100"/>
          </a:xfrm>
          <a:prstGeom prst="rect">
            <a:avLst/>
          </a:prstGeom>
        </p:spPr>
      </p:pic>
      <p:sp>
        <p:nvSpPr>
          <p:cNvPr id="14" name="Rectangle 13">
            <a:extLst>
              <a:ext uri="{FF2B5EF4-FFF2-40B4-BE49-F238E27FC236}">
                <a16:creationId xmlns:a16="http://schemas.microsoft.com/office/drawing/2014/main" id="{C1133263-4B38-B8E4-3305-B01CAF833DCE}"/>
              </a:ext>
            </a:extLst>
          </p:cNvPr>
          <p:cNvSpPr/>
          <p:nvPr/>
        </p:nvSpPr>
        <p:spPr bwMode="auto">
          <a:xfrm>
            <a:off x="1992308" y="2013782"/>
            <a:ext cx="292100" cy="3227832"/>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 b="0" i="0" u="none" strike="noStrike" kern="1200" cap="none" spc="0" normalizeH="0" baseline="0" noProof="0" dirty="0">
              <a:ln>
                <a:noFill/>
              </a:ln>
              <a:solidFill>
                <a:srgbClr val="FFFFFF"/>
              </a:solidFill>
              <a:effectLst/>
              <a:uLnTx/>
              <a:uFillTx/>
              <a:latin typeface="Times" charset="0"/>
              <a:ea typeface="ＭＳ Ｐゴシック" charset="0"/>
              <a:cs typeface="+mn-cs"/>
            </a:endParaRPr>
          </a:p>
        </p:txBody>
      </p:sp>
      <p:pic>
        <p:nvPicPr>
          <p:cNvPr id="15" name="Picture 14">
            <a:extLst>
              <a:ext uri="{FF2B5EF4-FFF2-40B4-BE49-F238E27FC236}">
                <a16:creationId xmlns:a16="http://schemas.microsoft.com/office/drawing/2014/main" id="{FACB1BBE-79AF-5A97-883F-D7EAC9AE6847}"/>
              </a:ext>
            </a:extLst>
          </p:cNvPr>
          <p:cNvPicPr>
            <a:picLocks noChangeAspect="1"/>
          </p:cNvPicPr>
          <p:nvPr/>
        </p:nvPicPr>
        <p:blipFill>
          <a:blip r:embed="rId4"/>
          <a:stretch>
            <a:fillRect/>
          </a:stretch>
        </p:blipFill>
        <p:spPr>
          <a:xfrm rot="16200000">
            <a:off x="1162050" y="3191965"/>
            <a:ext cx="2235200" cy="317500"/>
          </a:xfrm>
          <a:prstGeom prst="rect">
            <a:avLst/>
          </a:prstGeom>
        </p:spPr>
      </p:pic>
      <p:pic>
        <p:nvPicPr>
          <p:cNvPr id="16" name="Picture 15">
            <a:extLst>
              <a:ext uri="{FF2B5EF4-FFF2-40B4-BE49-F238E27FC236}">
                <a16:creationId xmlns:a16="http://schemas.microsoft.com/office/drawing/2014/main" id="{5F0D3856-2C36-9EC0-3E33-8727040110CE}"/>
              </a:ext>
            </a:extLst>
          </p:cNvPr>
          <p:cNvPicPr>
            <a:picLocks noChangeAspect="1"/>
          </p:cNvPicPr>
          <p:nvPr/>
        </p:nvPicPr>
        <p:blipFill>
          <a:blip r:embed="rId5"/>
          <a:stretch>
            <a:fillRect/>
          </a:stretch>
        </p:blipFill>
        <p:spPr>
          <a:xfrm>
            <a:off x="1524001" y="1259870"/>
            <a:ext cx="4668433" cy="4953000"/>
          </a:xfrm>
          <a:prstGeom prst="rect">
            <a:avLst/>
          </a:prstGeom>
        </p:spPr>
      </p:pic>
      <p:pic>
        <p:nvPicPr>
          <p:cNvPr id="17" name="Picture 16">
            <a:extLst>
              <a:ext uri="{FF2B5EF4-FFF2-40B4-BE49-F238E27FC236}">
                <a16:creationId xmlns:a16="http://schemas.microsoft.com/office/drawing/2014/main" id="{2B541D4B-1A3E-4084-9F18-47D07EB33736}"/>
              </a:ext>
            </a:extLst>
          </p:cNvPr>
          <p:cNvPicPr>
            <a:picLocks noChangeAspect="1"/>
          </p:cNvPicPr>
          <p:nvPr/>
        </p:nvPicPr>
        <p:blipFill>
          <a:blip r:embed="rId6"/>
          <a:stretch>
            <a:fillRect/>
          </a:stretch>
        </p:blipFill>
        <p:spPr>
          <a:xfrm>
            <a:off x="6181022" y="2176312"/>
            <a:ext cx="4486978" cy="2929088"/>
          </a:xfrm>
          <a:prstGeom prst="rect">
            <a:avLst/>
          </a:prstGeom>
        </p:spPr>
      </p:pic>
      <p:pic>
        <p:nvPicPr>
          <p:cNvPr id="18" name="Picture 17">
            <a:extLst>
              <a:ext uri="{FF2B5EF4-FFF2-40B4-BE49-F238E27FC236}">
                <a16:creationId xmlns:a16="http://schemas.microsoft.com/office/drawing/2014/main" id="{22C583F0-0491-E5AD-67EB-4FD1EAE36612}"/>
              </a:ext>
            </a:extLst>
          </p:cNvPr>
          <p:cNvPicPr>
            <a:picLocks noChangeAspect="1"/>
          </p:cNvPicPr>
          <p:nvPr/>
        </p:nvPicPr>
        <p:blipFill>
          <a:blip r:embed="rId7"/>
          <a:stretch>
            <a:fillRect/>
          </a:stretch>
        </p:blipFill>
        <p:spPr>
          <a:xfrm>
            <a:off x="1524792" y="3117334"/>
            <a:ext cx="227808" cy="862032"/>
          </a:xfrm>
          <a:prstGeom prst="rect">
            <a:avLst/>
          </a:prstGeom>
        </p:spPr>
      </p:pic>
      <p:pic>
        <p:nvPicPr>
          <p:cNvPr id="19" name="Picture 18">
            <a:extLst>
              <a:ext uri="{FF2B5EF4-FFF2-40B4-BE49-F238E27FC236}">
                <a16:creationId xmlns:a16="http://schemas.microsoft.com/office/drawing/2014/main" id="{CFFCDC9A-A72A-A5D3-4AF8-1B3866681A3C}"/>
              </a:ext>
            </a:extLst>
          </p:cNvPr>
          <p:cNvPicPr>
            <a:picLocks noChangeAspect="1"/>
          </p:cNvPicPr>
          <p:nvPr/>
        </p:nvPicPr>
        <p:blipFill>
          <a:blip r:embed="rId8"/>
          <a:stretch>
            <a:fillRect/>
          </a:stretch>
        </p:blipFill>
        <p:spPr>
          <a:xfrm>
            <a:off x="10287002" y="2180492"/>
            <a:ext cx="247649" cy="91440"/>
          </a:xfrm>
          <a:prstGeom prst="rect">
            <a:avLst/>
          </a:prstGeom>
        </p:spPr>
      </p:pic>
    </p:spTree>
    <p:extLst>
      <p:ext uri="{BB962C8B-B14F-4D97-AF65-F5344CB8AC3E}">
        <p14:creationId xmlns:p14="http://schemas.microsoft.com/office/powerpoint/2010/main" val="35382117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E1298-55F1-3594-8ADA-ABC95CEE0C38}"/>
            </a:ext>
          </a:extLst>
        </p:cNvPr>
        <p:cNvGrpSpPr/>
        <p:nvPr/>
      </p:nvGrpSpPr>
      <p:grpSpPr>
        <a:xfrm>
          <a:off x="0" y="0"/>
          <a:ext cx="0" cy="0"/>
          <a:chOff x="0" y="0"/>
          <a:chExt cx="0" cy="0"/>
        </a:xfrm>
      </p:grpSpPr>
      <p:sp>
        <p:nvSpPr>
          <p:cNvPr id="1031" name="Title 1">
            <a:extLst>
              <a:ext uri="{FF2B5EF4-FFF2-40B4-BE49-F238E27FC236}">
                <a16:creationId xmlns:a16="http://schemas.microsoft.com/office/drawing/2014/main" id="{D9DF4E4D-8B6E-7559-27C0-D41F0DC641A8}"/>
              </a:ext>
            </a:extLst>
          </p:cNvPr>
          <p:cNvSpPr>
            <a:spLocks noGrp="1"/>
          </p:cNvSpPr>
          <p:nvPr>
            <p:ph type="title"/>
          </p:nvPr>
        </p:nvSpPr>
        <p:spPr>
          <a:xfrm>
            <a:off x="2057400" y="639448"/>
            <a:ext cx="8229600" cy="535154"/>
          </a:xfrm>
        </p:spPr>
        <p:txBody>
          <a:bodyPr/>
          <a:lstStyle/>
          <a:p>
            <a:r>
              <a:rPr lang="en-US" sz="2250" dirty="0">
                <a:solidFill>
                  <a:schemeClr val="bg2"/>
                </a:solidFill>
              </a:rPr>
              <a:t>DETERMINATION 2 Schema (Revised for N = 720 Patients)</a:t>
            </a:r>
          </a:p>
        </p:txBody>
      </p:sp>
      <p:pic>
        <p:nvPicPr>
          <p:cNvPr id="2" name="Picture 1" descr="A diagram of a flowchart&#10;&#10;AI-generated content may be incorrect.">
            <a:extLst>
              <a:ext uri="{FF2B5EF4-FFF2-40B4-BE49-F238E27FC236}">
                <a16:creationId xmlns:a16="http://schemas.microsoft.com/office/drawing/2014/main" id="{3A26E5B9-4819-9601-9426-F484893E30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5025" y="1412776"/>
            <a:ext cx="7341950" cy="4608512"/>
          </a:xfrm>
          <a:prstGeom prst="rect">
            <a:avLst/>
          </a:prstGeom>
        </p:spPr>
      </p:pic>
      <p:sp>
        <p:nvSpPr>
          <p:cNvPr id="3" name="Down Arrow 2">
            <a:extLst>
              <a:ext uri="{FF2B5EF4-FFF2-40B4-BE49-F238E27FC236}">
                <a16:creationId xmlns:a16="http://schemas.microsoft.com/office/drawing/2014/main" id="{53EFCC8E-6AAC-F6E5-C394-A6754F0A84E4}"/>
              </a:ext>
            </a:extLst>
          </p:cNvPr>
          <p:cNvSpPr/>
          <p:nvPr/>
        </p:nvSpPr>
        <p:spPr bwMode="auto">
          <a:xfrm>
            <a:off x="4583833" y="1988840"/>
            <a:ext cx="216024" cy="534659"/>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S PGothic" charset="0"/>
              <a:cs typeface="+mn-cs"/>
            </a:endParaRPr>
          </a:p>
        </p:txBody>
      </p:sp>
      <p:sp>
        <p:nvSpPr>
          <p:cNvPr id="4" name="TextBox 3">
            <a:extLst>
              <a:ext uri="{FF2B5EF4-FFF2-40B4-BE49-F238E27FC236}">
                <a16:creationId xmlns:a16="http://schemas.microsoft.com/office/drawing/2014/main" id="{134FAB36-1FAC-A072-DF2E-0BEE81933495}"/>
              </a:ext>
            </a:extLst>
          </p:cNvPr>
          <p:cNvSpPr txBox="1"/>
          <p:nvPr/>
        </p:nvSpPr>
        <p:spPr>
          <a:xfrm>
            <a:off x="1756426" y="6248400"/>
            <a:ext cx="2935419"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Courtesy of Paul G Richardson, MD</a:t>
            </a:r>
          </a:p>
        </p:txBody>
      </p:sp>
    </p:spTree>
    <p:extLst>
      <p:ext uri="{BB962C8B-B14F-4D97-AF65-F5344CB8AC3E}">
        <p14:creationId xmlns:p14="http://schemas.microsoft.com/office/powerpoint/2010/main" val="4284492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C9CB3-39E1-B634-FA1C-545C8CDBBA9F}"/>
              </a:ext>
            </a:extLst>
          </p:cNvPr>
          <p:cNvSpPr>
            <a:spLocks noGrp="1"/>
          </p:cNvSpPr>
          <p:nvPr>
            <p:ph type="title"/>
          </p:nvPr>
        </p:nvSpPr>
        <p:spPr/>
        <p:txBody>
          <a:bodyPr/>
          <a:lstStyle/>
          <a:p>
            <a:r>
              <a:rPr lang="en-US" dirty="0"/>
              <a:t>DETERMINATION 2</a:t>
            </a:r>
            <a:br>
              <a:rPr lang="en-US" dirty="0"/>
            </a:br>
            <a:r>
              <a:rPr lang="en-US" dirty="0"/>
              <a:t>Discussion Points</a:t>
            </a:r>
          </a:p>
        </p:txBody>
      </p:sp>
      <p:sp>
        <p:nvSpPr>
          <p:cNvPr id="3" name="Content Placeholder 2">
            <a:extLst>
              <a:ext uri="{FF2B5EF4-FFF2-40B4-BE49-F238E27FC236}">
                <a16:creationId xmlns:a16="http://schemas.microsoft.com/office/drawing/2014/main" id="{25901B58-5CA0-A62E-A1D6-D9B174FF95BE}"/>
              </a:ext>
            </a:extLst>
          </p:cNvPr>
          <p:cNvSpPr>
            <a:spLocks noGrp="1"/>
          </p:cNvSpPr>
          <p:nvPr>
            <p:ph idx="1"/>
          </p:nvPr>
        </p:nvSpPr>
        <p:spPr/>
        <p:txBody>
          <a:bodyPr/>
          <a:lstStyle/>
          <a:p>
            <a:endParaRPr lang="en-US" sz="2600" dirty="0"/>
          </a:p>
          <a:p>
            <a:r>
              <a:rPr lang="en-US" sz="2600" dirty="0" err="1"/>
              <a:t>Isatuximab-iberdomide</a:t>
            </a:r>
            <a:r>
              <a:rPr lang="en-US" sz="2600" dirty="0"/>
              <a:t> </a:t>
            </a:r>
            <a:r>
              <a:rPr lang="en-US" sz="2600" dirty="0" err="1"/>
              <a:t>Vd</a:t>
            </a:r>
            <a:r>
              <a:rPr lang="en-US" sz="2600" dirty="0"/>
              <a:t> backbone</a:t>
            </a:r>
          </a:p>
          <a:p>
            <a:r>
              <a:rPr lang="en-US" sz="2600" dirty="0"/>
              <a:t>MRD guided</a:t>
            </a:r>
          </a:p>
          <a:p>
            <a:r>
              <a:rPr lang="en-US" sz="2600" dirty="0" err="1"/>
              <a:t>Linvoseltamab</a:t>
            </a:r>
            <a:r>
              <a:rPr lang="en-US" sz="2600" dirty="0"/>
              <a:t> versus autologous stem cell transplant</a:t>
            </a:r>
          </a:p>
          <a:p>
            <a:endParaRPr lang="en-US" sz="2600" dirty="0"/>
          </a:p>
          <a:p>
            <a:endParaRPr lang="en-US" sz="2600" dirty="0"/>
          </a:p>
        </p:txBody>
      </p:sp>
    </p:spTree>
    <p:extLst>
      <p:ext uri="{BB962C8B-B14F-4D97-AF65-F5344CB8AC3E}">
        <p14:creationId xmlns:p14="http://schemas.microsoft.com/office/powerpoint/2010/main" val="1866284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21151-3BB7-487D-066E-ABD76969B47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D03A6C3-93BD-1164-9839-ED1770BB4E47}"/>
              </a:ext>
            </a:extLst>
          </p:cNvPr>
          <p:cNvSpPr/>
          <p:nvPr/>
        </p:nvSpPr>
        <p:spPr bwMode="auto">
          <a:xfrm>
            <a:off x="371364" y="2708920"/>
            <a:ext cx="11449272" cy="86409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3818605-7826-E1FA-F629-D87C14E8750F}"/>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Multiple Myeloma</a:t>
            </a:r>
            <a:endParaRPr lang="en-US" sz="2400" dirty="0"/>
          </a:p>
        </p:txBody>
      </p:sp>
      <p:sp>
        <p:nvSpPr>
          <p:cNvPr id="6" name="Content Placeholder 2">
            <a:extLst>
              <a:ext uri="{FF2B5EF4-FFF2-40B4-BE49-F238E27FC236}">
                <a16:creationId xmlns:a16="http://schemas.microsoft.com/office/drawing/2014/main" id="{84C4CEC5-7B0C-56D3-81B6-E9ED119EC76A}"/>
              </a:ext>
            </a:extLst>
          </p:cNvPr>
          <p:cNvSpPr>
            <a:spLocks noGrp="1"/>
          </p:cNvSpPr>
          <p:nvPr>
            <p:ph idx="1"/>
          </p:nvPr>
        </p:nvSpPr>
        <p:spPr>
          <a:xfrm>
            <a:off x="767408" y="1484784"/>
            <a:ext cx="10801200" cy="4536504"/>
          </a:xfrm>
        </p:spPr>
        <p:txBody>
          <a:bodyPr/>
          <a:lstStyle/>
          <a:p>
            <a:pPr marL="98425" indent="0">
              <a:lnSpc>
                <a:spcPts val="2600"/>
              </a:lnSpc>
              <a:spcBef>
                <a:spcPts val="2400"/>
              </a:spcBef>
              <a:spcAft>
                <a:spcPts val="400"/>
              </a:spcAft>
              <a:buNone/>
            </a:pPr>
            <a:r>
              <a:rPr lang="en-US" sz="2400" dirty="0">
                <a:solidFill>
                  <a:srgbClr val="3233FF"/>
                </a:solidFill>
              </a:rPr>
              <a:t>INTRODUCTION: </a:t>
            </a:r>
            <a:r>
              <a:rPr lang="en-US" sz="2400" dirty="0">
                <a:solidFill>
                  <a:schemeClr val="tx1"/>
                </a:solidFill>
              </a:rPr>
              <a:t>Up-Front PFS for Standard-Risk Disease — 2006, 2016</a:t>
            </a:r>
          </a:p>
          <a:p>
            <a:pPr marL="98425" indent="0">
              <a:lnSpc>
                <a:spcPts val="2600"/>
              </a:lnSpc>
              <a:spcBef>
                <a:spcPts val="2400"/>
              </a:spcBef>
              <a:spcAft>
                <a:spcPts val="400"/>
              </a:spcAft>
              <a:buNone/>
            </a:pPr>
            <a:r>
              <a:rPr lang="en-US" sz="2400" dirty="0">
                <a:solidFill>
                  <a:srgbClr val="3233FF"/>
                </a:solidFill>
              </a:rPr>
              <a:t>MODULE 1: </a:t>
            </a:r>
            <a:r>
              <a:rPr lang="en-US" sz="2400" dirty="0">
                <a:solidFill>
                  <a:srgbClr val="212121"/>
                </a:solidFill>
                <a:ea typeface="Times New Roman" panose="02020603050405020304" pitchFamily="18" charset="0"/>
                <a:cs typeface="Times New Roman" panose="02020603050405020304" pitchFamily="18" charset="0"/>
              </a:rPr>
              <a:t>Current and Emerging Therapeutic Approaches — Dr Orlowski</a:t>
            </a:r>
          </a:p>
          <a:p>
            <a:pPr marL="98425" indent="0">
              <a:lnSpc>
                <a:spcPts val="2600"/>
              </a:lnSpc>
              <a:spcBef>
                <a:spcPts val="2400"/>
              </a:spcBef>
              <a:spcAft>
                <a:spcPts val="400"/>
              </a:spcAft>
              <a:buNone/>
            </a:pPr>
            <a:r>
              <a:rPr lang="en-US" sz="2400" dirty="0">
                <a:solidFill>
                  <a:schemeClr val="bg1"/>
                </a:solidFill>
              </a:rPr>
              <a:t>MODULE 2: </a:t>
            </a:r>
            <a:r>
              <a:rPr lang="en-US" sz="2400" dirty="0">
                <a:solidFill>
                  <a:schemeClr val="bg1"/>
                </a:solidFill>
                <a:latin typeface="Calibri" panose="020F0502020204030204" pitchFamily="34" charset="0"/>
                <a:cs typeface="Calibri" panose="020F0502020204030204" pitchFamily="34" charset="0"/>
              </a:rPr>
              <a:t>Chimeric Antigen Receptor T-Cell Therapy, Bispecific Antibodies and Antibody-Drug Conjugates — Dr Krishnan</a:t>
            </a:r>
          </a:p>
          <a:p>
            <a:pPr marL="98425" indent="0">
              <a:lnSpc>
                <a:spcPts val="2600"/>
              </a:lnSpc>
              <a:spcBef>
                <a:spcPts val="2400"/>
              </a:spcBef>
              <a:spcAft>
                <a:spcPts val="400"/>
              </a:spcAft>
              <a:buNone/>
            </a:pPr>
            <a:r>
              <a:rPr lang="en-US" sz="2400" dirty="0">
                <a:solidFill>
                  <a:srgbClr val="3233FF"/>
                </a:solidFill>
              </a:rPr>
              <a:t>MODULE 3: </a:t>
            </a:r>
            <a:r>
              <a:rPr lang="en-US" sz="2400" dirty="0">
                <a:solidFill>
                  <a:srgbClr val="212121"/>
                </a:solidFill>
                <a:ea typeface="Times New Roman" panose="02020603050405020304" pitchFamily="18" charset="0"/>
                <a:cs typeface="Times New Roman" panose="02020603050405020304" pitchFamily="18" charset="0"/>
              </a:rPr>
              <a:t>ASCO and EHA 2026</a:t>
            </a:r>
          </a:p>
          <a:p>
            <a:pPr marL="98425" indent="0">
              <a:lnSpc>
                <a:spcPts val="2600"/>
              </a:lnSpc>
              <a:spcBef>
                <a:spcPts val="2400"/>
              </a:spcBef>
              <a:spcAft>
                <a:spcPts val="400"/>
              </a:spcAft>
              <a:buNone/>
            </a:pPr>
            <a:endParaRPr lang="en-US" sz="2400" dirty="0">
              <a:solidFill>
                <a:srgbClr val="212121"/>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9942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8D34C21-A6C2-8318-21CF-08A567FE5FE3}"/>
            </a:ext>
          </a:extLst>
        </p:cNvPr>
        <p:cNvGrpSpPr/>
        <p:nvPr/>
      </p:nvGrpSpPr>
      <p:grpSpPr>
        <a:xfrm>
          <a:off x="0" y="0"/>
          <a:ext cx="0" cy="0"/>
          <a:chOff x="0" y="0"/>
          <a:chExt cx="0" cy="0"/>
        </a:xfrm>
      </p:grpSpPr>
      <p:pic>
        <p:nvPicPr>
          <p:cNvPr id="4" name="object 3">
            <a:extLst>
              <a:ext uri="{FF2B5EF4-FFF2-40B4-BE49-F238E27FC236}">
                <a16:creationId xmlns:a16="http://schemas.microsoft.com/office/drawing/2014/main" id="{C74D6DC2-9638-C837-BBE5-1A862F5C7983}"/>
              </a:ext>
            </a:extLst>
          </p:cNvPr>
          <p:cNvPicPr/>
          <p:nvPr/>
        </p:nvPicPr>
        <p:blipFill>
          <a:blip r:embed="rId2" cstate="print"/>
          <a:stretch>
            <a:fillRect/>
          </a:stretch>
        </p:blipFill>
        <p:spPr>
          <a:xfrm rot="10800000">
            <a:off x="20582" y="-2054"/>
            <a:ext cx="12188952" cy="6858000"/>
          </a:xfrm>
          <a:prstGeom prst="rect">
            <a:avLst/>
          </a:prstGeom>
        </p:spPr>
      </p:pic>
      <p:pic>
        <p:nvPicPr>
          <p:cNvPr id="13" name="object 13">
            <a:extLst>
              <a:ext uri="{FF2B5EF4-FFF2-40B4-BE49-F238E27FC236}">
                <a16:creationId xmlns:a16="http://schemas.microsoft.com/office/drawing/2014/main" id="{C1AE3287-A294-026C-7F6E-0784B16ABBF2}"/>
              </a:ext>
            </a:extLst>
          </p:cNvPr>
          <p:cNvPicPr/>
          <p:nvPr/>
        </p:nvPicPr>
        <p:blipFill>
          <a:blip r:embed="rId3" cstate="print"/>
          <a:stretch>
            <a:fillRect/>
          </a:stretch>
        </p:blipFill>
        <p:spPr>
          <a:xfrm>
            <a:off x="4853023" y="-18096"/>
            <a:ext cx="7356511" cy="6893623"/>
          </a:xfrm>
          <a:prstGeom prst="rect">
            <a:avLst/>
          </a:prstGeom>
        </p:spPr>
      </p:pic>
      <p:sp>
        <p:nvSpPr>
          <p:cNvPr id="14" name="object 14">
            <a:extLst>
              <a:ext uri="{FF2B5EF4-FFF2-40B4-BE49-F238E27FC236}">
                <a16:creationId xmlns:a16="http://schemas.microsoft.com/office/drawing/2014/main" id="{3E7B2045-2AA2-740F-CECD-1AA048A7F935}"/>
              </a:ext>
            </a:extLst>
          </p:cNvPr>
          <p:cNvSpPr txBox="1">
            <a:spLocks noGrp="1"/>
          </p:cNvSpPr>
          <p:nvPr>
            <p:ph type="title"/>
          </p:nvPr>
        </p:nvSpPr>
        <p:spPr>
          <a:xfrm>
            <a:off x="665384" y="2433083"/>
            <a:ext cx="6405245" cy="1508618"/>
          </a:xfrm>
          <a:prstGeom prst="rect">
            <a:avLst/>
          </a:prstGeom>
        </p:spPr>
        <p:txBody>
          <a:bodyPr vert="horz" wrap="square" lIns="0" tIns="12700" rIns="0" bIns="0" rtlCol="0">
            <a:spAutoFit/>
          </a:bodyPr>
          <a:lstStyle/>
          <a:p>
            <a:pPr marL="12700">
              <a:spcBef>
                <a:spcPts val="100"/>
              </a:spcBef>
              <a:tabLst>
                <a:tab pos="3659322" algn="l"/>
                <a:tab pos="5014980" algn="l"/>
              </a:tabLst>
            </a:pPr>
            <a:r>
              <a:rPr lang="en-US" sz="5400" spc="-11" dirty="0">
                <a:solidFill>
                  <a:srgbClr val="FFFFFF"/>
                </a:solidFill>
                <a:latin typeface="Source Sans Pro Light"/>
                <a:cs typeface="Source Sans Pro Light"/>
              </a:rPr>
              <a:t>Myeloma Updates ASCO/EHA</a:t>
            </a:r>
            <a:endParaRPr lang="en-US" sz="5400" dirty="0">
              <a:latin typeface="Source Sans Pro Light"/>
              <a:cs typeface="Source Sans Pro Light"/>
            </a:endParaRPr>
          </a:p>
        </p:txBody>
      </p:sp>
      <p:pic>
        <p:nvPicPr>
          <p:cNvPr id="3" name="Picture 2">
            <a:extLst>
              <a:ext uri="{FF2B5EF4-FFF2-40B4-BE49-F238E27FC236}">
                <a16:creationId xmlns:a16="http://schemas.microsoft.com/office/drawing/2014/main" id="{AE57BCB2-287A-31B4-DB1E-9D150D20883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97340" y="714059"/>
            <a:ext cx="1764863" cy="743100"/>
          </a:xfrm>
          <a:prstGeom prst="rect">
            <a:avLst/>
          </a:prstGeom>
        </p:spPr>
      </p:pic>
      <p:sp>
        <p:nvSpPr>
          <p:cNvPr id="6" name="TextBox 5">
            <a:extLst>
              <a:ext uri="{FF2B5EF4-FFF2-40B4-BE49-F238E27FC236}">
                <a16:creationId xmlns:a16="http://schemas.microsoft.com/office/drawing/2014/main" id="{75CE626B-D3CC-C25F-F453-1ECD0D3BB0EA}"/>
              </a:ext>
            </a:extLst>
          </p:cNvPr>
          <p:cNvSpPr txBox="1"/>
          <p:nvPr/>
        </p:nvSpPr>
        <p:spPr>
          <a:xfrm>
            <a:off x="697340" y="4057649"/>
            <a:ext cx="8091059" cy="1918474"/>
          </a:xfrm>
          <a:prstGeom prst="rect">
            <a:avLst/>
          </a:prstGeom>
          <a:noFill/>
        </p:spPr>
        <p:txBody>
          <a:bodyPr wrap="square">
            <a:spAutoFit/>
          </a:bodyPr>
          <a:lstStyle/>
          <a:p>
            <a:pPr marL="12700" marR="0" lvl="0" indent="0" algn="l" defTabSz="914400" rtl="0" eaLnBrk="1" fontAlgn="auto" latinLnBrk="0" hangingPunct="1">
              <a:lnSpc>
                <a:spcPct val="100000"/>
              </a:lnSpc>
              <a:spcBef>
                <a:spcPts val="2811"/>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ource Sans Pro"/>
                <a:ea typeface="+mn-ea"/>
                <a:cs typeface="Source Sans Pro"/>
              </a:rPr>
              <a:t>Amrita Krishnan MD FACP :</a:t>
            </a:r>
          </a:p>
          <a:p>
            <a:pPr marL="12700" marR="0" lvl="0" indent="0" algn="l" defTabSz="914400" rtl="0" eaLnBrk="1" fontAlgn="auto" latinLnBrk="0" hangingPunct="1">
              <a:lnSpc>
                <a:spcPct val="100000"/>
              </a:lnSpc>
              <a:spcBef>
                <a:spcPts val="2811"/>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ource Sans Pro"/>
                <a:ea typeface="+mn-ea"/>
                <a:cs typeface="Source Sans Pro"/>
              </a:rPr>
              <a:t>Director Judy and Bernard Briskin Center for Myeloma City of Hope Cancer Center: Professor of Hematology/HCT: Nason Hollingsworth Family Chair in Myeloma</a:t>
            </a:r>
          </a:p>
          <a:p>
            <a:pPr marL="12700" marR="0" lvl="0" indent="0" algn="l" defTabSz="914400" rtl="0" eaLnBrk="1" fontAlgn="auto" latinLnBrk="0" hangingPunct="1">
              <a:lnSpc>
                <a:spcPct val="100000"/>
              </a:lnSpc>
              <a:spcBef>
                <a:spcPts val="2811"/>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ource Sans Pro"/>
                <a:ea typeface="+mn-ea"/>
                <a:cs typeface="Source Sans Pro"/>
              </a:rPr>
              <a:t> </a:t>
            </a:r>
          </a:p>
        </p:txBody>
      </p:sp>
    </p:spTree>
    <p:extLst>
      <p:ext uri="{BB962C8B-B14F-4D97-AF65-F5344CB8AC3E}">
        <p14:creationId xmlns:p14="http://schemas.microsoft.com/office/powerpoint/2010/main" val="6211146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55B58-1C44-F1F8-F450-9622BD1FA0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47CF36-F8B5-BD8A-11BF-6054921403D9}"/>
              </a:ext>
            </a:extLst>
          </p:cNvPr>
          <p:cNvSpPr>
            <a:spLocks noGrp="1"/>
          </p:cNvSpPr>
          <p:nvPr>
            <p:ph type="title"/>
          </p:nvPr>
        </p:nvSpPr>
        <p:spPr>
          <a:xfrm>
            <a:off x="1127448" y="2420888"/>
            <a:ext cx="10152697" cy="1143000"/>
          </a:xfrm>
        </p:spPr>
        <p:txBody>
          <a:bodyPr/>
          <a:lstStyle/>
          <a:p>
            <a:pPr>
              <a:spcBef>
                <a:spcPts val="1200"/>
              </a:spcBef>
            </a:pPr>
            <a:r>
              <a:rPr lang="en-US" dirty="0"/>
              <a:t>Long-Term Outcomes with </a:t>
            </a:r>
            <a:r>
              <a:rPr lang="en-US" dirty="0" err="1"/>
              <a:t>Ciltacabtagene</a:t>
            </a:r>
            <a:r>
              <a:rPr lang="en-US" dirty="0"/>
              <a:t> </a:t>
            </a:r>
            <a:r>
              <a:rPr lang="en-US" dirty="0" err="1"/>
              <a:t>Autoleucel</a:t>
            </a:r>
            <a:r>
              <a:rPr lang="en-US" dirty="0"/>
              <a:t> (</a:t>
            </a:r>
            <a:r>
              <a:rPr lang="en-US" dirty="0" err="1"/>
              <a:t>Cilta</a:t>
            </a:r>
            <a:r>
              <a:rPr lang="en-US" dirty="0"/>
              <a:t>-cel) CAR T-Cell Therapy</a:t>
            </a:r>
            <a:endParaRPr lang="en-US" sz="2400" dirty="0"/>
          </a:p>
        </p:txBody>
      </p:sp>
    </p:spTree>
    <p:extLst>
      <p:ext uri="{BB962C8B-B14F-4D97-AF65-F5344CB8AC3E}">
        <p14:creationId xmlns:p14="http://schemas.microsoft.com/office/powerpoint/2010/main" val="765438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E120D-F561-E63A-CA56-22125CC9C679}"/>
              </a:ext>
            </a:extLst>
          </p:cNvPr>
          <p:cNvSpPr>
            <a:spLocks noGrp="1"/>
          </p:cNvSpPr>
          <p:nvPr>
            <p:ph type="title" idx="4294967295"/>
          </p:nvPr>
        </p:nvSpPr>
        <p:spPr>
          <a:xfrm>
            <a:off x="339047" y="512198"/>
            <a:ext cx="10515600" cy="694095"/>
          </a:xfrm>
        </p:spPr>
        <p:txBody>
          <a:bodyPr>
            <a:normAutofit fontScale="90000"/>
          </a:bodyPr>
          <a:lstStyle/>
          <a:p>
            <a:r>
              <a:rPr lang="en-US" dirty="0"/>
              <a:t>CAR T CELLS</a:t>
            </a:r>
          </a:p>
        </p:txBody>
      </p:sp>
      <p:pic>
        <p:nvPicPr>
          <p:cNvPr id="5" name="Content Placeholder 4" descr="A close-up of a newspaper  AI-generated content may be incorrect.">
            <a:extLst>
              <a:ext uri="{FF2B5EF4-FFF2-40B4-BE49-F238E27FC236}">
                <a16:creationId xmlns:a16="http://schemas.microsoft.com/office/drawing/2014/main" id="{4CD8B1B4-7280-D1D7-96B3-FE8EFE6F09C5}"/>
              </a:ext>
            </a:extLst>
          </p:cNvPr>
          <p:cNvPicPr>
            <a:picLocks noGrp="1" noChangeAspect="1"/>
          </p:cNvPicPr>
          <p:nvPr>
            <p:ph idx="4294967295"/>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458930" y="1517400"/>
            <a:ext cx="9740900" cy="4351338"/>
          </a:xfrm>
        </p:spPr>
      </p:pic>
    </p:spTree>
    <p:extLst>
      <p:ext uri="{BB962C8B-B14F-4D97-AF65-F5344CB8AC3E}">
        <p14:creationId xmlns:p14="http://schemas.microsoft.com/office/powerpoint/2010/main" val="16057325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E6E8C1-2F2F-E891-45DB-7834AFFF717D}"/>
              </a:ext>
            </a:extLst>
          </p:cNvPr>
          <p:cNvPicPr>
            <a:picLocks noChangeAspect="1"/>
          </p:cNvPicPr>
          <p:nvPr/>
        </p:nvPicPr>
        <p:blipFill>
          <a:blip r:embed="rId3"/>
          <a:stretch>
            <a:fillRect/>
          </a:stretch>
        </p:blipFill>
        <p:spPr>
          <a:xfrm>
            <a:off x="755073" y="649932"/>
            <a:ext cx="10681854" cy="4524364"/>
          </a:xfrm>
          <a:prstGeom prst="rect">
            <a:avLst/>
          </a:prstGeom>
        </p:spPr>
      </p:pic>
      <p:sp>
        <p:nvSpPr>
          <p:cNvPr id="38" name="TextShape 1"/>
          <p:cNvSpPr txBox="1"/>
          <p:nvPr/>
        </p:nvSpPr>
        <p:spPr>
          <a:xfrm>
            <a:off x="457200" y="5392093"/>
            <a:ext cx="11277600" cy="381000"/>
          </a:xfrm>
          <a:prstGeom prst="rect">
            <a:avLst/>
          </a:prstGeom>
          <a:noFill/>
          <a:ln>
            <a:noFill/>
          </a:ln>
        </p:spPr>
        <p:txBody>
          <a:bodyPr lIns="90000" tIns="46800" rIns="90000" bIns="468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1" normalizeH="0" baseline="-25000" noProof="0" dirty="0">
                <a:ln>
                  <a:noFill/>
                </a:ln>
                <a:solidFill>
                  <a:srgbClr val="000000"/>
                </a:solidFill>
                <a:effectLst/>
                <a:uLnTx/>
                <a:uFillTx/>
                <a:latin typeface="Arial"/>
                <a:ea typeface="+mn-ea"/>
                <a:cs typeface="+mn-cs"/>
              </a:rPr>
              <a:t>FIG 2. (A) OS. (B) Progression-free survival. </a:t>
            </a:r>
            <a:r>
              <a:rPr kumimoji="0" lang="en-US" sz="1200" b="0" i="1" u="none" strike="noStrike" kern="1200" cap="none" spc="-1" normalizeH="0" baseline="-25000" noProof="0" dirty="0" err="1">
                <a:ln>
                  <a:noFill/>
                </a:ln>
                <a:solidFill>
                  <a:srgbClr val="000000"/>
                </a:solidFill>
                <a:effectLst/>
                <a:uLnTx/>
                <a:uFillTx/>
                <a:latin typeface="Arial"/>
                <a:ea typeface="+mn-ea"/>
                <a:cs typeface="+mn-cs"/>
              </a:rPr>
              <a:t>Cilta</a:t>
            </a:r>
            <a:r>
              <a:rPr kumimoji="0" lang="en-US" sz="1200" b="0" i="1" u="none" strike="noStrike" kern="1200" cap="none" spc="-1" normalizeH="0" baseline="-25000" noProof="0" dirty="0">
                <a:ln>
                  <a:noFill/>
                </a:ln>
                <a:solidFill>
                  <a:srgbClr val="000000"/>
                </a:solidFill>
                <a:effectLst/>
                <a:uLnTx/>
                <a:uFillTx/>
                <a:latin typeface="Arial"/>
                <a:ea typeface="+mn-ea"/>
                <a:cs typeface="+mn-cs"/>
              </a:rPr>
              <a:t>-cel, ciltacabtagene autoleucel; OS, overall survival.</a:t>
            </a:r>
            <a:endParaRPr kumimoji="0" lang="en-US" sz="1200" b="0" i="0" u="none" strike="noStrike" kern="1200" cap="none" spc="-1" normalizeH="0" baseline="0" noProof="0" dirty="0">
              <a:ln>
                <a:noFill/>
              </a:ln>
              <a:solidFill>
                <a:srgbClr val="000000"/>
              </a:solidFill>
              <a:effectLst/>
              <a:uLnTx/>
              <a:uFillTx/>
              <a:latin typeface="Arial"/>
              <a:ea typeface="+mn-ea"/>
              <a:cs typeface="+mn-cs"/>
            </a:endParaRPr>
          </a:p>
        </p:txBody>
      </p:sp>
      <p:sp>
        <p:nvSpPr>
          <p:cNvPr id="39" name="TextShape 2"/>
          <p:cNvSpPr txBox="1"/>
          <p:nvPr/>
        </p:nvSpPr>
        <p:spPr>
          <a:xfrm>
            <a:off x="457200" y="5849293"/>
            <a:ext cx="11277600" cy="820440"/>
          </a:xfrm>
          <a:prstGeom prst="rect">
            <a:avLst/>
          </a:prstGeom>
          <a:noFill/>
          <a:ln>
            <a:noFill/>
          </a:ln>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dirty="0">
                <a:ln>
                  <a:noFill/>
                </a:ln>
                <a:solidFill>
                  <a:srgbClr val="000000"/>
                </a:solidFill>
                <a:effectLst/>
                <a:uLnTx/>
                <a:uFillTx/>
                <a:latin typeface="Arial"/>
                <a:ea typeface="+mn-ea"/>
                <a:cs typeface="+mn-cs"/>
              </a:rPr>
              <a:t>Published in: Sundar Jagannath; Thomas G. Martin; Yi Lin; Adam D. Cohen; Noopur Raje; Myo Htut; Abhinav Deol; Mounzer Agha; Jesus G. Berdeja; Alexander M. </a:t>
            </a:r>
            <a:r>
              <a:rPr kumimoji="0" lang="en-US" sz="800" b="0" i="0" u="none" strike="noStrike" kern="1200" cap="none" spc="-1" normalizeH="0" baseline="0" noProof="0" dirty="0" err="1">
                <a:ln>
                  <a:noFill/>
                </a:ln>
                <a:solidFill>
                  <a:srgbClr val="000000"/>
                </a:solidFill>
                <a:effectLst/>
                <a:uLnTx/>
                <a:uFillTx/>
                <a:latin typeface="Arial"/>
                <a:ea typeface="+mn-ea"/>
                <a:cs typeface="+mn-cs"/>
              </a:rPr>
              <a:t>Lesokhin</a:t>
            </a:r>
            <a:r>
              <a:rPr kumimoji="0" lang="en-US" sz="800" b="0" i="0" u="none" strike="noStrike" kern="1200" cap="none" spc="-1" normalizeH="0" baseline="0" noProof="0" dirty="0">
                <a:ln>
                  <a:noFill/>
                </a:ln>
                <a:solidFill>
                  <a:srgbClr val="000000"/>
                </a:solidFill>
                <a:effectLst/>
                <a:uLnTx/>
                <a:uFillTx/>
                <a:latin typeface="Arial"/>
                <a:ea typeface="+mn-ea"/>
                <a:cs typeface="+mn-cs"/>
              </a:rPr>
              <a:t>; Jessica J. Liegel; Adriana Rossi; Alex Lieberman-Cribbin; Saad Z. Usmani; Binod Dhakal; Samir Parekh; Hui Li; Feng Wang; Rocio Montes de Oca; Vicki </a:t>
            </a:r>
            <a:r>
              <a:rPr kumimoji="0" lang="en-US" sz="800" b="0" i="0" u="none" strike="noStrike" kern="1200" cap="none" spc="-1" normalizeH="0" baseline="0" noProof="0" dirty="0" err="1">
                <a:ln>
                  <a:noFill/>
                </a:ln>
                <a:solidFill>
                  <a:srgbClr val="000000"/>
                </a:solidFill>
                <a:effectLst/>
                <a:uLnTx/>
                <a:uFillTx/>
                <a:latin typeface="Arial"/>
                <a:ea typeface="+mn-ea"/>
                <a:cs typeface="+mn-cs"/>
              </a:rPr>
              <a:t>Plaks</a:t>
            </a:r>
            <a:r>
              <a:rPr kumimoji="0" lang="en-US" sz="800" b="0" i="0" u="none" strike="noStrike" kern="1200" cap="none" spc="-1" normalizeH="0" baseline="0" noProof="0" dirty="0">
                <a:ln>
                  <a:noFill/>
                </a:ln>
                <a:solidFill>
                  <a:srgbClr val="000000"/>
                </a:solidFill>
                <a:effectLst/>
                <a:uLnTx/>
                <a:uFillTx/>
                <a:latin typeface="Arial"/>
                <a:ea typeface="+mn-ea"/>
                <a:cs typeface="+mn-cs"/>
              </a:rPr>
              <a:t>; </a:t>
            </a:r>
            <a:r>
              <a:rPr kumimoji="0" lang="en-US" sz="800" b="0" i="0" u="none" strike="noStrike" kern="1200" cap="none" spc="-1" normalizeH="0" baseline="0" noProof="0" dirty="0" err="1">
                <a:ln>
                  <a:noFill/>
                </a:ln>
                <a:solidFill>
                  <a:srgbClr val="000000"/>
                </a:solidFill>
                <a:effectLst/>
                <a:uLnTx/>
                <a:uFillTx/>
                <a:latin typeface="Arial"/>
                <a:ea typeface="+mn-ea"/>
                <a:cs typeface="+mn-cs"/>
              </a:rPr>
              <a:t>Huabin</a:t>
            </a:r>
            <a:r>
              <a:rPr kumimoji="0" lang="en-US" sz="800" b="0" i="0" u="none" strike="noStrike" kern="1200" cap="none" spc="-1" normalizeH="0" baseline="0" noProof="0" dirty="0">
                <a:ln>
                  <a:noFill/>
                </a:ln>
                <a:solidFill>
                  <a:srgbClr val="000000"/>
                </a:solidFill>
                <a:effectLst/>
                <a:uLnTx/>
                <a:uFillTx/>
                <a:latin typeface="Arial"/>
                <a:ea typeface="+mn-ea"/>
                <a:cs typeface="+mn-cs"/>
              </a:rPr>
              <a:t> Sun; Arnob Banerjee; Jordan M. Schecter; Nikoletta Lendvai; Deepu Madduri; Tamar </a:t>
            </a:r>
            <a:r>
              <a:rPr kumimoji="0" lang="en-US" sz="800" b="0" i="0" u="none" strike="noStrike" kern="1200" cap="none" spc="-1" normalizeH="0" baseline="0" noProof="0" dirty="0" err="1">
                <a:ln>
                  <a:noFill/>
                </a:ln>
                <a:solidFill>
                  <a:srgbClr val="000000"/>
                </a:solidFill>
                <a:effectLst/>
                <a:uLnTx/>
                <a:uFillTx/>
                <a:latin typeface="Arial"/>
                <a:ea typeface="+mn-ea"/>
                <a:cs typeface="+mn-cs"/>
              </a:rPr>
              <a:t>Lengil</a:t>
            </a:r>
            <a:r>
              <a:rPr kumimoji="0" lang="en-US" sz="800" b="0" i="0" u="none" strike="noStrike" kern="1200" cap="none" spc="-1" normalizeH="0" baseline="0" noProof="0" dirty="0">
                <a:ln>
                  <a:noFill/>
                </a:ln>
                <a:solidFill>
                  <a:srgbClr val="000000"/>
                </a:solidFill>
                <a:effectLst/>
                <a:uLnTx/>
                <a:uFillTx/>
                <a:latin typeface="Arial"/>
                <a:ea typeface="+mn-ea"/>
                <a:cs typeface="+mn-cs"/>
              </a:rPr>
              <a:t>; </a:t>
            </a:r>
            <a:r>
              <a:rPr kumimoji="0" lang="en-US" sz="800" b="0" i="0" u="none" strike="noStrike" kern="1200" cap="none" spc="-1" normalizeH="0" baseline="0" noProof="0" dirty="0" err="1">
                <a:ln>
                  <a:noFill/>
                </a:ln>
                <a:solidFill>
                  <a:srgbClr val="000000"/>
                </a:solidFill>
                <a:effectLst/>
                <a:uLnTx/>
                <a:uFillTx/>
                <a:latin typeface="Arial"/>
                <a:ea typeface="+mn-ea"/>
                <a:cs typeface="+mn-cs"/>
              </a:rPr>
              <a:t>Jieqing</a:t>
            </a:r>
            <a:r>
              <a:rPr kumimoji="0" lang="en-US" sz="800" b="0" i="0" u="none" strike="noStrike" kern="1200" cap="none" spc="-1" normalizeH="0" baseline="0" noProof="0" dirty="0">
                <a:ln>
                  <a:noFill/>
                </a:ln>
                <a:solidFill>
                  <a:srgbClr val="000000"/>
                </a:solidFill>
                <a:effectLst/>
                <a:uLnTx/>
                <a:uFillTx/>
                <a:latin typeface="Arial"/>
                <a:ea typeface="+mn-ea"/>
                <a:cs typeface="+mn-cs"/>
              </a:rPr>
              <a:t> Zhu; Mythili Koneru; Muhammad Akram; Nitin Patel; Octavio Costa Filho; Andrzej J. </a:t>
            </a:r>
            <a:r>
              <a:rPr kumimoji="0" lang="en-US" sz="800" b="0" i="0" u="none" strike="noStrike" kern="1200" cap="none" spc="-1" normalizeH="0" baseline="0" noProof="0" dirty="0" err="1">
                <a:ln>
                  <a:noFill/>
                </a:ln>
                <a:solidFill>
                  <a:srgbClr val="000000"/>
                </a:solidFill>
                <a:effectLst/>
                <a:uLnTx/>
                <a:uFillTx/>
                <a:latin typeface="Arial"/>
                <a:ea typeface="+mn-ea"/>
                <a:cs typeface="+mn-cs"/>
              </a:rPr>
              <a:t>Jakubowiak</a:t>
            </a:r>
            <a:r>
              <a:rPr kumimoji="0" lang="en-US" sz="800" b="0" i="0" u="none" strike="noStrike" kern="1200" cap="none" spc="-1" normalizeH="0" baseline="0" noProof="0" dirty="0">
                <a:ln>
                  <a:noFill/>
                </a:ln>
                <a:solidFill>
                  <a:srgbClr val="000000"/>
                </a:solidFill>
                <a:effectLst/>
                <a:uLnTx/>
                <a:uFillTx/>
                <a:latin typeface="Arial"/>
                <a:ea typeface="+mn-ea"/>
                <a:cs typeface="+mn-cs"/>
              </a:rPr>
              <a:t>; Peter M. Voorhees J Clin Oncol 2025 06-3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dirty="0">
                <a:ln>
                  <a:noFill/>
                </a:ln>
                <a:solidFill>
                  <a:srgbClr val="000000"/>
                </a:solidFill>
                <a:effectLst/>
                <a:uLnTx/>
                <a:uFillTx/>
                <a:latin typeface="Arial"/>
                <a:ea typeface="+mn-ea"/>
                <a:cs typeface="+mn-cs"/>
              </a:rPr>
              <a:t>DOI: 10.1200/JCO-25-00760</a:t>
            </a:r>
          </a:p>
        </p:txBody>
      </p:sp>
      <p:sp>
        <p:nvSpPr>
          <p:cNvPr id="4" name="TextBox 3">
            <a:extLst>
              <a:ext uri="{FF2B5EF4-FFF2-40B4-BE49-F238E27FC236}">
                <a16:creationId xmlns:a16="http://schemas.microsoft.com/office/drawing/2014/main" id="{742B9279-D370-AE90-EDB5-7E35273AD9DB}"/>
              </a:ext>
            </a:extLst>
          </p:cNvPr>
          <p:cNvSpPr txBox="1"/>
          <p:nvPr/>
        </p:nvSpPr>
        <p:spPr>
          <a:xfrm>
            <a:off x="457200" y="188267"/>
            <a:ext cx="11277600"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Long Term Remission after </a:t>
            </a:r>
            <a:r>
              <a:rPr kumimoji="0" lang="en-US" sz="2400" b="1" i="0" u="none" strike="noStrike" kern="1200" cap="none" spc="0" normalizeH="0" baseline="0" noProof="0" dirty="0" err="1">
                <a:ln>
                  <a:noFill/>
                </a:ln>
                <a:solidFill>
                  <a:prstClr val="black"/>
                </a:solidFill>
                <a:effectLst/>
                <a:uLnTx/>
                <a:uFillTx/>
                <a:latin typeface="Aptos" panose="02110004020202020204"/>
                <a:ea typeface="+mn-ea"/>
                <a:cs typeface="+mn-cs"/>
              </a:rPr>
              <a:t>Cilta</a:t>
            </a: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-cel</a:t>
            </a:r>
            <a:endPar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1" name="TextBox 40"/>
          <p:cNvSpPr txBox="1"/>
          <p:nvPr/>
        </p:nvSpPr>
        <p:spPr>
          <a:xfrm>
            <a:off x="457200" y="5193973"/>
            <a:ext cx="8229600" cy="91440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Clinical implication: </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Cilta</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-cel demonstrates durable remission supporting earlier use in treatment sequencing.</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483EBB-3CE1-AB91-81F8-6DA6C445EDD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t="774" r="1907"/>
          <a:stretch>
            <a:fillRect/>
          </a:stretch>
        </p:blipFill>
        <p:spPr>
          <a:xfrm>
            <a:off x="4745620" y="89642"/>
            <a:ext cx="4791920" cy="6672805"/>
          </a:xfrm>
          <a:prstGeom prst="rect">
            <a:avLst/>
          </a:prstGeom>
        </p:spPr>
      </p:pic>
      <p:sp>
        <p:nvSpPr>
          <p:cNvPr id="4" name="TextBox 3">
            <a:extLst>
              <a:ext uri="{FF2B5EF4-FFF2-40B4-BE49-F238E27FC236}">
                <a16:creationId xmlns:a16="http://schemas.microsoft.com/office/drawing/2014/main" id="{BAB49E48-0467-2AF8-618E-56B188EA2688}"/>
              </a:ext>
            </a:extLst>
          </p:cNvPr>
          <p:cNvSpPr txBox="1"/>
          <p:nvPr/>
        </p:nvSpPr>
        <p:spPr>
          <a:xfrm>
            <a:off x="185755" y="6393115"/>
            <a:ext cx="21832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Einsele</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Lancet 2026</a:t>
            </a:r>
          </a:p>
        </p:txBody>
      </p:sp>
      <p:sp>
        <p:nvSpPr>
          <p:cNvPr id="2" name="TextBox 1">
            <a:extLst>
              <a:ext uri="{FF2B5EF4-FFF2-40B4-BE49-F238E27FC236}">
                <a16:creationId xmlns:a16="http://schemas.microsoft.com/office/drawing/2014/main" id="{8F814296-1826-135A-EB7E-B826BC8E389D}"/>
              </a:ext>
            </a:extLst>
          </p:cNvPr>
          <p:cNvSpPr txBox="1"/>
          <p:nvPr/>
        </p:nvSpPr>
        <p:spPr>
          <a:xfrm>
            <a:off x="720090" y="1657350"/>
            <a:ext cx="362022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Cilta</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-cel Shows an Overall Survival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Benefit over SOC</a:t>
            </a:r>
          </a:p>
        </p:txBody>
      </p:sp>
    </p:spTree>
    <p:extLst>
      <p:ext uri="{BB962C8B-B14F-4D97-AF65-F5344CB8AC3E}">
        <p14:creationId xmlns:p14="http://schemas.microsoft.com/office/powerpoint/2010/main" val="19263019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AD63E-BC93-477E-C007-98E683EF45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93F78C-768F-3488-5A53-2F6C561448E9}"/>
              </a:ext>
            </a:extLst>
          </p:cNvPr>
          <p:cNvSpPr>
            <a:spLocks noGrp="1"/>
          </p:cNvSpPr>
          <p:nvPr>
            <p:ph type="title"/>
          </p:nvPr>
        </p:nvSpPr>
        <p:spPr>
          <a:xfrm>
            <a:off x="1127448" y="2420888"/>
            <a:ext cx="10152697" cy="1143000"/>
          </a:xfrm>
        </p:spPr>
        <p:txBody>
          <a:bodyPr/>
          <a:lstStyle/>
          <a:p>
            <a:pPr>
              <a:spcBef>
                <a:spcPts val="1200"/>
              </a:spcBef>
            </a:pPr>
            <a:r>
              <a:rPr lang="en-US" dirty="0"/>
              <a:t>MajesTEC-3 Trial versus CARTITUDE-4 Trial </a:t>
            </a:r>
            <a:endParaRPr lang="en-US" sz="2400" dirty="0"/>
          </a:p>
        </p:txBody>
      </p:sp>
    </p:spTree>
    <p:extLst>
      <p:ext uri="{BB962C8B-B14F-4D97-AF65-F5344CB8AC3E}">
        <p14:creationId xmlns:p14="http://schemas.microsoft.com/office/powerpoint/2010/main" val="3142156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77DEA-192F-3AA8-D45A-CF267B3B21FA}"/>
              </a:ext>
            </a:extLst>
          </p:cNvPr>
          <p:cNvSpPr>
            <a:spLocks noGrp="1"/>
          </p:cNvSpPr>
          <p:nvPr>
            <p:ph type="title"/>
          </p:nvPr>
        </p:nvSpPr>
        <p:spPr>
          <a:xfrm>
            <a:off x="718276" y="352009"/>
            <a:ext cx="10753724" cy="907200"/>
          </a:xfrm>
        </p:spPr>
        <p:txBody>
          <a:bodyPr>
            <a:normAutofit fontScale="90000"/>
          </a:bodyPr>
          <a:lstStyle/>
          <a:p>
            <a:r>
              <a:rPr lang="en-US" sz="3200" dirty="0"/>
              <a:t>MajesTEC-3 suggests that </a:t>
            </a:r>
            <a:r>
              <a:rPr lang="en-US" sz="3200" dirty="0" err="1"/>
              <a:t>bsAb</a:t>
            </a:r>
            <a:r>
              <a:rPr lang="en-US" sz="3200" dirty="0"/>
              <a:t> and CAR T cells are similarly effective (comparing to CARTITUDE-4)</a:t>
            </a:r>
          </a:p>
        </p:txBody>
      </p:sp>
      <p:sp>
        <p:nvSpPr>
          <p:cNvPr id="7" name="TextBox 6">
            <a:extLst>
              <a:ext uri="{FF2B5EF4-FFF2-40B4-BE49-F238E27FC236}">
                <a16:creationId xmlns:a16="http://schemas.microsoft.com/office/drawing/2014/main" id="{C6B9744D-5BB1-2200-7EC6-8210605F3C77}"/>
              </a:ext>
            </a:extLst>
          </p:cNvPr>
          <p:cNvSpPr txBox="1"/>
          <p:nvPr/>
        </p:nvSpPr>
        <p:spPr>
          <a:xfrm>
            <a:off x="3520068" y="1410372"/>
            <a:ext cx="5322849" cy="123110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6082"/>
                </a:solidFill>
                <a:effectLst/>
                <a:uLnTx/>
                <a:uFillTx/>
                <a:latin typeface="Aptos Display" panose="02110004020202020204"/>
                <a:ea typeface="+mn-ea"/>
                <a:cs typeface="+mn-cs"/>
              </a:rPr>
              <a:t>Key eligibility criteria for both: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56082"/>
                </a:solidFill>
                <a:effectLst/>
                <a:uLnTx/>
                <a:uFillTx/>
                <a:latin typeface="Aptos Display" panose="02110004020202020204"/>
                <a:ea typeface="+mn-ea"/>
                <a:cs typeface="+mn-cs"/>
              </a:rPr>
              <a:t>1-3 prior lines of therapy including PI/</a:t>
            </a:r>
            <a:r>
              <a:rPr kumimoji="0" lang="en-US" sz="2000" b="0" i="0" u="none" strike="noStrike" kern="1200" cap="none" spc="0" normalizeH="0" baseline="0" noProof="0" dirty="0" err="1">
                <a:ln>
                  <a:noFill/>
                </a:ln>
                <a:solidFill>
                  <a:srgbClr val="156082"/>
                </a:solidFill>
                <a:effectLst/>
                <a:uLnTx/>
                <a:uFillTx/>
                <a:latin typeface="Aptos Display" panose="02110004020202020204"/>
                <a:ea typeface="+mn-ea"/>
                <a:cs typeface="+mn-cs"/>
              </a:rPr>
              <a:t>imid</a:t>
            </a:r>
            <a:endParaRPr kumimoji="0" lang="en-US" sz="2000" b="0" i="0" u="none" strike="noStrike" kern="1200" cap="none" spc="0" normalizeH="0" baseline="0" noProof="0" dirty="0">
              <a:ln>
                <a:noFill/>
              </a:ln>
              <a:solidFill>
                <a:srgbClr val="156082"/>
              </a:solidFill>
              <a:effectLst/>
              <a:uLnTx/>
              <a:uFillTx/>
              <a:latin typeface="Aptos Display"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56082"/>
                </a:solidFill>
                <a:effectLst/>
                <a:uLnTx/>
                <a:uFillTx/>
                <a:latin typeface="Aptos Display" panose="02110004020202020204"/>
                <a:ea typeface="+mn-ea"/>
                <a:cs typeface="+mn-cs"/>
              </a:rPr>
              <a:t>Lenalidomide-refractory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56082"/>
                </a:solidFill>
                <a:effectLst/>
                <a:uLnTx/>
                <a:uFillTx/>
                <a:latin typeface="Aptos Display" panose="02110004020202020204"/>
                <a:ea typeface="+mn-ea"/>
                <a:cs typeface="+mn-cs"/>
              </a:rPr>
              <a:t>Refractory to last line of therapy</a:t>
            </a:r>
          </a:p>
        </p:txBody>
      </p:sp>
      <p:grpSp>
        <p:nvGrpSpPr>
          <p:cNvPr id="10" name="Group 9">
            <a:extLst>
              <a:ext uri="{FF2B5EF4-FFF2-40B4-BE49-F238E27FC236}">
                <a16:creationId xmlns:a16="http://schemas.microsoft.com/office/drawing/2014/main" id="{50B7A8EA-DD3D-0672-BB2D-E09A3644F813}"/>
              </a:ext>
            </a:extLst>
          </p:cNvPr>
          <p:cNvGrpSpPr/>
          <p:nvPr/>
        </p:nvGrpSpPr>
        <p:grpSpPr>
          <a:xfrm>
            <a:off x="1216343" y="2837244"/>
            <a:ext cx="3886828" cy="2806260"/>
            <a:chOff x="1216343" y="2904150"/>
            <a:chExt cx="3886828" cy="2806260"/>
          </a:xfrm>
        </p:grpSpPr>
        <p:pic>
          <p:nvPicPr>
            <p:cNvPr id="5" name="Picture 4">
              <a:extLst>
                <a:ext uri="{FF2B5EF4-FFF2-40B4-BE49-F238E27FC236}">
                  <a16:creationId xmlns:a16="http://schemas.microsoft.com/office/drawing/2014/main" id="{55A7E9A5-4CB7-321A-3500-03455C918110}"/>
                </a:ext>
              </a:extLst>
            </p:cNvPr>
            <p:cNvPicPr>
              <a:picLocks noChangeAspect="1"/>
            </p:cNvPicPr>
            <p:nvPr/>
          </p:nvPicPr>
          <p:blipFill>
            <a:blip r:embed="rId2"/>
            <a:srcRect l="49992" b="41435"/>
            <a:stretch>
              <a:fillRect/>
            </a:stretch>
          </p:blipFill>
          <p:spPr>
            <a:xfrm>
              <a:off x="1216344" y="3156172"/>
              <a:ext cx="3886827" cy="2554238"/>
            </a:xfrm>
            <a:prstGeom prst="rect">
              <a:avLst/>
            </a:prstGeom>
          </p:spPr>
        </p:pic>
        <p:sp>
          <p:nvSpPr>
            <p:cNvPr id="8" name="TextBox 7">
              <a:extLst>
                <a:ext uri="{FF2B5EF4-FFF2-40B4-BE49-F238E27FC236}">
                  <a16:creationId xmlns:a16="http://schemas.microsoft.com/office/drawing/2014/main" id="{8D78B919-EAF6-086E-AF86-3020455AEC14}"/>
                </a:ext>
              </a:extLst>
            </p:cNvPr>
            <p:cNvSpPr txBox="1"/>
            <p:nvPr/>
          </p:nvSpPr>
          <p:spPr>
            <a:xfrm>
              <a:off x="1216343" y="2904150"/>
              <a:ext cx="3757101"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56082"/>
                  </a:solidFill>
                  <a:effectLst/>
                  <a:uLnTx/>
                  <a:uFillTx/>
                  <a:latin typeface="Aptos Display" panose="02110004020202020204"/>
                  <a:ea typeface="+mn-ea"/>
                  <a:cs typeface="+mn-cs"/>
                </a:rPr>
                <a:t>MajesTEC-3</a:t>
              </a:r>
            </a:p>
          </p:txBody>
        </p:sp>
      </p:grpSp>
      <p:grpSp>
        <p:nvGrpSpPr>
          <p:cNvPr id="11" name="Group 10">
            <a:extLst>
              <a:ext uri="{FF2B5EF4-FFF2-40B4-BE49-F238E27FC236}">
                <a16:creationId xmlns:a16="http://schemas.microsoft.com/office/drawing/2014/main" id="{DDC502C5-6C74-4798-9B56-D5F073FBFF4C}"/>
              </a:ext>
            </a:extLst>
          </p:cNvPr>
          <p:cNvGrpSpPr/>
          <p:nvPr/>
        </p:nvGrpSpPr>
        <p:grpSpPr>
          <a:xfrm>
            <a:off x="5850673" y="2781489"/>
            <a:ext cx="5153722" cy="3570371"/>
            <a:chOff x="5850673" y="2848395"/>
            <a:chExt cx="5153722" cy="3570371"/>
          </a:xfrm>
        </p:grpSpPr>
        <p:pic>
          <p:nvPicPr>
            <p:cNvPr id="6" name="Picture 5">
              <a:extLst>
                <a:ext uri="{FF2B5EF4-FFF2-40B4-BE49-F238E27FC236}">
                  <a16:creationId xmlns:a16="http://schemas.microsoft.com/office/drawing/2014/main" id="{4E03012C-A5DB-889D-4DBF-1A030933DB2B}"/>
                </a:ext>
              </a:extLst>
            </p:cNvPr>
            <p:cNvPicPr>
              <a:picLocks noChangeAspect="1"/>
            </p:cNvPicPr>
            <p:nvPr/>
          </p:nvPicPr>
          <p:blipFill>
            <a:blip r:embed="rId3"/>
            <a:srcRect l="33692"/>
            <a:stretch>
              <a:fillRect/>
            </a:stretch>
          </p:blipFill>
          <p:spPr>
            <a:xfrm>
              <a:off x="5850673" y="3133870"/>
              <a:ext cx="5153722" cy="3284896"/>
            </a:xfrm>
            <a:prstGeom prst="rect">
              <a:avLst/>
            </a:prstGeom>
          </p:spPr>
        </p:pic>
        <p:sp>
          <p:nvSpPr>
            <p:cNvPr id="9" name="TextBox 8">
              <a:extLst>
                <a:ext uri="{FF2B5EF4-FFF2-40B4-BE49-F238E27FC236}">
                  <a16:creationId xmlns:a16="http://schemas.microsoft.com/office/drawing/2014/main" id="{5AFD31D4-64FA-0CCF-29AD-8B80ECA81653}"/>
                </a:ext>
              </a:extLst>
            </p:cNvPr>
            <p:cNvSpPr txBox="1"/>
            <p:nvPr/>
          </p:nvSpPr>
          <p:spPr>
            <a:xfrm>
              <a:off x="5850674" y="2848395"/>
              <a:ext cx="5124982"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56082"/>
                  </a:solidFill>
                  <a:effectLst/>
                  <a:uLnTx/>
                  <a:uFillTx/>
                  <a:latin typeface="Aptos Display" panose="02110004020202020204"/>
                  <a:ea typeface="+mn-ea"/>
                  <a:cs typeface="+mn-cs"/>
                </a:rPr>
                <a:t>CARTITUDE-4</a:t>
              </a:r>
            </a:p>
          </p:txBody>
        </p:sp>
      </p:grpSp>
      <p:sp>
        <p:nvSpPr>
          <p:cNvPr id="12" name="Down Arrow 11">
            <a:extLst>
              <a:ext uri="{FF2B5EF4-FFF2-40B4-BE49-F238E27FC236}">
                <a16:creationId xmlns:a16="http://schemas.microsoft.com/office/drawing/2014/main" id="{DCDC5964-41F1-29A8-6C70-BF757B4A2E6B}"/>
              </a:ext>
            </a:extLst>
          </p:cNvPr>
          <p:cNvSpPr/>
          <p:nvPr/>
        </p:nvSpPr>
        <p:spPr>
          <a:xfrm rot="5400000">
            <a:off x="10994912" y="4204690"/>
            <a:ext cx="256855" cy="457201"/>
          </a:xfrm>
          <a:prstGeom prst="downArrow">
            <a:avLst>
              <a:gd name="adj1" fmla="val 25610"/>
              <a:gd name="adj2" fmla="val 45122"/>
            </a:avLst>
          </a:prstGeom>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err="1">
              <a:ln>
                <a:noFill/>
              </a:ln>
              <a:solidFill>
                <a:prstClr val="white"/>
              </a:solidFill>
              <a:effectLst/>
              <a:uLnTx/>
              <a:uFillTx/>
              <a:latin typeface="Aptos Display" panose="02110004020202020204"/>
              <a:ea typeface="+mn-ea"/>
              <a:cs typeface="+mn-cs"/>
            </a:endParaRPr>
          </a:p>
        </p:txBody>
      </p:sp>
      <p:sp>
        <p:nvSpPr>
          <p:cNvPr id="13" name="TextBox 12"/>
          <p:cNvSpPr txBox="1"/>
          <p:nvPr/>
        </p:nvSpPr>
        <p:spPr>
          <a:xfrm rot="10800000" flipV="1">
            <a:off x="903109" y="5660630"/>
            <a:ext cx="5124981"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Clinical implication: Bispecific antibodies provide a practical alternative to CAR-T with comparable efficacy signals.</a:t>
            </a:r>
          </a:p>
        </p:txBody>
      </p:sp>
    </p:spTree>
    <p:extLst>
      <p:ext uri="{BB962C8B-B14F-4D97-AF65-F5344CB8AC3E}">
        <p14:creationId xmlns:p14="http://schemas.microsoft.com/office/powerpoint/2010/main" val="37876024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595CAA97-068B-3774-5134-34712EC190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735F24-BC0A-4646-220F-493AE3E6B6C6}"/>
              </a:ext>
            </a:extLst>
          </p:cNvPr>
          <p:cNvSpPr>
            <a:spLocks noGrp="1"/>
          </p:cNvSpPr>
          <p:nvPr>
            <p:ph type="title"/>
          </p:nvPr>
        </p:nvSpPr>
        <p:spPr>
          <a:xfrm>
            <a:off x="718276" y="352009"/>
            <a:ext cx="10753724" cy="907200"/>
          </a:xfrm>
        </p:spPr>
        <p:txBody>
          <a:bodyPr>
            <a:normAutofit fontScale="90000"/>
          </a:bodyPr>
          <a:lstStyle/>
          <a:p>
            <a:r>
              <a:rPr lang="en-US" sz="3200" dirty="0"/>
              <a:t>MajesTEC-3 suggests that </a:t>
            </a:r>
            <a:r>
              <a:rPr lang="en-US" sz="3200" dirty="0" err="1"/>
              <a:t>bsAb</a:t>
            </a:r>
            <a:r>
              <a:rPr lang="en-US" sz="3200" dirty="0"/>
              <a:t> and CAR T cells are similarly effective (comparing to CARTITUDE-4)</a:t>
            </a:r>
          </a:p>
        </p:txBody>
      </p:sp>
      <p:sp>
        <p:nvSpPr>
          <p:cNvPr id="7" name="TextBox 6">
            <a:extLst>
              <a:ext uri="{FF2B5EF4-FFF2-40B4-BE49-F238E27FC236}">
                <a16:creationId xmlns:a16="http://schemas.microsoft.com/office/drawing/2014/main" id="{EA73CFC6-83B1-84DF-10F6-91ACFBD82765}"/>
              </a:ext>
            </a:extLst>
          </p:cNvPr>
          <p:cNvSpPr txBox="1"/>
          <p:nvPr/>
        </p:nvSpPr>
        <p:spPr>
          <a:xfrm>
            <a:off x="3520068" y="1410372"/>
            <a:ext cx="5322849" cy="123110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6082"/>
                </a:solidFill>
                <a:effectLst/>
                <a:uLnTx/>
                <a:uFillTx/>
                <a:latin typeface="Aptos Display" panose="02110004020202020204"/>
                <a:ea typeface="+mn-ea"/>
                <a:cs typeface="+mn-cs"/>
              </a:rPr>
              <a:t>Key eligibility criteria for both: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56082"/>
                </a:solidFill>
                <a:effectLst/>
                <a:uLnTx/>
                <a:uFillTx/>
                <a:latin typeface="Aptos Display" panose="02110004020202020204"/>
                <a:ea typeface="+mn-ea"/>
                <a:cs typeface="+mn-cs"/>
              </a:rPr>
              <a:t>1-3 prior lines of therapy including PI/</a:t>
            </a:r>
            <a:r>
              <a:rPr kumimoji="0" lang="en-US" sz="2000" b="0" i="0" u="none" strike="noStrike" kern="1200" cap="none" spc="0" normalizeH="0" baseline="0" noProof="0" dirty="0" err="1">
                <a:ln>
                  <a:noFill/>
                </a:ln>
                <a:solidFill>
                  <a:srgbClr val="156082"/>
                </a:solidFill>
                <a:effectLst/>
                <a:uLnTx/>
                <a:uFillTx/>
                <a:latin typeface="Aptos Display" panose="02110004020202020204"/>
                <a:ea typeface="+mn-ea"/>
                <a:cs typeface="+mn-cs"/>
              </a:rPr>
              <a:t>imid</a:t>
            </a:r>
            <a:endParaRPr kumimoji="0" lang="en-US" sz="2000" b="0" i="0" u="none" strike="noStrike" kern="1200" cap="none" spc="0" normalizeH="0" baseline="0" noProof="0" dirty="0">
              <a:ln>
                <a:noFill/>
              </a:ln>
              <a:solidFill>
                <a:srgbClr val="156082"/>
              </a:solidFill>
              <a:effectLst/>
              <a:uLnTx/>
              <a:uFillTx/>
              <a:latin typeface="Aptos Display"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56082"/>
                </a:solidFill>
                <a:effectLst/>
                <a:uLnTx/>
                <a:uFillTx/>
                <a:latin typeface="Aptos Display" panose="02110004020202020204"/>
                <a:ea typeface="+mn-ea"/>
                <a:cs typeface="+mn-cs"/>
              </a:rPr>
              <a:t>Lenalidomide-refractory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56082"/>
                </a:solidFill>
                <a:effectLst/>
                <a:uLnTx/>
                <a:uFillTx/>
                <a:latin typeface="Aptos Display" panose="02110004020202020204"/>
                <a:ea typeface="+mn-ea"/>
                <a:cs typeface="+mn-cs"/>
              </a:rPr>
              <a:t>Refractory to last line of therapy</a:t>
            </a:r>
          </a:p>
        </p:txBody>
      </p:sp>
      <p:graphicFrame>
        <p:nvGraphicFramePr>
          <p:cNvPr id="3" name="Table 2">
            <a:extLst>
              <a:ext uri="{FF2B5EF4-FFF2-40B4-BE49-F238E27FC236}">
                <a16:creationId xmlns:a16="http://schemas.microsoft.com/office/drawing/2014/main" id="{63A92569-D98F-7281-935B-B9C8DEEC35F5}"/>
              </a:ext>
            </a:extLst>
          </p:cNvPr>
          <p:cNvGraphicFramePr>
            <a:graphicFrameLocks noGrp="1"/>
          </p:cNvGraphicFramePr>
          <p:nvPr/>
        </p:nvGraphicFramePr>
        <p:xfrm>
          <a:off x="2117492" y="2871850"/>
          <a:ext cx="8127999" cy="27686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79860905"/>
                    </a:ext>
                  </a:extLst>
                </a:gridCol>
                <a:gridCol w="2709333">
                  <a:extLst>
                    <a:ext uri="{9D8B030D-6E8A-4147-A177-3AD203B41FA5}">
                      <a16:colId xmlns:a16="http://schemas.microsoft.com/office/drawing/2014/main" val="900292243"/>
                    </a:ext>
                  </a:extLst>
                </a:gridCol>
                <a:gridCol w="2709333">
                  <a:extLst>
                    <a:ext uri="{9D8B030D-6E8A-4147-A177-3AD203B41FA5}">
                      <a16:colId xmlns:a16="http://schemas.microsoft.com/office/drawing/2014/main" val="3907842692"/>
                    </a:ext>
                  </a:extLst>
                </a:gridCol>
              </a:tblGrid>
              <a:tr h="370840">
                <a:tc>
                  <a:txBody>
                    <a:bodyPr/>
                    <a:lstStyle/>
                    <a:p>
                      <a:endParaRPr lang="en-US" dirty="0"/>
                    </a:p>
                  </a:txBody>
                  <a:tcPr/>
                </a:tc>
                <a:tc>
                  <a:txBody>
                    <a:bodyPr/>
                    <a:lstStyle/>
                    <a:p>
                      <a:pPr algn="ctr"/>
                      <a:r>
                        <a:rPr lang="en-US" dirty="0"/>
                        <a:t>MajesTEC-3</a:t>
                      </a:r>
                    </a:p>
                  </a:txBody>
                  <a:tcPr/>
                </a:tc>
                <a:tc>
                  <a:txBody>
                    <a:bodyPr/>
                    <a:lstStyle/>
                    <a:p>
                      <a:pPr algn="ctr"/>
                      <a:r>
                        <a:rPr lang="en-US" dirty="0"/>
                        <a:t>CARTITUDE-4</a:t>
                      </a:r>
                    </a:p>
                  </a:txBody>
                  <a:tcPr/>
                </a:tc>
                <a:extLst>
                  <a:ext uri="{0D108BD9-81ED-4DB2-BD59-A6C34878D82A}">
                    <a16:rowId xmlns:a16="http://schemas.microsoft.com/office/drawing/2014/main" val="3325602242"/>
                  </a:ext>
                </a:extLst>
              </a:tr>
              <a:tr h="370840">
                <a:tc>
                  <a:txBody>
                    <a:bodyPr/>
                    <a:lstStyle/>
                    <a:p>
                      <a:r>
                        <a:rPr lang="en-US" dirty="0"/>
                        <a:t>Median prior lines</a:t>
                      </a:r>
                    </a:p>
                  </a:txBody>
                  <a:tcPr anchor="ctr"/>
                </a:tc>
                <a:tc>
                  <a:txBody>
                    <a:bodyPr/>
                    <a:lstStyle/>
                    <a:p>
                      <a:pPr algn="ctr"/>
                      <a:r>
                        <a:rPr lang="en-US" dirty="0"/>
                        <a:t>2 (1-3)</a:t>
                      </a:r>
                    </a:p>
                  </a:txBody>
                  <a:tcPr anchor="ctr"/>
                </a:tc>
                <a:tc>
                  <a:txBody>
                    <a:bodyPr/>
                    <a:lstStyle/>
                    <a:p>
                      <a:pPr algn="ctr"/>
                      <a:r>
                        <a:rPr lang="en-US" dirty="0"/>
                        <a:t>1: 32%</a:t>
                      </a:r>
                    </a:p>
                    <a:p>
                      <a:pPr algn="ctr"/>
                      <a:r>
                        <a:rPr lang="en-US" dirty="0"/>
                        <a:t>2: 40%</a:t>
                      </a:r>
                    </a:p>
                    <a:p>
                      <a:pPr algn="ctr"/>
                      <a:r>
                        <a:rPr lang="en-US" dirty="0"/>
                        <a:t>3: 27%</a:t>
                      </a:r>
                    </a:p>
                  </a:txBody>
                  <a:tcPr anchor="ctr"/>
                </a:tc>
                <a:extLst>
                  <a:ext uri="{0D108BD9-81ED-4DB2-BD59-A6C34878D82A}">
                    <a16:rowId xmlns:a16="http://schemas.microsoft.com/office/drawing/2014/main" val="2704973454"/>
                  </a:ext>
                </a:extLst>
              </a:tr>
              <a:tr h="370840">
                <a:tc>
                  <a:txBody>
                    <a:bodyPr/>
                    <a:lstStyle/>
                    <a:p>
                      <a:r>
                        <a:rPr lang="en-US" dirty="0"/>
                        <a:t>Time from diagnosis (yr)</a:t>
                      </a:r>
                    </a:p>
                  </a:txBody>
                  <a:tcPr/>
                </a:tc>
                <a:tc>
                  <a:txBody>
                    <a:bodyPr/>
                    <a:lstStyle/>
                    <a:p>
                      <a:pPr algn="ctr"/>
                      <a:r>
                        <a:rPr lang="en-US" dirty="0"/>
                        <a:t>3.7</a:t>
                      </a:r>
                    </a:p>
                  </a:txBody>
                  <a:tcPr/>
                </a:tc>
                <a:tc>
                  <a:txBody>
                    <a:bodyPr/>
                    <a:lstStyle/>
                    <a:p>
                      <a:pPr algn="ctr"/>
                      <a:r>
                        <a:rPr lang="en-US" dirty="0"/>
                        <a:t>3.0</a:t>
                      </a:r>
                    </a:p>
                  </a:txBody>
                  <a:tcPr/>
                </a:tc>
                <a:extLst>
                  <a:ext uri="{0D108BD9-81ED-4DB2-BD59-A6C34878D82A}">
                    <a16:rowId xmlns:a16="http://schemas.microsoft.com/office/drawing/2014/main" val="2078055117"/>
                  </a:ext>
                </a:extLst>
              </a:tr>
              <a:tr h="370840">
                <a:tc>
                  <a:txBody>
                    <a:bodyPr/>
                    <a:lstStyle/>
                    <a:p>
                      <a:r>
                        <a:rPr lang="en-US" dirty="0"/>
                        <a:t>HR Cytogenetics</a:t>
                      </a:r>
                    </a:p>
                  </a:txBody>
                  <a:tcPr/>
                </a:tc>
                <a:tc>
                  <a:txBody>
                    <a:bodyPr/>
                    <a:lstStyle/>
                    <a:p>
                      <a:pPr algn="ctr"/>
                      <a:r>
                        <a:rPr lang="en-US" dirty="0"/>
                        <a:t>36.5%</a:t>
                      </a:r>
                    </a:p>
                  </a:txBody>
                  <a:tcPr/>
                </a:tc>
                <a:tc>
                  <a:txBody>
                    <a:bodyPr/>
                    <a:lstStyle/>
                    <a:p>
                      <a:pPr algn="ctr"/>
                      <a:r>
                        <a:rPr lang="en-US" dirty="0"/>
                        <a:t>33.6%</a:t>
                      </a:r>
                    </a:p>
                  </a:txBody>
                  <a:tcPr/>
                </a:tc>
                <a:extLst>
                  <a:ext uri="{0D108BD9-81ED-4DB2-BD59-A6C34878D82A}">
                    <a16:rowId xmlns:a16="http://schemas.microsoft.com/office/drawing/2014/main" val="3522665215"/>
                  </a:ext>
                </a:extLst>
              </a:tr>
              <a:tr h="370840">
                <a:tc>
                  <a:txBody>
                    <a:bodyPr/>
                    <a:lstStyle/>
                    <a:p>
                      <a:r>
                        <a:rPr lang="en-US" dirty="0"/>
                        <a:t>ISS stage 3</a:t>
                      </a:r>
                    </a:p>
                  </a:txBody>
                  <a:tcPr/>
                </a:tc>
                <a:tc>
                  <a:txBody>
                    <a:bodyPr/>
                    <a:lstStyle/>
                    <a:p>
                      <a:pPr algn="ctr"/>
                      <a:r>
                        <a:rPr lang="en-US" dirty="0"/>
                        <a:t>8.0%</a:t>
                      </a:r>
                    </a:p>
                  </a:txBody>
                  <a:tcPr/>
                </a:tc>
                <a:tc>
                  <a:txBody>
                    <a:bodyPr/>
                    <a:lstStyle/>
                    <a:p>
                      <a:pPr algn="ctr"/>
                      <a:r>
                        <a:rPr lang="en-US" dirty="0"/>
                        <a:t>6.2%</a:t>
                      </a:r>
                    </a:p>
                  </a:txBody>
                  <a:tcPr/>
                </a:tc>
                <a:extLst>
                  <a:ext uri="{0D108BD9-81ED-4DB2-BD59-A6C34878D82A}">
                    <a16:rowId xmlns:a16="http://schemas.microsoft.com/office/drawing/2014/main" val="4036042757"/>
                  </a:ext>
                </a:extLst>
              </a:tr>
              <a:tr h="370840">
                <a:tc>
                  <a:txBody>
                    <a:bodyPr/>
                    <a:lstStyle/>
                    <a:p>
                      <a:r>
                        <a:rPr lang="en-US" dirty="0"/>
                        <a:t>Anti-CD38 exposed</a:t>
                      </a:r>
                    </a:p>
                  </a:txBody>
                  <a:tcPr/>
                </a:tc>
                <a:tc>
                  <a:txBody>
                    <a:bodyPr/>
                    <a:lstStyle/>
                    <a:p>
                      <a:pPr algn="ctr"/>
                      <a:r>
                        <a:rPr lang="en-US" dirty="0"/>
                        <a:t>5.2%</a:t>
                      </a:r>
                    </a:p>
                  </a:txBody>
                  <a:tcPr/>
                </a:tc>
                <a:tc>
                  <a:txBody>
                    <a:bodyPr/>
                    <a:lstStyle/>
                    <a:p>
                      <a:pPr algn="ctr"/>
                      <a:r>
                        <a:rPr lang="en-US" dirty="0"/>
                        <a:t>25%</a:t>
                      </a:r>
                    </a:p>
                  </a:txBody>
                  <a:tcPr/>
                </a:tc>
                <a:extLst>
                  <a:ext uri="{0D108BD9-81ED-4DB2-BD59-A6C34878D82A}">
                    <a16:rowId xmlns:a16="http://schemas.microsoft.com/office/drawing/2014/main" val="2305350070"/>
                  </a:ext>
                </a:extLst>
              </a:tr>
            </a:tbl>
          </a:graphicData>
        </a:graphic>
      </p:graphicFrame>
      <p:sp>
        <p:nvSpPr>
          <p:cNvPr id="13" name="Down Arrow 12">
            <a:extLst>
              <a:ext uri="{FF2B5EF4-FFF2-40B4-BE49-F238E27FC236}">
                <a16:creationId xmlns:a16="http://schemas.microsoft.com/office/drawing/2014/main" id="{F8030E55-2589-44A3-971D-53FE050B852B}"/>
              </a:ext>
            </a:extLst>
          </p:cNvPr>
          <p:cNvSpPr/>
          <p:nvPr/>
        </p:nvSpPr>
        <p:spPr>
          <a:xfrm rot="5400000">
            <a:off x="10345664" y="5238818"/>
            <a:ext cx="256855" cy="457201"/>
          </a:xfrm>
          <a:prstGeom prst="downArrow">
            <a:avLst>
              <a:gd name="adj1" fmla="val 25610"/>
              <a:gd name="adj2" fmla="val 45122"/>
            </a:avLst>
          </a:prstGeom>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err="1">
              <a:ln>
                <a:noFill/>
              </a:ln>
              <a:solidFill>
                <a:prstClr val="white"/>
              </a:solidFill>
              <a:effectLst/>
              <a:uLnTx/>
              <a:uFillTx/>
              <a:latin typeface="Aptos Display" panose="02110004020202020204"/>
              <a:ea typeface="+mn-ea"/>
              <a:cs typeface="+mn-cs"/>
            </a:endParaRPr>
          </a:p>
        </p:txBody>
      </p:sp>
      <p:sp>
        <p:nvSpPr>
          <p:cNvPr id="5" name="TextBox 4">
            <a:extLst>
              <a:ext uri="{FF2B5EF4-FFF2-40B4-BE49-F238E27FC236}">
                <a16:creationId xmlns:a16="http://schemas.microsoft.com/office/drawing/2014/main" id="{44257EF9-C1C3-4CCF-0E2C-469C959F4DEF}"/>
              </a:ext>
            </a:extLst>
          </p:cNvPr>
          <p:cNvSpPr txBox="1"/>
          <p:nvPr/>
        </p:nvSpPr>
        <p:spPr>
          <a:xfrm>
            <a:off x="6095138" y="6396335"/>
            <a:ext cx="6097508"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Costa et al. NEJM 2025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Mateos et al. IMS 2024</a:t>
            </a:r>
          </a:p>
        </p:txBody>
      </p:sp>
    </p:spTree>
    <p:extLst>
      <p:ext uri="{BB962C8B-B14F-4D97-AF65-F5344CB8AC3E}">
        <p14:creationId xmlns:p14="http://schemas.microsoft.com/office/powerpoint/2010/main" val="8512226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S_UNIQUEID" val="3174"/>
</p:tagLst>
</file>

<file path=ppt/tags/tag11.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S_UNIQUEID" val="3182"/>
</p:tagLst>
</file>

<file path=ppt/tags/tag6.xml><?xml version="1.0" encoding="utf-8"?>
<p:tagLst xmlns:a="http://schemas.openxmlformats.org/drawingml/2006/main" xmlns:r="http://schemas.openxmlformats.org/officeDocument/2006/relationships" xmlns:p="http://schemas.openxmlformats.org/presentationml/2006/main">
  <p:tag name="AS_UNIQUEID" val="3170"/>
</p:tagLst>
</file>

<file path=ppt/tags/tag7.xml><?xml version="1.0" encoding="utf-8"?>
<p:tagLst xmlns:a="http://schemas.openxmlformats.org/drawingml/2006/main" xmlns:r="http://schemas.openxmlformats.org/officeDocument/2006/relationships" xmlns:p="http://schemas.openxmlformats.org/presentationml/2006/main">
  <p:tag name="AS_UNIQUEID" val="3171"/>
</p:tagLst>
</file>

<file path=ppt/tags/tag8.xml><?xml version="1.0" encoding="utf-8"?>
<p:tagLst xmlns:a="http://schemas.openxmlformats.org/drawingml/2006/main" xmlns:r="http://schemas.openxmlformats.org/officeDocument/2006/relationships" xmlns:p="http://schemas.openxmlformats.org/presentationml/2006/main">
  <p:tag name="AS_UNIQUEID" val="3172"/>
</p:tagLst>
</file>

<file path=ppt/tags/tag9.xml><?xml version="1.0" encoding="utf-8"?>
<p:tagLst xmlns:a="http://schemas.openxmlformats.org/drawingml/2006/main" xmlns:r="http://schemas.openxmlformats.org/officeDocument/2006/relationships" xmlns:p="http://schemas.openxmlformats.org/presentationml/2006/main">
  <p:tag name="AS_UNIQUEID" val="3173"/>
</p:tagLst>
</file>

<file path=ppt/theme/theme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Blank Presentation">
  <a:themeElements>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 b="0" i="0" u="none" strike="noStrike" cap="none" normalizeH="0" baseline="0">
            <a:ln>
              <a:noFill/>
            </a:ln>
            <a:solidFill>
              <a:srgbClr val="FFFFFF"/>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 b="0" i="0" u="none" strike="noStrike" cap="none" normalizeH="0" baseline="0">
            <a:ln>
              <a:noFill/>
            </a:ln>
            <a:solidFill>
              <a:srgbClr val="FFFFFF"/>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ML 03-04 REAL Template">
  <a:themeElements>
    <a:clrScheme name="Custom 5">
      <a:dk1>
        <a:srgbClr val="000000"/>
      </a:dk1>
      <a:lt1>
        <a:srgbClr val="FFFFFF"/>
      </a:lt1>
      <a:dk2>
        <a:srgbClr val="0000FF"/>
      </a:dk2>
      <a:lt2>
        <a:srgbClr val="FFFF00"/>
      </a:lt2>
      <a:accent1>
        <a:srgbClr val="FFC0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ML 03-04 REAL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ML 03-04 REAL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L 03-04 REAL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L 03-04 REAL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L 03-04 REAL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L 03-04 REAL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L 03-04 REAL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L 03-04 REAL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L 03-04 REAL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L 03-04 REAL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L 03-04 REAL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L 03-04 REAL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L 03-04 REAL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DACC Moonshot">
  <a:themeElements>
    <a:clrScheme name="Custom 3">
      <a:dk1>
        <a:srgbClr val="413C38"/>
      </a:dk1>
      <a:lt1>
        <a:srgbClr val="FFFFFF"/>
      </a:lt1>
      <a:dk2>
        <a:srgbClr val="EE3124"/>
      </a:dk2>
      <a:lt2>
        <a:srgbClr val="FFFFFF"/>
      </a:lt2>
      <a:accent1>
        <a:srgbClr val="1C2631"/>
      </a:accent1>
      <a:accent2>
        <a:srgbClr val="333333"/>
      </a:accent2>
      <a:accent3>
        <a:srgbClr val="969696"/>
      </a:accent3>
      <a:accent4>
        <a:srgbClr val="C0C0C0"/>
      </a:accent4>
      <a:accent5>
        <a:srgbClr val="4A4C4F"/>
      </a:accent5>
      <a:accent6>
        <a:srgbClr val="080808"/>
      </a:accent6>
      <a:hlink>
        <a:srgbClr val="407EC9"/>
      </a:hlink>
      <a:folHlink>
        <a:srgbClr val="6366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ACC Moonshot" id="{D2E7F35E-36BF-4E8F-A1F3-CCCB61848CC5}" vid="{E7811949-D56E-4ACC-BAF8-EA6B7EA14953}"/>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Genmab PowerPoint template_format 16_9_vs.1.1">
  <a:themeElements>
    <a:clrScheme name="Genmab 2017">
      <a:dk1>
        <a:sysClr val="windowText" lastClr="000000"/>
      </a:dk1>
      <a:lt1>
        <a:sysClr val="window" lastClr="FFFFFF"/>
      </a:lt1>
      <a:dk2>
        <a:srgbClr val="FACCDA"/>
      </a:dk2>
      <a:lt2>
        <a:srgbClr val="7BD1EB"/>
      </a:lt2>
      <a:accent1>
        <a:srgbClr val="009D94"/>
      </a:accent1>
      <a:accent2>
        <a:srgbClr val="BDE8F5"/>
      </a:accent2>
      <a:accent3>
        <a:srgbClr val="B3B4B6"/>
      </a:accent3>
      <a:accent4>
        <a:srgbClr val="E40046"/>
      </a:accent4>
      <a:accent5>
        <a:srgbClr val="B3E2DF"/>
      </a:accent5>
      <a:accent6>
        <a:srgbClr val="818285"/>
      </a:accent6>
      <a:hlink>
        <a:srgbClr val="009890"/>
      </a:hlink>
      <a:folHlink>
        <a:srgbClr val="000000"/>
      </a:folHlink>
    </a:clrScheme>
    <a:fontScheme name="Genmab 201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DRAFT revised template.potx" id="{A7F79291-72E9-48A7-B1DC-C8381F020B0E}" vid="{5D8E6B87-9AEB-45B4-A6B3-E9CB0D3FCE5A}"/>
    </a:ext>
  </a:extLst>
</a:theme>
</file>

<file path=ppt/theme/theme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FInal regposterscience Osnat october">
    <a:dk1>
      <a:srgbClr val="000000"/>
    </a:dk1>
    <a:lt1>
      <a:srgbClr val="FFFFFF"/>
    </a:lt1>
    <a:dk2>
      <a:srgbClr val="40B4E5"/>
    </a:dk2>
    <a:lt2>
      <a:srgbClr val="3F00C5"/>
    </a:lt2>
    <a:accent1>
      <a:srgbClr val="065BAA"/>
    </a:accent1>
    <a:accent2>
      <a:srgbClr val="0D3477"/>
    </a:accent2>
    <a:accent3>
      <a:srgbClr val="3F007F"/>
    </a:accent3>
    <a:accent4>
      <a:srgbClr val="796DEF"/>
    </a:accent4>
    <a:accent5>
      <a:srgbClr val="004958"/>
    </a:accent5>
    <a:accent6>
      <a:srgbClr val="35D2C9"/>
    </a:accent6>
    <a:hlink>
      <a:srgbClr val="40B4E5"/>
    </a:hlink>
    <a:folHlink>
      <a:srgbClr val="9F24E2"/>
    </a:folHlink>
  </a:clrScheme>
  <a:fontScheme name="Roboto">
    <a:majorFont>
      <a:latin typeface="Roboto" panose="020B0604020202020204"/>
      <a:ea typeface=""/>
      <a:cs typeface=""/>
      <a:font script="Jpan" typeface="ＭＳ Ｐゴシック"/>
      <a:font script="Hang" typeface="굴림"/>
      <a:font script="Hans" typeface="黑体"/>
      <a:font script="Hant" typeface="微軟正黑體"/>
      <a:font script="Arab" typeface="Roboto"/>
      <a:font script="Hebr" typeface="Roboto"/>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Roboto"/>
      <a:font script="Uigh" typeface="Microsoft Uighur"/>
      <a:font script="Geor" typeface="Sylfaen"/>
    </a:majorFont>
    <a:minorFont>
      <a:latin typeface="Roboto" panose="020B0604020202020204"/>
      <a:ea typeface=""/>
      <a:cs typeface=""/>
      <a:font script="Jpan" typeface="ＭＳ Ｐゴシック"/>
      <a:font script="Hang" typeface="굴림"/>
      <a:font script="Hans" typeface="黑体"/>
      <a:font script="Hant" typeface="微軟正黑體"/>
      <a:font script="Arab" typeface="Roboto"/>
      <a:font script="Hebr" typeface="Roboto"/>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Roboto"/>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 Regeneron Colors 1">
    <a:dk1>
      <a:srgbClr val="065BAA"/>
    </a:dk1>
    <a:lt1>
      <a:srgbClr val="FFFFFF"/>
    </a:lt1>
    <a:dk2>
      <a:srgbClr val="000000"/>
    </a:dk2>
    <a:lt2>
      <a:srgbClr val="B3D6F1"/>
    </a:lt2>
    <a:accent1>
      <a:srgbClr val="2069E7"/>
    </a:accent1>
    <a:accent2>
      <a:srgbClr val="002273"/>
    </a:accent2>
    <a:accent3>
      <a:srgbClr val="CB0093"/>
    </a:accent3>
    <a:accent4>
      <a:srgbClr val="D50056"/>
    </a:accent4>
    <a:accent5>
      <a:srgbClr val="3F00C5"/>
    </a:accent5>
    <a:accent6>
      <a:srgbClr val="9F24E2"/>
    </a:accent6>
    <a:hlink>
      <a:srgbClr val="065BAA"/>
    </a:hlink>
    <a:folHlink>
      <a:srgbClr val="40B3E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24462</TotalTime>
  <Words>13161</Words>
  <Application>Microsoft Macintosh PowerPoint</Application>
  <PresentationFormat>Widescreen</PresentationFormat>
  <Paragraphs>2012</Paragraphs>
  <Slides>153</Slides>
  <Notes>58</Notes>
  <HiddenSlides>0</HiddenSlides>
  <MMClips>0</MMClips>
  <ScaleCrop>false</ScaleCrop>
  <HeadingPairs>
    <vt:vector size="6" baseType="variant">
      <vt:variant>
        <vt:lpstr>Fonts Used</vt:lpstr>
      </vt:variant>
      <vt:variant>
        <vt:i4>20</vt:i4>
      </vt:variant>
      <vt:variant>
        <vt:lpstr>Theme</vt:lpstr>
      </vt:variant>
      <vt:variant>
        <vt:i4>14</vt:i4>
      </vt:variant>
      <vt:variant>
        <vt:lpstr>Slide Titles</vt:lpstr>
      </vt:variant>
      <vt:variant>
        <vt:i4>153</vt:i4>
      </vt:variant>
    </vt:vector>
  </HeadingPairs>
  <TitlesOfParts>
    <vt:vector size="187" baseType="lpstr">
      <vt:lpstr>ＭＳ Ｐゴシック</vt:lpstr>
      <vt:lpstr>-apple-system</vt:lpstr>
      <vt:lpstr>Aptos</vt:lpstr>
      <vt:lpstr>Aptos Display</vt:lpstr>
      <vt:lpstr>Arial</vt:lpstr>
      <vt:lpstr>Calibri</vt:lpstr>
      <vt:lpstr>Courier New</vt:lpstr>
      <vt:lpstr>Johnson Text</vt:lpstr>
      <vt:lpstr>Roboto</vt:lpstr>
      <vt:lpstr>Roboto Cn</vt:lpstr>
      <vt:lpstr>Roboto Condensed</vt:lpstr>
      <vt:lpstr>Segoe UI</vt:lpstr>
      <vt:lpstr>Source Sans Pro</vt:lpstr>
      <vt:lpstr>Source Sans Pro Light</vt:lpstr>
      <vt:lpstr>Symbol</vt:lpstr>
      <vt:lpstr>Times</vt:lpstr>
      <vt:lpstr>Times New Roman</vt:lpstr>
      <vt:lpstr>Tisa Offc Serif Pro Thin</vt:lpstr>
      <vt:lpstr>Wingdings</vt:lpstr>
      <vt:lpstr>Wingdings 3</vt:lpstr>
      <vt:lpstr>2_Default Design</vt:lpstr>
      <vt:lpstr>6_Default Design</vt:lpstr>
      <vt:lpstr>MDACC Moonshot</vt:lpstr>
      <vt:lpstr>2_Office Theme</vt:lpstr>
      <vt:lpstr>4_Office Theme</vt:lpstr>
      <vt:lpstr>1_Genmab PowerPoint template_format 16_9_vs.1.1</vt:lpstr>
      <vt:lpstr>7_Default Design</vt:lpstr>
      <vt:lpstr>5_Default Design</vt:lpstr>
      <vt:lpstr>3_Default Design</vt:lpstr>
      <vt:lpstr>Office Theme</vt:lpstr>
      <vt:lpstr>Blank Presentation</vt:lpstr>
      <vt:lpstr>3_ML 03-04 REAL Template</vt:lpstr>
      <vt:lpstr>8_Default Design</vt:lpstr>
      <vt:lpstr>1_Default Design</vt:lpstr>
      <vt:lpstr>Year in Review: Clinical Investigator Perspectives on the  Most Relevant New Datasets and Advances in Oncology</vt:lpstr>
      <vt:lpstr>Faculty</vt:lpstr>
      <vt:lpstr>Commercial Support</vt:lpstr>
      <vt:lpstr>Dr Love — Disclosures</vt:lpstr>
      <vt:lpstr>Dr Krishnan — Disclosures</vt:lpstr>
      <vt:lpstr>Dr Orlowski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Year in Review: Clinical Investigator Perspectives on the  Most Relevant New Datasets and Advances in Oncology</vt:lpstr>
      <vt:lpstr>Patterns of Care: Exploring How  Community Oncologists Manage HR-Positive,  HER2-Positive Metastatic Breast Cancer</vt:lpstr>
      <vt:lpstr>Grand Rounds</vt:lpstr>
      <vt:lpstr>Year in Review:  Multiple Myeloma</vt:lpstr>
      <vt:lpstr>Thank you for joining us!   Please take a moment to complete the  survey currently up on Zoom.  Your feedback is very important to us.  Information on how to obtain CME and ABIM MOC credit will be provided in the Zoom chat room. Attendees will also receive an email in  1 to 3 business days with these instructions.</vt:lpstr>
      <vt:lpstr>Year in Review: Clinical Investigator Perspectives on the  Most Relevant New Datasets and Advances in Oncology</vt:lpstr>
      <vt:lpstr>Faculty</vt:lpstr>
      <vt:lpstr>PowerPoint Presentation</vt:lpstr>
      <vt:lpstr>Clinicians in the Audience, Please Complete  the Pre- and Postmeeting Surveys</vt:lpstr>
      <vt:lpstr>PowerPoint Presentation</vt:lpstr>
      <vt:lpstr>Year in Review: Clinical Investigator Perspectives on the  Most Relevant New Datasets and Advances in Oncology</vt:lpstr>
      <vt:lpstr>Patterns of Care: Exploring How  Community Oncologists Manage HR-Positive,  HER2-Positive Metastatic Breast Cancer</vt:lpstr>
      <vt:lpstr>Grand Rounds</vt:lpstr>
      <vt:lpstr>Year in Review: Clinical Investigator Perspectives on the  Most Relevant New Datasets and Advances in Oncology</vt:lpstr>
      <vt:lpstr>Commercial Support</vt:lpstr>
      <vt:lpstr>Dr Krishnan — Disclosures</vt:lpstr>
      <vt:lpstr>Dr Orlowski — Disclosures</vt:lpstr>
      <vt:lpstr>Dr Love — Disclosures</vt:lpstr>
      <vt:lpstr>PowerPoint Presentation</vt:lpstr>
      <vt:lpstr>PowerPoint Presentation</vt:lpstr>
      <vt:lpstr>Key Datasets</vt:lpstr>
      <vt:lpstr>Key Datasets</vt:lpstr>
      <vt:lpstr>Key Datasets</vt:lpstr>
      <vt:lpstr>Key Datasets</vt:lpstr>
      <vt:lpstr>Year in Review:  Multiple Myeloma</vt:lpstr>
      <vt:lpstr>Year in Review:  Multiple Myeloma</vt:lpstr>
      <vt:lpstr>Year in Review:  Multiple Myeloma</vt:lpstr>
      <vt:lpstr>  Year in Review: Current &amp; Emerging Therapies in Multiple Myeloma</vt:lpstr>
      <vt:lpstr>Daratumumab for Smoldering Myeloma</vt:lpstr>
      <vt:lpstr>AQUILA : Daratumumab for HR SMM</vt:lpstr>
      <vt:lpstr>AQUILA : Daratumumab for HR SMM</vt:lpstr>
      <vt:lpstr>AQUILA : Outcomes</vt:lpstr>
      <vt:lpstr>AQUILA : Outcomes</vt:lpstr>
      <vt:lpstr>Quadruplet Therapy for Transplant-Eligible Newly Diagnosed MM</vt:lpstr>
      <vt:lpstr>PERSEUS : Risk by New IMS/IMWG</vt:lpstr>
      <vt:lpstr>PERSEUS : Risk by New IMS/IMWG</vt:lpstr>
      <vt:lpstr>MRD &amp; Outcomes Data</vt:lpstr>
      <vt:lpstr>MRD &amp; Outcomes Data</vt:lpstr>
      <vt:lpstr>IsKia : Isa-KRd vs. KRd in TE NDMM</vt:lpstr>
      <vt:lpstr>Outcomes : IsaKRd Better</vt:lpstr>
      <vt:lpstr>Outcomes : IsaKRd Better</vt:lpstr>
      <vt:lpstr>Quadruplet Therapy for Transplant-Ineligible Newly Diagnosed MM</vt:lpstr>
      <vt:lpstr>CEPHEUS Update : DVRd in TIE NDMM</vt:lpstr>
      <vt:lpstr>CEPHEUS Update : DVRd in TIE NDMM</vt:lpstr>
      <vt:lpstr>Final PFS &amp; Subgroup Data</vt:lpstr>
      <vt:lpstr>Final PFS &amp; Subgroup Data</vt:lpstr>
      <vt:lpstr>IMROZ : Isa-VRd Better During Induction</vt:lpstr>
      <vt:lpstr>IMROZ : Isa-VRd Better During Induction</vt:lpstr>
      <vt:lpstr>Isa-VRd Better Even After MRD+</vt:lpstr>
      <vt:lpstr>BENEFIT Trial Update</vt:lpstr>
      <vt:lpstr>BENEFIT Trial Update</vt:lpstr>
      <vt:lpstr>MRD &amp; Sustained MRD-</vt:lpstr>
      <vt:lpstr>MRD &amp; Sustained MRD-</vt:lpstr>
      <vt:lpstr>Subcutaneous Isatuximab</vt:lpstr>
      <vt:lpstr>IRAKLIA : Isatuximab OBI</vt:lpstr>
      <vt:lpstr>IRAKLIA : Isatuximab OBI</vt:lpstr>
      <vt:lpstr>Results : Non-inferiority</vt:lpstr>
      <vt:lpstr>Results : Non-inferiority</vt:lpstr>
      <vt:lpstr>Results : Non-inferiority</vt:lpstr>
      <vt:lpstr>Addition of Daratumumab to Maintenance Therapy</vt:lpstr>
      <vt:lpstr>AURIGA Study Update</vt:lpstr>
      <vt:lpstr>AURIGA Study Update</vt:lpstr>
      <vt:lpstr>AURIGA Study Update</vt:lpstr>
      <vt:lpstr>Updated Data From IMS</vt:lpstr>
      <vt:lpstr>CELMoDs for Relapsed/Refractory MM</vt:lpstr>
      <vt:lpstr>SUCCESSOR-2 : MeziKD vs. Kd</vt:lpstr>
      <vt:lpstr>Outcomes &amp; AE Data</vt:lpstr>
      <vt:lpstr>Outcomes &amp; AE Data</vt:lpstr>
      <vt:lpstr>Outcomes &amp; AE Data</vt:lpstr>
      <vt:lpstr>EXCALIBER-RRMM Study</vt:lpstr>
      <vt:lpstr>Phase III EXCALIBER-RRMM Study Evaluating Iberdomide in Combination with Standard Therapies Demonstrated a Significant Improvement in Minimal Residual Disease Negativity Rates in Relapsed or Refractory Multiple Myeloma Press Release: September 23, 2025</vt:lpstr>
      <vt:lpstr>CELMoDs for Newly Diagnosed MM</vt:lpstr>
      <vt:lpstr>Phase I/II IDEAL Study : Iber-DVd</vt:lpstr>
      <vt:lpstr>Phase I/II IDEAL Study : Iber-DVd</vt:lpstr>
      <vt:lpstr>Long-term Data &amp; AEs</vt:lpstr>
      <vt:lpstr>Long-term Data &amp; AEs</vt:lpstr>
      <vt:lpstr>DETERMINATION 2 Schema (Revised for N = 720 Patients)</vt:lpstr>
      <vt:lpstr>DETERMINATION 2 Discussion Points</vt:lpstr>
      <vt:lpstr>Year in Review:  Multiple Myeloma</vt:lpstr>
      <vt:lpstr>Myeloma Updates ASCO/EHA</vt:lpstr>
      <vt:lpstr>Long-Term Outcomes with Ciltacabtagene Autoleucel (Cilta-cel) CAR T-Cell Therapy</vt:lpstr>
      <vt:lpstr>CAR T CELLS</vt:lpstr>
      <vt:lpstr>PowerPoint Presentation</vt:lpstr>
      <vt:lpstr>PowerPoint Presentation</vt:lpstr>
      <vt:lpstr>MajesTEC-3 Trial versus CARTITUDE-4 Trial </vt:lpstr>
      <vt:lpstr>MajesTEC-3 suggests that bsAb and CAR T cells are similarly effective (comparing to CARTITUDE-4)</vt:lpstr>
      <vt:lpstr>MajesTEC-3 suggests that bsAb and CAR T cells are similarly effective (comparing to CARTITUDE-4)</vt:lpstr>
      <vt:lpstr>MajesTEC-3 suggests that bsAb and CAR T cells are similarly effective (comparing to CARTITUDE-4)</vt:lpstr>
      <vt:lpstr>PowerPoint Presentation</vt:lpstr>
      <vt:lpstr>MajesTEC-9 Trial</vt:lpstr>
      <vt:lpstr>MajesTEC-9: Phase 3 Study Design</vt:lpstr>
      <vt:lpstr>MajesTEC-9: Baseline Demographic and  Disease Characteristics</vt:lpstr>
      <vt:lpstr>MajesTEC-9: Prior LOTs</vt:lpstr>
      <vt:lpstr>MajesTEC-9: Tec Significantly Improved PFS  (Primary Endpoint)</vt:lpstr>
      <vt:lpstr>Linvoseltamab for R/R MM and Systemic Amyloidosis</vt:lpstr>
      <vt:lpstr>LINKER-MM1 (NCT03761108)</vt:lpstr>
      <vt:lpstr>LINKER-MM1: Efficacy at 21.3 Months Median Follow-up</vt:lpstr>
      <vt:lpstr>LINKER-MM1: Efficacy in Patients Across Key Subgroups</vt:lpstr>
      <vt:lpstr>LINKER-AL2 (NCT06292780)</vt:lpstr>
      <vt:lpstr>RESULTS: Efficacy—Hematological response rate and depth</vt:lpstr>
      <vt:lpstr>RESULTS: Efficacy—Organ responses</vt:lpstr>
      <vt:lpstr>Talquetamab: GPRC5D Bispecific Antibody Therapy</vt:lpstr>
      <vt:lpstr>MonumenTAL-1: Study Design</vt:lpstr>
      <vt:lpstr>MonumenTAL-1: ORR</vt:lpstr>
      <vt:lpstr>PowerPoint Presentation</vt:lpstr>
      <vt:lpstr>PowerPoint Presentation</vt:lpstr>
      <vt:lpstr>PowerPoint Presentation</vt:lpstr>
      <vt:lpstr>Belantamab Mafodotin</vt:lpstr>
      <vt:lpstr>DREAMM-7: study design</vt:lpstr>
      <vt:lpstr>DREAMM-7: ITT population Prior treatments</vt:lpstr>
      <vt:lpstr>DREAMM-7: Updated Overall Survival (OS) BVd showed a significant overall survival benefit vs DVd</vt:lpstr>
      <vt:lpstr>Study Design DreaMM8</vt:lpstr>
      <vt:lpstr>BPd Led to a Significant PFS Benefit vs PVd</vt:lpstr>
      <vt:lpstr>DREAMM-8: MRD Negativity Favors BPd Over PVd</vt:lpstr>
      <vt:lpstr>Conclusions</vt:lpstr>
      <vt:lpstr>Year in Review:  Multiple Myeloma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Elranatamab Significantly Improves PFS for Double-Class-Exposed Relapsed or Refractory Multiple Myeloma Press Release: April 29, 2026</vt:lpstr>
      <vt:lpstr>PowerPoint Presentation</vt:lpstr>
      <vt:lpstr>Etentamig: A Novel BCMA Bispecific Antibody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in Review: Clinical Investigator Perspectives on the  Most Relevant New Datasets and Advances in Oncology</vt:lpstr>
      <vt:lpstr>Thank you for joining us!   Please take a moment to complete the  survey currently up on Zoom.  Your feedback is very important to us. The survey will remain open for 5 minutes after the meeting ends.  Information on how to obtain CME and ABIM MOC credit will be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Fernando Rendina</cp:lastModifiedBy>
  <cp:revision>2067</cp:revision>
  <cp:lastPrinted>2020-12-08T02:40:56Z</cp:lastPrinted>
  <dcterms:created xsi:type="dcterms:W3CDTF">2020-11-13T19:02:13Z</dcterms:created>
  <dcterms:modified xsi:type="dcterms:W3CDTF">2026-06-25T19:29:14Z</dcterms:modified>
</cp:coreProperties>
</file>