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tags/tag11.xml" ContentType="application/vnd.openxmlformats-officedocument.presentationml.tags+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7.xml" ContentType="application/vnd.openxmlformats-officedocument.theme+xml"/>
  <Override PartName="/ppt/tags/tag12.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8.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1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6.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9.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40.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1.xml" ContentType="application/vnd.openxmlformats-officedocument.presentationml.tags+xml"/>
  <Override PartName="/ppt/notesSlides/notesSlide55.xml" ContentType="application/vnd.openxmlformats-officedocument.presentationml.notesSlide+xml"/>
  <Override PartName="/ppt/tags/tag42.xml" ContentType="application/vnd.openxmlformats-officedocument.presentationml.tag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5145" r:id="rId2"/>
    <p:sldMasterId id="2147485184" r:id="rId3"/>
    <p:sldMasterId id="2147485210" r:id="rId4"/>
    <p:sldMasterId id="2147485301" r:id="rId5"/>
    <p:sldMasterId id="2147485327" r:id="rId6"/>
    <p:sldMasterId id="2147485345" r:id="rId7"/>
    <p:sldMasterId id="2147485365" r:id="rId8"/>
    <p:sldMasterId id="2147485394" r:id="rId9"/>
    <p:sldMasterId id="2147485406" r:id="rId10"/>
    <p:sldMasterId id="2147485415" r:id="rId11"/>
    <p:sldMasterId id="2147485427" r:id="rId12"/>
    <p:sldMasterId id="2147485432" r:id="rId13"/>
    <p:sldMasterId id="2147485444" r:id="rId14"/>
    <p:sldMasterId id="2147485456" r:id="rId15"/>
    <p:sldMasterId id="2147485468" r:id="rId16"/>
    <p:sldMasterId id="2147485480" r:id="rId17"/>
  </p:sldMasterIdLst>
  <p:notesMasterIdLst>
    <p:notesMasterId r:id="rId133"/>
  </p:notesMasterIdLst>
  <p:handoutMasterIdLst>
    <p:handoutMasterId r:id="rId134"/>
  </p:handoutMasterIdLst>
  <p:sldIdLst>
    <p:sldId id="276" r:id="rId18"/>
    <p:sldId id="257" r:id="rId19"/>
    <p:sldId id="2147472026" r:id="rId20"/>
    <p:sldId id="2147480151" r:id="rId21"/>
    <p:sldId id="279" r:id="rId22"/>
    <p:sldId id="286" r:id="rId23"/>
    <p:sldId id="2147480704" r:id="rId24"/>
    <p:sldId id="13106" r:id="rId25"/>
    <p:sldId id="2147470659" r:id="rId26"/>
    <p:sldId id="13108" r:id="rId27"/>
    <p:sldId id="3335" r:id="rId28"/>
    <p:sldId id="2147480707" r:id="rId29"/>
    <p:sldId id="273" r:id="rId30"/>
    <p:sldId id="275" r:id="rId31"/>
    <p:sldId id="2147480705" r:id="rId32"/>
    <p:sldId id="316" r:id="rId33"/>
    <p:sldId id="2147480706" r:id="rId34"/>
    <p:sldId id="256" r:id="rId35"/>
    <p:sldId id="2147480708" r:id="rId36"/>
    <p:sldId id="2147480709" r:id="rId37"/>
    <p:sldId id="2147480710" r:id="rId38"/>
    <p:sldId id="2147480711" r:id="rId39"/>
    <p:sldId id="262" r:id="rId40"/>
    <p:sldId id="2147480712" r:id="rId41"/>
    <p:sldId id="2147480713" r:id="rId42"/>
    <p:sldId id="2147480714" r:id="rId43"/>
    <p:sldId id="2147480715" r:id="rId44"/>
    <p:sldId id="2147480716" r:id="rId45"/>
    <p:sldId id="2147480717" r:id="rId46"/>
    <p:sldId id="2147480718" r:id="rId47"/>
    <p:sldId id="2147480719" r:id="rId48"/>
    <p:sldId id="2147480720" r:id="rId49"/>
    <p:sldId id="2147480721" r:id="rId50"/>
    <p:sldId id="308" r:id="rId51"/>
    <p:sldId id="309" r:id="rId52"/>
    <p:sldId id="310" r:id="rId53"/>
    <p:sldId id="311" r:id="rId54"/>
    <p:sldId id="312" r:id="rId55"/>
    <p:sldId id="2147480722" r:id="rId56"/>
    <p:sldId id="2147480723" r:id="rId57"/>
    <p:sldId id="2147480724" r:id="rId58"/>
    <p:sldId id="2147480725" r:id="rId59"/>
    <p:sldId id="263" r:id="rId60"/>
    <p:sldId id="2147482227" r:id="rId61"/>
    <p:sldId id="2147482228" r:id="rId62"/>
    <p:sldId id="2147482140" r:id="rId63"/>
    <p:sldId id="2147482229" r:id="rId64"/>
    <p:sldId id="258" r:id="rId65"/>
    <p:sldId id="2147482222" r:id="rId66"/>
    <p:sldId id="268" r:id="rId67"/>
    <p:sldId id="2147482173" r:id="rId68"/>
    <p:sldId id="264" r:id="rId69"/>
    <p:sldId id="2147482177" r:id="rId70"/>
    <p:sldId id="2147482191" r:id="rId71"/>
    <p:sldId id="2147482217" r:id="rId72"/>
    <p:sldId id="266" r:id="rId73"/>
    <p:sldId id="2147482178" r:id="rId74"/>
    <p:sldId id="267" r:id="rId75"/>
    <p:sldId id="2147482216" r:id="rId76"/>
    <p:sldId id="269" r:id="rId77"/>
    <p:sldId id="271" r:id="rId78"/>
    <p:sldId id="2147482223" r:id="rId79"/>
    <p:sldId id="272" r:id="rId80"/>
    <p:sldId id="2147482202" r:id="rId81"/>
    <p:sldId id="2147482230" r:id="rId82"/>
    <p:sldId id="2147482231" r:id="rId83"/>
    <p:sldId id="2147482224" r:id="rId84"/>
    <p:sldId id="280" r:id="rId85"/>
    <p:sldId id="329" r:id="rId86"/>
    <p:sldId id="2147482225" r:id="rId87"/>
    <p:sldId id="2147482218" r:id="rId88"/>
    <p:sldId id="2147482219" r:id="rId89"/>
    <p:sldId id="314" r:id="rId90"/>
    <p:sldId id="2147482221" r:id="rId91"/>
    <p:sldId id="2147482226" r:id="rId92"/>
    <p:sldId id="2147482232" r:id="rId93"/>
    <p:sldId id="281" r:id="rId94"/>
    <p:sldId id="289" r:id="rId95"/>
    <p:sldId id="285" r:id="rId96"/>
    <p:sldId id="282" r:id="rId97"/>
    <p:sldId id="260" r:id="rId98"/>
    <p:sldId id="290" r:id="rId99"/>
    <p:sldId id="291" r:id="rId100"/>
    <p:sldId id="293" r:id="rId101"/>
    <p:sldId id="283" r:id="rId102"/>
    <p:sldId id="294" r:id="rId103"/>
    <p:sldId id="295" r:id="rId104"/>
    <p:sldId id="296" r:id="rId105"/>
    <p:sldId id="284" r:id="rId106"/>
    <p:sldId id="259" r:id="rId107"/>
    <p:sldId id="265" r:id="rId108"/>
    <p:sldId id="270" r:id="rId109"/>
    <p:sldId id="301" r:id="rId110"/>
    <p:sldId id="292" r:id="rId111"/>
    <p:sldId id="302" r:id="rId112"/>
    <p:sldId id="2147483622" r:id="rId113"/>
    <p:sldId id="261" r:id="rId114"/>
    <p:sldId id="313" r:id="rId115"/>
    <p:sldId id="274" r:id="rId116"/>
    <p:sldId id="303" r:id="rId117"/>
    <p:sldId id="287" r:id="rId118"/>
    <p:sldId id="297" r:id="rId119"/>
    <p:sldId id="304" r:id="rId120"/>
    <p:sldId id="298" r:id="rId121"/>
    <p:sldId id="305" r:id="rId122"/>
    <p:sldId id="2147483623" r:id="rId123"/>
    <p:sldId id="2147483624" r:id="rId124"/>
    <p:sldId id="2147483647" r:id="rId125"/>
    <p:sldId id="306" r:id="rId126"/>
    <p:sldId id="288" r:id="rId127"/>
    <p:sldId id="307" r:id="rId128"/>
    <p:sldId id="299" r:id="rId129"/>
    <p:sldId id="300" r:id="rId130"/>
    <p:sldId id="277" r:id="rId131"/>
    <p:sldId id="278" r:id="rId132"/>
  </p:sldIdLst>
  <p:sldSz cx="12192000" cy="6858000"/>
  <p:notesSz cx="7772400" cy="10058400"/>
  <p:custDataLst>
    <p:tags r:id="rId13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0068CD"/>
    <a:srgbClr val="599BD6"/>
    <a:srgbClr val="002B51"/>
    <a:srgbClr val="F7E2DF"/>
    <a:srgbClr val="D7E3EE"/>
    <a:srgbClr val="FFFFFF"/>
    <a:srgbClr val="C2002D"/>
    <a:srgbClr val="1A3A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3" autoAdjust="0"/>
    <p:restoredTop sz="96332" autoAdjust="0"/>
  </p:normalViewPr>
  <p:slideViewPr>
    <p:cSldViewPr>
      <p:cViewPr varScale="1">
        <p:scale>
          <a:sx n="118" d="100"/>
          <a:sy n="118" d="100"/>
        </p:scale>
        <p:origin x="240" y="328"/>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25" d="100"/>
        <a:sy n="125"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slide" Target="slides/slide101.xml"/><Relationship Id="rId134" Type="http://schemas.openxmlformats.org/officeDocument/2006/relationships/handoutMaster" Target="handoutMasters/handoutMaster1.xml"/><Relationship Id="rId139" Type="http://schemas.openxmlformats.org/officeDocument/2006/relationships/theme" Target="theme/theme1.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openxmlformats.org/officeDocument/2006/relationships/slide" Target="slides/slide107.xml"/><Relationship Id="rId129" Type="http://schemas.openxmlformats.org/officeDocument/2006/relationships/slide" Target="slides/slide112.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tags" Target="tags/tag1.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commentAuthors" Target="commentAuthor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6/23/26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4497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449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8031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2333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DF729-3163-A2CB-50E3-BED707AB259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240ED6E-70BC-1BE2-3927-39FD83C314B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8B85074-851E-31FE-B086-ADD4E790832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E2FB205-87DF-02EF-98C0-5163BBDC0999}"/>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2174228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3944A-B820-75F9-C304-269A851B2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A187E-E4A1-A3B6-90EB-277486A2EA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914B875-F4AF-B47F-ACC4-96653EE9FE8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2994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54296-906E-82F5-1E8A-C18C7A1C1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803CB-6AE9-0B87-1BB7-476B8109EE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C794973-C688-AE1F-7174-2E2A3ECD9A7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614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83A4-7AAE-C135-772B-70AEDB101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4FFAD-54C8-1DD9-6D8E-433486DC382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AFAAF2-A4D9-8468-4B3E-F353C901FF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9464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9D317-5150-F431-CA78-582269AF6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2D4BF-BB0A-8EB5-1D07-A439FD8603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76CD95-E4DC-5493-480A-C3417B9CD78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5782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4402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223DB-987F-32BD-0BC2-79959D552C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1FD073-BDDC-6565-F922-B41E879EE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1DBD8-EBD6-1CFE-A010-2EF9EB2CA4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1637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6AF9B-A0A7-7ED8-7186-E559F549CC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BA4CE-1DA3-8326-BE8A-2BB594914D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D29CA-9101-1CC8-8A8C-6313AA8CEE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3805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1EAC6-B867-34E0-D2E3-81043306CD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47190-E0F7-585D-7D3A-F3908AB1E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93D032-7F0B-C3D8-F842-BFE98FE143B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4650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E8C6B-7818-EBE8-4B51-6C670F5C6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BD7F8F-E375-F3D0-15EA-3714F0A42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48F00-9198-C323-4551-C078A5BF4A6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2287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606C2-DE86-F7DA-C4A5-809D360E1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8310B-D010-2144-DE1A-94DCF0FD0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983BD-3693-9DD7-CF5D-3CD24D7148D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740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38FBD-5FFB-CAD9-6EA0-CCD112607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9E615-AB0C-73AD-191F-FB60FED96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FF936-9960-654D-B4AD-A46EEBECBE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597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スライド イメージ プレースホルダー 1"/>
          <p:cNvSpPr>
            <a:spLocks noGrp="1" noRot="1" noChangeAspect="1" noTextEdit="1"/>
          </p:cNvSpPr>
          <p:nvPr>
            <p:ph type="sldImg"/>
          </p:nvPr>
        </p:nvSpPr>
        <p:spPr bwMode="auto">
          <a:xfrm>
            <a:off x="381000" y="685800"/>
            <a:ext cx="6096000"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392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None/>
            </a:pPr>
            <a:endParaRPr lang="ja-JP" altLang="en-US" dirty="0"/>
          </a:p>
        </p:txBody>
      </p:sp>
      <p:sp>
        <p:nvSpPr>
          <p:cNvPr id="13926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9DEFBB-5DFC-4CAF-9B0A-181C04E34407}" type="slidenum">
              <a:rPr kumimoji="1" lang="ja-JP" altLang="en-US"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Arial Unicode MS" pitchFamily="-65"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Arial Unicode MS" pitchFamily="-65" charset="0"/>
            </a:endParaRPr>
          </a:p>
        </p:txBody>
      </p:sp>
    </p:spTree>
    <p:extLst>
      <p:ext uri="{BB962C8B-B14F-4D97-AF65-F5344CB8AC3E}">
        <p14:creationId xmlns:p14="http://schemas.microsoft.com/office/powerpoint/2010/main" val="3514931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D1387-BF93-93E1-EB86-A87A1F93D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78196-8AFC-FA51-2DCF-758029C8E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077EC-18DB-C2FC-BAC5-2287B605603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0915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p:nvPr>
        </p:nvSpPr>
        <p:spPr/>
        <p:txBody>
          <a:bodyPr/>
          <a:lstStyle/>
          <a:p>
            <a:pPr marL="0" marR="0" lvl="0" indent="0" algn="l" defTabSz="608486"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5" name="日付プレースホルダー 4"/>
          <p:cNvSpPr>
            <a:spLocks noGrp="1"/>
          </p:cNvSpPr>
          <p:nvPr>
            <p:ph type="dt" idx="1"/>
          </p:nvPr>
        </p:nvSpPr>
        <p:spPr/>
        <p:txBody>
          <a:bodyPr/>
          <a:lstStyle/>
          <a:p>
            <a:pPr marL="0" marR="0" lvl="0" indent="0" algn="r" defTabSz="608486"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608486" rtl="0" eaLnBrk="0" fontAlgn="base" latinLnBrk="0" hangingPunct="0">
                <a:lnSpc>
                  <a:spcPct val="100000"/>
                </a:lnSpc>
                <a:spcBef>
                  <a:spcPct val="0"/>
                </a:spcBef>
                <a:spcAft>
                  <a:spcPct val="0"/>
                </a:spcAft>
                <a:buClrTx/>
                <a:buSzTx/>
                <a:buFontTx/>
                <a:buNone/>
                <a:tabLst/>
                <a:defRPr/>
              </a:pPr>
              <a:t>6/23/26 3:42 PM</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フッター プレースホルダー 5"/>
          <p:cNvSpPr>
            <a:spLocks noGrp="1"/>
          </p:cNvSpPr>
          <p:nvPr>
            <p:ph type="ftr" sz="quarter" idx="4"/>
          </p:nvPr>
        </p:nvSpPr>
        <p:spPr/>
        <p:txBody>
          <a:bodyPr/>
          <a:lstStyle/>
          <a:p>
            <a:pPr marL="0" marR="0" lvl="0" indent="0" algn="l" defTabSz="608486"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7" name="スライド番号プレースホルダー 6"/>
          <p:cNvSpPr>
            <a:spLocks noGrp="1"/>
          </p:cNvSpPr>
          <p:nvPr>
            <p:ph type="sldNum" sz="quarter" idx="5"/>
          </p:nvPr>
        </p:nvSpPr>
        <p:spPr/>
        <p:txBody>
          <a:bodyPr/>
          <a:lstStyle/>
          <a:p>
            <a:pPr marL="0" marR="0" lvl="0" indent="0" algn="r" defTabSz="608486"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608486"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766642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133B5-E8A5-0A9A-7ED3-C6326A3A5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63F19-3C94-63EA-0D0C-1C62F82EF8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9B18D-142E-0942-AA25-A7AC3FB110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6430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209EB-DC45-24A0-62E2-8872F1452CD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859D67-3966-8000-837A-3C2C7F81544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B17875B-D5E5-0633-1C04-DF2AD9A53D81}"/>
              </a:ext>
            </a:extLst>
          </p:cNvPr>
          <p:cNvSpPr>
            <a:spLocks noGrp="1"/>
          </p:cNvSpPr>
          <p:nvPr>
            <p:ph type="body" idx="1"/>
          </p:nvPr>
        </p:nvSpPr>
        <p:spPr/>
        <p:txBody>
          <a:bodyPr/>
          <a:lstStyle/>
          <a:p>
            <a:endParaRPr kumimoji="1" lang="ja-JP" altLang="en-US" dirty="0"/>
          </a:p>
        </p:txBody>
      </p:sp>
      <p:sp>
        <p:nvSpPr>
          <p:cNvPr id="4" name="ヘッダー プレースホルダー 3">
            <a:extLst>
              <a:ext uri="{FF2B5EF4-FFF2-40B4-BE49-F238E27FC236}">
                <a16:creationId xmlns:a16="http://schemas.microsoft.com/office/drawing/2014/main" id="{2FEB1592-4801-411C-A3C7-D0E992C933D4}"/>
              </a:ext>
            </a:extLst>
          </p:cNvPr>
          <p:cNvSpPr>
            <a:spLocks noGrp="1"/>
          </p:cNvSpPr>
          <p:nvPr>
            <p:ph type="hdr" sz="quarter"/>
          </p:nvPr>
        </p:nvSpPr>
        <p:spPr/>
        <p:txBody>
          <a:bodyPr/>
          <a:lstStyle/>
          <a:p>
            <a:pPr marL="0" marR="0" lvl="0" indent="0" algn="l" defTabSz="608486"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5" name="日付プレースホルダー 4">
            <a:extLst>
              <a:ext uri="{FF2B5EF4-FFF2-40B4-BE49-F238E27FC236}">
                <a16:creationId xmlns:a16="http://schemas.microsoft.com/office/drawing/2014/main" id="{B4352BA6-9D42-79AD-2C12-67E67C2A519B}"/>
              </a:ext>
            </a:extLst>
          </p:cNvPr>
          <p:cNvSpPr>
            <a:spLocks noGrp="1"/>
          </p:cNvSpPr>
          <p:nvPr>
            <p:ph type="dt" idx="1"/>
          </p:nvPr>
        </p:nvSpPr>
        <p:spPr/>
        <p:txBody>
          <a:bodyPr/>
          <a:lstStyle/>
          <a:p>
            <a:pPr marL="0" marR="0" lvl="0" indent="0" algn="r" defTabSz="608486"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608486" rtl="0" eaLnBrk="0" fontAlgn="base" latinLnBrk="0" hangingPunct="0">
                <a:lnSpc>
                  <a:spcPct val="100000"/>
                </a:lnSpc>
                <a:spcBef>
                  <a:spcPct val="0"/>
                </a:spcBef>
                <a:spcAft>
                  <a:spcPct val="0"/>
                </a:spcAft>
                <a:buClrTx/>
                <a:buSzTx/>
                <a:buFontTx/>
                <a:buNone/>
                <a:tabLst/>
                <a:defRPr/>
              </a:pPr>
              <a:t>6/23/26 3:42 PM</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フッター プレースホルダー 5">
            <a:extLst>
              <a:ext uri="{FF2B5EF4-FFF2-40B4-BE49-F238E27FC236}">
                <a16:creationId xmlns:a16="http://schemas.microsoft.com/office/drawing/2014/main" id="{57E49002-821B-E500-A023-7E668CF31CCE}"/>
              </a:ext>
            </a:extLst>
          </p:cNvPr>
          <p:cNvSpPr>
            <a:spLocks noGrp="1"/>
          </p:cNvSpPr>
          <p:nvPr>
            <p:ph type="ftr" sz="quarter" idx="4"/>
          </p:nvPr>
        </p:nvSpPr>
        <p:spPr/>
        <p:txBody>
          <a:bodyPr/>
          <a:lstStyle/>
          <a:p>
            <a:pPr marL="0" marR="0" lvl="0" indent="0" algn="l" defTabSz="608486"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7" name="スライド番号プレースホルダー 6">
            <a:extLst>
              <a:ext uri="{FF2B5EF4-FFF2-40B4-BE49-F238E27FC236}">
                <a16:creationId xmlns:a16="http://schemas.microsoft.com/office/drawing/2014/main" id="{6B328D49-4EBE-0935-680D-F2893A16A81F}"/>
              </a:ext>
            </a:extLst>
          </p:cNvPr>
          <p:cNvSpPr>
            <a:spLocks noGrp="1"/>
          </p:cNvSpPr>
          <p:nvPr>
            <p:ph type="sldNum" sz="quarter" idx="5"/>
          </p:nvPr>
        </p:nvSpPr>
        <p:spPr/>
        <p:txBody>
          <a:bodyPr/>
          <a:lstStyle/>
          <a:p>
            <a:pPr marL="0" marR="0" lvl="0" indent="0" algn="r" defTabSz="608486"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608486"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2191171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7A638-01AA-4602-EF3E-60E739FA89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F3D543-5A5E-FB26-835F-784DF5D32F4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014341C-E8FF-DB1E-4D38-DECA7CA8F353}"/>
              </a:ext>
            </a:extLst>
          </p:cNvPr>
          <p:cNvSpPr>
            <a:spLocks noGrp="1"/>
          </p:cNvSpPr>
          <p:nvPr>
            <p:ph type="body" idx="1"/>
          </p:nvPr>
        </p:nvSpPr>
        <p:spPr/>
        <p:txBody>
          <a:bodyPr/>
          <a:lstStyle/>
          <a:p>
            <a:endParaRPr kumimoji="1" lang="ja-JP" altLang="en-US" dirty="0"/>
          </a:p>
        </p:txBody>
      </p:sp>
      <p:sp>
        <p:nvSpPr>
          <p:cNvPr id="4" name="ヘッダー プレースホルダー 3">
            <a:extLst>
              <a:ext uri="{FF2B5EF4-FFF2-40B4-BE49-F238E27FC236}">
                <a16:creationId xmlns:a16="http://schemas.microsoft.com/office/drawing/2014/main" id="{4CC887F5-11C8-4A2E-8498-ADBEB0440EAC}"/>
              </a:ext>
            </a:extLst>
          </p:cNvPr>
          <p:cNvSpPr>
            <a:spLocks noGrp="1"/>
          </p:cNvSpPr>
          <p:nvPr>
            <p:ph type="hdr" sz="quarter"/>
          </p:nvPr>
        </p:nvSpPr>
        <p:spPr/>
        <p:txBody>
          <a:bodyPr/>
          <a:lstStyle/>
          <a:p>
            <a:pPr marL="0" marR="0" lvl="0" indent="0" algn="l" defTabSz="608486"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5" name="日付プレースホルダー 4">
            <a:extLst>
              <a:ext uri="{FF2B5EF4-FFF2-40B4-BE49-F238E27FC236}">
                <a16:creationId xmlns:a16="http://schemas.microsoft.com/office/drawing/2014/main" id="{0735751C-B1DE-986A-059F-17063CCE0CDA}"/>
              </a:ext>
            </a:extLst>
          </p:cNvPr>
          <p:cNvSpPr>
            <a:spLocks noGrp="1"/>
          </p:cNvSpPr>
          <p:nvPr>
            <p:ph type="dt" idx="1"/>
          </p:nvPr>
        </p:nvSpPr>
        <p:spPr/>
        <p:txBody>
          <a:bodyPr/>
          <a:lstStyle/>
          <a:p>
            <a:pPr marL="0" marR="0" lvl="0" indent="0" algn="r" defTabSz="608486"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608486" rtl="0" eaLnBrk="0" fontAlgn="base" latinLnBrk="0" hangingPunct="0">
                <a:lnSpc>
                  <a:spcPct val="100000"/>
                </a:lnSpc>
                <a:spcBef>
                  <a:spcPct val="0"/>
                </a:spcBef>
                <a:spcAft>
                  <a:spcPct val="0"/>
                </a:spcAft>
                <a:buClrTx/>
                <a:buSzTx/>
                <a:buFontTx/>
                <a:buNone/>
                <a:tabLst/>
                <a:defRPr/>
              </a:pPr>
              <a:t>6/23/26 3:42 PM</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フッター プレースホルダー 5">
            <a:extLst>
              <a:ext uri="{FF2B5EF4-FFF2-40B4-BE49-F238E27FC236}">
                <a16:creationId xmlns:a16="http://schemas.microsoft.com/office/drawing/2014/main" id="{6500E332-8DB4-B046-7DBC-36CE8908BCA4}"/>
              </a:ext>
            </a:extLst>
          </p:cNvPr>
          <p:cNvSpPr>
            <a:spLocks noGrp="1"/>
          </p:cNvSpPr>
          <p:nvPr>
            <p:ph type="ftr" sz="quarter" idx="4"/>
          </p:nvPr>
        </p:nvSpPr>
        <p:spPr/>
        <p:txBody>
          <a:bodyPr/>
          <a:lstStyle/>
          <a:p>
            <a:pPr marL="0" marR="0" lvl="0" indent="0" algn="l" defTabSz="608486"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7" name="スライド番号プレースホルダー 6">
            <a:extLst>
              <a:ext uri="{FF2B5EF4-FFF2-40B4-BE49-F238E27FC236}">
                <a16:creationId xmlns:a16="http://schemas.microsoft.com/office/drawing/2014/main" id="{6A45D9CE-59B3-A8DC-AE20-B5F61626FD19}"/>
              </a:ext>
            </a:extLst>
          </p:cNvPr>
          <p:cNvSpPr>
            <a:spLocks noGrp="1"/>
          </p:cNvSpPr>
          <p:nvPr>
            <p:ph type="sldNum" sz="quarter" idx="5"/>
          </p:nvPr>
        </p:nvSpPr>
        <p:spPr/>
        <p:txBody>
          <a:bodyPr/>
          <a:lstStyle/>
          <a:p>
            <a:pPr marL="0" marR="0" lvl="0" indent="0" algn="r" defTabSz="608486"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608486"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17347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41DF5-5AD5-9803-333E-A24518CC34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7623AB-63FB-B97D-E8BE-C2AB84354AB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614AC1-8423-0603-2058-91BC20C960D4}"/>
              </a:ext>
            </a:extLst>
          </p:cNvPr>
          <p:cNvSpPr>
            <a:spLocks noGrp="1"/>
          </p:cNvSpPr>
          <p:nvPr>
            <p:ph type="body" idx="1"/>
          </p:nvPr>
        </p:nvSpPr>
        <p:spPr/>
        <p:txBody>
          <a:bodyPr/>
          <a:lstStyle/>
          <a:p>
            <a:endParaRPr kumimoji="1" lang="ja-JP" altLang="en-US" dirty="0"/>
          </a:p>
        </p:txBody>
      </p:sp>
      <p:sp>
        <p:nvSpPr>
          <p:cNvPr id="4" name="ヘッダー プレースホルダー 3">
            <a:extLst>
              <a:ext uri="{FF2B5EF4-FFF2-40B4-BE49-F238E27FC236}">
                <a16:creationId xmlns:a16="http://schemas.microsoft.com/office/drawing/2014/main" id="{2A65F8D8-02B2-1D57-BAF9-9B74C6A54154}"/>
              </a:ext>
            </a:extLst>
          </p:cNvPr>
          <p:cNvSpPr>
            <a:spLocks noGrp="1"/>
          </p:cNvSpPr>
          <p:nvPr>
            <p:ph type="hdr" sz="quarter"/>
          </p:nvPr>
        </p:nvSpPr>
        <p:spPr/>
        <p:txBody>
          <a:bodyPr/>
          <a:lstStyle/>
          <a:p>
            <a:pPr marL="0" marR="0" lvl="0" indent="0" algn="l" defTabSz="608486"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5" name="日付プレースホルダー 4">
            <a:extLst>
              <a:ext uri="{FF2B5EF4-FFF2-40B4-BE49-F238E27FC236}">
                <a16:creationId xmlns:a16="http://schemas.microsoft.com/office/drawing/2014/main" id="{A985146C-6B9F-1B96-4EDE-5FB74CAFDABF}"/>
              </a:ext>
            </a:extLst>
          </p:cNvPr>
          <p:cNvSpPr>
            <a:spLocks noGrp="1"/>
          </p:cNvSpPr>
          <p:nvPr>
            <p:ph type="dt" idx="1"/>
          </p:nvPr>
        </p:nvSpPr>
        <p:spPr/>
        <p:txBody>
          <a:bodyPr/>
          <a:lstStyle/>
          <a:p>
            <a:pPr marL="0" marR="0" lvl="0" indent="0" algn="r" defTabSz="608486"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608486" rtl="0" eaLnBrk="0" fontAlgn="base" latinLnBrk="0" hangingPunct="0">
                <a:lnSpc>
                  <a:spcPct val="100000"/>
                </a:lnSpc>
                <a:spcBef>
                  <a:spcPct val="0"/>
                </a:spcBef>
                <a:spcAft>
                  <a:spcPct val="0"/>
                </a:spcAft>
                <a:buClrTx/>
                <a:buSzTx/>
                <a:buFontTx/>
                <a:buNone/>
                <a:tabLst/>
                <a:defRPr/>
              </a:pPr>
              <a:t>6/23/26 3:42 PM</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フッター プレースホルダー 5">
            <a:extLst>
              <a:ext uri="{FF2B5EF4-FFF2-40B4-BE49-F238E27FC236}">
                <a16:creationId xmlns:a16="http://schemas.microsoft.com/office/drawing/2014/main" id="{D5BD69F0-BD5C-26CB-C48C-0F4E8C854229}"/>
              </a:ext>
            </a:extLst>
          </p:cNvPr>
          <p:cNvSpPr>
            <a:spLocks noGrp="1"/>
          </p:cNvSpPr>
          <p:nvPr>
            <p:ph type="ftr" sz="quarter" idx="4"/>
          </p:nvPr>
        </p:nvSpPr>
        <p:spPr/>
        <p:txBody>
          <a:bodyPr/>
          <a:lstStyle/>
          <a:p>
            <a:pPr marL="0" marR="0" lvl="0" indent="0" algn="l" defTabSz="608486"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7" name="スライド番号プレースホルダー 6">
            <a:extLst>
              <a:ext uri="{FF2B5EF4-FFF2-40B4-BE49-F238E27FC236}">
                <a16:creationId xmlns:a16="http://schemas.microsoft.com/office/drawing/2014/main" id="{BA302F8B-24B5-7823-094B-5D325420CE73}"/>
              </a:ext>
            </a:extLst>
          </p:cNvPr>
          <p:cNvSpPr>
            <a:spLocks noGrp="1"/>
          </p:cNvSpPr>
          <p:nvPr>
            <p:ph type="sldNum" sz="quarter" idx="5"/>
          </p:nvPr>
        </p:nvSpPr>
        <p:spPr/>
        <p:txBody>
          <a:bodyPr/>
          <a:lstStyle/>
          <a:p>
            <a:pPr marL="0" marR="0" lvl="0" indent="0" algn="r" defTabSz="608486"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608486"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3809429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B1865-7695-72DE-4815-4E379DF69F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F0F006-C091-0A24-F054-AC336DDE3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715AA-C29C-74DC-E5F6-7066C9F19B3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72764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A9DD5-E37B-9812-184F-A653B14B88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1B6EF7-4522-1147-E36A-44D2E5BDB6B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B9E3607-B6AA-A123-340E-B848B7C8E757}"/>
              </a:ext>
            </a:extLst>
          </p:cNvPr>
          <p:cNvSpPr>
            <a:spLocks noGrp="1"/>
          </p:cNvSpPr>
          <p:nvPr>
            <p:ph type="body" idx="1"/>
          </p:nvPr>
        </p:nvSpPr>
        <p:spPr/>
        <p:txBody>
          <a:bodyPr/>
          <a:lstStyle/>
          <a:p>
            <a:endParaRPr kumimoji="1" lang="ja-JP" altLang="en-US" dirty="0"/>
          </a:p>
        </p:txBody>
      </p:sp>
      <p:sp>
        <p:nvSpPr>
          <p:cNvPr id="4" name="ヘッダー プレースホルダー 3">
            <a:extLst>
              <a:ext uri="{FF2B5EF4-FFF2-40B4-BE49-F238E27FC236}">
                <a16:creationId xmlns:a16="http://schemas.microsoft.com/office/drawing/2014/main" id="{9DD49568-7349-9979-798E-17BBF964556F}"/>
              </a:ext>
            </a:extLst>
          </p:cNvPr>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5" name="日付プレースホルダー 4">
            <a:extLst>
              <a:ext uri="{FF2B5EF4-FFF2-40B4-BE49-F238E27FC236}">
                <a16:creationId xmlns:a16="http://schemas.microsoft.com/office/drawing/2014/main" id="{056377B6-13C8-4E7B-B051-AF91DFBB384C}"/>
              </a:ext>
            </a:extLst>
          </p:cNvPr>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6/23/26 3:42 PM</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フッター プレースホルダー 5">
            <a:extLst>
              <a:ext uri="{FF2B5EF4-FFF2-40B4-BE49-F238E27FC236}">
                <a16:creationId xmlns:a16="http://schemas.microsoft.com/office/drawing/2014/main" id="{1F375B79-6362-7A79-AD0B-4E807B0DB9AC}"/>
              </a:ext>
            </a:extLst>
          </p:cNvPr>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7" name="スライド番号プレースホルダー 6">
            <a:extLst>
              <a:ext uri="{FF2B5EF4-FFF2-40B4-BE49-F238E27FC236}">
                <a16:creationId xmlns:a16="http://schemas.microsoft.com/office/drawing/2014/main" id="{7BF74EC9-EC3B-08E6-A17F-623145C0A7C8}"/>
              </a:ext>
            </a:extLst>
          </p:cNvPr>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6348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65BFA-5DF7-AAC8-D1E4-7F37414E6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370B5-2E33-50D2-D61A-199B86BF8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F38F8A-830A-74F6-88E9-6D74B37BB39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823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AC245-EC55-FA84-2B90-6F4627266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19FDB-DBA1-F6F8-5FB2-D2CD4F646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C3912-C6C3-CEA8-EDCD-148EF365AE3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9246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1652F-D567-6471-9D81-845B96E50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4365A-A6EA-BEDE-A17E-33FC7D7658A0}"/>
              </a:ext>
            </a:extLst>
          </p:cNvPr>
          <p:cNvSpPr>
            <a:spLocks noGrp="1" noRot="1" noChangeAspect="1"/>
          </p:cNvSpPr>
          <p:nvPr>
            <p:ph type="sldImg"/>
          </p:nvPr>
        </p:nvSpPr>
        <p:spPr>
          <a:xfrm>
            <a:off x="685800" y="630238"/>
            <a:ext cx="5486400" cy="3086100"/>
          </a:xfrm>
        </p:spPr>
      </p:sp>
      <p:sp>
        <p:nvSpPr>
          <p:cNvPr id="3" name="Notes Placeholder 2">
            <a:extLst>
              <a:ext uri="{FF2B5EF4-FFF2-40B4-BE49-F238E27FC236}">
                <a16:creationId xmlns:a16="http://schemas.microsoft.com/office/drawing/2014/main" id="{5FCFA2ED-83C7-08EE-599F-77A3EF972F00}"/>
              </a:ext>
            </a:extLst>
          </p:cNvPr>
          <p:cNvSpPr>
            <a:spLocks noGrp="1"/>
          </p:cNvSpPr>
          <p:nvPr>
            <p:ph type="body" idx="1"/>
          </p:nvPr>
        </p:nvSpPr>
        <p:spPr/>
        <p:txBody>
          <a:bodyPr/>
          <a:lstStyle/>
          <a:p>
            <a:pPr marL="0" marR="0" indent="0" algn="just">
              <a:spcBef>
                <a:spcPts val="0"/>
              </a:spcBef>
              <a:spcAft>
                <a:spcPts val="0"/>
              </a:spcAft>
              <a:buNone/>
            </a:pPr>
            <a:endParaRPr lang="en-US" sz="1800" kern="100" dirty="0">
              <a:effectLst/>
              <a:latin typeface="Yu Mincho" panose="02020400000000000000" pitchFamily="18" charset="-128"/>
              <a:ea typeface="Yu Mincho" panose="02020400000000000000" pitchFamily="18"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D09FDE6D-6F4A-80E1-7694-861FF8690BC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Arial Unicode MS" pitchFamily="-65" charset="0"/>
                <a:cs typeface="Arial Unicode MS" pitchFamily="-65"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Tree>
    <p:extLst>
      <p:ext uri="{BB962C8B-B14F-4D97-AF65-F5344CB8AC3E}">
        <p14:creationId xmlns:p14="http://schemas.microsoft.com/office/powerpoint/2010/main" val="2197935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3B998-0EA1-1A75-F71A-43FE1BEF08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5E78E0A-0E4A-C867-C4A4-A5BB0467CA1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767BEC-C001-6283-4581-904231683F14}"/>
              </a:ext>
            </a:extLst>
          </p:cNvPr>
          <p:cNvSpPr>
            <a:spLocks noGrp="1"/>
          </p:cNvSpPr>
          <p:nvPr>
            <p:ph type="body" idx="1"/>
          </p:nvPr>
        </p:nvSpPr>
        <p:spPr/>
        <p:txBody>
          <a:bodyPr/>
          <a:lstStyle/>
          <a:p>
            <a:endParaRPr kumimoji="1" lang="ja-JP" altLang="en-US" dirty="0"/>
          </a:p>
        </p:txBody>
      </p:sp>
      <p:sp>
        <p:nvSpPr>
          <p:cNvPr id="4" name="ヘッダー プレースホルダー 3">
            <a:extLst>
              <a:ext uri="{FF2B5EF4-FFF2-40B4-BE49-F238E27FC236}">
                <a16:creationId xmlns:a16="http://schemas.microsoft.com/office/drawing/2014/main" id="{8B49363B-D2D9-FC46-A9F8-9FA045EEE254}"/>
              </a:ext>
            </a:extLst>
          </p:cNvPr>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5" name="日付プレースホルダー 4">
            <a:extLst>
              <a:ext uri="{FF2B5EF4-FFF2-40B4-BE49-F238E27FC236}">
                <a16:creationId xmlns:a16="http://schemas.microsoft.com/office/drawing/2014/main" id="{57DA6324-76C9-A65B-3BFD-DC3CED000092}"/>
              </a:ext>
            </a:extLst>
          </p:cNvPr>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6/23/26 3:42 PM</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フッター プレースホルダー 5">
            <a:extLst>
              <a:ext uri="{FF2B5EF4-FFF2-40B4-BE49-F238E27FC236}">
                <a16:creationId xmlns:a16="http://schemas.microsoft.com/office/drawing/2014/main" id="{C75A498C-4F54-407C-88C1-14FC96D771AB}"/>
              </a:ext>
            </a:extLst>
          </p:cNvPr>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7" name="スライド番号プレースホルダー 6">
            <a:extLst>
              <a:ext uri="{FF2B5EF4-FFF2-40B4-BE49-F238E27FC236}">
                <a16:creationId xmlns:a16="http://schemas.microsoft.com/office/drawing/2014/main" id="{B240654C-3780-6803-E2AD-E67417939B8F}"/>
              </a:ext>
            </a:extLst>
          </p:cNvPr>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30050818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26C3B-208A-2C75-A994-F2A301161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83C7A-44E6-4641-20DC-6EDE6C1EE7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3C7EC-7A5E-BA26-4318-95952118ADD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30038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D0B0C-3F55-6502-1ECB-8AB0B2BD7B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52A5B6-4E8F-ABEE-2961-F8E16EF98A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F8A49E-7BE5-44EA-3F84-5F615F70108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E7AC2FC-BCBD-7BEF-C780-E62395F014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B7552-BE6E-4177-9D63-9D451005D71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Unicode MS" pitchFamily="-65"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Arial Unicode MS" pitchFamily="-65" charset="0"/>
            </a:endParaRPr>
          </a:p>
        </p:txBody>
      </p:sp>
    </p:spTree>
    <p:extLst>
      <p:ext uri="{BB962C8B-B14F-4D97-AF65-F5344CB8AC3E}">
        <p14:creationId xmlns:p14="http://schemas.microsoft.com/office/powerpoint/2010/main" val="473048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AE92D-D94D-F8BD-414F-50744AACE8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AFA3C7-DB62-9C71-9C7A-DD8DBC9F6CD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0F846CF-26CE-0DB2-6EA5-3D13FF3C1D6B}"/>
              </a:ext>
            </a:extLst>
          </p:cNvPr>
          <p:cNvSpPr>
            <a:spLocks noGrp="1"/>
          </p:cNvSpPr>
          <p:nvPr>
            <p:ph type="body" idx="1"/>
          </p:nvPr>
        </p:nvSpPr>
        <p:spPr/>
        <p:txBody>
          <a:bodyPr/>
          <a:lstStyle/>
          <a:p>
            <a:endParaRPr kumimoji="1" lang="ja-JP" altLang="en-US" dirty="0"/>
          </a:p>
        </p:txBody>
      </p:sp>
      <p:sp>
        <p:nvSpPr>
          <p:cNvPr id="4" name="ヘッダー プレースホルダー 3">
            <a:extLst>
              <a:ext uri="{FF2B5EF4-FFF2-40B4-BE49-F238E27FC236}">
                <a16:creationId xmlns:a16="http://schemas.microsoft.com/office/drawing/2014/main" id="{1CB011EA-8732-FBB9-EA20-64D9BC70782C}"/>
              </a:ext>
            </a:extLst>
          </p:cNvPr>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5" name="日付プレースホルダー 4">
            <a:extLst>
              <a:ext uri="{FF2B5EF4-FFF2-40B4-BE49-F238E27FC236}">
                <a16:creationId xmlns:a16="http://schemas.microsoft.com/office/drawing/2014/main" id="{2A74676D-BF72-2178-0F9D-062151661577}"/>
              </a:ext>
            </a:extLst>
          </p:cNvPr>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6/23/26 3:42 PM</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フッター プレースホルダー 5">
            <a:extLst>
              <a:ext uri="{FF2B5EF4-FFF2-40B4-BE49-F238E27FC236}">
                <a16:creationId xmlns:a16="http://schemas.microsoft.com/office/drawing/2014/main" id="{B510BBA0-ED66-7157-777B-6C459923F08C}"/>
              </a:ext>
            </a:extLst>
          </p:cNvPr>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7" name="スライド番号プレースホルダー 6">
            <a:extLst>
              <a:ext uri="{FF2B5EF4-FFF2-40B4-BE49-F238E27FC236}">
                <a16:creationId xmlns:a16="http://schemas.microsoft.com/office/drawing/2014/main" id="{DB7AB8AA-F015-364A-7F84-0CB31A91DE18}"/>
              </a:ext>
            </a:extLst>
          </p:cNvPr>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7877351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0DA61-622B-2CF8-E5BC-28A79C67FE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3526D-CDDF-ED43-39F4-A04EF74F23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AC2AF-7422-F9C5-9768-52B4B43D8B7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84553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3F817-0876-E9AA-CB2B-5DFF4F3627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43F63C-3BB6-C591-4995-DD00608C969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CBE3C4-1AB0-570F-3C85-6E99B4802A6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7A299E7-39EB-6FA4-293E-F4381B709F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B7552-BE6E-4177-9D63-9D451005D71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Unicode MS" pitchFamily="-65"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Arial Unicode MS" pitchFamily="-65" charset="0"/>
            </a:endParaRPr>
          </a:p>
        </p:txBody>
      </p:sp>
    </p:spTree>
    <p:extLst>
      <p:ext uri="{BB962C8B-B14F-4D97-AF65-F5344CB8AC3E}">
        <p14:creationId xmlns:p14="http://schemas.microsoft.com/office/powerpoint/2010/main" val="964201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96C33-FC19-D612-8F4C-0D6A91C83E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B7D5C-6167-2A62-92D3-F504CC8E3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28363-B9F0-07B8-7BE8-5FF1ECDCCAA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486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823A0-B4FD-B13F-955C-FE5EB6806FC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4BABEE-08F3-DEB0-2B07-48B3F3E7AC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52653DB-D928-4E75-B6F3-50716AB0FB2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991E285-7769-2715-53BA-8B5160FE1D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B7552-BE6E-4177-9D63-9D451005D71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Unicode MS" pitchFamily="-65"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Arial Unicode MS" pitchFamily="-65" charset="0"/>
            </a:endParaRPr>
          </a:p>
        </p:txBody>
      </p:sp>
    </p:spTree>
    <p:extLst>
      <p:ext uri="{BB962C8B-B14F-4D97-AF65-F5344CB8AC3E}">
        <p14:creationId xmlns:p14="http://schemas.microsoft.com/office/powerpoint/2010/main" val="2276726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9C97F-1963-0116-239F-A0B2B5DC5C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BD111B-A18D-381D-4BAC-E3FF01C28AC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749FA4-FEBD-9785-5A99-B00E0F763FF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3EA8930-FC7C-6E89-2E5F-5C4375FB1A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B7552-BE6E-4177-9D63-9D451005D71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Arial Unicode MS" pitchFamily="-65"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Arial Unicode MS" pitchFamily="-65" charset="0"/>
            </a:endParaRPr>
          </a:p>
        </p:txBody>
      </p:sp>
    </p:spTree>
    <p:extLst>
      <p:ext uri="{BB962C8B-B14F-4D97-AF65-F5344CB8AC3E}">
        <p14:creationId xmlns:p14="http://schemas.microsoft.com/office/powerpoint/2010/main" val="29100366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4EFC6-3DB6-A17D-81D5-1401841E3F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EFD38F-6C8F-3C28-5517-581745ACC5D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11EC48-B6B2-ECC4-7C86-D3F49655CFFC}"/>
              </a:ext>
            </a:extLst>
          </p:cNvPr>
          <p:cNvSpPr>
            <a:spLocks noGrp="1"/>
          </p:cNvSpPr>
          <p:nvPr>
            <p:ph type="body" idx="1"/>
          </p:nvPr>
        </p:nvSpPr>
        <p:spPr/>
        <p:txBody>
          <a:bodyPr/>
          <a:lstStyle/>
          <a:p>
            <a:endParaRPr kumimoji="1" lang="ja-JP" altLang="en-US" dirty="0"/>
          </a:p>
        </p:txBody>
      </p:sp>
      <p:sp>
        <p:nvSpPr>
          <p:cNvPr id="4" name="ヘッダー プレースホルダー 3">
            <a:extLst>
              <a:ext uri="{FF2B5EF4-FFF2-40B4-BE49-F238E27FC236}">
                <a16:creationId xmlns:a16="http://schemas.microsoft.com/office/drawing/2014/main" id="{2CD141E8-697E-768E-B399-0819C0B3AC25}"/>
              </a:ext>
            </a:extLst>
          </p:cNvPr>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5" name="日付プレースホルダー 4">
            <a:extLst>
              <a:ext uri="{FF2B5EF4-FFF2-40B4-BE49-F238E27FC236}">
                <a16:creationId xmlns:a16="http://schemas.microsoft.com/office/drawing/2014/main" id="{4B070AD5-957E-29FC-1CC9-768BCC108683}"/>
              </a:ext>
            </a:extLst>
          </p:cNvPr>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6/23/26 3:42 PM</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フッター プレースホルダー 5">
            <a:extLst>
              <a:ext uri="{FF2B5EF4-FFF2-40B4-BE49-F238E27FC236}">
                <a16:creationId xmlns:a16="http://schemas.microsoft.com/office/drawing/2014/main" id="{7142206B-2335-5AEF-A918-E60E931C48DC}"/>
              </a:ext>
            </a:extLst>
          </p:cNvPr>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7" name="スライド番号プレースホルダー 6">
            <a:extLst>
              <a:ext uri="{FF2B5EF4-FFF2-40B4-BE49-F238E27FC236}">
                <a16:creationId xmlns:a16="http://schemas.microsoft.com/office/drawing/2014/main" id="{F2DF252B-E3A0-B99B-7041-7FD59E680EC1}"/>
              </a:ext>
            </a:extLst>
          </p:cNvPr>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5859677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9076F-B10D-A55F-8608-61B5D9A6C6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D2FC69-341B-6814-BBE6-99A6CA137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5AEEAD-DAF2-A498-BF3B-A8FB1D7F85C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6176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F525A-64F5-524C-15A6-C0E02E29CF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3A6D3-1654-010D-3425-16CAE43006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DC6E4-301F-E7FB-2721-024EED3B6CE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28608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7EDEF-38B3-8E7B-520D-9865BF10948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81261C-15EE-A27C-A71D-1C13C1D5CF0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6A5F61-CF6B-8127-9E68-95EDF242BB1F}"/>
              </a:ext>
            </a:extLst>
          </p:cNvPr>
          <p:cNvSpPr>
            <a:spLocks noGrp="1"/>
          </p:cNvSpPr>
          <p:nvPr>
            <p:ph type="body" idx="1"/>
          </p:nvPr>
        </p:nvSpPr>
        <p:spPr/>
        <p:txBody>
          <a:bodyPr/>
          <a:lstStyle/>
          <a:p>
            <a:endParaRPr kumimoji="1" lang="ja-JP" altLang="en-US" dirty="0"/>
          </a:p>
        </p:txBody>
      </p:sp>
      <p:sp>
        <p:nvSpPr>
          <p:cNvPr id="4" name="ヘッダー プレースホルダー 3">
            <a:extLst>
              <a:ext uri="{FF2B5EF4-FFF2-40B4-BE49-F238E27FC236}">
                <a16:creationId xmlns:a16="http://schemas.microsoft.com/office/drawing/2014/main" id="{FBEE93D1-BD8D-F4E1-774A-1CF65FEA8A7C}"/>
              </a:ext>
            </a:extLst>
          </p:cNvPr>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5" name="日付プレースホルダー 4">
            <a:extLst>
              <a:ext uri="{FF2B5EF4-FFF2-40B4-BE49-F238E27FC236}">
                <a16:creationId xmlns:a16="http://schemas.microsoft.com/office/drawing/2014/main" id="{2BCA4660-508A-D4B8-E5F3-B5DCCC566096}"/>
              </a:ext>
            </a:extLst>
          </p:cNvPr>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1A45D25C-9461-1342-8FAF-BFD0D2460716}"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6/23/26 3:42 PM</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フッター プレースホルダー 5">
            <a:extLst>
              <a:ext uri="{FF2B5EF4-FFF2-40B4-BE49-F238E27FC236}">
                <a16:creationId xmlns:a16="http://schemas.microsoft.com/office/drawing/2014/main" id="{F430F404-D5DA-E7F7-0617-2373A3216E1A}"/>
              </a:ext>
            </a:extLst>
          </p:cNvPr>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7" name="スライド番号プレースホルダー 6">
            <a:extLst>
              <a:ext uri="{FF2B5EF4-FFF2-40B4-BE49-F238E27FC236}">
                <a16:creationId xmlns:a16="http://schemas.microsoft.com/office/drawing/2014/main" id="{3A1FBB13-3D8E-8404-2198-EA70A45EE359}"/>
              </a:ext>
            </a:extLst>
          </p:cNvPr>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35581598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C7EA-8DA7-3835-A820-1D398C7CABA4}"/>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06F04F6-0DC6-A142-B2E4-407A64F488D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E1FBCA0-29F2-ED7E-E089-AF7C9A83682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73BBDC3-0C89-7F63-7CF5-9E3C89B6023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1994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80315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607EA-B98A-8788-3373-F4CFA1067CD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96C1AAE-1A40-6D91-EB09-C4648F30466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0B45750-88C3-27C5-DDCE-21CB3920532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8A6CA44-7BA5-398B-E63A-FA6775F48A5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2333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85469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89674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182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5906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172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27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58860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218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74280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5845506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6006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595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458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772230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893398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55903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520980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14726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6/23/26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412332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4532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265943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49372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765153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0495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262793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62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02655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4579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884823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632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804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768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08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39329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67218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8554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687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870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79699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76665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40995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21103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06630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58063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80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454757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048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76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1706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08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619716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589404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131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796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464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724465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741243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76297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736136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247296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715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197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294949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0212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09242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1360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348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3532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106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19311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40685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7050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278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412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21513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79111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9393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57112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98421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6/23/26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69700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49963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6/23/26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32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96126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407381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36525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270828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939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4102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25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54814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CF4E8-B0A0-82EF-3C7A-1DC3A1461C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951483-173E-0E02-E4B3-506DA75AAD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4C0119-2DFB-EA56-86E7-7A8186552285}"/>
              </a:ext>
            </a:extLst>
          </p:cNvPr>
          <p:cNvSpPr>
            <a:spLocks noGrp="1"/>
          </p:cNvSpPr>
          <p:nvPr>
            <p:ph type="dt" sz="half" idx="10"/>
          </p:nvPr>
        </p:nvSpPr>
        <p:spPr/>
        <p:txBody>
          <a:bodyPr/>
          <a:lstStyle/>
          <a:p>
            <a:fld id="{520A0BDF-8C99-3D44-BE63-1F3BCCF3F02B}" type="datetimeFigureOut">
              <a:rPr lang="en-US" smtClean="0"/>
              <a:t>6/23/26</a:t>
            </a:fld>
            <a:endParaRPr lang="en-US"/>
          </a:p>
        </p:txBody>
      </p:sp>
      <p:sp>
        <p:nvSpPr>
          <p:cNvPr id="5" name="Footer Placeholder 4">
            <a:extLst>
              <a:ext uri="{FF2B5EF4-FFF2-40B4-BE49-F238E27FC236}">
                <a16:creationId xmlns:a16="http://schemas.microsoft.com/office/drawing/2014/main" id="{7E75A9C5-9B51-964D-1FEB-B42951A03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8797D-3B62-5AD2-2101-871B3BDA4558}"/>
              </a:ext>
            </a:extLst>
          </p:cNvPr>
          <p:cNvSpPr>
            <a:spLocks noGrp="1"/>
          </p:cNvSpPr>
          <p:nvPr>
            <p:ph type="sldNum" sz="quarter" idx="12"/>
          </p:nvPr>
        </p:nvSpPr>
        <p:spPr/>
        <p:txBody>
          <a:bodyPr/>
          <a:lstStyle/>
          <a:p>
            <a:fld id="{8D72FDFD-2FDA-2244-954F-6EAAA3CE73B0}" type="slidenum">
              <a:rPr lang="en-US" smtClean="0"/>
              <a:t>‹#›</a:t>
            </a:fld>
            <a:endParaRPr lang="en-US"/>
          </a:p>
        </p:txBody>
      </p:sp>
    </p:spTree>
    <p:extLst>
      <p:ext uri="{BB962C8B-B14F-4D97-AF65-F5344CB8AC3E}">
        <p14:creationId xmlns:p14="http://schemas.microsoft.com/office/powerpoint/2010/main" val="638027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5B9A-51BD-1BB3-84EE-A1CBD5B6B0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0CEF5F-B793-BB46-2B65-1937F38FBF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C6E9C-75F7-0171-1942-8FA4294DC769}"/>
              </a:ext>
            </a:extLst>
          </p:cNvPr>
          <p:cNvSpPr>
            <a:spLocks noGrp="1"/>
          </p:cNvSpPr>
          <p:nvPr>
            <p:ph type="dt" sz="half" idx="10"/>
          </p:nvPr>
        </p:nvSpPr>
        <p:spPr/>
        <p:txBody>
          <a:bodyPr/>
          <a:lstStyle/>
          <a:p>
            <a:fld id="{520A0BDF-8C99-3D44-BE63-1F3BCCF3F02B}" type="datetimeFigureOut">
              <a:rPr lang="en-US" smtClean="0"/>
              <a:t>6/23/26</a:t>
            </a:fld>
            <a:endParaRPr lang="en-US"/>
          </a:p>
        </p:txBody>
      </p:sp>
      <p:sp>
        <p:nvSpPr>
          <p:cNvPr id="5" name="Footer Placeholder 4">
            <a:extLst>
              <a:ext uri="{FF2B5EF4-FFF2-40B4-BE49-F238E27FC236}">
                <a16:creationId xmlns:a16="http://schemas.microsoft.com/office/drawing/2014/main" id="{9F25EBA2-0A67-1C8E-125D-95815EB93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3F675D-3E47-9EB5-EF6E-9C0C442CFF69}"/>
              </a:ext>
            </a:extLst>
          </p:cNvPr>
          <p:cNvSpPr>
            <a:spLocks noGrp="1"/>
          </p:cNvSpPr>
          <p:nvPr>
            <p:ph type="sldNum" sz="quarter" idx="12"/>
          </p:nvPr>
        </p:nvSpPr>
        <p:spPr/>
        <p:txBody>
          <a:bodyPr/>
          <a:lstStyle/>
          <a:p>
            <a:fld id="{8D72FDFD-2FDA-2244-954F-6EAAA3CE73B0}" type="slidenum">
              <a:rPr lang="en-US" smtClean="0"/>
              <a:t>‹#›</a:t>
            </a:fld>
            <a:endParaRPr lang="en-US"/>
          </a:p>
        </p:txBody>
      </p:sp>
    </p:spTree>
    <p:extLst>
      <p:ext uri="{BB962C8B-B14F-4D97-AF65-F5344CB8AC3E}">
        <p14:creationId xmlns:p14="http://schemas.microsoft.com/office/powerpoint/2010/main" val="36322058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AF66-A9ED-74D8-38F5-B21996A1B1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456BB2-93FF-D572-9CD0-C6A00305F4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A5B6C0-16D6-CA04-8003-79DA8250611D}"/>
              </a:ext>
            </a:extLst>
          </p:cNvPr>
          <p:cNvSpPr>
            <a:spLocks noGrp="1"/>
          </p:cNvSpPr>
          <p:nvPr>
            <p:ph type="dt" sz="half" idx="10"/>
          </p:nvPr>
        </p:nvSpPr>
        <p:spPr/>
        <p:txBody>
          <a:bodyPr/>
          <a:lstStyle/>
          <a:p>
            <a:fld id="{520A0BDF-8C99-3D44-BE63-1F3BCCF3F02B}" type="datetimeFigureOut">
              <a:rPr lang="en-US" smtClean="0"/>
              <a:t>6/23/26</a:t>
            </a:fld>
            <a:endParaRPr lang="en-US"/>
          </a:p>
        </p:txBody>
      </p:sp>
      <p:sp>
        <p:nvSpPr>
          <p:cNvPr id="5" name="Footer Placeholder 4">
            <a:extLst>
              <a:ext uri="{FF2B5EF4-FFF2-40B4-BE49-F238E27FC236}">
                <a16:creationId xmlns:a16="http://schemas.microsoft.com/office/drawing/2014/main" id="{BD8FAFD8-1EEE-D994-81A0-ED530DAD4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B3A16-5C63-AEF6-DF2B-CE5723845C0F}"/>
              </a:ext>
            </a:extLst>
          </p:cNvPr>
          <p:cNvSpPr>
            <a:spLocks noGrp="1"/>
          </p:cNvSpPr>
          <p:nvPr>
            <p:ph type="sldNum" sz="quarter" idx="12"/>
          </p:nvPr>
        </p:nvSpPr>
        <p:spPr/>
        <p:txBody>
          <a:bodyPr/>
          <a:lstStyle/>
          <a:p>
            <a:fld id="{8D72FDFD-2FDA-2244-954F-6EAAA3CE73B0}" type="slidenum">
              <a:rPr lang="en-US" smtClean="0"/>
              <a:t>‹#›</a:t>
            </a:fld>
            <a:endParaRPr lang="en-US"/>
          </a:p>
        </p:txBody>
      </p:sp>
    </p:spTree>
    <p:extLst>
      <p:ext uri="{BB962C8B-B14F-4D97-AF65-F5344CB8AC3E}">
        <p14:creationId xmlns:p14="http://schemas.microsoft.com/office/powerpoint/2010/main" val="17151137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2AE48-A8F5-EBA2-6C93-EBEF3451F5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298266-3D09-3A3C-3C5E-802D543889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FD0190-AF81-293E-F55E-97CCC82CE7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D5E87B-25DA-698E-1E1E-C0D1BF24815E}"/>
              </a:ext>
            </a:extLst>
          </p:cNvPr>
          <p:cNvSpPr>
            <a:spLocks noGrp="1"/>
          </p:cNvSpPr>
          <p:nvPr>
            <p:ph type="dt" sz="half" idx="10"/>
          </p:nvPr>
        </p:nvSpPr>
        <p:spPr/>
        <p:txBody>
          <a:bodyPr/>
          <a:lstStyle/>
          <a:p>
            <a:fld id="{520A0BDF-8C99-3D44-BE63-1F3BCCF3F02B}" type="datetimeFigureOut">
              <a:rPr lang="en-US" smtClean="0"/>
              <a:t>6/23/26</a:t>
            </a:fld>
            <a:endParaRPr lang="en-US"/>
          </a:p>
        </p:txBody>
      </p:sp>
      <p:sp>
        <p:nvSpPr>
          <p:cNvPr id="6" name="Footer Placeholder 5">
            <a:extLst>
              <a:ext uri="{FF2B5EF4-FFF2-40B4-BE49-F238E27FC236}">
                <a16:creationId xmlns:a16="http://schemas.microsoft.com/office/drawing/2014/main" id="{B75720D3-E7D5-72B7-CCEC-09CF4D31D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A5AFD-609C-506D-83EA-AB22AAA8CB1F}"/>
              </a:ext>
            </a:extLst>
          </p:cNvPr>
          <p:cNvSpPr>
            <a:spLocks noGrp="1"/>
          </p:cNvSpPr>
          <p:nvPr>
            <p:ph type="sldNum" sz="quarter" idx="12"/>
          </p:nvPr>
        </p:nvSpPr>
        <p:spPr/>
        <p:txBody>
          <a:bodyPr/>
          <a:lstStyle/>
          <a:p>
            <a:fld id="{8D72FDFD-2FDA-2244-954F-6EAAA3CE73B0}" type="slidenum">
              <a:rPr lang="en-US" smtClean="0"/>
              <a:t>‹#›</a:t>
            </a:fld>
            <a:endParaRPr lang="en-US"/>
          </a:p>
        </p:txBody>
      </p:sp>
    </p:spTree>
    <p:extLst>
      <p:ext uri="{BB962C8B-B14F-4D97-AF65-F5344CB8AC3E}">
        <p14:creationId xmlns:p14="http://schemas.microsoft.com/office/powerpoint/2010/main" val="3811641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46821-668D-D38D-1ED6-CA33F888D0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0021A0-C409-4EFD-471F-8FFA867D47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16D3EF-DC20-0396-03DD-39DE2CD282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469458-F9F3-3932-F60F-11F2C64CC0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73AB20-2BDE-0273-BFC3-144F276684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631136-F423-1921-B156-FA38363E7963}"/>
              </a:ext>
            </a:extLst>
          </p:cNvPr>
          <p:cNvSpPr>
            <a:spLocks noGrp="1"/>
          </p:cNvSpPr>
          <p:nvPr>
            <p:ph type="dt" sz="half" idx="10"/>
          </p:nvPr>
        </p:nvSpPr>
        <p:spPr/>
        <p:txBody>
          <a:bodyPr/>
          <a:lstStyle/>
          <a:p>
            <a:fld id="{520A0BDF-8C99-3D44-BE63-1F3BCCF3F02B}" type="datetimeFigureOut">
              <a:rPr lang="en-US" smtClean="0"/>
              <a:t>6/23/26</a:t>
            </a:fld>
            <a:endParaRPr lang="en-US"/>
          </a:p>
        </p:txBody>
      </p:sp>
      <p:sp>
        <p:nvSpPr>
          <p:cNvPr id="8" name="Footer Placeholder 7">
            <a:extLst>
              <a:ext uri="{FF2B5EF4-FFF2-40B4-BE49-F238E27FC236}">
                <a16:creationId xmlns:a16="http://schemas.microsoft.com/office/drawing/2014/main" id="{C63AA0BD-B5F9-41D9-8799-EE036C4B25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8C2207-9CD9-A33B-CB1A-52F600B4D4DF}"/>
              </a:ext>
            </a:extLst>
          </p:cNvPr>
          <p:cNvSpPr>
            <a:spLocks noGrp="1"/>
          </p:cNvSpPr>
          <p:nvPr>
            <p:ph type="sldNum" sz="quarter" idx="12"/>
          </p:nvPr>
        </p:nvSpPr>
        <p:spPr/>
        <p:txBody>
          <a:bodyPr/>
          <a:lstStyle/>
          <a:p>
            <a:fld id="{8D72FDFD-2FDA-2244-954F-6EAAA3CE73B0}" type="slidenum">
              <a:rPr lang="en-US" smtClean="0"/>
              <a:t>‹#›</a:t>
            </a:fld>
            <a:endParaRPr lang="en-US"/>
          </a:p>
        </p:txBody>
      </p:sp>
    </p:spTree>
    <p:extLst>
      <p:ext uri="{BB962C8B-B14F-4D97-AF65-F5344CB8AC3E}">
        <p14:creationId xmlns:p14="http://schemas.microsoft.com/office/powerpoint/2010/main" val="18432856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E5EE2-42A6-07D4-2E5E-9148AB8864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0430CE-6477-78F9-9E7D-01AA6FFA8924}"/>
              </a:ext>
            </a:extLst>
          </p:cNvPr>
          <p:cNvSpPr>
            <a:spLocks noGrp="1"/>
          </p:cNvSpPr>
          <p:nvPr>
            <p:ph type="dt" sz="half" idx="10"/>
          </p:nvPr>
        </p:nvSpPr>
        <p:spPr/>
        <p:txBody>
          <a:bodyPr/>
          <a:lstStyle/>
          <a:p>
            <a:fld id="{520A0BDF-8C99-3D44-BE63-1F3BCCF3F02B}" type="datetimeFigureOut">
              <a:rPr lang="en-US" smtClean="0"/>
              <a:t>6/23/26</a:t>
            </a:fld>
            <a:endParaRPr lang="en-US"/>
          </a:p>
        </p:txBody>
      </p:sp>
      <p:sp>
        <p:nvSpPr>
          <p:cNvPr id="4" name="Footer Placeholder 3">
            <a:extLst>
              <a:ext uri="{FF2B5EF4-FFF2-40B4-BE49-F238E27FC236}">
                <a16:creationId xmlns:a16="http://schemas.microsoft.com/office/drawing/2014/main" id="{3A725108-95EF-0DBC-B2CB-B9B35F6A43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0F3B4-B42A-BD11-5329-49146E18D095}"/>
              </a:ext>
            </a:extLst>
          </p:cNvPr>
          <p:cNvSpPr>
            <a:spLocks noGrp="1"/>
          </p:cNvSpPr>
          <p:nvPr>
            <p:ph type="sldNum" sz="quarter" idx="12"/>
          </p:nvPr>
        </p:nvSpPr>
        <p:spPr/>
        <p:txBody>
          <a:bodyPr/>
          <a:lstStyle/>
          <a:p>
            <a:fld id="{8D72FDFD-2FDA-2244-954F-6EAAA3CE73B0}" type="slidenum">
              <a:rPr lang="en-US" smtClean="0"/>
              <a:t>‹#›</a:t>
            </a:fld>
            <a:endParaRPr lang="en-US"/>
          </a:p>
        </p:txBody>
      </p:sp>
    </p:spTree>
    <p:extLst>
      <p:ext uri="{BB962C8B-B14F-4D97-AF65-F5344CB8AC3E}">
        <p14:creationId xmlns:p14="http://schemas.microsoft.com/office/powerpoint/2010/main" val="29080369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59BEAF-7928-BF7B-EC67-80D24BE1B481}"/>
              </a:ext>
            </a:extLst>
          </p:cNvPr>
          <p:cNvSpPr>
            <a:spLocks noGrp="1"/>
          </p:cNvSpPr>
          <p:nvPr>
            <p:ph type="dt" sz="half" idx="10"/>
          </p:nvPr>
        </p:nvSpPr>
        <p:spPr/>
        <p:txBody>
          <a:bodyPr/>
          <a:lstStyle/>
          <a:p>
            <a:fld id="{520A0BDF-8C99-3D44-BE63-1F3BCCF3F02B}" type="datetimeFigureOut">
              <a:rPr lang="en-US" smtClean="0"/>
              <a:t>6/23/26</a:t>
            </a:fld>
            <a:endParaRPr lang="en-US"/>
          </a:p>
        </p:txBody>
      </p:sp>
      <p:sp>
        <p:nvSpPr>
          <p:cNvPr id="3" name="Footer Placeholder 2">
            <a:extLst>
              <a:ext uri="{FF2B5EF4-FFF2-40B4-BE49-F238E27FC236}">
                <a16:creationId xmlns:a16="http://schemas.microsoft.com/office/drawing/2014/main" id="{48FA4C1F-DCB1-30F2-9956-0A158726B7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88007C-7960-C175-83E1-97EAA82A0A6A}"/>
              </a:ext>
            </a:extLst>
          </p:cNvPr>
          <p:cNvSpPr>
            <a:spLocks noGrp="1"/>
          </p:cNvSpPr>
          <p:nvPr>
            <p:ph type="sldNum" sz="quarter" idx="12"/>
          </p:nvPr>
        </p:nvSpPr>
        <p:spPr/>
        <p:txBody>
          <a:bodyPr/>
          <a:lstStyle/>
          <a:p>
            <a:fld id="{8D72FDFD-2FDA-2244-954F-6EAAA3CE73B0}" type="slidenum">
              <a:rPr lang="en-US" smtClean="0"/>
              <a:t>‹#›</a:t>
            </a:fld>
            <a:endParaRPr lang="en-US"/>
          </a:p>
        </p:txBody>
      </p:sp>
    </p:spTree>
    <p:extLst>
      <p:ext uri="{BB962C8B-B14F-4D97-AF65-F5344CB8AC3E}">
        <p14:creationId xmlns:p14="http://schemas.microsoft.com/office/powerpoint/2010/main" val="39856254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CF8AD-E874-1B32-9DE4-39B001E46D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18E260-1F3E-7E0C-A9A1-0E6B9E1893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5B11B-4ABC-F4DE-B34C-AC7388925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7831E-551F-AECA-618E-FEB64B0E4734}"/>
              </a:ext>
            </a:extLst>
          </p:cNvPr>
          <p:cNvSpPr>
            <a:spLocks noGrp="1"/>
          </p:cNvSpPr>
          <p:nvPr>
            <p:ph type="dt" sz="half" idx="10"/>
          </p:nvPr>
        </p:nvSpPr>
        <p:spPr/>
        <p:txBody>
          <a:bodyPr/>
          <a:lstStyle/>
          <a:p>
            <a:fld id="{520A0BDF-8C99-3D44-BE63-1F3BCCF3F02B}" type="datetimeFigureOut">
              <a:rPr lang="en-US" smtClean="0"/>
              <a:t>6/23/26</a:t>
            </a:fld>
            <a:endParaRPr lang="en-US"/>
          </a:p>
        </p:txBody>
      </p:sp>
      <p:sp>
        <p:nvSpPr>
          <p:cNvPr id="6" name="Footer Placeholder 5">
            <a:extLst>
              <a:ext uri="{FF2B5EF4-FFF2-40B4-BE49-F238E27FC236}">
                <a16:creationId xmlns:a16="http://schemas.microsoft.com/office/drawing/2014/main" id="{7F46C416-6914-54B7-91EE-64D95FA1B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79ADEF-7CE2-35A4-E339-EA900F38E8A5}"/>
              </a:ext>
            </a:extLst>
          </p:cNvPr>
          <p:cNvSpPr>
            <a:spLocks noGrp="1"/>
          </p:cNvSpPr>
          <p:nvPr>
            <p:ph type="sldNum" sz="quarter" idx="12"/>
          </p:nvPr>
        </p:nvSpPr>
        <p:spPr/>
        <p:txBody>
          <a:bodyPr/>
          <a:lstStyle/>
          <a:p>
            <a:fld id="{8D72FDFD-2FDA-2244-954F-6EAAA3CE73B0}" type="slidenum">
              <a:rPr lang="en-US" smtClean="0"/>
              <a:t>‹#›</a:t>
            </a:fld>
            <a:endParaRPr lang="en-US"/>
          </a:p>
        </p:txBody>
      </p:sp>
    </p:spTree>
    <p:extLst>
      <p:ext uri="{BB962C8B-B14F-4D97-AF65-F5344CB8AC3E}">
        <p14:creationId xmlns:p14="http://schemas.microsoft.com/office/powerpoint/2010/main" val="17766257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3B5A8-6C4A-1F02-3BB4-113800E39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3787A2-23FC-079F-1ED0-480600E735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793AE5-40BF-4E62-75A8-D2D8FD2BB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7A8DF5-E9B0-8349-820B-0544F700B7F1}"/>
              </a:ext>
            </a:extLst>
          </p:cNvPr>
          <p:cNvSpPr>
            <a:spLocks noGrp="1"/>
          </p:cNvSpPr>
          <p:nvPr>
            <p:ph type="dt" sz="half" idx="10"/>
          </p:nvPr>
        </p:nvSpPr>
        <p:spPr/>
        <p:txBody>
          <a:bodyPr/>
          <a:lstStyle/>
          <a:p>
            <a:fld id="{520A0BDF-8C99-3D44-BE63-1F3BCCF3F02B}" type="datetimeFigureOut">
              <a:rPr lang="en-US" smtClean="0"/>
              <a:t>6/23/26</a:t>
            </a:fld>
            <a:endParaRPr lang="en-US"/>
          </a:p>
        </p:txBody>
      </p:sp>
      <p:sp>
        <p:nvSpPr>
          <p:cNvPr id="6" name="Footer Placeholder 5">
            <a:extLst>
              <a:ext uri="{FF2B5EF4-FFF2-40B4-BE49-F238E27FC236}">
                <a16:creationId xmlns:a16="http://schemas.microsoft.com/office/drawing/2014/main" id="{5F4858FC-6F93-5A3A-B29E-BEBBBBC40A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0008CD-A1D8-46EF-0938-E2F2CFF279D9}"/>
              </a:ext>
            </a:extLst>
          </p:cNvPr>
          <p:cNvSpPr>
            <a:spLocks noGrp="1"/>
          </p:cNvSpPr>
          <p:nvPr>
            <p:ph type="sldNum" sz="quarter" idx="12"/>
          </p:nvPr>
        </p:nvSpPr>
        <p:spPr/>
        <p:txBody>
          <a:bodyPr/>
          <a:lstStyle/>
          <a:p>
            <a:fld id="{8D72FDFD-2FDA-2244-954F-6EAAA3CE73B0}" type="slidenum">
              <a:rPr lang="en-US" smtClean="0"/>
              <a:t>‹#›</a:t>
            </a:fld>
            <a:endParaRPr lang="en-US"/>
          </a:p>
        </p:txBody>
      </p:sp>
    </p:spTree>
    <p:extLst>
      <p:ext uri="{BB962C8B-B14F-4D97-AF65-F5344CB8AC3E}">
        <p14:creationId xmlns:p14="http://schemas.microsoft.com/office/powerpoint/2010/main" val="261777427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89EB-E269-60A2-B8BB-68BD61AF88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A1390-EFD1-D1C3-AC94-1F6F1FEB3B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22711-9491-23DA-F554-D9F2317044AC}"/>
              </a:ext>
            </a:extLst>
          </p:cNvPr>
          <p:cNvSpPr>
            <a:spLocks noGrp="1"/>
          </p:cNvSpPr>
          <p:nvPr>
            <p:ph type="dt" sz="half" idx="10"/>
          </p:nvPr>
        </p:nvSpPr>
        <p:spPr/>
        <p:txBody>
          <a:bodyPr/>
          <a:lstStyle/>
          <a:p>
            <a:fld id="{520A0BDF-8C99-3D44-BE63-1F3BCCF3F02B}" type="datetimeFigureOut">
              <a:rPr lang="en-US" smtClean="0"/>
              <a:t>6/23/26</a:t>
            </a:fld>
            <a:endParaRPr lang="en-US"/>
          </a:p>
        </p:txBody>
      </p:sp>
      <p:sp>
        <p:nvSpPr>
          <p:cNvPr id="5" name="Footer Placeholder 4">
            <a:extLst>
              <a:ext uri="{FF2B5EF4-FFF2-40B4-BE49-F238E27FC236}">
                <a16:creationId xmlns:a16="http://schemas.microsoft.com/office/drawing/2014/main" id="{3E4801E6-744D-8396-A3C9-5438C849F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9EE4B-78F6-D0B6-9625-E98F8C10F3E5}"/>
              </a:ext>
            </a:extLst>
          </p:cNvPr>
          <p:cNvSpPr>
            <a:spLocks noGrp="1"/>
          </p:cNvSpPr>
          <p:nvPr>
            <p:ph type="sldNum" sz="quarter" idx="12"/>
          </p:nvPr>
        </p:nvSpPr>
        <p:spPr/>
        <p:txBody>
          <a:bodyPr/>
          <a:lstStyle/>
          <a:p>
            <a:fld id="{8D72FDFD-2FDA-2244-954F-6EAAA3CE73B0}" type="slidenum">
              <a:rPr lang="en-US" smtClean="0"/>
              <a:t>‹#›</a:t>
            </a:fld>
            <a:endParaRPr lang="en-US"/>
          </a:p>
        </p:txBody>
      </p:sp>
    </p:spTree>
    <p:extLst>
      <p:ext uri="{BB962C8B-B14F-4D97-AF65-F5344CB8AC3E}">
        <p14:creationId xmlns:p14="http://schemas.microsoft.com/office/powerpoint/2010/main" val="10836638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7AE5A-87EE-A82D-5432-16D3C2B64C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F94627-A0B2-8AA8-92BD-4D081EE131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FC3E6-A6E6-059C-9056-E66C5AE99625}"/>
              </a:ext>
            </a:extLst>
          </p:cNvPr>
          <p:cNvSpPr>
            <a:spLocks noGrp="1"/>
          </p:cNvSpPr>
          <p:nvPr>
            <p:ph type="dt" sz="half" idx="10"/>
          </p:nvPr>
        </p:nvSpPr>
        <p:spPr/>
        <p:txBody>
          <a:bodyPr/>
          <a:lstStyle/>
          <a:p>
            <a:fld id="{520A0BDF-8C99-3D44-BE63-1F3BCCF3F02B}" type="datetimeFigureOut">
              <a:rPr lang="en-US" smtClean="0"/>
              <a:t>6/23/26</a:t>
            </a:fld>
            <a:endParaRPr lang="en-US"/>
          </a:p>
        </p:txBody>
      </p:sp>
      <p:sp>
        <p:nvSpPr>
          <p:cNvPr id="5" name="Footer Placeholder 4">
            <a:extLst>
              <a:ext uri="{FF2B5EF4-FFF2-40B4-BE49-F238E27FC236}">
                <a16:creationId xmlns:a16="http://schemas.microsoft.com/office/drawing/2014/main" id="{FB7D185E-E5C1-F639-62F7-E382CE0E3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876EC-C5D0-A1BF-954C-F0E2D4CB5AF4}"/>
              </a:ext>
            </a:extLst>
          </p:cNvPr>
          <p:cNvSpPr>
            <a:spLocks noGrp="1"/>
          </p:cNvSpPr>
          <p:nvPr>
            <p:ph type="sldNum" sz="quarter" idx="12"/>
          </p:nvPr>
        </p:nvSpPr>
        <p:spPr/>
        <p:txBody>
          <a:bodyPr/>
          <a:lstStyle/>
          <a:p>
            <a:fld id="{8D72FDFD-2FDA-2244-954F-6EAAA3CE73B0}" type="slidenum">
              <a:rPr lang="en-US" smtClean="0"/>
              <a:t>‹#›</a:t>
            </a:fld>
            <a:endParaRPr lang="en-US"/>
          </a:p>
        </p:txBody>
      </p:sp>
    </p:spTree>
    <p:extLst>
      <p:ext uri="{BB962C8B-B14F-4D97-AF65-F5344CB8AC3E}">
        <p14:creationId xmlns:p14="http://schemas.microsoft.com/office/powerpoint/2010/main" val="3004064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heme graphic">
    <p:spTree>
      <p:nvGrpSpPr>
        <p:cNvPr id="1" name=""/>
        <p:cNvGrpSpPr/>
        <p:nvPr/>
      </p:nvGrpSpPr>
      <p:grpSpPr>
        <a:xfrm>
          <a:off x="0" y="0"/>
          <a:ext cx="0" cy="0"/>
          <a:chOff x="0" y="0"/>
          <a:chExt cx="0" cy="0"/>
        </a:xfrm>
      </p:grpSpPr>
      <p:pic>
        <p:nvPicPr>
          <p:cNvPr id="6" name="Picture 5" descr="A poster for a event&#10;&#10;Description automatically generated with medium confidence">
            <a:extLst>
              <a:ext uri="{FF2B5EF4-FFF2-40B4-BE49-F238E27FC236}">
                <a16:creationId xmlns:a16="http://schemas.microsoft.com/office/drawing/2014/main" id="{98EE4134-82B9-7D52-3289-C1C0DE038A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427116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C907-842D-3212-74EF-7C2C0EF4B0FC}"/>
              </a:ext>
            </a:extLst>
          </p:cNvPr>
          <p:cNvSpPr>
            <a:spLocks noGrp="1"/>
          </p:cNvSpPr>
          <p:nvPr>
            <p:ph type="ctrTitle"/>
          </p:nvPr>
        </p:nvSpPr>
        <p:spPr>
          <a:xfrm>
            <a:off x="429208" y="1971448"/>
            <a:ext cx="11333584" cy="2387600"/>
          </a:xfrm>
        </p:spPr>
        <p:txBody>
          <a:bodyPr anchor="b">
            <a:normAutofit/>
          </a:bodyPr>
          <a:lstStyle>
            <a:lvl1pPr algn="ctr">
              <a:defRPr sz="4800">
                <a:solidFill>
                  <a:srgbClr val="19519B"/>
                </a:solidFill>
              </a:defRPr>
            </a:lvl1pPr>
          </a:lstStyle>
          <a:p>
            <a:r>
              <a:rPr lang="en-US" dirty="0"/>
              <a:t>Click to edit Master title style</a:t>
            </a:r>
          </a:p>
        </p:txBody>
      </p:sp>
      <p:sp>
        <p:nvSpPr>
          <p:cNvPr id="3" name="Subtitle 2">
            <a:extLst>
              <a:ext uri="{FF2B5EF4-FFF2-40B4-BE49-F238E27FC236}">
                <a16:creationId xmlns:a16="http://schemas.microsoft.com/office/drawing/2014/main" id="{12676062-7B7E-C6D2-52D5-56846670C3D9}"/>
              </a:ext>
            </a:extLst>
          </p:cNvPr>
          <p:cNvSpPr>
            <a:spLocks noGrp="1"/>
          </p:cNvSpPr>
          <p:nvPr>
            <p:ph type="subTitle" idx="1"/>
          </p:nvPr>
        </p:nvSpPr>
        <p:spPr>
          <a:xfrm>
            <a:off x="429208" y="4451123"/>
            <a:ext cx="11333584" cy="1655762"/>
          </a:xfrm>
        </p:spPr>
        <p:txBody>
          <a:bodyPr>
            <a:normAutofit/>
          </a:bodyPr>
          <a:lstStyle>
            <a:lvl1pPr marL="0" indent="0" algn="ctr">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close-up of a blue and white sign&#10;&#10;Description automatically generated">
            <a:extLst>
              <a:ext uri="{FF2B5EF4-FFF2-40B4-BE49-F238E27FC236}">
                <a16:creationId xmlns:a16="http://schemas.microsoft.com/office/drawing/2014/main" id="{D7ADDE84-4EBD-7A1F-A615-80565EE690D8}"/>
              </a:ext>
            </a:extLst>
          </p:cNvPr>
          <p:cNvPicPr>
            <a:picLocks noChangeAspect="1"/>
          </p:cNvPicPr>
          <p:nvPr userDrawn="1"/>
        </p:nvPicPr>
        <p:blipFill rotWithShape="1">
          <a:blip r:embed="rId2"/>
          <a:srcRect b="76000"/>
          <a:stretch/>
        </p:blipFill>
        <p:spPr>
          <a:xfrm>
            <a:off x="0" y="0"/>
            <a:ext cx="12192000" cy="1645920"/>
          </a:xfrm>
          <a:prstGeom prst="rect">
            <a:avLst/>
          </a:prstGeom>
        </p:spPr>
      </p:pic>
      <p:sp>
        <p:nvSpPr>
          <p:cNvPr id="8" name="Slide Number Placeholder 5">
            <a:extLst>
              <a:ext uri="{FF2B5EF4-FFF2-40B4-BE49-F238E27FC236}">
                <a16:creationId xmlns:a16="http://schemas.microsoft.com/office/drawing/2014/main" id="{301D91D9-A83D-3772-D31A-3B7D1B74C1A4}"/>
              </a:ext>
            </a:extLst>
          </p:cNvPr>
          <p:cNvSpPr>
            <a:spLocks noGrp="1"/>
          </p:cNvSpPr>
          <p:nvPr>
            <p:ph type="sldNum" sz="quarter" idx="4"/>
          </p:nvPr>
        </p:nvSpPr>
        <p:spPr>
          <a:xfrm>
            <a:off x="9448800" y="6538084"/>
            <a:ext cx="2743200" cy="248796"/>
          </a:xfrm>
          <a:prstGeom prst="rect">
            <a:avLst/>
          </a:prstGeom>
        </p:spPr>
        <p:txBody>
          <a:bodyPr vert="horz" lIns="91440" tIns="45720" rIns="91440" bIns="45720" rtlCol="0" anchor="ctr"/>
          <a:lstStyle>
            <a:lvl1pPr algn="r">
              <a:defRPr sz="1000">
                <a:solidFill>
                  <a:srgbClr val="722A6B"/>
                </a:solidFill>
              </a:defRPr>
            </a:lvl1pPr>
          </a:lstStyle>
          <a:p>
            <a:fld id="{C28C4C63-AFB8-CA4C-AC34-4F611BA9B241}" type="slidenum">
              <a:rPr lang="en-US" smtClean="0"/>
              <a:pPr/>
              <a:t>‹#›</a:t>
            </a:fld>
            <a:endParaRPr lang="en-US"/>
          </a:p>
        </p:txBody>
      </p:sp>
    </p:spTree>
    <p:extLst>
      <p:ext uri="{BB962C8B-B14F-4D97-AF65-F5344CB8AC3E}">
        <p14:creationId xmlns:p14="http://schemas.microsoft.com/office/powerpoint/2010/main" val="32479090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045D8D-9F53-1582-6BCC-7E5C38D4F9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1DD60E8E-E2DC-D116-9DC0-5E8CC181DBCB}"/>
              </a:ext>
            </a:extLst>
          </p:cNvPr>
          <p:cNvSpPr>
            <a:spLocks noGrp="1"/>
          </p:cNvSpPr>
          <p:nvPr>
            <p:ph type="title"/>
          </p:nvPr>
        </p:nvSpPr>
        <p:spPr/>
        <p:txBody>
          <a:bodyPr/>
          <a:lstStyle/>
          <a:p>
            <a:r>
              <a:rPr lang="en-US" dirty="0"/>
              <a:t>Click to edit Master title style</a:t>
            </a:r>
          </a:p>
        </p:txBody>
      </p:sp>
      <p:sp>
        <p:nvSpPr>
          <p:cNvPr id="2" name="Slide Number Placeholder 5">
            <a:extLst>
              <a:ext uri="{FF2B5EF4-FFF2-40B4-BE49-F238E27FC236}">
                <a16:creationId xmlns:a16="http://schemas.microsoft.com/office/drawing/2014/main" id="{C5174591-E31E-5DB8-A3B3-BEE0D57B1BA8}"/>
              </a:ext>
            </a:extLst>
          </p:cNvPr>
          <p:cNvSpPr>
            <a:spLocks noGrp="1"/>
          </p:cNvSpPr>
          <p:nvPr>
            <p:ph type="sldNum" sz="quarter" idx="4"/>
          </p:nvPr>
        </p:nvSpPr>
        <p:spPr>
          <a:xfrm>
            <a:off x="9448800" y="6538084"/>
            <a:ext cx="2743200" cy="248796"/>
          </a:xfrm>
          <a:prstGeom prst="rect">
            <a:avLst/>
          </a:prstGeom>
        </p:spPr>
        <p:txBody>
          <a:bodyPr vert="horz" lIns="91440" tIns="45720" rIns="91440" bIns="45720" rtlCol="0" anchor="ctr"/>
          <a:lstStyle>
            <a:lvl1pPr algn="r">
              <a:defRPr sz="1000">
                <a:solidFill>
                  <a:srgbClr val="722A6B"/>
                </a:solidFill>
              </a:defRPr>
            </a:lvl1pPr>
          </a:lstStyle>
          <a:p>
            <a:fld id="{C28C4C63-AFB8-CA4C-AC34-4F611BA9B241}" type="slidenum">
              <a:rPr lang="en-US" smtClean="0"/>
              <a:pPr/>
              <a:t>‹#›</a:t>
            </a:fld>
            <a:endParaRPr lang="en-US"/>
          </a:p>
        </p:txBody>
      </p:sp>
    </p:spTree>
    <p:extLst>
      <p:ext uri="{BB962C8B-B14F-4D97-AF65-F5344CB8AC3E}">
        <p14:creationId xmlns:p14="http://schemas.microsoft.com/office/powerpoint/2010/main" val="35108620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2C53-F7CC-0A16-B658-593E87C9F9BB}"/>
              </a:ext>
            </a:extLst>
          </p:cNvPr>
          <p:cNvSpPr>
            <a:spLocks noGrp="1"/>
          </p:cNvSpPr>
          <p:nvPr>
            <p:ph type="title"/>
          </p:nvPr>
        </p:nvSpPr>
        <p:spPr>
          <a:xfrm>
            <a:off x="831850" y="1709738"/>
            <a:ext cx="10515600" cy="2852737"/>
          </a:xfrm>
        </p:spPr>
        <p:txBody>
          <a:bodyPr anchor="b">
            <a:normAutofit/>
          </a:bodyPr>
          <a:lstStyle>
            <a:lvl1pPr algn="ctr">
              <a:defRPr sz="4800"/>
            </a:lvl1pPr>
          </a:lstStyle>
          <a:p>
            <a:r>
              <a:rPr lang="en-US"/>
              <a:t>Click to edit Master title style</a:t>
            </a:r>
          </a:p>
        </p:txBody>
      </p:sp>
      <p:sp>
        <p:nvSpPr>
          <p:cNvPr id="6" name="Slide Number Placeholder 5">
            <a:extLst>
              <a:ext uri="{FF2B5EF4-FFF2-40B4-BE49-F238E27FC236}">
                <a16:creationId xmlns:a16="http://schemas.microsoft.com/office/drawing/2014/main" id="{403A8306-19CB-B9A6-E314-FF0E905D0DC1}"/>
              </a:ext>
            </a:extLst>
          </p:cNvPr>
          <p:cNvSpPr>
            <a:spLocks noGrp="1"/>
          </p:cNvSpPr>
          <p:nvPr>
            <p:ph type="sldNum" sz="quarter" idx="12"/>
          </p:nvPr>
        </p:nvSpPr>
        <p:spPr/>
        <p:txBody>
          <a:bodyPr/>
          <a:lstStyle/>
          <a:p>
            <a:fld id="{C28C4C63-AFB8-CA4C-AC34-4F611BA9B241}" type="slidenum">
              <a:rPr lang="en-US" smtClean="0"/>
              <a:t>‹#›</a:t>
            </a:fld>
            <a:endParaRPr lang="en-US"/>
          </a:p>
        </p:txBody>
      </p:sp>
    </p:spTree>
    <p:extLst>
      <p:ext uri="{BB962C8B-B14F-4D97-AF65-F5344CB8AC3E}">
        <p14:creationId xmlns:p14="http://schemas.microsoft.com/office/powerpoint/2010/main" val="22091899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219A3-5D60-D3BA-C70B-AB009E15079A}"/>
              </a:ext>
            </a:extLst>
          </p:cNvPr>
          <p:cNvSpPr>
            <a:spLocks noGrp="1"/>
          </p:cNvSpPr>
          <p:nvPr>
            <p:ph sz="half" idx="1"/>
          </p:nvPr>
        </p:nvSpPr>
        <p:spPr>
          <a:xfrm>
            <a:off x="419877" y="1462088"/>
            <a:ext cx="5599923"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BB8BF5D-245B-0E07-0356-5F38AC09DB57}"/>
              </a:ext>
            </a:extLst>
          </p:cNvPr>
          <p:cNvSpPr>
            <a:spLocks noGrp="1"/>
          </p:cNvSpPr>
          <p:nvPr>
            <p:ph sz="half" idx="2"/>
          </p:nvPr>
        </p:nvSpPr>
        <p:spPr>
          <a:xfrm>
            <a:off x="6172199" y="1462088"/>
            <a:ext cx="55999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87759B2-AFD6-4B8C-438C-F4DEC5DF7EFF}"/>
              </a:ext>
            </a:extLst>
          </p:cNvPr>
          <p:cNvSpPr>
            <a:spLocks noGrp="1"/>
          </p:cNvSpPr>
          <p:nvPr>
            <p:ph type="sldNum" sz="quarter" idx="12"/>
          </p:nvPr>
        </p:nvSpPr>
        <p:spPr/>
        <p:txBody>
          <a:bodyPr/>
          <a:lstStyle/>
          <a:p>
            <a:fld id="{C28C4C63-AFB8-CA4C-AC34-4F611BA9B241}" type="slidenum">
              <a:rPr lang="en-US" smtClean="0"/>
              <a:t>‹#›</a:t>
            </a:fld>
            <a:endParaRPr lang="en-US"/>
          </a:p>
        </p:txBody>
      </p:sp>
      <p:sp>
        <p:nvSpPr>
          <p:cNvPr id="8" name="Title 7">
            <a:extLst>
              <a:ext uri="{FF2B5EF4-FFF2-40B4-BE49-F238E27FC236}">
                <a16:creationId xmlns:a16="http://schemas.microsoft.com/office/drawing/2014/main" id="{BEE4618B-C743-4EAF-D948-887E4430C42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17217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3BA95A-3DBB-7BE2-6822-0F4FA52A4D3F}"/>
              </a:ext>
            </a:extLst>
          </p:cNvPr>
          <p:cNvSpPr>
            <a:spLocks noGrp="1"/>
          </p:cNvSpPr>
          <p:nvPr>
            <p:ph type="body" idx="1"/>
          </p:nvPr>
        </p:nvSpPr>
        <p:spPr>
          <a:xfrm>
            <a:off x="447869" y="1384983"/>
            <a:ext cx="5549706" cy="560045"/>
          </a:xfrm>
        </p:spPr>
        <p:txBody>
          <a:bodyPr anchor="b">
            <a:normAutofit/>
          </a:bodyPr>
          <a:lstStyle>
            <a:lvl1pPr marL="0" indent="0">
              <a:buNone/>
              <a:defRPr sz="3200" b="1">
                <a:solidFill>
                  <a:srgbClr val="722A6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645FE12-CFB1-AE77-1AF5-8E361E6ED672}"/>
              </a:ext>
            </a:extLst>
          </p:cNvPr>
          <p:cNvSpPr>
            <a:spLocks noGrp="1"/>
          </p:cNvSpPr>
          <p:nvPr>
            <p:ph sz="half" idx="2"/>
          </p:nvPr>
        </p:nvSpPr>
        <p:spPr>
          <a:xfrm>
            <a:off x="447869" y="1945029"/>
            <a:ext cx="554970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200540-B9E3-4EB3-9547-84E189BBBE5F}"/>
              </a:ext>
            </a:extLst>
          </p:cNvPr>
          <p:cNvSpPr>
            <a:spLocks noGrp="1"/>
          </p:cNvSpPr>
          <p:nvPr>
            <p:ph type="body" sz="quarter" idx="3"/>
          </p:nvPr>
        </p:nvSpPr>
        <p:spPr>
          <a:xfrm>
            <a:off x="6172200" y="1384983"/>
            <a:ext cx="5571931" cy="560045"/>
          </a:xfrm>
        </p:spPr>
        <p:txBody>
          <a:bodyPr anchor="b">
            <a:normAutofit/>
          </a:bodyPr>
          <a:lstStyle>
            <a:lvl1pPr marL="0" indent="0">
              <a:buNone/>
              <a:defRPr sz="3200" b="1">
                <a:solidFill>
                  <a:srgbClr val="722A6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3B16363-3BF6-D990-B85A-B0EA27B46C99}"/>
              </a:ext>
            </a:extLst>
          </p:cNvPr>
          <p:cNvSpPr>
            <a:spLocks noGrp="1"/>
          </p:cNvSpPr>
          <p:nvPr>
            <p:ph sz="quarter" idx="4"/>
          </p:nvPr>
        </p:nvSpPr>
        <p:spPr>
          <a:xfrm>
            <a:off x="6172200" y="1945029"/>
            <a:ext cx="557193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48C5B9A2-484D-E539-0C46-EEEB84CDC4E5}"/>
              </a:ext>
            </a:extLst>
          </p:cNvPr>
          <p:cNvSpPr>
            <a:spLocks noGrp="1"/>
          </p:cNvSpPr>
          <p:nvPr>
            <p:ph type="sldNum" sz="quarter" idx="12"/>
          </p:nvPr>
        </p:nvSpPr>
        <p:spPr/>
        <p:txBody>
          <a:bodyPr/>
          <a:lstStyle/>
          <a:p>
            <a:fld id="{C28C4C63-AFB8-CA4C-AC34-4F611BA9B241}" type="slidenum">
              <a:rPr lang="en-US" smtClean="0"/>
              <a:t>‹#›</a:t>
            </a:fld>
            <a:endParaRPr lang="en-US"/>
          </a:p>
        </p:txBody>
      </p:sp>
      <p:sp>
        <p:nvSpPr>
          <p:cNvPr id="10" name="Title 9">
            <a:extLst>
              <a:ext uri="{FF2B5EF4-FFF2-40B4-BE49-F238E27FC236}">
                <a16:creationId xmlns:a16="http://schemas.microsoft.com/office/drawing/2014/main" id="{DCB5B5FD-F7BD-B9DC-98B3-11FC2C119C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92336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B2C33B-6839-F023-81FD-B08939803279}"/>
              </a:ext>
            </a:extLst>
          </p:cNvPr>
          <p:cNvSpPr>
            <a:spLocks noGrp="1"/>
          </p:cNvSpPr>
          <p:nvPr>
            <p:ph type="sldNum" sz="quarter" idx="12"/>
          </p:nvPr>
        </p:nvSpPr>
        <p:spPr/>
        <p:txBody>
          <a:bodyPr/>
          <a:lstStyle/>
          <a:p>
            <a:fld id="{C28C4C63-AFB8-CA4C-AC34-4F611BA9B241}" type="slidenum">
              <a:rPr lang="en-US" smtClean="0"/>
              <a:t>‹#›</a:t>
            </a:fld>
            <a:endParaRPr lang="en-US"/>
          </a:p>
        </p:txBody>
      </p:sp>
      <p:sp>
        <p:nvSpPr>
          <p:cNvPr id="6" name="Title 5">
            <a:extLst>
              <a:ext uri="{FF2B5EF4-FFF2-40B4-BE49-F238E27FC236}">
                <a16:creationId xmlns:a16="http://schemas.microsoft.com/office/drawing/2014/main" id="{F832C235-8A16-343F-84AD-9CE41BF5C7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25249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455C5A-75FB-C286-CED1-DB56C4E44A1A}"/>
              </a:ext>
            </a:extLst>
          </p:cNvPr>
          <p:cNvSpPr>
            <a:spLocks noGrp="1"/>
          </p:cNvSpPr>
          <p:nvPr>
            <p:ph type="sldNum" sz="quarter" idx="12"/>
          </p:nvPr>
        </p:nvSpPr>
        <p:spPr/>
        <p:txBody>
          <a:bodyPr/>
          <a:lstStyle/>
          <a:p>
            <a:fld id="{C28C4C63-AFB8-CA4C-AC34-4F611BA9B241}" type="slidenum">
              <a:rPr lang="en-US" smtClean="0"/>
              <a:t>‹#›</a:t>
            </a:fld>
            <a:endParaRPr lang="en-US"/>
          </a:p>
        </p:txBody>
      </p:sp>
    </p:spTree>
    <p:extLst>
      <p:ext uri="{BB962C8B-B14F-4D97-AF65-F5344CB8AC3E}">
        <p14:creationId xmlns:p14="http://schemas.microsoft.com/office/powerpoint/2010/main" val="41176979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366903214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422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79589997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8736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6595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60661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1384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38314644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478735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04307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8883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40083" y="490957"/>
            <a:ext cx="2233778" cy="632903"/>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93879114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5721885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9176358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9487100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F04E27EA-8C2F-40C0-909D-998DCE0D5B27}" type="datetimeFigureOut">
              <a:rPr kumimoji="1" lang="ja-JP" altLang="en-US"/>
              <a:pPr>
                <a:defRPr/>
              </a:pPr>
              <a:t>2026/6/23</a:t>
            </a:fld>
            <a:endParaRPr kumimoji="1" lang="ja-JP" altLang="en-US"/>
          </a:p>
        </p:txBody>
      </p:sp>
      <p:sp>
        <p:nvSpPr>
          <p:cNvPr id="5" name="Slide Number Placeholder 7"/>
          <p:cNvSpPr>
            <a:spLocks noGrp="1"/>
          </p:cNvSpPr>
          <p:nvPr>
            <p:ph type="sldNum" sz="quarter" idx="11"/>
          </p:nvPr>
        </p:nvSpPr>
        <p:spPr/>
        <p:txBody>
          <a:bodyPr/>
          <a:lstStyle>
            <a:lvl1pPr eaLnBrk="0" hangingPunct="0">
              <a:defRPr>
                <a:ea typeface="ＭＳ Ｐゴシック" pitchFamily="50" charset="-128"/>
              </a:defRPr>
            </a:lvl1pPr>
          </a:lstStyle>
          <a:p>
            <a:pPr>
              <a:defRPr/>
            </a:pPr>
            <a:fld id="{BBCF2FF6-07C4-4D4D-A1FD-531D961117A4}" type="slidenum">
              <a:rPr kumimoji="1" lang="ja-JP" altLang="en-US"/>
              <a:pPr>
                <a:defRPr/>
              </a:pPr>
              <a:t>‹#›</a:t>
            </a:fld>
            <a:endParaRPr kumimoji="1" lang="ja-JP" altLang="en-US"/>
          </a:p>
        </p:txBody>
      </p:sp>
      <p:sp>
        <p:nvSpPr>
          <p:cNvPr id="6" name="Footer Placeholder 8"/>
          <p:cNvSpPr>
            <a:spLocks noGrp="1"/>
          </p:cNvSpPr>
          <p:nvPr>
            <p:ph type="ftr" sz="quarter" idx="12"/>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Tree>
    <p:extLst>
      <p:ext uri="{BB962C8B-B14F-4D97-AF65-F5344CB8AC3E}">
        <p14:creationId xmlns:p14="http://schemas.microsoft.com/office/powerpoint/2010/main" val="693718025"/>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146EA91B-5F08-4FD1-8602-668E7C237681}" type="datetimeFigureOut">
              <a:rPr kumimoji="1" lang="ja-JP" altLang="en-US"/>
              <a:pPr>
                <a:defRPr/>
              </a:pPr>
              <a:t>2026/6/23</a:t>
            </a:fld>
            <a:endParaRPr kumimoji="1"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6"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B0F99E85-651E-42DB-9F27-B79F112B3F4D}" type="slidenum">
              <a:rPr kumimoji="1" lang="ja-JP" altLang="en-US"/>
              <a:pPr>
                <a:defRPr/>
              </a:pPr>
              <a:t>‹#›</a:t>
            </a:fld>
            <a:endParaRPr kumimoji="1" lang="ja-JP" altLang="en-US"/>
          </a:p>
        </p:txBody>
      </p:sp>
    </p:spTree>
    <p:extLst>
      <p:ext uri="{BB962C8B-B14F-4D97-AF65-F5344CB8AC3E}">
        <p14:creationId xmlns:p14="http://schemas.microsoft.com/office/powerpoint/2010/main" val="772294582"/>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Oval 6"/>
          <p:cNvSpPr/>
          <p:nvPr/>
        </p:nvSpPr>
        <p:spPr>
          <a:xfrm>
            <a:off x="5994401"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5" name="Oval 7"/>
          <p:cNvSpPr/>
          <p:nvPr/>
        </p:nvSpPr>
        <p:spPr>
          <a:xfrm>
            <a:off x="6261101"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6" name="Oval 8"/>
          <p:cNvSpPr/>
          <p:nvPr/>
        </p:nvSpPr>
        <p:spPr>
          <a:xfrm>
            <a:off x="5729819"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2" name="Title 1"/>
          <p:cNvSpPr>
            <a:spLocks noGrp="1"/>
          </p:cNvSpPr>
          <p:nvPr>
            <p:ph type="title"/>
          </p:nvPr>
        </p:nvSpPr>
        <p:spPr>
          <a:xfrm>
            <a:off x="963084" y="1371628"/>
            <a:ext cx="10363200" cy="2505075"/>
          </a:xfrm>
        </p:spPr>
        <p:txBody>
          <a:bodyPr/>
          <a:lstStyle>
            <a:lvl1pPr algn="ctr" defTabSz="914363"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63084" y="4068801"/>
            <a:ext cx="10363200" cy="1131887"/>
          </a:xfrm>
        </p:spPr>
        <p:txBody>
          <a:bodyPr/>
          <a:lstStyle>
            <a:lvl1pPr marL="0" indent="0" algn="ctr">
              <a:buNone/>
              <a:defRPr sz="2000">
                <a:solidFill>
                  <a:schemeClr val="tx1">
                    <a:tint val="75000"/>
                  </a:schemeClr>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BF13E7E8-7407-4337-87C4-4DF6B95785A8}" type="datetimeFigureOut">
              <a:rPr kumimoji="1" lang="ja-JP" altLang="en-US"/>
              <a:pPr>
                <a:defRPr/>
              </a:pPr>
              <a:t>2026/6/23</a:t>
            </a:fld>
            <a:endParaRPr kumimoji="1" lang="ja-JP" altLang="en-US"/>
          </a:p>
        </p:txBody>
      </p:sp>
      <p:sp>
        <p:nvSpPr>
          <p:cNvPr id="8"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9"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3678994B-75B8-417E-BDB1-3A3B159561E5}" type="slidenum">
              <a:rPr kumimoji="1" lang="ja-JP" altLang="en-US"/>
              <a:pPr>
                <a:defRPr/>
              </a:pPr>
              <a:t>‹#›</a:t>
            </a:fld>
            <a:endParaRPr kumimoji="1" lang="ja-JP" altLang="en-US"/>
          </a:p>
        </p:txBody>
      </p:sp>
    </p:spTree>
    <p:extLst>
      <p:ext uri="{BB962C8B-B14F-4D97-AF65-F5344CB8AC3E}">
        <p14:creationId xmlns:p14="http://schemas.microsoft.com/office/powerpoint/2010/main" val="2732373971"/>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4" name="Content Placeholder 3"/>
          <p:cNvSpPr>
            <a:spLocks noGrp="1"/>
          </p:cNvSpPr>
          <p:nvPr>
            <p:ph sz="half" idx="2"/>
          </p:nvPr>
        </p:nvSpPr>
        <p:spPr>
          <a:xfrm>
            <a:off x="6197600" y="1600207"/>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9" name="Content Placeholder 8"/>
          <p:cNvSpPr>
            <a:spLocks noGrp="1"/>
          </p:cNvSpPr>
          <p:nvPr>
            <p:ph sz="quarter" idx="13"/>
          </p:nvPr>
        </p:nvSpPr>
        <p:spPr>
          <a:xfrm>
            <a:off x="487681" y="1600200"/>
            <a:ext cx="5388864" cy="452628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4"/>
          </p:nvPr>
        </p:nvSpPr>
        <p:spPr/>
        <p:txBody>
          <a:bodyPr/>
          <a:lstStyle>
            <a:lvl1pPr eaLnBrk="0" fontAlgn="base" hangingPunct="0">
              <a:spcBef>
                <a:spcPct val="0"/>
              </a:spcBef>
              <a:spcAft>
                <a:spcPct val="0"/>
              </a:spcAft>
              <a:defRPr>
                <a:ea typeface="ＭＳ Ｐゴシック" pitchFamily="50" charset="-128"/>
              </a:defRPr>
            </a:lvl1pPr>
          </a:lstStyle>
          <a:p>
            <a:pPr>
              <a:defRPr/>
            </a:pPr>
            <a:fld id="{4918CF85-1D1B-4ABF-97D9-B34C01C15436}" type="datetimeFigureOut">
              <a:rPr kumimoji="1" lang="ja-JP" altLang="en-US"/>
              <a:pPr>
                <a:defRPr/>
              </a:pPr>
              <a:t>2026/6/23</a:t>
            </a:fld>
            <a:endParaRPr kumimoji="1" lang="ja-JP" altLang="en-US"/>
          </a:p>
        </p:txBody>
      </p:sp>
      <p:sp>
        <p:nvSpPr>
          <p:cNvPr id="6" name="Footer Placeholder 5"/>
          <p:cNvSpPr>
            <a:spLocks noGrp="1"/>
          </p:cNvSpPr>
          <p:nvPr>
            <p:ph type="ftr" sz="quarter" idx="15"/>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7" name="Slide Number Placeholder 6"/>
          <p:cNvSpPr>
            <a:spLocks noGrp="1"/>
          </p:cNvSpPr>
          <p:nvPr>
            <p:ph type="sldNum" sz="quarter" idx="16"/>
          </p:nvPr>
        </p:nvSpPr>
        <p:spPr/>
        <p:txBody>
          <a:bodyPr/>
          <a:lstStyle>
            <a:lvl1pPr eaLnBrk="0" hangingPunct="0">
              <a:defRPr>
                <a:ea typeface="ＭＳ Ｐゴシック" pitchFamily="50" charset="-128"/>
              </a:defRPr>
            </a:lvl1pPr>
          </a:lstStyle>
          <a:p>
            <a:pPr>
              <a:defRPr/>
            </a:pPr>
            <a:fld id="{85ED8005-4088-4864-AA08-FE32A2157FEE}" type="slidenum">
              <a:rPr kumimoji="1" lang="ja-JP" altLang="en-US"/>
              <a:pPr>
                <a:defRPr/>
              </a:pPr>
              <a:t>‹#›</a:t>
            </a:fld>
            <a:endParaRPr kumimoji="1" lang="ja-JP" altLang="en-US"/>
          </a:p>
        </p:txBody>
      </p:sp>
    </p:spTree>
    <p:extLst>
      <p:ext uri="{BB962C8B-B14F-4D97-AF65-F5344CB8AC3E}">
        <p14:creationId xmlns:p14="http://schemas.microsoft.com/office/powerpoint/2010/main" val="315647401"/>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09601" y="1600200"/>
            <a:ext cx="5386917" cy="609600"/>
          </a:xfrm>
        </p:spPr>
        <p:txBody>
          <a:bodyPr anchor="b">
            <a:noAutofit/>
          </a:bodyPr>
          <a:lstStyle>
            <a:lvl1pPr marL="0" indent="0" algn="ctr">
              <a:buNone/>
              <a:defRPr sz="24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ja-JP" altLang="en-US"/>
              <a:t>マスター テキストの書式設定</a:t>
            </a:r>
          </a:p>
        </p:txBody>
      </p:sp>
      <p:sp>
        <p:nvSpPr>
          <p:cNvPr id="5" name="Text Placeholder 4"/>
          <p:cNvSpPr>
            <a:spLocks noGrp="1"/>
          </p:cNvSpPr>
          <p:nvPr>
            <p:ph type="body" sz="quarter" idx="3"/>
          </p:nvPr>
        </p:nvSpPr>
        <p:spPr>
          <a:xfrm>
            <a:off x="6197627" y="1600200"/>
            <a:ext cx="5389033" cy="609600"/>
          </a:xfrm>
        </p:spPr>
        <p:txBody>
          <a:bodyPr anchor="b">
            <a:noAutofit/>
          </a:bodyPr>
          <a:lstStyle>
            <a:lvl1pPr marL="0" indent="0" algn="ctr">
              <a:buNone/>
              <a:defRPr sz="24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ja-JP" altLang="en-US"/>
              <a:t>マスター テキストの書式設定</a:t>
            </a:r>
          </a:p>
        </p:txBody>
      </p:sp>
      <p:sp>
        <p:nvSpPr>
          <p:cNvPr id="11" name="Content Placeholder 10"/>
          <p:cNvSpPr>
            <a:spLocks noGrp="1"/>
          </p:cNvSpPr>
          <p:nvPr>
            <p:ph sz="quarter" idx="13"/>
          </p:nvPr>
        </p:nvSpPr>
        <p:spPr>
          <a:xfrm>
            <a:off x="609601" y="2212848"/>
            <a:ext cx="5388864" cy="391363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12"/>
          <p:cNvSpPr>
            <a:spLocks noGrp="1"/>
          </p:cNvSpPr>
          <p:nvPr>
            <p:ph sz="quarter" idx="14"/>
          </p:nvPr>
        </p:nvSpPr>
        <p:spPr>
          <a:xfrm>
            <a:off x="6230112" y="2212856"/>
            <a:ext cx="5388864" cy="3913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5"/>
          </p:nvPr>
        </p:nvSpPr>
        <p:spPr/>
        <p:txBody>
          <a:bodyPr/>
          <a:lstStyle>
            <a:lvl1pPr eaLnBrk="0" fontAlgn="base" hangingPunct="0">
              <a:spcBef>
                <a:spcPct val="0"/>
              </a:spcBef>
              <a:spcAft>
                <a:spcPct val="0"/>
              </a:spcAft>
              <a:defRPr>
                <a:ea typeface="ＭＳ Ｐゴシック" pitchFamily="50" charset="-128"/>
              </a:defRPr>
            </a:lvl1pPr>
          </a:lstStyle>
          <a:p>
            <a:pPr>
              <a:defRPr/>
            </a:pPr>
            <a:fld id="{9CF29775-8844-48A8-8DD2-19BA4BB5ADE6}" type="datetimeFigureOut">
              <a:rPr kumimoji="1" lang="ja-JP" altLang="en-US"/>
              <a:pPr>
                <a:defRPr/>
              </a:pPr>
              <a:t>2026/6/23</a:t>
            </a:fld>
            <a:endParaRPr kumimoji="1" lang="ja-JP" altLang="en-US"/>
          </a:p>
        </p:txBody>
      </p:sp>
      <p:sp>
        <p:nvSpPr>
          <p:cNvPr id="8" name="Footer Placeholder 7"/>
          <p:cNvSpPr>
            <a:spLocks noGrp="1"/>
          </p:cNvSpPr>
          <p:nvPr>
            <p:ph type="ftr" sz="quarter" idx="16"/>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9" name="Slide Number Placeholder 8"/>
          <p:cNvSpPr>
            <a:spLocks noGrp="1"/>
          </p:cNvSpPr>
          <p:nvPr>
            <p:ph type="sldNum" sz="quarter" idx="17"/>
          </p:nvPr>
        </p:nvSpPr>
        <p:spPr/>
        <p:txBody>
          <a:bodyPr/>
          <a:lstStyle>
            <a:lvl1pPr eaLnBrk="0" hangingPunct="0">
              <a:defRPr>
                <a:ea typeface="ＭＳ Ｐゴシック" pitchFamily="50" charset="-128"/>
              </a:defRPr>
            </a:lvl1pPr>
          </a:lstStyle>
          <a:p>
            <a:pPr>
              <a:defRPr/>
            </a:pPr>
            <a:fld id="{7F216253-F0E9-4413-9EFB-9BEF2B166FE1}" type="slidenum">
              <a:rPr kumimoji="1" lang="ja-JP" altLang="en-US"/>
              <a:pPr>
                <a:defRPr/>
              </a:pPr>
              <a:t>‹#›</a:t>
            </a:fld>
            <a:endParaRPr kumimoji="1" lang="ja-JP" altLang="en-US"/>
          </a:p>
        </p:txBody>
      </p:sp>
    </p:spTree>
    <p:extLst>
      <p:ext uri="{BB962C8B-B14F-4D97-AF65-F5344CB8AC3E}">
        <p14:creationId xmlns:p14="http://schemas.microsoft.com/office/powerpoint/2010/main" val="2905856991"/>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D12F221B-7EF2-4AC6-9803-2866E0CEE20F}" type="datetimeFigureOut">
              <a:rPr kumimoji="1" lang="ja-JP" altLang="en-US"/>
              <a:pPr>
                <a:defRPr/>
              </a:pPr>
              <a:t>2026/6/23</a:t>
            </a:fld>
            <a:endParaRPr kumimoji="1"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5" name="Slide Number Placeholder 4"/>
          <p:cNvSpPr>
            <a:spLocks noGrp="1"/>
          </p:cNvSpPr>
          <p:nvPr>
            <p:ph type="sldNum" sz="quarter" idx="12"/>
          </p:nvPr>
        </p:nvSpPr>
        <p:spPr/>
        <p:txBody>
          <a:bodyPr/>
          <a:lstStyle>
            <a:lvl1pPr eaLnBrk="0" hangingPunct="0">
              <a:defRPr>
                <a:ea typeface="ＭＳ Ｐゴシック" pitchFamily="50" charset="-128"/>
              </a:defRPr>
            </a:lvl1pPr>
          </a:lstStyle>
          <a:p>
            <a:pPr>
              <a:defRPr/>
            </a:pPr>
            <a:fld id="{FC2C1A05-950A-4FDA-A35D-2A108F28A18C}" type="slidenum">
              <a:rPr kumimoji="1" lang="ja-JP" altLang="en-US"/>
              <a:pPr>
                <a:defRPr/>
              </a:pPr>
              <a:t>‹#›</a:t>
            </a:fld>
            <a:endParaRPr kumimoji="1" lang="ja-JP" altLang="en-US"/>
          </a:p>
        </p:txBody>
      </p:sp>
    </p:spTree>
    <p:extLst>
      <p:ext uri="{BB962C8B-B14F-4D97-AF65-F5344CB8AC3E}">
        <p14:creationId xmlns:p14="http://schemas.microsoft.com/office/powerpoint/2010/main" val="3287743808"/>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E6DB5D8D-1848-4A87-86AA-0B27A812D43D}" type="datetimeFigureOut">
              <a:rPr kumimoji="1" lang="ja-JP" altLang="en-US"/>
              <a:pPr>
                <a:defRPr/>
              </a:pPr>
              <a:t>2026/6/23</a:t>
            </a:fld>
            <a:endParaRPr kumimoji="1"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4" name="Slide Number Placeholder 3"/>
          <p:cNvSpPr>
            <a:spLocks noGrp="1"/>
          </p:cNvSpPr>
          <p:nvPr>
            <p:ph type="sldNum" sz="quarter" idx="12"/>
          </p:nvPr>
        </p:nvSpPr>
        <p:spPr/>
        <p:txBody>
          <a:bodyPr/>
          <a:lstStyle>
            <a:lvl1pPr eaLnBrk="0" hangingPunct="0">
              <a:defRPr>
                <a:ea typeface="ＭＳ Ｐゴシック" pitchFamily="50" charset="-128"/>
              </a:defRPr>
            </a:lvl1pPr>
          </a:lstStyle>
          <a:p>
            <a:pPr>
              <a:defRPr/>
            </a:pPr>
            <a:fld id="{C4893E61-0465-4343-A8E8-51D6BD34E546}" type="slidenum">
              <a:rPr kumimoji="1" lang="ja-JP" altLang="en-US"/>
              <a:pPr>
                <a:defRPr/>
              </a:pPr>
              <a:t>‹#›</a:t>
            </a:fld>
            <a:endParaRPr kumimoji="1" lang="ja-JP" altLang="en-US"/>
          </a:p>
        </p:txBody>
      </p:sp>
    </p:spTree>
    <p:extLst>
      <p:ext uri="{BB962C8B-B14F-4D97-AF65-F5344CB8AC3E}">
        <p14:creationId xmlns:p14="http://schemas.microsoft.com/office/powerpoint/2010/main" val="4267946847"/>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876124"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958867" y="273077"/>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876124" y="2438434"/>
            <a:ext cx="4011084" cy="3687763"/>
          </a:xfrm>
        </p:spPr>
        <p:txBody>
          <a:bodyPr>
            <a:normAutofit/>
          </a:bodyPr>
          <a:lstStyle>
            <a:lvl1pPr marL="0" indent="0" algn="ctr">
              <a:lnSpc>
                <a:spcPct val="125000"/>
              </a:lnSpc>
              <a:buNone/>
              <a:defRPr sz="16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8907D15C-781B-4BCE-B910-5D9D70DFC731}" type="datetimeFigureOut">
              <a:rPr kumimoji="1" lang="ja-JP" altLang="en-US"/>
              <a:pPr>
                <a:defRPr/>
              </a:pPr>
              <a:t>2026/6/23</a:t>
            </a:fld>
            <a:endParaRPr kumimoji="1"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7" name="Slide Number Placeholder 6"/>
          <p:cNvSpPr>
            <a:spLocks noGrp="1"/>
          </p:cNvSpPr>
          <p:nvPr>
            <p:ph type="sldNum" sz="quarter" idx="12"/>
          </p:nvPr>
        </p:nvSpPr>
        <p:spPr/>
        <p:txBody>
          <a:bodyPr/>
          <a:lstStyle>
            <a:lvl1pPr eaLnBrk="0" hangingPunct="0">
              <a:defRPr>
                <a:ea typeface="ＭＳ Ｐゴシック" pitchFamily="50" charset="-128"/>
              </a:defRPr>
            </a:lvl1pPr>
          </a:lstStyle>
          <a:p>
            <a:pPr>
              <a:defRPr/>
            </a:pPr>
            <a:fld id="{8BCC719B-F257-4E7D-B50A-B71AF90E003E}" type="slidenum">
              <a:rPr kumimoji="1" lang="ja-JP" altLang="en-US"/>
              <a:pPr>
                <a:defRPr/>
              </a:pPr>
              <a:t>‹#›</a:t>
            </a:fld>
            <a:endParaRPr kumimoji="1" lang="ja-JP" altLang="en-US"/>
          </a:p>
        </p:txBody>
      </p:sp>
    </p:spTree>
    <p:extLst>
      <p:ext uri="{BB962C8B-B14F-4D97-AF65-F5344CB8AC3E}">
        <p14:creationId xmlns:p14="http://schemas.microsoft.com/office/powerpoint/2010/main" val="3295281239"/>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239438" y="228600"/>
            <a:ext cx="7615765" cy="895350"/>
          </a:xfrm>
        </p:spPr>
        <p:txBody>
          <a:bodyPr/>
          <a:lstStyle>
            <a:lvl1pPr algn="ctr">
              <a:lnSpc>
                <a:spcPct val="100000"/>
              </a:lnSpc>
              <a:defRPr sz="28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2010841" y="1143001"/>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2239438" y="5810250"/>
            <a:ext cx="7615765" cy="533400"/>
          </a:xfrm>
        </p:spPr>
        <p:txBody>
          <a:bodyPr>
            <a:normAutofit/>
          </a:bodyPr>
          <a:lstStyle>
            <a:lvl1pPr marL="0" indent="0" algn="ctr">
              <a:buNone/>
              <a:defRPr sz="16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86AD2D46-FED9-47C2-A20E-975691FADFC4}" type="datetimeFigureOut">
              <a:rPr kumimoji="1" lang="ja-JP" altLang="en-US"/>
              <a:pPr>
                <a:defRPr/>
              </a:pPr>
              <a:t>2026/6/23</a:t>
            </a:fld>
            <a:endParaRPr kumimoji="1"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7" name="Slide Number Placeholder 6"/>
          <p:cNvSpPr>
            <a:spLocks noGrp="1"/>
          </p:cNvSpPr>
          <p:nvPr>
            <p:ph type="sldNum" sz="quarter" idx="12"/>
          </p:nvPr>
        </p:nvSpPr>
        <p:spPr/>
        <p:txBody>
          <a:bodyPr/>
          <a:lstStyle>
            <a:lvl1pPr eaLnBrk="0" hangingPunct="0">
              <a:defRPr>
                <a:ea typeface="ＭＳ Ｐゴシック" pitchFamily="50" charset="-128"/>
              </a:defRPr>
            </a:lvl1pPr>
          </a:lstStyle>
          <a:p>
            <a:pPr>
              <a:defRPr/>
            </a:pPr>
            <a:fld id="{3F244788-C331-4740-A9DB-E4198039FB2A}" type="slidenum">
              <a:rPr kumimoji="1" lang="ja-JP" altLang="en-US"/>
              <a:pPr>
                <a:defRPr/>
              </a:pPr>
              <a:t>‹#›</a:t>
            </a:fld>
            <a:endParaRPr kumimoji="1" lang="ja-JP" altLang="en-US"/>
          </a:p>
        </p:txBody>
      </p:sp>
    </p:spTree>
    <p:extLst>
      <p:ext uri="{BB962C8B-B14F-4D97-AF65-F5344CB8AC3E}">
        <p14:creationId xmlns:p14="http://schemas.microsoft.com/office/powerpoint/2010/main" val="2970848842"/>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E37A670B-F981-4140-816E-E987234A050A}" type="datetimeFigureOut">
              <a:rPr kumimoji="1" lang="ja-JP" altLang="en-US"/>
              <a:pPr>
                <a:defRPr/>
              </a:pPr>
              <a:t>2026/6/23</a:t>
            </a:fld>
            <a:endParaRPr kumimoji="1"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6"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F3C01CB3-5432-41C1-9779-BE45F3D3C760}" type="slidenum">
              <a:rPr kumimoji="1" lang="ja-JP" altLang="en-US"/>
              <a:pPr>
                <a:defRPr/>
              </a:pPr>
              <a:t>‹#›</a:t>
            </a:fld>
            <a:endParaRPr kumimoji="1" lang="ja-JP" altLang="en-US"/>
          </a:p>
        </p:txBody>
      </p:sp>
    </p:spTree>
    <p:extLst>
      <p:ext uri="{BB962C8B-B14F-4D97-AF65-F5344CB8AC3E}">
        <p14:creationId xmlns:p14="http://schemas.microsoft.com/office/powerpoint/2010/main" val="2544328723"/>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BB8CEE9A-21CA-4290-B1DD-CD3142C36CBC}" type="datetimeFigureOut">
              <a:rPr kumimoji="1" lang="ja-JP" altLang="en-US"/>
              <a:pPr>
                <a:defRPr/>
              </a:pPr>
              <a:t>2026/6/23</a:t>
            </a:fld>
            <a:endParaRPr kumimoji="1"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6"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ACA8775B-C117-407E-94D1-6F12AEB6A21E}" type="slidenum">
              <a:rPr kumimoji="1" lang="ja-JP" altLang="en-US"/>
              <a:pPr>
                <a:defRPr/>
              </a:pPr>
              <a:t>‹#›</a:t>
            </a:fld>
            <a:endParaRPr kumimoji="1" lang="ja-JP" altLang="en-US"/>
          </a:p>
        </p:txBody>
      </p:sp>
    </p:spTree>
    <p:extLst>
      <p:ext uri="{BB962C8B-B14F-4D97-AF65-F5344CB8AC3E}">
        <p14:creationId xmlns:p14="http://schemas.microsoft.com/office/powerpoint/2010/main" val="749908993"/>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B5E207-3BC9-4E78-843B-CB1DFD34E7FE}" type="datetimeFigureOut">
              <a:rPr kumimoji="1" lang="ja-JP" altLang="en-US" smtClean="0"/>
              <a:t>2026/6/23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C601E9-987A-486A-9131-50DC200087F3}" type="slidenum">
              <a:rPr kumimoji="1" lang="ja-JP" altLang="en-US" smtClean="0"/>
              <a:t>‹#›</a:t>
            </a:fld>
            <a:endParaRPr kumimoji="1" lang="ja-JP" altLang="en-US"/>
          </a:p>
        </p:txBody>
      </p:sp>
    </p:spTree>
    <p:extLst>
      <p:ext uri="{BB962C8B-B14F-4D97-AF65-F5344CB8AC3E}">
        <p14:creationId xmlns:p14="http://schemas.microsoft.com/office/powerpoint/2010/main" val="16689757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5E207-3BC9-4E78-843B-CB1DFD34E7FE}" type="datetimeFigureOut">
              <a:rPr kumimoji="1" lang="ja-JP" altLang="en-US" smtClean="0"/>
              <a:t>2026/6/23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C601E9-987A-486A-9131-50DC200087F3}" type="slidenum">
              <a:rPr kumimoji="1" lang="ja-JP" altLang="en-US" smtClean="0"/>
              <a:t>‹#›</a:t>
            </a:fld>
            <a:endParaRPr kumimoji="1" lang="ja-JP" altLang="en-US"/>
          </a:p>
        </p:txBody>
      </p:sp>
    </p:spTree>
    <p:extLst>
      <p:ext uri="{BB962C8B-B14F-4D97-AF65-F5344CB8AC3E}">
        <p14:creationId xmlns:p14="http://schemas.microsoft.com/office/powerpoint/2010/main" val="66265374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B5E207-3BC9-4E78-843B-CB1DFD34E7FE}" type="datetimeFigureOut">
              <a:rPr kumimoji="1" lang="ja-JP" altLang="en-US" smtClean="0"/>
              <a:t>2026/6/23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C601E9-987A-486A-9131-50DC200087F3}" type="slidenum">
              <a:rPr kumimoji="1" lang="ja-JP" altLang="en-US" smtClean="0"/>
              <a:t>‹#›</a:t>
            </a:fld>
            <a:endParaRPr kumimoji="1" lang="ja-JP" altLang="en-US"/>
          </a:p>
        </p:txBody>
      </p:sp>
    </p:spTree>
    <p:extLst>
      <p:ext uri="{BB962C8B-B14F-4D97-AF65-F5344CB8AC3E}">
        <p14:creationId xmlns:p14="http://schemas.microsoft.com/office/powerpoint/2010/main" val="7296778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B5E207-3BC9-4E78-843B-CB1DFD34E7FE}" type="datetimeFigureOut">
              <a:rPr kumimoji="1" lang="ja-JP" altLang="en-US" smtClean="0"/>
              <a:t>2026/6/23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C601E9-987A-486A-9131-50DC200087F3}" type="slidenum">
              <a:rPr kumimoji="1" lang="ja-JP" altLang="en-US" smtClean="0"/>
              <a:t>‹#›</a:t>
            </a:fld>
            <a:endParaRPr kumimoji="1" lang="ja-JP" altLang="en-US"/>
          </a:p>
        </p:txBody>
      </p:sp>
    </p:spTree>
    <p:extLst>
      <p:ext uri="{BB962C8B-B14F-4D97-AF65-F5344CB8AC3E}">
        <p14:creationId xmlns:p14="http://schemas.microsoft.com/office/powerpoint/2010/main" val="1722725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B5E207-3BC9-4E78-843B-CB1DFD34E7FE}" type="datetimeFigureOut">
              <a:rPr kumimoji="1" lang="ja-JP" altLang="en-US" smtClean="0"/>
              <a:t>2026/6/23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3C601E9-987A-486A-9131-50DC200087F3}" type="slidenum">
              <a:rPr kumimoji="1" lang="ja-JP" altLang="en-US" smtClean="0"/>
              <a:t>‹#›</a:t>
            </a:fld>
            <a:endParaRPr kumimoji="1" lang="ja-JP" altLang="en-US"/>
          </a:p>
        </p:txBody>
      </p:sp>
    </p:spTree>
    <p:extLst>
      <p:ext uri="{BB962C8B-B14F-4D97-AF65-F5344CB8AC3E}">
        <p14:creationId xmlns:p14="http://schemas.microsoft.com/office/powerpoint/2010/main" val="201120284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B5E207-3BC9-4E78-843B-CB1DFD34E7FE}" type="datetimeFigureOut">
              <a:rPr kumimoji="1" lang="ja-JP" altLang="en-US" smtClean="0"/>
              <a:t>2026/6/23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3C601E9-987A-486A-9131-50DC200087F3}" type="slidenum">
              <a:rPr kumimoji="1" lang="ja-JP" altLang="en-US" smtClean="0"/>
              <a:t>‹#›</a:t>
            </a:fld>
            <a:endParaRPr kumimoji="1" lang="ja-JP" altLang="en-US"/>
          </a:p>
        </p:txBody>
      </p:sp>
    </p:spTree>
    <p:extLst>
      <p:ext uri="{BB962C8B-B14F-4D97-AF65-F5344CB8AC3E}">
        <p14:creationId xmlns:p14="http://schemas.microsoft.com/office/powerpoint/2010/main" val="1953531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B5E207-3BC9-4E78-843B-CB1DFD34E7FE}" type="datetimeFigureOut">
              <a:rPr kumimoji="1" lang="ja-JP" altLang="en-US" smtClean="0"/>
              <a:t>2026/6/23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3C601E9-987A-486A-9131-50DC200087F3}" type="slidenum">
              <a:rPr kumimoji="1" lang="ja-JP" altLang="en-US" smtClean="0"/>
              <a:t>‹#›</a:t>
            </a:fld>
            <a:endParaRPr kumimoji="1" lang="ja-JP" altLang="en-US"/>
          </a:p>
        </p:txBody>
      </p:sp>
    </p:spTree>
    <p:extLst>
      <p:ext uri="{BB962C8B-B14F-4D97-AF65-F5344CB8AC3E}">
        <p14:creationId xmlns:p14="http://schemas.microsoft.com/office/powerpoint/2010/main" val="158639653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B5E207-3BC9-4E78-843B-CB1DFD34E7FE}" type="datetimeFigureOut">
              <a:rPr kumimoji="1" lang="ja-JP" altLang="en-US" smtClean="0"/>
              <a:t>2026/6/23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C601E9-987A-486A-9131-50DC200087F3}" type="slidenum">
              <a:rPr kumimoji="1" lang="ja-JP" altLang="en-US" smtClean="0"/>
              <a:t>‹#›</a:t>
            </a:fld>
            <a:endParaRPr kumimoji="1" lang="ja-JP" altLang="en-US"/>
          </a:p>
        </p:txBody>
      </p:sp>
    </p:spTree>
    <p:extLst>
      <p:ext uri="{BB962C8B-B14F-4D97-AF65-F5344CB8AC3E}">
        <p14:creationId xmlns:p14="http://schemas.microsoft.com/office/powerpoint/2010/main" val="41017231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B5E207-3BC9-4E78-843B-CB1DFD34E7FE}" type="datetimeFigureOut">
              <a:rPr kumimoji="1" lang="ja-JP" altLang="en-US" smtClean="0"/>
              <a:t>2026/6/23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C601E9-987A-486A-9131-50DC200087F3}" type="slidenum">
              <a:rPr kumimoji="1" lang="ja-JP" altLang="en-US" smtClean="0"/>
              <a:t>‹#›</a:t>
            </a:fld>
            <a:endParaRPr kumimoji="1" lang="ja-JP" altLang="en-US"/>
          </a:p>
        </p:txBody>
      </p:sp>
    </p:spTree>
    <p:extLst>
      <p:ext uri="{BB962C8B-B14F-4D97-AF65-F5344CB8AC3E}">
        <p14:creationId xmlns:p14="http://schemas.microsoft.com/office/powerpoint/2010/main" val="318362906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5E207-3BC9-4E78-843B-CB1DFD34E7FE}" type="datetimeFigureOut">
              <a:rPr kumimoji="1" lang="ja-JP" altLang="en-US" smtClean="0"/>
              <a:t>2026/6/23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C601E9-987A-486A-9131-50DC200087F3}" type="slidenum">
              <a:rPr kumimoji="1" lang="ja-JP" altLang="en-US" smtClean="0"/>
              <a:t>‹#›</a:t>
            </a:fld>
            <a:endParaRPr kumimoji="1" lang="ja-JP" altLang="en-US"/>
          </a:p>
        </p:txBody>
      </p:sp>
    </p:spTree>
    <p:extLst>
      <p:ext uri="{BB962C8B-B14F-4D97-AF65-F5344CB8AC3E}">
        <p14:creationId xmlns:p14="http://schemas.microsoft.com/office/powerpoint/2010/main" val="35422232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B5E207-3BC9-4E78-843B-CB1DFD34E7FE}" type="datetimeFigureOut">
              <a:rPr kumimoji="1" lang="ja-JP" altLang="en-US" smtClean="0"/>
              <a:t>2026/6/23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C601E9-987A-486A-9131-50DC200087F3}" type="slidenum">
              <a:rPr kumimoji="1" lang="ja-JP" altLang="en-US" smtClean="0"/>
              <a:t>‹#›</a:t>
            </a:fld>
            <a:endParaRPr kumimoji="1" lang="ja-JP" altLang="en-US"/>
          </a:p>
        </p:txBody>
      </p:sp>
    </p:spTree>
    <p:extLst>
      <p:ext uri="{BB962C8B-B14F-4D97-AF65-F5344CB8AC3E}">
        <p14:creationId xmlns:p14="http://schemas.microsoft.com/office/powerpoint/2010/main" val="151463612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153" indent="0" algn="ctr">
              <a:buNone/>
              <a:defRPr>
                <a:solidFill>
                  <a:schemeClr val="tx1">
                    <a:tint val="75000"/>
                  </a:schemeClr>
                </a:solidFill>
              </a:defRPr>
            </a:lvl2pPr>
            <a:lvl3pPr marL="914303" indent="0" algn="ctr">
              <a:buNone/>
              <a:defRPr>
                <a:solidFill>
                  <a:schemeClr val="tx1">
                    <a:tint val="75000"/>
                  </a:schemeClr>
                </a:solidFill>
              </a:defRPr>
            </a:lvl3pPr>
            <a:lvl4pPr marL="1371456" indent="0" algn="ctr">
              <a:buNone/>
              <a:defRPr>
                <a:solidFill>
                  <a:schemeClr val="tx1">
                    <a:tint val="75000"/>
                  </a:schemeClr>
                </a:solidFill>
              </a:defRPr>
            </a:lvl4pPr>
            <a:lvl5pPr marL="1828608" indent="0" algn="ctr">
              <a:buNone/>
              <a:defRPr>
                <a:solidFill>
                  <a:schemeClr val="tx1">
                    <a:tint val="75000"/>
                  </a:schemeClr>
                </a:solidFill>
              </a:defRPr>
            </a:lvl5pPr>
            <a:lvl6pPr marL="2285760" indent="0" algn="ctr">
              <a:buNone/>
              <a:defRPr>
                <a:solidFill>
                  <a:schemeClr val="tx1">
                    <a:tint val="75000"/>
                  </a:schemeClr>
                </a:solidFill>
              </a:defRPr>
            </a:lvl6pPr>
            <a:lvl7pPr marL="2742911" indent="0" algn="ctr">
              <a:buNone/>
              <a:defRPr>
                <a:solidFill>
                  <a:schemeClr val="tx1">
                    <a:tint val="75000"/>
                  </a:schemeClr>
                </a:solidFill>
              </a:defRPr>
            </a:lvl7pPr>
            <a:lvl8pPr marL="3200064" indent="0" algn="ctr">
              <a:buNone/>
              <a:defRPr>
                <a:solidFill>
                  <a:schemeClr val="tx1">
                    <a:tint val="75000"/>
                  </a:schemeClr>
                </a:solidFill>
              </a:defRPr>
            </a:lvl8pPr>
            <a:lvl9pPr marL="3657217"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04767CF0-C121-4209-B557-A29B2BC3132E}" type="datetimeFigureOut">
              <a:rPr kumimoji="1" lang="ja-JP" altLang="en-US"/>
              <a:pPr>
                <a:defRPr/>
              </a:pPr>
              <a:t>2026/6/23</a:t>
            </a:fld>
            <a:endParaRPr kumimoji="1" lang="ja-JP" altLang="en-US"/>
          </a:p>
        </p:txBody>
      </p:sp>
      <p:sp>
        <p:nvSpPr>
          <p:cNvPr id="5" name="Slide Number Placeholder 7"/>
          <p:cNvSpPr>
            <a:spLocks noGrp="1"/>
          </p:cNvSpPr>
          <p:nvPr>
            <p:ph type="sldNum" sz="quarter" idx="11"/>
          </p:nvPr>
        </p:nvSpPr>
        <p:spPr/>
        <p:txBody>
          <a:bodyPr/>
          <a:lstStyle>
            <a:lvl1pPr eaLnBrk="0" fontAlgn="auto" hangingPunct="0">
              <a:spcBef>
                <a:spcPts val="0"/>
              </a:spcBef>
              <a:spcAft>
                <a:spcPts val="0"/>
              </a:spcAft>
              <a:defRPr>
                <a:ea typeface="ＭＳ Ｐゴシック" pitchFamily="50" charset="-128"/>
              </a:defRPr>
            </a:lvl1pPr>
          </a:lstStyle>
          <a:p>
            <a:pPr>
              <a:defRPr/>
            </a:pPr>
            <a:fld id="{7CF13AF4-A6D3-4DB5-B7AE-96E90EB438BD}" type="slidenum">
              <a:rPr kumimoji="1" lang="ja-JP" altLang="en-US"/>
              <a:pPr>
                <a:defRPr/>
              </a:pPr>
              <a:t>‹#›</a:t>
            </a:fld>
            <a:endParaRPr kumimoji="1" lang="ja-JP" altLang="en-US"/>
          </a:p>
        </p:txBody>
      </p:sp>
      <p:sp>
        <p:nvSpPr>
          <p:cNvPr id="6" name="Footer Placeholder 8"/>
          <p:cNvSpPr>
            <a:spLocks noGrp="1"/>
          </p:cNvSpPr>
          <p:nvPr>
            <p:ph type="ftr" sz="quarter" idx="12"/>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Tree>
    <p:extLst>
      <p:ext uri="{BB962C8B-B14F-4D97-AF65-F5344CB8AC3E}">
        <p14:creationId xmlns:p14="http://schemas.microsoft.com/office/powerpoint/2010/main" val="703839674"/>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0AD373D3-82D4-44BE-93A0-8525C4377F10}" type="datetimeFigureOut">
              <a:rPr kumimoji="1" lang="ja-JP" altLang="en-US"/>
              <a:pPr>
                <a:defRPr/>
              </a:pPr>
              <a:t>2026/6/23</a:t>
            </a:fld>
            <a:endParaRPr kumimoji="1"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ea typeface="ＭＳ Ｐゴシック" pitchFamily="50" charset="-128"/>
              </a:defRPr>
            </a:lvl1pPr>
          </a:lstStyle>
          <a:p>
            <a:pPr>
              <a:defRPr/>
            </a:pPr>
            <a:fld id="{31BF740B-7295-4222-B02C-6EBF95B54658}" type="slidenum">
              <a:rPr kumimoji="1" lang="ja-JP" altLang="en-US"/>
              <a:pPr>
                <a:defRPr/>
              </a:pPr>
              <a:t>‹#›</a:t>
            </a:fld>
            <a:endParaRPr kumimoji="1" lang="ja-JP" altLang="en-US"/>
          </a:p>
        </p:txBody>
      </p:sp>
    </p:spTree>
    <p:extLst>
      <p:ext uri="{BB962C8B-B14F-4D97-AF65-F5344CB8AC3E}">
        <p14:creationId xmlns:p14="http://schemas.microsoft.com/office/powerpoint/2010/main" val="2462443596"/>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Oval 6"/>
          <p:cNvSpPr/>
          <p:nvPr/>
        </p:nvSpPr>
        <p:spPr>
          <a:xfrm>
            <a:off x="5994401" y="3924302"/>
            <a:ext cx="112184"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5" name="Oval 7"/>
          <p:cNvSpPr/>
          <p:nvPr/>
        </p:nvSpPr>
        <p:spPr>
          <a:xfrm>
            <a:off x="6261101" y="3924302"/>
            <a:ext cx="112184"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6" name="Oval 8"/>
          <p:cNvSpPr/>
          <p:nvPr/>
        </p:nvSpPr>
        <p:spPr>
          <a:xfrm>
            <a:off x="5729819" y="3924302"/>
            <a:ext cx="112183"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 name="Title 1"/>
          <p:cNvSpPr>
            <a:spLocks noGrp="1"/>
          </p:cNvSpPr>
          <p:nvPr>
            <p:ph type="title"/>
          </p:nvPr>
        </p:nvSpPr>
        <p:spPr>
          <a:xfrm>
            <a:off x="963084" y="1371623"/>
            <a:ext cx="10363200" cy="2505075"/>
          </a:xfrm>
        </p:spPr>
        <p:txBody>
          <a:bodyPr/>
          <a:lstStyle>
            <a:lvl1pPr algn="ctr" defTabSz="914303"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63084" y="4068797"/>
            <a:ext cx="10363200" cy="1131887"/>
          </a:xfrm>
        </p:spPr>
        <p:txBody>
          <a:bodyPr/>
          <a:lstStyle>
            <a:lvl1pPr marL="0" indent="0" algn="ctr">
              <a:buNone/>
              <a:defRPr sz="2000">
                <a:solidFill>
                  <a:schemeClr val="tx1">
                    <a:tint val="75000"/>
                  </a:schemeClr>
                </a:solidFill>
              </a:defRPr>
            </a:lvl1pPr>
            <a:lvl2pPr marL="457153" indent="0">
              <a:buNone/>
              <a:defRPr sz="1800">
                <a:solidFill>
                  <a:schemeClr val="tx1">
                    <a:tint val="75000"/>
                  </a:schemeClr>
                </a:solidFill>
              </a:defRPr>
            </a:lvl2pPr>
            <a:lvl3pPr marL="914303" indent="0">
              <a:buNone/>
              <a:defRPr sz="1600">
                <a:solidFill>
                  <a:schemeClr val="tx1">
                    <a:tint val="75000"/>
                  </a:schemeClr>
                </a:solidFill>
              </a:defRPr>
            </a:lvl3pPr>
            <a:lvl4pPr marL="1371456" indent="0">
              <a:buNone/>
              <a:defRPr sz="1400">
                <a:solidFill>
                  <a:schemeClr val="tx1">
                    <a:tint val="75000"/>
                  </a:schemeClr>
                </a:solidFill>
              </a:defRPr>
            </a:lvl4pPr>
            <a:lvl5pPr marL="1828608" indent="0">
              <a:buNone/>
              <a:defRPr sz="1400">
                <a:solidFill>
                  <a:schemeClr val="tx1">
                    <a:tint val="75000"/>
                  </a:schemeClr>
                </a:solidFill>
              </a:defRPr>
            </a:lvl5pPr>
            <a:lvl6pPr marL="2285760" indent="0">
              <a:buNone/>
              <a:defRPr sz="1400">
                <a:solidFill>
                  <a:schemeClr val="tx1">
                    <a:tint val="75000"/>
                  </a:schemeClr>
                </a:solidFill>
              </a:defRPr>
            </a:lvl6pPr>
            <a:lvl7pPr marL="2742911" indent="0">
              <a:buNone/>
              <a:defRPr sz="1400">
                <a:solidFill>
                  <a:schemeClr val="tx1">
                    <a:tint val="75000"/>
                  </a:schemeClr>
                </a:solidFill>
              </a:defRPr>
            </a:lvl7pPr>
            <a:lvl8pPr marL="3200064" indent="0">
              <a:buNone/>
              <a:defRPr sz="1400">
                <a:solidFill>
                  <a:schemeClr val="tx1">
                    <a:tint val="75000"/>
                  </a:schemeClr>
                </a:solidFill>
              </a:defRPr>
            </a:lvl8pPr>
            <a:lvl9pPr marL="3657217"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642E279C-096D-415D-BF85-C31BAAE0C8AE}" type="datetimeFigureOut">
              <a:rPr kumimoji="1" lang="ja-JP" altLang="en-US"/>
              <a:pPr>
                <a:defRPr/>
              </a:pPr>
              <a:t>2026/6/23</a:t>
            </a:fld>
            <a:endParaRPr kumimoji="1" lang="ja-JP" altLang="en-US"/>
          </a:p>
        </p:txBody>
      </p:sp>
      <p:sp>
        <p:nvSpPr>
          <p:cNvPr id="8"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9" name="Slide Number Placeholder 5"/>
          <p:cNvSpPr>
            <a:spLocks noGrp="1"/>
          </p:cNvSpPr>
          <p:nvPr>
            <p:ph type="sldNum" sz="quarter" idx="12"/>
          </p:nvPr>
        </p:nvSpPr>
        <p:spPr/>
        <p:txBody>
          <a:bodyPr/>
          <a:lstStyle>
            <a:lvl1pPr eaLnBrk="0" fontAlgn="auto" hangingPunct="0">
              <a:spcBef>
                <a:spcPts val="0"/>
              </a:spcBef>
              <a:spcAft>
                <a:spcPts val="0"/>
              </a:spcAft>
              <a:defRPr>
                <a:ea typeface="ＭＳ Ｐゴシック" pitchFamily="50" charset="-128"/>
              </a:defRPr>
            </a:lvl1pPr>
          </a:lstStyle>
          <a:p>
            <a:pPr>
              <a:defRPr/>
            </a:pPr>
            <a:fld id="{A1B3974D-6F61-48C4-92C5-F6AAB42E6B63}" type="slidenum">
              <a:rPr kumimoji="1" lang="ja-JP" altLang="en-US"/>
              <a:pPr>
                <a:defRPr/>
              </a:pPr>
              <a:t>‹#›</a:t>
            </a:fld>
            <a:endParaRPr kumimoji="1" lang="ja-JP" altLang="en-US"/>
          </a:p>
        </p:txBody>
      </p:sp>
    </p:spTree>
    <p:extLst>
      <p:ext uri="{BB962C8B-B14F-4D97-AF65-F5344CB8AC3E}">
        <p14:creationId xmlns:p14="http://schemas.microsoft.com/office/powerpoint/2010/main" val="2182521430"/>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4" name="Content Placeholder 3"/>
          <p:cNvSpPr>
            <a:spLocks noGrp="1"/>
          </p:cNvSpPr>
          <p:nvPr>
            <p:ph sz="half" idx="2"/>
          </p:nvPr>
        </p:nvSpPr>
        <p:spPr>
          <a:xfrm>
            <a:off x="6197600" y="1600208"/>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9" name="Content Placeholder 8"/>
          <p:cNvSpPr>
            <a:spLocks noGrp="1"/>
          </p:cNvSpPr>
          <p:nvPr>
            <p:ph sz="quarter" idx="13"/>
          </p:nvPr>
        </p:nvSpPr>
        <p:spPr>
          <a:xfrm>
            <a:off x="487681" y="1600200"/>
            <a:ext cx="5388864" cy="452628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4"/>
          </p:nvPr>
        </p:nvSpPr>
        <p:spPr/>
        <p:txBody>
          <a:bodyPr/>
          <a:lstStyle>
            <a:lvl1pPr eaLnBrk="0" fontAlgn="base" hangingPunct="0">
              <a:spcBef>
                <a:spcPct val="0"/>
              </a:spcBef>
              <a:spcAft>
                <a:spcPct val="0"/>
              </a:spcAft>
              <a:defRPr>
                <a:ea typeface="ＭＳ Ｐゴシック" pitchFamily="50" charset="-128"/>
              </a:defRPr>
            </a:lvl1pPr>
          </a:lstStyle>
          <a:p>
            <a:pPr>
              <a:defRPr/>
            </a:pPr>
            <a:fld id="{C98A0FE5-A06F-4BE3-B34F-D066E4FEE76F}" type="datetimeFigureOut">
              <a:rPr kumimoji="1" lang="ja-JP" altLang="en-US"/>
              <a:pPr>
                <a:defRPr/>
              </a:pPr>
              <a:t>2026/6/23</a:t>
            </a:fld>
            <a:endParaRPr kumimoji="1" lang="ja-JP" altLang="en-US"/>
          </a:p>
        </p:txBody>
      </p:sp>
      <p:sp>
        <p:nvSpPr>
          <p:cNvPr id="6" name="Footer Placeholder 5"/>
          <p:cNvSpPr>
            <a:spLocks noGrp="1"/>
          </p:cNvSpPr>
          <p:nvPr>
            <p:ph type="ftr" sz="quarter" idx="15"/>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7" name="Slide Number Placeholder 6"/>
          <p:cNvSpPr>
            <a:spLocks noGrp="1"/>
          </p:cNvSpPr>
          <p:nvPr>
            <p:ph type="sldNum" sz="quarter" idx="16"/>
          </p:nvPr>
        </p:nvSpPr>
        <p:spPr/>
        <p:txBody>
          <a:bodyPr/>
          <a:lstStyle>
            <a:lvl1pPr eaLnBrk="0" fontAlgn="auto" hangingPunct="0">
              <a:spcBef>
                <a:spcPts val="0"/>
              </a:spcBef>
              <a:spcAft>
                <a:spcPts val="0"/>
              </a:spcAft>
              <a:defRPr>
                <a:ea typeface="ＭＳ Ｐゴシック" pitchFamily="50" charset="-128"/>
              </a:defRPr>
            </a:lvl1pPr>
          </a:lstStyle>
          <a:p>
            <a:pPr>
              <a:defRPr/>
            </a:pPr>
            <a:fld id="{6A6F392A-9EDA-4DE5-9982-3B9700F62921}" type="slidenum">
              <a:rPr kumimoji="1" lang="ja-JP" altLang="en-US"/>
              <a:pPr>
                <a:defRPr/>
              </a:pPr>
              <a:t>‹#›</a:t>
            </a:fld>
            <a:endParaRPr kumimoji="1" lang="ja-JP" altLang="en-US"/>
          </a:p>
        </p:txBody>
      </p:sp>
    </p:spTree>
    <p:extLst>
      <p:ext uri="{BB962C8B-B14F-4D97-AF65-F5344CB8AC3E}">
        <p14:creationId xmlns:p14="http://schemas.microsoft.com/office/powerpoint/2010/main" val="985947578"/>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09602" y="1600200"/>
            <a:ext cx="5386917" cy="609600"/>
          </a:xfrm>
        </p:spPr>
        <p:txBody>
          <a:bodyPr anchor="b">
            <a:noAutofit/>
          </a:bodyPr>
          <a:lstStyle>
            <a:lvl1pPr marL="0" indent="0" algn="ctr">
              <a:buNone/>
              <a:defRPr sz="2400" b="0"/>
            </a:lvl1pPr>
            <a:lvl2pPr marL="457153" indent="0">
              <a:buNone/>
              <a:defRPr sz="2000" b="1"/>
            </a:lvl2pPr>
            <a:lvl3pPr marL="914303" indent="0">
              <a:buNone/>
              <a:defRPr sz="1800" b="1"/>
            </a:lvl3pPr>
            <a:lvl4pPr marL="1371456" indent="0">
              <a:buNone/>
              <a:defRPr sz="1600" b="1"/>
            </a:lvl4pPr>
            <a:lvl5pPr marL="1828608" indent="0">
              <a:buNone/>
              <a:defRPr sz="1600" b="1"/>
            </a:lvl5pPr>
            <a:lvl6pPr marL="2285760" indent="0">
              <a:buNone/>
              <a:defRPr sz="1600" b="1"/>
            </a:lvl6pPr>
            <a:lvl7pPr marL="2742911" indent="0">
              <a:buNone/>
              <a:defRPr sz="1600" b="1"/>
            </a:lvl7pPr>
            <a:lvl8pPr marL="3200064" indent="0">
              <a:buNone/>
              <a:defRPr sz="1600" b="1"/>
            </a:lvl8pPr>
            <a:lvl9pPr marL="3657217" indent="0">
              <a:buNone/>
              <a:defRPr sz="1600" b="1"/>
            </a:lvl9pPr>
          </a:lstStyle>
          <a:p>
            <a:pPr lvl="0"/>
            <a:r>
              <a:rPr lang="ja-JP" altLang="en-US"/>
              <a:t>マスター テキストの書式設定</a:t>
            </a:r>
          </a:p>
        </p:txBody>
      </p:sp>
      <p:sp>
        <p:nvSpPr>
          <p:cNvPr id="5" name="Text Placeholder 4"/>
          <p:cNvSpPr>
            <a:spLocks noGrp="1"/>
          </p:cNvSpPr>
          <p:nvPr>
            <p:ph type="body" sz="quarter" idx="3"/>
          </p:nvPr>
        </p:nvSpPr>
        <p:spPr>
          <a:xfrm>
            <a:off x="6197624" y="1600200"/>
            <a:ext cx="5389033" cy="609600"/>
          </a:xfrm>
        </p:spPr>
        <p:txBody>
          <a:bodyPr anchor="b">
            <a:noAutofit/>
          </a:bodyPr>
          <a:lstStyle>
            <a:lvl1pPr marL="0" indent="0" algn="ctr">
              <a:buNone/>
              <a:defRPr sz="2400" b="0"/>
            </a:lvl1pPr>
            <a:lvl2pPr marL="457153" indent="0">
              <a:buNone/>
              <a:defRPr sz="2000" b="1"/>
            </a:lvl2pPr>
            <a:lvl3pPr marL="914303" indent="0">
              <a:buNone/>
              <a:defRPr sz="1800" b="1"/>
            </a:lvl3pPr>
            <a:lvl4pPr marL="1371456" indent="0">
              <a:buNone/>
              <a:defRPr sz="1600" b="1"/>
            </a:lvl4pPr>
            <a:lvl5pPr marL="1828608" indent="0">
              <a:buNone/>
              <a:defRPr sz="1600" b="1"/>
            </a:lvl5pPr>
            <a:lvl6pPr marL="2285760" indent="0">
              <a:buNone/>
              <a:defRPr sz="1600" b="1"/>
            </a:lvl6pPr>
            <a:lvl7pPr marL="2742911" indent="0">
              <a:buNone/>
              <a:defRPr sz="1600" b="1"/>
            </a:lvl7pPr>
            <a:lvl8pPr marL="3200064" indent="0">
              <a:buNone/>
              <a:defRPr sz="1600" b="1"/>
            </a:lvl8pPr>
            <a:lvl9pPr marL="3657217" indent="0">
              <a:buNone/>
              <a:defRPr sz="1600" b="1"/>
            </a:lvl9pPr>
          </a:lstStyle>
          <a:p>
            <a:pPr lvl="0"/>
            <a:r>
              <a:rPr lang="ja-JP" altLang="en-US"/>
              <a:t>マスター テキストの書式設定</a:t>
            </a:r>
          </a:p>
        </p:txBody>
      </p:sp>
      <p:sp>
        <p:nvSpPr>
          <p:cNvPr id="11" name="Content Placeholder 10"/>
          <p:cNvSpPr>
            <a:spLocks noGrp="1"/>
          </p:cNvSpPr>
          <p:nvPr>
            <p:ph sz="quarter" idx="13"/>
          </p:nvPr>
        </p:nvSpPr>
        <p:spPr>
          <a:xfrm>
            <a:off x="609601" y="2212848"/>
            <a:ext cx="5388864" cy="391363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12"/>
          <p:cNvSpPr>
            <a:spLocks noGrp="1"/>
          </p:cNvSpPr>
          <p:nvPr>
            <p:ph sz="quarter" idx="14"/>
          </p:nvPr>
        </p:nvSpPr>
        <p:spPr>
          <a:xfrm>
            <a:off x="6230112" y="2212857"/>
            <a:ext cx="5388864" cy="3913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5"/>
          </p:nvPr>
        </p:nvSpPr>
        <p:spPr/>
        <p:txBody>
          <a:bodyPr/>
          <a:lstStyle>
            <a:lvl1pPr eaLnBrk="0" fontAlgn="base" hangingPunct="0">
              <a:spcBef>
                <a:spcPct val="0"/>
              </a:spcBef>
              <a:spcAft>
                <a:spcPct val="0"/>
              </a:spcAft>
              <a:defRPr>
                <a:ea typeface="ＭＳ Ｐゴシック" pitchFamily="50" charset="-128"/>
              </a:defRPr>
            </a:lvl1pPr>
          </a:lstStyle>
          <a:p>
            <a:pPr>
              <a:defRPr/>
            </a:pPr>
            <a:fld id="{586AEA0C-50AB-4E7F-8BCF-CB9CE48033D1}" type="datetimeFigureOut">
              <a:rPr kumimoji="1" lang="ja-JP" altLang="en-US"/>
              <a:pPr>
                <a:defRPr/>
              </a:pPr>
              <a:t>2026/6/23</a:t>
            </a:fld>
            <a:endParaRPr kumimoji="1" lang="ja-JP" altLang="en-US"/>
          </a:p>
        </p:txBody>
      </p:sp>
      <p:sp>
        <p:nvSpPr>
          <p:cNvPr id="8" name="Footer Placeholder 7"/>
          <p:cNvSpPr>
            <a:spLocks noGrp="1"/>
          </p:cNvSpPr>
          <p:nvPr>
            <p:ph type="ftr" sz="quarter" idx="16"/>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9" name="Slide Number Placeholder 8"/>
          <p:cNvSpPr>
            <a:spLocks noGrp="1"/>
          </p:cNvSpPr>
          <p:nvPr>
            <p:ph type="sldNum" sz="quarter" idx="17"/>
          </p:nvPr>
        </p:nvSpPr>
        <p:spPr/>
        <p:txBody>
          <a:bodyPr/>
          <a:lstStyle>
            <a:lvl1pPr eaLnBrk="0" fontAlgn="auto" hangingPunct="0">
              <a:spcBef>
                <a:spcPts val="0"/>
              </a:spcBef>
              <a:spcAft>
                <a:spcPts val="0"/>
              </a:spcAft>
              <a:defRPr>
                <a:ea typeface="ＭＳ Ｐゴシック" pitchFamily="50" charset="-128"/>
              </a:defRPr>
            </a:lvl1pPr>
          </a:lstStyle>
          <a:p>
            <a:pPr>
              <a:defRPr/>
            </a:pPr>
            <a:fld id="{3BA13AD0-8642-445F-9CE0-550B0C847407}" type="slidenum">
              <a:rPr kumimoji="1" lang="ja-JP" altLang="en-US"/>
              <a:pPr>
                <a:defRPr/>
              </a:pPr>
              <a:t>‹#›</a:t>
            </a:fld>
            <a:endParaRPr kumimoji="1" lang="ja-JP" altLang="en-US"/>
          </a:p>
        </p:txBody>
      </p:sp>
    </p:spTree>
    <p:extLst>
      <p:ext uri="{BB962C8B-B14F-4D97-AF65-F5344CB8AC3E}">
        <p14:creationId xmlns:p14="http://schemas.microsoft.com/office/powerpoint/2010/main" val="793943142"/>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31848A23-3300-41A6-BAE1-182C5555EC91}" type="datetimeFigureOut">
              <a:rPr kumimoji="1" lang="ja-JP" altLang="en-US"/>
              <a:pPr>
                <a:defRPr/>
              </a:pPr>
              <a:t>2026/6/23</a:t>
            </a:fld>
            <a:endParaRPr kumimoji="1"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5" name="Slide Number Placeholder 4"/>
          <p:cNvSpPr>
            <a:spLocks noGrp="1"/>
          </p:cNvSpPr>
          <p:nvPr>
            <p:ph type="sldNum" sz="quarter" idx="12"/>
          </p:nvPr>
        </p:nvSpPr>
        <p:spPr/>
        <p:txBody>
          <a:bodyPr/>
          <a:lstStyle>
            <a:lvl1pPr eaLnBrk="0" fontAlgn="auto" hangingPunct="0">
              <a:spcBef>
                <a:spcPts val="0"/>
              </a:spcBef>
              <a:spcAft>
                <a:spcPts val="0"/>
              </a:spcAft>
              <a:defRPr>
                <a:ea typeface="ＭＳ Ｐゴシック" pitchFamily="50" charset="-128"/>
              </a:defRPr>
            </a:lvl1pPr>
          </a:lstStyle>
          <a:p>
            <a:pPr>
              <a:defRPr/>
            </a:pPr>
            <a:fld id="{112BFCC8-49F1-4433-A360-03F96CC678BE}" type="slidenum">
              <a:rPr kumimoji="1" lang="ja-JP" altLang="en-US"/>
              <a:pPr>
                <a:defRPr/>
              </a:pPr>
              <a:t>‹#›</a:t>
            </a:fld>
            <a:endParaRPr kumimoji="1" lang="ja-JP" altLang="en-US"/>
          </a:p>
        </p:txBody>
      </p:sp>
    </p:spTree>
    <p:extLst>
      <p:ext uri="{BB962C8B-B14F-4D97-AF65-F5344CB8AC3E}">
        <p14:creationId xmlns:p14="http://schemas.microsoft.com/office/powerpoint/2010/main" val="4264538114"/>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9795FC83-5DEA-4250-85E0-4FC1AE523C11}" type="datetimeFigureOut">
              <a:rPr kumimoji="1" lang="ja-JP" altLang="en-US"/>
              <a:pPr>
                <a:defRPr/>
              </a:pPr>
              <a:t>2026/6/23</a:t>
            </a:fld>
            <a:endParaRPr kumimoji="1"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4" name="Slide Number Placeholder 3"/>
          <p:cNvSpPr>
            <a:spLocks noGrp="1"/>
          </p:cNvSpPr>
          <p:nvPr>
            <p:ph type="sldNum" sz="quarter" idx="12"/>
          </p:nvPr>
        </p:nvSpPr>
        <p:spPr/>
        <p:txBody>
          <a:bodyPr/>
          <a:lstStyle>
            <a:lvl1pPr eaLnBrk="0" fontAlgn="auto" hangingPunct="0">
              <a:spcBef>
                <a:spcPts val="0"/>
              </a:spcBef>
              <a:spcAft>
                <a:spcPts val="0"/>
              </a:spcAft>
              <a:defRPr>
                <a:ea typeface="ＭＳ Ｐゴシック" pitchFamily="50" charset="-128"/>
              </a:defRPr>
            </a:lvl1pPr>
          </a:lstStyle>
          <a:p>
            <a:pPr>
              <a:defRPr/>
            </a:pPr>
            <a:fld id="{4158C55D-E349-4421-BFA7-1A50981C369C}" type="slidenum">
              <a:rPr kumimoji="1" lang="ja-JP" altLang="en-US"/>
              <a:pPr>
                <a:defRPr/>
              </a:pPr>
              <a:t>‹#›</a:t>
            </a:fld>
            <a:endParaRPr kumimoji="1" lang="ja-JP" altLang="en-US"/>
          </a:p>
        </p:txBody>
      </p:sp>
    </p:spTree>
    <p:extLst>
      <p:ext uri="{BB962C8B-B14F-4D97-AF65-F5344CB8AC3E}">
        <p14:creationId xmlns:p14="http://schemas.microsoft.com/office/powerpoint/2010/main" val="3655002782"/>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876125" y="266701"/>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958869" y="273074"/>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876125" y="2438429"/>
            <a:ext cx="4011084" cy="3687763"/>
          </a:xfrm>
        </p:spPr>
        <p:txBody>
          <a:bodyPr>
            <a:normAutofit/>
          </a:bodyPr>
          <a:lstStyle>
            <a:lvl1pPr marL="0" indent="0" algn="ctr">
              <a:lnSpc>
                <a:spcPct val="125000"/>
              </a:lnSpc>
              <a:buNone/>
              <a:defRPr sz="1600"/>
            </a:lvl1pPr>
            <a:lvl2pPr marL="457153" indent="0">
              <a:buNone/>
              <a:defRPr sz="1200"/>
            </a:lvl2pPr>
            <a:lvl3pPr marL="914303" indent="0">
              <a:buNone/>
              <a:defRPr sz="1000"/>
            </a:lvl3pPr>
            <a:lvl4pPr marL="1371456" indent="0">
              <a:buNone/>
              <a:defRPr sz="900"/>
            </a:lvl4pPr>
            <a:lvl5pPr marL="1828608" indent="0">
              <a:buNone/>
              <a:defRPr sz="900"/>
            </a:lvl5pPr>
            <a:lvl6pPr marL="2285760" indent="0">
              <a:buNone/>
              <a:defRPr sz="900"/>
            </a:lvl6pPr>
            <a:lvl7pPr marL="2742911" indent="0">
              <a:buNone/>
              <a:defRPr sz="900"/>
            </a:lvl7pPr>
            <a:lvl8pPr marL="3200064" indent="0">
              <a:buNone/>
              <a:defRPr sz="900"/>
            </a:lvl8pPr>
            <a:lvl9pPr marL="3657217"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7A964357-B9D1-4A5D-9292-B942FC6C1E77}" type="datetimeFigureOut">
              <a:rPr kumimoji="1" lang="ja-JP" altLang="en-US"/>
              <a:pPr>
                <a:defRPr/>
              </a:pPr>
              <a:t>2026/6/23</a:t>
            </a:fld>
            <a:endParaRPr kumimoji="1"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ea typeface="ＭＳ Ｐゴシック" pitchFamily="50" charset="-128"/>
              </a:defRPr>
            </a:lvl1pPr>
          </a:lstStyle>
          <a:p>
            <a:pPr>
              <a:defRPr/>
            </a:pPr>
            <a:fld id="{292A6702-6172-4238-9875-3D7E35039031}" type="slidenum">
              <a:rPr kumimoji="1" lang="ja-JP" altLang="en-US"/>
              <a:pPr>
                <a:defRPr/>
              </a:pPr>
              <a:t>‹#›</a:t>
            </a:fld>
            <a:endParaRPr kumimoji="1" lang="ja-JP" altLang="en-US"/>
          </a:p>
        </p:txBody>
      </p:sp>
    </p:spTree>
    <p:extLst>
      <p:ext uri="{BB962C8B-B14F-4D97-AF65-F5344CB8AC3E}">
        <p14:creationId xmlns:p14="http://schemas.microsoft.com/office/powerpoint/2010/main" val="4250794113"/>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239439" y="228603"/>
            <a:ext cx="7615765" cy="895351"/>
          </a:xfrm>
        </p:spPr>
        <p:txBody>
          <a:bodyPr/>
          <a:lstStyle>
            <a:lvl1pPr algn="ctr">
              <a:lnSpc>
                <a:spcPct val="100000"/>
              </a:lnSpc>
              <a:defRPr sz="28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2010842" y="1143001"/>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153" indent="0">
              <a:buNone/>
              <a:defRPr sz="2800"/>
            </a:lvl2pPr>
            <a:lvl3pPr marL="914303" indent="0">
              <a:buNone/>
              <a:defRPr sz="2400"/>
            </a:lvl3pPr>
            <a:lvl4pPr marL="1371456" indent="0">
              <a:buNone/>
              <a:defRPr sz="2000"/>
            </a:lvl4pPr>
            <a:lvl5pPr marL="1828608" indent="0">
              <a:buNone/>
              <a:defRPr sz="2000"/>
            </a:lvl5pPr>
            <a:lvl6pPr marL="2285760" indent="0">
              <a:buNone/>
              <a:defRPr sz="2000"/>
            </a:lvl6pPr>
            <a:lvl7pPr marL="2742911" indent="0">
              <a:buNone/>
              <a:defRPr sz="2000"/>
            </a:lvl7pPr>
            <a:lvl8pPr marL="3200064" indent="0">
              <a:buNone/>
              <a:defRPr sz="2000"/>
            </a:lvl8pPr>
            <a:lvl9pPr marL="3657217" indent="0">
              <a:buNone/>
              <a:defRPr sz="20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2239439" y="5810251"/>
            <a:ext cx="7615765" cy="533400"/>
          </a:xfrm>
        </p:spPr>
        <p:txBody>
          <a:bodyPr>
            <a:normAutofit/>
          </a:bodyPr>
          <a:lstStyle>
            <a:lvl1pPr marL="0" indent="0" algn="ctr">
              <a:buNone/>
              <a:defRPr sz="1600"/>
            </a:lvl1pPr>
            <a:lvl2pPr marL="457153" indent="0">
              <a:buNone/>
              <a:defRPr sz="1200"/>
            </a:lvl2pPr>
            <a:lvl3pPr marL="914303" indent="0">
              <a:buNone/>
              <a:defRPr sz="1000"/>
            </a:lvl3pPr>
            <a:lvl4pPr marL="1371456" indent="0">
              <a:buNone/>
              <a:defRPr sz="900"/>
            </a:lvl4pPr>
            <a:lvl5pPr marL="1828608" indent="0">
              <a:buNone/>
              <a:defRPr sz="900"/>
            </a:lvl5pPr>
            <a:lvl6pPr marL="2285760" indent="0">
              <a:buNone/>
              <a:defRPr sz="900"/>
            </a:lvl6pPr>
            <a:lvl7pPr marL="2742911" indent="0">
              <a:buNone/>
              <a:defRPr sz="900"/>
            </a:lvl7pPr>
            <a:lvl8pPr marL="3200064" indent="0">
              <a:buNone/>
              <a:defRPr sz="900"/>
            </a:lvl8pPr>
            <a:lvl9pPr marL="3657217"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5E9258DE-F325-4285-99A6-62A14079076B}" type="datetimeFigureOut">
              <a:rPr kumimoji="1" lang="ja-JP" altLang="en-US"/>
              <a:pPr>
                <a:defRPr/>
              </a:pPr>
              <a:t>2026/6/23</a:t>
            </a:fld>
            <a:endParaRPr kumimoji="1"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7" name="Slide Number Placeholder 6"/>
          <p:cNvSpPr>
            <a:spLocks noGrp="1"/>
          </p:cNvSpPr>
          <p:nvPr>
            <p:ph type="sldNum" sz="quarter" idx="12"/>
          </p:nvPr>
        </p:nvSpPr>
        <p:spPr/>
        <p:txBody>
          <a:bodyPr/>
          <a:lstStyle>
            <a:lvl1pPr eaLnBrk="0" fontAlgn="auto" hangingPunct="0">
              <a:spcBef>
                <a:spcPts val="0"/>
              </a:spcBef>
              <a:spcAft>
                <a:spcPts val="0"/>
              </a:spcAft>
              <a:defRPr>
                <a:ea typeface="ＭＳ Ｐゴシック" pitchFamily="50" charset="-128"/>
              </a:defRPr>
            </a:lvl1pPr>
          </a:lstStyle>
          <a:p>
            <a:pPr>
              <a:defRPr/>
            </a:pPr>
            <a:fld id="{15F8F0BD-2437-4D16-AD68-8B42ED1A38B3}" type="slidenum">
              <a:rPr kumimoji="1" lang="ja-JP" altLang="en-US"/>
              <a:pPr>
                <a:defRPr/>
              </a:pPr>
              <a:t>‹#›</a:t>
            </a:fld>
            <a:endParaRPr kumimoji="1" lang="ja-JP" altLang="en-US"/>
          </a:p>
        </p:txBody>
      </p:sp>
    </p:spTree>
    <p:extLst>
      <p:ext uri="{BB962C8B-B14F-4D97-AF65-F5344CB8AC3E}">
        <p14:creationId xmlns:p14="http://schemas.microsoft.com/office/powerpoint/2010/main" val="2966461064"/>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54D8F461-4159-4872-8658-FC98CD529BA8}" type="datetimeFigureOut">
              <a:rPr kumimoji="1" lang="ja-JP" altLang="en-US"/>
              <a:pPr>
                <a:defRPr/>
              </a:pPr>
              <a:t>2026/6/23</a:t>
            </a:fld>
            <a:endParaRPr kumimoji="1"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ea typeface="ＭＳ Ｐゴシック" pitchFamily="50" charset="-128"/>
              </a:defRPr>
            </a:lvl1pPr>
          </a:lstStyle>
          <a:p>
            <a:pPr>
              <a:defRPr/>
            </a:pPr>
            <a:fld id="{C8FACD6B-0EDB-4C77-B4B3-BB2219E98AD3}" type="slidenum">
              <a:rPr kumimoji="1" lang="ja-JP" altLang="en-US"/>
              <a:pPr>
                <a:defRPr/>
              </a:pPr>
              <a:t>‹#›</a:t>
            </a:fld>
            <a:endParaRPr kumimoji="1" lang="ja-JP" altLang="en-US"/>
          </a:p>
        </p:txBody>
      </p:sp>
    </p:spTree>
    <p:extLst>
      <p:ext uri="{BB962C8B-B14F-4D97-AF65-F5344CB8AC3E}">
        <p14:creationId xmlns:p14="http://schemas.microsoft.com/office/powerpoint/2010/main" val="219798422"/>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8"/>
            <a:ext cx="2743200" cy="585152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09600" y="274658"/>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6569CB1E-5119-4714-AE6B-4FA579B015EB}" type="datetimeFigureOut">
              <a:rPr kumimoji="1" lang="ja-JP" altLang="en-US"/>
              <a:pPr>
                <a:defRPr/>
              </a:pPr>
              <a:t>2026/6/23</a:t>
            </a:fld>
            <a:endParaRPr kumimoji="1"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6" name="Slide Number Placeholder 5"/>
          <p:cNvSpPr>
            <a:spLocks noGrp="1"/>
          </p:cNvSpPr>
          <p:nvPr>
            <p:ph type="sldNum" sz="quarter" idx="12"/>
          </p:nvPr>
        </p:nvSpPr>
        <p:spPr/>
        <p:txBody>
          <a:bodyPr/>
          <a:lstStyle>
            <a:lvl1pPr eaLnBrk="0" fontAlgn="auto" hangingPunct="0">
              <a:spcBef>
                <a:spcPts val="0"/>
              </a:spcBef>
              <a:spcAft>
                <a:spcPts val="0"/>
              </a:spcAft>
              <a:defRPr>
                <a:ea typeface="ＭＳ Ｐゴシック" pitchFamily="50" charset="-128"/>
              </a:defRPr>
            </a:lvl1pPr>
          </a:lstStyle>
          <a:p>
            <a:pPr>
              <a:defRPr/>
            </a:pPr>
            <a:fld id="{85C50896-3E7F-4E20-9759-FC5DF927225D}" type="slidenum">
              <a:rPr kumimoji="1" lang="ja-JP" altLang="en-US"/>
              <a:pPr>
                <a:defRPr/>
              </a:pPr>
              <a:t>‹#›</a:t>
            </a:fld>
            <a:endParaRPr kumimoji="1" lang="ja-JP" altLang="en-US"/>
          </a:p>
        </p:txBody>
      </p:sp>
    </p:spTree>
    <p:extLst>
      <p:ext uri="{BB962C8B-B14F-4D97-AF65-F5344CB8AC3E}">
        <p14:creationId xmlns:p14="http://schemas.microsoft.com/office/powerpoint/2010/main" val="270624601"/>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F04E27EA-8C2F-40C0-909D-998DCE0D5B27}" type="datetimeFigureOut">
              <a:rPr lang="ja-JP" altLang="en-US"/>
              <a:pPr>
                <a:defRPr/>
              </a:pPr>
              <a:t>2026/6/23</a:t>
            </a:fld>
            <a:endParaRPr lang="ja-JP" altLang="en-US"/>
          </a:p>
        </p:txBody>
      </p:sp>
      <p:sp>
        <p:nvSpPr>
          <p:cNvPr id="5" name="Slide Number Placeholder 7"/>
          <p:cNvSpPr>
            <a:spLocks noGrp="1"/>
          </p:cNvSpPr>
          <p:nvPr>
            <p:ph type="sldNum" sz="quarter" idx="11"/>
          </p:nvPr>
        </p:nvSpPr>
        <p:spPr/>
        <p:txBody>
          <a:bodyPr/>
          <a:lstStyle>
            <a:lvl1pPr eaLnBrk="0" hangingPunct="0">
              <a:defRPr>
                <a:ea typeface="ＭＳ Ｐゴシック" pitchFamily="50" charset="-128"/>
              </a:defRPr>
            </a:lvl1pPr>
          </a:lstStyle>
          <a:p>
            <a:pPr>
              <a:defRPr/>
            </a:pPr>
            <a:fld id="{BBCF2FF6-07C4-4D4D-A1FD-531D961117A4}" type="slidenum">
              <a:rPr lang="ja-JP" altLang="en-US"/>
              <a:pPr>
                <a:defRPr/>
              </a:pPr>
              <a:t>‹#›</a:t>
            </a:fld>
            <a:endParaRPr lang="ja-JP" altLang="en-US"/>
          </a:p>
        </p:txBody>
      </p:sp>
      <p:sp>
        <p:nvSpPr>
          <p:cNvPr id="6" name="Footer Placeholder 8"/>
          <p:cNvSpPr>
            <a:spLocks noGrp="1"/>
          </p:cNvSpPr>
          <p:nvPr>
            <p:ph type="ftr" sz="quarter" idx="12"/>
          </p:nvPr>
        </p:nvSpPr>
        <p:spPr/>
        <p:txBody>
          <a:bodyPr/>
          <a:lstStyle>
            <a:lvl1pPr eaLnBrk="0" fontAlgn="base" hangingPunct="0">
              <a:spcBef>
                <a:spcPct val="0"/>
              </a:spcBef>
              <a:spcAft>
                <a:spcPct val="0"/>
              </a:spcAft>
              <a:defRPr>
                <a:ea typeface="ＭＳ Ｐゴシック" pitchFamily="50" charset="-128"/>
              </a:defRPr>
            </a:lvl1pPr>
          </a:lstStyle>
          <a:p>
            <a:pPr>
              <a:defRPr/>
            </a:pPr>
            <a:endParaRPr lang="ja-JP" altLang="en-US"/>
          </a:p>
        </p:txBody>
      </p:sp>
    </p:spTree>
    <p:extLst>
      <p:ext uri="{BB962C8B-B14F-4D97-AF65-F5344CB8AC3E}">
        <p14:creationId xmlns:p14="http://schemas.microsoft.com/office/powerpoint/2010/main" val="3969398974"/>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146EA91B-5F08-4FD1-8602-668E7C237681}" type="datetimeFigureOut">
              <a:rPr lang="ja-JP" altLang="en-US"/>
              <a:pPr>
                <a:defRPr/>
              </a:pPr>
              <a:t>2026/6/23</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B0F99E85-651E-42DB-9F27-B79F112B3F4D}" type="slidenum">
              <a:rPr lang="ja-JP" altLang="en-US"/>
              <a:pPr>
                <a:defRPr/>
              </a:pPr>
              <a:t>‹#›</a:t>
            </a:fld>
            <a:endParaRPr lang="ja-JP" altLang="en-US"/>
          </a:p>
        </p:txBody>
      </p:sp>
    </p:spTree>
    <p:extLst>
      <p:ext uri="{BB962C8B-B14F-4D97-AF65-F5344CB8AC3E}">
        <p14:creationId xmlns:p14="http://schemas.microsoft.com/office/powerpoint/2010/main" val="247033728"/>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Oval 6"/>
          <p:cNvSpPr/>
          <p:nvPr/>
        </p:nvSpPr>
        <p:spPr>
          <a:xfrm>
            <a:off x="5994401"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5" name="Oval 7"/>
          <p:cNvSpPr/>
          <p:nvPr/>
        </p:nvSpPr>
        <p:spPr>
          <a:xfrm>
            <a:off x="6261101"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6" name="Oval 8"/>
          <p:cNvSpPr/>
          <p:nvPr/>
        </p:nvSpPr>
        <p:spPr>
          <a:xfrm>
            <a:off x="5729819"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2" name="Title 1"/>
          <p:cNvSpPr>
            <a:spLocks noGrp="1"/>
          </p:cNvSpPr>
          <p:nvPr>
            <p:ph type="title"/>
          </p:nvPr>
        </p:nvSpPr>
        <p:spPr>
          <a:xfrm>
            <a:off x="963084" y="1371623"/>
            <a:ext cx="10363200" cy="2505075"/>
          </a:xfrm>
        </p:spPr>
        <p:txBody>
          <a:bodyPr/>
          <a:lstStyle>
            <a:lvl1pPr algn="ctr" defTabSz="914363"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63084" y="4068795"/>
            <a:ext cx="10363200" cy="1131887"/>
          </a:xfrm>
        </p:spPr>
        <p:txBody>
          <a:bodyPr/>
          <a:lstStyle>
            <a:lvl1pPr marL="0" indent="0" algn="ctr">
              <a:buNone/>
              <a:defRPr sz="2000">
                <a:solidFill>
                  <a:schemeClr val="tx1">
                    <a:tint val="75000"/>
                  </a:schemeClr>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BF13E7E8-7407-4337-87C4-4DF6B95785A8}" type="datetimeFigureOut">
              <a:rPr lang="ja-JP" altLang="en-US"/>
              <a:pPr>
                <a:defRPr/>
              </a:pPr>
              <a:t>2026/6/23</a:t>
            </a:fld>
            <a:endParaRPr lang="ja-JP" altLang="en-US"/>
          </a:p>
        </p:txBody>
      </p:sp>
      <p:sp>
        <p:nvSpPr>
          <p:cNvPr id="8"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lang="ja-JP" altLang="en-US"/>
          </a:p>
        </p:txBody>
      </p:sp>
      <p:sp>
        <p:nvSpPr>
          <p:cNvPr id="9"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3678994B-75B8-417E-BDB1-3A3B159561E5}" type="slidenum">
              <a:rPr lang="ja-JP" altLang="en-US"/>
              <a:pPr>
                <a:defRPr/>
              </a:pPr>
              <a:t>‹#›</a:t>
            </a:fld>
            <a:endParaRPr lang="ja-JP" altLang="en-US"/>
          </a:p>
        </p:txBody>
      </p:sp>
    </p:spTree>
    <p:extLst>
      <p:ext uri="{BB962C8B-B14F-4D97-AF65-F5344CB8AC3E}">
        <p14:creationId xmlns:p14="http://schemas.microsoft.com/office/powerpoint/2010/main" val="343039965"/>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4" name="Content Placeholder 3"/>
          <p:cNvSpPr>
            <a:spLocks noGrp="1"/>
          </p:cNvSpPr>
          <p:nvPr>
            <p:ph sz="half" idx="2"/>
          </p:nvPr>
        </p:nvSpPr>
        <p:spPr>
          <a:xfrm>
            <a:off x="6197600" y="1600207"/>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9" name="Content Placeholder 8"/>
          <p:cNvSpPr>
            <a:spLocks noGrp="1"/>
          </p:cNvSpPr>
          <p:nvPr>
            <p:ph sz="quarter" idx="13"/>
          </p:nvPr>
        </p:nvSpPr>
        <p:spPr>
          <a:xfrm>
            <a:off x="487681" y="1600200"/>
            <a:ext cx="5388864" cy="452628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4"/>
          </p:nvPr>
        </p:nvSpPr>
        <p:spPr/>
        <p:txBody>
          <a:bodyPr/>
          <a:lstStyle>
            <a:lvl1pPr eaLnBrk="0" fontAlgn="base" hangingPunct="0">
              <a:spcBef>
                <a:spcPct val="0"/>
              </a:spcBef>
              <a:spcAft>
                <a:spcPct val="0"/>
              </a:spcAft>
              <a:defRPr>
                <a:ea typeface="ＭＳ Ｐゴシック" pitchFamily="50" charset="-128"/>
              </a:defRPr>
            </a:lvl1pPr>
          </a:lstStyle>
          <a:p>
            <a:pPr>
              <a:defRPr/>
            </a:pPr>
            <a:fld id="{4918CF85-1D1B-4ABF-97D9-B34C01C15436}" type="datetimeFigureOut">
              <a:rPr lang="ja-JP" altLang="en-US"/>
              <a:pPr>
                <a:defRPr/>
              </a:pPr>
              <a:t>2026/6/23</a:t>
            </a:fld>
            <a:endParaRPr lang="ja-JP" altLang="en-US"/>
          </a:p>
        </p:txBody>
      </p:sp>
      <p:sp>
        <p:nvSpPr>
          <p:cNvPr id="6" name="Footer Placeholder 5"/>
          <p:cNvSpPr>
            <a:spLocks noGrp="1"/>
          </p:cNvSpPr>
          <p:nvPr>
            <p:ph type="ftr" sz="quarter" idx="15"/>
          </p:nvPr>
        </p:nvSpPr>
        <p:spPr/>
        <p:txBody>
          <a:bodyPr/>
          <a:lstStyle>
            <a:lvl1pPr eaLnBrk="0" fontAlgn="base" hangingPunct="0">
              <a:spcBef>
                <a:spcPct val="0"/>
              </a:spcBef>
              <a:spcAft>
                <a:spcPct val="0"/>
              </a:spcAft>
              <a:defRPr>
                <a:ea typeface="ＭＳ Ｐゴシック" pitchFamily="50" charset="-128"/>
              </a:defRPr>
            </a:lvl1pPr>
          </a:lstStyle>
          <a:p>
            <a:pPr>
              <a:defRPr/>
            </a:pPr>
            <a:endParaRPr lang="ja-JP" altLang="en-US"/>
          </a:p>
        </p:txBody>
      </p:sp>
      <p:sp>
        <p:nvSpPr>
          <p:cNvPr id="7" name="Slide Number Placeholder 6"/>
          <p:cNvSpPr>
            <a:spLocks noGrp="1"/>
          </p:cNvSpPr>
          <p:nvPr>
            <p:ph type="sldNum" sz="quarter" idx="16"/>
          </p:nvPr>
        </p:nvSpPr>
        <p:spPr/>
        <p:txBody>
          <a:bodyPr/>
          <a:lstStyle>
            <a:lvl1pPr eaLnBrk="0" hangingPunct="0">
              <a:defRPr>
                <a:ea typeface="ＭＳ Ｐゴシック" pitchFamily="50" charset="-128"/>
              </a:defRPr>
            </a:lvl1pPr>
          </a:lstStyle>
          <a:p>
            <a:pPr>
              <a:defRPr/>
            </a:pPr>
            <a:fld id="{85ED8005-4088-4864-AA08-FE32A2157FEE}" type="slidenum">
              <a:rPr lang="ja-JP" altLang="en-US"/>
              <a:pPr>
                <a:defRPr/>
              </a:pPr>
              <a:t>‹#›</a:t>
            </a:fld>
            <a:endParaRPr lang="ja-JP" altLang="en-US"/>
          </a:p>
        </p:txBody>
      </p:sp>
    </p:spTree>
    <p:extLst>
      <p:ext uri="{BB962C8B-B14F-4D97-AF65-F5344CB8AC3E}">
        <p14:creationId xmlns:p14="http://schemas.microsoft.com/office/powerpoint/2010/main" val="2707050052"/>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09601" y="1600200"/>
            <a:ext cx="5386917" cy="609600"/>
          </a:xfrm>
        </p:spPr>
        <p:txBody>
          <a:bodyPr anchor="b">
            <a:noAutofit/>
          </a:bodyPr>
          <a:lstStyle>
            <a:lvl1pPr marL="0" indent="0" algn="ctr">
              <a:buNone/>
              <a:defRPr sz="24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ja-JP" altLang="en-US"/>
              <a:t>マスター テキストの書式設定</a:t>
            </a:r>
          </a:p>
        </p:txBody>
      </p:sp>
      <p:sp>
        <p:nvSpPr>
          <p:cNvPr id="5" name="Text Placeholder 4"/>
          <p:cNvSpPr>
            <a:spLocks noGrp="1"/>
          </p:cNvSpPr>
          <p:nvPr>
            <p:ph type="body" sz="quarter" idx="3"/>
          </p:nvPr>
        </p:nvSpPr>
        <p:spPr>
          <a:xfrm>
            <a:off x="6197623" y="1600200"/>
            <a:ext cx="5389033" cy="609600"/>
          </a:xfrm>
        </p:spPr>
        <p:txBody>
          <a:bodyPr anchor="b">
            <a:noAutofit/>
          </a:bodyPr>
          <a:lstStyle>
            <a:lvl1pPr marL="0" indent="0" algn="ctr">
              <a:buNone/>
              <a:defRPr sz="24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ja-JP" altLang="en-US"/>
              <a:t>マスター テキストの書式設定</a:t>
            </a:r>
          </a:p>
        </p:txBody>
      </p:sp>
      <p:sp>
        <p:nvSpPr>
          <p:cNvPr id="11" name="Content Placeholder 10"/>
          <p:cNvSpPr>
            <a:spLocks noGrp="1"/>
          </p:cNvSpPr>
          <p:nvPr>
            <p:ph sz="quarter" idx="13"/>
          </p:nvPr>
        </p:nvSpPr>
        <p:spPr>
          <a:xfrm>
            <a:off x="609601" y="2212848"/>
            <a:ext cx="5388864" cy="391363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12"/>
          <p:cNvSpPr>
            <a:spLocks noGrp="1"/>
          </p:cNvSpPr>
          <p:nvPr>
            <p:ph sz="quarter" idx="14"/>
          </p:nvPr>
        </p:nvSpPr>
        <p:spPr>
          <a:xfrm>
            <a:off x="6230112" y="2212856"/>
            <a:ext cx="5388864" cy="3913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5"/>
          </p:nvPr>
        </p:nvSpPr>
        <p:spPr/>
        <p:txBody>
          <a:bodyPr/>
          <a:lstStyle>
            <a:lvl1pPr eaLnBrk="0" fontAlgn="base" hangingPunct="0">
              <a:spcBef>
                <a:spcPct val="0"/>
              </a:spcBef>
              <a:spcAft>
                <a:spcPct val="0"/>
              </a:spcAft>
              <a:defRPr>
                <a:ea typeface="ＭＳ Ｐゴシック" pitchFamily="50" charset="-128"/>
              </a:defRPr>
            </a:lvl1pPr>
          </a:lstStyle>
          <a:p>
            <a:pPr>
              <a:defRPr/>
            </a:pPr>
            <a:fld id="{9CF29775-8844-48A8-8DD2-19BA4BB5ADE6}" type="datetimeFigureOut">
              <a:rPr lang="ja-JP" altLang="en-US"/>
              <a:pPr>
                <a:defRPr/>
              </a:pPr>
              <a:t>2026/6/23</a:t>
            </a:fld>
            <a:endParaRPr lang="ja-JP" altLang="en-US"/>
          </a:p>
        </p:txBody>
      </p:sp>
      <p:sp>
        <p:nvSpPr>
          <p:cNvPr id="8" name="Footer Placeholder 7"/>
          <p:cNvSpPr>
            <a:spLocks noGrp="1"/>
          </p:cNvSpPr>
          <p:nvPr>
            <p:ph type="ftr" sz="quarter" idx="16"/>
          </p:nvPr>
        </p:nvSpPr>
        <p:spPr/>
        <p:txBody>
          <a:bodyPr/>
          <a:lstStyle>
            <a:lvl1pPr eaLnBrk="0" fontAlgn="base" hangingPunct="0">
              <a:spcBef>
                <a:spcPct val="0"/>
              </a:spcBef>
              <a:spcAft>
                <a:spcPct val="0"/>
              </a:spcAft>
              <a:defRPr>
                <a:ea typeface="ＭＳ Ｐゴシック" pitchFamily="50" charset="-128"/>
              </a:defRPr>
            </a:lvl1pPr>
          </a:lstStyle>
          <a:p>
            <a:pPr>
              <a:defRPr/>
            </a:pPr>
            <a:endParaRPr lang="ja-JP" altLang="en-US"/>
          </a:p>
        </p:txBody>
      </p:sp>
      <p:sp>
        <p:nvSpPr>
          <p:cNvPr id="9" name="Slide Number Placeholder 8"/>
          <p:cNvSpPr>
            <a:spLocks noGrp="1"/>
          </p:cNvSpPr>
          <p:nvPr>
            <p:ph type="sldNum" sz="quarter" idx="17"/>
          </p:nvPr>
        </p:nvSpPr>
        <p:spPr/>
        <p:txBody>
          <a:bodyPr/>
          <a:lstStyle>
            <a:lvl1pPr eaLnBrk="0" hangingPunct="0">
              <a:defRPr>
                <a:ea typeface="ＭＳ Ｐゴシック" pitchFamily="50" charset="-128"/>
              </a:defRPr>
            </a:lvl1pPr>
          </a:lstStyle>
          <a:p>
            <a:pPr>
              <a:defRPr/>
            </a:pPr>
            <a:fld id="{7F216253-F0E9-4413-9EFB-9BEF2B166FE1}" type="slidenum">
              <a:rPr lang="ja-JP" altLang="en-US"/>
              <a:pPr>
                <a:defRPr/>
              </a:pPr>
              <a:t>‹#›</a:t>
            </a:fld>
            <a:endParaRPr lang="ja-JP" altLang="en-US"/>
          </a:p>
        </p:txBody>
      </p:sp>
    </p:spTree>
    <p:extLst>
      <p:ext uri="{BB962C8B-B14F-4D97-AF65-F5344CB8AC3E}">
        <p14:creationId xmlns:p14="http://schemas.microsoft.com/office/powerpoint/2010/main" val="2518355855"/>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D12F221B-7EF2-4AC6-9803-2866E0CEE20F}" type="datetimeFigureOut">
              <a:rPr lang="ja-JP" altLang="en-US"/>
              <a:pPr>
                <a:defRPr/>
              </a:pPr>
              <a:t>2026/6/23</a:t>
            </a:fld>
            <a:endParaRPr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lang="ja-JP" altLang="en-US"/>
          </a:p>
        </p:txBody>
      </p:sp>
      <p:sp>
        <p:nvSpPr>
          <p:cNvPr id="5" name="Slide Number Placeholder 4"/>
          <p:cNvSpPr>
            <a:spLocks noGrp="1"/>
          </p:cNvSpPr>
          <p:nvPr>
            <p:ph type="sldNum" sz="quarter" idx="12"/>
          </p:nvPr>
        </p:nvSpPr>
        <p:spPr/>
        <p:txBody>
          <a:bodyPr/>
          <a:lstStyle>
            <a:lvl1pPr eaLnBrk="0" hangingPunct="0">
              <a:defRPr>
                <a:ea typeface="ＭＳ Ｐゴシック" pitchFamily="50" charset="-128"/>
              </a:defRPr>
            </a:lvl1pPr>
          </a:lstStyle>
          <a:p>
            <a:pPr>
              <a:defRPr/>
            </a:pPr>
            <a:fld id="{FC2C1A05-950A-4FDA-A35D-2A108F28A18C}" type="slidenum">
              <a:rPr lang="ja-JP" altLang="en-US"/>
              <a:pPr>
                <a:defRPr/>
              </a:pPr>
              <a:t>‹#›</a:t>
            </a:fld>
            <a:endParaRPr lang="ja-JP" altLang="en-US"/>
          </a:p>
        </p:txBody>
      </p:sp>
    </p:spTree>
    <p:extLst>
      <p:ext uri="{BB962C8B-B14F-4D97-AF65-F5344CB8AC3E}">
        <p14:creationId xmlns:p14="http://schemas.microsoft.com/office/powerpoint/2010/main" val="2295706094"/>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E6DB5D8D-1848-4A87-86AA-0B27A812D43D}" type="datetimeFigureOut">
              <a:rPr lang="ja-JP" altLang="en-US"/>
              <a:pPr>
                <a:defRPr/>
              </a:pPr>
              <a:t>2026/6/23</a:t>
            </a:fld>
            <a:endParaRPr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lang="ja-JP" altLang="en-US"/>
          </a:p>
        </p:txBody>
      </p:sp>
      <p:sp>
        <p:nvSpPr>
          <p:cNvPr id="4" name="Slide Number Placeholder 3"/>
          <p:cNvSpPr>
            <a:spLocks noGrp="1"/>
          </p:cNvSpPr>
          <p:nvPr>
            <p:ph type="sldNum" sz="quarter" idx="12"/>
          </p:nvPr>
        </p:nvSpPr>
        <p:spPr/>
        <p:txBody>
          <a:bodyPr/>
          <a:lstStyle>
            <a:lvl1pPr eaLnBrk="0" hangingPunct="0">
              <a:defRPr>
                <a:ea typeface="ＭＳ Ｐゴシック" pitchFamily="50" charset="-128"/>
              </a:defRPr>
            </a:lvl1pPr>
          </a:lstStyle>
          <a:p>
            <a:pPr>
              <a:defRPr/>
            </a:pPr>
            <a:fld id="{C4893E61-0465-4343-A8E8-51D6BD34E546}" type="slidenum">
              <a:rPr lang="ja-JP" altLang="en-US"/>
              <a:pPr>
                <a:defRPr/>
              </a:pPr>
              <a:t>‹#›</a:t>
            </a:fld>
            <a:endParaRPr lang="ja-JP" altLang="en-US"/>
          </a:p>
        </p:txBody>
      </p:sp>
    </p:spTree>
    <p:extLst>
      <p:ext uri="{BB962C8B-B14F-4D97-AF65-F5344CB8AC3E}">
        <p14:creationId xmlns:p14="http://schemas.microsoft.com/office/powerpoint/2010/main" val="2102384806"/>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876124"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958867" y="273070"/>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876124" y="2438428"/>
            <a:ext cx="4011084" cy="3687763"/>
          </a:xfrm>
        </p:spPr>
        <p:txBody>
          <a:bodyPr>
            <a:normAutofit/>
          </a:bodyPr>
          <a:lstStyle>
            <a:lvl1pPr marL="0" indent="0" algn="ctr">
              <a:lnSpc>
                <a:spcPct val="125000"/>
              </a:lnSpc>
              <a:buNone/>
              <a:defRPr sz="16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8907D15C-781B-4BCE-B910-5D9D70DFC731}" type="datetimeFigureOut">
              <a:rPr lang="ja-JP" altLang="en-US"/>
              <a:pPr>
                <a:defRPr/>
              </a:pPr>
              <a:t>2026/6/23</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hangingPunct="0">
              <a:defRPr>
                <a:ea typeface="ＭＳ Ｐゴシック" pitchFamily="50" charset="-128"/>
              </a:defRPr>
            </a:lvl1pPr>
          </a:lstStyle>
          <a:p>
            <a:pPr>
              <a:defRPr/>
            </a:pPr>
            <a:fld id="{8BCC719B-F257-4E7D-B50A-B71AF90E003E}" type="slidenum">
              <a:rPr lang="ja-JP" altLang="en-US"/>
              <a:pPr>
                <a:defRPr/>
              </a:pPr>
              <a:t>‹#›</a:t>
            </a:fld>
            <a:endParaRPr lang="ja-JP" altLang="en-US"/>
          </a:p>
        </p:txBody>
      </p:sp>
    </p:spTree>
    <p:extLst>
      <p:ext uri="{BB962C8B-B14F-4D97-AF65-F5344CB8AC3E}">
        <p14:creationId xmlns:p14="http://schemas.microsoft.com/office/powerpoint/2010/main" val="671427779"/>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239438" y="228600"/>
            <a:ext cx="7615765" cy="895350"/>
          </a:xfrm>
        </p:spPr>
        <p:txBody>
          <a:bodyPr/>
          <a:lstStyle>
            <a:lvl1pPr algn="ctr">
              <a:lnSpc>
                <a:spcPct val="100000"/>
              </a:lnSpc>
              <a:defRPr sz="28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2010841" y="1143001"/>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2239438" y="5810250"/>
            <a:ext cx="7615765" cy="533400"/>
          </a:xfrm>
        </p:spPr>
        <p:txBody>
          <a:bodyPr>
            <a:normAutofit/>
          </a:bodyPr>
          <a:lstStyle>
            <a:lvl1pPr marL="0" indent="0" algn="ctr">
              <a:buNone/>
              <a:defRPr sz="16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86AD2D46-FED9-47C2-A20E-975691FADFC4}" type="datetimeFigureOut">
              <a:rPr lang="ja-JP" altLang="en-US"/>
              <a:pPr>
                <a:defRPr/>
              </a:pPr>
              <a:t>2026/6/23</a:t>
            </a:fld>
            <a:endParaRPr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lang="ja-JP" altLang="en-US"/>
          </a:p>
        </p:txBody>
      </p:sp>
      <p:sp>
        <p:nvSpPr>
          <p:cNvPr id="7" name="Slide Number Placeholder 6"/>
          <p:cNvSpPr>
            <a:spLocks noGrp="1"/>
          </p:cNvSpPr>
          <p:nvPr>
            <p:ph type="sldNum" sz="quarter" idx="12"/>
          </p:nvPr>
        </p:nvSpPr>
        <p:spPr/>
        <p:txBody>
          <a:bodyPr/>
          <a:lstStyle>
            <a:lvl1pPr eaLnBrk="0" hangingPunct="0">
              <a:defRPr>
                <a:ea typeface="ＭＳ Ｐゴシック" pitchFamily="50" charset="-128"/>
              </a:defRPr>
            </a:lvl1pPr>
          </a:lstStyle>
          <a:p>
            <a:pPr>
              <a:defRPr/>
            </a:pPr>
            <a:fld id="{3F244788-C331-4740-A9DB-E4198039FB2A}" type="slidenum">
              <a:rPr lang="ja-JP" altLang="en-US"/>
              <a:pPr>
                <a:defRPr/>
              </a:pPr>
              <a:t>‹#›</a:t>
            </a:fld>
            <a:endParaRPr lang="ja-JP" altLang="en-US"/>
          </a:p>
        </p:txBody>
      </p:sp>
    </p:spTree>
    <p:extLst>
      <p:ext uri="{BB962C8B-B14F-4D97-AF65-F5344CB8AC3E}">
        <p14:creationId xmlns:p14="http://schemas.microsoft.com/office/powerpoint/2010/main" val="3467866094"/>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E37A670B-F981-4140-816E-E987234A050A}" type="datetimeFigureOut">
              <a:rPr lang="ja-JP" altLang="en-US"/>
              <a:pPr>
                <a:defRPr/>
              </a:pPr>
              <a:t>2026/6/23</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F3C01CB3-5432-41C1-9779-BE45F3D3C760}" type="slidenum">
              <a:rPr lang="ja-JP" altLang="en-US"/>
              <a:pPr>
                <a:defRPr/>
              </a:pPr>
              <a:t>‹#›</a:t>
            </a:fld>
            <a:endParaRPr lang="ja-JP" altLang="en-US"/>
          </a:p>
        </p:txBody>
      </p:sp>
    </p:spTree>
    <p:extLst>
      <p:ext uri="{BB962C8B-B14F-4D97-AF65-F5344CB8AC3E}">
        <p14:creationId xmlns:p14="http://schemas.microsoft.com/office/powerpoint/2010/main" val="654693474"/>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8"/>
            <a:ext cx="2743200" cy="585152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09600" y="274658"/>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BB8CEE9A-21CA-4290-B1DD-CD3142C36CBC}" type="datetimeFigureOut">
              <a:rPr lang="ja-JP" altLang="en-US"/>
              <a:pPr>
                <a:defRPr/>
              </a:pPr>
              <a:t>2026/6/23</a:t>
            </a:fld>
            <a:endParaRPr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lang="ja-JP" altLang="en-US"/>
          </a:p>
        </p:txBody>
      </p:sp>
      <p:sp>
        <p:nvSpPr>
          <p:cNvPr id="6"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ACA8775B-C117-407E-94D1-6F12AEB6A21E}" type="slidenum">
              <a:rPr lang="ja-JP" altLang="en-US"/>
              <a:pPr>
                <a:defRPr/>
              </a:pPr>
              <a:t>‹#›</a:t>
            </a:fld>
            <a:endParaRPr lang="ja-JP" altLang="en-US"/>
          </a:p>
        </p:txBody>
      </p:sp>
    </p:spTree>
    <p:extLst>
      <p:ext uri="{BB962C8B-B14F-4D97-AF65-F5344CB8AC3E}">
        <p14:creationId xmlns:p14="http://schemas.microsoft.com/office/powerpoint/2010/main" val="371683796"/>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lstStyle>
            <a:lvl1pPr>
              <a:lnSpc>
                <a:spcPct val="100000"/>
              </a:lnSpc>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6"/>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F04E27EA-8C2F-40C0-909D-998DCE0D5B27}" type="datetimeFigureOut">
              <a:rPr kumimoji="1" lang="ja-JP" altLang="en-US"/>
              <a:pPr>
                <a:defRPr/>
              </a:pPr>
              <a:t>2026/6/23</a:t>
            </a:fld>
            <a:endParaRPr kumimoji="1" lang="ja-JP" altLang="en-US"/>
          </a:p>
        </p:txBody>
      </p:sp>
      <p:sp>
        <p:nvSpPr>
          <p:cNvPr id="5" name="Slide Number Placeholder 7"/>
          <p:cNvSpPr>
            <a:spLocks noGrp="1"/>
          </p:cNvSpPr>
          <p:nvPr>
            <p:ph type="sldNum" sz="quarter" idx="11"/>
          </p:nvPr>
        </p:nvSpPr>
        <p:spPr/>
        <p:txBody>
          <a:bodyPr/>
          <a:lstStyle>
            <a:lvl1pPr eaLnBrk="0" hangingPunct="0">
              <a:defRPr>
                <a:ea typeface="ＭＳ Ｐゴシック" pitchFamily="50" charset="-128"/>
              </a:defRPr>
            </a:lvl1pPr>
          </a:lstStyle>
          <a:p>
            <a:pPr>
              <a:defRPr/>
            </a:pPr>
            <a:fld id="{BBCF2FF6-07C4-4D4D-A1FD-531D961117A4}" type="slidenum">
              <a:rPr kumimoji="1" lang="ja-JP" altLang="en-US"/>
              <a:pPr>
                <a:defRPr/>
              </a:pPr>
              <a:t>‹#›</a:t>
            </a:fld>
            <a:endParaRPr kumimoji="1" lang="ja-JP" altLang="en-US"/>
          </a:p>
        </p:txBody>
      </p:sp>
      <p:sp>
        <p:nvSpPr>
          <p:cNvPr id="6" name="Footer Placeholder 8"/>
          <p:cNvSpPr>
            <a:spLocks noGrp="1"/>
          </p:cNvSpPr>
          <p:nvPr>
            <p:ph type="ftr" sz="quarter" idx="12"/>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Tree>
    <p:extLst>
      <p:ext uri="{BB962C8B-B14F-4D97-AF65-F5344CB8AC3E}">
        <p14:creationId xmlns:p14="http://schemas.microsoft.com/office/powerpoint/2010/main" val="2683693155"/>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146EA91B-5F08-4FD1-8602-668E7C237681}" type="datetimeFigureOut">
              <a:rPr kumimoji="1" lang="ja-JP" altLang="en-US"/>
              <a:pPr>
                <a:defRPr/>
              </a:pPr>
              <a:t>2026/6/23</a:t>
            </a:fld>
            <a:endParaRPr kumimoji="1"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6"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B0F99E85-651E-42DB-9F27-B79F112B3F4D}" type="slidenum">
              <a:rPr kumimoji="1" lang="ja-JP" altLang="en-US"/>
              <a:pPr>
                <a:defRPr/>
              </a:pPr>
              <a:t>‹#›</a:t>
            </a:fld>
            <a:endParaRPr kumimoji="1" lang="ja-JP" altLang="en-US"/>
          </a:p>
        </p:txBody>
      </p:sp>
    </p:spTree>
    <p:extLst>
      <p:ext uri="{BB962C8B-B14F-4D97-AF65-F5344CB8AC3E}">
        <p14:creationId xmlns:p14="http://schemas.microsoft.com/office/powerpoint/2010/main" val="121879541"/>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Oval 6"/>
          <p:cNvSpPr/>
          <p:nvPr/>
        </p:nvSpPr>
        <p:spPr>
          <a:xfrm>
            <a:off x="5994401"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5" name="Oval 7"/>
          <p:cNvSpPr/>
          <p:nvPr/>
        </p:nvSpPr>
        <p:spPr>
          <a:xfrm>
            <a:off x="6261101" y="3924300"/>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6" name="Oval 8"/>
          <p:cNvSpPr/>
          <p:nvPr/>
        </p:nvSpPr>
        <p:spPr>
          <a:xfrm>
            <a:off x="5729819" y="3924300"/>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2" name="Title 1"/>
          <p:cNvSpPr>
            <a:spLocks noGrp="1"/>
          </p:cNvSpPr>
          <p:nvPr>
            <p:ph type="title"/>
          </p:nvPr>
        </p:nvSpPr>
        <p:spPr>
          <a:xfrm>
            <a:off x="963084" y="1371628"/>
            <a:ext cx="10363200" cy="2505075"/>
          </a:xfrm>
        </p:spPr>
        <p:txBody>
          <a:bodyPr/>
          <a:lstStyle>
            <a:lvl1pPr algn="ctr" defTabSz="914363"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63084" y="4068801"/>
            <a:ext cx="10363200" cy="1131887"/>
          </a:xfrm>
        </p:spPr>
        <p:txBody>
          <a:bodyPr/>
          <a:lstStyle>
            <a:lvl1pPr marL="0" indent="0" algn="ctr">
              <a:buNone/>
              <a:defRPr sz="2000">
                <a:solidFill>
                  <a:schemeClr val="tx1">
                    <a:tint val="75000"/>
                  </a:schemeClr>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ja-JP" altLang="en-US"/>
              <a:t>マスター テキストの書式設定</a:t>
            </a:r>
          </a:p>
        </p:txBody>
      </p:sp>
      <p:sp>
        <p:nvSpPr>
          <p:cNvPr id="7"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BF13E7E8-7407-4337-87C4-4DF6B95785A8}" type="datetimeFigureOut">
              <a:rPr kumimoji="1" lang="ja-JP" altLang="en-US"/>
              <a:pPr>
                <a:defRPr/>
              </a:pPr>
              <a:t>2026/6/23</a:t>
            </a:fld>
            <a:endParaRPr kumimoji="1" lang="ja-JP" altLang="en-US"/>
          </a:p>
        </p:txBody>
      </p:sp>
      <p:sp>
        <p:nvSpPr>
          <p:cNvPr id="8"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9"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3678994B-75B8-417E-BDB1-3A3B159561E5}" type="slidenum">
              <a:rPr kumimoji="1" lang="ja-JP" altLang="en-US"/>
              <a:pPr>
                <a:defRPr/>
              </a:pPr>
              <a:t>‹#›</a:t>
            </a:fld>
            <a:endParaRPr kumimoji="1" lang="ja-JP" altLang="en-US"/>
          </a:p>
        </p:txBody>
      </p:sp>
    </p:spTree>
    <p:extLst>
      <p:ext uri="{BB962C8B-B14F-4D97-AF65-F5344CB8AC3E}">
        <p14:creationId xmlns:p14="http://schemas.microsoft.com/office/powerpoint/2010/main" val="302008870"/>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4" name="Content Placeholder 3"/>
          <p:cNvSpPr>
            <a:spLocks noGrp="1"/>
          </p:cNvSpPr>
          <p:nvPr>
            <p:ph sz="half" idx="2"/>
          </p:nvPr>
        </p:nvSpPr>
        <p:spPr>
          <a:xfrm>
            <a:off x="6197600" y="1600207"/>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9" name="Content Placeholder 8"/>
          <p:cNvSpPr>
            <a:spLocks noGrp="1"/>
          </p:cNvSpPr>
          <p:nvPr>
            <p:ph sz="quarter" idx="13"/>
          </p:nvPr>
        </p:nvSpPr>
        <p:spPr>
          <a:xfrm>
            <a:off x="487681" y="1600200"/>
            <a:ext cx="5388864" cy="452628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4"/>
          </p:nvPr>
        </p:nvSpPr>
        <p:spPr/>
        <p:txBody>
          <a:bodyPr/>
          <a:lstStyle>
            <a:lvl1pPr eaLnBrk="0" fontAlgn="base" hangingPunct="0">
              <a:spcBef>
                <a:spcPct val="0"/>
              </a:spcBef>
              <a:spcAft>
                <a:spcPct val="0"/>
              </a:spcAft>
              <a:defRPr>
                <a:ea typeface="ＭＳ Ｐゴシック" pitchFamily="50" charset="-128"/>
              </a:defRPr>
            </a:lvl1pPr>
          </a:lstStyle>
          <a:p>
            <a:pPr>
              <a:defRPr/>
            </a:pPr>
            <a:fld id="{4918CF85-1D1B-4ABF-97D9-B34C01C15436}" type="datetimeFigureOut">
              <a:rPr kumimoji="1" lang="ja-JP" altLang="en-US"/>
              <a:pPr>
                <a:defRPr/>
              </a:pPr>
              <a:t>2026/6/23</a:t>
            </a:fld>
            <a:endParaRPr kumimoji="1" lang="ja-JP" altLang="en-US"/>
          </a:p>
        </p:txBody>
      </p:sp>
      <p:sp>
        <p:nvSpPr>
          <p:cNvPr id="6" name="Footer Placeholder 5"/>
          <p:cNvSpPr>
            <a:spLocks noGrp="1"/>
          </p:cNvSpPr>
          <p:nvPr>
            <p:ph type="ftr" sz="quarter" idx="15"/>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7" name="Slide Number Placeholder 6"/>
          <p:cNvSpPr>
            <a:spLocks noGrp="1"/>
          </p:cNvSpPr>
          <p:nvPr>
            <p:ph type="sldNum" sz="quarter" idx="16"/>
          </p:nvPr>
        </p:nvSpPr>
        <p:spPr/>
        <p:txBody>
          <a:bodyPr/>
          <a:lstStyle>
            <a:lvl1pPr eaLnBrk="0" hangingPunct="0">
              <a:defRPr>
                <a:ea typeface="ＭＳ Ｐゴシック" pitchFamily="50" charset="-128"/>
              </a:defRPr>
            </a:lvl1pPr>
          </a:lstStyle>
          <a:p>
            <a:pPr>
              <a:defRPr/>
            </a:pPr>
            <a:fld id="{85ED8005-4088-4864-AA08-FE32A2157FEE}" type="slidenum">
              <a:rPr kumimoji="1" lang="ja-JP" altLang="en-US"/>
              <a:pPr>
                <a:defRPr/>
              </a:pPr>
              <a:t>‹#›</a:t>
            </a:fld>
            <a:endParaRPr kumimoji="1" lang="ja-JP" altLang="en-US"/>
          </a:p>
        </p:txBody>
      </p:sp>
    </p:spTree>
    <p:extLst>
      <p:ext uri="{BB962C8B-B14F-4D97-AF65-F5344CB8AC3E}">
        <p14:creationId xmlns:p14="http://schemas.microsoft.com/office/powerpoint/2010/main" val="3413185960"/>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609601" y="1600200"/>
            <a:ext cx="5386917" cy="609600"/>
          </a:xfrm>
        </p:spPr>
        <p:txBody>
          <a:bodyPr anchor="b">
            <a:noAutofit/>
          </a:bodyPr>
          <a:lstStyle>
            <a:lvl1pPr marL="0" indent="0" algn="ctr">
              <a:buNone/>
              <a:defRPr sz="24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ja-JP" altLang="en-US"/>
              <a:t>マスター テキストの書式設定</a:t>
            </a:r>
          </a:p>
        </p:txBody>
      </p:sp>
      <p:sp>
        <p:nvSpPr>
          <p:cNvPr id="5" name="Text Placeholder 4"/>
          <p:cNvSpPr>
            <a:spLocks noGrp="1"/>
          </p:cNvSpPr>
          <p:nvPr>
            <p:ph type="body" sz="quarter" idx="3"/>
          </p:nvPr>
        </p:nvSpPr>
        <p:spPr>
          <a:xfrm>
            <a:off x="6197627" y="1600200"/>
            <a:ext cx="5389033" cy="609600"/>
          </a:xfrm>
        </p:spPr>
        <p:txBody>
          <a:bodyPr anchor="b">
            <a:noAutofit/>
          </a:bodyPr>
          <a:lstStyle>
            <a:lvl1pPr marL="0" indent="0" algn="ctr">
              <a:buNone/>
              <a:defRPr sz="2400" b="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ja-JP" altLang="en-US"/>
              <a:t>マスター テキストの書式設定</a:t>
            </a:r>
          </a:p>
        </p:txBody>
      </p:sp>
      <p:sp>
        <p:nvSpPr>
          <p:cNvPr id="11" name="Content Placeholder 10"/>
          <p:cNvSpPr>
            <a:spLocks noGrp="1"/>
          </p:cNvSpPr>
          <p:nvPr>
            <p:ph sz="quarter" idx="13"/>
          </p:nvPr>
        </p:nvSpPr>
        <p:spPr>
          <a:xfrm>
            <a:off x="609601" y="2212848"/>
            <a:ext cx="5388864" cy="391363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12"/>
          <p:cNvSpPr>
            <a:spLocks noGrp="1"/>
          </p:cNvSpPr>
          <p:nvPr>
            <p:ph sz="quarter" idx="14"/>
          </p:nvPr>
        </p:nvSpPr>
        <p:spPr>
          <a:xfrm>
            <a:off x="6230112" y="2212856"/>
            <a:ext cx="5388864" cy="3913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5"/>
          </p:nvPr>
        </p:nvSpPr>
        <p:spPr/>
        <p:txBody>
          <a:bodyPr/>
          <a:lstStyle>
            <a:lvl1pPr eaLnBrk="0" fontAlgn="base" hangingPunct="0">
              <a:spcBef>
                <a:spcPct val="0"/>
              </a:spcBef>
              <a:spcAft>
                <a:spcPct val="0"/>
              </a:spcAft>
              <a:defRPr>
                <a:ea typeface="ＭＳ Ｐゴシック" pitchFamily="50" charset="-128"/>
              </a:defRPr>
            </a:lvl1pPr>
          </a:lstStyle>
          <a:p>
            <a:pPr>
              <a:defRPr/>
            </a:pPr>
            <a:fld id="{9CF29775-8844-48A8-8DD2-19BA4BB5ADE6}" type="datetimeFigureOut">
              <a:rPr kumimoji="1" lang="ja-JP" altLang="en-US"/>
              <a:pPr>
                <a:defRPr/>
              </a:pPr>
              <a:t>2026/6/23</a:t>
            </a:fld>
            <a:endParaRPr kumimoji="1" lang="ja-JP" altLang="en-US"/>
          </a:p>
        </p:txBody>
      </p:sp>
      <p:sp>
        <p:nvSpPr>
          <p:cNvPr id="8" name="Footer Placeholder 7"/>
          <p:cNvSpPr>
            <a:spLocks noGrp="1"/>
          </p:cNvSpPr>
          <p:nvPr>
            <p:ph type="ftr" sz="quarter" idx="16"/>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9" name="Slide Number Placeholder 8"/>
          <p:cNvSpPr>
            <a:spLocks noGrp="1"/>
          </p:cNvSpPr>
          <p:nvPr>
            <p:ph type="sldNum" sz="quarter" idx="17"/>
          </p:nvPr>
        </p:nvSpPr>
        <p:spPr/>
        <p:txBody>
          <a:bodyPr/>
          <a:lstStyle>
            <a:lvl1pPr eaLnBrk="0" hangingPunct="0">
              <a:defRPr>
                <a:ea typeface="ＭＳ Ｐゴシック" pitchFamily="50" charset="-128"/>
              </a:defRPr>
            </a:lvl1pPr>
          </a:lstStyle>
          <a:p>
            <a:pPr>
              <a:defRPr/>
            </a:pPr>
            <a:fld id="{7F216253-F0E9-4413-9EFB-9BEF2B166FE1}" type="slidenum">
              <a:rPr kumimoji="1" lang="ja-JP" altLang="en-US"/>
              <a:pPr>
                <a:defRPr/>
              </a:pPr>
              <a:t>‹#›</a:t>
            </a:fld>
            <a:endParaRPr kumimoji="1" lang="ja-JP" altLang="en-US"/>
          </a:p>
        </p:txBody>
      </p:sp>
    </p:spTree>
    <p:extLst>
      <p:ext uri="{BB962C8B-B14F-4D97-AF65-F5344CB8AC3E}">
        <p14:creationId xmlns:p14="http://schemas.microsoft.com/office/powerpoint/2010/main" val="1894749935"/>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D12F221B-7EF2-4AC6-9803-2866E0CEE20F}" type="datetimeFigureOut">
              <a:rPr kumimoji="1" lang="ja-JP" altLang="en-US"/>
              <a:pPr>
                <a:defRPr/>
              </a:pPr>
              <a:t>2026/6/23</a:t>
            </a:fld>
            <a:endParaRPr kumimoji="1" lang="ja-JP"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5" name="Slide Number Placeholder 4"/>
          <p:cNvSpPr>
            <a:spLocks noGrp="1"/>
          </p:cNvSpPr>
          <p:nvPr>
            <p:ph type="sldNum" sz="quarter" idx="12"/>
          </p:nvPr>
        </p:nvSpPr>
        <p:spPr/>
        <p:txBody>
          <a:bodyPr/>
          <a:lstStyle>
            <a:lvl1pPr eaLnBrk="0" hangingPunct="0">
              <a:defRPr>
                <a:ea typeface="ＭＳ Ｐゴシック" pitchFamily="50" charset="-128"/>
              </a:defRPr>
            </a:lvl1pPr>
          </a:lstStyle>
          <a:p>
            <a:pPr>
              <a:defRPr/>
            </a:pPr>
            <a:fld id="{FC2C1A05-950A-4FDA-A35D-2A108F28A18C}" type="slidenum">
              <a:rPr kumimoji="1" lang="ja-JP" altLang="en-US"/>
              <a:pPr>
                <a:defRPr/>
              </a:pPr>
              <a:t>‹#›</a:t>
            </a:fld>
            <a:endParaRPr kumimoji="1" lang="ja-JP" altLang="en-US"/>
          </a:p>
        </p:txBody>
      </p:sp>
    </p:spTree>
    <p:extLst>
      <p:ext uri="{BB962C8B-B14F-4D97-AF65-F5344CB8AC3E}">
        <p14:creationId xmlns:p14="http://schemas.microsoft.com/office/powerpoint/2010/main" val="3449779592"/>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E6DB5D8D-1848-4A87-86AA-0B27A812D43D}" type="datetimeFigureOut">
              <a:rPr kumimoji="1" lang="ja-JP" altLang="en-US"/>
              <a:pPr>
                <a:defRPr/>
              </a:pPr>
              <a:t>2026/6/23</a:t>
            </a:fld>
            <a:endParaRPr kumimoji="1" lang="ja-JP"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4" name="Slide Number Placeholder 3"/>
          <p:cNvSpPr>
            <a:spLocks noGrp="1"/>
          </p:cNvSpPr>
          <p:nvPr>
            <p:ph type="sldNum" sz="quarter" idx="12"/>
          </p:nvPr>
        </p:nvSpPr>
        <p:spPr/>
        <p:txBody>
          <a:bodyPr/>
          <a:lstStyle>
            <a:lvl1pPr eaLnBrk="0" hangingPunct="0">
              <a:defRPr>
                <a:ea typeface="ＭＳ Ｐゴシック" pitchFamily="50" charset="-128"/>
              </a:defRPr>
            </a:lvl1pPr>
          </a:lstStyle>
          <a:p>
            <a:pPr>
              <a:defRPr/>
            </a:pPr>
            <a:fld id="{C4893E61-0465-4343-A8E8-51D6BD34E546}" type="slidenum">
              <a:rPr kumimoji="1" lang="ja-JP" altLang="en-US"/>
              <a:pPr>
                <a:defRPr/>
              </a:pPr>
              <a:t>‹#›</a:t>
            </a:fld>
            <a:endParaRPr kumimoji="1" lang="ja-JP" altLang="en-US"/>
          </a:p>
        </p:txBody>
      </p:sp>
    </p:spTree>
    <p:extLst>
      <p:ext uri="{BB962C8B-B14F-4D97-AF65-F5344CB8AC3E}">
        <p14:creationId xmlns:p14="http://schemas.microsoft.com/office/powerpoint/2010/main" val="2039918344"/>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876124" y="266700"/>
            <a:ext cx="4011084" cy="2095500"/>
          </a:xfrm>
        </p:spPr>
        <p:txBody>
          <a:bodyPr/>
          <a:lstStyle>
            <a:lvl1pPr algn="ctr">
              <a:lnSpc>
                <a:spcPct val="100000"/>
              </a:lnSpc>
              <a:defRPr sz="2800" b="0">
                <a:effectLst>
                  <a:outerShdw blurRad="50800" dist="25400" dir="5400000" algn="t" rotWithShape="0">
                    <a:prstClr val="black">
                      <a:alpha val="25000"/>
                    </a:prstClr>
                  </a:outerShdw>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958867" y="273077"/>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876124" y="2438434"/>
            <a:ext cx="4011084" cy="3687763"/>
          </a:xfrm>
        </p:spPr>
        <p:txBody>
          <a:bodyPr>
            <a:normAutofit/>
          </a:bodyPr>
          <a:lstStyle>
            <a:lvl1pPr marL="0" indent="0" algn="ctr">
              <a:lnSpc>
                <a:spcPct val="125000"/>
              </a:lnSpc>
              <a:buNone/>
              <a:defRPr sz="16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8907D15C-781B-4BCE-B910-5D9D70DFC731}" type="datetimeFigureOut">
              <a:rPr kumimoji="1" lang="ja-JP" altLang="en-US"/>
              <a:pPr>
                <a:defRPr/>
              </a:pPr>
              <a:t>2026/6/23</a:t>
            </a:fld>
            <a:endParaRPr kumimoji="1"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7" name="Slide Number Placeholder 6"/>
          <p:cNvSpPr>
            <a:spLocks noGrp="1"/>
          </p:cNvSpPr>
          <p:nvPr>
            <p:ph type="sldNum" sz="quarter" idx="12"/>
          </p:nvPr>
        </p:nvSpPr>
        <p:spPr/>
        <p:txBody>
          <a:bodyPr/>
          <a:lstStyle>
            <a:lvl1pPr eaLnBrk="0" hangingPunct="0">
              <a:defRPr>
                <a:ea typeface="ＭＳ Ｐゴシック" pitchFamily="50" charset="-128"/>
              </a:defRPr>
            </a:lvl1pPr>
          </a:lstStyle>
          <a:p>
            <a:pPr>
              <a:defRPr/>
            </a:pPr>
            <a:fld id="{8BCC719B-F257-4E7D-B50A-B71AF90E003E}" type="slidenum">
              <a:rPr kumimoji="1" lang="ja-JP" altLang="en-US"/>
              <a:pPr>
                <a:defRPr/>
              </a:pPr>
              <a:t>‹#›</a:t>
            </a:fld>
            <a:endParaRPr kumimoji="1" lang="ja-JP" altLang="en-US"/>
          </a:p>
        </p:txBody>
      </p:sp>
    </p:spTree>
    <p:extLst>
      <p:ext uri="{BB962C8B-B14F-4D97-AF65-F5344CB8AC3E}">
        <p14:creationId xmlns:p14="http://schemas.microsoft.com/office/powerpoint/2010/main" val="100029075"/>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239438" y="228600"/>
            <a:ext cx="7615765" cy="895350"/>
          </a:xfrm>
        </p:spPr>
        <p:txBody>
          <a:bodyPr/>
          <a:lstStyle>
            <a:lvl1pPr algn="ctr">
              <a:lnSpc>
                <a:spcPct val="100000"/>
              </a:lnSpc>
              <a:defRPr sz="28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2010841" y="1143001"/>
            <a:ext cx="8072965" cy="4541044"/>
          </a:xfrm>
          <a:ln w="76200">
            <a:solidFill>
              <a:schemeClr val="bg1"/>
            </a:solidFill>
          </a:ln>
          <a:effectLst>
            <a:outerShdw blurRad="88900" dist="50800" dir="5400000" algn="ctr" rotWithShape="0">
              <a:srgbClr val="000000">
                <a:alpha val="25000"/>
              </a:srgbClr>
            </a:outerShdw>
          </a:effectLst>
        </p:spPr>
        <p:txBody>
          <a:bodyPr rtlCol="0">
            <a:normAutofit/>
          </a:bodyPr>
          <a:lstStyle>
            <a:lvl1pPr marL="0" indent="0" algn="ctr">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2239438" y="5810250"/>
            <a:ext cx="7615765" cy="533400"/>
          </a:xfrm>
        </p:spPr>
        <p:txBody>
          <a:bodyPr>
            <a:normAutofit/>
          </a:bodyPr>
          <a:lstStyle>
            <a:lvl1pPr marL="0" indent="0" algn="ctr">
              <a:buNone/>
              <a:defRPr sz="16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86AD2D46-FED9-47C2-A20E-975691FADFC4}" type="datetimeFigureOut">
              <a:rPr kumimoji="1" lang="ja-JP" altLang="en-US"/>
              <a:pPr>
                <a:defRPr/>
              </a:pPr>
              <a:t>2026/6/23</a:t>
            </a:fld>
            <a:endParaRPr kumimoji="1" lang="ja-JP"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7" name="Slide Number Placeholder 6"/>
          <p:cNvSpPr>
            <a:spLocks noGrp="1"/>
          </p:cNvSpPr>
          <p:nvPr>
            <p:ph type="sldNum" sz="quarter" idx="12"/>
          </p:nvPr>
        </p:nvSpPr>
        <p:spPr/>
        <p:txBody>
          <a:bodyPr/>
          <a:lstStyle>
            <a:lvl1pPr eaLnBrk="0" hangingPunct="0">
              <a:defRPr>
                <a:ea typeface="ＭＳ Ｐゴシック" pitchFamily="50" charset="-128"/>
              </a:defRPr>
            </a:lvl1pPr>
          </a:lstStyle>
          <a:p>
            <a:pPr>
              <a:defRPr/>
            </a:pPr>
            <a:fld id="{3F244788-C331-4740-A9DB-E4198039FB2A}" type="slidenum">
              <a:rPr kumimoji="1" lang="ja-JP" altLang="en-US"/>
              <a:pPr>
                <a:defRPr/>
              </a:pPr>
              <a:t>‹#›</a:t>
            </a:fld>
            <a:endParaRPr kumimoji="1" lang="ja-JP" altLang="en-US"/>
          </a:p>
        </p:txBody>
      </p:sp>
    </p:spTree>
    <p:extLst>
      <p:ext uri="{BB962C8B-B14F-4D97-AF65-F5344CB8AC3E}">
        <p14:creationId xmlns:p14="http://schemas.microsoft.com/office/powerpoint/2010/main" val="255638961"/>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E37A670B-F981-4140-816E-E987234A050A}" type="datetimeFigureOut">
              <a:rPr kumimoji="1" lang="ja-JP" altLang="en-US"/>
              <a:pPr>
                <a:defRPr/>
              </a:pPr>
              <a:t>2026/6/23</a:t>
            </a:fld>
            <a:endParaRPr kumimoji="1"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6"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F3C01CB3-5432-41C1-9779-BE45F3D3C760}" type="slidenum">
              <a:rPr kumimoji="1" lang="ja-JP" altLang="en-US"/>
              <a:pPr>
                <a:defRPr/>
              </a:pPr>
              <a:t>‹#›</a:t>
            </a:fld>
            <a:endParaRPr kumimoji="1" lang="ja-JP" altLang="en-US"/>
          </a:p>
        </p:txBody>
      </p:sp>
    </p:spTree>
    <p:extLst>
      <p:ext uri="{BB962C8B-B14F-4D97-AF65-F5344CB8AC3E}">
        <p14:creationId xmlns:p14="http://schemas.microsoft.com/office/powerpoint/2010/main" val="1162876465"/>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3"/>
            <a:ext cx="2743200" cy="585152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09600" y="274663"/>
            <a:ext cx="80264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ea typeface="ＭＳ Ｐゴシック" pitchFamily="50" charset="-128"/>
              </a:defRPr>
            </a:lvl1pPr>
          </a:lstStyle>
          <a:p>
            <a:pPr>
              <a:defRPr/>
            </a:pPr>
            <a:fld id="{BB8CEE9A-21CA-4290-B1DD-CD3142C36CBC}" type="datetimeFigureOut">
              <a:rPr kumimoji="1" lang="ja-JP" altLang="en-US"/>
              <a:pPr>
                <a:defRPr/>
              </a:pPr>
              <a:t>2026/6/23</a:t>
            </a:fld>
            <a:endParaRPr kumimoji="1" lang="ja-JP"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ea typeface="ＭＳ Ｐゴシック" pitchFamily="50" charset="-128"/>
              </a:defRPr>
            </a:lvl1pPr>
          </a:lstStyle>
          <a:p>
            <a:pPr>
              <a:defRPr/>
            </a:pPr>
            <a:endParaRPr kumimoji="1" lang="ja-JP" altLang="en-US"/>
          </a:p>
        </p:txBody>
      </p:sp>
      <p:sp>
        <p:nvSpPr>
          <p:cNvPr id="6" name="Slide Number Placeholder 5"/>
          <p:cNvSpPr>
            <a:spLocks noGrp="1"/>
          </p:cNvSpPr>
          <p:nvPr>
            <p:ph type="sldNum" sz="quarter" idx="12"/>
          </p:nvPr>
        </p:nvSpPr>
        <p:spPr/>
        <p:txBody>
          <a:bodyPr/>
          <a:lstStyle>
            <a:lvl1pPr eaLnBrk="0" hangingPunct="0">
              <a:defRPr>
                <a:ea typeface="ＭＳ Ｐゴシック" pitchFamily="50" charset="-128"/>
              </a:defRPr>
            </a:lvl1pPr>
          </a:lstStyle>
          <a:p>
            <a:pPr>
              <a:defRPr/>
            </a:pPr>
            <a:fld id="{ACA8775B-C117-407E-94D1-6F12AEB6A21E}" type="slidenum">
              <a:rPr kumimoji="1" lang="ja-JP" altLang="en-US"/>
              <a:pPr>
                <a:defRPr/>
              </a:pPr>
              <a:t>‹#›</a:t>
            </a:fld>
            <a:endParaRPr kumimoji="1" lang="ja-JP" altLang="en-US"/>
          </a:p>
        </p:txBody>
      </p:sp>
    </p:spTree>
    <p:extLst>
      <p:ext uri="{BB962C8B-B14F-4D97-AF65-F5344CB8AC3E}">
        <p14:creationId xmlns:p14="http://schemas.microsoft.com/office/powerpoint/2010/main" val="1239310198"/>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3895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
        <p:nvSpPr>
          <p:cNvPr id="3" name="Footer Placeholder 6">
            <a:extLst>
              <a:ext uri="{FF2B5EF4-FFF2-40B4-BE49-F238E27FC236}">
                <a16:creationId xmlns:a16="http://schemas.microsoft.com/office/drawing/2014/main" id="{D63855BC-71E0-C059-11EC-BC78FCD5A696}"/>
              </a:ext>
            </a:extLst>
          </p:cNvPr>
          <p:cNvSpPr>
            <a:spLocks noGrp="1"/>
          </p:cNvSpPr>
          <p:nvPr>
            <p:ph type="ftr" sz="quarter" idx="3"/>
          </p:nvPr>
        </p:nvSpPr>
        <p:spPr>
          <a:xfrm>
            <a:off x="640080" y="5792154"/>
            <a:ext cx="10972800" cy="365125"/>
          </a:xfrm>
          <a:prstGeom prst="rect">
            <a:avLst/>
          </a:prstGeom>
        </p:spPr>
        <p:txBody>
          <a:bodyPr vert="horz" lIns="91440" tIns="45720" rIns="91440" bIns="45720" rtlCol="0" anchor="b"/>
          <a:lstStyle>
            <a:lvl1pPr algn="l">
              <a:defRPr sz="800">
                <a:solidFill>
                  <a:schemeClr val="bg1"/>
                </a:solidFill>
              </a:defRPr>
            </a:lvl1pPr>
          </a:lstStyle>
          <a:p>
            <a:endParaRPr lang="en-US" dirty="0"/>
          </a:p>
        </p:txBody>
      </p:sp>
    </p:spTree>
    <p:extLst>
      <p:ext uri="{BB962C8B-B14F-4D97-AF65-F5344CB8AC3E}">
        <p14:creationId xmlns:p14="http://schemas.microsoft.com/office/powerpoint/2010/main" val="408106046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726339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706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83288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746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932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1549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87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49868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27361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171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724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031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12710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89274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410203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520735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50725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6/23/26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853850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98359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521026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642736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96662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772729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536469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331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8786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7618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628845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9659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852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581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462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39837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53805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328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622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884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39832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646592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36719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804850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47002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6/23/26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4057517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22448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171616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661430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5971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904543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42464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088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5" Type="http://schemas.openxmlformats.org/officeDocument/2006/relationships/slideLayout" Target="../slideLayouts/slideLayout204.xml"/><Relationship Id="rId4" Type="http://schemas.openxmlformats.org/officeDocument/2006/relationships/slideLayout" Target="../slideLayouts/slideLayout203.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1.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2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image" Target="../media/image10.jpeg"/><Relationship Id="rId5" Type="http://schemas.openxmlformats.org/officeDocument/2006/relationships/theme" Target="../theme/theme12.xml"/><Relationship Id="rId4" Type="http://schemas.openxmlformats.org/officeDocument/2006/relationships/slideLayout" Target="../slideLayouts/slideLayout2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13.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14.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15.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16.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theme" Target="../theme/theme17.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3.pn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3.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theme" Target="../theme/theme4.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theme" Target="../theme/theme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theme" Target="../theme/theme6.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19" Type="http://schemas.openxmlformats.org/officeDocument/2006/relationships/image" Target="../media/image5.jpeg"/><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3" Type="http://schemas.openxmlformats.org/officeDocument/2006/relationships/slideLayout" Target="../slideLayouts/slideLayout144.xml"/><Relationship Id="rId21" Type="http://schemas.openxmlformats.org/officeDocument/2006/relationships/image" Target="../media/image3.png"/><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theme" Target="../theme/theme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8.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864427B-2936-44E4-36A6-A80E20EBC86B}"/>
              </a:ext>
            </a:extLst>
          </p:cNvPr>
          <p:cNvGrpSpPr/>
          <p:nvPr userDrawn="1"/>
        </p:nvGrpSpPr>
        <p:grpSpPr>
          <a:xfrm flipV="1">
            <a:off x="0" y="6705600"/>
            <a:ext cx="12192000" cy="55880"/>
            <a:chOff x="0" y="76200"/>
            <a:chExt cx="12192000" cy="55880"/>
          </a:xfrm>
        </p:grpSpPr>
        <p:cxnSp>
          <p:nvCxnSpPr>
            <p:cNvPr id="10" name="Straight Connector 9">
              <a:extLst>
                <a:ext uri="{FF2B5EF4-FFF2-40B4-BE49-F238E27FC236}">
                  <a16:creationId xmlns:a16="http://schemas.microsoft.com/office/drawing/2014/main" id="{3700F59C-FC41-234D-0D2B-E775D88C5C56}"/>
                </a:ext>
              </a:extLst>
            </p:cNvPr>
            <p:cNvCxnSpPr/>
            <p:nvPr userDrawn="1"/>
          </p:nvCxnSpPr>
          <p:spPr>
            <a:xfrm>
              <a:off x="0" y="132080"/>
              <a:ext cx="12192000" cy="0"/>
            </a:xfrm>
            <a:prstGeom prst="line">
              <a:avLst/>
            </a:prstGeom>
            <a:ln w="12700">
              <a:solidFill>
                <a:srgbClr val="722A6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C4F1A68-1084-DCBF-AC26-456872476481}"/>
                </a:ext>
              </a:extLst>
            </p:cNvPr>
            <p:cNvCxnSpPr/>
            <p:nvPr userDrawn="1"/>
          </p:nvCxnSpPr>
          <p:spPr>
            <a:xfrm>
              <a:off x="0" y="76200"/>
              <a:ext cx="12192000" cy="0"/>
            </a:xfrm>
            <a:prstGeom prst="line">
              <a:avLst/>
            </a:prstGeom>
            <a:ln w="28575">
              <a:solidFill>
                <a:srgbClr val="722A6B"/>
              </a:solidFill>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87F00B5-7EC1-8743-58DA-0486B35AA5C4}"/>
              </a:ext>
            </a:extLst>
          </p:cNvPr>
          <p:cNvSpPr>
            <a:spLocks noGrp="1"/>
          </p:cNvSpPr>
          <p:nvPr>
            <p:ph type="title"/>
          </p:nvPr>
        </p:nvSpPr>
        <p:spPr>
          <a:xfrm>
            <a:off x="419877" y="136525"/>
            <a:ext cx="11312488" cy="10484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B9DFF72-4586-4910-D1D7-CDA201789B40}"/>
              </a:ext>
            </a:extLst>
          </p:cNvPr>
          <p:cNvSpPr>
            <a:spLocks noGrp="1"/>
          </p:cNvSpPr>
          <p:nvPr>
            <p:ph type="body" idx="1"/>
          </p:nvPr>
        </p:nvSpPr>
        <p:spPr>
          <a:xfrm>
            <a:off x="419878" y="1433740"/>
            <a:ext cx="1131248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C7B99C26-AB23-7D26-AB76-D29CF715FB79}"/>
              </a:ext>
            </a:extLst>
          </p:cNvPr>
          <p:cNvSpPr>
            <a:spLocks noGrp="1"/>
          </p:cNvSpPr>
          <p:nvPr>
            <p:ph type="sldNum" sz="quarter" idx="4"/>
          </p:nvPr>
        </p:nvSpPr>
        <p:spPr>
          <a:xfrm>
            <a:off x="9448800" y="6538084"/>
            <a:ext cx="2743200" cy="248796"/>
          </a:xfrm>
          <a:prstGeom prst="rect">
            <a:avLst/>
          </a:prstGeom>
        </p:spPr>
        <p:txBody>
          <a:bodyPr vert="horz" lIns="91440" tIns="45720" rIns="91440" bIns="45720" rtlCol="0" anchor="ctr"/>
          <a:lstStyle>
            <a:lvl1pPr algn="r">
              <a:defRPr sz="1000">
                <a:solidFill>
                  <a:srgbClr val="722A6B"/>
                </a:solidFill>
              </a:defRPr>
            </a:lvl1pPr>
          </a:lstStyle>
          <a:p>
            <a:fld id="{C28C4C63-AFB8-CA4C-AC34-4F611BA9B241}" type="slidenum">
              <a:rPr lang="en-US" smtClean="0"/>
              <a:pPr/>
              <a:t>‹#›</a:t>
            </a:fld>
            <a:endParaRPr lang="en-US"/>
          </a:p>
        </p:txBody>
      </p:sp>
      <p:grpSp>
        <p:nvGrpSpPr>
          <p:cNvPr id="8" name="Group 7">
            <a:extLst>
              <a:ext uri="{FF2B5EF4-FFF2-40B4-BE49-F238E27FC236}">
                <a16:creationId xmlns:a16="http://schemas.microsoft.com/office/drawing/2014/main" id="{15C5538E-5454-3513-4C25-B118774F6DAD}"/>
              </a:ext>
            </a:extLst>
          </p:cNvPr>
          <p:cNvGrpSpPr/>
          <p:nvPr userDrawn="1"/>
        </p:nvGrpSpPr>
        <p:grpSpPr>
          <a:xfrm>
            <a:off x="0" y="76200"/>
            <a:ext cx="12192000" cy="55880"/>
            <a:chOff x="0" y="76200"/>
            <a:chExt cx="12192000" cy="55880"/>
          </a:xfrm>
        </p:grpSpPr>
        <p:cxnSp>
          <p:nvCxnSpPr>
            <p:cNvPr id="5" name="Straight Connector 4">
              <a:extLst>
                <a:ext uri="{FF2B5EF4-FFF2-40B4-BE49-F238E27FC236}">
                  <a16:creationId xmlns:a16="http://schemas.microsoft.com/office/drawing/2014/main" id="{F95D3D4A-5A16-FB8C-2380-75C67ED2B76A}"/>
                </a:ext>
              </a:extLst>
            </p:cNvPr>
            <p:cNvCxnSpPr/>
            <p:nvPr userDrawn="1"/>
          </p:nvCxnSpPr>
          <p:spPr>
            <a:xfrm>
              <a:off x="0" y="132080"/>
              <a:ext cx="12192000" cy="0"/>
            </a:xfrm>
            <a:prstGeom prst="line">
              <a:avLst/>
            </a:prstGeom>
            <a:ln w="12700">
              <a:solidFill>
                <a:srgbClr val="722A6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6B70E08-7367-EB28-ED27-33FC10670624}"/>
                </a:ext>
              </a:extLst>
            </p:cNvPr>
            <p:cNvCxnSpPr/>
            <p:nvPr userDrawn="1"/>
          </p:nvCxnSpPr>
          <p:spPr>
            <a:xfrm>
              <a:off x="0" y="76200"/>
              <a:ext cx="12192000" cy="0"/>
            </a:xfrm>
            <a:prstGeom prst="line">
              <a:avLst/>
            </a:prstGeom>
            <a:ln w="28575">
              <a:solidFill>
                <a:srgbClr val="722A6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8004542"/>
      </p:ext>
    </p:extLst>
  </p:cSld>
  <p:clrMap bg1="lt1" tx1="dk1" bg2="lt2" tx2="dk2" accent1="accent1" accent2="accent2" accent3="accent3" accent4="accent4" accent5="accent5" accent6="accent6" hlink="hlink" folHlink="folHlink"/>
  <p:sldLayoutIdLst>
    <p:sldLayoutId id="2147485407" r:id="rId1"/>
    <p:sldLayoutId id="2147485408" r:id="rId2"/>
    <p:sldLayoutId id="2147485409" r:id="rId3"/>
    <p:sldLayoutId id="2147485410" r:id="rId4"/>
    <p:sldLayoutId id="2147485411" r:id="rId5"/>
    <p:sldLayoutId id="2147485412" r:id="rId6"/>
    <p:sldLayoutId id="2147485413" r:id="rId7"/>
    <p:sldLayoutId id="2147485414" r:id="rId8"/>
  </p:sldLayoutIdLst>
  <p:hf sldNum="0" hdr="0" ftr="0" dt="0"/>
  <p:txStyles>
    <p:titleStyle>
      <a:lvl1pPr algn="l" defTabSz="914400" rtl="0" eaLnBrk="1" latinLnBrk="0" hangingPunct="1">
        <a:lnSpc>
          <a:spcPct val="90000"/>
        </a:lnSpc>
        <a:spcBef>
          <a:spcPct val="0"/>
        </a:spcBef>
        <a:buNone/>
        <a:defRPr sz="3600" b="1" kern="1200">
          <a:solidFill>
            <a:srgbClr val="19519B"/>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9519B"/>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9519B"/>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9519B"/>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722A6B"/>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722A6B"/>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orient="horz" pos="2160">
          <p15:clr>
            <a:srgbClr val="F26B43"/>
          </p15:clr>
        </p15:guide>
        <p15:guide id="4" orient="horz" pos="960">
          <p15:clr>
            <a:srgbClr val="F26B43"/>
          </p15:clr>
        </p15:guide>
        <p15:guide id="6" orient="horz" pos="648">
          <p15:clr>
            <a:srgbClr val="F26B43"/>
          </p15:clr>
        </p15:guide>
        <p15:guide id="8" orient="horz" pos="422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13722321"/>
      </p:ext>
    </p:extLst>
  </p:cSld>
  <p:clrMap bg1="lt1" tx1="dk1" bg2="lt2" tx2="dk2" accent1="accent1" accent2="accent2" accent3="accent3" accent4="accent4" accent5="accent5" accent6="accent6" hlink="hlink" folHlink="folHlink"/>
  <p:sldLayoutIdLst>
    <p:sldLayoutId id="2147485416" r:id="rId1"/>
    <p:sldLayoutId id="2147485417" r:id="rId2"/>
    <p:sldLayoutId id="2147485418" r:id="rId3"/>
    <p:sldLayoutId id="2147485419" r:id="rId4"/>
    <p:sldLayoutId id="2147485420" r:id="rId5"/>
    <p:sldLayoutId id="2147485421" r:id="rId6"/>
    <p:sldLayoutId id="2147485422" r:id="rId7"/>
    <p:sldLayoutId id="2147485423" r:id="rId8"/>
    <p:sldLayoutId id="2147485424" r:id="rId9"/>
    <p:sldLayoutId id="2147485425" r:id="rId10"/>
    <p:sldLayoutId id="2147485426"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40" y="6238560"/>
            <a:ext cx="12198012" cy="628960"/>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
        <p:nvSpPr>
          <p:cNvPr id="5" name="Rectangle 4">
            <a:extLst>
              <a:ext uri="{FF2B5EF4-FFF2-40B4-BE49-F238E27FC236}">
                <a16:creationId xmlns:a16="http://schemas.microsoft.com/office/drawing/2014/main" id="{F54FD2E0-996C-2731-232C-22255D4CCA3F}"/>
              </a:ext>
            </a:extLst>
          </p:cNvPr>
          <p:cNvSpPr/>
          <p:nvPr userDrawn="1"/>
        </p:nvSpPr>
        <p:spPr>
          <a:xfrm>
            <a:off x="2622014" y="6553201"/>
            <a:ext cx="4087258" cy="3047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2214389"/>
      </p:ext>
    </p:extLst>
  </p:cSld>
  <p:clrMap bg1="lt1" tx1="dk1" bg2="lt2" tx2="dk2" accent1="accent1" accent2="accent2" accent3="accent3" accent4="accent4" accent5="accent5" accent6="accent6" hlink="hlink" folHlink="folHlink"/>
  <p:sldLayoutIdLst>
    <p:sldLayoutId id="2147485428" r:id="rId1"/>
    <p:sldLayoutId id="2147485429" r:id="rId2"/>
    <p:sldLayoutId id="2147485430" r:id="rId3"/>
    <p:sldLayoutId id="214748543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ja-JP" altLang="en-US"/>
              <a:t>マスター タイトルの書式設定</a:t>
            </a:r>
            <a:endParaRPr lang="en-US" dirty="0"/>
          </a:p>
        </p:txBody>
      </p:sp>
      <p:sp>
        <p:nvSpPr>
          <p:cNvPr id="3075" name="Text Placeholder 2"/>
          <p:cNvSpPr>
            <a:spLocks noGrp="1"/>
          </p:cNvSpPr>
          <p:nvPr>
            <p:ph type="body" idx="1"/>
          </p:nvPr>
        </p:nvSpPr>
        <p:spPr bwMode="auto">
          <a:xfrm>
            <a:off x="609600" y="160020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8483602" y="6356358"/>
            <a:ext cx="2781300" cy="365125"/>
          </a:xfrm>
          <a:prstGeom prst="rect">
            <a:avLst/>
          </a:prstGeom>
        </p:spPr>
        <p:txBody>
          <a:bodyPr vert="horz" lIns="91440" tIns="45720" rIns="45720" bIns="45720" rtlCol="0" anchor="ctr"/>
          <a:lstStyle>
            <a:lvl1pPr algn="r" eaLnBrk="1" fontAlgn="auto" hangingPunct="1">
              <a:spcBef>
                <a:spcPts val="0"/>
              </a:spcBef>
              <a:spcAft>
                <a:spcPts val="0"/>
              </a:spcAft>
              <a:defRPr sz="1200">
                <a:solidFill>
                  <a:prstClr val="black">
                    <a:lumMod val="65000"/>
                    <a:lumOff val="35000"/>
                  </a:prstClr>
                </a:solidFill>
                <a:latin typeface="Century Gothic" pitchFamily="34" charset="0"/>
                <a:ea typeface="HGS明朝E"/>
              </a:defRPr>
            </a:lvl1pPr>
          </a:lstStyle>
          <a:p>
            <a:pPr>
              <a:defRPr/>
            </a:pPr>
            <a:fld id="{E14FE943-475C-4325-9C59-A36F7437A8CA}" type="datetimeFigureOut">
              <a:rPr lang="ja-JP" altLang="en-US"/>
              <a:pPr>
                <a:defRPr/>
              </a:pPr>
              <a:t>2026/6/23</a:t>
            </a:fld>
            <a:endParaRPr lang="ja-JP" altLang="en-US"/>
          </a:p>
        </p:txBody>
      </p:sp>
      <p:sp>
        <p:nvSpPr>
          <p:cNvPr id="5" name="Footer Placeholder 4"/>
          <p:cNvSpPr>
            <a:spLocks noGrp="1"/>
          </p:cNvSpPr>
          <p:nvPr>
            <p:ph type="ftr" sz="quarter" idx="3"/>
          </p:nvPr>
        </p:nvSpPr>
        <p:spPr>
          <a:xfrm>
            <a:off x="878418" y="6356358"/>
            <a:ext cx="3797300" cy="365125"/>
          </a:xfrm>
          <a:prstGeom prst="rect">
            <a:avLst/>
          </a:prstGeom>
        </p:spPr>
        <p:txBody>
          <a:bodyPr vert="horz" lIns="45720" tIns="45720" rIns="91440" bIns="45720" rtlCol="0" anchor="ctr"/>
          <a:lstStyle>
            <a:lvl1pPr algn="l" eaLnBrk="1" fontAlgn="auto" hangingPunct="1">
              <a:spcBef>
                <a:spcPts val="0"/>
              </a:spcBef>
              <a:spcAft>
                <a:spcPts val="0"/>
              </a:spcAft>
              <a:defRPr sz="1200">
                <a:solidFill>
                  <a:prstClr val="black">
                    <a:lumMod val="65000"/>
                    <a:lumOff val="35000"/>
                  </a:prstClr>
                </a:solidFill>
                <a:latin typeface="Century Gothic" pitchFamily="34" charset="0"/>
                <a:ea typeface="HGS明朝E"/>
              </a:defRPr>
            </a:lvl1pPr>
          </a:lstStyle>
          <a:p>
            <a:pPr>
              <a:defRPr/>
            </a:pPr>
            <a:endParaRPr lang="ja-JP" altLang="en-US"/>
          </a:p>
        </p:txBody>
      </p:sp>
      <p:sp>
        <p:nvSpPr>
          <p:cNvPr id="6" name="Slide Number Placeholder 5"/>
          <p:cNvSpPr>
            <a:spLocks noGrp="1"/>
          </p:cNvSpPr>
          <p:nvPr>
            <p:ph type="sldNum" sz="quarter" idx="4"/>
          </p:nvPr>
        </p:nvSpPr>
        <p:spPr>
          <a:xfrm>
            <a:off x="11391901" y="6356358"/>
            <a:ext cx="749300" cy="365125"/>
          </a:xfrm>
          <a:prstGeom prst="rect">
            <a:avLst/>
          </a:prstGeom>
        </p:spPr>
        <p:txBody>
          <a:bodyPr vert="horz" wrap="square" lIns="27432" tIns="45720" rIns="45720" bIns="45720" numCol="1" anchor="ctr" anchorCtr="0" compatLnSpc="1">
            <a:prstTxWarp prst="textNoShape">
              <a:avLst/>
            </a:prstTxWarp>
          </a:bodyPr>
          <a:lstStyle>
            <a:lvl1pPr eaLnBrk="1" hangingPunct="1">
              <a:defRPr sz="1200">
                <a:solidFill>
                  <a:srgbClr val="595959"/>
                </a:solidFill>
                <a:latin typeface="Century Gothic" pitchFamily="34" charset="0"/>
                <a:ea typeface="HGS明朝E" pitchFamily="18" charset="-128"/>
              </a:defRPr>
            </a:lvl1pPr>
          </a:lstStyle>
          <a:p>
            <a:pPr fontAlgn="base">
              <a:spcBef>
                <a:spcPct val="0"/>
              </a:spcBef>
              <a:spcAft>
                <a:spcPct val="0"/>
              </a:spcAft>
              <a:defRPr/>
            </a:pPr>
            <a:fld id="{6F08585E-090F-4C1D-BA6C-15C5ECB6E400}" type="slidenum">
              <a:rPr lang="ja-JP" altLang="en-US"/>
              <a:pPr fontAlgn="base">
                <a:spcBef>
                  <a:spcPct val="0"/>
                </a:spcBef>
                <a:spcAft>
                  <a:spcPct val="0"/>
                </a:spcAft>
                <a:defRPr/>
              </a:pPr>
              <a:t>‹#›</a:t>
            </a:fld>
            <a:endParaRPr lang="ja-JP" altLang="en-US"/>
          </a:p>
        </p:txBody>
      </p:sp>
      <p:sp>
        <p:nvSpPr>
          <p:cNvPr id="7" name="Oval 6"/>
          <p:cNvSpPr/>
          <p:nvPr/>
        </p:nvSpPr>
        <p:spPr>
          <a:xfrm>
            <a:off x="11277601" y="6499225"/>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8" name="Oval 7"/>
          <p:cNvSpPr/>
          <p:nvPr/>
        </p:nvSpPr>
        <p:spPr>
          <a:xfrm>
            <a:off x="759888" y="6499225"/>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Tree>
    <p:extLst>
      <p:ext uri="{BB962C8B-B14F-4D97-AF65-F5344CB8AC3E}">
        <p14:creationId xmlns:p14="http://schemas.microsoft.com/office/powerpoint/2010/main" val="934038565"/>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txStyles>
    <p:titleStyle>
      <a:lvl1pPr algn="ctr" rtl="0" eaLnBrk="0" fontAlgn="base" hangingPunct="0">
        <a:lnSpc>
          <a:spcPts val="5800"/>
        </a:lnSpc>
        <a:spcBef>
          <a:spcPct val="0"/>
        </a:spcBef>
        <a:spcAft>
          <a:spcPct val="0"/>
        </a:spcAft>
        <a:defRPr kumimoji="1"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2pPr>
      <a:lvl3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3pPr>
      <a:lvl4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4pPr>
      <a:lvl5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5pPr>
      <a:lvl6pPr marL="457182"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6pPr>
      <a:lvl7pPr marL="914363"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7pPr>
      <a:lvl8pPr marL="1371545"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8pPr>
      <a:lvl9pPr marL="1828727"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9pPr>
    </p:titleStyle>
    <p:bodyStyle>
      <a:lvl1pPr marL="342886" indent="-342886" algn="l" rtl="0" eaLnBrk="0" fontAlgn="base" hangingPunct="0">
        <a:spcBef>
          <a:spcPct val="20000"/>
        </a:spcBef>
        <a:spcAft>
          <a:spcPct val="0"/>
        </a:spcAft>
        <a:buFont typeface="Arial" pitchFamily="34" charset="0"/>
        <a:buChar char="•"/>
        <a:defRPr kumimoji="1" sz="2400" kern="1200">
          <a:solidFill>
            <a:srgbClr val="7F7F7F"/>
          </a:solidFill>
          <a:latin typeface="+mj-lt"/>
          <a:ea typeface="+mn-ea"/>
          <a:cs typeface="+mn-cs"/>
        </a:defRPr>
      </a:lvl1pPr>
      <a:lvl2pPr marL="742920" indent="-285739" algn="l" rtl="0" eaLnBrk="0" fontAlgn="base" hangingPunct="0">
        <a:spcBef>
          <a:spcPct val="20000"/>
        </a:spcBef>
        <a:spcAft>
          <a:spcPct val="0"/>
        </a:spcAft>
        <a:buFont typeface="Courier New" pitchFamily="49" charset="0"/>
        <a:buChar char="o"/>
        <a:defRPr kumimoji="1" sz="1600" kern="1200">
          <a:solidFill>
            <a:srgbClr val="7F7F7F"/>
          </a:solidFill>
          <a:latin typeface="+mj-lt"/>
          <a:ea typeface="+mn-ea"/>
          <a:cs typeface="+mn-cs"/>
        </a:defRPr>
      </a:lvl2pPr>
      <a:lvl3pPr marL="1142954" indent="-228591" algn="l" rtl="0" eaLnBrk="0" fontAlgn="base" hangingPunct="0">
        <a:spcBef>
          <a:spcPct val="20000"/>
        </a:spcBef>
        <a:spcAft>
          <a:spcPct val="0"/>
        </a:spcAft>
        <a:buFont typeface="Arial" pitchFamily="34" charset="0"/>
        <a:buChar char="•"/>
        <a:defRPr kumimoji="1" sz="1600" kern="1200">
          <a:solidFill>
            <a:srgbClr val="7F7F7F"/>
          </a:solidFill>
          <a:latin typeface="+mj-lt"/>
          <a:ea typeface="+mn-ea"/>
          <a:cs typeface="+mn-cs"/>
        </a:defRPr>
      </a:lvl3pPr>
      <a:lvl4pPr marL="1600136" indent="-228591" algn="l" rtl="0" eaLnBrk="0" fontAlgn="base" hangingPunct="0">
        <a:spcBef>
          <a:spcPct val="20000"/>
        </a:spcBef>
        <a:spcAft>
          <a:spcPct val="0"/>
        </a:spcAft>
        <a:buFont typeface="Courier New" pitchFamily="49" charset="0"/>
        <a:buChar char="o"/>
        <a:defRPr kumimoji="1" sz="1600" kern="1200">
          <a:solidFill>
            <a:srgbClr val="7F7F7F"/>
          </a:solidFill>
          <a:latin typeface="+mj-lt"/>
          <a:ea typeface="+mn-ea"/>
          <a:cs typeface="+mn-cs"/>
        </a:defRPr>
      </a:lvl4pPr>
      <a:lvl5pPr marL="2057318" indent="-228591" algn="l" rtl="0" eaLnBrk="0" fontAlgn="base" hangingPunct="0">
        <a:spcBef>
          <a:spcPct val="20000"/>
        </a:spcBef>
        <a:spcAft>
          <a:spcPct val="0"/>
        </a:spcAft>
        <a:buFont typeface="Arial" pitchFamily="34" charset="0"/>
        <a:buChar char="•"/>
        <a:defRPr kumimoji="1" sz="1600" kern="1200">
          <a:solidFill>
            <a:srgbClr val="7F7F7F"/>
          </a:solidFill>
          <a:latin typeface="+mj-lt"/>
          <a:ea typeface="+mn-ea"/>
          <a:cs typeface="+mn-cs"/>
        </a:defRPr>
      </a:lvl5pPr>
      <a:lvl6pPr marL="2514499" indent="-228591" algn="l" defTabSz="914363"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681" indent="-228591" algn="l" defTabSz="914363"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8863" indent="-228591" algn="l" defTabSz="914363"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045" indent="-228591" algn="l" defTabSz="914363"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363" rtl="0" eaLnBrk="1" latinLnBrk="0" hangingPunct="1">
        <a:defRPr kumimoji="1" sz="1800" kern="1200">
          <a:solidFill>
            <a:schemeClr val="tx1"/>
          </a:solidFill>
          <a:latin typeface="+mn-lt"/>
          <a:ea typeface="+mn-ea"/>
          <a:cs typeface="+mn-cs"/>
        </a:defRPr>
      </a:lvl1pPr>
      <a:lvl2pPr marL="457182" algn="l" defTabSz="914363" rtl="0" eaLnBrk="1" latinLnBrk="0" hangingPunct="1">
        <a:defRPr kumimoji="1" sz="1800" kern="1200">
          <a:solidFill>
            <a:schemeClr val="tx1"/>
          </a:solidFill>
          <a:latin typeface="+mn-lt"/>
          <a:ea typeface="+mn-ea"/>
          <a:cs typeface="+mn-cs"/>
        </a:defRPr>
      </a:lvl2pPr>
      <a:lvl3pPr marL="914363" algn="l" defTabSz="914363" rtl="0" eaLnBrk="1" latinLnBrk="0" hangingPunct="1">
        <a:defRPr kumimoji="1" sz="1800" kern="1200">
          <a:solidFill>
            <a:schemeClr val="tx1"/>
          </a:solidFill>
          <a:latin typeface="+mn-lt"/>
          <a:ea typeface="+mn-ea"/>
          <a:cs typeface="+mn-cs"/>
        </a:defRPr>
      </a:lvl3pPr>
      <a:lvl4pPr marL="1371545" algn="l" defTabSz="914363" rtl="0" eaLnBrk="1" latinLnBrk="0" hangingPunct="1">
        <a:defRPr kumimoji="1" sz="1800" kern="1200">
          <a:solidFill>
            <a:schemeClr val="tx1"/>
          </a:solidFill>
          <a:latin typeface="+mn-lt"/>
          <a:ea typeface="+mn-ea"/>
          <a:cs typeface="+mn-cs"/>
        </a:defRPr>
      </a:lvl4pPr>
      <a:lvl5pPr marL="1828727" algn="l" defTabSz="914363" rtl="0" eaLnBrk="1" latinLnBrk="0" hangingPunct="1">
        <a:defRPr kumimoji="1" sz="1800" kern="1200">
          <a:solidFill>
            <a:schemeClr val="tx1"/>
          </a:solidFill>
          <a:latin typeface="+mn-lt"/>
          <a:ea typeface="+mn-ea"/>
          <a:cs typeface="+mn-cs"/>
        </a:defRPr>
      </a:lvl5pPr>
      <a:lvl6pPr marL="2285909" algn="l" defTabSz="914363" rtl="0" eaLnBrk="1" latinLnBrk="0" hangingPunct="1">
        <a:defRPr kumimoji="1" sz="1800" kern="1200">
          <a:solidFill>
            <a:schemeClr val="tx1"/>
          </a:solidFill>
          <a:latin typeface="+mn-lt"/>
          <a:ea typeface="+mn-ea"/>
          <a:cs typeface="+mn-cs"/>
        </a:defRPr>
      </a:lvl6pPr>
      <a:lvl7pPr marL="2743090" algn="l" defTabSz="914363" rtl="0" eaLnBrk="1" latinLnBrk="0" hangingPunct="1">
        <a:defRPr kumimoji="1" sz="1800" kern="1200">
          <a:solidFill>
            <a:schemeClr val="tx1"/>
          </a:solidFill>
          <a:latin typeface="+mn-lt"/>
          <a:ea typeface="+mn-ea"/>
          <a:cs typeface="+mn-cs"/>
        </a:defRPr>
      </a:lvl7pPr>
      <a:lvl8pPr marL="3200272" algn="l" defTabSz="914363" rtl="0" eaLnBrk="1" latinLnBrk="0" hangingPunct="1">
        <a:defRPr kumimoji="1" sz="1800" kern="1200">
          <a:solidFill>
            <a:schemeClr val="tx1"/>
          </a:solidFill>
          <a:latin typeface="+mn-lt"/>
          <a:ea typeface="+mn-ea"/>
          <a:cs typeface="+mn-cs"/>
        </a:defRPr>
      </a:lvl8pPr>
      <a:lvl9pPr marL="3657454" algn="l" defTabSz="914363"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6/23/26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16501-AAE5-214E-B100-00C3DC5F5E3F}" type="slidenum">
              <a:rPr lang="en-US" smtClean="0"/>
              <a:pPr/>
              <a:t>‹#›</a:t>
            </a:fld>
            <a:endParaRPr lang="en-US" dirty="0"/>
          </a:p>
        </p:txBody>
      </p:sp>
    </p:spTree>
    <p:extLst>
      <p:ext uri="{BB962C8B-B14F-4D97-AF65-F5344CB8AC3E}">
        <p14:creationId xmlns:p14="http://schemas.microsoft.com/office/powerpoint/2010/main" val="3341754732"/>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ja-JP" altLang="en-US"/>
              <a:t>マスター タイトルの書式設定</a:t>
            </a:r>
            <a:endParaRPr lang="en-US" dirty="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8483602" y="6356353"/>
            <a:ext cx="2781300" cy="365125"/>
          </a:xfrm>
          <a:prstGeom prst="rect">
            <a:avLst/>
          </a:prstGeom>
        </p:spPr>
        <p:txBody>
          <a:bodyPr vert="horz" lIns="91440" tIns="45720" rIns="45720" bIns="45720" rtlCol="0" anchor="ctr"/>
          <a:lstStyle>
            <a:lvl1pPr algn="r" eaLnBrk="1" fontAlgn="auto" hangingPunct="1">
              <a:spcBef>
                <a:spcPts val="0"/>
              </a:spcBef>
              <a:spcAft>
                <a:spcPts val="0"/>
              </a:spcAft>
              <a:defRPr sz="1200">
                <a:solidFill>
                  <a:prstClr val="black">
                    <a:lumMod val="65000"/>
                    <a:lumOff val="35000"/>
                  </a:prstClr>
                </a:solidFill>
                <a:latin typeface="Century Gothic" pitchFamily="34" charset="0"/>
                <a:ea typeface="HGS明朝E"/>
              </a:defRPr>
            </a:lvl1pPr>
          </a:lstStyle>
          <a:p>
            <a:pPr>
              <a:defRPr/>
            </a:pPr>
            <a:fld id="{DA992543-09F8-45BD-B22C-F54FFFE59F7B}" type="datetimeFigureOut">
              <a:rPr lang="ja-JP" altLang="en-US"/>
              <a:pPr>
                <a:defRPr/>
              </a:pPr>
              <a:t>2026/6/23</a:t>
            </a:fld>
            <a:endParaRPr lang="ja-JP" altLang="en-US"/>
          </a:p>
        </p:txBody>
      </p:sp>
      <p:sp>
        <p:nvSpPr>
          <p:cNvPr id="5" name="Footer Placeholder 4"/>
          <p:cNvSpPr>
            <a:spLocks noGrp="1"/>
          </p:cNvSpPr>
          <p:nvPr>
            <p:ph type="ftr" sz="quarter" idx="3"/>
          </p:nvPr>
        </p:nvSpPr>
        <p:spPr>
          <a:xfrm>
            <a:off x="878418" y="6356353"/>
            <a:ext cx="3797300" cy="365125"/>
          </a:xfrm>
          <a:prstGeom prst="rect">
            <a:avLst/>
          </a:prstGeom>
        </p:spPr>
        <p:txBody>
          <a:bodyPr vert="horz" lIns="45720" tIns="45720" rIns="91440" bIns="45720" rtlCol="0" anchor="ctr"/>
          <a:lstStyle>
            <a:lvl1pPr algn="l" eaLnBrk="1" fontAlgn="auto" hangingPunct="1">
              <a:spcBef>
                <a:spcPts val="0"/>
              </a:spcBef>
              <a:spcAft>
                <a:spcPts val="0"/>
              </a:spcAft>
              <a:defRPr sz="1200">
                <a:solidFill>
                  <a:prstClr val="black">
                    <a:lumMod val="65000"/>
                    <a:lumOff val="35000"/>
                  </a:prstClr>
                </a:solidFill>
                <a:latin typeface="Century Gothic" pitchFamily="34" charset="0"/>
                <a:ea typeface="HGS明朝E"/>
              </a:defRPr>
            </a:lvl1pPr>
          </a:lstStyle>
          <a:p>
            <a:pPr>
              <a:defRPr/>
            </a:pPr>
            <a:endParaRPr lang="ja-JP" altLang="en-US"/>
          </a:p>
        </p:txBody>
      </p:sp>
      <p:sp>
        <p:nvSpPr>
          <p:cNvPr id="6" name="Slide Number Placeholder 5"/>
          <p:cNvSpPr>
            <a:spLocks noGrp="1"/>
          </p:cNvSpPr>
          <p:nvPr>
            <p:ph type="sldNum" sz="quarter" idx="4"/>
          </p:nvPr>
        </p:nvSpPr>
        <p:spPr>
          <a:xfrm>
            <a:off x="11391902" y="6356353"/>
            <a:ext cx="749300" cy="365125"/>
          </a:xfrm>
          <a:prstGeom prst="rect">
            <a:avLst/>
          </a:prstGeom>
        </p:spPr>
        <p:txBody>
          <a:bodyPr vert="horz" wrap="square" lIns="27432" tIns="45720" rIns="45720" bIns="45720" numCol="1" anchor="ctr" anchorCtr="0" compatLnSpc="1">
            <a:prstTxWarp prst="textNoShape">
              <a:avLst/>
            </a:prstTxWarp>
          </a:bodyPr>
          <a:lstStyle>
            <a:lvl1pPr eaLnBrk="1" hangingPunct="1">
              <a:defRPr sz="1200">
                <a:solidFill>
                  <a:srgbClr val="595959"/>
                </a:solidFill>
                <a:latin typeface="Century Gothic" pitchFamily="34" charset="0"/>
                <a:ea typeface="HGS明朝E" pitchFamily="18" charset="-128"/>
              </a:defRPr>
            </a:lvl1pPr>
          </a:lstStyle>
          <a:p>
            <a:pPr>
              <a:defRPr/>
            </a:pPr>
            <a:fld id="{271BC767-8A9A-4B67-9650-B2A2BD310D0B}" type="slidenum">
              <a:rPr lang="ja-JP" altLang="en-US"/>
              <a:pPr>
                <a:defRPr/>
              </a:pPr>
              <a:t>‹#›</a:t>
            </a:fld>
            <a:endParaRPr lang="ja-JP" altLang="en-US"/>
          </a:p>
        </p:txBody>
      </p:sp>
      <p:sp>
        <p:nvSpPr>
          <p:cNvPr id="7" name="Oval 6"/>
          <p:cNvSpPr/>
          <p:nvPr/>
        </p:nvSpPr>
        <p:spPr>
          <a:xfrm>
            <a:off x="11277601" y="6499227"/>
            <a:ext cx="112184"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8" name="Oval 7"/>
          <p:cNvSpPr/>
          <p:nvPr/>
        </p:nvSpPr>
        <p:spPr>
          <a:xfrm>
            <a:off x="759888" y="6499227"/>
            <a:ext cx="112183" cy="8413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Tree>
    <p:extLst>
      <p:ext uri="{BB962C8B-B14F-4D97-AF65-F5344CB8AC3E}">
        <p14:creationId xmlns:p14="http://schemas.microsoft.com/office/powerpoint/2010/main" val="3204012936"/>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txStyles>
    <p:titleStyle>
      <a:lvl1pPr algn="ctr" rtl="0" eaLnBrk="0" fontAlgn="base" hangingPunct="0">
        <a:lnSpc>
          <a:spcPts val="5800"/>
        </a:lnSpc>
        <a:spcBef>
          <a:spcPct val="0"/>
        </a:spcBef>
        <a:spcAft>
          <a:spcPct val="0"/>
        </a:spcAft>
        <a:defRPr kumimoji="1"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2pPr>
      <a:lvl3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3pPr>
      <a:lvl4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4pPr>
      <a:lvl5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5pPr>
      <a:lvl6pPr marL="457153"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6pPr>
      <a:lvl7pPr marL="914303"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7pPr>
      <a:lvl8pPr marL="1371456"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8pPr>
      <a:lvl9pPr marL="1828608"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9pPr>
    </p:titleStyle>
    <p:bodyStyle>
      <a:lvl1pPr marL="342863" indent="-342863" algn="l" rtl="0" eaLnBrk="0" fontAlgn="base" hangingPunct="0">
        <a:spcBef>
          <a:spcPct val="20000"/>
        </a:spcBef>
        <a:spcAft>
          <a:spcPct val="0"/>
        </a:spcAft>
        <a:buFont typeface="Arial" pitchFamily="34" charset="0"/>
        <a:buChar char="•"/>
        <a:defRPr kumimoji="1" sz="2400" kern="1200">
          <a:solidFill>
            <a:srgbClr val="7F7F7F"/>
          </a:solidFill>
          <a:latin typeface="+mj-lt"/>
          <a:ea typeface="+mn-ea"/>
          <a:cs typeface="+mn-cs"/>
        </a:defRPr>
      </a:lvl1pPr>
      <a:lvl2pPr marL="742872" indent="-285722" algn="l" rtl="0" eaLnBrk="0" fontAlgn="base" hangingPunct="0">
        <a:spcBef>
          <a:spcPct val="20000"/>
        </a:spcBef>
        <a:spcAft>
          <a:spcPct val="0"/>
        </a:spcAft>
        <a:buFont typeface="Courier New" pitchFamily="49" charset="0"/>
        <a:buChar char="o"/>
        <a:defRPr kumimoji="1" sz="1600" kern="1200">
          <a:solidFill>
            <a:srgbClr val="7F7F7F"/>
          </a:solidFill>
          <a:latin typeface="+mj-lt"/>
          <a:ea typeface="+mn-ea"/>
          <a:cs typeface="+mn-cs"/>
        </a:defRPr>
      </a:lvl2pPr>
      <a:lvl3pPr marL="1142879" indent="-228576" algn="l" rtl="0" eaLnBrk="0" fontAlgn="base" hangingPunct="0">
        <a:spcBef>
          <a:spcPct val="20000"/>
        </a:spcBef>
        <a:spcAft>
          <a:spcPct val="0"/>
        </a:spcAft>
        <a:buFont typeface="Arial" pitchFamily="34" charset="0"/>
        <a:buChar char="•"/>
        <a:defRPr kumimoji="1" sz="1600" kern="1200">
          <a:solidFill>
            <a:srgbClr val="7F7F7F"/>
          </a:solidFill>
          <a:latin typeface="+mj-lt"/>
          <a:ea typeface="+mn-ea"/>
          <a:cs typeface="+mn-cs"/>
        </a:defRPr>
      </a:lvl3pPr>
      <a:lvl4pPr marL="1600032" indent="-228576" algn="l" rtl="0" eaLnBrk="0" fontAlgn="base" hangingPunct="0">
        <a:spcBef>
          <a:spcPct val="20000"/>
        </a:spcBef>
        <a:spcAft>
          <a:spcPct val="0"/>
        </a:spcAft>
        <a:buFont typeface="Courier New" pitchFamily="49" charset="0"/>
        <a:buChar char="o"/>
        <a:defRPr kumimoji="1" sz="1600" kern="1200">
          <a:solidFill>
            <a:srgbClr val="7F7F7F"/>
          </a:solidFill>
          <a:latin typeface="+mj-lt"/>
          <a:ea typeface="+mn-ea"/>
          <a:cs typeface="+mn-cs"/>
        </a:defRPr>
      </a:lvl4pPr>
      <a:lvl5pPr marL="2057184" indent="-228576" algn="l" rtl="0" eaLnBrk="0" fontAlgn="base" hangingPunct="0">
        <a:spcBef>
          <a:spcPct val="20000"/>
        </a:spcBef>
        <a:spcAft>
          <a:spcPct val="0"/>
        </a:spcAft>
        <a:buFont typeface="Arial" pitchFamily="34" charset="0"/>
        <a:buChar char="•"/>
        <a:defRPr kumimoji="1" sz="1600" kern="1200">
          <a:solidFill>
            <a:srgbClr val="7F7F7F"/>
          </a:solidFill>
          <a:latin typeface="+mj-lt"/>
          <a:ea typeface="+mn-ea"/>
          <a:cs typeface="+mn-cs"/>
        </a:defRPr>
      </a:lvl5pPr>
      <a:lvl6pPr marL="2514335" indent="-228576" algn="l" defTabSz="914303"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488" indent="-228576" algn="l" defTabSz="914303"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8640" indent="-228576" algn="l" defTabSz="914303"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5793" indent="-228576" algn="l" defTabSz="914303"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303" rtl="0" eaLnBrk="1" latinLnBrk="0" hangingPunct="1">
        <a:defRPr kumimoji="1" sz="1800" kern="1200">
          <a:solidFill>
            <a:schemeClr val="tx1"/>
          </a:solidFill>
          <a:latin typeface="+mn-lt"/>
          <a:ea typeface="+mn-ea"/>
          <a:cs typeface="+mn-cs"/>
        </a:defRPr>
      </a:lvl1pPr>
      <a:lvl2pPr marL="457153" algn="l" defTabSz="914303" rtl="0" eaLnBrk="1" latinLnBrk="0" hangingPunct="1">
        <a:defRPr kumimoji="1" sz="1800" kern="1200">
          <a:solidFill>
            <a:schemeClr val="tx1"/>
          </a:solidFill>
          <a:latin typeface="+mn-lt"/>
          <a:ea typeface="+mn-ea"/>
          <a:cs typeface="+mn-cs"/>
        </a:defRPr>
      </a:lvl2pPr>
      <a:lvl3pPr marL="914303" algn="l" defTabSz="914303" rtl="0" eaLnBrk="1" latinLnBrk="0" hangingPunct="1">
        <a:defRPr kumimoji="1" sz="1800" kern="1200">
          <a:solidFill>
            <a:schemeClr val="tx1"/>
          </a:solidFill>
          <a:latin typeface="+mn-lt"/>
          <a:ea typeface="+mn-ea"/>
          <a:cs typeface="+mn-cs"/>
        </a:defRPr>
      </a:lvl3pPr>
      <a:lvl4pPr marL="1371456" algn="l" defTabSz="914303" rtl="0" eaLnBrk="1" latinLnBrk="0" hangingPunct="1">
        <a:defRPr kumimoji="1" sz="1800" kern="1200">
          <a:solidFill>
            <a:schemeClr val="tx1"/>
          </a:solidFill>
          <a:latin typeface="+mn-lt"/>
          <a:ea typeface="+mn-ea"/>
          <a:cs typeface="+mn-cs"/>
        </a:defRPr>
      </a:lvl4pPr>
      <a:lvl5pPr marL="1828608" algn="l" defTabSz="914303" rtl="0" eaLnBrk="1" latinLnBrk="0" hangingPunct="1">
        <a:defRPr kumimoji="1" sz="1800" kern="1200">
          <a:solidFill>
            <a:schemeClr val="tx1"/>
          </a:solidFill>
          <a:latin typeface="+mn-lt"/>
          <a:ea typeface="+mn-ea"/>
          <a:cs typeface="+mn-cs"/>
        </a:defRPr>
      </a:lvl5pPr>
      <a:lvl6pPr marL="2285760" algn="l" defTabSz="914303" rtl="0" eaLnBrk="1" latinLnBrk="0" hangingPunct="1">
        <a:defRPr kumimoji="1" sz="1800" kern="1200">
          <a:solidFill>
            <a:schemeClr val="tx1"/>
          </a:solidFill>
          <a:latin typeface="+mn-lt"/>
          <a:ea typeface="+mn-ea"/>
          <a:cs typeface="+mn-cs"/>
        </a:defRPr>
      </a:lvl6pPr>
      <a:lvl7pPr marL="2742911" algn="l" defTabSz="914303" rtl="0" eaLnBrk="1" latinLnBrk="0" hangingPunct="1">
        <a:defRPr kumimoji="1" sz="1800" kern="1200">
          <a:solidFill>
            <a:schemeClr val="tx1"/>
          </a:solidFill>
          <a:latin typeface="+mn-lt"/>
          <a:ea typeface="+mn-ea"/>
          <a:cs typeface="+mn-cs"/>
        </a:defRPr>
      </a:lvl7pPr>
      <a:lvl8pPr marL="3200064" algn="l" defTabSz="914303" rtl="0" eaLnBrk="1" latinLnBrk="0" hangingPunct="1">
        <a:defRPr kumimoji="1" sz="1800" kern="1200">
          <a:solidFill>
            <a:schemeClr val="tx1"/>
          </a:solidFill>
          <a:latin typeface="+mn-lt"/>
          <a:ea typeface="+mn-ea"/>
          <a:cs typeface="+mn-cs"/>
        </a:defRPr>
      </a:lvl8pPr>
      <a:lvl9pPr marL="3657217" algn="l" defTabSz="914303"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ja-JP" altLang="en-US"/>
              <a:t>マスター タイトルの書式設定</a:t>
            </a:r>
            <a:endParaRPr lang="en-US" dirty="0"/>
          </a:p>
        </p:txBody>
      </p:sp>
      <p:sp>
        <p:nvSpPr>
          <p:cNvPr id="3075"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8483601" y="6356352"/>
            <a:ext cx="2781300" cy="365125"/>
          </a:xfrm>
          <a:prstGeom prst="rect">
            <a:avLst/>
          </a:prstGeom>
        </p:spPr>
        <p:txBody>
          <a:bodyPr vert="horz" lIns="91440" tIns="45720" rIns="45720" bIns="45720" rtlCol="0" anchor="ctr"/>
          <a:lstStyle>
            <a:lvl1pPr algn="r" eaLnBrk="1" fontAlgn="auto" hangingPunct="1">
              <a:spcBef>
                <a:spcPts val="0"/>
              </a:spcBef>
              <a:spcAft>
                <a:spcPts val="0"/>
              </a:spcAft>
              <a:defRPr sz="1200">
                <a:solidFill>
                  <a:prstClr val="black">
                    <a:lumMod val="65000"/>
                    <a:lumOff val="35000"/>
                  </a:prstClr>
                </a:solidFill>
                <a:latin typeface="Century Gothic" pitchFamily="34" charset="0"/>
                <a:ea typeface="HGS明朝E"/>
              </a:defRPr>
            </a:lvl1pPr>
          </a:lstStyle>
          <a:p>
            <a:pPr>
              <a:defRPr/>
            </a:pPr>
            <a:fld id="{E14FE943-475C-4325-9C59-A36F7437A8CA}" type="datetimeFigureOut">
              <a:rPr lang="ja-JP" altLang="en-US"/>
              <a:pPr>
                <a:defRPr/>
              </a:pPr>
              <a:t>2026/6/23</a:t>
            </a:fld>
            <a:endParaRPr lang="ja-JP" altLang="en-US"/>
          </a:p>
        </p:txBody>
      </p:sp>
      <p:sp>
        <p:nvSpPr>
          <p:cNvPr id="5" name="Footer Placeholder 4"/>
          <p:cNvSpPr>
            <a:spLocks noGrp="1"/>
          </p:cNvSpPr>
          <p:nvPr>
            <p:ph type="ftr" sz="quarter" idx="3"/>
          </p:nvPr>
        </p:nvSpPr>
        <p:spPr>
          <a:xfrm>
            <a:off x="878418" y="6356352"/>
            <a:ext cx="3797300" cy="365125"/>
          </a:xfrm>
          <a:prstGeom prst="rect">
            <a:avLst/>
          </a:prstGeom>
        </p:spPr>
        <p:txBody>
          <a:bodyPr vert="horz" lIns="45720" tIns="45720" rIns="91440" bIns="45720" rtlCol="0" anchor="ctr"/>
          <a:lstStyle>
            <a:lvl1pPr algn="l" eaLnBrk="1" fontAlgn="auto" hangingPunct="1">
              <a:spcBef>
                <a:spcPts val="0"/>
              </a:spcBef>
              <a:spcAft>
                <a:spcPts val="0"/>
              </a:spcAft>
              <a:defRPr sz="1200">
                <a:solidFill>
                  <a:prstClr val="black">
                    <a:lumMod val="65000"/>
                    <a:lumOff val="35000"/>
                  </a:prstClr>
                </a:solidFill>
                <a:latin typeface="Century Gothic" pitchFamily="34" charset="0"/>
                <a:ea typeface="HGS明朝E"/>
              </a:defRPr>
            </a:lvl1pPr>
          </a:lstStyle>
          <a:p>
            <a:pPr>
              <a:defRPr/>
            </a:pPr>
            <a:endParaRPr lang="ja-JP" altLang="en-US"/>
          </a:p>
        </p:txBody>
      </p:sp>
      <p:sp>
        <p:nvSpPr>
          <p:cNvPr id="6" name="Slide Number Placeholder 5"/>
          <p:cNvSpPr>
            <a:spLocks noGrp="1"/>
          </p:cNvSpPr>
          <p:nvPr>
            <p:ph type="sldNum" sz="quarter" idx="4"/>
          </p:nvPr>
        </p:nvSpPr>
        <p:spPr>
          <a:xfrm>
            <a:off x="11391901" y="6356352"/>
            <a:ext cx="749300" cy="365125"/>
          </a:xfrm>
          <a:prstGeom prst="rect">
            <a:avLst/>
          </a:prstGeom>
        </p:spPr>
        <p:txBody>
          <a:bodyPr vert="horz" wrap="square" lIns="27432" tIns="45720" rIns="45720" bIns="45720" numCol="1" anchor="ctr" anchorCtr="0" compatLnSpc="1">
            <a:prstTxWarp prst="textNoShape">
              <a:avLst/>
            </a:prstTxWarp>
          </a:bodyPr>
          <a:lstStyle>
            <a:lvl1pPr eaLnBrk="1" hangingPunct="1">
              <a:defRPr sz="1200">
                <a:solidFill>
                  <a:srgbClr val="595959"/>
                </a:solidFill>
                <a:latin typeface="Century Gothic" pitchFamily="34" charset="0"/>
                <a:ea typeface="HGS明朝E" pitchFamily="18" charset="-128"/>
              </a:defRPr>
            </a:lvl1pPr>
          </a:lstStyle>
          <a:p>
            <a:pPr fontAlgn="base">
              <a:spcBef>
                <a:spcPct val="0"/>
              </a:spcBef>
              <a:spcAft>
                <a:spcPct val="0"/>
              </a:spcAft>
              <a:defRPr/>
            </a:pPr>
            <a:fld id="{6F08585E-090F-4C1D-BA6C-15C5ECB6E400}" type="slidenum">
              <a:rPr lang="ja-JP" altLang="en-US"/>
              <a:pPr fontAlgn="base">
                <a:spcBef>
                  <a:spcPct val="0"/>
                </a:spcBef>
                <a:spcAft>
                  <a:spcPct val="0"/>
                </a:spcAft>
                <a:defRPr/>
              </a:pPr>
              <a:t>‹#›</a:t>
            </a:fld>
            <a:endParaRPr lang="ja-JP" altLang="en-US"/>
          </a:p>
        </p:txBody>
      </p:sp>
      <p:sp>
        <p:nvSpPr>
          <p:cNvPr id="7" name="Oval 6"/>
          <p:cNvSpPr/>
          <p:nvPr/>
        </p:nvSpPr>
        <p:spPr>
          <a:xfrm>
            <a:off x="11277601" y="6499225"/>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8" name="Oval 7"/>
          <p:cNvSpPr/>
          <p:nvPr/>
        </p:nvSpPr>
        <p:spPr>
          <a:xfrm>
            <a:off x="759885" y="6499225"/>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Tree>
    <p:extLst>
      <p:ext uri="{BB962C8B-B14F-4D97-AF65-F5344CB8AC3E}">
        <p14:creationId xmlns:p14="http://schemas.microsoft.com/office/powerpoint/2010/main" val="3917316129"/>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txStyles>
    <p:titleStyle>
      <a:lvl1pPr algn="ctr" rtl="0" eaLnBrk="0" fontAlgn="base" hangingPunct="0">
        <a:lnSpc>
          <a:spcPts val="5800"/>
        </a:lnSpc>
        <a:spcBef>
          <a:spcPct val="0"/>
        </a:spcBef>
        <a:spcAft>
          <a:spcPct val="0"/>
        </a:spcAft>
        <a:defRPr kumimoji="1"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2pPr>
      <a:lvl3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3pPr>
      <a:lvl4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4pPr>
      <a:lvl5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5pPr>
      <a:lvl6pPr marL="457182"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6pPr>
      <a:lvl7pPr marL="914363"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7pPr>
      <a:lvl8pPr marL="1371545"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8pPr>
      <a:lvl9pPr marL="1828727"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9pPr>
    </p:titleStyle>
    <p:bodyStyle>
      <a:lvl1pPr marL="342886" indent="-342886" algn="l" rtl="0" eaLnBrk="0" fontAlgn="base" hangingPunct="0">
        <a:spcBef>
          <a:spcPct val="20000"/>
        </a:spcBef>
        <a:spcAft>
          <a:spcPct val="0"/>
        </a:spcAft>
        <a:buFont typeface="Arial" pitchFamily="34" charset="0"/>
        <a:buChar char="•"/>
        <a:defRPr kumimoji="1" sz="2400" kern="1200">
          <a:solidFill>
            <a:srgbClr val="7F7F7F"/>
          </a:solidFill>
          <a:latin typeface="+mj-lt"/>
          <a:ea typeface="+mn-ea"/>
          <a:cs typeface="+mn-cs"/>
        </a:defRPr>
      </a:lvl1pPr>
      <a:lvl2pPr marL="742920" indent="-285739" algn="l" rtl="0" eaLnBrk="0" fontAlgn="base" hangingPunct="0">
        <a:spcBef>
          <a:spcPct val="20000"/>
        </a:spcBef>
        <a:spcAft>
          <a:spcPct val="0"/>
        </a:spcAft>
        <a:buFont typeface="Courier New" pitchFamily="49" charset="0"/>
        <a:buChar char="o"/>
        <a:defRPr kumimoji="1" sz="1600" kern="1200">
          <a:solidFill>
            <a:srgbClr val="7F7F7F"/>
          </a:solidFill>
          <a:latin typeface="+mj-lt"/>
          <a:ea typeface="+mn-ea"/>
          <a:cs typeface="+mn-cs"/>
        </a:defRPr>
      </a:lvl2pPr>
      <a:lvl3pPr marL="1142954" indent="-228591" algn="l" rtl="0" eaLnBrk="0" fontAlgn="base" hangingPunct="0">
        <a:spcBef>
          <a:spcPct val="20000"/>
        </a:spcBef>
        <a:spcAft>
          <a:spcPct val="0"/>
        </a:spcAft>
        <a:buFont typeface="Arial" pitchFamily="34" charset="0"/>
        <a:buChar char="•"/>
        <a:defRPr kumimoji="1" sz="1600" kern="1200">
          <a:solidFill>
            <a:srgbClr val="7F7F7F"/>
          </a:solidFill>
          <a:latin typeface="+mj-lt"/>
          <a:ea typeface="+mn-ea"/>
          <a:cs typeface="+mn-cs"/>
        </a:defRPr>
      </a:lvl3pPr>
      <a:lvl4pPr marL="1600136" indent="-228591" algn="l" rtl="0" eaLnBrk="0" fontAlgn="base" hangingPunct="0">
        <a:spcBef>
          <a:spcPct val="20000"/>
        </a:spcBef>
        <a:spcAft>
          <a:spcPct val="0"/>
        </a:spcAft>
        <a:buFont typeface="Courier New" pitchFamily="49" charset="0"/>
        <a:buChar char="o"/>
        <a:defRPr kumimoji="1" sz="1600" kern="1200">
          <a:solidFill>
            <a:srgbClr val="7F7F7F"/>
          </a:solidFill>
          <a:latin typeface="+mj-lt"/>
          <a:ea typeface="+mn-ea"/>
          <a:cs typeface="+mn-cs"/>
        </a:defRPr>
      </a:lvl4pPr>
      <a:lvl5pPr marL="2057318" indent="-228591" algn="l" rtl="0" eaLnBrk="0" fontAlgn="base" hangingPunct="0">
        <a:spcBef>
          <a:spcPct val="20000"/>
        </a:spcBef>
        <a:spcAft>
          <a:spcPct val="0"/>
        </a:spcAft>
        <a:buFont typeface="Arial" pitchFamily="34" charset="0"/>
        <a:buChar char="•"/>
        <a:defRPr kumimoji="1" sz="1600" kern="1200">
          <a:solidFill>
            <a:srgbClr val="7F7F7F"/>
          </a:solidFill>
          <a:latin typeface="+mj-lt"/>
          <a:ea typeface="+mn-ea"/>
          <a:cs typeface="+mn-cs"/>
        </a:defRPr>
      </a:lvl5pPr>
      <a:lvl6pPr marL="2514499" indent="-228591" algn="l" defTabSz="914363"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681" indent="-228591" algn="l" defTabSz="914363"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8863" indent="-228591" algn="l" defTabSz="914363"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045" indent="-228591" algn="l" defTabSz="914363"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363" rtl="0" eaLnBrk="1" latinLnBrk="0" hangingPunct="1">
        <a:defRPr kumimoji="1" sz="1800" kern="1200">
          <a:solidFill>
            <a:schemeClr val="tx1"/>
          </a:solidFill>
          <a:latin typeface="+mn-lt"/>
          <a:ea typeface="+mn-ea"/>
          <a:cs typeface="+mn-cs"/>
        </a:defRPr>
      </a:lvl1pPr>
      <a:lvl2pPr marL="457182" algn="l" defTabSz="914363" rtl="0" eaLnBrk="1" latinLnBrk="0" hangingPunct="1">
        <a:defRPr kumimoji="1" sz="1800" kern="1200">
          <a:solidFill>
            <a:schemeClr val="tx1"/>
          </a:solidFill>
          <a:latin typeface="+mn-lt"/>
          <a:ea typeface="+mn-ea"/>
          <a:cs typeface="+mn-cs"/>
        </a:defRPr>
      </a:lvl2pPr>
      <a:lvl3pPr marL="914363" algn="l" defTabSz="914363" rtl="0" eaLnBrk="1" latinLnBrk="0" hangingPunct="1">
        <a:defRPr kumimoji="1" sz="1800" kern="1200">
          <a:solidFill>
            <a:schemeClr val="tx1"/>
          </a:solidFill>
          <a:latin typeface="+mn-lt"/>
          <a:ea typeface="+mn-ea"/>
          <a:cs typeface="+mn-cs"/>
        </a:defRPr>
      </a:lvl3pPr>
      <a:lvl4pPr marL="1371545" algn="l" defTabSz="914363" rtl="0" eaLnBrk="1" latinLnBrk="0" hangingPunct="1">
        <a:defRPr kumimoji="1" sz="1800" kern="1200">
          <a:solidFill>
            <a:schemeClr val="tx1"/>
          </a:solidFill>
          <a:latin typeface="+mn-lt"/>
          <a:ea typeface="+mn-ea"/>
          <a:cs typeface="+mn-cs"/>
        </a:defRPr>
      </a:lvl4pPr>
      <a:lvl5pPr marL="1828727" algn="l" defTabSz="914363" rtl="0" eaLnBrk="1" latinLnBrk="0" hangingPunct="1">
        <a:defRPr kumimoji="1" sz="1800" kern="1200">
          <a:solidFill>
            <a:schemeClr val="tx1"/>
          </a:solidFill>
          <a:latin typeface="+mn-lt"/>
          <a:ea typeface="+mn-ea"/>
          <a:cs typeface="+mn-cs"/>
        </a:defRPr>
      </a:lvl5pPr>
      <a:lvl6pPr marL="2285909" algn="l" defTabSz="914363" rtl="0" eaLnBrk="1" latinLnBrk="0" hangingPunct="1">
        <a:defRPr kumimoji="1" sz="1800" kern="1200">
          <a:solidFill>
            <a:schemeClr val="tx1"/>
          </a:solidFill>
          <a:latin typeface="+mn-lt"/>
          <a:ea typeface="+mn-ea"/>
          <a:cs typeface="+mn-cs"/>
        </a:defRPr>
      </a:lvl6pPr>
      <a:lvl7pPr marL="2743090" algn="l" defTabSz="914363" rtl="0" eaLnBrk="1" latinLnBrk="0" hangingPunct="1">
        <a:defRPr kumimoji="1" sz="1800" kern="1200">
          <a:solidFill>
            <a:schemeClr val="tx1"/>
          </a:solidFill>
          <a:latin typeface="+mn-lt"/>
          <a:ea typeface="+mn-ea"/>
          <a:cs typeface="+mn-cs"/>
        </a:defRPr>
      </a:lvl7pPr>
      <a:lvl8pPr marL="3200272" algn="l" defTabSz="914363" rtl="0" eaLnBrk="1" latinLnBrk="0" hangingPunct="1">
        <a:defRPr kumimoji="1" sz="1800" kern="1200">
          <a:solidFill>
            <a:schemeClr val="tx1"/>
          </a:solidFill>
          <a:latin typeface="+mn-lt"/>
          <a:ea typeface="+mn-ea"/>
          <a:cs typeface="+mn-cs"/>
        </a:defRPr>
      </a:lvl8pPr>
      <a:lvl9pPr marL="3657454" algn="l" defTabSz="914363"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ja-JP" altLang="en-US"/>
              <a:t>マスター タイトルの書式設定</a:t>
            </a:r>
            <a:endParaRPr lang="en-US" dirty="0"/>
          </a:p>
        </p:txBody>
      </p:sp>
      <p:sp>
        <p:nvSpPr>
          <p:cNvPr id="3075" name="Text Placeholder 2"/>
          <p:cNvSpPr>
            <a:spLocks noGrp="1"/>
          </p:cNvSpPr>
          <p:nvPr>
            <p:ph type="body" idx="1"/>
          </p:nvPr>
        </p:nvSpPr>
        <p:spPr bwMode="auto">
          <a:xfrm>
            <a:off x="609600" y="160020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8483602" y="6356358"/>
            <a:ext cx="2781300" cy="365125"/>
          </a:xfrm>
          <a:prstGeom prst="rect">
            <a:avLst/>
          </a:prstGeom>
        </p:spPr>
        <p:txBody>
          <a:bodyPr vert="horz" lIns="91440" tIns="45720" rIns="45720" bIns="45720" rtlCol="0" anchor="ctr"/>
          <a:lstStyle>
            <a:lvl1pPr algn="r" eaLnBrk="1" fontAlgn="auto" hangingPunct="1">
              <a:spcBef>
                <a:spcPts val="0"/>
              </a:spcBef>
              <a:spcAft>
                <a:spcPts val="0"/>
              </a:spcAft>
              <a:defRPr sz="1200">
                <a:solidFill>
                  <a:prstClr val="black">
                    <a:lumMod val="65000"/>
                    <a:lumOff val="35000"/>
                  </a:prstClr>
                </a:solidFill>
                <a:latin typeface="Century Gothic" pitchFamily="34" charset="0"/>
                <a:ea typeface="HGS明朝E"/>
              </a:defRPr>
            </a:lvl1pPr>
          </a:lstStyle>
          <a:p>
            <a:pPr>
              <a:defRPr/>
            </a:pPr>
            <a:fld id="{E14FE943-475C-4325-9C59-A36F7437A8CA}" type="datetimeFigureOut">
              <a:rPr lang="ja-JP" altLang="en-US"/>
              <a:pPr>
                <a:defRPr/>
              </a:pPr>
              <a:t>2026/6/23</a:t>
            </a:fld>
            <a:endParaRPr lang="ja-JP" altLang="en-US"/>
          </a:p>
        </p:txBody>
      </p:sp>
      <p:sp>
        <p:nvSpPr>
          <p:cNvPr id="5" name="Footer Placeholder 4"/>
          <p:cNvSpPr>
            <a:spLocks noGrp="1"/>
          </p:cNvSpPr>
          <p:nvPr>
            <p:ph type="ftr" sz="quarter" idx="3"/>
          </p:nvPr>
        </p:nvSpPr>
        <p:spPr>
          <a:xfrm>
            <a:off x="878418" y="6356358"/>
            <a:ext cx="3797300" cy="365125"/>
          </a:xfrm>
          <a:prstGeom prst="rect">
            <a:avLst/>
          </a:prstGeom>
        </p:spPr>
        <p:txBody>
          <a:bodyPr vert="horz" lIns="45720" tIns="45720" rIns="91440" bIns="45720" rtlCol="0" anchor="ctr"/>
          <a:lstStyle>
            <a:lvl1pPr algn="l" eaLnBrk="1" fontAlgn="auto" hangingPunct="1">
              <a:spcBef>
                <a:spcPts val="0"/>
              </a:spcBef>
              <a:spcAft>
                <a:spcPts val="0"/>
              </a:spcAft>
              <a:defRPr sz="1200">
                <a:solidFill>
                  <a:prstClr val="black">
                    <a:lumMod val="65000"/>
                    <a:lumOff val="35000"/>
                  </a:prstClr>
                </a:solidFill>
                <a:latin typeface="Century Gothic" pitchFamily="34" charset="0"/>
                <a:ea typeface="HGS明朝E"/>
              </a:defRPr>
            </a:lvl1pPr>
          </a:lstStyle>
          <a:p>
            <a:pPr>
              <a:defRPr/>
            </a:pPr>
            <a:endParaRPr lang="ja-JP" altLang="en-US"/>
          </a:p>
        </p:txBody>
      </p:sp>
      <p:sp>
        <p:nvSpPr>
          <p:cNvPr id="6" name="Slide Number Placeholder 5"/>
          <p:cNvSpPr>
            <a:spLocks noGrp="1"/>
          </p:cNvSpPr>
          <p:nvPr>
            <p:ph type="sldNum" sz="quarter" idx="4"/>
          </p:nvPr>
        </p:nvSpPr>
        <p:spPr>
          <a:xfrm>
            <a:off x="11391901" y="6356358"/>
            <a:ext cx="749300" cy="365125"/>
          </a:xfrm>
          <a:prstGeom prst="rect">
            <a:avLst/>
          </a:prstGeom>
        </p:spPr>
        <p:txBody>
          <a:bodyPr vert="horz" wrap="square" lIns="27432" tIns="45720" rIns="45720" bIns="45720" numCol="1" anchor="ctr" anchorCtr="0" compatLnSpc="1">
            <a:prstTxWarp prst="textNoShape">
              <a:avLst/>
            </a:prstTxWarp>
          </a:bodyPr>
          <a:lstStyle>
            <a:lvl1pPr eaLnBrk="1" hangingPunct="1">
              <a:defRPr sz="1200">
                <a:solidFill>
                  <a:srgbClr val="595959"/>
                </a:solidFill>
                <a:latin typeface="Century Gothic" pitchFamily="34" charset="0"/>
                <a:ea typeface="HGS明朝E" pitchFamily="18" charset="-128"/>
              </a:defRPr>
            </a:lvl1pPr>
          </a:lstStyle>
          <a:p>
            <a:pPr fontAlgn="base">
              <a:spcBef>
                <a:spcPct val="0"/>
              </a:spcBef>
              <a:spcAft>
                <a:spcPct val="0"/>
              </a:spcAft>
              <a:defRPr/>
            </a:pPr>
            <a:fld id="{6F08585E-090F-4C1D-BA6C-15C5ECB6E400}" type="slidenum">
              <a:rPr lang="ja-JP" altLang="en-US"/>
              <a:pPr fontAlgn="base">
                <a:spcBef>
                  <a:spcPct val="0"/>
                </a:spcBef>
                <a:spcAft>
                  <a:spcPct val="0"/>
                </a:spcAft>
                <a:defRPr/>
              </a:pPr>
              <a:t>‹#›</a:t>
            </a:fld>
            <a:endParaRPr lang="ja-JP" altLang="en-US"/>
          </a:p>
        </p:txBody>
      </p:sp>
      <p:sp>
        <p:nvSpPr>
          <p:cNvPr id="7" name="Oval 6"/>
          <p:cNvSpPr/>
          <p:nvPr/>
        </p:nvSpPr>
        <p:spPr>
          <a:xfrm>
            <a:off x="11277601" y="6499225"/>
            <a:ext cx="112184"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8" name="Oval 7"/>
          <p:cNvSpPr/>
          <p:nvPr/>
        </p:nvSpPr>
        <p:spPr>
          <a:xfrm>
            <a:off x="759888" y="6499225"/>
            <a:ext cx="112183"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Tree>
    <p:extLst>
      <p:ext uri="{BB962C8B-B14F-4D97-AF65-F5344CB8AC3E}">
        <p14:creationId xmlns:p14="http://schemas.microsoft.com/office/powerpoint/2010/main" val="3537127297"/>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 id="2147485492" r:id="rId12"/>
  </p:sldLayoutIdLst>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txStyles>
    <p:titleStyle>
      <a:lvl1pPr algn="ctr" rtl="0" eaLnBrk="0" fontAlgn="base" hangingPunct="0">
        <a:lnSpc>
          <a:spcPts val="5800"/>
        </a:lnSpc>
        <a:spcBef>
          <a:spcPct val="0"/>
        </a:spcBef>
        <a:spcAft>
          <a:spcPct val="0"/>
        </a:spcAft>
        <a:defRPr kumimoji="1"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2pPr>
      <a:lvl3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3pPr>
      <a:lvl4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4pPr>
      <a:lvl5pPr algn="ctr" rtl="0" eaLnBrk="0" fontAlgn="base" hangingPunct="0">
        <a:lnSpc>
          <a:spcPts val="5800"/>
        </a:lnSpc>
        <a:spcBef>
          <a:spcPct val="0"/>
        </a:spcBef>
        <a:spcAft>
          <a:spcPct val="0"/>
        </a:spcAft>
        <a:defRPr kumimoji="1" sz="5400">
          <a:solidFill>
            <a:schemeClr val="tx2"/>
          </a:solidFill>
          <a:latin typeface="Palatino Linotype" pitchFamily="18" charset="0"/>
          <a:ea typeface="HGｺﾞｼｯｸM" pitchFamily="49" charset="-128"/>
        </a:defRPr>
      </a:lvl5pPr>
      <a:lvl6pPr marL="457182"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6pPr>
      <a:lvl7pPr marL="914363"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7pPr>
      <a:lvl8pPr marL="1371545"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8pPr>
      <a:lvl9pPr marL="1828727" algn="ctr" rtl="0" fontAlgn="base">
        <a:lnSpc>
          <a:spcPts val="5800"/>
        </a:lnSpc>
        <a:spcBef>
          <a:spcPct val="0"/>
        </a:spcBef>
        <a:spcAft>
          <a:spcPct val="0"/>
        </a:spcAft>
        <a:defRPr kumimoji="1" sz="5400">
          <a:solidFill>
            <a:schemeClr val="tx2"/>
          </a:solidFill>
          <a:latin typeface="Palatino Linotype" pitchFamily="18" charset="0"/>
          <a:ea typeface="HGｺﾞｼｯｸM" pitchFamily="49" charset="-128"/>
        </a:defRPr>
      </a:lvl9pPr>
    </p:titleStyle>
    <p:bodyStyle>
      <a:lvl1pPr marL="342886" indent="-342886" algn="l" rtl="0" eaLnBrk="0" fontAlgn="base" hangingPunct="0">
        <a:spcBef>
          <a:spcPct val="20000"/>
        </a:spcBef>
        <a:spcAft>
          <a:spcPct val="0"/>
        </a:spcAft>
        <a:buFont typeface="Arial" pitchFamily="34" charset="0"/>
        <a:buChar char="•"/>
        <a:defRPr kumimoji="1" sz="2400" kern="1200">
          <a:solidFill>
            <a:srgbClr val="7F7F7F"/>
          </a:solidFill>
          <a:latin typeface="+mj-lt"/>
          <a:ea typeface="+mn-ea"/>
          <a:cs typeface="+mn-cs"/>
        </a:defRPr>
      </a:lvl1pPr>
      <a:lvl2pPr marL="742920" indent="-285739" algn="l" rtl="0" eaLnBrk="0" fontAlgn="base" hangingPunct="0">
        <a:spcBef>
          <a:spcPct val="20000"/>
        </a:spcBef>
        <a:spcAft>
          <a:spcPct val="0"/>
        </a:spcAft>
        <a:buFont typeface="Courier New" pitchFamily="49" charset="0"/>
        <a:buChar char="o"/>
        <a:defRPr kumimoji="1" sz="1600" kern="1200">
          <a:solidFill>
            <a:srgbClr val="7F7F7F"/>
          </a:solidFill>
          <a:latin typeface="+mj-lt"/>
          <a:ea typeface="+mn-ea"/>
          <a:cs typeface="+mn-cs"/>
        </a:defRPr>
      </a:lvl2pPr>
      <a:lvl3pPr marL="1142954" indent="-228591" algn="l" rtl="0" eaLnBrk="0" fontAlgn="base" hangingPunct="0">
        <a:spcBef>
          <a:spcPct val="20000"/>
        </a:spcBef>
        <a:spcAft>
          <a:spcPct val="0"/>
        </a:spcAft>
        <a:buFont typeface="Arial" pitchFamily="34" charset="0"/>
        <a:buChar char="•"/>
        <a:defRPr kumimoji="1" sz="1600" kern="1200">
          <a:solidFill>
            <a:srgbClr val="7F7F7F"/>
          </a:solidFill>
          <a:latin typeface="+mj-lt"/>
          <a:ea typeface="+mn-ea"/>
          <a:cs typeface="+mn-cs"/>
        </a:defRPr>
      </a:lvl3pPr>
      <a:lvl4pPr marL="1600136" indent="-228591" algn="l" rtl="0" eaLnBrk="0" fontAlgn="base" hangingPunct="0">
        <a:spcBef>
          <a:spcPct val="20000"/>
        </a:spcBef>
        <a:spcAft>
          <a:spcPct val="0"/>
        </a:spcAft>
        <a:buFont typeface="Courier New" pitchFamily="49" charset="0"/>
        <a:buChar char="o"/>
        <a:defRPr kumimoji="1" sz="1600" kern="1200">
          <a:solidFill>
            <a:srgbClr val="7F7F7F"/>
          </a:solidFill>
          <a:latin typeface="+mj-lt"/>
          <a:ea typeface="+mn-ea"/>
          <a:cs typeface="+mn-cs"/>
        </a:defRPr>
      </a:lvl4pPr>
      <a:lvl5pPr marL="2057318" indent="-228591" algn="l" rtl="0" eaLnBrk="0" fontAlgn="base" hangingPunct="0">
        <a:spcBef>
          <a:spcPct val="20000"/>
        </a:spcBef>
        <a:spcAft>
          <a:spcPct val="0"/>
        </a:spcAft>
        <a:buFont typeface="Arial" pitchFamily="34" charset="0"/>
        <a:buChar char="•"/>
        <a:defRPr kumimoji="1" sz="1600" kern="1200">
          <a:solidFill>
            <a:srgbClr val="7F7F7F"/>
          </a:solidFill>
          <a:latin typeface="+mj-lt"/>
          <a:ea typeface="+mn-ea"/>
          <a:cs typeface="+mn-cs"/>
        </a:defRPr>
      </a:lvl5pPr>
      <a:lvl6pPr marL="2514499" indent="-228591" algn="l" defTabSz="914363"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681" indent="-228591" algn="l" defTabSz="914363"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8863" indent="-228591" algn="l" defTabSz="914363"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045" indent="-228591" algn="l" defTabSz="914363"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p:bodyStyle>
    <p:otherStyle>
      <a:defPPr>
        <a:defRPr lang="en-US"/>
      </a:defPPr>
      <a:lvl1pPr marL="0" algn="l" defTabSz="914363" rtl="0" eaLnBrk="1" latinLnBrk="0" hangingPunct="1">
        <a:defRPr kumimoji="1" sz="1800" kern="1200">
          <a:solidFill>
            <a:schemeClr val="tx1"/>
          </a:solidFill>
          <a:latin typeface="+mn-lt"/>
          <a:ea typeface="+mn-ea"/>
          <a:cs typeface="+mn-cs"/>
        </a:defRPr>
      </a:lvl1pPr>
      <a:lvl2pPr marL="457182" algn="l" defTabSz="914363" rtl="0" eaLnBrk="1" latinLnBrk="0" hangingPunct="1">
        <a:defRPr kumimoji="1" sz="1800" kern="1200">
          <a:solidFill>
            <a:schemeClr val="tx1"/>
          </a:solidFill>
          <a:latin typeface="+mn-lt"/>
          <a:ea typeface="+mn-ea"/>
          <a:cs typeface="+mn-cs"/>
        </a:defRPr>
      </a:lvl2pPr>
      <a:lvl3pPr marL="914363" algn="l" defTabSz="914363" rtl="0" eaLnBrk="1" latinLnBrk="0" hangingPunct="1">
        <a:defRPr kumimoji="1" sz="1800" kern="1200">
          <a:solidFill>
            <a:schemeClr val="tx1"/>
          </a:solidFill>
          <a:latin typeface="+mn-lt"/>
          <a:ea typeface="+mn-ea"/>
          <a:cs typeface="+mn-cs"/>
        </a:defRPr>
      </a:lvl3pPr>
      <a:lvl4pPr marL="1371545" algn="l" defTabSz="914363" rtl="0" eaLnBrk="1" latinLnBrk="0" hangingPunct="1">
        <a:defRPr kumimoji="1" sz="1800" kern="1200">
          <a:solidFill>
            <a:schemeClr val="tx1"/>
          </a:solidFill>
          <a:latin typeface="+mn-lt"/>
          <a:ea typeface="+mn-ea"/>
          <a:cs typeface="+mn-cs"/>
        </a:defRPr>
      </a:lvl4pPr>
      <a:lvl5pPr marL="1828727" algn="l" defTabSz="914363" rtl="0" eaLnBrk="1" latinLnBrk="0" hangingPunct="1">
        <a:defRPr kumimoji="1" sz="1800" kern="1200">
          <a:solidFill>
            <a:schemeClr val="tx1"/>
          </a:solidFill>
          <a:latin typeface="+mn-lt"/>
          <a:ea typeface="+mn-ea"/>
          <a:cs typeface="+mn-cs"/>
        </a:defRPr>
      </a:lvl5pPr>
      <a:lvl6pPr marL="2285909" algn="l" defTabSz="914363" rtl="0" eaLnBrk="1" latinLnBrk="0" hangingPunct="1">
        <a:defRPr kumimoji="1" sz="1800" kern="1200">
          <a:solidFill>
            <a:schemeClr val="tx1"/>
          </a:solidFill>
          <a:latin typeface="+mn-lt"/>
          <a:ea typeface="+mn-ea"/>
          <a:cs typeface="+mn-cs"/>
        </a:defRPr>
      </a:lvl6pPr>
      <a:lvl7pPr marL="2743090" algn="l" defTabSz="914363" rtl="0" eaLnBrk="1" latinLnBrk="0" hangingPunct="1">
        <a:defRPr kumimoji="1" sz="1800" kern="1200">
          <a:solidFill>
            <a:schemeClr val="tx1"/>
          </a:solidFill>
          <a:latin typeface="+mn-lt"/>
          <a:ea typeface="+mn-ea"/>
          <a:cs typeface="+mn-cs"/>
        </a:defRPr>
      </a:lvl7pPr>
      <a:lvl8pPr marL="3200272" algn="l" defTabSz="914363" rtl="0" eaLnBrk="1" latinLnBrk="0" hangingPunct="1">
        <a:defRPr kumimoji="1" sz="1800" kern="1200">
          <a:solidFill>
            <a:schemeClr val="tx1"/>
          </a:solidFill>
          <a:latin typeface="+mn-lt"/>
          <a:ea typeface="+mn-ea"/>
          <a:cs typeface="+mn-cs"/>
        </a:defRPr>
      </a:lvl8pPr>
      <a:lvl9pPr marL="3657454" algn="l" defTabSz="914363"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302603388"/>
      </p:ext>
    </p:extLst>
  </p:cSld>
  <p:clrMap bg1="lt1" tx1="dk1" bg2="lt2" tx2="dk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 id="2147485196" r:id="rId12"/>
    <p:sldLayoutId id="2147485197" r:id="rId13"/>
    <p:sldLayoutId id="2147485198" r:id="rId14"/>
    <p:sldLayoutId id="2147485199" r:id="rId15"/>
    <p:sldLayoutId id="2147485200" r:id="rId16"/>
    <p:sldLayoutId id="2147485201" r:id="rId17"/>
    <p:sldLayoutId id="2147485202" r:id="rId18"/>
    <p:sldLayoutId id="2147485203" r:id="rId19"/>
    <p:sldLayoutId id="2147485204" r:id="rId20"/>
    <p:sldLayoutId id="2147485205" r:id="rId21"/>
    <p:sldLayoutId id="2147485206" r:id="rId22"/>
    <p:sldLayoutId id="2147485207" r:id="rId23"/>
    <p:sldLayoutId id="2147485208" r:id="rId24"/>
    <p:sldLayoutId id="214748520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92686064"/>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 id="2147485222" r:id="rId12"/>
    <p:sldLayoutId id="2147485223" r:id="rId13"/>
    <p:sldLayoutId id="2147485224" r:id="rId14"/>
    <p:sldLayoutId id="2147485225" r:id="rId15"/>
    <p:sldLayoutId id="2147485226" r:id="rId16"/>
    <p:sldLayoutId id="2147485227" r:id="rId17"/>
    <p:sldLayoutId id="2147485228" r:id="rId18"/>
    <p:sldLayoutId id="2147485229" r:id="rId19"/>
    <p:sldLayoutId id="2147485230" r:id="rId20"/>
    <p:sldLayoutId id="2147485231" r:id="rId21"/>
    <p:sldLayoutId id="2147485232" r:id="rId22"/>
    <p:sldLayoutId id="2147485233" r:id="rId23"/>
    <p:sldLayoutId id="2147485234" r:id="rId24"/>
    <p:sldLayoutId id="214748523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380349596"/>
      </p:ext>
    </p:extLst>
  </p:cSld>
  <p:clrMap bg1="lt1" tx1="dk1" bg2="lt2" tx2="dk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 id="2147485313" r:id="rId12"/>
    <p:sldLayoutId id="2147485314" r:id="rId13"/>
    <p:sldLayoutId id="2147485315" r:id="rId14"/>
    <p:sldLayoutId id="2147485316" r:id="rId15"/>
    <p:sldLayoutId id="2147485317" r:id="rId16"/>
    <p:sldLayoutId id="2147485318" r:id="rId17"/>
    <p:sldLayoutId id="2147485319" r:id="rId18"/>
    <p:sldLayoutId id="2147485320" r:id="rId19"/>
    <p:sldLayoutId id="2147485321" r:id="rId20"/>
    <p:sldLayoutId id="2147485322" r:id="rId21"/>
    <p:sldLayoutId id="2147485323" r:id="rId22"/>
    <p:sldLayoutId id="2147485324" r:id="rId23"/>
    <p:sldLayoutId id="2147485325" r:id="rId24"/>
    <p:sldLayoutId id="214748532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56810469"/>
      </p:ext>
    </p:extLst>
  </p:cSld>
  <p:clrMap bg1="lt1" tx1="dk1" bg2="lt2" tx2="dk2" accent1="accent1" accent2="accent2" accent3="accent3" accent4="accent4" accent5="accent5" accent6="accent6" hlink="hlink" folHlink="folHlink"/>
  <p:sldLayoutIdLst>
    <p:sldLayoutId id="2147485328" r:id="rId1"/>
    <p:sldLayoutId id="2147485329" r:id="rId2"/>
    <p:sldLayoutId id="2147485330" r:id="rId3"/>
    <p:sldLayoutId id="2147485331" r:id="rId4"/>
    <p:sldLayoutId id="2147485332" r:id="rId5"/>
    <p:sldLayoutId id="2147485333" r:id="rId6"/>
    <p:sldLayoutId id="2147485334" r:id="rId7"/>
    <p:sldLayoutId id="2147485335" r:id="rId8"/>
    <p:sldLayoutId id="2147485336" r:id="rId9"/>
    <p:sldLayoutId id="2147485337" r:id="rId10"/>
    <p:sldLayoutId id="2147485338" r:id="rId11"/>
    <p:sldLayoutId id="2147485339" r:id="rId12"/>
    <p:sldLayoutId id="2147485340" r:id="rId13"/>
    <p:sldLayoutId id="2147485341" r:id="rId14"/>
    <p:sldLayoutId id="2147485342" r:id="rId15"/>
    <p:sldLayoutId id="2147485343" r:id="rId16"/>
    <p:sldLayoutId id="214748534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127465037"/>
      </p:ext>
    </p:extLst>
  </p:cSld>
  <p:clrMap bg1="lt1" tx1="dk1" bg2="lt2" tx2="dk2" accent1="accent1" accent2="accent2" accent3="accent3" accent4="accent4" accent5="accent5" accent6="accent6" hlink="hlink" folHlink="folHlink"/>
  <p:sldLayoutIdLst>
    <p:sldLayoutId id="2147485346" r:id="rId1"/>
    <p:sldLayoutId id="2147485347" r:id="rId2"/>
    <p:sldLayoutId id="2147485348" r:id="rId3"/>
    <p:sldLayoutId id="2147485349" r:id="rId4"/>
    <p:sldLayoutId id="2147485350" r:id="rId5"/>
    <p:sldLayoutId id="2147485351" r:id="rId6"/>
    <p:sldLayoutId id="2147485352" r:id="rId7"/>
    <p:sldLayoutId id="2147485353" r:id="rId8"/>
    <p:sldLayoutId id="2147485354" r:id="rId9"/>
    <p:sldLayoutId id="2147485355" r:id="rId10"/>
    <p:sldLayoutId id="2147485356" r:id="rId11"/>
    <p:sldLayoutId id="2147485357" r:id="rId12"/>
    <p:sldLayoutId id="2147485358" r:id="rId13"/>
    <p:sldLayoutId id="2147485359" r:id="rId14"/>
    <p:sldLayoutId id="2147485360" r:id="rId15"/>
    <p:sldLayoutId id="2147485361" r:id="rId16"/>
    <p:sldLayoutId id="2147485362" r:id="rId17"/>
    <p:sldLayoutId id="2147485363" r:id="rId18"/>
    <p:sldLayoutId id="2147485364"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30"/>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173374848"/>
      </p:ext>
    </p:extLst>
  </p:cSld>
  <p:clrMap bg1="lt1" tx1="dk1" bg2="lt2" tx2="dk2" accent1="accent1" accent2="accent2" accent3="accent3" accent4="accent4" accent5="accent5" accent6="accent6" hlink="hlink" folHlink="folHlink"/>
  <p:sldLayoutIdLst>
    <p:sldLayoutId id="2147485366" r:id="rId1"/>
    <p:sldLayoutId id="2147485367" r:id="rId2"/>
    <p:sldLayoutId id="2147485368" r:id="rId3"/>
    <p:sldLayoutId id="2147485369" r:id="rId4"/>
    <p:sldLayoutId id="2147485370" r:id="rId5"/>
    <p:sldLayoutId id="2147485371" r:id="rId6"/>
    <p:sldLayoutId id="2147485372" r:id="rId7"/>
    <p:sldLayoutId id="2147485373" r:id="rId8"/>
    <p:sldLayoutId id="2147485374" r:id="rId9"/>
    <p:sldLayoutId id="2147485375" r:id="rId10"/>
    <p:sldLayoutId id="2147485376" r:id="rId11"/>
    <p:sldLayoutId id="2147485377" r:id="rId12"/>
    <p:sldLayoutId id="2147485378" r:id="rId13"/>
    <p:sldLayoutId id="2147485379" r:id="rId14"/>
    <p:sldLayoutId id="2147485380" r:id="rId15"/>
    <p:sldLayoutId id="2147485381" r:id="rId16"/>
    <p:sldLayoutId id="2147485382" r:id="rId17"/>
    <p:sldLayoutId id="2147485383" r:id="rId18"/>
    <p:sldLayoutId id="2147485384" r:id="rId19"/>
    <p:sldLayoutId id="2147485385" r:id="rId20"/>
    <p:sldLayoutId id="2147485386" r:id="rId21"/>
    <p:sldLayoutId id="2147485387" r:id="rId22"/>
    <p:sldLayoutId id="2147485388" r:id="rId23"/>
    <p:sldLayoutId id="2147485389" r:id="rId24"/>
    <p:sldLayoutId id="2147485390" r:id="rId25"/>
    <p:sldLayoutId id="2147485391" r:id="rId26"/>
    <p:sldLayoutId id="2147485392" r:id="rId27"/>
    <p:sldLayoutId id="2147485393" r:id="rId2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0DE56C-72EC-186A-8A32-8ACB45678F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083D05-E693-9624-E775-E971613F41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0490A-5CE8-1BA5-54E2-8F37F02885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0A0BDF-8C99-3D44-BE63-1F3BCCF3F02B}" type="datetimeFigureOut">
              <a:rPr lang="en-US" smtClean="0"/>
              <a:t>6/23/26</a:t>
            </a:fld>
            <a:endParaRPr lang="en-US"/>
          </a:p>
        </p:txBody>
      </p:sp>
      <p:sp>
        <p:nvSpPr>
          <p:cNvPr id="5" name="Footer Placeholder 4">
            <a:extLst>
              <a:ext uri="{FF2B5EF4-FFF2-40B4-BE49-F238E27FC236}">
                <a16:creationId xmlns:a16="http://schemas.microsoft.com/office/drawing/2014/main" id="{A1D9F084-EF5F-1832-4BA4-1703EE95C3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A3791E5-A13A-3169-9A81-98196EEA6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72FDFD-2FDA-2244-954F-6EAAA3CE73B0}" type="slidenum">
              <a:rPr lang="en-US" smtClean="0"/>
              <a:t>‹#›</a:t>
            </a:fld>
            <a:endParaRPr lang="en-US"/>
          </a:p>
        </p:txBody>
      </p:sp>
    </p:spTree>
    <p:extLst>
      <p:ext uri="{BB962C8B-B14F-4D97-AF65-F5344CB8AC3E}">
        <p14:creationId xmlns:p14="http://schemas.microsoft.com/office/powerpoint/2010/main" val="1209595939"/>
      </p:ext>
    </p:extLst>
  </p:cSld>
  <p:clrMap bg1="lt1" tx1="dk1" bg2="lt2" tx2="dk2" accent1="accent1" accent2="accent2" accent3="accent3" accent4="accent4" accent5="accent5" accent6="accent6" hlink="hlink" folHlink="folHlink"/>
  <p:sldLayoutIdLst>
    <p:sldLayoutId id="2147485395" r:id="rId1"/>
    <p:sldLayoutId id="2147485396" r:id="rId2"/>
    <p:sldLayoutId id="2147485397" r:id="rId3"/>
    <p:sldLayoutId id="2147485398" r:id="rId4"/>
    <p:sldLayoutId id="2147485399" r:id="rId5"/>
    <p:sldLayoutId id="2147485400" r:id="rId6"/>
    <p:sldLayoutId id="2147485401" r:id="rId7"/>
    <p:sldLayoutId id="2147485402" r:id="rId8"/>
    <p:sldLayoutId id="2147485403" r:id="rId9"/>
    <p:sldLayoutId id="2147485404" r:id="rId10"/>
    <p:sldLayoutId id="21474854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0.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1.xml"/></Relationships>
</file>

<file path=ppt/slides/_rels/slide101.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40.xml"/><Relationship Id="rId6" Type="http://schemas.microsoft.com/office/2007/relationships/hdphoto" Target="../media/hdphoto32.wdp"/><Relationship Id="rId5" Type="http://schemas.openxmlformats.org/officeDocument/2006/relationships/image" Target="../media/image82.png"/><Relationship Id="rId4" Type="http://schemas.microsoft.com/office/2007/relationships/hdphoto" Target="../media/hdphoto31.wdp"/></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51.xml"/><Relationship Id="rId1" Type="http://schemas.openxmlformats.org/officeDocument/2006/relationships/tags" Target="../tags/tag3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1.xml"/></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8.xml"/><Relationship Id="rId1" Type="http://schemas.openxmlformats.org/officeDocument/2006/relationships/slideLayout" Target="../slideLayouts/slideLayout240.xml"/><Relationship Id="rId4" Type="http://schemas.microsoft.com/office/2007/relationships/hdphoto" Target="../media/hdphoto34.wdp"/></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1.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240.xml"/><Relationship Id="rId6" Type="http://schemas.microsoft.com/office/2007/relationships/hdphoto" Target="../media/hdphoto36.wdp"/><Relationship Id="rId5" Type="http://schemas.openxmlformats.org/officeDocument/2006/relationships/image" Target="../media/image86.png"/><Relationship Id="rId4" Type="http://schemas.microsoft.com/office/2007/relationships/hdphoto" Target="../media/hdphoto35.wdp"/></Relationships>
</file>

<file path=ppt/slides/_rels/slide10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microsoft.com/office/2007/relationships/hdphoto" Target="../media/hdphoto38.wdp"/><Relationship Id="rId2" Type="http://schemas.openxmlformats.org/officeDocument/2006/relationships/notesSlide" Target="../notesSlides/notesSlide51.xml"/><Relationship Id="rId1" Type="http://schemas.openxmlformats.org/officeDocument/2006/relationships/slideLayout" Target="../slideLayouts/slideLayout240.xml"/><Relationship Id="rId6" Type="http://schemas.openxmlformats.org/officeDocument/2006/relationships/image" Target="../media/image89.png"/><Relationship Id="rId5" Type="http://schemas.microsoft.com/office/2007/relationships/hdphoto" Target="../media/hdphoto37.wdp"/><Relationship Id="rId4" Type="http://schemas.openxmlformats.org/officeDocument/2006/relationships/image" Target="../media/image88.png"/><Relationship Id="rId9" Type="http://schemas.microsoft.com/office/2007/relationships/hdphoto" Target="../media/hdphoto39.wdp"/></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40.xml"/><Relationship Id="rId1" Type="http://schemas.openxmlformats.org/officeDocument/2006/relationships/tags" Target="../tags/tag4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0.xml"/></Relationships>
</file>

<file path=ppt/slides/_rels/slide110.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91.png"/><Relationship Id="rId1" Type="http://schemas.openxmlformats.org/officeDocument/2006/relationships/slideLayout" Target="../slideLayouts/slideLayout23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1.xml"/></Relationships>
</file>

<file path=ppt/slides/_rels/slide112.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hdphoto" Target="../media/hdphoto41.wdp"/><Relationship Id="rId7" Type="http://schemas.microsoft.com/office/2007/relationships/hdphoto" Target="../media/hdphoto43.wdp"/><Relationship Id="rId2" Type="http://schemas.openxmlformats.org/officeDocument/2006/relationships/image" Target="../media/image92.png"/><Relationship Id="rId1" Type="http://schemas.openxmlformats.org/officeDocument/2006/relationships/slideLayout" Target="../slideLayouts/slideLayout235.xml"/><Relationship Id="rId6" Type="http://schemas.openxmlformats.org/officeDocument/2006/relationships/image" Target="../media/image94.png"/><Relationship Id="rId5" Type="http://schemas.microsoft.com/office/2007/relationships/hdphoto" Target="../media/hdphoto42.wdp"/><Relationship Id="rId4" Type="http://schemas.openxmlformats.org/officeDocument/2006/relationships/image" Target="../media/image93.png"/><Relationship Id="rId9" Type="http://schemas.microsoft.com/office/2007/relationships/hdphoto" Target="../media/hdphoto44.wdp"/></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40.xml"/><Relationship Id="rId1" Type="http://schemas.openxmlformats.org/officeDocument/2006/relationships/tags" Target="../tags/tag41.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80.xml"/><Relationship Id="rId1" Type="http://schemas.openxmlformats.org/officeDocument/2006/relationships/tags" Target="../tags/tag4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0.xml"/><Relationship Id="rId1" Type="http://schemas.openxmlformats.org/officeDocument/2006/relationships/tags" Target="../tags/tag1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0.xml"/><Relationship Id="rId1" Type="http://schemas.openxmlformats.org/officeDocument/2006/relationships/tags" Target="../tags/tag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0.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7.xml"/><Relationship Id="rId1" Type="http://schemas.openxmlformats.org/officeDocument/2006/relationships/tags" Target="../tags/tag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0.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0.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0.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0.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0.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0.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7.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0.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1.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06.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06.xml"/><Relationship Id="rId5" Type="http://schemas.microsoft.com/office/2007/relationships/hdphoto" Target="../media/hdphoto2.wdp"/><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06.xml"/></Relationships>
</file>

<file path=ppt/slides/_rels/slide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19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1.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09.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09.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09.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9.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209.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09.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9.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09.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0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9.xml"/></Relationships>
</file>

<file path=ppt/slides/_rels/slide6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3.png"/><Relationship Id="rId1" Type="http://schemas.openxmlformats.org/officeDocument/2006/relationships/slideLayout" Target="../slideLayouts/slideLayout209.xml"/><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1.xml"/></Relationships>
</file>

<file path=ppt/slides/_rels/slide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8.png"/><Relationship Id="rId1" Type="http://schemas.openxmlformats.org/officeDocument/2006/relationships/slideLayout" Target="../slideLayouts/slideLayout211.xml"/></Relationships>
</file>

<file path=ppt/slides/_rels/slide7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9.png"/><Relationship Id="rId1" Type="http://schemas.openxmlformats.org/officeDocument/2006/relationships/slideLayout" Target="../slideLayouts/slideLayout211.xml"/><Relationship Id="rId4" Type="http://schemas.openxmlformats.org/officeDocument/2006/relationships/image" Target="../media/image50.jpeg"/></Relationships>
</file>

<file path=ppt/slides/_rels/slide7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2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1.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51.xml"/><Relationship Id="rId1" Type="http://schemas.openxmlformats.org/officeDocument/2006/relationships/tags" Target="../tags/tag30.xml"/><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slideLayout" Target="../slideLayouts/slideLayout251.xml"/><Relationship Id="rId1" Type="http://schemas.openxmlformats.org/officeDocument/2006/relationships/tags" Target="../tags/tag31.xml"/><Relationship Id="rId6" Type="http://schemas.microsoft.com/office/2007/relationships/hdphoto" Target="../media/hdphoto11.wdp"/><Relationship Id="rId5" Type="http://schemas.openxmlformats.org/officeDocument/2006/relationships/image" Target="../media/image55.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15.wdp"/><Relationship Id="rId2" Type="http://schemas.openxmlformats.org/officeDocument/2006/relationships/slideLayout" Target="../slideLayouts/slideLayout251.xml"/><Relationship Id="rId1" Type="http://schemas.openxmlformats.org/officeDocument/2006/relationships/tags" Target="../tags/tag32.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14.wdp"/></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1.xml"/><Relationship Id="rId1" Type="http://schemas.openxmlformats.org/officeDocument/2006/relationships/tags" Target="../tags/tag3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5.xml"/><Relationship Id="rId7" Type="http://schemas.microsoft.com/office/2007/relationships/hdphoto" Target="../media/hdphoto17.wdp"/><Relationship Id="rId2" Type="http://schemas.openxmlformats.org/officeDocument/2006/relationships/slideLayout" Target="../slideLayouts/slideLayout251.xml"/><Relationship Id="rId1" Type="http://schemas.openxmlformats.org/officeDocument/2006/relationships/tags" Target="../tags/tag34.xml"/><Relationship Id="rId6" Type="http://schemas.openxmlformats.org/officeDocument/2006/relationships/image" Target="../media/image62.png"/><Relationship Id="rId11" Type="http://schemas.microsoft.com/office/2007/relationships/hdphoto" Target="../media/hdphoto19.wdp"/><Relationship Id="rId5" Type="http://schemas.microsoft.com/office/2007/relationships/hdphoto" Target="../media/hdphoto16.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18.wdp"/></Relationships>
</file>

<file path=ppt/slides/_rels/slide87.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notesSlide" Target="../notesSlides/notesSlide36.xml"/><Relationship Id="rId7" Type="http://schemas.openxmlformats.org/officeDocument/2006/relationships/image" Target="../media/image67.png"/><Relationship Id="rId2" Type="http://schemas.openxmlformats.org/officeDocument/2006/relationships/slideLayout" Target="../slideLayouts/slideLayout251.xml"/><Relationship Id="rId1" Type="http://schemas.openxmlformats.org/officeDocument/2006/relationships/tags" Target="../tags/tag35.xml"/><Relationship Id="rId6" Type="http://schemas.openxmlformats.org/officeDocument/2006/relationships/image" Target="../media/image66.png"/><Relationship Id="rId5" Type="http://schemas.microsoft.com/office/2007/relationships/hdphoto" Target="../media/hdphoto20.wdp"/><Relationship Id="rId4" Type="http://schemas.openxmlformats.org/officeDocument/2006/relationships/image" Target="../media/image6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51.xml"/><Relationship Id="rId1" Type="http://schemas.openxmlformats.org/officeDocument/2006/relationships/tags" Target="../tags/tag3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90.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hdphoto" Target="../media/hdphoto22.wdp"/><Relationship Id="rId7" Type="http://schemas.microsoft.com/office/2007/relationships/hdphoto" Target="../media/hdphoto24.wdp"/><Relationship Id="rId2" Type="http://schemas.openxmlformats.org/officeDocument/2006/relationships/image" Target="../media/image68.png"/><Relationship Id="rId1" Type="http://schemas.openxmlformats.org/officeDocument/2006/relationships/slideLayout" Target="../slideLayouts/slideLayout257.xml"/><Relationship Id="rId6" Type="http://schemas.openxmlformats.org/officeDocument/2006/relationships/image" Target="../media/image70.png"/><Relationship Id="rId5" Type="http://schemas.microsoft.com/office/2007/relationships/hdphoto" Target="../media/hdphoto23.wdp"/><Relationship Id="rId4" Type="http://schemas.openxmlformats.org/officeDocument/2006/relationships/image" Target="../media/image69.png"/><Relationship Id="rId9" Type="http://schemas.microsoft.com/office/2007/relationships/hdphoto" Target="../media/hdphoto25.wdp"/></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61.xml"/><Relationship Id="rId4" Type="http://schemas.openxmlformats.org/officeDocument/2006/relationships/image" Target="../media/image74.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51.xml"/><Relationship Id="rId1" Type="http://schemas.openxmlformats.org/officeDocument/2006/relationships/tags" Target="../tags/tag3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1.xml"/></Relationships>
</file>

<file path=ppt/slides/_rels/slide94.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75.png"/><Relationship Id="rId1" Type="http://schemas.openxmlformats.org/officeDocument/2006/relationships/slideLayout" Target="../slideLayouts/slideLayout257.xml"/><Relationship Id="rId4" Type="http://schemas.openxmlformats.org/officeDocument/2006/relationships/image" Target="../media/image76.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4.xml"/></Relationships>
</file>

<file path=ppt/slides/_rels/slide97.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77.png"/><Relationship Id="rId1" Type="http://schemas.openxmlformats.org/officeDocument/2006/relationships/slideLayout" Target="../slideLayouts/slideLayout235.xml"/><Relationship Id="rId5" Type="http://schemas.microsoft.com/office/2007/relationships/hdphoto" Target="../media/hdphoto28.wdp"/><Relationship Id="rId4" Type="http://schemas.openxmlformats.org/officeDocument/2006/relationships/image" Target="../media/image78.png"/></Relationships>
</file>

<file path=ppt/slides/_rels/slide9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78.xml"/><Relationship Id="rId6" Type="http://schemas.microsoft.com/office/2007/relationships/hdphoto" Target="../media/hdphoto30.wdp"/><Relationship Id="rId5" Type="http://schemas.openxmlformats.org/officeDocument/2006/relationships/image" Target="../media/image80.png"/><Relationship Id="rId4" Type="http://schemas.microsoft.com/office/2007/relationships/hdphoto" Target="../media/hdphoto29.wdp"/></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51.xml"/><Relationship Id="rId1" Type="http://schemas.openxmlformats.org/officeDocument/2006/relationships/tags" Target="../tags/tag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David H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Ilson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Kohei Shitara,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23,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Gastroesophageal Cancers</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090190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E3677-D4EA-21C2-0A49-B0F603F83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B037A5-4C7F-DA3E-DA30-9B8344D88CCD}"/>
              </a:ext>
            </a:extLst>
          </p:cNvPr>
          <p:cNvSpPr>
            <a:spLocks noGrp="1"/>
          </p:cNvSpPr>
          <p:nvPr>
            <p:ph type="title"/>
          </p:nvPr>
        </p:nvSpPr>
        <p:spPr>
          <a:xfrm>
            <a:off x="839416" y="2420888"/>
            <a:ext cx="10513168" cy="1143000"/>
          </a:xfrm>
        </p:spPr>
        <p:txBody>
          <a:bodyPr/>
          <a:lstStyle/>
          <a:p>
            <a:pPr>
              <a:spcBef>
                <a:spcPts val="1200"/>
              </a:spcBef>
            </a:pPr>
            <a:r>
              <a:rPr lang="en-US" altLang="ja-JP" dirty="0"/>
              <a:t>Trial 8: Phase II ILUSTRO Trial Cohort 4 — </a:t>
            </a:r>
            <a:br>
              <a:rPr lang="en-US" altLang="ja-JP" dirty="0"/>
            </a:br>
            <a:r>
              <a:rPr lang="en-US" altLang="ja-JP" dirty="0"/>
              <a:t>FOLFOX + Zolbetuximab + Nivolumab</a:t>
            </a:r>
            <a:br>
              <a:rPr lang="en-US" dirty="0"/>
            </a:br>
            <a:endParaRPr lang="en-US" sz="2400" dirty="0"/>
          </a:p>
        </p:txBody>
      </p:sp>
    </p:spTree>
    <p:extLst>
      <p:ext uri="{BB962C8B-B14F-4D97-AF65-F5344CB8AC3E}">
        <p14:creationId xmlns:p14="http://schemas.microsoft.com/office/powerpoint/2010/main" val="1378558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16BE0-8442-22CA-271A-D315E120BE4B}"/>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D52EB040-F2BA-F54D-BB5E-D7213A233BB3}"/>
              </a:ext>
            </a:extLst>
          </p:cNvPr>
          <p:cNvSpPr txBox="1">
            <a:spLocks/>
          </p:cNvSpPr>
          <p:nvPr/>
        </p:nvSpPr>
        <p:spPr>
          <a:xfrm>
            <a:off x="488951" y="159926"/>
            <a:ext cx="10981267" cy="609600"/>
          </a:xfrm>
          <a:prstGeom prst="rect">
            <a:avLst/>
          </a:prstGeom>
        </p:spPr>
        <p:txBody>
          <a:bodyPr>
            <a:normAutofit lnSpcReduction="10000"/>
          </a:bodyPr>
          <a:lstStyle>
            <a:lvl1pPr algn="l" rtl="0" eaLnBrk="1" fontAlgn="base" hangingPunct="1">
              <a:spcBef>
                <a:spcPct val="0"/>
              </a:spcBef>
              <a:spcAft>
                <a:spcPct val="0"/>
              </a:spcAft>
              <a:defRPr kumimoji="1" sz="3200" b="1" kern="1200" baseline="0">
                <a:solidFill>
                  <a:schemeClr val="accent3"/>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2pPr>
            <a:lvl3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3pPr>
            <a:lvl4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4pPr>
            <a:lvl5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5pPr>
            <a:lvl6pPr marL="3429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6pPr>
            <a:lvl7pPr marL="6858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7pPr>
            <a:lvl8pPr marL="10287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8pPr>
            <a:lvl9pPr marL="13716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9pPr>
          </a:lstStyle>
          <a:p>
            <a:pPr marL="0" marR="0" lvl="0" indent="0" algn="l" defTabSz="914363" rtl="0" eaLnBrk="1" fontAlgn="base" latinLnBrk="0" hangingPunct="1">
              <a:lnSpc>
                <a:spcPct val="100000"/>
              </a:lnSpc>
              <a:spcBef>
                <a:spcPct val="0"/>
              </a:spcBef>
              <a:spcAft>
                <a:spcPct val="0"/>
              </a:spcAft>
              <a:buClrTx/>
              <a:buSzTx/>
              <a:buFontTx/>
              <a:buNone/>
              <a:tabLst/>
              <a:defRPr/>
            </a:pPr>
            <a:endParaRPr kumimoji="1" lang="ja-JP" altLang="en-US" sz="3600" b="0" i="0" u="none" strike="noStrike" kern="1200" cap="none" spc="0" normalizeH="0" baseline="0" noProof="0" dirty="0">
              <a:ln>
                <a:noFill/>
              </a:ln>
              <a:solidFill>
                <a:srgbClr val="4C74B9"/>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303D268D-E007-895D-4AAD-3F87B18C174A}"/>
              </a:ext>
            </a:extLst>
          </p:cNvPr>
          <p:cNvSpPr/>
          <p:nvPr/>
        </p:nvSpPr>
        <p:spPr>
          <a:xfrm>
            <a:off x="311251" y="141911"/>
            <a:ext cx="11490844" cy="461729"/>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363" rtl="0" eaLnBrk="1" fontAlgn="base" latinLnBrk="0" hangingPunct="1">
              <a:lnSpc>
                <a:spcPct val="90000"/>
              </a:lnSpc>
              <a:spcBef>
                <a:spcPct val="0"/>
              </a:spcBef>
              <a:spcAft>
                <a:spcPct val="0"/>
              </a:spcAft>
              <a:buClrTx/>
              <a:buSzTx/>
              <a:buFontTx/>
              <a:buNone/>
              <a:tabLst/>
              <a:defRPr/>
            </a:pP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Trial 8: Phase 2 ILUSTRO Cohort 4: FOLFOX + </a:t>
            </a:r>
            <a:r>
              <a:rPr kumimoji="1" lang="en-US" altLang="ja-JP" sz="2667" b="1" i="0" u="none" strike="noStrike" kern="1200" cap="none" spc="0" normalizeH="0" baseline="0" noProof="0" dirty="0" err="1">
                <a:ln>
                  <a:noFill/>
                </a:ln>
                <a:solidFill>
                  <a:srgbClr val="3333CC"/>
                </a:solidFill>
                <a:effectLst/>
                <a:uLnTx/>
                <a:uFillTx/>
                <a:latin typeface="Arial Narrow" panose="020B0606020202030204" pitchFamily="34" charset="0"/>
                <a:ea typeface="Osaka" charset="-128"/>
                <a:cs typeface="Arial Unicode MS" pitchFamily="-65" charset="0"/>
              </a:rPr>
              <a:t>Zolbe</a:t>
            </a: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 + </a:t>
            </a:r>
            <a:r>
              <a:rPr kumimoji="1" lang="en-US" altLang="ja-JP" sz="2667" b="1" i="0" u="none" strike="noStrike" kern="1200" cap="none" spc="0" normalizeH="0" baseline="0" noProof="0" dirty="0" err="1">
                <a:ln>
                  <a:noFill/>
                </a:ln>
                <a:solidFill>
                  <a:srgbClr val="3333CC"/>
                </a:solidFill>
                <a:effectLst/>
                <a:uLnTx/>
                <a:uFillTx/>
                <a:latin typeface="Arial Narrow" panose="020B0606020202030204" pitchFamily="34" charset="0"/>
                <a:ea typeface="Osaka" charset="-128"/>
                <a:cs typeface="Arial Unicode MS" pitchFamily="-65" charset="0"/>
              </a:rPr>
              <a:t>Nivo</a:t>
            </a:r>
            <a:endPar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endParaRPr>
          </a:p>
        </p:txBody>
      </p:sp>
      <p:sp>
        <p:nvSpPr>
          <p:cNvPr id="3" name="正方形/長方形 2">
            <a:extLst>
              <a:ext uri="{FF2B5EF4-FFF2-40B4-BE49-F238E27FC236}">
                <a16:creationId xmlns:a16="http://schemas.microsoft.com/office/drawing/2014/main" id="{27EB0DD7-60EE-D07E-B0D6-53AB19CE3796}"/>
              </a:ext>
            </a:extLst>
          </p:cNvPr>
          <p:cNvSpPr/>
          <p:nvPr/>
        </p:nvSpPr>
        <p:spPr>
          <a:xfrm>
            <a:off x="8001000" y="6468224"/>
            <a:ext cx="4191001" cy="369332"/>
          </a:xfrm>
          <a:prstGeom prst="rect">
            <a:avLst/>
          </a:prstGeom>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1" lang="en-US" altLang="ja-JP" sz="1800" b="1" i="1" u="none" strike="noStrike" kern="120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0" name="テキスト ボックス 19">
            <a:extLst>
              <a:ext uri="{FF2B5EF4-FFF2-40B4-BE49-F238E27FC236}">
                <a16:creationId xmlns:a16="http://schemas.microsoft.com/office/drawing/2014/main" id="{882CF99C-FC0F-0297-FCF7-DF2D403B5C24}"/>
              </a:ext>
            </a:extLst>
          </p:cNvPr>
          <p:cNvSpPr txBox="1"/>
          <p:nvPr/>
        </p:nvSpPr>
        <p:spPr>
          <a:xfrm>
            <a:off x="7372350" y="6537039"/>
            <a:ext cx="4711496" cy="261610"/>
          </a:xfrm>
          <a:prstGeom prst="rect">
            <a:avLst/>
          </a:prstGeom>
          <a:noFill/>
        </p:spPr>
        <p:txBody>
          <a:bodyPr wrap="square">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1" lang="en-US"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メイリオ" panose="020B0604030504040204" pitchFamily="50" charset="-128"/>
                <a:cs typeface="Arial Unicode MS" pitchFamily="-65" charset="0"/>
              </a:rPr>
              <a:t>Shitara K, et al. ASCO-GI 2026 LBA284, Nature Med 2026</a:t>
            </a:r>
            <a:endParaRPr kumimoji="1" lang="ja-JP" altLang="en-US" sz="1100" b="0" i="1" u="none" strike="noStrike" kern="1200" cap="none" spc="0" normalizeH="0" baseline="0" noProof="0" dirty="0">
              <a:ln>
                <a:noFill/>
              </a:ln>
              <a:solidFill>
                <a:prstClr val="black"/>
              </a:solidFill>
              <a:effectLst/>
              <a:uLnTx/>
              <a:uFillTx/>
              <a:latin typeface="Arial Narrow" panose="020B0606020202030204" pitchFamily="34" charset="0"/>
              <a:ea typeface="メイリオ" panose="020B0604030504040204" pitchFamily="50" charset="-128"/>
              <a:cs typeface="Arial Unicode MS" pitchFamily="-65" charset="0"/>
            </a:endParaRPr>
          </a:p>
        </p:txBody>
      </p:sp>
      <p:pic>
        <p:nvPicPr>
          <p:cNvPr id="2" name="図 1">
            <a:extLst>
              <a:ext uri="{FF2B5EF4-FFF2-40B4-BE49-F238E27FC236}">
                <a16:creationId xmlns:a16="http://schemas.microsoft.com/office/drawing/2014/main" id="{7375799C-82D0-062B-1F31-09FF57CE44D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7691" y="612358"/>
            <a:ext cx="5647636" cy="3235279"/>
          </a:xfrm>
          <a:prstGeom prst="rect">
            <a:avLst/>
          </a:prstGeom>
        </p:spPr>
      </p:pic>
      <p:pic>
        <p:nvPicPr>
          <p:cNvPr id="8" name="図 7" descr="グラフ&#10;&#10;AI 生成コンテンツは誤りを含む可能性があります。">
            <a:extLst>
              <a:ext uri="{FF2B5EF4-FFF2-40B4-BE49-F238E27FC236}">
                <a16:creationId xmlns:a16="http://schemas.microsoft.com/office/drawing/2014/main" id="{94A8F41C-CABA-F988-DD8A-696A471D88B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675328" y="663157"/>
            <a:ext cx="6319989" cy="3272238"/>
          </a:xfrm>
          <a:prstGeom prst="rect">
            <a:avLst/>
          </a:prstGeom>
        </p:spPr>
      </p:pic>
      <p:pic>
        <p:nvPicPr>
          <p:cNvPr id="10" name="図 9" descr="グラフ, 棒グラフ&#10;&#10;AI 生成コンテンツは誤りを含む可能性があります。">
            <a:extLst>
              <a:ext uri="{FF2B5EF4-FFF2-40B4-BE49-F238E27FC236}">
                <a16:creationId xmlns:a16="http://schemas.microsoft.com/office/drawing/2014/main" id="{7776E63D-0511-F53E-13AE-F97BC08C677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t="16200"/>
          <a:stretch>
            <a:fillRect/>
          </a:stretch>
        </p:blipFill>
        <p:spPr>
          <a:xfrm>
            <a:off x="260525" y="4013523"/>
            <a:ext cx="5647636" cy="2639367"/>
          </a:xfrm>
          <a:prstGeom prst="rect">
            <a:avLst/>
          </a:prstGeom>
        </p:spPr>
      </p:pic>
      <p:sp>
        <p:nvSpPr>
          <p:cNvPr id="13" name="コンテンツ プレースホルダー 7">
            <a:extLst>
              <a:ext uri="{FF2B5EF4-FFF2-40B4-BE49-F238E27FC236}">
                <a16:creationId xmlns:a16="http://schemas.microsoft.com/office/drawing/2014/main" id="{C958F9C6-B556-7595-E7A1-D77DD182F57F}"/>
              </a:ext>
            </a:extLst>
          </p:cNvPr>
          <p:cNvSpPr txBox="1">
            <a:spLocks/>
          </p:cNvSpPr>
          <p:nvPr/>
        </p:nvSpPr>
        <p:spPr>
          <a:xfrm>
            <a:off x="6283841" y="4139217"/>
            <a:ext cx="5547036" cy="2387979"/>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93" marR="0" lvl="0" indent="-265093"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N=71 pts for cohort B (dose expansion)</a:t>
            </a:r>
          </a:p>
          <a:p>
            <a:pPr marL="265093" marR="0" lvl="0" indent="-265093"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mOS</a:t>
            </a: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18ms in CLDN high and 23ms in CLDN </a:t>
            </a:r>
            <a:r>
              <a:rPr kumimoji="1" lang="en-US" altLang="ja-JP" sz="1800" b="0" i="0" u="none" strike="noStrike" kern="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high+CPS</a:t>
            </a:r>
            <a:r>
              <a:rPr kumimoji="1" lang="ja-JP" altLang="en-US"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a:t>
            </a: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1</a:t>
            </a:r>
          </a:p>
          <a:p>
            <a:pPr marL="265093" marR="0" lvl="0" indent="-265093"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ORR 62% in all pts / 68% in CLDN high</a:t>
            </a:r>
          </a:p>
          <a:p>
            <a:pPr marL="265093" marR="0" lvl="0" indent="-265093"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Discontinue by AE: </a:t>
            </a:r>
            <a:r>
              <a:rPr kumimoji="1" lang="en-US" altLang="ja-JP" sz="1800" b="0" i="0" u="none" strike="noStrike" kern="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Zolbe</a:t>
            </a: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5% </a:t>
            </a:r>
            <a:r>
              <a:rPr kumimoji="1" lang="en-US" altLang="ja-JP" sz="1800" b="0" i="0" u="none" strike="noStrike" kern="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Nivo</a:t>
            </a: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9%</a:t>
            </a:r>
          </a:p>
          <a:p>
            <a:pPr marL="265093" marR="0" lvl="0" indent="-265093"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Nausea 81% (no G3) Vomiting 38% (G3: 4%)</a:t>
            </a:r>
          </a:p>
          <a:p>
            <a:pPr marL="265093" marR="0" lvl="0" indent="-265093"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Phas</a:t>
            </a: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e 3 LUCERNA is ongoing</a:t>
            </a:r>
          </a:p>
        </p:txBody>
      </p:sp>
    </p:spTree>
    <p:extLst>
      <p:ext uri="{BB962C8B-B14F-4D97-AF65-F5344CB8AC3E}">
        <p14:creationId xmlns:p14="http://schemas.microsoft.com/office/powerpoint/2010/main" val="40517375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66137-B3A6-782C-BB72-C51C436ADCFE}"/>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16FFE60A-0689-7D7D-CF54-D70C707D58A1}"/>
              </a:ext>
            </a:extLst>
          </p:cNvPr>
          <p:cNvSpPr/>
          <p:nvPr/>
        </p:nvSpPr>
        <p:spPr>
          <a:xfrm>
            <a:off x="356843" y="72031"/>
            <a:ext cx="11463455" cy="461729"/>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363" rtl="0" eaLnBrk="1" fontAlgn="base" latinLnBrk="0" hangingPunct="1">
              <a:lnSpc>
                <a:spcPct val="90000"/>
              </a:lnSpc>
              <a:spcBef>
                <a:spcPct val="0"/>
              </a:spcBef>
              <a:spcAft>
                <a:spcPct val="0"/>
              </a:spcAft>
              <a:buClrTx/>
              <a:buSzTx/>
              <a:buFontTx/>
              <a:buNone/>
              <a:tabLst/>
              <a:defRPr/>
            </a:pP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Trial 8: Phase 2 ILUSTRO Cohort 4: FOLFOX + </a:t>
            </a:r>
            <a:r>
              <a:rPr kumimoji="1" lang="en-US" altLang="ja-JP" sz="2667" b="1" i="0" u="none" strike="noStrike" kern="1200" cap="none" spc="0" normalizeH="0" baseline="0" noProof="0" dirty="0" err="1">
                <a:ln>
                  <a:noFill/>
                </a:ln>
                <a:solidFill>
                  <a:srgbClr val="3333CC"/>
                </a:solidFill>
                <a:effectLst/>
                <a:uLnTx/>
                <a:uFillTx/>
                <a:latin typeface="Arial Narrow" panose="020B0606020202030204" pitchFamily="34" charset="0"/>
                <a:ea typeface="Osaka" charset="-128"/>
                <a:cs typeface="Arial Unicode MS" pitchFamily="-65" charset="0"/>
              </a:rPr>
              <a:t>Zolbe</a:t>
            </a: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 + </a:t>
            </a:r>
            <a:r>
              <a:rPr kumimoji="1" lang="en-US" altLang="ja-JP" sz="2667" b="1" i="0" u="none" strike="noStrike" kern="1200" cap="none" spc="0" normalizeH="0" baseline="0" noProof="0" dirty="0" err="1">
                <a:ln>
                  <a:noFill/>
                </a:ln>
                <a:solidFill>
                  <a:srgbClr val="3333CC"/>
                </a:solidFill>
                <a:effectLst/>
                <a:uLnTx/>
                <a:uFillTx/>
                <a:latin typeface="Arial Narrow" panose="020B0606020202030204" pitchFamily="34" charset="0"/>
                <a:ea typeface="Osaka" charset="-128"/>
                <a:cs typeface="Arial Unicode MS" pitchFamily="-65" charset="0"/>
              </a:rPr>
              <a:t>Nivo</a:t>
            </a:r>
            <a:endPar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endParaRPr>
          </a:p>
        </p:txBody>
      </p:sp>
      <p:sp>
        <p:nvSpPr>
          <p:cNvPr id="2" name="正方形/長方形 1">
            <a:extLst>
              <a:ext uri="{FF2B5EF4-FFF2-40B4-BE49-F238E27FC236}">
                <a16:creationId xmlns:a16="http://schemas.microsoft.com/office/drawing/2014/main" id="{AC3A8632-1D9F-5ACF-ACF4-4DAB40B104CF}"/>
              </a:ext>
            </a:extLst>
          </p:cNvPr>
          <p:cNvSpPr/>
          <p:nvPr/>
        </p:nvSpPr>
        <p:spPr>
          <a:xfrm>
            <a:off x="1103848" y="1440572"/>
            <a:ext cx="10716451" cy="3762568"/>
          </a:xfrm>
          <a:prstGeom prst="rect">
            <a:avLst/>
          </a:prstGeom>
        </p:spPr>
        <p:txBody>
          <a:bodyPr wrap="square">
            <a:spAutoFit/>
          </a:bodyPr>
          <a:lstStyle/>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Implications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First substantial dataset combining zolbetuximab, chemotherapy, and PD-1 blockade.</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Demonstrated encouraging efficacy, particularly in CLDN18.2-high tumors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Supports the hypothesis that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CLDN18.2 targeting and PD-1 inhibition may be complementary</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Manageable safety profiles</a:t>
            </a: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0"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Bottom line</a:t>
            </a: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Evidence tier: Signal-seeking</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Supports ongoing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phase 3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evaluation of zolbetuximab plus chemo-immunotherapy.</a:t>
            </a:r>
          </a:p>
        </p:txBody>
      </p:sp>
    </p:spTree>
    <p:custDataLst>
      <p:tags r:id="rId1"/>
    </p:custDataLst>
    <p:extLst>
      <p:ext uri="{BB962C8B-B14F-4D97-AF65-F5344CB8AC3E}">
        <p14:creationId xmlns:p14="http://schemas.microsoft.com/office/powerpoint/2010/main" val="1549049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85244-B667-B65B-EDA3-8C4BB04BDD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2BD60-01A1-95CA-6518-DFC4F2802CD8}"/>
              </a:ext>
            </a:extLst>
          </p:cNvPr>
          <p:cNvSpPr>
            <a:spLocks noGrp="1"/>
          </p:cNvSpPr>
          <p:nvPr>
            <p:ph type="title"/>
          </p:nvPr>
        </p:nvSpPr>
        <p:spPr>
          <a:xfrm>
            <a:off x="839416" y="2420888"/>
            <a:ext cx="10513168" cy="1143000"/>
          </a:xfrm>
        </p:spPr>
        <p:txBody>
          <a:bodyPr/>
          <a:lstStyle/>
          <a:p>
            <a:pPr>
              <a:spcBef>
                <a:spcPts val="1200"/>
              </a:spcBef>
            </a:pPr>
            <a:r>
              <a:rPr lang="en-US" altLang="ja-JP" dirty="0"/>
              <a:t>Trial 9: Ongoing Phase III LUCERNA Trial (NCT06901531)</a:t>
            </a:r>
            <a:br>
              <a:rPr lang="en-US" dirty="0"/>
            </a:br>
            <a:endParaRPr lang="en-US" sz="2400" dirty="0"/>
          </a:p>
        </p:txBody>
      </p:sp>
    </p:spTree>
    <p:extLst>
      <p:ext uri="{BB962C8B-B14F-4D97-AF65-F5344CB8AC3E}">
        <p14:creationId xmlns:p14="http://schemas.microsoft.com/office/powerpoint/2010/main" val="3408860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26BA4-8325-C5EB-E86A-A1B269B539E0}"/>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FC935C46-70B8-AD1C-21A3-B806D071F1AF}"/>
              </a:ext>
            </a:extLst>
          </p:cNvPr>
          <p:cNvSpPr txBox="1">
            <a:spLocks/>
          </p:cNvSpPr>
          <p:nvPr/>
        </p:nvSpPr>
        <p:spPr>
          <a:xfrm>
            <a:off x="488951" y="159926"/>
            <a:ext cx="10981267" cy="609600"/>
          </a:xfrm>
          <a:prstGeom prst="rect">
            <a:avLst/>
          </a:prstGeom>
        </p:spPr>
        <p:txBody>
          <a:bodyPr>
            <a:normAutofit lnSpcReduction="10000"/>
          </a:bodyPr>
          <a:lstStyle>
            <a:lvl1pPr algn="l" rtl="0" eaLnBrk="1" fontAlgn="base" hangingPunct="1">
              <a:spcBef>
                <a:spcPct val="0"/>
              </a:spcBef>
              <a:spcAft>
                <a:spcPct val="0"/>
              </a:spcAft>
              <a:defRPr kumimoji="1" sz="3200" b="1" kern="1200" baseline="0">
                <a:solidFill>
                  <a:schemeClr val="accent3"/>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2pPr>
            <a:lvl3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3pPr>
            <a:lvl4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4pPr>
            <a:lvl5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5pPr>
            <a:lvl6pPr marL="3429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6pPr>
            <a:lvl7pPr marL="6858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7pPr>
            <a:lvl8pPr marL="10287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8pPr>
            <a:lvl9pPr marL="13716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9pPr>
          </a:lstStyle>
          <a:p>
            <a:pPr marL="0" marR="0" lvl="0" indent="0" algn="l" defTabSz="914363" rtl="0" eaLnBrk="1" fontAlgn="base" latinLnBrk="0" hangingPunct="1">
              <a:lnSpc>
                <a:spcPct val="100000"/>
              </a:lnSpc>
              <a:spcBef>
                <a:spcPct val="0"/>
              </a:spcBef>
              <a:spcAft>
                <a:spcPct val="0"/>
              </a:spcAft>
              <a:buClrTx/>
              <a:buSzTx/>
              <a:buFontTx/>
              <a:buNone/>
              <a:tabLst/>
              <a:defRPr/>
            </a:pPr>
            <a:endParaRPr kumimoji="1" lang="ja-JP" altLang="en-US" sz="3600" b="0" i="0" u="none" strike="noStrike" kern="1200" cap="none" spc="0" normalizeH="0" baseline="0" noProof="0" dirty="0">
              <a:ln>
                <a:noFill/>
              </a:ln>
              <a:solidFill>
                <a:srgbClr val="4C74B9"/>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CBA7B926-2A1A-7BA9-9EB6-AC8B71CE4CDE}"/>
              </a:ext>
            </a:extLst>
          </p:cNvPr>
          <p:cNvSpPr/>
          <p:nvPr/>
        </p:nvSpPr>
        <p:spPr>
          <a:xfrm>
            <a:off x="311251" y="141911"/>
            <a:ext cx="11490844" cy="461729"/>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363" rtl="0" eaLnBrk="1" fontAlgn="base" latinLnBrk="0" hangingPunct="1">
              <a:lnSpc>
                <a:spcPct val="90000"/>
              </a:lnSpc>
              <a:spcBef>
                <a:spcPct val="0"/>
              </a:spcBef>
              <a:spcAft>
                <a:spcPct val="0"/>
              </a:spcAft>
              <a:buClrTx/>
              <a:buSzTx/>
              <a:buFontTx/>
              <a:buNone/>
              <a:tabLst/>
              <a:defRPr/>
            </a:pP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Trial 9: Phase 3 LUCERNA </a:t>
            </a:r>
            <a:r>
              <a:rPr kumimoji="1" lang="en-US" altLang="ja-JP" sz="2667" b="1" i="0" u="none" strike="noStrike" kern="1200" cap="none" spc="0" normalizeH="0" baseline="0" noProof="0">
                <a:ln>
                  <a:noFill/>
                </a:ln>
                <a:solidFill>
                  <a:srgbClr val="3333CC"/>
                </a:solidFill>
                <a:effectLst/>
                <a:uLnTx/>
                <a:uFillTx/>
                <a:latin typeface="Arial Narrow" panose="020B0606020202030204" pitchFamily="34" charset="0"/>
                <a:ea typeface="Osaka" charset="-128"/>
                <a:cs typeface="Arial Unicode MS" pitchFamily="-65" charset="0"/>
              </a:rPr>
              <a:t>(NCT0690151) </a:t>
            </a: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is ongoing</a:t>
            </a:r>
          </a:p>
        </p:txBody>
      </p:sp>
      <p:sp>
        <p:nvSpPr>
          <p:cNvPr id="3" name="正方形/長方形 2">
            <a:extLst>
              <a:ext uri="{FF2B5EF4-FFF2-40B4-BE49-F238E27FC236}">
                <a16:creationId xmlns:a16="http://schemas.microsoft.com/office/drawing/2014/main" id="{E032E5CD-63C5-F72B-1F35-2E432D622356}"/>
              </a:ext>
            </a:extLst>
          </p:cNvPr>
          <p:cNvSpPr/>
          <p:nvPr/>
        </p:nvSpPr>
        <p:spPr>
          <a:xfrm>
            <a:off x="8001000" y="6468224"/>
            <a:ext cx="4191001" cy="369332"/>
          </a:xfrm>
          <a:prstGeom prst="rect">
            <a:avLst/>
          </a:prstGeom>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1" lang="en-US" altLang="ja-JP" sz="1800" b="1" i="1" u="none" strike="noStrike" kern="120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pic>
        <p:nvPicPr>
          <p:cNvPr id="6" name="図 5" descr="ダイアグラム&#10;&#10;AI 生成コンテンツは誤りを含む可能性があります。">
            <a:extLst>
              <a:ext uri="{FF2B5EF4-FFF2-40B4-BE49-F238E27FC236}">
                <a16:creationId xmlns:a16="http://schemas.microsoft.com/office/drawing/2014/main" id="{8CA419E6-97E3-AD6E-0CA5-7FAD70A9A5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25814" y="865509"/>
            <a:ext cx="10507540" cy="4511170"/>
          </a:xfrm>
          <a:prstGeom prst="rect">
            <a:avLst/>
          </a:prstGeom>
        </p:spPr>
      </p:pic>
      <p:sp>
        <p:nvSpPr>
          <p:cNvPr id="9" name="テキスト ボックス 8">
            <a:extLst>
              <a:ext uri="{FF2B5EF4-FFF2-40B4-BE49-F238E27FC236}">
                <a16:creationId xmlns:a16="http://schemas.microsoft.com/office/drawing/2014/main" id="{1EC647C5-6642-2ACD-353C-B55FF743BDFD}"/>
              </a:ext>
            </a:extLst>
          </p:cNvPr>
          <p:cNvSpPr txBox="1"/>
          <p:nvPr/>
        </p:nvSpPr>
        <p:spPr>
          <a:xfrm>
            <a:off x="7372350" y="6537039"/>
            <a:ext cx="4711496" cy="261610"/>
          </a:xfrm>
          <a:prstGeom prst="rect">
            <a:avLst/>
          </a:prstGeom>
          <a:noFill/>
        </p:spPr>
        <p:txBody>
          <a:bodyPr wrap="square">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1" lang="en-US"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メイリオ" panose="020B0604030504040204" pitchFamily="50" charset="-128"/>
                <a:cs typeface="Arial Unicode MS" pitchFamily="-65" charset="0"/>
              </a:rPr>
              <a:t>Shitara K, et al. ASCO-GI 2026 TPS473</a:t>
            </a:r>
            <a:endParaRPr kumimoji="1" lang="ja-JP" altLang="en-US" sz="1100" b="0" i="1" u="none" strike="noStrike" kern="1200" cap="none" spc="0" normalizeH="0" baseline="0" noProof="0" dirty="0">
              <a:ln>
                <a:noFill/>
              </a:ln>
              <a:solidFill>
                <a:prstClr val="black"/>
              </a:solidFill>
              <a:effectLst/>
              <a:uLnTx/>
              <a:uFillTx/>
              <a:latin typeface="Arial Narrow" panose="020B0606020202030204" pitchFamily="34" charset="0"/>
              <a:ea typeface="メイリオ" panose="020B0604030504040204" pitchFamily="50" charset="-128"/>
              <a:cs typeface="Arial Unicode MS" pitchFamily="-65" charset="0"/>
            </a:endParaRPr>
          </a:p>
        </p:txBody>
      </p:sp>
      <p:sp>
        <p:nvSpPr>
          <p:cNvPr id="2" name="コンテンツ プレースホルダー 7">
            <a:extLst>
              <a:ext uri="{FF2B5EF4-FFF2-40B4-BE49-F238E27FC236}">
                <a16:creationId xmlns:a16="http://schemas.microsoft.com/office/drawing/2014/main" id="{62C74A71-A695-51EC-CCC9-3A800549634B}"/>
              </a:ext>
            </a:extLst>
          </p:cNvPr>
          <p:cNvSpPr txBox="1">
            <a:spLocks/>
          </p:cNvSpPr>
          <p:nvPr/>
        </p:nvSpPr>
        <p:spPr>
          <a:xfrm>
            <a:off x="2065422" y="5542565"/>
            <a:ext cx="10340140" cy="1240696"/>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Key question: Does zolbetuximab add benefit beyond pembrolizumab + chemotherapy?</a:t>
            </a:r>
            <a:endParaRPr kumimoji="1" lang="en-US" altLang="ja-JP" sz="20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spTree>
    <p:extLst>
      <p:ext uri="{BB962C8B-B14F-4D97-AF65-F5344CB8AC3E}">
        <p14:creationId xmlns:p14="http://schemas.microsoft.com/office/powerpoint/2010/main" val="23590697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1B71E-32E1-CB82-F6F7-E5208C4EE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3D608-13D6-C9B2-0AC6-8F41AEF776D0}"/>
              </a:ext>
            </a:extLst>
          </p:cNvPr>
          <p:cNvSpPr>
            <a:spLocks noGrp="1"/>
          </p:cNvSpPr>
          <p:nvPr>
            <p:ph type="title"/>
          </p:nvPr>
        </p:nvSpPr>
        <p:spPr>
          <a:xfrm>
            <a:off x="839416" y="2420888"/>
            <a:ext cx="11089232" cy="1143000"/>
          </a:xfrm>
        </p:spPr>
        <p:txBody>
          <a:bodyPr/>
          <a:lstStyle/>
          <a:p>
            <a:pPr>
              <a:spcBef>
                <a:spcPts val="1200"/>
              </a:spcBef>
            </a:pPr>
            <a:r>
              <a:rPr lang="en-US" altLang="ja-JP" dirty="0"/>
              <a:t>Trial 10: Phase II CLARITY-PanTumor01 Trial </a:t>
            </a:r>
            <a:br>
              <a:rPr lang="en-US" altLang="ja-JP" dirty="0"/>
            </a:br>
            <a:r>
              <a:rPr lang="en-US" altLang="ja-JP" dirty="0"/>
              <a:t>with AZD0901 (</a:t>
            </a:r>
            <a:r>
              <a:rPr lang="en-US" altLang="ja-JP" dirty="0" err="1"/>
              <a:t>Sonesitatug</a:t>
            </a:r>
            <a:r>
              <a:rPr lang="en-US" altLang="ja-JP" dirty="0"/>
              <a:t> Vedotin)</a:t>
            </a:r>
            <a:br>
              <a:rPr lang="en-US" altLang="ja-JP" dirty="0"/>
            </a:br>
            <a:br>
              <a:rPr lang="en-US" dirty="0"/>
            </a:br>
            <a:endParaRPr lang="en-US" sz="2400" dirty="0"/>
          </a:p>
        </p:txBody>
      </p:sp>
    </p:spTree>
    <p:extLst>
      <p:ext uri="{BB962C8B-B14F-4D97-AF65-F5344CB8AC3E}">
        <p14:creationId xmlns:p14="http://schemas.microsoft.com/office/powerpoint/2010/main" val="2714926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5C163-3A4F-DE9F-7F90-BDE153CFD6CE}"/>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024C2AF8-1CFB-55D8-EAF4-FDFBD3A26044}"/>
              </a:ext>
            </a:extLst>
          </p:cNvPr>
          <p:cNvSpPr txBox="1">
            <a:spLocks/>
          </p:cNvSpPr>
          <p:nvPr/>
        </p:nvSpPr>
        <p:spPr>
          <a:xfrm>
            <a:off x="488951" y="159926"/>
            <a:ext cx="10981267" cy="609600"/>
          </a:xfrm>
          <a:prstGeom prst="rect">
            <a:avLst/>
          </a:prstGeom>
        </p:spPr>
        <p:txBody>
          <a:bodyPr>
            <a:normAutofit lnSpcReduction="10000"/>
          </a:bodyPr>
          <a:lstStyle>
            <a:lvl1pPr algn="l" rtl="0" eaLnBrk="1" fontAlgn="base" hangingPunct="1">
              <a:spcBef>
                <a:spcPct val="0"/>
              </a:spcBef>
              <a:spcAft>
                <a:spcPct val="0"/>
              </a:spcAft>
              <a:defRPr kumimoji="1" sz="3200" b="1" kern="1200" baseline="0">
                <a:solidFill>
                  <a:schemeClr val="accent3"/>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2pPr>
            <a:lvl3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3pPr>
            <a:lvl4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4pPr>
            <a:lvl5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5pPr>
            <a:lvl6pPr marL="3429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6pPr>
            <a:lvl7pPr marL="6858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7pPr>
            <a:lvl8pPr marL="10287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8pPr>
            <a:lvl9pPr marL="13716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9pPr>
          </a:lstStyle>
          <a:p>
            <a:pPr marL="0" marR="0" lvl="0" indent="0" algn="l" defTabSz="914363" rtl="0" eaLnBrk="1" fontAlgn="base" latinLnBrk="0" hangingPunct="1">
              <a:lnSpc>
                <a:spcPct val="100000"/>
              </a:lnSpc>
              <a:spcBef>
                <a:spcPct val="0"/>
              </a:spcBef>
              <a:spcAft>
                <a:spcPct val="0"/>
              </a:spcAft>
              <a:buClrTx/>
              <a:buSzTx/>
              <a:buFontTx/>
              <a:buNone/>
              <a:tabLst/>
              <a:defRPr/>
            </a:pPr>
            <a:endParaRPr kumimoji="1" lang="ja-JP" altLang="en-US" sz="3600" b="0" i="0" u="none" strike="noStrike" kern="1200" cap="none" spc="0" normalizeH="0" baseline="0" noProof="0" dirty="0">
              <a:ln>
                <a:noFill/>
              </a:ln>
              <a:solidFill>
                <a:srgbClr val="4C74B9"/>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63BEF7E8-32A5-64BB-E04D-ED889D38D490}"/>
              </a:ext>
            </a:extLst>
          </p:cNvPr>
          <p:cNvSpPr/>
          <p:nvPr/>
        </p:nvSpPr>
        <p:spPr>
          <a:xfrm>
            <a:off x="311251" y="141911"/>
            <a:ext cx="11490844" cy="461729"/>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761970" rtl="0" eaLnBrk="1" fontAlgn="base" latinLnBrk="0" hangingPunct="1">
              <a:lnSpc>
                <a:spcPct val="90000"/>
              </a:lnSpc>
              <a:spcBef>
                <a:spcPct val="0"/>
              </a:spcBef>
              <a:spcAft>
                <a:spcPct val="0"/>
              </a:spcAft>
              <a:buClrTx/>
              <a:buSzTx/>
              <a:buFontTx/>
              <a:buNone/>
              <a:tabLst/>
              <a:defRPr/>
            </a:pP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Emerging CLDN18.2 Targeted treatments</a:t>
            </a:r>
          </a:p>
        </p:txBody>
      </p:sp>
      <p:sp>
        <p:nvSpPr>
          <p:cNvPr id="3" name="正方形/長方形 2">
            <a:extLst>
              <a:ext uri="{FF2B5EF4-FFF2-40B4-BE49-F238E27FC236}">
                <a16:creationId xmlns:a16="http://schemas.microsoft.com/office/drawing/2014/main" id="{9075007A-C933-9997-4B35-C83E640C858A}"/>
              </a:ext>
            </a:extLst>
          </p:cNvPr>
          <p:cNvSpPr/>
          <p:nvPr/>
        </p:nvSpPr>
        <p:spPr>
          <a:xfrm>
            <a:off x="8001000" y="6468224"/>
            <a:ext cx="4191001" cy="369332"/>
          </a:xfrm>
          <a:prstGeom prst="rect">
            <a:avLst/>
          </a:prstGeom>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1" lang="en-US" altLang="ja-JP" sz="1800" b="1" i="1" u="none" strike="noStrike" kern="120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71D7CEA8-FC09-B555-362F-6321DC305374}"/>
              </a:ext>
            </a:extLst>
          </p:cNvPr>
          <p:cNvSpPr txBox="1"/>
          <p:nvPr/>
        </p:nvSpPr>
        <p:spPr>
          <a:xfrm>
            <a:off x="7372350" y="6537039"/>
            <a:ext cx="4711496" cy="271934"/>
          </a:xfrm>
          <a:prstGeom prst="rect">
            <a:avLst/>
          </a:prstGeom>
          <a:noFill/>
        </p:spPr>
        <p:txBody>
          <a:bodyPr wrap="square">
            <a:spAutoFit/>
          </a:bodyPr>
          <a:lstStyle/>
          <a:p>
            <a:pPr marL="0" marR="0" lvl="0" indent="0" algn="r" defTabSz="761970" rtl="0" eaLnBrk="1" fontAlgn="auto" latinLnBrk="0" hangingPunct="1">
              <a:lnSpc>
                <a:spcPct val="100000"/>
              </a:lnSpc>
              <a:spcBef>
                <a:spcPct val="0"/>
              </a:spcBef>
              <a:spcAft>
                <a:spcPts val="0"/>
              </a:spcAft>
              <a:buClrTx/>
              <a:buSzTx/>
              <a:buFontTx/>
              <a:buNone/>
              <a:tabLst/>
              <a:defRPr/>
            </a:pPr>
            <a:r>
              <a:rPr kumimoji="1" lang="en-US" altLang="ja-JP" sz="1167"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Unicode MS" pitchFamily="-65" charset="0"/>
              </a:rPr>
              <a:t>Nakayama I, Shitara K. et al. Nature Revise Clinical Oncol. 2024</a:t>
            </a:r>
          </a:p>
        </p:txBody>
      </p:sp>
      <p:pic>
        <p:nvPicPr>
          <p:cNvPr id="2" name="図 1">
            <a:extLst>
              <a:ext uri="{FF2B5EF4-FFF2-40B4-BE49-F238E27FC236}">
                <a16:creationId xmlns:a16="http://schemas.microsoft.com/office/drawing/2014/main" id="{EDC801A7-6EFA-67C0-8EE5-D2759854FF8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393658"/>
            <a:ext cx="7178843" cy="3674540"/>
          </a:xfrm>
          <a:prstGeom prst="rect">
            <a:avLst/>
          </a:prstGeom>
        </p:spPr>
      </p:pic>
      <p:pic>
        <p:nvPicPr>
          <p:cNvPr id="4" name="図 3">
            <a:extLst>
              <a:ext uri="{FF2B5EF4-FFF2-40B4-BE49-F238E27FC236}">
                <a16:creationId xmlns:a16="http://schemas.microsoft.com/office/drawing/2014/main" id="{E284961F-90CF-67BF-78C6-ACC44520A6B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7178844" y="1293969"/>
            <a:ext cx="4905003" cy="4009952"/>
          </a:xfrm>
          <a:prstGeom prst="rect">
            <a:avLst/>
          </a:prstGeom>
        </p:spPr>
      </p:pic>
      <p:sp>
        <p:nvSpPr>
          <p:cNvPr id="8" name="コンテンツ プレースホルダー 7">
            <a:extLst>
              <a:ext uri="{FF2B5EF4-FFF2-40B4-BE49-F238E27FC236}">
                <a16:creationId xmlns:a16="http://schemas.microsoft.com/office/drawing/2014/main" id="{3A63EA4B-2AD0-3B66-2552-3A2B70CF0398}"/>
              </a:ext>
            </a:extLst>
          </p:cNvPr>
          <p:cNvSpPr txBox="1">
            <a:spLocks/>
          </p:cNvSpPr>
          <p:nvPr/>
        </p:nvSpPr>
        <p:spPr>
          <a:xfrm>
            <a:off x="2115554" y="5424584"/>
            <a:ext cx="8752973" cy="1240696"/>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&gt;30 agents have been tested in clinical trials</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ADCs, T-cell engager, CAR-T may expand indication of CLDN targeted agents</a:t>
            </a:r>
            <a:endParaRPr kumimoji="1" lang="en-US" altLang="ja-JP" sz="20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spTree>
    <p:extLst>
      <p:ext uri="{BB962C8B-B14F-4D97-AF65-F5344CB8AC3E}">
        <p14:creationId xmlns:p14="http://schemas.microsoft.com/office/powerpoint/2010/main" val="16739138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8B793-C9F7-BCB1-8D1E-A57909DEE622}"/>
            </a:ext>
          </a:extLst>
        </p:cNvPr>
        <p:cNvGrpSpPr/>
        <p:nvPr/>
      </p:nvGrpSpPr>
      <p:grpSpPr>
        <a:xfrm>
          <a:off x="0" y="0"/>
          <a:ext cx="0" cy="0"/>
          <a:chOff x="0" y="0"/>
          <a:chExt cx="0" cy="0"/>
        </a:xfrm>
      </p:grpSpPr>
      <p:sp>
        <p:nvSpPr>
          <p:cNvPr id="7" name="タイトル 1">
            <a:extLst>
              <a:ext uri="{FF2B5EF4-FFF2-40B4-BE49-F238E27FC236}">
                <a16:creationId xmlns:a16="http://schemas.microsoft.com/office/drawing/2014/main" id="{FE32942D-4D0B-F02C-4554-06627E73C859}"/>
              </a:ext>
            </a:extLst>
          </p:cNvPr>
          <p:cNvSpPr txBox="1">
            <a:spLocks/>
          </p:cNvSpPr>
          <p:nvPr/>
        </p:nvSpPr>
        <p:spPr>
          <a:xfrm>
            <a:off x="488951" y="159926"/>
            <a:ext cx="10981267" cy="609600"/>
          </a:xfrm>
          <a:prstGeom prst="rect">
            <a:avLst/>
          </a:prstGeom>
        </p:spPr>
        <p:txBody>
          <a:bodyPr>
            <a:normAutofit lnSpcReduction="10000"/>
          </a:bodyPr>
          <a:lstStyle>
            <a:lvl1pPr algn="l" rtl="0" eaLnBrk="1" fontAlgn="base" hangingPunct="1">
              <a:spcBef>
                <a:spcPct val="0"/>
              </a:spcBef>
              <a:spcAft>
                <a:spcPct val="0"/>
              </a:spcAft>
              <a:defRPr kumimoji="1" sz="3200" b="1" kern="1200" baseline="0">
                <a:solidFill>
                  <a:schemeClr val="accent3"/>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2pPr>
            <a:lvl3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3pPr>
            <a:lvl4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4pPr>
            <a:lvl5pPr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5pPr>
            <a:lvl6pPr marL="3429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6pPr>
            <a:lvl7pPr marL="6858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7pPr>
            <a:lvl8pPr marL="10287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8pPr>
            <a:lvl9pPr marL="1371600" algn="l" rtl="0" eaLnBrk="1" fontAlgn="base" hangingPunct="1">
              <a:spcBef>
                <a:spcPct val="0"/>
              </a:spcBef>
              <a:spcAft>
                <a:spcPct val="0"/>
              </a:spcAft>
              <a:defRPr kumimoji="1" sz="2400" b="1">
                <a:solidFill>
                  <a:schemeClr val="tx2"/>
                </a:solidFill>
                <a:effectLst>
                  <a:outerShdw blurRad="38100" dist="38100" dir="2700000" algn="tl">
                    <a:srgbClr val="C0C0C0"/>
                  </a:outerShdw>
                </a:effectLst>
                <a:latin typeface="MS UI Gothic" charset="-128"/>
                <a:ea typeface="MS UI Gothic" charset="-128"/>
              </a:defRPr>
            </a:lvl9pPr>
          </a:lstStyle>
          <a:p>
            <a:pPr marL="0" marR="0" lvl="0" indent="0" algn="l" defTabSz="914363" rtl="0" eaLnBrk="1" fontAlgn="base" latinLnBrk="0" hangingPunct="1">
              <a:lnSpc>
                <a:spcPct val="100000"/>
              </a:lnSpc>
              <a:spcBef>
                <a:spcPct val="0"/>
              </a:spcBef>
              <a:spcAft>
                <a:spcPct val="0"/>
              </a:spcAft>
              <a:buClrTx/>
              <a:buSzTx/>
              <a:buFontTx/>
              <a:buNone/>
              <a:tabLst/>
              <a:defRPr/>
            </a:pPr>
            <a:endParaRPr kumimoji="1" lang="ja-JP" altLang="en-US" sz="3600" b="0" i="0" u="none" strike="noStrike" kern="1200" cap="none" spc="0" normalizeH="0" baseline="0" noProof="0" dirty="0">
              <a:ln>
                <a:noFill/>
              </a:ln>
              <a:solidFill>
                <a:srgbClr val="4C74B9"/>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5" name="正方形/長方形 4">
            <a:extLst>
              <a:ext uri="{FF2B5EF4-FFF2-40B4-BE49-F238E27FC236}">
                <a16:creationId xmlns:a16="http://schemas.microsoft.com/office/drawing/2014/main" id="{EDEF8FF0-F0AF-2BA0-2E22-B46E46BD4A8D}"/>
              </a:ext>
            </a:extLst>
          </p:cNvPr>
          <p:cNvSpPr/>
          <p:nvPr/>
        </p:nvSpPr>
        <p:spPr>
          <a:xfrm>
            <a:off x="311251" y="141911"/>
            <a:ext cx="11490844" cy="461729"/>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363" rtl="0" eaLnBrk="1" fontAlgn="base" latinLnBrk="0" hangingPunct="1">
              <a:lnSpc>
                <a:spcPct val="90000"/>
              </a:lnSpc>
              <a:spcBef>
                <a:spcPct val="0"/>
              </a:spcBef>
              <a:spcAft>
                <a:spcPct val="0"/>
              </a:spcAft>
              <a:buClrTx/>
              <a:buSzTx/>
              <a:buFontTx/>
              <a:buNone/>
              <a:tabLst/>
              <a:defRPr/>
            </a:pP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Trial 10: Phase 2 CLARITY-Pan tumor 01 trial with AZD0901 (Sone-Ve)</a:t>
            </a:r>
          </a:p>
        </p:txBody>
      </p:sp>
      <p:sp>
        <p:nvSpPr>
          <p:cNvPr id="3" name="正方形/長方形 2">
            <a:extLst>
              <a:ext uri="{FF2B5EF4-FFF2-40B4-BE49-F238E27FC236}">
                <a16:creationId xmlns:a16="http://schemas.microsoft.com/office/drawing/2014/main" id="{E91E857F-3945-CFF2-BCE9-569CF4B8E41B}"/>
              </a:ext>
            </a:extLst>
          </p:cNvPr>
          <p:cNvSpPr/>
          <p:nvPr/>
        </p:nvSpPr>
        <p:spPr>
          <a:xfrm>
            <a:off x="8001000" y="6468224"/>
            <a:ext cx="4191001" cy="369332"/>
          </a:xfrm>
          <a:prstGeom prst="rect">
            <a:avLst/>
          </a:prstGeom>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kumimoji="1" lang="en-US" altLang="ja-JP" sz="1800" b="1" i="1" u="none" strike="noStrike" kern="1200" cap="none" spc="0" normalizeH="0" baseline="0" noProof="0" dirty="0">
              <a:ln>
                <a:noFill/>
              </a:ln>
              <a:solidFill>
                <a:srgbClr val="3333CC"/>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31A776BC-2EDB-54F7-8120-B6160D3110BB}"/>
              </a:ext>
            </a:extLst>
          </p:cNvPr>
          <p:cNvSpPr txBox="1"/>
          <p:nvPr/>
        </p:nvSpPr>
        <p:spPr>
          <a:xfrm>
            <a:off x="7372350" y="6537039"/>
            <a:ext cx="4711496" cy="261610"/>
          </a:xfrm>
          <a:prstGeom prst="rect">
            <a:avLst/>
          </a:prstGeom>
          <a:noFill/>
        </p:spPr>
        <p:txBody>
          <a:bodyPr wrap="square">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1" lang="en-US"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メイリオ" panose="020B0604030504040204" pitchFamily="50" charset="-128"/>
                <a:cs typeface="Arial Unicode MS" pitchFamily="-65" charset="0"/>
              </a:rPr>
              <a:t>Shitara K, et al. ASCO 2026 #4023</a:t>
            </a:r>
            <a:endParaRPr kumimoji="1" lang="ja-JP" altLang="en-US" sz="1100" b="0" i="1" u="none" strike="noStrike" kern="1200" cap="none" spc="0" normalizeH="0" baseline="0" noProof="0" dirty="0">
              <a:ln>
                <a:noFill/>
              </a:ln>
              <a:solidFill>
                <a:prstClr val="black"/>
              </a:solidFill>
              <a:effectLst/>
              <a:uLnTx/>
              <a:uFillTx/>
              <a:latin typeface="Arial Narrow" panose="020B0606020202030204" pitchFamily="34" charset="0"/>
              <a:ea typeface="メイリオ" panose="020B0604030504040204" pitchFamily="50" charset="-128"/>
              <a:cs typeface="Arial Unicode MS" pitchFamily="-65" charset="0"/>
            </a:endParaRPr>
          </a:p>
        </p:txBody>
      </p:sp>
      <p:pic>
        <p:nvPicPr>
          <p:cNvPr id="13" name="図 12">
            <a:extLst>
              <a:ext uri="{FF2B5EF4-FFF2-40B4-BE49-F238E27FC236}">
                <a16:creationId xmlns:a16="http://schemas.microsoft.com/office/drawing/2014/main" id="{7F757C23-6681-F547-5C33-F1F5C67FAA7B}"/>
              </a:ext>
            </a:extLst>
          </p:cNvPr>
          <p:cNvPicPr>
            <a:picLocks noChangeAspect="1"/>
          </p:cNvPicPr>
          <p:nvPr/>
        </p:nvPicPr>
        <p:blipFill>
          <a:blip r:embed="rId3"/>
          <a:stretch>
            <a:fillRect/>
          </a:stretch>
        </p:blipFill>
        <p:spPr>
          <a:xfrm>
            <a:off x="664193" y="668055"/>
            <a:ext cx="4479303" cy="2760945"/>
          </a:xfrm>
          <a:prstGeom prst="rect">
            <a:avLst/>
          </a:prstGeom>
        </p:spPr>
      </p:pic>
      <p:pic>
        <p:nvPicPr>
          <p:cNvPr id="15" name="図 14">
            <a:extLst>
              <a:ext uri="{FF2B5EF4-FFF2-40B4-BE49-F238E27FC236}">
                <a16:creationId xmlns:a16="http://schemas.microsoft.com/office/drawing/2014/main" id="{B57C0DAC-FF03-3DC7-E941-6259081DD72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25816" y="727094"/>
            <a:ext cx="5622103" cy="2541014"/>
          </a:xfrm>
          <a:prstGeom prst="rect">
            <a:avLst/>
          </a:prstGeom>
        </p:spPr>
      </p:pic>
      <p:sp>
        <p:nvSpPr>
          <p:cNvPr id="16" name="コンテンツ プレースホルダー 7">
            <a:extLst>
              <a:ext uri="{FF2B5EF4-FFF2-40B4-BE49-F238E27FC236}">
                <a16:creationId xmlns:a16="http://schemas.microsoft.com/office/drawing/2014/main" id="{33AA9CF1-4CDE-11E2-2CDD-9EFC95CC39C9}"/>
              </a:ext>
            </a:extLst>
          </p:cNvPr>
          <p:cNvSpPr txBox="1">
            <a:spLocks/>
          </p:cNvSpPr>
          <p:nvPr/>
        </p:nvSpPr>
        <p:spPr>
          <a:xfrm>
            <a:off x="7790457" y="2196500"/>
            <a:ext cx="5547036" cy="1071608"/>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0" marR="0" lvl="0" indent="0"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None/>
              <a:tabLst/>
              <a:defRPr/>
            </a:pPr>
            <a:endPar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a:p>
            <a:pPr marL="0" marR="0" lvl="0" indent="0"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None/>
              <a:tabLst/>
              <a:defRPr/>
            </a:pP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ORR 28.4%</a:t>
            </a:r>
          </a:p>
        </p:txBody>
      </p:sp>
      <p:pic>
        <p:nvPicPr>
          <p:cNvPr id="18" name="図 17">
            <a:extLst>
              <a:ext uri="{FF2B5EF4-FFF2-40B4-BE49-F238E27FC236}">
                <a16:creationId xmlns:a16="http://schemas.microsoft.com/office/drawing/2014/main" id="{78D3AFEB-3C47-EDA3-BD23-F024A943F9B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566623" y="3414940"/>
            <a:ext cx="6140156" cy="3014378"/>
          </a:xfrm>
          <a:prstGeom prst="rect">
            <a:avLst/>
          </a:prstGeom>
        </p:spPr>
      </p:pic>
      <p:pic>
        <p:nvPicPr>
          <p:cNvPr id="20" name="図 19">
            <a:extLst>
              <a:ext uri="{FF2B5EF4-FFF2-40B4-BE49-F238E27FC236}">
                <a16:creationId xmlns:a16="http://schemas.microsoft.com/office/drawing/2014/main" id="{A47819D3-442E-159F-4A96-E949DB42EA75}"/>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200731" y="3795544"/>
            <a:ext cx="5095794" cy="2501083"/>
          </a:xfrm>
          <a:prstGeom prst="rect">
            <a:avLst/>
          </a:prstGeom>
        </p:spPr>
      </p:pic>
      <p:sp>
        <p:nvSpPr>
          <p:cNvPr id="21" name="コンテンツ プレースホルダー 7">
            <a:extLst>
              <a:ext uri="{FF2B5EF4-FFF2-40B4-BE49-F238E27FC236}">
                <a16:creationId xmlns:a16="http://schemas.microsoft.com/office/drawing/2014/main" id="{C25DC51C-1685-05F0-747B-6F092CF07E87}"/>
              </a:ext>
            </a:extLst>
          </p:cNvPr>
          <p:cNvSpPr txBox="1">
            <a:spLocks/>
          </p:cNvSpPr>
          <p:nvPr/>
        </p:nvSpPr>
        <p:spPr>
          <a:xfrm>
            <a:off x="734377" y="3049547"/>
            <a:ext cx="5547036" cy="1071608"/>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0" marR="0" lvl="0" indent="0"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None/>
              <a:tabLst/>
              <a:defRPr/>
            </a:pPr>
            <a:endParaRPr kumimoji="1" lang="en-US" altLang="ja-JP" sz="1667"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a:p>
            <a:pPr marL="0" marR="0" lvl="0" indent="0"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None/>
              <a:tabLst/>
              <a:defRPr/>
            </a:pPr>
            <a:r>
              <a:rPr kumimoji="1" lang="en-US" altLang="ja-JP" sz="1667"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CLDN18.2 &gt;25% with any intensity, 2nd or later line</a:t>
            </a:r>
          </a:p>
        </p:txBody>
      </p:sp>
      <p:sp>
        <p:nvSpPr>
          <p:cNvPr id="22" name="コンテンツ プレースホルダー 7">
            <a:extLst>
              <a:ext uri="{FF2B5EF4-FFF2-40B4-BE49-F238E27FC236}">
                <a16:creationId xmlns:a16="http://schemas.microsoft.com/office/drawing/2014/main" id="{D6715EB3-5D90-35FD-0CA7-72D29E9FF2A9}"/>
              </a:ext>
            </a:extLst>
          </p:cNvPr>
          <p:cNvSpPr txBox="1">
            <a:spLocks/>
          </p:cNvSpPr>
          <p:nvPr/>
        </p:nvSpPr>
        <p:spPr>
          <a:xfrm>
            <a:off x="1145455" y="6054043"/>
            <a:ext cx="5547036" cy="635122"/>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0" marR="0" lvl="0" indent="0"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None/>
              <a:tabLst/>
              <a:defRPr/>
            </a:pPr>
            <a:endParaRPr kumimoji="1" lang="en-US" altLang="ja-JP" sz="1667"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a:p>
            <a:pPr marL="0" marR="0" lvl="0" indent="0"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None/>
              <a:tabLst/>
              <a:defRPr/>
            </a:pPr>
            <a:r>
              <a:rPr kumimoji="1" lang="en-US" altLang="ja-JP" sz="1667"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Premedication for Nausea is essential</a:t>
            </a:r>
          </a:p>
        </p:txBody>
      </p:sp>
    </p:spTree>
    <p:extLst>
      <p:ext uri="{BB962C8B-B14F-4D97-AF65-F5344CB8AC3E}">
        <p14:creationId xmlns:p14="http://schemas.microsoft.com/office/powerpoint/2010/main" val="32661135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64AF-FEE5-5751-F6CF-CC2566626D52}"/>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DE341157-907B-5210-D14B-C17F5FB551C7}"/>
              </a:ext>
            </a:extLst>
          </p:cNvPr>
          <p:cNvSpPr/>
          <p:nvPr/>
        </p:nvSpPr>
        <p:spPr>
          <a:xfrm>
            <a:off x="356843" y="72031"/>
            <a:ext cx="11463455" cy="461729"/>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363" rtl="0" eaLnBrk="1" fontAlgn="base" latinLnBrk="0" hangingPunct="1">
              <a:lnSpc>
                <a:spcPct val="90000"/>
              </a:lnSpc>
              <a:spcBef>
                <a:spcPct val="0"/>
              </a:spcBef>
              <a:spcAft>
                <a:spcPct val="0"/>
              </a:spcAft>
              <a:buClrTx/>
              <a:buSzTx/>
              <a:buFontTx/>
              <a:buNone/>
              <a:tabLst/>
              <a:defRPr/>
            </a:pP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Trial 10: Phase 2 CLARITY-Pan tumor 01 trial with AZD0901 (Sone-Ve)</a:t>
            </a:r>
          </a:p>
        </p:txBody>
      </p:sp>
      <p:sp>
        <p:nvSpPr>
          <p:cNvPr id="2" name="正方形/長方形 1">
            <a:extLst>
              <a:ext uri="{FF2B5EF4-FFF2-40B4-BE49-F238E27FC236}">
                <a16:creationId xmlns:a16="http://schemas.microsoft.com/office/drawing/2014/main" id="{AB6F9F9D-AEBA-D260-4B2B-9F851F4240A7}"/>
              </a:ext>
            </a:extLst>
          </p:cNvPr>
          <p:cNvSpPr/>
          <p:nvPr/>
        </p:nvSpPr>
        <p:spPr>
          <a:xfrm>
            <a:off x="1184786" y="1470650"/>
            <a:ext cx="10716451" cy="3762568"/>
          </a:xfrm>
          <a:prstGeom prst="rect">
            <a:avLst/>
          </a:prstGeom>
        </p:spPr>
        <p:txBody>
          <a:bodyPr wrap="square">
            <a:spAutoFit/>
          </a:bodyPr>
          <a:lstStyle/>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Implications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Represents the next generation of CLDN18.2-directed therapy using an ADC approach.</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Early studies demonstrate substantial activity in heavily pretreated patients.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May provide deeper and more durable responses than antibody-based approaches.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Nausea and vomiting remain important but manageable toxicities.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0"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Bottom line</a:t>
            </a: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Evidence tier: Early signal</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Support the ongoing </a:t>
            </a:r>
            <a:r>
              <a:rPr kumimoji="1" lang="en-US" altLang="ja-JP" sz="2250" b="0" i="0" u="none" strike="noStrike" kern="1200" cap="none" spc="0" normalizeH="0" baseline="0" noProof="0" dirty="0" err="1">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phas</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e 3 study</a:t>
            </a:r>
          </a:p>
        </p:txBody>
      </p:sp>
    </p:spTree>
    <p:custDataLst>
      <p:tags r:id="rId1"/>
    </p:custDataLst>
    <p:extLst>
      <p:ext uri="{BB962C8B-B14F-4D97-AF65-F5344CB8AC3E}">
        <p14:creationId xmlns:p14="http://schemas.microsoft.com/office/powerpoint/2010/main" val="397078947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5F187-5CE2-3710-AD5E-F4C1935EC0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88994E-05B8-A2CC-56CF-D7D0DB5499DC}"/>
              </a:ext>
            </a:extLst>
          </p:cNvPr>
          <p:cNvSpPr>
            <a:spLocks noGrp="1"/>
          </p:cNvSpPr>
          <p:nvPr>
            <p:ph type="title"/>
          </p:nvPr>
        </p:nvSpPr>
        <p:spPr>
          <a:xfrm>
            <a:off x="839416" y="2420888"/>
            <a:ext cx="11089232" cy="1143000"/>
          </a:xfrm>
        </p:spPr>
        <p:txBody>
          <a:bodyPr/>
          <a:lstStyle/>
          <a:p>
            <a:pPr>
              <a:spcBef>
                <a:spcPts val="1200"/>
              </a:spcBef>
            </a:pPr>
            <a:r>
              <a:rPr lang="en-US" altLang="ja-JP" dirty="0"/>
              <a:t>Trial 11: Ongoing CLARITY-Gastric01 Phase III Study</a:t>
            </a:r>
            <a:endParaRPr lang="en-US" sz="2400" dirty="0"/>
          </a:p>
        </p:txBody>
      </p:sp>
    </p:spTree>
    <p:extLst>
      <p:ext uri="{BB962C8B-B14F-4D97-AF65-F5344CB8AC3E}">
        <p14:creationId xmlns:p14="http://schemas.microsoft.com/office/powerpoint/2010/main" val="3893616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D1AF1-8B06-4783-FC0D-86073296F53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78B8100D-6071-ABA0-15F1-40355F2F4E07}"/>
              </a:ext>
            </a:extLst>
          </p:cNvPr>
          <p:cNvSpPr/>
          <p:nvPr/>
        </p:nvSpPr>
        <p:spPr>
          <a:xfrm>
            <a:off x="451623" y="139322"/>
            <a:ext cx="11288756" cy="452432"/>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363" rtl="0" eaLnBrk="1" fontAlgn="base" latinLnBrk="0" hangingPunct="1">
              <a:lnSpc>
                <a:spcPct val="90000"/>
              </a:lnSpc>
              <a:spcBef>
                <a:spcPct val="0"/>
              </a:spcBef>
              <a:spcAft>
                <a:spcPct val="0"/>
              </a:spcAft>
              <a:buClrTx/>
              <a:buSzTx/>
              <a:buFontTx/>
              <a:buNone/>
              <a:tabLst/>
              <a:defRPr/>
            </a:pPr>
            <a:r>
              <a:rPr kumimoji="1" lang="en-US" altLang="ja-JP" sz="2600"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 </a:t>
            </a:r>
            <a:r>
              <a:rPr kumimoji="1" lang="en-US" altLang="ja-JP" sz="2333"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Trial 11: </a:t>
            </a:r>
            <a:r>
              <a:rPr kumimoji="1" lang="en-US" altLang="ja-JP" sz="2600"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ongoing CLARITY-Gastric 01 phase 3 study</a:t>
            </a:r>
          </a:p>
        </p:txBody>
      </p:sp>
      <p:sp>
        <p:nvSpPr>
          <p:cNvPr id="45" name="正方形/長方形 44">
            <a:extLst>
              <a:ext uri="{FF2B5EF4-FFF2-40B4-BE49-F238E27FC236}">
                <a16:creationId xmlns:a16="http://schemas.microsoft.com/office/drawing/2014/main" id="{BD0BBEB4-BF0E-5205-ADBD-EE28A5407A8E}"/>
              </a:ext>
            </a:extLst>
          </p:cNvPr>
          <p:cNvSpPr/>
          <p:nvPr/>
        </p:nvSpPr>
        <p:spPr>
          <a:xfrm>
            <a:off x="4934938" y="6595568"/>
            <a:ext cx="7257062" cy="261610"/>
          </a:xfrm>
          <a:prstGeom prst="rect">
            <a:avLst/>
          </a:prstGeom>
        </p:spPr>
        <p:txBody>
          <a:bodyPr wrap="square">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1" lang="en-US"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rPr>
              <a:t>Shitara K, et al. ESMO-GI 2024; ASCO-GI 2026 TPS462</a:t>
            </a:r>
          </a:p>
        </p:txBody>
      </p:sp>
      <p:sp>
        <p:nvSpPr>
          <p:cNvPr id="46" name="テキスト ボックス 45">
            <a:extLst>
              <a:ext uri="{FF2B5EF4-FFF2-40B4-BE49-F238E27FC236}">
                <a16:creationId xmlns:a16="http://schemas.microsoft.com/office/drawing/2014/main" id="{3705A10F-D3A2-E55B-70FC-801A787FFAA8}"/>
              </a:ext>
            </a:extLst>
          </p:cNvPr>
          <p:cNvSpPr txBox="1"/>
          <p:nvPr/>
        </p:nvSpPr>
        <p:spPr>
          <a:xfrm>
            <a:off x="646002" y="724845"/>
            <a:ext cx="8964339" cy="323165"/>
          </a:xfrm>
          <a:prstGeom prst="rect">
            <a:avLst/>
          </a:prstGeom>
          <a:noFill/>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Unicode MS" pitchFamily="-65" charset="0"/>
              </a:rPr>
              <a:t>CLARITY-Gastric01: Phase 3 AZD0901 vs 2</a:t>
            </a:r>
            <a:r>
              <a:rPr kumimoji="1" lang="en-US" altLang="ja-JP" sz="1500" b="1" i="0" u="none" strike="noStrike" kern="1200" cap="none" spc="0" normalizeH="0" baseline="3000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Unicode MS" pitchFamily="-65" charset="0"/>
              </a:rPr>
              <a:t>nd</a:t>
            </a:r>
            <a:r>
              <a:rPr kumimoji="1" lang="en-US" altLang="ja-JP" sz="15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Unicode MS" pitchFamily="-65" charset="0"/>
              </a:rPr>
              <a:t> or 3</a:t>
            </a:r>
            <a:r>
              <a:rPr kumimoji="1" lang="en-US" altLang="ja-JP" sz="1500" b="1" i="0" u="none" strike="noStrike" kern="1200" cap="none" spc="0" normalizeH="0" baseline="3000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Unicode MS" pitchFamily="-65" charset="0"/>
              </a:rPr>
              <a:t>rd</a:t>
            </a:r>
            <a:r>
              <a:rPr kumimoji="1" lang="en-US" altLang="ja-JP" sz="15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Unicode MS" pitchFamily="-65" charset="0"/>
              </a:rPr>
              <a:t> line chemo (NCT06346392)</a:t>
            </a:r>
            <a:endParaRPr kumimoji="1" lang="ja-JP" altLang="en-US" sz="15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Unicode MS" pitchFamily="-65" charset="0"/>
            </a:endParaRPr>
          </a:p>
        </p:txBody>
      </p:sp>
      <p:pic>
        <p:nvPicPr>
          <p:cNvPr id="10" name="図 9">
            <a:extLst>
              <a:ext uri="{FF2B5EF4-FFF2-40B4-BE49-F238E27FC236}">
                <a16:creationId xmlns:a16="http://schemas.microsoft.com/office/drawing/2014/main" id="{F97D48A4-DA49-2CB0-EA0B-9D3FB361539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18739" y="1171868"/>
            <a:ext cx="9955048" cy="4399064"/>
          </a:xfrm>
          <a:prstGeom prst="rect">
            <a:avLst/>
          </a:prstGeom>
          <a:ln>
            <a:noFill/>
          </a:ln>
          <a:effectLst>
            <a:outerShdw blurRad="292100" dist="139700" dir="2700000" algn="tl" rotWithShape="0">
              <a:srgbClr val="333333">
                <a:alpha val="65000"/>
              </a:srgbClr>
            </a:outerShdw>
          </a:effectLst>
        </p:spPr>
      </p:pic>
      <p:sp>
        <p:nvSpPr>
          <p:cNvPr id="12" name="コンテンツ プレースホルダー 7">
            <a:extLst>
              <a:ext uri="{FF2B5EF4-FFF2-40B4-BE49-F238E27FC236}">
                <a16:creationId xmlns:a16="http://schemas.microsoft.com/office/drawing/2014/main" id="{DE366D57-10CD-855C-6707-93A108309311}"/>
              </a:ext>
            </a:extLst>
          </p:cNvPr>
          <p:cNvSpPr txBox="1">
            <a:spLocks/>
          </p:cNvSpPr>
          <p:nvPr/>
        </p:nvSpPr>
        <p:spPr>
          <a:xfrm>
            <a:off x="1391668" y="5807717"/>
            <a:ext cx="8752973" cy="538929"/>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Key question: Can ADCs outperform antibodies in CLDN18.2-positive disease?</a:t>
            </a:r>
            <a:endParaRPr kumimoji="1" lang="en-US" altLang="ja-JP" sz="20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spTree>
    <p:extLst>
      <p:ext uri="{BB962C8B-B14F-4D97-AF65-F5344CB8AC3E}">
        <p14:creationId xmlns:p14="http://schemas.microsoft.com/office/powerpoint/2010/main" val="6400442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22901-6C5D-2174-CD30-1B7006CCD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FEB2F-3FC7-3880-EB49-5F4F295BAADE}"/>
              </a:ext>
            </a:extLst>
          </p:cNvPr>
          <p:cNvSpPr>
            <a:spLocks noGrp="1"/>
          </p:cNvSpPr>
          <p:nvPr>
            <p:ph type="title"/>
          </p:nvPr>
        </p:nvSpPr>
        <p:spPr>
          <a:xfrm>
            <a:off x="839416" y="2420888"/>
            <a:ext cx="11089232" cy="1143000"/>
          </a:xfrm>
        </p:spPr>
        <p:txBody>
          <a:bodyPr/>
          <a:lstStyle/>
          <a:p>
            <a:pPr>
              <a:spcBef>
                <a:spcPts val="1200"/>
              </a:spcBef>
            </a:pPr>
            <a:r>
              <a:rPr lang="en-US" altLang="ja-JP" dirty="0"/>
              <a:t>Trial 12: </a:t>
            </a:r>
            <a:r>
              <a:rPr lang="en-US" altLang="ja-JP" dirty="0" err="1"/>
              <a:t>Izalontamab</a:t>
            </a:r>
            <a:r>
              <a:rPr lang="en-US" altLang="ja-JP" dirty="0"/>
              <a:t> </a:t>
            </a:r>
            <a:r>
              <a:rPr lang="en-US" altLang="ja-JP" dirty="0" err="1"/>
              <a:t>Brengitecan</a:t>
            </a:r>
            <a:r>
              <a:rPr lang="en-US" altLang="ja-JP" dirty="0"/>
              <a:t> versus Chemotherapy for Recurrent/Metastatic Esophageal Squamous Cell Carcinoma (ESCC)</a:t>
            </a:r>
            <a:endParaRPr lang="en-US" sz="2400" dirty="0"/>
          </a:p>
        </p:txBody>
      </p:sp>
    </p:spTree>
    <p:extLst>
      <p:ext uri="{BB962C8B-B14F-4D97-AF65-F5344CB8AC3E}">
        <p14:creationId xmlns:p14="http://schemas.microsoft.com/office/powerpoint/2010/main" val="2392536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0DADB-6BBF-15BE-3EEE-D6289102D186}"/>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FFFDF2-C654-1A06-556E-C7150A36A48D}"/>
              </a:ext>
            </a:extLst>
          </p:cNvPr>
          <p:cNvSpPr/>
          <p:nvPr/>
        </p:nvSpPr>
        <p:spPr>
          <a:xfrm>
            <a:off x="451623" y="139322"/>
            <a:ext cx="11288756" cy="452432"/>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363" rtl="0" eaLnBrk="1" fontAlgn="base" latinLnBrk="0" hangingPunct="1">
              <a:lnSpc>
                <a:spcPct val="90000"/>
              </a:lnSpc>
              <a:spcBef>
                <a:spcPct val="0"/>
              </a:spcBef>
              <a:spcAft>
                <a:spcPct val="0"/>
              </a:spcAft>
              <a:buClrTx/>
              <a:buSzTx/>
              <a:buFontTx/>
              <a:buNone/>
              <a:tabLst/>
              <a:defRPr/>
            </a:pPr>
            <a:r>
              <a:rPr kumimoji="1" lang="en-US" altLang="ja-JP" sz="2600"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 Trial 12: </a:t>
            </a:r>
            <a:r>
              <a:rPr kumimoji="1" lang="en-US" altLang="ja-JP" sz="2600" b="1" i="0" u="none" strike="noStrike" kern="1200" cap="none" spc="0" normalizeH="0" baseline="0" noProof="0" dirty="0" err="1">
                <a:ln>
                  <a:noFill/>
                </a:ln>
                <a:solidFill>
                  <a:srgbClr val="3333CC"/>
                </a:solidFill>
                <a:effectLst/>
                <a:uLnTx/>
                <a:uFillTx/>
                <a:latin typeface="Arial Narrow" panose="020B0606020202030204" pitchFamily="34" charset="0"/>
                <a:ea typeface="Osaka" charset="-128"/>
                <a:cs typeface="Arial Unicode MS" pitchFamily="-65" charset="0"/>
              </a:rPr>
              <a:t>Izalontamab</a:t>
            </a:r>
            <a:r>
              <a:rPr kumimoji="1" lang="en-US" altLang="ja-JP" sz="2600"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 </a:t>
            </a:r>
            <a:r>
              <a:rPr kumimoji="1" lang="en-US" altLang="ja-JP" sz="2600" b="1" i="0" u="none" strike="noStrike" kern="1200" cap="none" spc="0" normalizeH="0" baseline="0" noProof="0" dirty="0" err="1">
                <a:ln>
                  <a:noFill/>
                </a:ln>
                <a:solidFill>
                  <a:srgbClr val="3333CC"/>
                </a:solidFill>
                <a:effectLst/>
                <a:uLnTx/>
                <a:uFillTx/>
                <a:latin typeface="Arial Narrow" panose="020B0606020202030204" pitchFamily="34" charset="0"/>
                <a:ea typeface="Osaka" charset="-128"/>
                <a:cs typeface="Arial Unicode MS" pitchFamily="-65" charset="0"/>
              </a:rPr>
              <a:t>brengitecan</a:t>
            </a:r>
            <a:r>
              <a:rPr kumimoji="1" lang="en-US" altLang="ja-JP" sz="2600"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 vs. chemotherapy in recurrent/metastatic ESCC</a:t>
            </a:r>
          </a:p>
        </p:txBody>
      </p:sp>
      <p:sp>
        <p:nvSpPr>
          <p:cNvPr id="45" name="正方形/長方形 44">
            <a:extLst>
              <a:ext uri="{FF2B5EF4-FFF2-40B4-BE49-F238E27FC236}">
                <a16:creationId xmlns:a16="http://schemas.microsoft.com/office/drawing/2014/main" id="{427ABB8A-46F4-CE7A-6A6F-6292F301FAAF}"/>
              </a:ext>
            </a:extLst>
          </p:cNvPr>
          <p:cNvSpPr/>
          <p:nvPr/>
        </p:nvSpPr>
        <p:spPr>
          <a:xfrm>
            <a:off x="4934938" y="6595568"/>
            <a:ext cx="7257062" cy="261610"/>
          </a:xfrm>
          <a:prstGeom prst="rect">
            <a:avLst/>
          </a:prstGeom>
        </p:spPr>
        <p:txBody>
          <a:bodyPr wrap="square">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1" lang="en-US"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rPr>
              <a:t>Lu et al. ASCO 2026 #4008</a:t>
            </a:r>
          </a:p>
        </p:txBody>
      </p:sp>
      <p:pic>
        <p:nvPicPr>
          <p:cNvPr id="3" name="図 2">
            <a:extLst>
              <a:ext uri="{FF2B5EF4-FFF2-40B4-BE49-F238E27FC236}">
                <a16:creationId xmlns:a16="http://schemas.microsoft.com/office/drawing/2014/main" id="{78DFFBF9-48F0-FE47-5470-CF2CF2146B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b="23160"/>
          <a:stretch>
            <a:fillRect/>
          </a:stretch>
        </p:blipFill>
        <p:spPr>
          <a:xfrm>
            <a:off x="0" y="1530704"/>
            <a:ext cx="5764386" cy="3082918"/>
          </a:xfrm>
          <a:prstGeom prst="rect">
            <a:avLst/>
          </a:prstGeom>
        </p:spPr>
      </p:pic>
      <p:pic>
        <p:nvPicPr>
          <p:cNvPr id="4" name="図 3">
            <a:extLst>
              <a:ext uri="{FF2B5EF4-FFF2-40B4-BE49-F238E27FC236}">
                <a16:creationId xmlns:a16="http://schemas.microsoft.com/office/drawing/2014/main" id="{140C0357-5F19-E45E-1431-2AB03620963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b="19034"/>
          <a:stretch>
            <a:fillRect/>
          </a:stretch>
        </p:blipFill>
        <p:spPr>
          <a:xfrm>
            <a:off x="6309146" y="629231"/>
            <a:ext cx="5672692" cy="2929368"/>
          </a:xfrm>
          <a:prstGeom prst="rect">
            <a:avLst/>
          </a:prstGeom>
        </p:spPr>
      </p:pic>
      <p:pic>
        <p:nvPicPr>
          <p:cNvPr id="5" name="図 4">
            <a:extLst>
              <a:ext uri="{FF2B5EF4-FFF2-40B4-BE49-F238E27FC236}">
                <a16:creationId xmlns:a16="http://schemas.microsoft.com/office/drawing/2014/main" id="{9171834A-524F-A94F-B7E8-3DFB5B4B52E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b="18849"/>
          <a:stretch>
            <a:fillRect/>
          </a:stretch>
        </p:blipFill>
        <p:spPr>
          <a:xfrm>
            <a:off x="6309146" y="3642242"/>
            <a:ext cx="5882854" cy="2707104"/>
          </a:xfrm>
          <a:prstGeom prst="rect">
            <a:avLst/>
          </a:prstGeom>
        </p:spPr>
      </p:pic>
      <p:sp>
        <p:nvSpPr>
          <p:cNvPr id="6" name="コンテンツ プレースホルダー 7">
            <a:extLst>
              <a:ext uri="{FF2B5EF4-FFF2-40B4-BE49-F238E27FC236}">
                <a16:creationId xmlns:a16="http://schemas.microsoft.com/office/drawing/2014/main" id="{CE773464-A9A0-ED98-669C-50027A684968}"/>
              </a:ext>
            </a:extLst>
          </p:cNvPr>
          <p:cNvSpPr txBox="1">
            <a:spLocks/>
          </p:cNvSpPr>
          <p:nvPr/>
        </p:nvSpPr>
        <p:spPr>
          <a:xfrm>
            <a:off x="1390175" y="4866939"/>
            <a:ext cx="5547036" cy="1361831"/>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93" marR="0" lvl="0" indent="-265093"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PFS and OS improved</a:t>
            </a:r>
          </a:p>
          <a:p>
            <a:pPr marL="265093" marR="0" lvl="0" indent="-265093"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ORR by BICR 35.3 vs 13.1%</a:t>
            </a:r>
          </a:p>
          <a:p>
            <a:pPr marL="265093" marR="0" lvl="0" indent="-265093"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Grade 3 related AEs 85% vs 60%</a:t>
            </a:r>
          </a:p>
          <a:p>
            <a:pPr marL="265093" marR="0" lvl="0" indent="-265093"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AEs leading to discontinuation 2% vs 3.3%</a:t>
            </a:r>
          </a:p>
          <a:p>
            <a:pPr marL="265093" marR="0" lvl="0" indent="-265093" algn="l" defTabSz="91432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ILD 1.6% with Iza-Bren</a:t>
            </a:r>
          </a:p>
        </p:txBody>
      </p:sp>
      <p:pic>
        <p:nvPicPr>
          <p:cNvPr id="9" name="図 8">
            <a:extLst>
              <a:ext uri="{FF2B5EF4-FFF2-40B4-BE49-F238E27FC236}">
                <a16:creationId xmlns:a16="http://schemas.microsoft.com/office/drawing/2014/main" id="{290E9D70-24CD-A996-2A31-6C103A59FAB4}"/>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4593461" y="755356"/>
            <a:ext cx="1870309" cy="1550697"/>
          </a:xfrm>
          <a:prstGeom prst="rect">
            <a:avLst/>
          </a:prstGeom>
        </p:spPr>
      </p:pic>
    </p:spTree>
    <p:extLst>
      <p:ext uri="{BB962C8B-B14F-4D97-AF65-F5344CB8AC3E}">
        <p14:creationId xmlns:p14="http://schemas.microsoft.com/office/powerpoint/2010/main" val="5543650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B1E1F-A9F7-381F-73DD-61A0289EDFDC}"/>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41DB4D2E-B190-4422-0EF5-251449E2D670}"/>
              </a:ext>
            </a:extLst>
          </p:cNvPr>
          <p:cNvSpPr/>
          <p:nvPr/>
        </p:nvSpPr>
        <p:spPr>
          <a:xfrm>
            <a:off x="356843" y="72030"/>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457163" rtl="0" eaLnBrk="0" fontAlgn="base" latinLnBrk="0" hangingPunct="0">
              <a:lnSpc>
                <a:spcPct val="100000"/>
              </a:lnSpc>
              <a:spcBef>
                <a:spcPct val="0"/>
              </a:spcBef>
              <a:spcAft>
                <a:spcPct val="0"/>
              </a:spcAft>
              <a:buClrTx/>
              <a:buSzTx/>
              <a:buFontTx/>
              <a:buNone/>
              <a:tabLst/>
              <a:defRPr/>
            </a:pP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Trial 12: </a:t>
            </a:r>
            <a:r>
              <a:rPr kumimoji="1" lang="en-US" altLang="ja-JP" sz="2667" b="1" i="0" u="none" strike="noStrike" kern="1200" cap="none" spc="0" normalizeH="0" baseline="0" noProof="0" dirty="0" err="1">
                <a:ln>
                  <a:noFill/>
                </a:ln>
                <a:solidFill>
                  <a:srgbClr val="3333CC"/>
                </a:solidFill>
                <a:effectLst/>
                <a:uLnTx/>
                <a:uFillTx/>
                <a:latin typeface="Arial Narrow" panose="020B0606020202030204" pitchFamily="34" charset="0"/>
                <a:ea typeface="Osaka" charset="-128"/>
                <a:cs typeface="Arial Unicode MS" pitchFamily="-65" charset="0"/>
              </a:rPr>
              <a:t>Izalontamab</a:t>
            </a: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 </a:t>
            </a:r>
            <a:r>
              <a:rPr kumimoji="1" lang="en-US" altLang="ja-JP" sz="2667" b="1" i="0" u="none" strike="noStrike" kern="1200" cap="none" spc="0" normalizeH="0" baseline="0" noProof="0" dirty="0" err="1">
                <a:ln>
                  <a:noFill/>
                </a:ln>
                <a:solidFill>
                  <a:srgbClr val="3333CC"/>
                </a:solidFill>
                <a:effectLst/>
                <a:uLnTx/>
                <a:uFillTx/>
                <a:latin typeface="Arial Narrow" panose="020B0606020202030204" pitchFamily="34" charset="0"/>
                <a:ea typeface="Osaka" charset="-128"/>
                <a:cs typeface="Arial Unicode MS" pitchFamily="-65" charset="0"/>
              </a:rPr>
              <a:t>brengitecan</a:t>
            </a: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 vs. chemotherapy in recurrent/metastatic ESCC</a:t>
            </a:r>
            <a:endParaRPr kumimoji="1"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a:cs typeface="Arial" pitchFamily="34" charset="0"/>
            </a:endParaRPr>
          </a:p>
        </p:txBody>
      </p:sp>
      <p:sp>
        <p:nvSpPr>
          <p:cNvPr id="2" name="正方形/長方形 1">
            <a:extLst>
              <a:ext uri="{FF2B5EF4-FFF2-40B4-BE49-F238E27FC236}">
                <a16:creationId xmlns:a16="http://schemas.microsoft.com/office/drawing/2014/main" id="{79F7A0A7-CF6F-770E-E36D-FA3F1F81F51E}"/>
              </a:ext>
            </a:extLst>
          </p:cNvPr>
          <p:cNvSpPr/>
          <p:nvPr/>
        </p:nvSpPr>
        <p:spPr>
          <a:xfrm>
            <a:off x="1174032" y="1555410"/>
            <a:ext cx="10716451" cy="3762568"/>
          </a:xfrm>
          <a:prstGeom prst="rect">
            <a:avLst/>
          </a:prstGeom>
        </p:spPr>
        <p:txBody>
          <a:bodyPr wrap="square">
            <a:spAutoFit/>
          </a:bodyPr>
          <a:lstStyle/>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Implications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Demonstrates meaningful activity of EGFR×HER3 bispecific ADC therapy in ESCC</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Responses appear durable and clinically relevant in refractory disease.</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Safety profile is manageable and consistent with prior BL-B01D1 experience.</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A promising new ADC option that may expand treatment choices in ESCC</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0"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Bottom line</a:t>
            </a: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Potentially practice-changing</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Warrants confirmation in global cohorts</a:t>
            </a:r>
          </a:p>
        </p:txBody>
      </p:sp>
    </p:spTree>
    <p:custDataLst>
      <p:tags r:id="rId1"/>
    </p:custDataLst>
    <p:extLst>
      <p:ext uri="{BB962C8B-B14F-4D97-AF65-F5344CB8AC3E}">
        <p14:creationId xmlns:p14="http://schemas.microsoft.com/office/powerpoint/2010/main" val="365057012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2C949-FB16-0DA9-1F66-304FB3054CA8}"/>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9C760C30-5BC2-C750-772A-5FAF64339A61}"/>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DB834A3F-EC29-834B-DA3F-D31EF35AA37B}"/>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E75FD0C2-5557-4119-6140-FE5F373E9CF6}"/>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3DA01762-F9ED-7946-5541-B6016CADD346}"/>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355A2765-A95C-D994-E050-E769AD2891BA}"/>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BF5D8258-9E48-D1E1-F3F5-8CF2A6ADE2AD}"/>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48F57CB-D2E4-3C75-601C-57A52D0F6D68}"/>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563872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and ABS credit is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046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98664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84902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Reshma L Mahtani, DO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2791300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858080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Gastroesophageal Cancers</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a:t>
            </a:r>
            <a:endParaRPr lang="en-US" sz="2400" dirty="0">
              <a:solidFill>
                <a:schemeClr val="tx1"/>
              </a:solidFill>
              <a:latin typeface="+mn-lt"/>
            </a:endParaRP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Role of Immune Checkpoint Inhibitors in the Management of Gastroesophageal Cancers — Dr </a:t>
            </a:r>
            <a:r>
              <a:rPr lang="en-US" sz="2400" dirty="0" err="1">
                <a:solidFill>
                  <a:schemeClr val="tx1"/>
                </a:solidFill>
                <a:latin typeface="Calibri" panose="020F0502020204030204" pitchFamily="34" charset="0"/>
                <a:cs typeface="Calibri" panose="020F0502020204030204" pitchFamily="34" charset="0"/>
              </a:rPr>
              <a:t>Ilson</a:t>
            </a:r>
            <a:r>
              <a:rPr lang="en-US" sz="2400" dirty="0">
                <a:solidFill>
                  <a:schemeClr val="tx1"/>
                </a:solidFill>
                <a:latin typeface="Calibri" panose="020F0502020204030204" pitchFamily="34" charset="0"/>
                <a:cs typeface="Calibri" panose="020F0502020204030204" pitchFamily="34" charset="0"/>
              </a:rPr>
              <a:t>  </a:t>
            </a:r>
            <a:endParaRPr lang="en-US" sz="2400" dirty="0">
              <a:solidFill>
                <a:srgbClr val="3233FF"/>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chemeClr val="tx1"/>
                </a:solidFill>
              </a:rPr>
              <a:t>Other Available Therapeutic Approaches — Dr Shitara  </a:t>
            </a:r>
          </a:p>
          <a:p>
            <a:pPr marL="130175" indent="0">
              <a:lnSpc>
                <a:spcPct val="1000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69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MOC and ABS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David H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Ilson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Kohei Shitara,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23,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Gastroesophageal Cancers</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220995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5" name="Text Box 7">
            <a:extLst>
              <a:ext uri="{FF2B5EF4-FFF2-40B4-BE49-F238E27FC236}">
                <a16:creationId xmlns:a16="http://schemas.microsoft.com/office/drawing/2014/main" id="{F3CAD91D-96CD-7EBA-9927-AD8AD81830C1}"/>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David H </a:t>
            </a:r>
            <a:r>
              <a:rPr lang="en-US" sz="1600" dirty="0" err="1">
                <a:solidFill>
                  <a:srgbClr val="000000"/>
                </a:solidFill>
                <a:latin typeface="Calibri"/>
              </a:rPr>
              <a:t>Ilson</a:t>
            </a:r>
            <a:r>
              <a:rPr lang="en-US" sz="1600" dirty="0">
                <a:solidFill>
                  <a:srgbClr val="000000"/>
                </a:solidFill>
                <a:latin typeface="Calibri"/>
              </a:rPr>
              <a:t>, MD, PhD</a:t>
            </a:r>
          </a:p>
          <a:p>
            <a:pPr lvl="0">
              <a:defRPr/>
            </a:pPr>
            <a:r>
              <a:rPr lang="en-US" sz="1600" b="0" dirty="0">
                <a:solidFill>
                  <a:srgbClr val="000000"/>
                </a:solidFill>
                <a:latin typeface="Calibri"/>
              </a:rPr>
              <a:t>Attending Physician, Member </a:t>
            </a:r>
          </a:p>
          <a:p>
            <a:pPr lvl="0">
              <a:defRPr/>
            </a:pPr>
            <a:r>
              <a:rPr lang="en-US" sz="1600" b="0" dirty="0">
                <a:solidFill>
                  <a:srgbClr val="000000"/>
                </a:solidFill>
                <a:latin typeface="Calibri"/>
              </a:rPr>
              <a:t>Memorial Sloan Kettering Cancer Center</a:t>
            </a:r>
          </a:p>
          <a:p>
            <a:pPr lvl="0">
              <a:defRPr/>
            </a:pPr>
            <a:r>
              <a:rPr lang="en-US" sz="1600" b="0" dirty="0">
                <a:solidFill>
                  <a:srgbClr val="000000"/>
                </a:solidFill>
                <a:latin typeface="Calibri"/>
              </a:rPr>
              <a:t>Professor of Medicine</a:t>
            </a:r>
          </a:p>
          <a:p>
            <a:pPr lvl="0">
              <a:defRPr/>
            </a:pPr>
            <a:r>
              <a:rPr lang="en-US" sz="1600" b="0" dirty="0">
                <a:solidFill>
                  <a:srgbClr val="000000"/>
                </a:solidFill>
                <a:latin typeface="Calibri"/>
              </a:rPr>
              <a:t>Weill Cornell Medical College</a:t>
            </a:r>
          </a:p>
          <a:p>
            <a:pPr lvl="0">
              <a:defRPr/>
            </a:pPr>
            <a:r>
              <a:rPr lang="en-US" sz="1600" b="0" dirty="0">
                <a:solidFill>
                  <a:srgbClr val="000000"/>
                </a:solidFill>
                <a:latin typeface="Calibri"/>
              </a:rPr>
              <a:t>New York, New York</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1EC8E3A3-3595-53A4-C2BD-7B633B96F0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7" name="Text Box 7">
            <a:extLst>
              <a:ext uri="{FF2B5EF4-FFF2-40B4-BE49-F238E27FC236}">
                <a16:creationId xmlns:a16="http://schemas.microsoft.com/office/drawing/2014/main" id="{7E4A9C8E-2F57-5D77-3C34-48CAEC47CDAF}"/>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lvl="0">
              <a:defRPr/>
            </a:pPr>
            <a:r>
              <a:rPr lang="en-US" sz="1600" dirty="0">
                <a:solidFill>
                  <a:srgbClr val="000000"/>
                </a:solidFill>
                <a:latin typeface="Calibri"/>
              </a:rPr>
              <a:t>Kohei Shitara, MD</a:t>
            </a:r>
          </a:p>
          <a:p>
            <a:pPr lvl="0">
              <a:defRPr/>
            </a:pPr>
            <a:r>
              <a:rPr lang="en-US" sz="1600" b="0" dirty="0">
                <a:solidFill>
                  <a:srgbClr val="000000"/>
                </a:solidFill>
                <a:latin typeface="Calibri"/>
              </a:rPr>
              <a:t>Chief of the Department of Gastrointestinal Oncology</a:t>
            </a:r>
          </a:p>
          <a:p>
            <a:pPr lvl="0">
              <a:defRPr/>
            </a:pPr>
            <a:r>
              <a:rPr lang="en-US" sz="1600" b="0" dirty="0">
                <a:solidFill>
                  <a:srgbClr val="000000"/>
                </a:solidFill>
                <a:latin typeface="Calibri"/>
              </a:rPr>
              <a:t>National Cancer Center Hospital East</a:t>
            </a:r>
          </a:p>
          <a:p>
            <a:pPr lvl="0">
              <a:defRPr/>
            </a:pPr>
            <a:r>
              <a:rPr lang="en-US" sz="1600" b="0" dirty="0">
                <a:solidFill>
                  <a:srgbClr val="000000"/>
                </a:solidFill>
                <a:latin typeface="Calibri"/>
              </a:rPr>
              <a:t>Kashiwa, Japan</a:t>
            </a:r>
          </a:p>
        </p:txBody>
      </p:sp>
      <p:pic>
        <p:nvPicPr>
          <p:cNvPr id="8" name="Picture 7">
            <a:extLst>
              <a:ext uri="{FF2B5EF4-FFF2-40B4-BE49-F238E27FC236}">
                <a16:creationId xmlns:a16="http://schemas.microsoft.com/office/drawing/2014/main" id="{37DCE4ED-BAEF-D215-033B-70A8171D6C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316379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5" name="Text Box 7">
            <a:extLst>
              <a:ext uri="{FF2B5EF4-FFF2-40B4-BE49-F238E27FC236}">
                <a16:creationId xmlns:a16="http://schemas.microsoft.com/office/drawing/2014/main" id="{F3CAD91D-96CD-7EBA-9927-AD8AD81830C1}"/>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David H </a:t>
            </a:r>
            <a:r>
              <a:rPr kumimoji="0" lang="en-US" sz="1600" b="1" i="0" u="none" strike="noStrike" kern="1200" cap="none" spc="0" normalizeH="0" baseline="0" noProof="0" dirty="0" err="1">
                <a:ln>
                  <a:noFill/>
                </a:ln>
                <a:solidFill>
                  <a:srgbClr val="000000"/>
                </a:solidFill>
                <a:effectLst/>
                <a:uLnTx/>
                <a:uFillTx/>
                <a:latin typeface="Calibri"/>
                <a:ea typeface="MS PGothic" charset="0"/>
              </a:rPr>
              <a:t>Ilson</a:t>
            </a:r>
            <a:r>
              <a:rPr kumimoji="0" lang="en-US" sz="1600" b="1" i="0" u="none" strike="noStrike" kern="1200" cap="none" spc="0" normalizeH="0" baseline="0" noProof="0" dirty="0">
                <a:ln>
                  <a:noFill/>
                </a:ln>
                <a:solidFill>
                  <a:srgbClr val="000000"/>
                </a:solidFill>
                <a:effectLst/>
                <a:uLnTx/>
                <a:uFillTx/>
                <a:latin typeface="Calibri"/>
                <a:ea typeface="MS PGothic" charset="0"/>
              </a:rPr>
              <a:t>,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Attending Physician, Member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Medical College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6" name="Picture 5">
            <a:extLst>
              <a:ext uri="{FF2B5EF4-FFF2-40B4-BE49-F238E27FC236}">
                <a16:creationId xmlns:a16="http://schemas.microsoft.com/office/drawing/2014/main" id="{1EC8E3A3-3595-53A4-C2BD-7B633B96F0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7" name="Text Box 7">
            <a:extLst>
              <a:ext uri="{FF2B5EF4-FFF2-40B4-BE49-F238E27FC236}">
                <a16:creationId xmlns:a16="http://schemas.microsoft.com/office/drawing/2014/main" id="{7E4A9C8E-2F57-5D77-3C34-48CAEC47CDAF}"/>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Kohei Shitara,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of the Department of Gastrointestinal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National Cancer Center Hospital East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Kashiwa, Japan</a:t>
            </a:r>
          </a:p>
        </p:txBody>
      </p:sp>
      <p:pic>
        <p:nvPicPr>
          <p:cNvPr id="8" name="Picture 7">
            <a:extLst>
              <a:ext uri="{FF2B5EF4-FFF2-40B4-BE49-F238E27FC236}">
                <a16:creationId xmlns:a16="http://schemas.microsoft.com/office/drawing/2014/main" id="{37DCE4ED-BAEF-D215-033B-70A8171D6C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4187311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3176318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278327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001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Amrita Krishnan,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Robert Z Orlowski, MD, PhD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June 25,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Multiple Myeloma</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677937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21981-F4CD-8A4A-D630-B30F952CF28E}"/>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704212C9-475F-EF6C-6553-F4426A16945E}"/>
              </a:ext>
            </a:extLst>
          </p:cNvPr>
          <p:cNvSpPr txBox="1">
            <a:spLocks noChangeArrowheads="1"/>
          </p:cNvSpPr>
          <p:nvPr/>
        </p:nvSpPr>
        <p:spPr bwMode="auto">
          <a:xfrm>
            <a:off x="2438400" y="468324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John V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Heymach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Maurice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Pérol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21276B2F-F6D2-9EB3-F330-AEF50C9F18ED}"/>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E40980D-F93A-9165-2C2E-048EAC08193E}"/>
              </a:ext>
            </a:extLst>
          </p:cNvPr>
          <p:cNvSpPr txBox="1">
            <a:spLocks noChangeArrowheads="1"/>
          </p:cNvSpPr>
          <p:nvPr/>
        </p:nvSpPr>
        <p:spPr bwMode="auto">
          <a:xfrm>
            <a:off x="4647392" y="41148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69E8E87-EE73-E20F-FDD5-B1C1FAA74512}"/>
              </a:ext>
            </a:extLst>
          </p:cNvPr>
          <p:cNvSpPr>
            <a:spLocks noGrp="1" noChangeArrowheads="1"/>
          </p:cNvSpPr>
          <p:nvPr>
            <p:ph type="title"/>
          </p:nvPr>
        </p:nvSpPr>
        <p:spPr>
          <a:xfrm>
            <a:off x="0" y="143505"/>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C01CACC6-0C00-EC68-807B-F79BBDFE6F54}"/>
              </a:ext>
            </a:extLst>
          </p:cNvPr>
          <p:cNvSpPr txBox="1">
            <a:spLocks noChangeArrowheads="1"/>
          </p:cNvSpPr>
          <p:nvPr/>
        </p:nvSpPr>
        <p:spPr bwMode="auto">
          <a:xfrm>
            <a:off x="0" y="2971800"/>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30,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F2B5E8ED-66F7-FA75-B650-0446D3F9F84F}"/>
              </a:ext>
            </a:extLst>
          </p:cNvPr>
          <p:cNvSpPr txBox="1">
            <a:spLocks noChangeArrowheads="1"/>
          </p:cNvSpPr>
          <p:nvPr/>
        </p:nvSpPr>
        <p:spPr bwMode="auto">
          <a:xfrm>
            <a:off x="0" y="2330869"/>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79E19BF-9B1A-67EA-EB4F-72639047DE7B}"/>
              </a:ext>
            </a:extLst>
          </p:cNvPr>
          <p:cNvSpPr txBox="1">
            <a:spLocks noChangeArrowheads="1"/>
          </p:cNvSpPr>
          <p:nvPr/>
        </p:nvSpPr>
        <p:spPr bwMode="auto">
          <a:xfrm>
            <a:off x="0" y="160020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Therapeutic Targets Beyond </a:t>
            </a:r>
            <a:b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EGFR for Non-Small Cell Lung Cancer</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73830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613024"/>
            <a:ext cx="12192000" cy="1143000"/>
          </a:xfrm>
        </p:spPr>
        <p:txBody>
          <a:bodyPr wrap="square" anchor="ctr">
            <a:noAutofit/>
          </a:bodyPr>
          <a:lstStyle/>
          <a:p>
            <a:r>
              <a:rPr lang="en-US" sz="4200" dirty="0"/>
              <a:t>Patterns of Care: Exploring How </a:t>
            </a:r>
            <a:br>
              <a:rPr lang="en-US" sz="4200" dirty="0"/>
            </a:br>
            <a:r>
              <a:rPr lang="en-US" sz="4200" dirty="0"/>
              <a:t>Community Oncologists Manage HR-Positive, </a:t>
            </a:r>
            <a:br>
              <a:rPr lang="en-US" sz="4200" dirty="0"/>
            </a:br>
            <a:r>
              <a:rPr lang="en-US" sz="4200" dirty="0"/>
              <a:t>HER2-Positive Metastatic Breast Cancer</a:t>
            </a:r>
          </a:p>
        </p:txBody>
      </p:sp>
      <p:sp>
        <p:nvSpPr>
          <p:cNvPr id="2" name="Text Box 6">
            <a:extLst>
              <a:ext uri="{FF2B5EF4-FFF2-40B4-BE49-F238E27FC236}">
                <a16:creationId xmlns:a16="http://schemas.microsoft.com/office/drawing/2014/main" id="{36C48404-EC71-A330-5E9E-9C4392656EE0}"/>
              </a:ext>
            </a:extLst>
          </p:cNvPr>
          <p:cNvSpPr txBox="1">
            <a:spLocks noChangeArrowheads="1"/>
          </p:cNvSpPr>
          <p:nvPr/>
        </p:nvSpPr>
        <p:spPr bwMode="auto">
          <a:xfrm>
            <a:off x="0" y="272172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July 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4" name="Text Box 3">
            <a:extLst>
              <a:ext uri="{FF2B5EF4-FFF2-40B4-BE49-F238E27FC236}">
                <a16:creationId xmlns:a16="http://schemas.microsoft.com/office/drawing/2014/main" id="{E555087F-2D3C-2BF6-6116-501195FC3350}"/>
              </a:ext>
            </a:extLst>
          </p:cNvPr>
          <p:cNvSpPr txBox="1">
            <a:spLocks noChangeArrowheads="1"/>
          </p:cNvSpPr>
          <p:nvPr/>
        </p:nvSpPr>
        <p:spPr bwMode="auto">
          <a:xfrm>
            <a:off x="0" y="5612523"/>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5" name="Text Box 7">
            <a:extLst>
              <a:ext uri="{FF2B5EF4-FFF2-40B4-BE49-F238E27FC236}">
                <a16:creationId xmlns:a16="http://schemas.microsoft.com/office/drawing/2014/main" id="{676957A9-EDBE-B8E9-CCD1-DF36D621E599}"/>
              </a:ext>
            </a:extLst>
          </p:cNvPr>
          <p:cNvSpPr txBox="1">
            <a:spLocks noChangeArrowheads="1"/>
          </p:cNvSpPr>
          <p:nvPr/>
        </p:nvSpPr>
        <p:spPr bwMode="auto">
          <a:xfrm>
            <a:off x="4647392" y="388122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8B26985D-F8BF-7F73-5FF8-28CED84AB639}"/>
              </a:ext>
            </a:extLst>
          </p:cNvPr>
          <p:cNvSpPr txBox="1">
            <a:spLocks noChangeArrowheads="1"/>
          </p:cNvSpPr>
          <p:nvPr/>
        </p:nvSpPr>
        <p:spPr bwMode="auto">
          <a:xfrm>
            <a:off x="152400" y="443573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altLang="x-none"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Reshma L Mahtani, DO</a:t>
            </a:r>
          </a:p>
        </p:txBody>
      </p:sp>
      <p:sp>
        <p:nvSpPr>
          <p:cNvPr id="3" name="Rectangle 4">
            <a:extLst>
              <a:ext uri="{FF2B5EF4-FFF2-40B4-BE49-F238E27FC236}">
                <a16:creationId xmlns:a16="http://schemas.microsoft.com/office/drawing/2014/main" id="{080D0E31-6E99-3E75-6B51-4445912B7EE2}"/>
              </a:ext>
            </a:extLst>
          </p:cNvPr>
          <p:cNvSpPr txBox="1">
            <a:spLocks noChangeArrowheads="1"/>
          </p:cNvSpPr>
          <p:nvPr/>
        </p:nvSpPr>
        <p:spPr bwMode="auto">
          <a:xfrm>
            <a:off x="0" y="1965561"/>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Tree>
    <p:custDataLst>
      <p:tags r:id="rId1"/>
    </p:custDataLst>
    <p:extLst>
      <p:ext uri="{BB962C8B-B14F-4D97-AF65-F5344CB8AC3E}">
        <p14:creationId xmlns:p14="http://schemas.microsoft.com/office/powerpoint/2010/main" val="1696324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1159727" y="2659448"/>
            <a:ext cx="4818564"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159727" y="5013175"/>
            <a:ext cx="9846527"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6213711" y="2659448"/>
            <a:ext cx="4792543"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406874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55F23-2627-0758-CE90-C0DA6F2D915B}"/>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9B5FA430-28F9-7161-8689-531F6836295A}"/>
              </a:ext>
            </a:extLst>
          </p:cNvPr>
          <p:cNvSpPr txBox="1">
            <a:spLocks noChangeArrowheads="1"/>
          </p:cNvSpPr>
          <p:nvPr/>
        </p:nvSpPr>
        <p:spPr bwMode="auto">
          <a:xfrm>
            <a:off x="2438400" y="4575086"/>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David H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Ilson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Kohei Shitara, MD</a:t>
            </a:r>
            <a:endParaRPr kumimoji="0" lang="en-US" sz="32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F66A9FF-6D94-FE07-6DD0-07BFBD7881E8}"/>
              </a:ext>
            </a:extLst>
          </p:cNvPr>
          <p:cNvSpPr txBox="1">
            <a:spLocks noChangeArrowheads="1"/>
          </p:cNvSpPr>
          <p:nvPr/>
        </p:nvSpPr>
        <p:spPr bwMode="auto">
          <a:xfrm>
            <a:off x="3827749" y="58367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78BED502-4563-F321-23D5-6ACD11D89644}"/>
              </a:ext>
            </a:extLst>
          </p:cNvPr>
          <p:cNvSpPr txBox="1">
            <a:spLocks noChangeArrowheads="1"/>
          </p:cNvSpPr>
          <p:nvPr/>
        </p:nvSpPr>
        <p:spPr bwMode="auto">
          <a:xfrm>
            <a:off x="4647392" y="400664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C43FBB6-84DB-BECA-0385-EB89E536AC63}"/>
              </a:ext>
            </a:extLst>
          </p:cNvPr>
          <p:cNvSpPr>
            <a:spLocks noGrp="1" noChangeArrowheads="1"/>
          </p:cNvSpPr>
          <p:nvPr>
            <p:ph type="title"/>
          </p:nvPr>
        </p:nvSpPr>
        <p:spPr>
          <a:xfrm>
            <a:off x="0" y="266760"/>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71E6C2C7-23E9-5C7C-00F0-1A91EFBCFC39}"/>
              </a:ext>
            </a:extLst>
          </p:cNvPr>
          <p:cNvSpPr txBox="1">
            <a:spLocks noChangeArrowheads="1"/>
          </p:cNvSpPr>
          <p:nvPr/>
        </p:nvSpPr>
        <p:spPr bwMode="auto">
          <a:xfrm>
            <a:off x="0" y="2699016"/>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Tuesday, June 23,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14EF28CC-C776-1629-6603-D3BE93613DA4}"/>
              </a:ext>
            </a:extLst>
          </p:cNvPr>
          <p:cNvSpPr txBox="1">
            <a:spLocks noChangeArrowheads="1"/>
          </p:cNvSpPr>
          <p:nvPr/>
        </p:nvSpPr>
        <p:spPr bwMode="auto">
          <a:xfrm>
            <a:off x="0" y="1951266"/>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541CFFA7-BB5B-A1E5-881E-6D955CE76804}"/>
              </a:ext>
            </a:extLst>
          </p:cNvPr>
          <p:cNvSpPr txBox="1">
            <a:spLocks noChangeArrowheads="1"/>
          </p:cNvSpPr>
          <p:nvPr/>
        </p:nvSpPr>
        <p:spPr bwMode="auto">
          <a:xfrm>
            <a:off x="0" y="1407510"/>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38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Gastroesophageal Cancers</a:t>
            </a:r>
            <a:endParaRPr kumimoji="0" lang="en-US" sz="38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950865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
        <p:nvSpPr>
          <p:cNvPr id="8" name="Content Placeholder 2">
            <a:extLst>
              <a:ext uri="{FF2B5EF4-FFF2-40B4-BE49-F238E27FC236}">
                <a16:creationId xmlns:a16="http://schemas.microsoft.com/office/drawing/2014/main" id="{6A68CF7F-DF82-3247-66D5-40D8D1A41632}"/>
              </a:ext>
            </a:extLst>
          </p:cNvPr>
          <p:cNvSpPr>
            <a:spLocks noGrp="1"/>
          </p:cNvSpPr>
          <p:nvPr>
            <p:ph idx="1"/>
          </p:nvPr>
        </p:nvSpPr>
        <p:spPr>
          <a:xfrm>
            <a:off x="912286" y="1416053"/>
            <a:ext cx="10358967" cy="2444995"/>
          </a:xfrm>
        </p:spPr>
        <p:txBody>
          <a:bodyPr/>
          <a:lstStyle/>
          <a:p>
            <a:pPr marL="98425" indent="0">
              <a:buNone/>
            </a:pPr>
            <a:r>
              <a:rPr lang="en-US" sz="2500" b="0" dirty="0"/>
              <a:t>This activity is supported by educational grants from AstraZeneca Pharmaceuticals LP, </a:t>
            </a:r>
            <a:r>
              <a:rPr lang="en-US" sz="2500" b="0" dirty="0" err="1"/>
              <a:t>BeOne</a:t>
            </a:r>
            <a:r>
              <a:rPr lang="en-US" sz="2500" b="0" dirty="0"/>
              <a:t>, and Daiichi Sankyo Inc.</a:t>
            </a:r>
          </a:p>
        </p:txBody>
      </p:sp>
    </p:spTree>
    <p:extLst>
      <p:ext uri="{BB962C8B-B14F-4D97-AF65-F5344CB8AC3E}">
        <p14:creationId xmlns:p14="http://schemas.microsoft.com/office/powerpoint/2010/main" val="2392632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a:t>
            </a:r>
            <a:r>
              <a:rPr lang="en-US" sz="2500" b="0" dirty="0" err="1"/>
              <a:t>BeOne</a:t>
            </a:r>
            <a:r>
              <a:rPr lang="en-US" sz="2500" b="0" dirty="0"/>
              <a:t>, and Daiichi Sankyo Inc.</a:t>
            </a:r>
          </a:p>
        </p:txBody>
      </p:sp>
      <p:sp>
        <p:nvSpPr>
          <p:cNvPr id="6" name="Title 1">
            <a:extLst>
              <a:ext uri="{FF2B5EF4-FFF2-40B4-BE49-F238E27FC236}">
                <a16:creationId xmlns:a16="http://schemas.microsoft.com/office/drawing/2014/main" id="{E56C2545-456D-3E64-4562-835B146D7557}"/>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dirty="0"/>
              <a:t>Research To Practice CME Planning Committee Members, </a:t>
            </a:r>
            <a:br>
              <a:rPr lang="en-US" kern="0" dirty="0"/>
            </a:br>
            <a:r>
              <a:rPr lang="en-US" kern="0" dirty="0"/>
              <a:t>Staff and Reviewers</a:t>
            </a:r>
          </a:p>
        </p:txBody>
      </p:sp>
      <p:sp>
        <p:nvSpPr>
          <p:cNvPr id="7" name="Content Placeholder 2">
            <a:extLst>
              <a:ext uri="{FF2B5EF4-FFF2-40B4-BE49-F238E27FC236}">
                <a16:creationId xmlns:a16="http://schemas.microsoft.com/office/drawing/2014/main" id="{3CC19D0D-4356-C325-4E18-2A6BF9D17F52}"/>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Ilson</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0B895552-058F-A42B-EDB0-BFE5E1ABC6C3}"/>
              </a:ext>
            </a:extLst>
          </p:cNvPr>
          <p:cNvGraphicFramePr>
            <a:graphicFrameLocks/>
          </p:cNvGraphicFramePr>
          <p:nvPr/>
        </p:nvGraphicFramePr>
        <p:xfrm>
          <a:off x="1083510" y="2132856"/>
          <a:ext cx="10016517" cy="2232248"/>
        </p:xfrm>
        <a:graphic>
          <a:graphicData uri="http://schemas.openxmlformats.org/drawingml/2006/table">
            <a:tbl>
              <a:tblPr firstRow="1" bandRow="1">
                <a:tableStyleId>{F2DE63D5-997A-4646-A377-4702673A728D}</a:tableStyleId>
              </a:tblPr>
              <a:tblGrid>
                <a:gridCol w="2676366">
                  <a:extLst>
                    <a:ext uri="{9D8B030D-6E8A-4147-A177-3AD203B41FA5}">
                      <a16:colId xmlns:a16="http://schemas.microsoft.com/office/drawing/2014/main" val="20000"/>
                    </a:ext>
                  </a:extLst>
                </a:gridCol>
                <a:gridCol w="7340151">
                  <a:extLst>
                    <a:ext uri="{9D8B030D-6E8A-4147-A177-3AD203B41FA5}">
                      <a16:colId xmlns:a16="http://schemas.microsoft.com/office/drawing/2014/main" val="3833924404"/>
                    </a:ext>
                  </a:extLst>
                </a:gridCol>
              </a:tblGrid>
              <a:tr h="118205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Amgen Inc, Astellas, AstraZeneca Pharmaceuticals LP, Bayer HealthCare Pharmaceuticals, Bristol Myers Squibb, Daiichi Sankyo Inc, Lilly, Merck, </a:t>
                      </a:r>
                      <a:r>
                        <a:rPr lang="en-US" sz="1800" b="0" dirty="0" err="1">
                          <a:solidFill>
                            <a:schemeClr val="tx1"/>
                          </a:solidFill>
                        </a:rPr>
                        <a:t>Oncolys</a:t>
                      </a:r>
                      <a:r>
                        <a:rPr lang="en-US" sz="1800" b="0" dirty="0">
                          <a:solidFill>
                            <a:schemeClr val="tx1"/>
                          </a:solidFill>
                        </a:rPr>
                        <a:t> BioPharma, Roche Laboratories Inc, Taiho Oncology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019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Astellas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bl>
          </a:graphicData>
        </a:graphic>
      </p:graphicFrame>
    </p:spTree>
    <p:custDataLst>
      <p:tags r:id="rId1"/>
    </p:custDataLst>
    <p:extLst>
      <p:ext uri="{BB962C8B-B14F-4D97-AF65-F5344CB8AC3E}">
        <p14:creationId xmlns:p14="http://schemas.microsoft.com/office/powerpoint/2010/main" val="2013038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a:t>Shitara</a:t>
            </a:r>
            <a:r>
              <a:rPr lang="en-US" sz="3200" dirty="0"/>
              <a:t>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1407546" y="2276872"/>
          <a:ext cx="9368445" cy="1296144"/>
        </p:xfrm>
        <a:graphic>
          <a:graphicData uri="http://schemas.openxmlformats.org/drawingml/2006/table">
            <a:tbl>
              <a:tblPr firstRow="1" bandRow="1">
                <a:tableStyleId>{F2DE63D5-997A-4646-A377-4702673A728D}</a:tableStyleId>
              </a:tblPr>
              <a:tblGrid>
                <a:gridCol w="9368445">
                  <a:extLst>
                    <a:ext uri="{9D8B030D-6E8A-4147-A177-3AD203B41FA5}">
                      <a16:colId xmlns:a16="http://schemas.microsoft.com/office/drawing/2014/main" val="20000"/>
                    </a:ext>
                  </a:extLst>
                </a:gridCol>
              </a:tblGrid>
              <a:tr h="1296144">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No relevant financial relationships to disclose.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237899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9" name="Content Placeholder 2">
            <a:extLst>
              <a:ext uri="{FF2B5EF4-FFF2-40B4-BE49-F238E27FC236}">
                <a16:creationId xmlns:a16="http://schemas.microsoft.com/office/drawing/2014/main" id="{630DA550-77CA-5E9E-92BB-16CCA47DF92F}"/>
              </a:ext>
            </a:extLst>
          </p:cNvPr>
          <p:cNvSpPr txBox="1">
            <a:spLocks/>
          </p:cNvSpPr>
          <p:nvPr/>
        </p:nvSpPr>
        <p:spPr bwMode="auto">
          <a:xfrm>
            <a:off x="912286" y="1189040"/>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Catalyst Pharmaceuticals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Seagen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Stemline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and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Verastem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p>
        </p:txBody>
      </p:sp>
    </p:spTree>
    <p:extLst>
      <p:ext uri="{BB962C8B-B14F-4D97-AF65-F5344CB8AC3E}">
        <p14:creationId xmlns:p14="http://schemas.microsoft.com/office/powerpoint/2010/main" val="1450476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186781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C7E058-9C72-B1F4-8BDA-B6FA6D03E3A3}"/>
              </a:ext>
            </a:extLst>
          </p:cNvPr>
          <p:cNvPicPr>
            <a:picLocks noChangeAspect="1"/>
          </p:cNvPicPr>
          <p:nvPr/>
        </p:nvPicPr>
        <p:blipFill>
          <a:blip r:embed="rId2"/>
          <a:stretch>
            <a:fillRect/>
          </a:stretch>
        </p:blipFill>
        <p:spPr>
          <a:xfrm>
            <a:off x="5807968" y="2564904"/>
            <a:ext cx="6249886" cy="3501442"/>
          </a:xfrm>
          <a:prstGeom prst="rect">
            <a:avLst/>
          </a:prstGeom>
          <a:effectLst>
            <a:outerShdw blurRad="50800" dist="50800" dir="5400000" algn="ctr" rotWithShape="0">
              <a:srgbClr val="000000">
                <a:alpha val="78000"/>
              </a:srgbClr>
            </a:outerShdw>
          </a:effectLst>
        </p:spPr>
      </p:pic>
      <p:pic>
        <p:nvPicPr>
          <p:cNvPr id="3" name="Picture 2">
            <a:extLst>
              <a:ext uri="{FF2B5EF4-FFF2-40B4-BE49-F238E27FC236}">
                <a16:creationId xmlns:a16="http://schemas.microsoft.com/office/drawing/2014/main" id="{BB3046D1-9CAF-3171-3D2B-3F805E10CB46}"/>
              </a:ext>
            </a:extLst>
          </p:cNvPr>
          <p:cNvPicPr>
            <a:picLocks noChangeAspect="1"/>
          </p:cNvPicPr>
          <p:nvPr/>
        </p:nvPicPr>
        <p:blipFill>
          <a:blip r:embed="rId3"/>
          <a:stretch>
            <a:fillRect/>
          </a:stretch>
        </p:blipFill>
        <p:spPr>
          <a:xfrm>
            <a:off x="0" y="116632"/>
            <a:ext cx="6531501" cy="3670399"/>
          </a:xfrm>
          <a:prstGeom prst="rect">
            <a:avLst/>
          </a:prstGeom>
          <a:effectLst>
            <a:outerShdw blurRad="50800" dist="50800" dir="5400000" algn="ctr" rotWithShape="0">
              <a:srgbClr val="000000">
                <a:alpha val="58000"/>
              </a:srgbClr>
            </a:outerShdw>
            <a:softEdge rad="0"/>
          </a:effectLst>
        </p:spPr>
      </p:pic>
    </p:spTree>
    <p:extLst>
      <p:ext uri="{BB962C8B-B14F-4D97-AF65-F5344CB8AC3E}">
        <p14:creationId xmlns:p14="http://schemas.microsoft.com/office/powerpoint/2010/main" val="1530467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EE327-188A-A532-FF1B-35DDD007DF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95C8F1-A131-D400-CD6C-308966D3132D}"/>
              </a:ext>
            </a:extLst>
          </p:cNvPr>
          <p:cNvSpPr>
            <a:spLocks noGrp="1"/>
          </p:cNvSpPr>
          <p:nvPr>
            <p:ph type="title"/>
          </p:nvPr>
        </p:nvSpPr>
        <p:spPr>
          <a:xfrm>
            <a:off x="901193" y="-243408"/>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921D0DAD-3882-6EA9-99D0-21E89BF51BAC}"/>
              </a:ext>
            </a:extLst>
          </p:cNvPr>
          <p:cNvSpPr>
            <a:spLocks noGrp="1"/>
          </p:cNvSpPr>
          <p:nvPr>
            <p:ph idx="1"/>
          </p:nvPr>
        </p:nvSpPr>
        <p:spPr>
          <a:xfrm>
            <a:off x="931840" y="836712"/>
            <a:ext cx="10358967" cy="4677243"/>
          </a:xfrm>
        </p:spPr>
        <p:txBody>
          <a:bodyPr/>
          <a:lstStyle/>
          <a:p>
            <a:pPr marL="98425" indent="0">
              <a:lnSpc>
                <a:spcPct val="100000"/>
              </a:lnSpc>
              <a:spcBef>
                <a:spcPts val="0"/>
              </a:spcBef>
              <a:spcAft>
                <a:spcPts val="600"/>
              </a:spcAft>
              <a:buNone/>
            </a:pPr>
            <a:r>
              <a:rPr lang="en-US" sz="2000" dirty="0">
                <a:solidFill>
                  <a:srgbClr val="0432FF"/>
                </a:solidFill>
              </a:rPr>
              <a:t>David </a:t>
            </a:r>
            <a:r>
              <a:rPr lang="en-US" sz="2000" dirty="0" err="1">
                <a:solidFill>
                  <a:srgbClr val="0432FF"/>
                </a:solidFill>
              </a:rPr>
              <a:t>Ilson</a:t>
            </a:r>
            <a:r>
              <a:rPr lang="en-US" sz="2000" dirty="0">
                <a:solidFill>
                  <a:srgbClr val="0432FF"/>
                </a:solidFill>
              </a:rPr>
              <a:t>, MD, PhD</a:t>
            </a:r>
          </a:p>
          <a:p>
            <a:pPr>
              <a:lnSpc>
                <a:spcPct val="100000"/>
              </a:lnSpc>
              <a:spcBef>
                <a:spcPts val="0"/>
              </a:spcBef>
              <a:spcAft>
                <a:spcPts val="600"/>
              </a:spcAft>
            </a:pPr>
            <a:r>
              <a:rPr lang="en-US" sz="1800" b="0" dirty="0" err="1"/>
              <a:t>Samaille</a:t>
            </a:r>
            <a:r>
              <a:rPr lang="en-US" sz="1800" b="0" dirty="0"/>
              <a:t> T et al. Neoadjuvant nivolumab plus ipilimumab and adjuvant nivolumab in patients with localized microsatellite instability-high (MSI)/mismatch repair deficient (</a:t>
            </a:r>
            <a:r>
              <a:rPr lang="en-US" sz="1800" b="0" dirty="0" err="1"/>
              <a:t>dMMR</a:t>
            </a:r>
            <a:r>
              <a:rPr lang="en-US" sz="1800" b="0" dirty="0"/>
              <a:t>) </a:t>
            </a:r>
            <a:r>
              <a:rPr lang="en-US" sz="1800" b="0" dirty="0" err="1"/>
              <a:t>oeso</a:t>
            </a:r>
            <a:r>
              <a:rPr lang="en-US" sz="1800" b="0" dirty="0"/>
              <a:t>-gastric adenocarcinoma: Long-term follow-up of the GERCOR NEONIPIGA phase II study. ASCO 2026;Abstract 4099.</a:t>
            </a:r>
          </a:p>
          <a:p>
            <a:pPr>
              <a:lnSpc>
                <a:spcPct val="100000"/>
              </a:lnSpc>
              <a:spcBef>
                <a:spcPts val="0"/>
              </a:spcBef>
              <a:spcAft>
                <a:spcPts val="600"/>
              </a:spcAft>
            </a:pPr>
            <a:r>
              <a:rPr lang="en-US" sz="1800" b="0" dirty="0">
                <a:solidFill>
                  <a:schemeClr val="tx1"/>
                </a:solidFill>
              </a:rPr>
              <a:t>Leone AG et al. STRIDE regimen of </a:t>
            </a:r>
            <a:r>
              <a:rPr lang="en-US" sz="1800" b="0" dirty="0" err="1">
                <a:solidFill>
                  <a:schemeClr val="tx1"/>
                </a:solidFill>
              </a:rPr>
              <a:t>tremelimumab</a:t>
            </a:r>
            <a:r>
              <a:rPr lang="en-US" sz="1800" b="0" dirty="0">
                <a:solidFill>
                  <a:schemeClr val="tx1"/>
                </a:solidFill>
              </a:rPr>
              <a:t> and durvalumab as non-operative management strategy of microsatellite instability-high (MSI-H) </a:t>
            </a:r>
            <a:r>
              <a:rPr lang="en-US" sz="1800" b="0" dirty="0" err="1">
                <a:solidFill>
                  <a:schemeClr val="tx1"/>
                </a:solidFill>
              </a:rPr>
              <a:t>resectable</a:t>
            </a:r>
            <a:r>
              <a:rPr lang="en-US" sz="1800" b="0" dirty="0">
                <a:solidFill>
                  <a:schemeClr val="tx1"/>
                </a:solidFill>
              </a:rPr>
              <a:t> gastric or gastroesophageal junction adenocarcinoma (GAC/GEJAC): Final results of the cohort 2 of INFINITY study by GONO GI. AACR 2026;Abstract CT230.</a:t>
            </a:r>
          </a:p>
          <a:p>
            <a:pPr>
              <a:lnSpc>
                <a:spcPct val="100000"/>
              </a:lnSpc>
              <a:spcBef>
                <a:spcPts val="0"/>
              </a:spcBef>
              <a:spcAft>
                <a:spcPts val="600"/>
              </a:spcAft>
            </a:pPr>
            <a:r>
              <a:rPr lang="en-US" sz="1800" b="0" dirty="0">
                <a:solidFill>
                  <a:schemeClr val="tx1"/>
                </a:solidFill>
              </a:rPr>
              <a:t>Stein A et al. Perioperative pembrolizumab, trastuzumab and FLOT in HER2-positive localized esophagogastric adenocarcinoma: A phase 2 trial. </a:t>
            </a:r>
            <a:r>
              <a:rPr lang="en-US" sz="1800" b="0" i="1" dirty="0">
                <a:solidFill>
                  <a:schemeClr val="tx1"/>
                </a:solidFill>
              </a:rPr>
              <a:t>Nat Med</a:t>
            </a:r>
            <a:r>
              <a:rPr lang="en-US" sz="1800" b="0" dirty="0">
                <a:solidFill>
                  <a:schemeClr val="tx1"/>
                </a:solidFill>
              </a:rPr>
              <a:t> 2025;31(12):4197-204.</a:t>
            </a:r>
          </a:p>
          <a:p>
            <a:pPr>
              <a:lnSpc>
                <a:spcPct val="100000"/>
              </a:lnSpc>
              <a:spcBef>
                <a:spcPts val="0"/>
              </a:spcBef>
              <a:spcAft>
                <a:spcPts val="600"/>
              </a:spcAft>
            </a:pPr>
            <a:r>
              <a:rPr lang="en-US" sz="1800" b="0" dirty="0">
                <a:solidFill>
                  <a:schemeClr val="tx1"/>
                </a:solidFill>
              </a:rPr>
              <a:t>Tabernero J et al. Final overall survival (OS) and the association of pathological outcomes with event-free survival (EFS) in MATTERHORN: A </a:t>
            </a:r>
            <a:r>
              <a:rPr lang="en-US" sz="1800" b="0" dirty="0" err="1">
                <a:solidFill>
                  <a:schemeClr val="tx1"/>
                </a:solidFill>
              </a:rPr>
              <a:t>randomised</a:t>
            </a:r>
            <a:r>
              <a:rPr lang="en-US" sz="1800" b="0" dirty="0">
                <a:solidFill>
                  <a:schemeClr val="tx1"/>
                </a:solidFill>
              </a:rPr>
              <a:t>, phase III study of durvalumab (D) plus 5-fluorouracil, leucovorin, oxaliplatin and docetaxel (FLOT) in </a:t>
            </a:r>
            <a:r>
              <a:rPr lang="en-US" sz="1800" b="0" dirty="0" err="1">
                <a:solidFill>
                  <a:schemeClr val="tx1"/>
                </a:solidFill>
              </a:rPr>
              <a:t>resectable</a:t>
            </a:r>
            <a:r>
              <a:rPr lang="en-US" sz="1800" b="0" dirty="0">
                <a:solidFill>
                  <a:schemeClr val="tx1"/>
                </a:solidFill>
              </a:rPr>
              <a:t> gastric/gastroesophageal (G/GEJ) adenocarcinoma. ESMO 2025;Abstract LBA81.</a:t>
            </a:r>
          </a:p>
          <a:p>
            <a:pPr>
              <a:lnSpc>
                <a:spcPct val="100000"/>
              </a:lnSpc>
              <a:spcBef>
                <a:spcPts val="0"/>
              </a:spcBef>
              <a:spcAft>
                <a:spcPts val="600"/>
              </a:spcAft>
            </a:pPr>
            <a:r>
              <a:rPr lang="en-US" sz="1800" b="0" dirty="0">
                <a:solidFill>
                  <a:schemeClr val="tx1"/>
                </a:solidFill>
              </a:rPr>
              <a:t>Wainberg ZA et al. Efficacy of durvalumab and safety by treatment period in MATTERHORN: A randomized, phase 3 study of durvalumab plus 5-fluorouracil, leucovorin, oxaliplatin and docetaxel (FLOT) in </a:t>
            </a:r>
            <a:r>
              <a:rPr lang="en-US" sz="1800" b="0" dirty="0" err="1">
                <a:solidFill>
                  <a:schemeClr val="tx1"/>
                </a:solidFill>
              </a:rPr>
              <a:t>resectable</a:t>
            </a:r>
            <a:r>
              <a:rPr lang="en-US" sz="1800" b="0" dirty="0">
                <a:solidFill>
                  <a:schemeClr val="tx1"/>
                </a:solidFill>
              </a:rPr>
              <a:t> gastric/gastroesophageal junction (G/GEJ) adenocarcinoma. ASCO 2026;Abstract 4070.</a:t>
            </a:r>
          </a:p>
          <a:p>
            <a:pPr marL="98425" indent="0">
              <a:lnSpc>
                <a:spcPct val="100000"/>
              </a:lnSpc>
              <a:spcBef>
                <a:spcPts val="0"/>
              </a:spcBef>
              <a:spcAft>
                <a:spcPts val="600"/>
              </a:spcAft>
              <a:buNone/>
            </a:pPr>
            <a:endParaRPr lang="en-US" sz="1800" b="0" dirty="0">
              <a:solidFill>
                <a:schemeClr val="tx1"/>
              </a:solidFill>
            </a:endParaRPr>
          </a:p>
          <a:p>
            <a:pPr>
              <a:lnSpc>
                <a:spcPct val="100000"/>
              </a:lnSpc>
              <a:spcBef>
                <a:spcPts val="0"/>
              </a:spcBef>
              <a:spcAft>
                <a:spcPts val="600"/>
              </a:spcAft>
            </a:pPr>
            <a:endParaRPr lang="en-US" sz="1800" b="0" dirty="0">
              <a:solidFill>
                <a:srgbClr val="FF0000"/>
              </a:solidFill>
            </a:endParaRPr>
          </a:p>
        </p:txBody>
      </p:sp>
    </p:spTree>
    <p:extLst>
      <p:ext uri="{BB962C8B-B14F-4D97-AF65-F5344CB8AC3E}">
        <p14:creationId xmlns:p14="http://schemas.microsoft.com/office/powerpoint/2010/main" val="565275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CB5CB-E776-EBAD-F278-74FAD18709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F07B6-7EB0-C486-354D-24565AF00C5B}"/>
              </a:ext>
            </a:extLst>
          </p:cNvPr>
          <p:cNvSpPr>
            <a:spLocks noGrp="1"/>
          </p:cNvSpPr>
          <p:nvPr>
            <p:ph type="title"/>
          </p:nvPr>
        </p:nvSpPr>
        <p:spPr>
          <a:xfrm>
            <a:off x="901193" y="-243408"/>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562E164C-9AB6-B3A1-782D-C7A16900BDCC}"/>
              </a:ext>
            </a:extLst>
          </p:cNvPr>
          <p:cNvSpPr>
            <a:spLocks noGrp="1"/>
          </p:cNvSpPr>
          <p:nvPr>
            <p:ph idx="1"/>
          </p:nvPr>
        </p:nvSpPr>
        <p:spPr>
          <a:xfrm>
            <a:off x="931840" y="836712"/>
            <a:ext cx="10358967" cy="4677243"/>
          </a:xfrm>
        </p:spPr>
        <p:txBody>
          <a:bodyPr/>
          <a:lstStyle/>
          <a:p>
            <a:pPr marL="98425" indent="0">
              <a:lnSpc>
                <a:spcPct val="100000"/>
              </a:lnSpc>
              <a:spcBef>
                <a:spcPts val="0"/>
              </a:spcBef>
              <a:spcAft>
                <a:spcPts val="600"/>
              </a:spcAft>
              <a:buNone/>
            </a:pPr>
            <a:r>
              <a:rPr lang="en-US" sz="2000" dirty="0">
                <a:solidFill>
                  <a:srgbClr val="0432FF"/>
                </a:solidFill>
              </a:rPr>
              <a:t>David </a:t>
            </a:r>
            <a:r>
              <a:rPr lang="en-US" sz="2000" dirty="0" err="1">
                <a:solidFill>
                  <a:srgbClr val="0432FF"/>
                </a:solidFill>
              </a:rPr>
              <a:t>Ilson</a:t>
            </a:r>
            <a:r>
              <a:rPr lang="en-US" sz="2000" dirty="0">
                <a:solidFill>
                  <a:srgbClr val="0432FF"/>
                </a:solidFill>
              </a:rPr>
              <a:t>, MD, PhD (continued)</a:t>
            </a:r>
          </a:p>
          <a:p>
            <a:pPr>
              <a:lnSpc>
                <a:spcPct val="100000"/>
              </a:lnSpc>
              <a:spcBef>
                <a:spcPts val="0"/>
              </a:spcBef>
              <a:spcAft>
                <a:spcPts val="600"/>
              </a:spcAft>
            </a:pPr>
            <a:r>
              <a:rPr lang="en-US" sz="1800" b="0" dirty="0">
                <a:solidFill>
                  <a:schemeClr val="tx1"/>
                </a:solidFill>
              </a:rPr>
              <a:t>Shitara K et al. Pembrolizumab plus chemotherapy versus chemotherapy as perioperative therapy in locally advanced gastric and gastroesophageal junction cancer: Final analysis of the randomized, phase 3 KEYNOTE-585 study. </a:t>
            </a:r>
            <a:r>
              <a:rPr lang="en-US" sz="1800" b="0" i="1" dirty="0">
                <a:solidFill>
                  <a:schemeClr val="tx1"/>
                </a:solidFill>
              </a:rPr>
              <a:t>J Clin Oncol</a:t>
            </a:r>
            <a:r>
              <a:rPr lang="en-US" sz="1800" b="0" dirty="0">
                <a:solidFill>
                  <a:schemeClr val="tx1"/>
                </a:solidFill>
              </a:rPr>
              <a:t> 2025;43(29):3152-9. </a:t>
            </a:r>
            <a:endParaRPr lang="en-US" sz="1800" b="0" dirty="0"/>
          </a:p>
          <a:p>
            <a:pPr>
              <a:lnSpc>
                <a:spcPct val="100000"/>
              </a:lnSpc>
              <a:spcBef>
                <a:spcPts val="0"/>
              </a:spcBef>
              <a:spcAft>
                <a:spcPts val="600"/>
              </a:spcAft>
            </a:pPr>
            <a:r>
              <a:rPr lang="en-US" sz="1800" b="0" dirty="0" err="1"/>
              <a:t>Janjigian</a:t>
            </a:r>
            <a:r>
              <a:rPr lang="en-US" sz="1800" b="0" dirty="0"/>
              <a:t> YY et al. Nivolumab plus chemotherapy as first-line treatment for advanced gastric, gastroesophageal junction, and esophageal adenocarcinoma: 5-year follow-up results from </a:t>
            </a:r>
            <a:r>
              <a:rPr lang="en-US" sz="1800" b="0" dirty="0" err="1"/>
              <a:t>CheckMate</a:t>
            </a:r>
            <a:r>
              <a:rPr lang="en-US" sz="1800" b="0" dirty="0"/>
              <a:t> 649. </a:t>
            </a:r>
            <a:r>
              <a:rPr lang="en-US" sz="1800" b="0" i="1" dirty="0"/>
              <a:t>Ann Oncol</a:t>
            </a:r>
            <a:r>
              <a:rPr lang="en-US" sz="1800" b="0" dirty="0"/>
              <a:t> 2026;37(6):787-97.</a:t>
            </a:r>
          </a:p>
          <a:p>
            <a:pPr>
              <a:lnSpc>
                <a:spcPct val="100000"/>
              </a:lnSpc>
              <a:spcBef>
                <a:spcPts val="0"/>
              </a:spcBef>
              <a:spcAft>
                <a:spcPts val="600"/>
              </a:spcAft>
            </a:pPr>
            <a:r>
              <a:rPr lang="en-US" sz="1800" b="0" dirty="0">
                <a:solidFill>
                  <a:schemeClr val="tx1"/>
                </a:solidFill>
              </a:rPr>
              <a:t>Cruz-Correa M et al. Tislelizumab + chemotherapy in gastric cancer: Long-term RATIONALE-305 randomized trial follow-up. </a:t>
            </a:r>
            <a:r>
              <a:rPr lang="en-US" sz="1800" b="0" i="1" dirty="0">
                <a:solidFill>
                  <a:schemeClr val="tx1"/>
                </a:solidFill>
              </a:rPr>
              <a:t>Adv Ther</a:t>
            </a:r>
            <a:r>
              <a:rPr lang="en-US" sz="1800" b="0" dirty="0">
                <a:solidFill>
                  <a:schemeClr val="tx1"/>
                </a:solidFill>
              </a:rPr>
              <a:t> 2026;43(1):165-83.</a:t>
            </a:r>
          </a:p>
          <a:p>
            <a:pPr>
              <a:lnSpc>
                <a:spcPct val="100000"/>
              </a:lnSpc>
              <a:spcBef>
                <a:spcPts val="0"/>
              </a:spcBef>
              <a:spcAft>
                <a:spcPts val="600"/>
              </a:spcAft>
            </a:pPr>
            <a:r>
              <a:rPr lang="en-US" sz="1800" b="0" dirty="0">
                <a:solidFill>
                  <a:schemeClr val="tx1"/>
                </a:solidFill>
              </a:rPr>
              <a:t>Oh D-Y et al. Nivolumab plus ipilimumab combined with chemotherapy as first-line treatment for HER2-negative unresectable advanced or recurrent gastric/gastroesophageal junction cancer: A randomized phase 3 trial (ATTRACTION-6). ASCO 2026;Abstract 4006.</a:t>
            </a:r>
          </a:p>
          <a:p>
            <a:pPr>
              <a:lnSpc>
                <a:spcPct val="100000"/>
              </a:lnSpc>
              <a:spcBef>
                <a:spcPts val="0"/>
              </a:spcBef>
              <a:spcAft>
                <a:spcPts val="600"/>
              </a:spcAft>
            </a:pPr>
            <a:r>
              <a:rPr lang="en-US" sz="1800" b="0" dirty="0" err="1">
                <a:solidFill>
                  <a:schemeClr val="tx1"/>
                </a:solidFill>
              </a:rPr>
              <a:t>Metges</a:t>
            </a:r>
            <a:r>
              <a:rPr lang="en-US" sz="1800" b="0" dirty="0">
                <a:solidFill>
                  <a:schemeClr val="tx1"/>
                </a:solidFill>
              </a:rPr>
              <a:t> J-P et al. Pembrolizumab plus chemotherapy versus chemotherapy for advanced esophageal cancer: 5-year extended follow-up for the randomized phase III KEYNOTE-590 study. </a:t>
            </a:r>
            <a:r>
              <a:rPr lang="en-US" sz="1800" b="0" i="1" dirty="0">
                <a:solidFill>
                  <a:schemeClr val="tx1"/>
                </a:solidFill>
              </a:rPr>
              <a:t>ESMO Open</a:t>
            </a:r>
            <a:r>
              <a:rPr lang="en-US" sz="1800" b="0" dirty="0">
                <a:solidFill>
                  <a:schemeClr val="tx1"/>
                </a:solidFill>
              </a:rPr>
              <a:t> 2025;10(12):105854.</a:t>
            </a:r>
          </a:p>
          <a:p>
            <a:pPr>
              <a:lnSpc>
                <a:spcPct val="100000"/>
              </a:lnSpc>
              <a:spcBef>
                <a:spcPts val="0"/>
              </a:spcBef>
              <a:spcAft>
                <a:spcPts val="600"/>
              </a:spcAft>
            </a:pPr>
            <a:r>
              <a:rPr lang="en-US" sz="1800" b="0" dirty="0">
                <a:solidFill>
                  <a:schemeClr val="tx1"/>
                </a:solidFill>
              </a:rPr>
              <a:t>Kawazoe A et al. KEYNOTE-811: 6-year median follow-up of pembrolizumab plus trastuzumab and chemotherapy for previously untreated advanced HER2-positive gastric or gastroesophageal junction adenocarcinoma. ASCO 2026;Abstract 4040. </a:t>
            </a:r>
          </a:p>
          <a:p>
            <a:pPr>
              <a:lnSpc>
                <a:spcPct val="100000"/>
              </a:lnSpc>
              <a:spcBef>
                <a:spcPts val="0"/>
              </a:spcBef>
              <a:spcAft>
                <a:spcPts val="600"/>
              </a:spcAft>
            </a:pPr>
            <a:endParaRPr lang="en-US" sz="1800" b="0" dirty="0">
              <a:solidFill>
                <a:schemeClr val="tx1"/>
              </a:solidFill>
            </a:endParaRPr>
          </a:p>
          <a:p>
            <a:pPr>
              <a:lnSpc>
                <a:spcPct val="100000"/>
              </a:lnSpc>
              <a:spcBef>
                <a:spcPts val="0"/>
              </a:spcBef>
              <a:spcAft>
                <a:spcPts val="600"/>
              </a:spcAft>
            </a:pPr>
            <a:endParaRPr lang="en-US" sz="1800" b="0" dirty="0">
              <a:solidFill>
                <a:srgbClr val="FF0000"/>
              </a:solidFill>
            </a:endParaRPr>
          </a:p>
        </p:txBody>
      </p:sp>
    </p:spTree>
    <p:extLst>
      <p:ext uri="{BB962C8B-B14F-4D97-AF65-F5344CB8AC3E}">
        <p14:creationId xmlns:p14="http://schemas.microsoft.com/office/powerpoint/2010/main" val="1513184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84D0A-8407-5A7F-2EAE-A2F689D90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8B7AF-1992-BC91-0EE5-A1C0E856D2A7}"/>
              </a:ext>
            </a:extLst>
          </p:cNvPr>
          <p:cNvSpPr>
            <a:spLocks noGrp="1"/>
          </p:cNvSpPr>
          <p:nvPr>
            <p:ph type="title"/>
          </p:nvPr>
        </p:nvSpPr>
        <p:spPr>
          <a:xfrm>
            <a:off x="901193" y="34384"/>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7EFC8E91-C591-8400-1061-D7B06EEB5317}"/>
              </a:ext>
            </a:extLst>
          </p:cNvPr>
          <p:cNvSpPr>
            <a:spLocks noGrp="1"/>
          </p:cNvSpPr>
          <p:nvPr>
            <p:ph idx="1"/>
          </p:nvPr>
        </p:nvSpPr>
        <p:spPr>
          <a:xfrm>
            <a:off x="916516" y="1090378"/>
            <a:ext cx="10358967" cy="4677243"/>
          </a:xfrm>
        </p:spPr>
        <p:txBody>
          <a:bodyPr/>
          <a:lstStyle/>
          <a:p>
            <a:pPr marL="98425" indent="0">
              <a:lnSpc>
                <a:spcPct val="100000"/>
              </a:lnSpc>
              <a:spcBef>
                <a:spcPts val="0"/>
              </a:spcBef>
              <a:spcAft>
                <a:spcPts val="600"/>
              </a:spcAft>
              <a:buNone/>
            </a:pPr>
            <a:r>
              <a:rPr lang="en-US" sz="2000" dirty="0">
                <a:solidFill>
                  <a:srgbClr val="0432FF"/>
                </a:solidFill>
              </a:rPr>
              <a:t>Kohei Shitara, MD</a:t>
            </a:r>
          </a:p>
          <a:p>
            <a:pPr>
              <a:lnSpc>
                <a:spcPct val="100000"/>
              </a:lnSpc>
              <a:spcBef>
                <a:spcPts val="0"/>
              </a:spcBef>
              <a:spcAft>
                <a:spcPts val="600"/>
              </a:spcAft>
            </a:pPr>
            <a:r>
              <a:rPr lang="en-US" sz="1800" b="0" dirty="0" err="1"/>
              <a:t>Elimova</a:t>
            </a:r>
            <a:r>
              <a:rPr lang="en-US" sz="1800" b="0" dirty="0"/>
              <a:t> E et al. Zanidatamab + chemotherapy (CT) ± tislelizumab for first-line (1L) HER2-positive (HER2+) locally advanced, unresectable, or metastatic gastroesophageal adenocarcinoma (</a:t>
            </a:r>
            <a:r>
              <a:rPr lang="en-US" sz="1800" b="0" dirty="0" err="1"/>
              <a:t>mGEA</a:t>
            </a:r>
            <a:r>
              <a:rPr lang="en-US" sz="1800" b="0" dirty="0"/>
              <a:t>): Primary analysis from HERIZON-GEA-01. Gastrointestinal Cancers Symposium 2026;Abstract LBA285.</a:t>
            </a:r>
          </a:p>
          <a:p>
            <a:pPr>
              <a:lnSpc>
                <a:spcPct val="100000"/>
              </a:lnSpc>
              <a:spcBef>
                <a:spcPts val="0"/>
              </a:spcBef>
              <a:spcAft>
                <a:spcPts val="600"/>
              </a:spcAft>
            </a:pPr>
            <a:r>
              <a:rPr lang="en-US" sz="1800" b="0" dirty="0">
                <a:solidFill>
                  <a:schemeClr val="tx1"/>
                </a:solidFill>
              </a:rPr>
              <a:t>Rha SY et al. Zanidatamab + chemotherapy (CT) ± tislelizumab for first-line (1L) HER2-positive (HER2+) locally advanced or metastatic gastroesophageal adenocarcinoma (</a:t>
            </a:r>
            <a:r>
              <a:rPr lang="en-US" sz="1800" b="0" dirty="0" err="1">
                <a:solidFill>
                  <a:schemeClr val="tx1"/>
                </a:solidFill>
              </a:rPr>
              <a:t>mGEA</a:t>
            </a:r>
            <a:r>
              <a:rPr lang="en-US" sz="1800" b="0" dirty="0">
                <a:solidFill>
                  <a:schemeClr val="tx1"/>
                </a:solidFill>
              </a:rPr>
              <a:t>): PD-L1 subgroup analysis from HERIZON-GEA-01. ASCO 2026;Abstract 4010. </a:t>
            </a:r>
          </a:p>
          <a:p>
            <a:pPr>
              <a:lnSpc>
                <a:spcPct val="100000"/>
              </a:lnSpc>
              <a:spcBef>
                <a:spcPts val="0"/>
              </a:spcBef>
              <a:spcAft>
                <a:spcPts val="600"/>
              </a:spcAft>
            </a:pPr>
            <a:r>
              <a:rPr lang="en-US" sz="1800" b="0" dirty="0">
                <a:solidFill>
                  <a:schemeClr val="tx1"/>
                </a:solidFill>
              </a:rPr>
              <a:t>Shitara K et al. Trastuzumab deruxtecan or ramucirumab plus paclitaxel in gastric cancer. </a:t>
            </a:r>
            <a:r>
              <a:rPr lang="en-US" sz="1800" b="0" i="1" dirty="0">
                <a:solidFill>
                  <a:schemeClr val="tx1"/>
                </a:solidFill>
              </a:rPr>
              <a:t>N Engl J Med</a:t>
            </a:r>
            <a:r>
              <a:rPr lang="en-US" sz="1800" b="0" dirty="0">
                <a:solidFill>
                  <a:schemeClr val="tx1"/>
                </a:solidFill>
              </a:rPr>
              <a:t> 2025;393(4):336-48. </a:t>
            </a:r>
          </a:p>
          <a:p>
            <a:pPr>
              <a:lnSpc>
                <a:spcPct val="100000"/>
              </a:lnSpc>
              <a:spcBef>
                <a:spcPts val="0"/>
              </a:spcBef>
              <a:spcAft>
                <a:spcPts val="600"/>
              </a:spcAft>
            </a:pPr>
            <a:r>
              <a:rPr lang="en-US" sz="1800" b="0" dirty="0" err="1">
                <a:solidFill>
                  <a:schemeClr val="tx1"/>
                </a:solidFill>
              </a:rPr>
              <a:t>Janjigian</a:t>
            </a:r>
            <a:r>
              <a:rPr lang="en-US" sz="1800" b="0" dirty="0">
                <a:solidFill>
                  <a:schemeClr val="tx1"/>
                </a:solidFill>
              </a:rPr>
              <a:t> YY et al. First line (1L) trastuzumab deruxtecan (T-</a:t>
            </a:r>
            <a:r>
              <a:rPr lang="en-US" sz="1800" b="0" dirty="0" err="1">
                <a:solidFill>
                  <a:schemeClr val="tx1"/>
                </a:solidFill>
              </a:rPr>
              <a:t>DXd</a:t>
            </a:r>
            <a:r>
              <a:rPr lang="en-US" sz="1800" b="0" dirty="0">
                <a:solidFill>
                  <a:schemeClr val="tx1"/>
                </a:solidFill>
              </a:rPr>
              <a:t>)-based regimens in advanced HER2-expressing gastric cancer (GC), gastroesophageal junction adenocarcinoma (GEJA), or esophageal adenocarcinoma (EA): Safety results from DESTINY-Gastric03 (DG-03) Part 2 arms D and F, and Part 4. ASCO 2026;Abstract 4022.</a:t>
            </a:r>
          </a:p>
          <a:p>
            <a:pPr>
              <a:lnSpc>
                <a:spcPct val="100000"/>
              </a:lnSpc>
              <a:spcBef>
                <a:spcPts val="0"/>
              </a:spcBef>
              <a:spcAft>
                <a:spcPts val="600"/>
              </a:spcAft>
            </a:pPr>
            <a:r>
              <a:rPr lang="en-US" sz="1800" b="0" dirty="0">
                <a:solidFill>
                  <a:schemeClr val="tx1"/>
                </a:solidFill>
              </a:rPr>
              <a:t>Shah M et al. ARTEMIDE-Gastric01: A phase 3 randomized study of </a:t>
            </a:r>
            <a:r>
              <a:rPr lang="en-US" sz="1800" b="0" dirty="0" err="1">
                <a:solidFill>
                  <a:schemeClr val="tx1"/>
                </a:solidFill>
              </a:rPr>
              <a:t>rilvegostomig</a:t>
            </a:r>
            <a:r>
              <a:rPr lang="en-US" sz="1800" b="0" dirty="0">
                <a:solidFill>
                  <a:schemeClr val="tx1"/>
                </a:solidFill>
              </a:rPr>
              <a:t> with fluoropyrimidine and trastuzumab deruxtecan (T-</a:t>
            </a:r>
            <a:r>
              <a:rPr lang="en-US" sz="1800" b="0" dirty="0" err="1">
                <a:solidFill>
                  <a:schemeClr val="tx1"/>
                </a:solidFill>
              </a:rPr>
              <a:t>DXd</a:t>
            </a:r>
            <a:r>
              <a:rPr lang="en-US" sz="1800" b="0" dirty="0">
                <a:solidFill>
                  <a:schemeClr val="tx1"/>
                </a:solidFill>
              </a:rPr>
              <a:t>) as first-line (1L) treatment for locally advanced or metastatic HER2-positive gastric or gastroesophageal junction cancer (GC/GEJC). Gastrointestinal Cancers Symposium 2026;Abstract TPS460.</a:t>
            </a:r>
          </a:p>
          <a:p>
            <a:pPr>
              <a:lnSpc>
                <a:spcPct val="100000"/>
              </a:lnSpc>
              <a:spcBef>
                <a:spcPts val="0"/>
              </a:spcBef>
              <a:spcAft>
                <a:spcPts val="600"/>
              </a:spcAft>
            </a:pPr>
            <a:endParaRPr lang="en-US" sz="1800" b="0" dirty="0">
              <a:solidFill>
                <a:srgbClr val="FF0000"/>
              </a:solidFill>
            </a:endParaRPr>
          </a:p>
        </p:txBody>
      </p:sp>
    </p:spTree>
    <p:extLst>
      <p:ext uri="{BB962C8B-B14F-4D97-AF65-F5344CB8AC3E}">
        <p14:creationId xmlns:p14="http://schemas.microsoft.com/office/powerpoint/2010/main" val="3081708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95554-60A7-284E-E64E-A9FC61020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D042AE-DCCE-2E2C-7052-4D8CCB9FC8FB}"/>
              </a:ext>
            </a:extLst>
          </p:cNvPr>
          <p:cNvSpPr>
            <a:spLocks noGrp="1"/>
          </p:cNvSpPr>
          <p:nvPr>
            <p:ph type="title"/>
          </p:nvPr>
        </p:nvSpPr>
        <p:spPr>
          <a:xfrm>
            <a:off x="916516" y="0"/>
            <a:ext cx="10358967" cy="1143000"/>
          </a:xfrm>
        </p:spPr>
        <p:txBody>
          <a:bodyPr/>
          <a:lstStyle/>
          <a:p>
            <a:r>
              <a:rPr lang="en-US" dirty="0"/>
              <a:t>Key Datasets</a:t>
            </a:r>
          </a:p>
        </p:txBody>
      </p:sp>
      <p:sp>
        <p:nvSpPr>
          <p:cNvPr id="3" name="Content Placeholder 2">
            <a:extLst>
              <a:ext uri="{FF2B5EF4-FFF2-40B4-BE49-F238E27FC236}">
                <a16:creationId xmlns:a16="http://schemas.microsoft.com/office/drawing/2014/main" id="{3C0C01C2-A70E-0673-8A31-D0C6AA027E3D}"/>
              </a:ext>
            </a:extLst>
          </p:cNvPr>
          <p:cNvSpPr>
            <a:spLocks noGrp="1"/>
          </p:cNvSpPr>
          <p:nvPr>
            <p:ph idx="1"/>
          </p:nvPr>
        </p:nvSpPr>
        <p:spPr>
          <a:xfrm>
            <a:off x="916516" y="1161694"/>
            <a:ext cx="10358967" cy="4677243"/>
          </a:xfrm>
        </p:spPr>
        <p:txBody>
          <a:bodyPr/>
          <a:lstStyle/>
          <a:p>
            <a:pPr marL="98425" indent="0">
              <a:lnSpc>
                <a:spcPct val="100000"/>
              </a:lnSpc>
              <a:spcBef>
                <a:spcPts val="0"/>
              </a:spcBef>
              <a:spcAft>
                <a:spcPts val="600"/>
              </a:spcAft>
              <a:buNone/>
            </a:pPr>
            <a:r>
              <a:rPr lang="en-US" sz="2000" dirty="0">
                <a:solidFill>
                  <a:srgbClr val="0432FF"/>
                </a:solidFill>
              </a:rPr>
              <a:t>Kohei Shitara, MD (continued)</a:t>
            </a:r>
          </a:p>
          <a:p>
            <a:pPr>
              <a:lnSpc>
                <a:spcPct val="100000"/>
              </a:lnSpc>
              <a:spcBef>
                <a:spcPts val="0"/>
              </a:spcBef>
              <a:spcAft>
                <a:spcPts val="600"/>
              </a:spcAft>
            </a:pPr>
            <a:r>
              <a:rPr lang="en-US" sz="1800" b="0" dirty="0">
                <a:solidFill>
                  <a:schemeClr val="tx1"/>
                </a:solidFill>
              </a:rPr>
              <a:t>Shitara K et al. Phase 2 ILUSTRO trial of 1L </a:t>
            </a:r>
            <a:r>
              <a:rPr lang="en-US" sz="1800" b="0" dirty="0" err="1">
                <a:solidFill>
                  <a:schemeClr val="tx1"/>
                </a:solidFill>
              </a:rPr>
              <a:t>zolbetuximab</a:t>
            </a:r>
            <a:r>
              <a:rPr lang="en-US" sz="1800" b="0" dirty="0">
                <a:solidFill>
                  <a:schemeClr val="tx1"/>
                </a:solidFill>
              </a:rPr>
              <a:t> plus mFOLFOX6 and nivolumab in patients with CLDN18.2+ locally advanced (LA) unresectable or metastatic gastric or gastroesophageal junction (</a:t>
            </a:r>
            <a:r>
              <a:rPr lang="en-US" sz="1800" b="0" dirty="0" err="1">
                <a:solidFill>
                  <a:schemeClr val="tx1"/>
                </a:solidFill>
              </a:rPr>
              <a:t>mG</a:t>
            </a:r>
            <a:r>
              <a:rPr lang="en-US" sz="1800" b="0" dirty="0">
                <a:solidFill>
                  <a:schemeClr val="tx1"/>
                </a:solidFill>
              </a:rPr>
              <a:t>/GEJ adenocarcinoma. Gastrointestinal Cancers Symposium 2026;Abstract LBA284.</a:t>
            </a:r>
          </a:p>
          <a:p>
            <a:pPr>
              <a:lnSpc>
                <a:spcPct val="100000"/>
              </a:lnSpc>
              <a:spcBef>
                <a:spcPts val="0"/>
              </a:spcBef>
              <a:spcAft>
                <a:spcPts val="600"/>
              </a:spcAft>
            </a:pPr>
            <a:r>
              <a:rPr lang="en-US" sz="1800" b="0" dirty="0">
                <a:solidFill>
                  <a:schemeClr val="tx1"/>
                </a:solidFill>
              </a:rPr>
              <a:t>Shitara K et al. </a:t>
            </a:r>
            <a:r>
              <a:rPr lang="en-US" sz="1800" b="0" dirty="0" err="1">
                <a:solidFill>
                  <a:schemeClr val="tx1"/>
                </a:solidFill>
              </a:rPr>
              <a:t>Zolbetuximab</a:t>
            </a:r>
            <a:r>
              <a:rPr lang="en-US" sz="1800" b="0" dirty="0">
                <a:solidFill>
                  <a:schemeClr val="tx1"/>
                </a:solidFill>
              </a:rPr>
              <a:t> + pembrolizumab and chemotherapy as first-line treatment for patients with CLDN18.2-positive, HER2-negative, PD-L1-positive locally advanced unresectable or metastatic G/GEJ adenocarcinoma: Phase 3, double-blind, randomized trial (LUCERNA). Gastrointestinal Cancers Symposium 2026;Abstract TPS473.</a:t>
            </a:r>
          </a:p>
          <a:p>
            <a:pPr>
              <a:lnSpc>
                <a:spcPct val="100000"/>
              </a:lnSpc>
              <a:spcBef>
                <a:spcPts val="0"/>
              </a:spcBef>
              <a:spcAft>
                <a:spcPts val="600"/>
              </a:spcAft>
            </a:pPr>
            <a:r>
              <a:rPr lang="en-US" sz="1800" b="0" dirty="0">
                <a:solidFill>
                  <a:schemeClr val="tx1"/>
                </a:solidFill>
              </a:rPr>
              <a:t>Shitara K et al. </a:t>
            </a:r>
            <a:r>
              <a:rPr lang="en-US" sz="1800" b="0" dirty="0" err="1">
                <a:solidFill>
                  <a:schemeClr val="tx1"/>
                </a:solidFill>
              </a:rPr>
              <a:t>Sonesitatug</a:t>
            </a:r>
            <a:r>
              <a:rPr lang="en-US" sz="1800" b="0" dirty="0">
                <a:solidFill>
                  <a:schemeClr val="tx1"/>
                </a:solidFill>
              </a:rPr>
              <a:t> vedotin (Sone-Ve) monotherapy in patients (pts) with claudin 18.2-positive (CLDN18.2+) advanced or metastatic gastric or gastroesophageal junction (GEJ) cancers: Data from CLARITY-PanTumor01. ASCO 2026;Abstract 4023. </a:t>
            </a:r>
          </a:p>
          <a:p>
            <a:pPr>
              <a:lnSpc>
                <a:spcPct val="100000"/>
              </a:lnSpc>
              <a:spcBef>
                <a:spcPts val="0"/>
              </a:spcBef>
              <a:spcAft>
                <a:spcPts val="600"/>
              </a:spcAft>
            </a:pPr>
            <a:r>
              <a:rPr lang="en-US" sz="1800" b="0" dirty="0">
                <a:solidFill>
                  <a:schemeClr val="tx1"/>
                </a:solidFill>
              </a:rPr>
              <a:t>Shitara K et al. CLARITY-Gastric01: A randomized phase 3 study of </a:t>
            </a:r>
            <a:r>
              <a:rPr lang="en-US" sz="1800" b="0" dirty="0" err="1">
                <a:solidFill>
                  <a:schemeClr val="tx1"/>
                </a:solidFill>
              </a:rPr>
              <a:t>sonesitatug</a:t>
            </a:r>
            <a:r>
              <a:rPr lang="en-US" sz="1800" b="0" dirty="0">
                <a:solidFill>
                  <a:schemeClr val="tx1"/>
                </a:solidFill>
              </a:rPr>
              <a:t> vedotin (sone </a:t>
            </a:r>
            <a:r>
              <a:rPr lang="en-US" sz="1800" b="0" dirty="0" err="1">
                <a:solidFill>
                  <a:schemeClr val="tx1"/>
                </a:solidFill>
              </a:rPr>
              <a:t>ve</a:t>
            </a:r>
            <a:r>
              <a:rPr lang="en-US" sz="1800" b="0" dirty="0">
                <a:solidFill>
                  <a:schemeClr val="tx1"/>
                </a:solidFill>
              </a:rPr>
              <a:t>), a claudin 18.2 (CLDN18.2)-targeted antibody-drug conjugate, in second- or later-line (2L+) advanced gastric or gastroesophageal junction cancer (GJ/GEJC). Gastrointestinal Cancers Symposium 2026;Abstract TPS462.</a:t>
            </a:r>
          </a:p>
          <a:p>
            <a:pPr>
              <a:lnSpc>
                <a:spcPct val="100000"/>
              </a:lnSpc>
              <a:spcBef>
                <a:spcPts val="0"/>
              </a:spcBef>
              <a:spcAft>
                <a:spcPts val="600"/>
              </a:spcAft>
            </a:pPr>
            <a:r>
              <a:rPr lang="en-US" sz="1800" b="0" dirty="0">
                <a:solidFill>
                  <a:schemeClr val="tx1"/>
                </a:solidFill>
              </a:rPr>
              <a:t>Lu Z et al. </a:t>
            </a:r>
            <a:r>
              <a:rPr lang="en-US" sz="1800" b="0" dirty="0" err="1">
                <a:solidFill>
                  <a:schemeClr val="tx1"/>
                </a:solidFill>
              </a:rPr>
              <a:t>Izalontamab</a:t>
            </a:r>
            <a:r>
              <a:rPr lang="en-US" sz="1800" b="0" dirty="0">
                <a:solidFill>
                  <a:schemeClr val="tx1"/>
                </a:solidFill>
              </a:rPr>
              <a:t> </a:t>
            </a:r>
            <a:r>
              <a:rPr lang="en-US" sz="1800" b="0" dirty="0" err="1">
                <a:solidFill>
                  <a:schemeClr val="tx1"/>
                </a:solidFill>
              </a:rPr>
              <a:t>brengitecan</a:t>
            </a:r>
            <a:r>
              <a:rPr lang="en-US" sz="1800" b="0" dirty="0">
                <a:solidFill>
                  <a:schemeClr val="tx1"/>
                </a:solidFill>
              </a:rPr>
              <a:t> (</a:t>
            </a:r>
            <a:r>
              <a:rPr lang="en-US" sz="1800" b="0" dirty="0" err="1">
                <a:solidFill>
                  <a:schemeClr val="tx1"/>
                </a:solidFill>
              </a:rPr>
              <a:t>iza-bren</a:t>
            </a:r>
            <a:r>
              <a:rPr lang="en-US" sz="1800" b="0" dirty="0">
                <a:solidFill>
                  <a:schemeClr val="tx1"/>
                </a:solidFill>
              </a:rPr>
              <a:t>) versus chemotherapy in patients with recurrent or metastatic esophageal squamous cell carcinoma (ESCC): A multicenter, randomized, open-label, phase III study. ASCO 2026;Abstract 4008. </a:t>
            </a:r>
          </a:p>
          <a:p>
            <a:pPr marL="98425" indent="0">
              <a:lnSpc>
                <a:spcPct val="100000"/>
              </a:lnSpc>
              <a:spcBef>
                <a:spcPts val="0"/>
              </a:spcBef>
              <a:spcAft>
                <a:spcPts val="600"/>
              </a:spcAft>
              <a:buNone/>
            </a:pPr>
            <a:endParaRPr lang="en-US" sz="1800" b="0" dirty="0">
              <a:solidFill>
                <a:srgbClr val="FF0000"/>
              </a:solidFill>
            </a:endParaRPr>
          </a:p>
        </p:txBody>
      </p:sp>
    </p:spTree>
    <p:extLst>
      <p:ext uri="{BB962C8B-B14F-4D97-AF65-F5344CB8AC3E}">
        <p14:creationId xmlns:p14="http://schemas.microsoft.com/office/powerpoint/2010/main" val="126965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Gastroesophageal Cancers</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latin typeface="+mn-lt"/>
              </a:rPr>
              <a:t>Biomarker Evaluation in Localized and Metastatic Disease</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Role of Immune Checkpoint Inhibitors in the Management of Gastroesophageal Cancers — Dr </a:t>
            </a:r>
            <a:r>
              <a:rPr lang="en-US" sz="2400" dirty="0" err="1">
                <a:solidFill>
                  <a:schemeClr val="tx1"/>
                </a:solidFill>
                <a:latin typeface="Calibri" panose="020F0502020204030204" pitchFamily="34" charset="0"/>
                <a:cs typeface="Calibri" panose="020F0502020204030204" pitchFamily="34" charset="0"/>
              </a:rPr>
              <a:t>Ilson</a:t>
            </a:r>
            <a:r>
              <a:rPr lang="en-US" sz="2400" dirty="0">
                <a:solidFill>
                  <a:schemeClr val="tx1"/>
                </a:solidFill>
                <a:latin typeface="Calibri" panose="020F0502020204030204" pitchFamily="34" charset="0"/>
                <a:cs typeface="Calibri" panose="020F0502020204030204" pitchFamily="34" charset="0"/>
              </a:rPr>
              <a:t> </a:t>
            </a:r>
            <a:endParaRPr lang="en-US" sz="2400" dirty="0">
              <a:solidFill>
                <a:srgbClr val="3233FF"/>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chemeClr val="tx1"/>
                </a:solidFill>
              </a:rPr>
              <a:t>Other Available Therapeutic Approaches — Dr Shitara </a:t>
            </a:r>
          </a:p>
          <a:p>
            <a:pPr marL="130175" indent="0">
              <a:lnSpc>
                <a:spcPct val="1000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6325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4" name="Content Placeholder 2">
            <a:extLst>
              <a:ext uri="{FF2B5EF4-FFF2-40B4-BE49-F238E27FC236}">
                <a16:creationId xmlns:a16="http://schemas.microsoft.com/office/drawing/2014/main" id="{AC6437FB-5BEF-AD3A-319C-CF82296CA11D}"/>
              </a:ext>
            </a:extLst>
          </p:cNvPr>
          <p:cNvSpPr txBox="1">
            <a:spLocks/>
          </p:cNvSpPr>
          <p:nvPr/>
        </p:nvSpPr>
        <p:spPr bwMode="auto">
          <a:xfrm>
            <a:off x="912286" y="1189040"/>
            <a:ext cx="10656322" cy="460523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lnSpc>
                <a:spcPct val="100000"/>
              </a:lnSpc>
              <a:buNone/>
              <a:defRPr/>
            </a:pPr>
            <a:r>
              <a:rPr kumimoji="0" lang="en-US" sz="1850" b="1" i="0" u="none" strike="noStrike" kern="1200" cap="none" spc="0" normalizeH="0" baseline="0" noProof="0" dirty="0">
                <a:ln>
                  <a:noFill/>
                </a:ln>
                <a:solidFill>
                  <a:srgbClr val="000000"/>
                </a:solidFill>
                <a:effectLst/>
                <a:uLnTx/>
                <a:uFillTx/>
                <a:latin typeface="Calibri" charset="0"/>
                <a:ea typeface="MS PGothic" pitchFamily="34" charset="-128"/>
              </a:rPr>
              <a:t>Dr Love</a:t>
            </a:r>
            <a:r>
              <a:rPr kumimoji="0" lang="en-US" sz="1850" b="0" i="0" u="none" strike="noStrike" kern="1200" cap="none" spc="0" normalizeH="0" baseline="0" noProof="0" dirty="0">
                <a:ln>
                  <a:noFill/>
                </a:ln>
                <a:solidFill>
                  <a:srgbClr val="000000"/>
                </a:solidFill>
                <a:effectLst/>
                <a:uLnTx/>
                <a:uFillTx/>
                <a:latin typeface="Calibri" charset="0"/>
                <a:ea typeface="MS PGothic" pitchFamily="34" charset="-128"/>
              </a:rPr>
              <a:t> </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is president and CEO of Research To Practice. Research To Practice receives funds in the form of educational grants to develop CME activities from the following companies: Aadi Bioscience, AbbVie Inc, ADC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Agendia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Alexion Pharmaceuticals, Amgen Inc, Array BioPharma Inc, a subsidiary of Pfizer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Arvinas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Astellas, AstraZeneca Pharmaceuticals LP, Aveo Pharmaceuticals, Bayer HealthCare Pharmaceuticals,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BeOne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Biotheranostics Inc, A Hologic Company, Black Diamond Therapeutics Inc, Blueprint Medicines, Boehringer Ingelheim Pharmaceuticals Inc, Bristol Myers Squibb, Catalyst Pharmaceuticals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Celcuity</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Clovis Oncology,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Coherus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BioSciences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Corcept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CTI BioPharma, a Sobi Company, Daiichi Sankyo Inc, Eisai Inc, Elevation Oncology Inc, Exact Sciences Corporation, Exelixis Inc, Genentech, a member of the Roche Group, Genmab US Inc, Geron Corporation, Gilead Sciences Inc, GSK,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Helsinn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(US)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ImmunoGen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Incyte Corporation, Ipsen Biopharmaceuticals Inc, Jazz Pharmaceuticals Inc, Johnson &amp; Johnson, Karyopharm Therapeutics, Kite, A Gilead Company, Kura Oncology, Legend Biotech, Lilly, MEI Pharma Inc, Merck, Mersana Therapeutics Inc, Mirati Therapeutics Inc, Mural Oncology Inc, Natera Inc, Novartis, Novartis Pharmaceuticals Corporation on behalf of Advanced Accelerator Applications,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Novocure</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Nuvalent</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Nuvation</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Bio Inc, Pfizer Inc, Pharmacyclics LLC, an AbbVie Company, Puma Biotechnology Inc, Regeneron Pharmaceuticals Inc, Revolution Medicines Inc, Rigel Pharmaceuticals Inc, R-Pharm US, Sanofi, Seagen Inc, Servier Pharmaceuticals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SpringWorks</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Inc, Stemline Therapeutics Inc, Sumitomo Pharma America, Summit Therapeutics,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Syndax</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Pharmaceuticals, Taiho Oncology Inc, Takeda Pharmaceuticals USA Inc,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TerSera</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Therapeutics LLC,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Tesaro</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A GSK Company, and </a:t>
            </a:r>
            <a:r>
              <a:rPr kumimoji="0" lang="en-US" sz="1850" b="0" i="0" u="none" strike="noStrike" kern="1200" cap="none" spc="0" normalizeH="0" baseline="0" noProof="0" dirty="0" err="1">
                <a:ln>
                  <a:noFill/>
                </a:ln>
                <a:solidFill>
                  <a:srgbClr val="000000"/>
                </a:solidFill>
                <a:effectLst/>
                <a:uLnTx/>
                <a:uFillTx/>
                <a:latin typeface="Calibri" panose="020F0502020204030204" pitchFamily="34" charset="0"/>
                <a:ea typeface="MS PGothic" pitchFamily="34" charset="-128"/>
              </a:rPr>
              <a:t>Verastem</a:t>
            </a:r>
            <a:r>
              <a:rPr kumimoji="0" lang="en-US" sz="1850" b="0" i="0" u="none" strike="noStrike" kern="1200" cap="none" spc="0" normalizeH="0" baseline="0" noProof="0" dirty="0">
                <a:ln>
                  <a:noFill/>
                </a:ln>
                <a:solidFill>
                  <a:srgbClr val="000000"/>
                </a:solidFill>
                <a:effectLst/>
                <a:uLnTx/>
                <a:uFillTx/>
                <a:latin typeface="Calibri" panose="020F0502020204030204" pitchFamily="34" charset="0"/>
                <a:ea typeface="MS PGothic" pitchFamily="34" charset="-128"/>
              </a:rPr>
              <a:t> Inc. </a:t>
            </a: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D589750-CEFD-644B-B968-5036DBF44365}"/>
              </a:ext>
            </a:extLst>
          </p:cNvPr>
          <p:cNvSpPr/>
          <p:nvPr/>
        </p:nvSpPr>
        <p:spPr bwMode="auto">
          <a:xfrm>
            <a:off x="371364" y="1412776"/>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a:t>Year in Review: </a:t>
            </a:r>
            <a:br>
              <a:rPr lang="en-US"/>
            </a:br>
            <a:r>
              <a:rPr lang="en-US"/>
              <a:t>Gastroesophageal Cancers</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chemeClr val="bg1"/>
                </a:solidFill>
              </a:rPr>
              <a:t>INTRODUCTION: Biomarker Evaluation in Localized and Metastatic Disease</a:t>
            </a:r>
          </a:p>
          <a:p>
            <a:pPr marL="98425" indent="0">
              <a:lnSpc>
                <a:spcPts val="2600"/>
              </a:lnSpc>
              <a:spcBef>
                <a:spcPts val="2400"/>
              </a:spcBef>
              <a:spcAft>
                <a:spcPts val="400"/>
              </a:spcAft>
              <a:buNone/>
            </a:pPr>
            <a:r>
              <a:rPr lang="en-US" sz="2400" dirty="0">
                <a:solidFill>
                  <a:srgbClr val="3233FF"/>
                </a:solidFill>
              </a:rPr>
              <a:t>MODULE 1: </a:t>
            </a:r>
            <a:r>
              <a:rPr lang="en-US" sz="2400" dirty="0">
                <a:solidFill>
                  <a:schemeClr val="tx1"/>
                </a:solidFill>
                <a:latin typeface="Calibri" panose="020F0502020204030204" pitchFamily="34" charset="0"/>
                <a:cs typeface="Calibri" panose="020F0502020204030204" pitchFamily="34" charset="0"/>
              </a:rPr>
              <a:t>Role of Immune Checkpoint Inhibitors in the Management of Gastroesophageal Cancers — Dr </a:t>
            </a:r>
            <a:r>
              <a:rPr lang="en-US" sz="2400" dirty="0" err="1">
                <a:solidFill>
                  <a:schemeClr val="tx1"/>
                </a:solidFill>
                <a:latin typeface="Calibri" panose="020F0502020204030204" pitchFamily="34" charset="0"/>
                <a:cs typeface="Calibri" panose="020F0502020204030204" pitchFamily="34" charset="0"/>
              </a:rPr>
              <a:t>Ilson</a:t>
            </a:r>
            <a:r>
              <a:rPr lang="en-US" sz="2400" dirty="0">
                <a:solidFill>
                  <a:schemeClr val="tx1"/>
                </a:solidFill>
                <a:latin typeface="Calibri" panose="020F0502020204030204" pitchFamily="34" charset="0"/>
                <a:cs typeface="Calibri" panose="020F0502020204030204" pitchFamily="34" charset="0"/>
              </a:rPr>
              <a:t> </a:t>
            </a:r>
            <a:endParaRPr lang="en-US" sz="2400" dirty="0">
              <a:solidFill>
                <a:srgbClr val="3233FF"/>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rgbClr val="3233FF"/>
                </a:solidFill>
              </a:rPr>
              <a:t>MODULE 2: </a:t>
            </a:r>
            <a:r>
              <a:rPr lang="en-US" sz="2400" dirty="0">
                <a:solidFill>
                  <a:schemeClr val="tx1"/>
                </a:solidFill>
              </a:rPr>
              <a:t>Other Available Therapeutic Approaches — Dr Shitara </a:t>
            </a:r>
          </a:p>
          <a:p>
            <a:pPr marL="130175" indent="0">
              <a:lnSpc>
                <a:spcPct val="1000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0467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D30E-4703-CD7E-E94F-27E4DF9CD28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B2F6ACD-28B6-3766-B329-BF3453E0FB46}"/>
              </a:ext>
            </a:extLst>
          </p:cNvPr>
          <p:cNvSpPr/>
          <p:nvPr/>
        </p:nvSpPr>
        <p:spPr bwMode="auto">
          <a:xfrm>
            <a:off x="371364" y="2060848"/>
            <a:ext cx="11449272" cy="79208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F22BAE3-E138-8A50-7F89-264F016699AE}"/>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Gastroesophageal Cancers</a:t>
            </a:r>
            <a:endParaRPr lang="en-US" sz="2400" dirty="0"/>
          </a:p>
        </p:txBody>
      </p:sp>
      <p:sp>
        <p:nvSpPr>
          <p:cNvPr id="6" name="Content Placeholder 2">
            <a:extLst>
              <a:ext uri="{FF2B5EF4-FFF2-40B4-BE49-F238E27FC236}">
                <a16:creationId xmlns:a16="http://schemas.microsoft.com/office/drawing/2014/main" id="{E7C3E435-0272-F891-30AE-572B5523CB83}"/>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rPr>
              <a:t>Biomarker Evaluation in Localized and Metastatic Disease</a:t>
            </a:r>
            <a:endParaRPr lang="en-US" sz="2400" dirty="0">
              <a:solidFill>
                <a:schemeClr val="tx1"/>
              </a:solidFill>
              <a:latin typeface="+mn-lt"/>
            </a:endParaRPr>
          </a:p>
          <a:p>
            <a:pPr marL="98425" indent="0">
              <a:lnSpc>
                <a:spcPts val="2600"/>
              </a:lnSpc>
              <a:spcBef>
                <a:spcPts val="2400"/>
              </a:spcBef>
              <a:spcAft>
                <a:spcPts val="400"/>
              </a:spcAft>
              <a:buNone/>
            </a:pPr>
            <a:r>
              <a:rPr lang="en-US" sz="2400" dirty="0">
                <a:solidFill>
                  <a:schemeClr val="bg1"/>
                </a:solidFill>
                <a:latin typeface="+mn-lt"/>
              </a:rPr>
              <a:t>MODULE 1: </a:t>
            </a:r>
            <a:r>
              <a:rPr lang="en-US" sz="2400" dirty="0">
                <a:solidFill>
                  <a:schemeClr val="bg1"/>
                </a:solidFill>
                <a:latin typeface="Calibri" panose="020F0502020204030204" pitchFamily="34" charset="0"/>
                <a:cs typeface="Calibri" panose="020F0502020204030204" pitchFamily="34" charset="0"/>
              </a:rPr>
              <a:t>Role of Immune Checkpoint Inhibitors in the Management of Gastroesophageal Cancers — Dr </a:t>
            </a:r>
            <a:r>
              <a:rPr lang="en-US" sz="2400" dirty="0" err="1">
                <a:solidFill>
                  <a:schemeClr val="bg1"/>
                </a:solidFill>
                <a:latin typeface="Calibri" panose="020F0502020204030204" pitchFamily="34" charset="0"/>
                <a:cs typeface="Calibri" panose="020F0502020204030204" pitchFamily="34" charset="0"/>
              </a:rPr>
              <a:t>Ilson</a:t>
            </a:r>
            <a:r>
              <a:rPr lang="en-US" sz="2400" dirty="0">
                <a:solidFill>
                  <a:schemeClr val="bg1"/>
                </a:solidFill>
                <a:latin typeface="Calibri" panose="020F0502020204030204" pitchFamily="34" charset="0"/>
                <a:cs typeface="Calibri" panose="020F0502020204030204" pitchFamily="34" charset="0"/>
              </a:rPr>
              <a:t> </a:t>
            </a:r>
          </a:p>
          <a:p>
            <a:pPr marL="130175" indent="0">
              <a:lnSpc>
                <a:spcPct val="100000"/>
              </a:lnSpc>
              <a:spcBef>
                <a:spcPts val="2400"/>
              </a:spcBef>
              <a:spcAft>
                <a:spcPts val="400"/>
              </a:spcAft>
              <a:buNone/>
            </a:pPr>
            <a:r>
              <a:rPr lang="en-US" sz="2400" dirty="0">
                <a:solidFill>
                  <a:srgbClr val="3233FF"/>
                </a:solidFill>
              </a:rPr>
              <a:t>MODULE 2: </a:t>
            </a:r>
            <a:r>
              <a:rPr lang="en-US" sz="2400" dirty="0">
                <a:solidFill>
                  <a:schemeClr val="tx1"/>
                </a:solidFill>
              </a:rPr>
              <a:t>Other Available Therapeutic Approaches — Dr Shitara </a:t>
            </a:r>
          </a:p>
          <a:p>
            <a:pPr marL="130175" indent="0">
              <a:lnSpc>
                <a:spcPct val="1000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6576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88553-3009-ACCD-CBC0-97EF84CA1F67}"/>
              </a:ext>
            </a:extLst>
          </p:cNvPr>
          <p:cNvSpPr>
            <a:spLocks noGrp="1"/>
          </p:cNvSpPr>
          <p:nvPr>
            <p:ph type="ctrTitle"/>
          </p:nvPr>
        </p:nvSpPr>
        <p:spPr/>
        <p:txBody>
          <a:bodyPr/>
          <a:lstStyle/>
          <a:p>
            <a:r>
              <a:rPr lang="en-US" dirty="0"/>
              <a:t>Research To Practice Gastric Cancer Updates</a:t>
            </a:r>
          </a:p>
        </p:txBody>
      </p:sp>
      <p:sp>
        <p:nvSpPr>
          <p:cNvPr id="3" name="Subtitle 2">
            <a:extLst>
              <a:ext uri="{FF2B5EF4-FFF2-40B4-BE49-F238E27FC236}">
                <a16:creationId xmlns:a16="http://schemas.microsoft.com/office/drawing/2014/main" id="{7B079A39-DBCD-293B-DDC0-8321F3AA24F9}"/>
              </a:ext>
            </a:extLst>
          </p:cNvPr>
          <p:cNvSpPr>
            <a:spLocks noGrp="1"/>
          </p:cNvSpPr>
          <p:nvPr>
            <p:ph type="subTitle" idx="1"/>
          </p:nvPr>
        </p:nvSpPr>
        <p:spPr/>
        <p:txBody>
          <a:bodyPr>
            <a:normAutofit fontScale="77500" lnSpcReduction="20000"/>
          </a:bodyPr>
          <a:lstStyle/>
          <a:p>
            <a:r>
              <a:rPr lang="en-US" dirty="0"/>
              <a:t>David H. Ilson, MD PhD</a:t>
            </a:r>
          </a:p>
          <a:p>
            <a:r>
              <a:rPr lang="en-US" dirty="0"/>
              <a:t>Attending Physician, Professor of Medicine</a:t>
            </a:r>
          </a:p>
          <a:p>
            <a:r>
              <a:rPr lang="en-US" dirty="0"/>
              <a:t>Memorial Sloan Kettering Cancer Center</a:t>
            </a:r>
          </a:p>
          <a:p>
            <a:r>
              <a:rPr lang="en-US" dirty="0"/>
              <a:t>Weil Cornell Medical College</a:t>
            </a:r>
          </a:p>
          <a:p>
            <a:r>
              <a:rPr lang="en-US" dirty="0"/>
              <a:t>New York, NY</a:t>
            </a:r>
          </a:p>
        </p:txBody>
      </p:sp>
    </p:spTree>
    <p:extLst>
      <p:ext uri="{BB962C8B-B14F-4D97-AF65-F5344CB8AC3E}">
        <p14:creationId xmlns:p14="http://schemas.microsoft.com/office/powerpoint/2010/main" val="4287905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F5974-4F4A-1CCA-CDBD-5446DD8524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40929E-42B0-5CF5-B801-41F076B54531}"/>
              </a:ext>
            </a:extLst>
          </p:cNvPr>
          <p:cNvSpPr>
            <a:spLocks noGrp="1"/>
          </p:cNvSpPr>
          <p:nvPr>
            <p:ph type="title"/>
          </p:nvPr>
        </p:nvSpPr>
        <p:spPr>
          <a:xfrm>
            <a:off x="1127448" y="2420888"/>
            <a:ext cx="10152697" cy="1143000"/>
          </a:xfrm>
        </p:spPr>
        <p:txBody>
          <a:bodyPr/>
          <a:lstStyle/>
          <a:p>
            <a:pPr>
              <a:spcBef>
                <a:spcPts val="1200"/>
              </a:spcBef>
            </a:pPr>
            <a:r>
              <a:rPr lang="en-US" dirty="0"/>
              <a:t>Microsatellite Instability (MSI)-High Locally Advanced Esophagogastric Adenocarcinoma</a:t>
            </a:r>
            <a:endParaRPr lang="en-US" sz="2400" dirty="0"/>
          </a:p>
        </p:txBody>
      </p:sp>
    </p:spTree>
    <p:extLst>
      <p:ext uri="{BB962C8B-B14F-4D97-AF65-F5344CB8AC3E}">
        <p14:creationId xmlns:p14="http://schemas.microsoft.com/office/powerpoint/2010/main" val="612509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2">
            <a:extLst>
              <a:ext uri="{FF2B5EF4-FFF2-40B4-BE49-F238E27FC236}">
                <a16:creationId xmlns:a16="http://schemas.microsoft.com/office/drawing/2014/main" id="{950B2361-505F-47AC-8A4E-078F39CD7D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207"/>
          <a:stretch>
            <a:fillRect/>
          </a:stretch>
        </p:blipFill>
        <p:spPr bwMode="auto">
          <a:xfrm>
            <a:off x="234662" y="2033366"/>
            <a:ext cx="5526208" cy="279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a:extLst>
              <a:ext uri="{FF2B5EF4-FFF2-40B4-BE49-F238E27FC236}">
                <a16:creationId xmlns:a16="http://schemas.microsoft.com/office/drawing/2014/main" id="{B1753968-E661-0799-644D-427C95FAD8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207"/>
          <a:stretch>
            <a:fillRect/>
          </a:stretch>
        </p:blipFill>
        <p:spPr bwMode="auto">
          <a:xfrm>
            <a:off x="6431023" y="2033365"/>
            <a:ext cx="5526315" cy="279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a:extLst>
              <a:ext uri="{FF2B5EF4-FFF2-40B4-BE49-F238E27FC236}">
                <a16:creationId xmlns:a16="http://schemas.microsoft.com/office/drawing/2014/main" id="{36346829-34CD-ADD2-1DA6-8369BF1D9520}"/>
              </a:ext>
            </a:extLst>
          </p:cNvPr>
          <p:cNvSpPr>
            <a:spLocks noGrp="1"/>
          </p:cNvSpPr>
          <p:nvPr>
            <p:ph type="title"/>
          </p:nvPr>
        </p:nvSpPr>
        <p:spPr/>
        <p:txBody>
          <a:bodyPr/>
          <a:lstStyle/>
          <a:p>
            <a:r>
              <a:rPr lang="en-US" sz="3600">
                <a:solidFill>
                  <a:srgbClr val="19519B"/>
                </a:solidFill>
                <a:latin typeface="Calibri" panose="020F0502020204030204" pitchFamily="34" charset="0"/>
                <a:cs typeface="Calibri" panose="020F0502020204030204" pitchFamily="34" charset="0"/>
              </a:rPr>
              <a:t>Preoperative CPI therapy in MSI High Gastric Cancer</a:t>
            </a:r>
          </a:p>
        </p:txBody>
      </p:sp>
      <p:sp>
        <p:nvSpPr>
          <p:cNvPr id="6" name="TextBox 5">
            <a:extLst>
              <a:ext uri="{FF2B5EF4-FFF2-40B4-BE49-F238E27FC236}">
                <a16:creationId xmlns:a16="http://schemas.microsoft.com/office/drawing/2014/main" id="{BF9429C6-1669-0FE9-E606-ED74F4282149}"/>
              </a:ext>
            </a:extLst>
          </p:cNvPr>
          <p:cNvSpPr txBox="1"/>
          <p:nvPr/>
        </p:nvSpPr>
        <p:spPr>
          <a:xfrm>
            <a:off x="1451983" y="5151344"/>
            <a:ext cx="3714750" cy="43088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Andre,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JCO</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2023;41: 255-265</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ASCO GI 2022;Abstract 244 </a:t>
            </a:r>
          </a:p>
        </p:txBody>
      </p:sp>
      <p:sp>
        <p:nvSpPr>
          <p:cNvPr id="7" name="TextBox 6">
            <a:extLst>
              <a:ext uri="{FF2B5EF4-FFF2-40B4-BE49-F238E27FC236}">
                <a16:creationId xmlns:a16="http://schemas.microsoft.com/office/drawing/2014/main" id="{C2EC4CB5-629F-A1BE-7A37-A3A1613EE31F}"/>
              </a:ext>
            </a:extLst>
          </p:cNvPr>
          <p:cNvSpPr txBox="1"/>
          <p:nvPr/>
        </p:nvSpPr>
        <p:spPr>
          <a:xfrm>
            <a:off x="7144322" y="5151601"/>
            <a:ext cx="4099932" cy="430887"/>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Pietrantonio, </a:t>
            </a:r>
            <a:r>
              <a:rPr kumimoji="0" lang="en-US" sz="11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JCO</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2023;41(suppl 4;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abstr</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 358)</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ASCO GI 2023;Abstract 358</a:t>
            </a:r>
          </a:p>
        </p:txBody>
      </p:sp>
    </p:spTree>
    <p:extLst>
      <p:ext uri="{BB962C8B-B14F-4D97-AF65-F5344CB8AC3E}">
        <p14:creationId xmlns:p14="http://schemas.microsoft.com/office/powerpoint/2010/main" val="132535401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3" name="Picture 2">
            <a:extLst>
              <a:ext uri="{FF2B5EF4-FFF2-40B4-BE49-F238E27FC236}">
                <a16:creationId xmlns:a16="http://schemas.microsoft.com/office/drawing/2014/main" id="{62076357-4CFB-4D90-9D2E-CBD62CE3431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2020" y="1568778"/>
            <a:ext cx="5957594" cy="335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725" name="TextBox 2">
            <a:extLst>
              <a:ext uri="{FF2B5EF4-FFF2-40B4-BE49-F238E27FC236}">
                <a16:creationId xmlns:a16="http://schemas.microsoft.com/office/drawing/2014/main" id="{4B866960-85C2-4D8A-8AF9-B658D641B158}"/>
              </a:ext>
            </a:extLst>
          </p:cNvPr>
          <p:cNvSpPr txBox="1">
            <a:spLocks noChangeArrowheads="1"/>
          </p:cNvSpPr>
          <p:nvPr/>
        </p:nvSpPr>
        <p:spPr bwMode="auto">
          <a:xfrm>
            <a:off x="2141111" y="5722219"/>
            <a:ext cx="7917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Pathologic CR 59%-60%, Near pCR 14-20%</a:t>
            </a:r>
          </a:p>
        </p:txBody>
      </p:sp>
      <p:sp>
        <p:nvSpPr>
          <p:cNvPr id="3" name="Oval 2">
            <a:extLst>
              <a:ext uri="{FF2B5EF4-FFF2-40B4-BE49-F238E27FC236}">
                <a16:creationId xmlns:a16="http://schemas.microsoft.com/office/drawing/2014/main" id="{B92BE5DD-F153-03D7-3DAD-CDE570804F0B}"/>
              </a:ext>
            </a:extLst>
          </p:cNvPr>
          <p:cNvSpPr/>
          <p:nvPr/>
        </p:nvSpPr>
        <p:spPr>
          <a:xfrm>
            <a:off x="9137942" y="2087359"/>
            <a:ext cx="259766" cy="454432"/>
          </a:xfrm>
          <a:prstGeom prst="ellipse">
            <a:avLst/>
          </a:prstGeom>
        </p:spPr>
        <p:txBody>
          <a:bodyPr wrap="none" rtlCol="0" anchor="ctr">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Arial Narrow"/>
              <a:ea typeface="ＭＳ Ｐゴシック" panose="020B0600070205080204" pitchFamily="34" charset="-128"/>
              <a:cs typeface="+mn-cs"/>
            </a:endParaRPr>
          </a:p>
        </p:txBody>
      </p:sp>
      <p:sp>
        <p:nvSpPr>
          <p:cNvPr id="6" name="Oval 1">
            <a:extLst>
              <a:ext uri="{FF2B5EF4-FFF2-40B4-BE49-F238E27FC236}">
                <a16:creationId xmlns:a16="http://schemas.microsoft.com/office/drawing/2014/main" id="{DA8532FF-24A1-A254-59C4-36E16CE3CF82}"/>
              </a:ext>
            </a:extLst>
          </p:cNvPr>
          <p:cNvSpPr>
            <a:spLocks noChangeArrowheads="1"/>
          </p:cNvSpPr>
          <p:nvPr/>
        </p:nvSpPr>
        <p:spPr bwMode="auto">
          <a:xfrm>
            <a:off x="9010650" y="2141933"/>
            <a:ext cx="628650" cy="51435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2">
            <a:extLst>
              <a:ext uri="{FF2B5EF4-FFF2-40B4-BE49-F238E27FC236}">
                <a16:creationId xmlns:a16="http://schemas.microsoft.com/office/drawing/2014/main" id="{287ABE6D-8193-50B9-5B4F-835C3854C6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93260" y="1568778"/>
            <a:ext cx="5957711" cy="335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a:extLst>
              <a:ext uri="{FF2B5EF4-FFF2-40B4-BE49-F238E27FC236}">
                <a16:creationId xmlns:a16="http://schemas.microsoft.com/office/drawing/2014/main" id="{BF7044C9-C76C-89B3-CB69-B5EE1824AECF}"/>
              </a:ext>
            </a:extLst>
          </p:cNvPr>
          <p:cNvSpPr txBox="1">
            <a:spLocks/>
          </p:cNvSpPr>
          <p:nvPr/>
        </p:nvSpPr>
        <p:spPr bwMode="auto">
          <a:xfrm>
            <a:off x="4572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257175" rtl="0" eaLnBrk="0" fontAlgn="base" hangingPunct="0">
              <a:spcBef>
                <a:spcPct val="0"/>
              </a:spcBef>
              <a:spcAft>
                <a:spcPct val="0"/>
              </a:spcAft>
              <a:defRPr sz="2250" b="1" kern="1200">
                <a:solidFill>
                  <a:srgbClr val="81104F"/>
                </a:solidFill>
                <a:latin typeface="Arial Narrow"/>
                <a:ea typeface="MS PGothic" pitchFamily="34" charset="-128"/>
                <a:cs typeface="Arial Narrow"/>
              </a:defRPr>
            </a:lvl1pPr>
            <a:lvl2pPr algn="l" defTabSz="257175" rtl="0" eaLnBrk="0" fontAlgn="base" hangingPunct="0">
              <a:spcBef>
                <a:spcPct val="0"/>
              </a:spcBef>
              <a:spcAft>
                <a:spcPct val="0"/>
              </a:spcAft>
              <a:defRPr sz="2250" b="1">
                <a:solidFill>
                  <a:srgbClr val="81104F"/>
                </a:solidFill>
                <a:latin typeface="Arial Narrow" charset="0"/>
                <a:ea typeface="MS PGothic" pitchFamily="34" charset="-128"/>
                <a:cs typeface="Arial Narrow" panose="020B0606020202030204" pitchFamily="34" charset="0"/>
              </a:defRPr>
            </a:lvl2pPr>
            <a:lvl3pPr algn="l" defTabSz="257175" rtl="0" eaLnBrk="0" fontAlgn="base" hangingPunct="0">
              <a:spcBef>
                <a:spcPct val="0"/>
              </a:spcBef>
              <a:spcAft>
                <a:spcPct val="0"/>
              </a:spcAft>
              <a:defRPr sz="2250" b="1">
                <a:solidFill>
                  <a:srgbClr val="81104F"/>
                </a:solidFill>
                <a:latin typeface="Arial Narrow" charset="0"/>
                <a:ea typeface="MS PGothic" pitchFamily="34" charset="-128"/>
                <a:cs typeface="Arial Narrow" panose="020B0606020202030204" pitchFamily="34" charset="0"/>
              </a:defRPr>
            </a:lvl3pPr>
            <a:lvl4pPr algn="l" defTabSz="257175" rtl="0" eaLnBrk="0" fontAlgn="base" hangingPunct="0">
              <a:spcBef>
                <a:spcPct val="0"/>
              </a:spcBef>
              <a:spcAft>
                <a:spcPct val="0"/>
              </a:spcAft>
              <a:defRPr sz="2250" b="1">
                <a:solidFill>
                  <a:srgbClr val="81104F"/>
                </a:solidFill>
                <a:latin typeface="Arial Narrow" charset="0"/>
                <a:ea typeface="MS PGothic" pitchFamily="34" charset="-128"/>
                <a:cs typeface="Arial Narrow" panose="020B0606020202030204" pitchFamily="34" charset="0"/>
              </a:defRPr>
            </a:lvl4pPr>
            <a:lvl5pPr algn="l" defTabSz="257175" rtl="0" eaLnBrk="0" fontAlgn="base" hangingPunct="0">
              <a:spcBef>
                <a:spcPct val="0"/>
              </a:spcBef>
              <a:spcAft>
                <a:spcPct val="0"/>
              </a:spcAft>
              <a:defRPr sz="2250" b="1">
                <a:solidFill>
                  <a:srgbClr val="81104F"/>
                </a:solidFill>
                <a:latin typeface="Arial Narrow" charset="0"/>
                <a:ea typeface="MS PGothic" pitchFamily="34" charset="-128"/>
                <a:cs typeface="Arial Narrow" panose="020B0606020202030204" pitchFamily="34" charset="0"/>
              </a:defRPr>
            </a:lvl5pPr>
            <a:lvl6pPr marL="257175" algn="l" defTabSz="257175" rtl="0" fontAlgn="base">
              <a:spcBef>
                <a:spcPct val="0"/>
              </a:spcBef>
              <a:spcAft>
                <a:spcPct val="0"/>
              </a:spcAft>
              <a:defRPr sz="2250" b="1">
                <a:solidFill>
                  <a:srgbClr val="81104F"/>
                </a:solidFill>
                <a:latin typeface="Arial Narrow" charset="0"/>
                <a:ea typeface="ＭＳ Ｐゴシック" charset="0"/>
              </a:defRPr>
            </a:lvl6pPr>
            <a:lvl7pPr marL="514350" algn="l" defTabSz="257175" rtl="0" fontAlgn="base">
              <a:spcBef>
                <a:spcPct val="0"/>
              </a:spcBef>
              <a:spcAft>
                <a:spcPct val="0"/>
              </a:spcAft>
              <a:defRPr sz="2250" b="1">
                <a:solidFill>
                  <a:srgbClr val="81104F"/>
                </a:solidFill>
                <a:latin typeface="Arial Narrow" charset="0"/>
                <a:ea typeface="ＭＳ Ｐゴシック" charset="0"/>
              </a:defRPr>
            </a:lvl7pPr>
            <a:lvl8pPr marL="771525" algn="l" defTabSz="257175" rtl="0" fontAlgn="base">
              <a:spcBef>
                <a:spcPct val="0"/>
              </a:spcBef>
              <a:spcAft>
                <a:spcPct val="0"/>
              </a:spcAft>
              <a:defRPr sz="2250" b="1">
                <a:solidFill>
                  <a:srgbClr val="81104F"/>
                </a:solidFill>
                <a:latin typeface="Arial Narrow" charset="0"/>
                <a:ea typeface="ＭＳ Ｐゴシック" charset="0"/>
              </a:defRPr>
            </a:lvl8pPr>
            <a:lvl9pPr marL="1028700" algn="l" defTabSz="257175" rtl="0" fontAlgn="base">
              <a:spcBef>
                <a:spcPct val="0"/>
              </a:spcBef>
              <a:spcAft>
                <a:spcPct val="0"/>
              </a:spcAft>
              <a:defRPr sz="2250" b="1">
                <a:solidFill>
                  <a:srgbClr val="81104F"/>
                </a:solidFill>
                <a:latin typeface="Arial Narrow" charset="0"/>
                <a:ea typeface="ＭＳ Ｐゴシック" charset="0"/>
              </a:defRPr>
            </a:lvl9pPr>
          </a:lstStyle>
          <a:p>
            <a:pPr marL="0" marR="0" lvl="0" indent="0" algn="l" defTabSz="257175"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19519B"/>
                </a:solidFill>
                <a:effectLst/>
                <a:uLnTx/>
                <a:uFillTx/>
                <a:latin typeface="Calibri" panose="020F0502020204030204" pitchFamily="34" charset="0"/>
                <a:ea typeface="MS PGothic" pitchFamily="34" charset="-128"/>
                <a:cs typeface="Calibri" panose="020F0502020204030204" pitchFamily="34" charset="0"/>
              </a:rPr>
              <a:t>Preoperative CPI therapy in MSI High Gastric Cancer</a:t>
            </a:r>
          </a:p>
        </p:txBody>
      </p:sp>
      <p:sp>
        <p:nvSpPr>
          <p:cNvPr id="9" name="Oval 8">
            <a:extLst>
              <a:ext uri="{FF2B5EF4-FFF2-40B4-BE49-F238E27FC236}">
                <a16:creationId xmlns:a16="http://schemas.microsoft.com/office/drawing/2014/main" id="{9086031C-9BE0-DEE8-F954-012851225731}"/>
              </a:ext>
            </a:extLst>
          </p:cNvPr>
          <p:cNvSpPr/>
          <p:nvPr/>
        </p:nvSpPr>
        <p:spPr>
          <a:xfrm>
            <a:off x="5448301" y="2202040"/>
            <a:ext cx="647700" cy="454243"/>
          </a:xfrm>
          <a:prstGeom prst="ellipse">
            <a:avLst/>
          </a:prstGeom>
          <a:ln>
            <a:solidFill>
              <a:schemeClr val="accent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ＭＳ Ｐゴシック" panose="020B0600070205080204" pitchFamily="34" charset="-128"/>
              <a:cs typeface="+mn-cs"/>
            </a:endParaRPr>
          </a:p>
        </p:txBody>
      </p:sp>
      <p:sp>
        <p:nvSpPr>
          <p:cNvPr id="10" name="Oval 9">
            <a:extLst>
              <a:ext uri="{FF2B5EF4-FFF2-40B4-BE49-F238E27FC236}">
                <a16:creationId xmlns:a16="http://schemas.microsoft.com/office/drawing/2014/main" id="{DEF60F79-C5F6-1FB7-BE47-61ECD2371421}"/>
              </a:ext>
            </a:extLst>
          </p:cNvPr>
          <p:cNvSpPr/>
          <p:nvPr/>
        </p:nvSpPr>
        <p:spPr>
          <a:xfrm>
            <a:off x="11235910" y="2429161"/>
            <a:ext cx="628650" cy="389384"/>
          </a:xfrm>
          <a:prstGeom prst="ellipse">
            <a:avLst/>
          </a:prstGeom>
          <a:ln>
            <a:solidFill>
              <a:schemeClr val="accent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arrow"/>
              <a:ea typeface="ＭＳ Ｐゴシック" panose="020B0600070205080204" pitchFamily="34" charset="-128"/>
              <a:cs typeface="+mn-cs"/>
            </a:endParaRPr>
          </a:p>
        </p:txBody>
      </p:sp>
      <p:sp>
        <p:nvSpPr>
          <p:cNvPr id="11" name="TextBox 10">
            <a:extLst>
              <a:ext uri="{FF2B5EF4-FFF2-40B4-BE49-F238E27FC236}">
                <a16:creationId xmlns:a16="http://schemas.microsoft.com/office/drawing/2014/main" id="{540AAF05-6295-FB4E-48C8-BC7C7A45F671}"/>
              </a:ext>
            </a:extLst>
          </p:cNvPr>
          <p:cNvSpPr txBox="1"/>
          <p:nvPr/>
        </p:nvSpPr>
        <p:spPr>
          <a:xfrm>
            <a:off x="609600" y="4919990"/>
            <a:ext cx="3714750" cy="26161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Andre, </a:t>
            </a:r>
            <a:r>
              <a:rPr kumimoji="0" lang="en-US" sz="1100" b="0" i="1"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JCO</a:t>
            </a:r>
            <a:r>
              <a:rPr kumimoji="0" lang="en-US"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2023;41: 255-265 </a:t>
            </a:r>
          </a:p>
        </p:txBody>
      </p:sp>
      <p:sp>
        <p:nvSpPr>
          <p:cNvPr id="12" name="TextBox 11">
            <a:extLst>
              <a:ext uri="{FF2B5EF4-FFF2-40B4-BE49-F238E27FC236}">
                <a16:creationId xmlns:a16="http://schemas.microsoft.com/office/drawing/2014/main" id="{99F716DF-B85E-8814-107F-5643DACE910D}"/>
              </a:ext>
            </a:extLst>
          </p:cNvPr>
          <p:cNvSpPr txBox="1"/>
          <p:nvPr/>
        </p:nvSpPr>
        <p:spPr>
          <a:xfrm>
            <a:off x="7025268" y="4920247"/>
            <a:ext cx="4099932" cy="26161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Arial" panose="020B0604020202020204" pitchFamily="34" charset="0"/>
              </a:rPr>
              <a:t>Pietrantonio, </a:t>
            </a:r>
            <a:r>
              <a:rPr kumimoji="0" lang="en-US" sz="1100" b="0" i="1"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Arial" panose="020B0604020202020204" pitchFamily="34" charset="0"/>
              </a:rPr>
              <a:t>JCO</a:t>
            </a:r>
            <a:r>
              <a:rPr kumimoji="0" lang="en-US" sz="11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Arial" panose="020B0604020202020204" pitchFamily="34" charset="0"/>
              </a:rPr>
              <a:t>. 2023;41(suppl 4; abstr 358)</a:t>
            </a:r>
            <a:endParaRPr kumimoji="0" lang="en-US"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Rectangle 1">
            <a:extLst>
              <a:ext uri="{FF2B5EF4-FFF2-40B4-BE49-F238E27FC236}">
                <a16:creationId xmlns:a16="http://schemas.microsoft.com/office/drawing/2014/main" id="{2E097CC6-B57C-14DF-1FB9-31B8DA4D7C62}"/>
              </a:ext>
            </a:extLst>
          </p:cNvPr>
          <p:cNvSpPr/>
          <p:nvPr/>
        </p:nvSpPr>
        <p:spPr>
          <a:xfrm>
            <a:off x="1729648" y="4770304"/>
            <a:ext cx="1839817" cy="149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4CEDEA9-F0BC-1F9A-9BBA-6F697702581E}"/>
              </a:ext>
            </a:extLst>
          </p:cNvPr>
          <p:cNvSpPr/>
          <p:nvPr/>
        </p:nvSpPr>
        <p:spPr>
          <a:xfrm>
            <a:off x="7722824" y="4781321"/>
            <a:ext cx="1839817" cy="149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98284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7" name="Picture 2">
            <a:extLst>
              <a:ext uri="{FF2B5EF4-FFF2-40B4-BE49-F238E27FC236}">
                <a16:creationId xmlns:a16="http://schemas.microsoft.com/office/drawing/2014/main" id="{30BDC9D7-F723-40B3-A1A9-8D3380852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58" y="1732498"/>
            <a:ext cx="5666542" cy="318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313E405-E2D2-B3CF-D4C2-CB65F989F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289" y="1732498"/>
            <a:ext cx="5666653" cy="318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CA8FC2E7-A6DE-486D-D557-269655B1BD31}"/>
              </a:ext>
            </a:extLst>
          </p:cNvPr>
          <p:cNvSpPr txBox="1"/>
          <p:nvPr/>
        </p:nvSpPr>
        <p:spPr>
          <a:xfrm>
            <a:off x="476250" y="4919990"/>
            <a:ext cx="3714750" cy="26161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rial Narrow"/>
                <a:ea typeface="ＭＳ Ｐゴシック" panose="020B0600070205080204" pitchFamily="34" charset="-128"/>
                <a:cs typeface="Arial Narrow"/>
              </a:rPr>
              <a:t>Andre JCO 41: 255-265, 2023</a:t>
            </a:r>
          </a:p>
        </p:txBody>
      </p:sp>
      <p:sp>
        <p:nvSpPr>
          <p:cNvPr id="6" name="TextBox 5">
            <a:extLst>
              <a:ext uri="{FF2B5EF4-FFF2-40B4-BE49-F238E27FC236}">
                <a16:creationId xmlns:a16="http://schemas.microsoft.com/office/drawing/2014/main" id="{B68CCFF8-7EB8-AE84-6908-91AD8AAA7CEC}"/>
              </a:ext>
            </a:extLst>
          </p:cNvPr>
          <p:cNvSpPr txBox="1"/>
          <p:nvPr/>
        </p:nvSpPr>
        <p:spPr>
          <a:xfrm>
            <a:off x="6380356" y="4919990"/>
            <a:ext cx="5430644" cy="261610"/>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D4D4D"/>
                </a:solidFill>
                <a:effectLst/>
                <a:uLnTx/>
                <a:uFillTx/>
                <a:latin typeface="Roboto" panose="02000000000000000000" pitchFamily="2" charset="0"/>
                <a:ea typeface="ＭＳ Ｐゴシック" panose="020B0600070205080204" pitchFamily="34" charset="-128"/>
                <a:cs typeface="+mn-cs"/>
              </a:rPr>
              <a:t>Pietrantonio JCO 41: 2023 (suppl 4; abstr 358)</a:t>
            </a:r>
            <a:endParaRPr kumimoji="0" lang="en-US" sz="1100" b="0" i="0" u="none" strike="noStrike" kern="1200" cap="none" spc="0" normalizeH="0" baseline="0" noProof="0">
              <a:ln>
                <a:noFill/>
              </a:ln>
              <a:solidFill>
                <a:prstClr val="black"/>
              </a:solidFill>
              <a:effectLst/>
              <a:uLnTx/>
              <a:uFillTx/>
              <a:latin typeface="Arial Narrow"/>
              <a:ea typeface="ＭＳ Ｐゴシック" panose="020B0600070205080204" pitchFamily="34" charset="-128"/>
              <a:cs typeface="Arial Narrow"/>
            </a:endParaRPr>
          </a:p>
        </p:txBody>
      </p:sp>
      <p:sp>
        <p:nvSpPr>
          <p:cNvPr id="7" name="TextBox 6">
            <a:extLst>
              <a:ext uri="{FF2B5EF4-FFF2-40B4-BE49-F238E27FC236}">
                <a16:creationId xmlns:a16="http://schemas.microsoft.com/office/drawing/2014/main" id="{882A33DF-FB29-F9E8-0892-F2A79289CE84}"/>
              </a:ext>
            </a:extLst>
          </p:cNvPr>
          <p:cNvSpPr txBox="1"/>
          <p:nvPr/>
        </p:nvSpPr>
        <p:spPr>
          <a:xfrm>
            <a:off x="2045804" y="5871310"/>
            <a:ext cx="810039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High Rates of pCR: Nonoperative Management? </a:t>
            </a:r>
          </a:p>
        </p:txBody>
      </p:sp>
      <p:sp>
        <p:nvSpPr>
          <p:cNvPr id="9" name="Title 8">
            <a:extLst>
              <a:ext uri="{FF2B5EF4-FFF2-40B4-BE49-F238E27FC236}">
                <a16:creationId xmlns:a16="http://schemas.microsoft.com/office/drawing/2014/main" id="{269C0C5E-2A06-D746-789C-A0B34AA5220C}"/>
              </a:ext>
            </a:extLst>
          </p:cNvPr>
          <p:cNvSpPr>
            <a:spLocks noGrp="1"/>
          </p:cNvSpPr>
          <p:nvPr>
            <p:ph type="title"/>
          </p:nvPr>
        </p:nvSpPr>
        <p:spPr/>
        <p:txBody>
          <a:bodyPr>
            <a:normAutofit/>
          </a:bodyPr>
          <a:lstStyle/>
          <a:p>
            <a:r>
              <a:rPr kumimoji="0" lang="en-US" sz="3600" b="1" i="0" u="none" strike="noStrike" kern="1200" cap="none" spc="0" normalizeH="0" baseline="0" noProof="0">
                <a:ln>
                  <a:noFill/>
                </a:ln>
                <a:solidFill>
                  <a:srgbClr val="19519B"/>
                </a:solidFill>
                <a:effectLst/>
                <a:uLnTx/>
                <a:uFillTx/>
                <a:latin typeface="Calibri" panose="020F0502020204030204" pitchFamily="34" charset="0"/>
                <a:cs typeface="Calibri" panose="020F0502020204030204" pitchFamily="34" charset="0"/>
              </a:rPr>
              <a:t>Preoperative CPI therapy in MSI High Gastric Cancer</a:t>
            </a:r>
            <a:endParaRPr lang="en-US"/>
          </a:p>
        </p:txBody>
      </p:sp>
      <p:sp>
        <p:nvSpPr>
          <p:cNvPr id="2" name="Rectangle 1">
            <a:extLst>
              <a:ext uri="{FF2B5EF4-FFF2-40B4-BE49-F238E27FC236}">
                <a16:creationId xmlns:a16="http://schemas.microsoft.com/office/drawing/2014/main" id="{B7EDE4D8-9C58-4266-4B20-93F831CAB365}"/>
              </a:ext>
            </a:extLst>
          </p:cNvPr>
          <p:cNvSpPr/>
          <p:nvPr/>
        </p:nvSpPr>
        <p:spPr>
          <a:xfrm>
            <a:off x="1729648" y="4792338"/>
            <a:ext cx="1839817" cy="1496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2BB6722-6E51-74A8-CC74-DF687D0F5A7A}"/>
              </a:ext>
            </a:extLst>
          </p:cNvPr>
          <p:cNvSpPr/>
          <p:nvPr/>
        </p:nvSpPr>
        <p:spPr>
          <a:xfrm>
            <a:off x="7700790" y="4792338"/>
            <a:ext cx="1916935" cy="1276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1069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8F5C1-4F89-4D9C-7F7F-A4DF49F59690}"/>
              </a:ext>
            </a:extLst>
          </p:cNvPr>
          <p:cNvSpPr>
            <a:spLocks noGrp="1"/>
          </p:cNvSpPr>
          <p:nvPr>
            <p:ph type="title"/>
          </p:nvPr>
        </p:nvSpPr>
        <p:spPr>
          <a:xfrm>
            <a:off x="0" y="78687"/>
            <a:ext cx="12192000" cy="1325563"/>
          </a:xfrm>
        </p:spPr>
        <p:txBody>
          <a:bodyPr/>
          <a:lstStyle/>
          <a:p>
            <a:pPr algn="ctr"/>
            <a:r>
              <a:rPr lang="en-US" dirty="0"/>
              <a:t>NEONIPIGA: ASCO 2026 Update at 48 months</a:t>
            </a:r>
          </a:p>
        </p:txBody>
      </p:sp>
      <p:pic>
        <p:nvPicPr>
          <p:cNvPr id="5" name="Content Placeholder 4">
            <a:extLst>
              <a:ext uri="{FF2B5EF4-FFF2-40B4-BE49-F238E27FC236}">
                <a16:creationId xmlns:a16="http://schemas.microsoft.com/office/drawing/2014/main" id="{036AFC2A-3702-57A6-F97C-84A42599E8AC}"/>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364343" y="1486006"/>
            <a:ext cx="9040989" cy="5085556"/>
          </a:xfrm>
          <a:prstGeom prst="rect">
            <a:avLst/>
          </a:prstGeom>
        </p:spPr>
      </p:pic>
      <p:sp>
        <p:nvSpPr>
          <p:cNvPr id="3" name="Oval 2">
            <a:extLst>
              <a:ext uri="{FF2B5EF4-FFF2-40B4-BE49-F238E27FC236}">
                <a16:creationId xmlns:a16="http://schemas.microsoft.com/office/drawing/2014/main" id="{0CB55504-4A51-20D4-1C14-3292D1D4A6FD}"/>
              </a:ext>
            </a:extLst>
          </p:cNvPr>
          <p:cNvSpPr/>
          <p:nvPr/>
        </p:nvSpPr>
        <p:spPr>
          <a:xfrm>
            <a:off x="4199861" y="4615170"/>
            <a:ext cx="3253562" cy="55289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55400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4D964-FE47-95D2-0E8D-DAC9870AD031}"/>
              </a:ext>
            </a:extLst>
          </p:cNvPr>
          <p:cNvSpPr>
            <a:spLocks noGrp="1"/>
          </p:cNvSpPr>
          <p:nvPr>
            <p:ph type="title"/>
          </p:nvPr>
        </p:nvSpPr>
        <p:spPr>
          <a:xfrm>
            <a:off x="838200" y="100720"/>
            <a:ext cx="10515600" cy="1325563"/>
          </a:xfrm>
        </p:spPr>
        <p:txBody>
          <a:bodyPr/>
          <a:lstStyle/>
          <a:p>
            <a:pPr algn="ctr"/>
            <a:r>
              <a:rPr lang="en-US" dirty="0"/>
              <a:t>INFINITY AACR 2026 UPDATE</a:t>
            </a:r>
          </a:p>
        </p:txBody>
      </p:sp>
      <p:sp>
        <p:nvSpPr>
          <p:cNvPr id="3" name="Content Placeholder 2">
            <a:extLst>
              <a:ext uri="{FF2B5EF4-FFF2-40B4-BE49-F238E27FC236}">
                <a16:creationId xmlns:a16="http://schemas.microsoft.com/office/drawing/2014/main" id="{CBE22621-FA46-0A10-A912-71B1E90AB61F}"/>
              </a:ext>
            </a:extLst>
          </p:cNvPr>
          <p:cNvSpPr>
            <a:spLocks noGrp="1"/>
          </p:cNvSpPr>
          <p:nvPr>
            <p:ph idx="1"/>
          </p:nvPr>
        </p:nvSpPr>
        <p:spPr>
          <a:xfrm>
            <a:off x="838200" y="1561220"/>
            <a:ext cx="10515600" cy="4351338"/>
          </a:xfrm>
        </p:spPr>
        <p:txBody>
          <a:bodyPr/>
          <a:lstStyle/>
          <a:p>
            <a:r>
              <a:rPr lang="en-US" dirty="0"/>
              <a:t>Cohort of 17 evaluable patients with MSI esophagogastric cancers, treated with 3 months of one dose tremelimumab and monthly durvalumab</a:t>
            </a:r>
          </a:p>
          <a:p>
            <a:r>
              <a:rPr lang="en-US" dirty="0"/>
              <a:t>Primary endpoint gastrectomy free survival</a:t>
            </a:r>
          </a:p>
          <a:p>
            <a:r>
              <a:rPr lang="en-US" dirty="0"/>
              <a:t>13 clinical CR, one required salvage surgery, 4 non-CR patients underwent surgery</a:t>
            </a:r>
          </a:p>
          <a:p>
            <a:r>
              <a:rPr lang="en-US" dirty="0"/>
              <a:t>At median 27.1 months fu</a:t>
            </a:r>
          </a:p>
          <a:p>
            <a:pPr lvl="1"/>
            <a:r>
              <a:rPr lang="en-US" dirty="0"/>
              <a:t>PFS 94.1%</a:t>
            </a:r>
          </a:p>
          <a:p>
            <a:pPr lvl="1"/>
            <a:r>
              <a:rPr lang="en-US" dirty="0"/>
              <a:t>OS 100%</a:t>
            </a:r>
          </a:p>
          <a:p>
            <a:pPr lvl="1"/>
            <a:r>
              <a:rPr lang="en-US" dirty="0"/>
              <a:t>GFS 70.6%</a:t>
            </a:r>
          </a:p>
          <a:p>
            <a:endParaRPr lang="en-US" dirty="0"/>
          </a:p>
        </p:txBody>
      </p:sp>
      <p:sp>
        <p:nvSpPr>
          <p:cNvPr id="4" name="TextBox 3">
            <a:extLst>
              <a:ext uri="{FF2B5EF4-FFF2-40B4-BE49-F238E27FC236}">
                <a16:creationId xmlns:a16="http://schemas.microsoft.com/office/drawing/2014/main" id="{9F36B33E-BA1B-2584-5435-D66F166309BE}"/>
              </a:ext>
            </a:extLst>
          </p:cNvPr>
          <p:cNvSpPr txBox="1"/>
          <p:nvPr/>
        </p:nvSpPr>
        <p:spPr>
          <a:xfrm>
            <a:off x="3187700" y="6176963"/>
            <a:ext cx="51181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Leone AACR 2026; Abstract CT230</a:t>
            </a:r>
          </a:p>
        </p:txBody>
      </p:sp>
    </p:spTree>
    <p:extLst>
      <p:ext uri="{BB962C8B-B14F-4D97-AF65-F5344CB8AC3E}">
        <p14:creationId xmlns:p14="http://schemas.microsoft.com/office/powerpoint/2010/main" val="1077708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2AFA-3F0D-8B96-E7BF-2DF03854DC24}"/>
              </a:ext>
            </a:extLst>
          </p:cNvPr>
          <p:cNvSpPr>
            <a:spLocks noGrp="1"/>
          </p:cNvSpPr>
          <p:nvPr>
            <p:ph type="title"/>
          </p:nvPr>
        </p:nvSpPr>
        <p:spPr/>
        <p:txBody>
          <a:bodyPr/>
          <a:lstStyle/>
          <a:p>
            <a:r>
              <a:rPr lang="en-US" dirty="0"/>
              <a:t>Takeaway Messages: MSI high locally advanced esophagogastric adenocarcinoma</a:t>
            </a:r>
          </a:p>
        </p:txBody>
      </p:sp>
      <p:sp>
        <p:nvSpPr>
          <p:cNvPr id="3" name="Content Placeholder 2">
            <a:extLst>
              <a:ext uri="{FF2B5EF4-FFF2-40B4-BE49-F238E27FC236}">
                <a16:creationId xmlns:a16="http://schemas.microsoft.com/office/drawing/2014/main" id="{805D420C-3C8C-DC9F-5879-03BB2ECE07C1}"/>
              </a:ext>
            </a:extLst>
          </p:cNvPr>
          <p:cNvSpPr>
            <a:spLocks noGrp="1"/>
          </p:cNvSpPr>
          <p:nvPr>
            <p:ph idx="1"/>
          </p:nvPr>
        </p:nvSpPr>
        <p:spPr/>
        <p:txBody>
          <a:bodyPr/>
          <a:lstStyle/>
          <a:p>
            <a:r>
              <a:rPr lang="en-US" dirty="0"/>
              <a:t>From the Infinity and NEONIPIGA trials, combination anti CTLA-4 and PD-1/PD-L1 therapy achieves a high rate of pathologic and clinical complete response which appears durable in most patients.</a:t>
            </a:r>
          </a:p>
          <a:p>
            <a:r>
              <a:rPr lang="en-US" dirty="0"/>
              <a:t>Consideration for treating these patients with combination checkpoint inhibitor therapy up front should be considered, with non operative management for patients achieving a clinical CR. Chemotherapy and surgery may be avoided altogether. </a:t>
            </a:r>
          </a:p>
        </p:txBody>
      </p:sp>
    </p:spTree>
    <p:extLst>
      <p:ext uri="{BB962C8B-B14F-4D97-AF65-F5344CB8AC3E}">
        <p14:creationId xmlns:p14="http://schemas.microsoft.com/office/powerpoint/2010/main" val="974680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Ilson</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0B895552-058F-A42B-EDB0-BFE5E1ABC6C3}"/>
              </a:ext>
            </a:extLst>
          </p:cNvPr>
          <p:cNvGraphicFramePr>
            <a:graphicFrameLocks/>
          </p:cNvGraphicFramePr>
          <p:nvPr>
            <p:extLst>
              <p:ext uri="{D42A27DB-BD31-4B8C-83A1-F6EECF244321}">
                <p14:modId xmlns:p14="http://schemas.microsoft.com/office/powerpoint/2010/main" val="55091998"/>
              </p:ext>
            </p:extLst>
          </p:nvPr>
        </p:nvGraphicFramePr>
        <p:xfrm>
          <a:off x="1083510" y="2132856"/>
          <a:ext cx="10016517" cy="2232248"/>
        </p:xfrm>
        <a:graphic>
          <a:graphicData uri="http://schemas.openxmlformats.org/drawingml/2006/table">
            <a:tbl>
              <a:tblPr firstRow="1" bandRow="1">
                <a:tableStyleId>{F2DE63D5-997A-4646-A377-4702673A728D}</a:tableStyleId>
              </a:tblPr>
              <a:tblGrid>
                <a:gridCol w="2676366">
                  <a:extLst>
                    <a:ext uri="{9D8B030D-6E8A-4147-A177-3AD203B41FA5}">
                      <a16:colId xmlns:a16="http://schemas.microsoft.com/office/drawing/2014/main" val="20000"/>
                    </a:ext>
                  </a:extLst>
                </a:gridCol>
                <a:gridCol w="7340151">
                  <a:extLst>
                    <a:ext uri="{9D8B030D-6E8A-4147-A177-3AD203B41FA5}">
                      <a16:colId xmlns:a16="http://schemas.microsoft.com/office/drawing/2014/main" val="3833924404"/>
                    </a:ext>
                  </a:extLst>
                </a:gridCol>
              </a:tblGrid>
              <a:tr h="118205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Advisory Committees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Amgen Inc, Astellas, AstraZeneca Pharmaceuticals LP, Bayer HealthCare Pharmaceuticals, Bristol Myers Squibb, Daiichi Sankyo Inc, Lilly, Merck, </a:t>
                      </a:r>
                      <a:r>
                        <a:rPr lang="en-US" sz="1800" b="0" dirty="0" err="1">
                          <a:solidFill>
                            <a:schemeClr val="tx1"/>
                          </a:solidFill>
                        </a:rPr>
                        <a:t>Oncolys</a:t>
                      </a:r>
                      <a:r>
                        <a:rPr lang="en-US" sz="1800" b="0" dirty="0">
                          <a:solidFill>
                            <a:schemeClr val="tx1"/>
                          </a:solidFill>
                        </a:rPr>
                        <a:t> BioPharma, Roche Laboratories Inc, Taiho Oncology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05019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Astellas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0114711"/>
                  </a:ext>
                </a:extLst>
              </a:tr>
            </a:tbl>
          </a:graphicData>
        </a:graphic>
      </p:graphicFrame>
    </p:spTree>
    <p:custDataLst>
      <p:tags r:id="rId1"/>
    </p:custDataLst>
    <p:extLst>
      <p:ext uri="{BB962C8B-B14F-4D97-AF65-F5344CB8AC3E}">
        <p14:creationId xmlns:p14="http://schemas.microsoft.com/office/powerpoint/2010/main" val="322901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55B58-1C44-F1F8-F450-9622BD1FA0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47CF36-F8B5-BD8A-11BF-6054921403D9}"/>
              </a:ext>
            </a:extLst>
          </p:cNvPr>
          <p:cNvSpPr>
            <a:spLocks noGrp="1"/>
          </p:cNvSpPr>
          <p:nvPr>
            <p:ph type="title"/>
          </p:nvPr>
        </p:nvSpPr>
        <p:spPr>
          <a:xfrm>
            <a:off x="1127448" y="2420888"/>
            <a:ext cx="10152697" cy="1143000"/>
          </a:xfrm>
        </p:spPr>
        <p:txBody>
          <a:bodyPr/>
          <a:lstStyle/>
          <a:p>
            <a:pPr>
              <a:spcBef>
                <a:spcPts val="1200"/>
              </a:spcBef>
            </a:pPr>
            <a:r>
              <a:rPr lang="en-US" dirty="0"/>
              <a:t>MATTERHORN and KEYNOTE-585 Trial Updates</a:t>
            </a:r>
            <a:endParaRPr lang="en-US" sz="2400" dirty="0"/>
          </a:p>
        </p:txBody>
      </p:sp>
    </p:spTree>
    <p:extLst>
      <p:ext uri="{BB962C8B-B14F-4D97-AF65-F5344CB8AC3E}">
        <p14:creationId xmlns:p14="http://schemas.microsoft.com/office/powerpoint/2010/main" val="765438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a:solidFill>
                  <a:schemeClr val="tx1"/>
                </a:solidFill>
                <a:latin typeface="Arial" charset="0"/>
                <a:ea typeface="+mn-ea"/>
                <a:cs typeface="+mn-cs"/>
              </a:rPr>
              <a:t>MATTERHORN 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37DF1543-3DB9-508B-8651-6EE52118A8A3}"/>
              </a:ext>
            </a:extLst>
          </p:cNvPr>
          <p:cNvSpPr txBox="1"/>
          <p:nvPr/>
        </p:nvSpPr>
        <p:spPr>
          <a:xfrm>
            <a:off x="7035799" y="6227234"/>
            <a:ext cx="41683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Janjigian NEJM 393: 217;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a:ea typeface="MS PGothic" charset="0"/>
                <a:cs typeface="Lucida Sans Unicode"/>
              </a:rPr>
              <a:t>Janjigian</a:t>
            </a: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 ASCO 2025;Abstract LBA5</a:t>
            </a:r>
          </a:p>
        </p:txBody>
      </p:sp>
      <p:sp>
        <p:nvSpPr>
          <p:cNvPr id="4" name="Rectangle 3">
            <a:extLst>
              <a:ext uri="{FF2B5EF4-FFF2-40B4-BE49-F238E27FC236}">
                <a16:creationId xmlns:a16="http://schemas.microsoft.com/office/drawing/2014/main" id="{C7A57046-5329-6760-7344-905A56BCB0DE}"/>
              </a:ext>
            </a:extLst>
          </p:cNvPr>
          <p:cNvSpPr/>
          <p:nvPr/>
        </p:nvSpPr>
        <p:spPr bwMode="auto">
          <a:xfrm>
            <a:off x="2831335" y="6147412"/>
            <a:ext cx="3679634" cy="272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
        <p:nvSpPr>
          <p:cNvPr id="5" name="Rectangle 4">
            <a:extLst>
              <a:ext uri="{FF2B5EF4-FFF2-40B4-BE49-F238E27FC236}">
                <a16:creationId xmlns:a16="http://schemas.microsoft.com/office/drawing/2014/main" id="{AFD09405-6677-903B-D1D5-4581B98ED809}"/>
              </a:ext>
            </a:extLst>
          </p:cNvPr>
          <p:cNvSpPr/>
          <p:nvPr/>
        </p:nvSpPr>
        <p:spPr bwMode="auto">
          <a:xfrm>
            <a:off x="11204153" y="35719"/>
            <a:ext cx="484743" cy="402040"/>
          </a:xfrm>
          <a:prstGeom prst="rect">
            <a:avLst/>
          </a:prstGeom>
          <a:solidFill>
            <a:srgbClr val="0025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a:solidFill>
                  <a:schemeClr val="tx1"/>
                </a:solidFill>
                <a:latin typeface="Arial" charset="0"/>
                <a:ea typeface="+mn-ea"/>
                <a:cs typeface="+mn-cs"/>
              </a:rPr>
              <a:t>Primary Endpoint of Event-Free Survival (EFS)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ED05C750-BCE6-19D5-6BC3-F55877C0DF88}"/>
              </a:ext>
            </a:extLst>
          </p:cNvPr>
          <p:cNvSpPr/>
          <p:nvPr/>
        </p:nvSpPr>
        <p:spPr bwMode="auto">
          <a:xfrm>
            <a:off x="2831335" y="6147412"/>
            <a:ext cx="3679634" cy="272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
        <p:nvSpPr>
          <p:cNvPr id="4" name="Rectangle 3">
            <a:extLst>
              <a:ext uri="{FF2B5EF4-FFF2-40B4-BE49-F238E27FC236}">
                <a16:creationId xmlns:a16="http://schemas.microsoft.com/office/drawing/2014/main" id="{AEE083B6-7F76-2C7F-9E6A-B8D4FE82BC15}"/>
              </a:ext>
            </a:extLst>
          </p:cNvPr>
          <p:cNvSpPr/>
          <p:nvPr/>
        </p:nvSpPr>
        <p:spPr bwMode="auto">
          <a:xfrm>
            <a:off x="11204153" y="35719"/>
            <a:ext cx="484743" cy="402040"/>
          </a:xfrm>
          <a:prstGeom prst="rect">
            <a:avLst/>
          </a:prstGeom>
          <a:solidFill>
            <a:srgbClr val="0025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
        <p:nvSpPr>
          <p:cNvPr id="6" name="TextBox 5">
            <a:extLst>
              <a:ext uri="{FF2B5EF4-FFF2-40B4-BE49-F238E27FC236}">
                <a16:creationId xmlns:a16="http://schemas.microsoft.com/office/drawing/2014/main" id="{4CA9C157-8B67-91BE-CBD9-2116991015AF}"/>
              </a:ext>
            </a:extLst>
          </p:cNvPr>
          <p:cNvSpPr txBox="1"/>
          <p:nvPr/>
        </p:nvSpPr>
        <p:spPr>
          <a:xfrm>
            <a:off x="7035799" y="6227234"/>
            <a:ext cx="41683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Janjigian NEJM 393: 217;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a:ea typeface="MS PGothic" charset="0"/>
                <a:cs typeface="Lucida Sans Unicode"/>
              </a:rPr>
              <a:t>Janjigian</a:t>
            </a: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 ASCO 2025;Abstract LBA5</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a:solidFill>
                  <a:schemeClr val="tx1"/>
                </a:solidFill>
                <a:latin typeface="Arial" charset="0"/>
                <a:ea typeface="+mn-ea"/>
                <a:cs typeface="+mn-cs"/>
              </a:rPr>
              <a:t>Slide 11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66D6A83-38F2-2430-CDD9-9E63EDABE017}"/>
              </a:ext>
            </a:extLst>
          </p:cNvPr>
          <p:cNvSpPr/>
          <p:nvPr/>
        </p:nvSpPr>
        <p:spPr bwMode="auto">
          <a:xfrm>
            <a:off x="11204153" y="35719"/>
            <a:ext cx="484743" cy="402040"/>
          </a:xfrm>
          <a:prstGeom prst="rect">
            <a:avLst/>
          </a:prstGeom>
          <a:solidFill>
            <a:srgbClr val="0025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
        <p:nvSpPr>
          <p:cNvPr id="4" name="Rectangle 3">
            <a:extLst>
              <a:ext uri="{FF2B5EF4-FFF2-40B4-BE49-F238E27FC236}">
                <a16:creationId xmlns:a16="http://schemas.microsoft.com/office/drawing/2014/main" id="{D2CED433-7C6A-C0C7-7B8F-49AEEC671F0B}"/>
              </a:ext>
            </a:extLst>
          </p:cNvPr>
          <p:cNvSpPr/>
          <p:nvPr/>
        </p:nvSpPr>
        <p:spPr bwMode="auto">
          <a:xfrm>
            <a:off x="2831335" y="6147412"/>
            <a:ext cx="3679634" cy="272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
        <p:nvSpPr>
          <p:cNvPr id="6" name="TextBox 5">
            <a:extLst>
              <a:ext uri="{FF2B5EF4-FFF2-40B4-BE49-F238E27FC236}">
                <a16:creationId xmlns:a16="http://schemas.microsoft.com/office/drawing/2014/main" id="{EF1BE9AF-94FE-6242-6212-C17054EDFDA9}"/>
              </a:ext>
            </a:extLst>
          </p:cNvPr>
          <p:cNvSpPr txBox="1"/>
          <p:nvPr/>
        </p:nvSpPr>
        <p:spPr>
          <a:xfrm>
            <a:off x="7035799" y="6227234"/>
            <a:ext cx="41683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Janjigian NEJM 393: 217; 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a:ea typeface="MS PGothic" charset="0"/>
                <a:cs typeface="Lucida Sans Unicode"/>
              </a:rPr>
              <a:t>Janjigian</a:t>
            </a: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 ASCO 2025;Abstract LBA5</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97B0F9-2903-0317-9EF2-B85FAB56AC22}"/>
              </a:ext>
            </a:extLst>
          </p:cNvPr>
          <p:cNvPicPr>
            <a:picLocks noChangeAspect="1"/>
          </p:cNvPicPr>
          <p:nvPr/>
        </p:nvPicPr>
        <p:blipFill>
          <a:blip r:embed="rId2"/>
          <a:stretch>
            <a:fillRect/>
          </a:stretch>
        </p:blipFill>
        <p:spPr>
          <a:xfrm>
            <a:off x="31156" y="135176"/>
            <a:ext cx="12160843" cy="6722824"/>
          </a:xfrm>
          <a:prstGeom prst="rect">
            <a:avLst/>
          </a:prstGeom>
        </p:spPr>
      </p:pic>
      <p:sp>
        <p:nvSpPr>
          <p:cNvPr id="3" name="Rectangle 2">
            <a:extLst>
              <a:ext uri="{FF2B5EF4-FFF2-40B4-BE49-F238E27FC236}">
                <a16:creationId xmlns:a16="http://schemas.microsoft.com/office/drawing/2014/main" id="{3CADF7D0-7355-C59F-A37B-6C6DF9E90A7C}"/>
              </a:ext>
            </a:extLst>
          </p:cNvPr>
          <p:cNvSpPr/>
          <p:nvPr/>
        </p:nvSpPr>
        <p:spPr bwMode="auto">
          <a:xfrm>
            <a:off x="1002534" y="6473500"/>
            <a:ext cx="5188945" cy="2493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
        <p:nvSpPr>
          <p:cNvPr id="2" name="TextBox 1">
            <a:extLst>
              <a:ext uri="{FF2B5EF4-FFF2-40B4-BE49-F238E27FC236}">
                <a16:creationId xmlns:a16="http://schemas.microsoft.com/office/drawing/2014/main" id="{080F62A0-CB52-5FDB-5D0C-CD8AE4133173}"/>
              </a:ext>
            </a:extLst>
          </p:cNvPr>
          <p:cNvSpPr txBox="1"/>
          <p:nvPr/>
        </p:nvSpPr>
        <p:spPr>
          <a:xfrm>
            <a:off x="2470533" y="6450109"/>
            <a:ext cx="3314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Tabernero ESMO 2025: LBA81</a:t>
            </a:r>
          </a:p>
        </p:txBody>
      </p:sp>
    </p:spTree>
    <p:extLst>
      <p:ext uri="{BB962C8B-B14F-4D97-AF65-F5344CB8AC3E}">
        <p14:creationId xmlns:p14="http://schemas.microsoft.com/office/powerpoint/2010/main" val="20541524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DCCB3-35BC-773B-F487-2D4563D1996A}"/>
              </a:ext>
            </a:extLst>
          </p:cNvPr>
          <p:cNvSpPr>
            <a:spLocks noGrp="1"/>
          </p:cNvSpPr>
          <p:nvPr>
            <p:ph type="title"/>
          </p:nvPr>
        </p:nvSpPr>
        <p:spPr/>
        <p:txBody>
          <a:bodyPr/>
          <a:lstStyle/>
          <a:p>
            <a:r>
              <a:rPr lang="en-US" sz="3600" dirty="0"/>
              <a:t>MATTERHORN UPDATE ASCO 2026: Abstract 470</a:t>
            </a:r>
          </a:p>
        </p:txBody>
      </p:sp>
      <p:sp>
        <p:nvSpPr>
          <p:cNvPr id="5" name="TextBox 4">
            <a:extLst>
              <a:ext uri="{FF2B5EF4-FFF2-40B4-BE49-F238E27FC236}">
                <a16:creationId xmlns:a16="http://schemas.microsoft.com/office/drawing/2014/main" id="{700CE0B2-F3EE-7DC8-550D-6A7645FD6DC1}"/>
              </a:ext>
            </a:extLst>
          </p:cNvPr>
          <p:cNvSpPr txBox="1"/>
          <p:nvPr/>
        </p:nvSpPr>
        <p:spPr>
          <a:xfrm>
            <a:off x="8496300" y="2057400"/>
            <a:ext cx="3238501"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2400" b="0" i="0" u="none" strike="noStrike" kern="1200" cap="none" spc="0" normalizeH="0" baseline="0" noProof="0" dirty="0">
                <a:ln>
                  <a:noFill/>
                </a:ln>
                <a:solidFill>
                  <a:srgbClr val="000000"/>
                </a:solidFill>
                <a:effectLst/>
                <a:uLnTx/>
                <a:uFillTx/>
                <a:latin typeface="Times New Roman"/>
                <a:ea typeface="MS PGothic" charset="0"/>
                <a:cs typeface="Lucida Sans Unicode"/>
              </a:rPr>
              <a:t>Greatest EFS in patients completing all planned pre and postoperative therapy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2400" b="0" i="0" u="none" strike="noStrike" kern="1200" cap="none" spc="0" normalizeH="0" baseline="0" noProof="0" dirty="0">
                <a:ln>
                  <a:noFill/>
                </a:ln>
                <a:solidFill>
                  <a:srgbClr val="000000"/>
                </a:solidFill>
                <a:effectLst/>
                <a:uLnTx/>
                <a:uFillTx/>
                <a:latin typeface="Times New Roman"/>
                <a:ea typeface="MS PGothic" charset="0"/>
                <a:cs typeface="Lucida Sans Unicode"/>
              </a:rPr>
              <a:t>Inferior EFS in patients receiving no or some adjuvant therapy</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2400" b="0" i="0" u="none" strike="noStrike" kern="1200" cap="none" spc="0" normalizeH="0" baseline="0" noProof="0" dirty="0">
                <a:ln>
                  <a:noFill/>
                </a:ln>
                <a:solidFill>
                  <a:srgbClr val="000000"/>
                </a:solidFill>
                <a:effectLst/>
                <a:uLnTx/>
                <a:uFillTx/>
                <a:latin typeface="Times New Roman"/>
                <a:ea typeface="MS PGothic" charset="0"/>
                <a:cs typeface="Lucida Sans Unicode"/>
              </a:rPr>
              <a:t>Durvalumab EFS superior to placebo all patient groups</a:t>
            </a:r>
          </a:p>
        </p:txBody>
      </p:sp>
      <p:pic>
        <p:nvPicPr>
          <p:cNvPr id="6" name="Content Placeholder 5">
            <a:extLst>
              <a:ext uri="{FF2B5EF4-FFF2-40B4-BE49-F238E27FC236}">
                <a16:creationId xmlns:a16="http://schemas.microsoft.com/office/drawing/2014/main" id="{DFE78439-1CA3-0833-373F-FA8AAB705E3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74608" y="2057400"/>
            <a:ext cx="8115459" cy="3632200"/>
          </a:xfrm>
          <a:prstGeom prst="rect">
            <a:avLst/>
          </a:prstGeom>
          <a:noFill/>
        </p:spPr>
      </p:pic>
      <p:sp>
        <p:nvSpPr>
          <p:cNvPr id="7" name="TextBox 6">
            <a:extLst>
              <a:ext uri="{FF2B5EF4-FFF2-40B4-BE49-F238E27FC236}">
                <a16:creationId xmlns:a16="http://schemas.microsoft.com/office/drawing/2014/main" id="{CF72C053-A96B-8382-0EDE-0FC35D9E9FA6}"/>
              </a:ext>
            </a:extLst>
          </p:cNvPr>
          <p:cNvSpPr txBox="1"/>
          <p:nvPr/>
        </p:nvSpPr>
        <p:spPr>
          <a:xfrm>
            <a:off x="1016000" y="5753100"/>
            <a:ext cx="24971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Some Adjuvant</a:t>
            </a:r>
          </a:p>
        </p:txBody>
      </p:sp>
      <p:sp>
        <p:nvSpPr>
          <p:cNvPr id="8" name="TextBox 7">
            <a:extLst>
              <a:ext uri="{FF2B5EF4-FFF2-40B4-BE49-F238E27FC236}">
                <a16:creationId xmlns:a16="http://schemas.microsoft.com/office/drawing/2014/main" id="{9113533F-FE86-4B6B-7FE4-C8A2E4EC11A3}"/>
              </a:ext>
            </a:extLst>
          </p:cNvPr>
          <p:cNvSpPr txBox="1"/>
          <p:nvPr/>
        </p:nvSpPr>
        <p:spPr>
          <a:xfrm>
            <a:off x="5164109" y="1673999"/>
            <a:ext cx="24971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No Adjuvant</a:t>
            </a:r>
          </a:p>
        </p:txBody>
      </p:sp>
      <p:sp>
        <p:nvSpPr>
          <p:cNvPr id="9" name="TextBox 8">
            <a:extLst>
              <a:ext uri="{FF2B5EF4-FFF2-40B4-BE49-F238E27FC236}">
                <a16:creationId xmlns:a16="http://schemas.microsoft.com/office/drawing/2014/main" id="{289ECF51-0C40-189C-96AD-D4901A061DA0}"/>
              </a:ext>
            </a:extLst>
          </p:cNvPr>
          <p:cNvSpPr txBox="1"/>
          <p:nvPr/>
        </p:nvSpPr>
        <p:spPr>
          <a:xfrm>
            <a:off x="1168400" y="1648341"/>
            <a:ext cx="24971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No Surgery</a:t>
            </a:r>
          </a:p>
        </p:txBody>
      </p:sp>
      <p:sp>
        <p:nvSpPr>
          <p:cNvPr id="10" name="TextBox 9">
            <a:extLst>
              <a:ext uri="{FF2B5EF4-FFF2-40B4-BE49-F238E27FC236}">
                <a16:creationId xmlns:a16="http://schemas.microsoft.com/office/drawing/2014/main" id="{E7D786EC-8B1C-9BB4-E185-9B3700AE8FEF}"/>
              </a:ext>
            </a:extLst>
          </p:cNvPr>
          <p:cNvSpPr txBox="1"/>
          <p:nvPr/>
        </p:nvSpPr>
        <p:spPr>
          <a:xfrm>
            <a:off x="5092700" y="5753100"/>
            <a:ext cx="24971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All Adjuvant</a:t>
            </a:r>
          </a:p>
        </p:txBody>
      </p:sp>
      <p:sp>
        <p:nvSpPr>
          <p:cNvPr id="3" name="TextBox 2">
            <a:extLst>
              <a:ext uri="{FF2B5EF4-FFF2-40B4-BE49-F238E27FC236}">
                <a16:creationId xmlns:a16="http://schemas.microsoft.com/office/drawing/2014/main" id="{DC014C2E-5118-6D5E-139D-3C003F340170}"/>
              </a:ext>
            </a:extLst>
          </p:cNvPr>
          <p:cNvSpPr txBox="1"/>
          <p:nvPr/>
        </p:nvSpPr>
        <p:spPr>
          <a:xfrm>
            <a:off x="0" y="6488668"/>
            <a:ext cx="49558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Wainberg Z et al. ASCO 2026;Abstract 4070</a:t>
            </a:r>
          </a:p>
        </p:txBody>
      </p:sp>
    </p:spTree>
    <p:extLst>
      <p:ext uri="{BB962C8B-B14F-4D97-AF65-F5344CB8AC3E}">
        <p14:creationId xmlns:p14="http://schemas.microsoft.com/office/powerpoint/2010/main" val="621943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a:solidFill>
                  <a:schemeClr val="tx1"/>
                </a:solidFill>
                <a:latin typeface="Arial" charset="0"/>
                <a:ea typeface="+mn-ea"/>
                <a:cs typeface="+mn-cs"/>
              </a:rPr>
              <a:t>MATTERHORN In the Perioperative ICI Landscape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51D514F1-0928-FDED-9C16-9D7A3EEE901A}"/>
              </a:ext>
            </a:extLst>
          </p:cNvPr>
          <p:cNvSpPr/>
          <p:nvPr/>
        </p:nvSpPr>
        <p:spPr bwMode="auto">
          <a:xfrm>
            <a:off x="2831335" y="6158429"/>
            <a:ext cx="3635566" cy="1762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C41453-FC92-53F0-42D0-3E20203409A1}"/>
              </a:ext>
            </a:extLst>
          </p:cNvPr>
          <p:cNvPicPr>
            <a:picLocks noChangeAspect="1"/>
          </p:cNvPicPr>
          <p:nvPr/>
        </p:nvPicPr>
        <p:blipFill>
          <a:blip r:embed="rId2"/>
          <a:stretch>
            <a:fillRect/>
          </a:stretch>
        </p:blipFill>
        <p:spPr>
          <a:xfrm>
            <a:off x="863063" y="1306262"/>
            <a:ext cx="6254206" cy="5093053"/>
          </a:xfrm>
          <a:prstGeom prst="rect">
            <a:avLst/>
          </a:prstGeom>
        </p:spPr>
      </p:pic>
      <p:sp>
        <p:nvSpPr>
          <p:cNvPr id="2" name="Title 1">
            <a:extLst>
              <a:ext uri="{FF2B5EF4-FFF2-40B4-BE49-F238E27FC236}">
                <a16:creationId xmlns:a16="http://schemas.microsoft.com/office/drawing/2014/main" id="{749D0B5A-0895-83A7-29E7-BDCBF7962302}"/>
              </a:ext>
            </a:extLst>
          </p:cNvPr>
          <p:cNvSpPr>
            <a:spLocks noGrp="1"/>
          </p:cNvSpPr>
          <p:nvPr>
            <p:ph type="title"/>
          </p:nvPr>
        </p:nvSpPr>
        <p:spPr>
          <a:xfrm>
            <a:off x="163417" y="242371"/>
            <a:ext cx="11887200" cy="663781"/>
          </a:xfrm>
        </p:spPr>
        <p:txBody>
          <a:bodyPr/>
          <a:lstStyle/>
          <a:p>
            <a:r>
              <a:rPr lang="en-US" sz="2400" dirty="0"/>
              <a:t>KEYNOTE 585: EFS and OS: Main Cohort (FP) and Combined Cohort (+ FLOT)</a:t>
            </a:r>
          </a:p>
        </p:txBody>
      </p:sp>
      <p:sp>
        <p:nvSpPr>
          <p:cNvPr id="7" name="Content Placeholder 6">
            <a:extLst>
              <a:ext uri="{FF2B5EF4-FFF2-40B4-BE49-F238E27FC236}">
                <a16:creationId xmlns:a16="http://schemas.microsoft.com/office/drawing/2014/main" id="{32FAC199-F408-95EB-6422-5AB9B57EA26B}"/>
              </a:ext>
            </a:extLst>
          </p:cNvPr>
          <p:cNvSpPr>
            <a:spLocks noGrp="1"/>
          </p:cNvSpPr>
          <p:nvPr>
            <p:ph idx="1"/>
          </p:nvPr>
        </p:nvSpPr>
        <p:spPr>
          <a:xfrm>
            <a:off x="7747210" y="882974"/>
            <a:ext cx="3239137" cy="4651376"/>
          </a:xfrm>
        </p:spPr>
        <p:txBody>
          <a:bodyPr/>
          <a:lstStyle/>
          <a:p>
            <a:r>
              <a:rPr lang="en-US" sz="2250" dirty="0"/>
              <a:t>EFS numerically superior for pembro + FP (25.7-44.4 months), NS (HR 0.81)</a:t>
            </a:r>
          </a:p>
          <a:p>
            <a:r>
              <a:rPr lang="en-US" sz="2250" dirty="0"/>
              <a:t>OS numerically superior for pembro + FP (55.7-71.8 months), NS (HR 0.86</a:t>
            </a:r>
          </a:p>
          <a:p>
            <a:r>
              <a:rPr lang="en-US" sz="2250" dirty="0"/>
              <a:t>FLOT + CF: EFS (HR 0.80) and OS (HR 0.86) not changed</a:t>
            </a:r>
          </a:p>
        </p:txBody>
      </p:sp>
      <p:sp>
        <p:nvSpPr>
          <p:cNvPr id="5" name="TextBox 4">
            <a:extLst>
              <a:ext uri="{FF2B5EF4-FFF2-40B4-BE49-F238E27FC236}">
                <a16:creationId xmlns:a16="http://schemas.microsoft.com/office/drawing/2014/main" id="{F372AF6A-71F2-C0FC-D672-AFCDCF9B575D}"/>
              </a:ext>
            </a:extLst>
          </p:cNvPr>
          <p:cNvSpPr txBox="1"/>
          <p:nvPr/>
        </p:nvSpPr>
        <p:spPr>
          <a:xfrm>
            <a:off x="2999486" y="6349897"/>
            <a:ext cx="5572125" cy="380873"/>
          </a:xfrm>
          <a:prstGeom prst="rect">
            <a:avLst/>
          </a:prstGeom>
          <a:noFill/>
        </p:spPr>
        <p:txBody>
          <a:bodyPr wrap="square" rtlCol="0">
            <a:spAutoFit/>
          </a:bodyPr>
          <a:lstStyle/>
          <a:p>
            <a:pPr marL="0" marR="0" lvl="0" indent="0" algn="ctr" defTabSz="428671" rtl="0" eaLnBrk="0" fontAlgn="base" latinLnBrk="0" hangingPunct="0">
              <a:lnSpc>
                <a:spcPct val="100000"/>
              </a:lnSpc>
              <a:spcBef>
                <a:spcPct val="0"/>
              </a:spcBef>
              <a:spcAft>
                <a:spcPct val="0"/>
              </a:spcAft>
              <a:buClrTx/>
              <a:buSzTx/>
              <a:buFontTx/>
              <a:buNone/>
              <a:tabLst/>
              <a:defRPr/>
            </a:pPr>
            <a:r>
              <a:rPr kumimoji="0" lang="en-US" sz="1875" b="0" i="0" u="none" strike="noStrike" kern="1200" cap="none" spc="0" normalizeH="0" baseline="0" noProof="0" dirty="0">
                <a:ln>
                  <a:noFill/>
                </a:ln>
                <a:solidFill>
                  <a:srgbClr val="000000"/>
                </a:solidFill>
                <a:effectLst/>
                <a:uLnTx/>
                <a:uFillTx/>
                <a:latin typeface="Times New Roman" pitchFamily="16" charset="0"/>
                <a:ea typeface="ＭＳ Ｐゴシック" panose="020B0600070205080204" pitchFamily="34" charset="-128"/>
                <a:cs typeface="Lucida Sans Unicode"/>
              </a:rPr>
              <a:t>Shitara JCO 43: 3152; 2025</a:t>
            </a:r>
          </a:p>
        </p:txBody>
      </p:sp>
      <p:sp>
        <p:nvSpPr>
          <p:cNvPr id="3" name="TextBox 2">
            <a:extLst>
              <a:ext uri="{FF2B5EF4-FFF2-40B4-BE49-F238E27FC236}">
                <a16:creationId xmlns:a16="http://schemas.microsoft.com/office/drawing/2014/main" id="{4FAFD330-7839-5705-0701-41000F5B610E}"/>
              </a:ext>
            </a:extLst>
          </p:cNvPr>
          <p:cNvSpPr txBox="1"/>
          <p:nvPr/>
        </p:nvSpPr>
        <p:spPr>
          <a:xfrm>
            <a:off x="1611217" y="882973"/>
            <a:ext cx="22098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FP</a:t>
            </a:r>
          </a:p>
        </p:txBody>
      </p:sp>
      <p:sp>
        <p:nvSpPr>
          <p:cNvPr id="6" name="TextBox 5">
            <a:extLst>
              <a:ext uri="{FF2B5EF4-FFF2-40B4-BE49-F238E27FC236}">
                <a16:creationId xmlns:a16="http://schemas.microsoft.com/office/drawing/2014/main" id="{2919E4CA-A09B-3EA1-C595-2C8EB8F90D6B}"/>
              </a:ext>
            </a:extLst>
          </p:cNvPr>
          <p:cNvSpPr txBox="1"/>
          <p:nvPr/>
        </p:nvSpPr>
        <p:spPr>
          <a:xfrm>
            <a:off x="4501994" y="906152"/>
            <a:ext cx="220980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FP + FLOT</a:t>
            </a:r>
          </a:p>
        </p:txBody>
      </p:sp>
    </p:spTree>
    <p:extLst>
      <p:ext uri="{BB962C8B-B14F-4D97-AF65-F5344CB8AC3E}">
        <p14:creationId xmlns:p14="http://schemas.microsoft.com/office/powerpoint/2010/main" val="33578253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a:solidFill>
                  <a:schemeClr val="tx1"/>
                </a:solidFill>
                <a:latin typeface="Arial" charset="0"/>
                <a:ea typeface="+mn-ea"/>
                <a:cs typeface="+mn-cs"/>
              </a:rPr>
              <a:t>FLOT + ICI in MATTERHORN and KN-585</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991CB1B-8711-1F30-0202-0E326B92626C}"/>
              </a:ext>
            </a:extLst>
          </p:cNvPr>
          <p:cNvSpPr/>
          <p:nvPr/>
        </p:nvSpPr>
        <p:spPr bwMode="auto">
          <a:xfrm>
            <a:off x="2831335" y="6158429"/>
            <a:ext cx="3635566" cy="17627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6" charset="0"/>
              <a:ea typeface="MS PGothic" charset="0"/>
              <a:cs typeface="Lucida Sans Unicode"/>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a:solidFill>
                  <a:schemeClr val="tx1"/>
                </a:solidFill>
                <a:latin typeface="Arial" charset="0"/>
                <a:ea typeface="+mn-ea"/>
                <a:cs typeface="+mn-cs"/>
              </a:rPr>
              <a:t>Overall Survival: FLOT Cohort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C570817-43DA-DE86-FE51-C7C3D2EE2C62}"/>
              </a:ext>
            </a:extLst>
          </p:cNvPr>
          <p:cNvSpPr txBox="1"/>
          <p:nvPr/>
        </p:nvSpPr>
        <p:spPr>
          <a:xfrm>
            <a:off x="6096000" y="6043791"/>
            <a:ext cx="4813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KEYNOTE 585, Al-Batran JCO GI ASCO 2024</a:t>
            </a:r>
          </a:p>
        </p:txBody>
      </p:sp>
    </p:spTree>
    <p:extLst>
      <p:ext uri="{BB962C8B-B14F-4D97-AF65-F5344CB8AC3E}">
        <p14:creationId xmlns:p14="http://schemas.microsoft.com/office/powerpoint/2010/main" val="187387604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a:t>Shitara</a:t>
            </a:r>
            <a:r>
              <a:rPr lang="en-US" sz="3200" dirty="0"/>
              <a:t>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extLst>
              <p:ext uri="{D42A27DB-BD31-4B8C-83A1-F6EECF244321}">
                <p14:modId xmlns:p14="http://schemas.microsoft.com/office/powerpoint/2010/main" val="3602750727"/>
              </p:ext>
            </p:extLst>
          </p:nvPr>
        </p:nvGraphicFramePr>
        <p:xfrm>
          <a:off x="1407546" y="2276872"/>
          <a:ext cx="9368445" cy="1296144"/>
        </p:xfrm>
        <a:graphic>
          <a:graphicData uri="http://schemas.openxmlformats.org/drawingml/2006/table">
            <a:tbl>
              <a:tblPr firstRow="1" bandRow="1">
                <a:tableStyleId>{F2DE63D5-997A-4646-A377-4702673A728D}</a:tableStyleId>
              </a:tblPr>
              <a:tblGrid>
                <a:gridCol w="9368445">
                  <a:extLst>
                    <a:ext uri="{9D8B030D-6E8A-4147-A177-3AD203B41FA5}">
                      <a16:colId xmlns:a16="http://schemas.microsoft.com/office/drawing/2014/main" val="20000"/>
                    </a:ext>
                  </a:extLst>
                </a:gridCol>
              </a:tblGrid>
              <a:tr h="1296144">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No relevant financial relationships to disclose.</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441046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133B8-56A0-D707-6AE5-49A505AA594F}"/>
            </a:ext>
          </a:extLst>
        </p:cNvPr>
        <p:cNvGrpSpPr/>
        <p:nvPr/>
      </p:nvGrpSpPr>
      <p:grpSpPr>
        <a:xfrm>
          <a:off x="0" y="0"/>
          <a:ext cx="0" cy="0"/>
          <a:chOff x="0" y="0"/>
          <a:chExt cx="0" cy="0"/>
        </a:xfrm>
      </p:grpSpPr>
      <p:pic>
        <p:nvPicPr>
          <p:cNvPr id="3" name="Picture 2" descr="A black text on a white background&#10;&#10;AI-generated content may be incorrect.">
            <a:extLst>
              <a:ext uri="{FF2B5EF4-FFF2-40B4-BE49-F238E27FC236}">
                <a16:creationId xmlns:a16="http://schemas.microsoft.com/office/drawing/2014/main" id="{5A8FD132-193E-EDD7-0BD3-AE51A9150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630" y="1844824"/>
            <a:ext cx="11012740" cy="2257028"/>
          </a:xfrm>
          <a:prstGeom prst="rect">
            <a:avLst/>
          </a:prstGeom>
        </p:spPr>
      </p:pic>
      <p:sp>
        <p:nvSpPr>
          <p:cNvPr id="4" name="Rectangle 3">
            <a:extLst>
              <a:ext uri="{FF2B5EF4-FFF2-40B4-BE49-F238E27FC236}">
                <a16:creationId xmlns:a16="http://schemas.microsoft.com/office/drawing/2014/main" id="{D7835708-52BA-9C99-37DC-9F198ED29FBC}"/>
              </a:ext>
            </a:extLst>
          </p:cNvPr>
          <p:cNvSpPr/>
          <p:nvPr/>
        </p:nvSpPr>
        <p:spPr bwMode="auto">
          <a:xfrm>
            <a:off x="9480376" y="1988840"/>
            <a:ext cx="212199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Rectangle 5">
            <a:extLst>
              <a:ext uri="{FF2B5EF4-FFF2-40B4-BE49-F238E27FC236}">
                <a16:creationId xmlns:a16="http://schemas.microsoft.com/office/drawing/2014/main" id="{DC5A398D-946E-1E65-B3FC-6BE1552105DA}"/>
              </a:ext>
            </a:extLst>
          </p:cNvPr>
          <p:cNvSpPr/>
          <p:nvPr/>
        </p:nvSpPr>
        <p:spPr bwMode="auto">
          <a:xfrm>
            <a:off x="589630" y="4048621"/>
            <a:ext cx="11012740" cy="9113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B5EB756C-1A71-BDF5-993E-39CA8E5E3539}"/>
              </a:ext>
            </a:extLst>
          </p:cNvPr>
          <p:cNvSpPr txBox="1"/>
          <p:nvPr/>
        </p:nvSpPr>
        <p:spPr>
          <a:xfrm>
            <a:off x="7054578" y="4429634"/>
            <a:ext cx="4512774"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rial" pitchFamily="-72" charset="0"/>
                <a:ea typeface="MS PGothic" charset="0"/>
              </a:rPr>
              <a:t>J Clin Oncol </a:t>
            </a:r>
            <a:r>
              <a:rPr kumimoji="0" lang="en-US" sz="2400" b="1" i="0" u="none" strike="noStrike" kern="1200" cap="none" spc="0" normalizeH="0" baseline="0" noProof="0" dirty="0">
                <a:ln>
                  <a:noFill/>
                </a:ln>
                <a:solidFill>
                  <a:srgbClr val="000000"/>
                </a:solidFill>
                <a:effectLst/>
                <a:uLnTx/>
                <a:uFillTx/>
                <a:latin typeface="Arial" pitchFamily="-72" charset="0"/>
                <a:ea typeface="MS PGothic" charset="0"/>
              </a:rPr>
              <a:t>2025;43:3141-3.</a:t>
            </a:r>
          </a:p>
        </p:txBody>
      </p:sp>
    </p:spTree>
    <p:extLst>
      <p:ext uri="{BB962C8B-B14F-4D97-AF65-F5344CB8AC3E}">
        <p14:creationId xmlns:p14="http://schemas.microsoft.com/office/powerpoint/2010/main" val="2376210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A095B-CA4D-D528-A7F8-7416F75924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2719552-CC3A-A244-4132-00A8EB6E5D2B}"/>
              </a:ext>
            </a:extLst>
          </p:cNvPr>
          <p:cNvSpPr txBox="1"/>
          <p:nvPr/>
        </p:nvSpPr>
        <p:spPr>
          <a:xfrm>
            <a:off x="191344" y="6453336"/>
            <a:ext cx="324159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rPr>
              <a:t>Ilson</a:t>
            </a:r>
            <a:r>
              <a:rPr kumimoji="0" lang="en-US" sz="1500" b="0" i="0" u="none" strike="noStrike" kern="1200" cap="none" spc="0" normalizeH="0" baseline="0" noProof="0" dirty="0">
                <a:ln>
                  <a:noFill/>
                </a:ln>
                <a:solidFill>
                  <a:srgbClr val="000000"/>
                </a:solidFill>
                <a:effectLst/>
                <a:uLnTx/>
                <a:uFillTx/>
                <a:latin typeface="Calibri"/>
                <a:ea typeface="MS PGothic" charset="0"/>
              </a:rPr>
              <a:t> DH.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 </a:t>
            </a:r>
            <a:r>
              <a:rPr kumimoji="0" lang="en-US" sz="1500" b="0" i="0" u="none" strike="noStrike" kern="1200" cap="none" spc="0" normalizeH="0" baseline="0" noProof="0" dirty="0">
                <a:ln>
                  <a:noFill/>
                </a:ln>
                <a:solidFill>
                  <a:srgbClr val="000000"/>
                </a:solidFill>
                <a:effectLst/>
                <a:uLnTx/>
                <a:uFillTx/>
                <a:latin typeface="Calibri"/>
                <a:ea typeface="MS PGothic" charset="0"/>
              </a:rPr>
              <a:t>2025;43:3141-43.</a:t>
            </a:r>
          </a:p>
        </p:txBody>
      </p:sp>
      <p:sp>
        <p:nvSpPr>
          <p:cNvPr id="5" name="TextBox 4">
            <a:extLst>
              <a:ext uri="{FF2B5EF4-FFF2-40B4-BE49-F238E27FC236}">
                <a16:creationId xmlns:a16="http://schemas.microsoft.com/office/drawing/2014/main" id="{7953C21E-C526-05D6-1787-1986A1B58691}"/>
              </a:ext>
            </a:extLst>
          </p:cNvPr>
          <p:cNvSpPr txBox="1"/>
          <p:nvPr/>
        </p:nvSpPr>
        <p:spPr>
          <a:xfrm>
            <a:off x="1271464" y="1556792"/>
            <a:ext cx="10081120" cy="3303340"/>
          </a:xfrm>
          <a:prstGeom prst="rect">
            <a:avLst/>
          </a:prstGeom>
          <a:noFill/>
        </p:spPr>
        <p:txBody>
          <a:bodyPr wrap="square" rtlCol="0">
            <a:spAutoFit/>
          </a:bodyPr>
          <a:lstStyle/>
          <a:p>
            <a:pPr marL="0" marR="0" lvl="0" indent="0" algn="l" defTabSz="455613" rtl="0" eaLnBrk="1" fontAlgn="base" latinLnBrk="0" hangingPunct="1">
              <a:lnSpc>
                <a:spcPts val="356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potential superiority of preoperative and postoperative chemotherapy over adjuvant chemotherapy alone was recently evidenced from updated results from the RESOLVE trial from China and the PRODIGY trial from Japan and Korea. Therefore, perioperative FLOT, now with the addition of durvalumab, should and will be embraced globally as the standard of care in the management of operable esophagogastric cancer.”</a:t>
            </a:r>
          </a:p>
        </p:txBody>
      </p:sp>
    </p:spTree>
    <p:extLst>
      <p:ext uri="{BB962C8B-B14F-4D97-AF65-F5344CB8AC3E}">
        <p14:creationId xmlns:p14="http://schemas.microsoft.com/office/powerpoint/2010/main" val="142827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D5CB2-0FC0-7C46-48E3-DC66C6B05EEC}"/>
              </a:ext>
            </a:extLst>
          </p:cNvPr>
          <p:cNvSpPr>
            <a:spLocks noGrp="1"/>
          </p:cNvSpPr>
          <p:nvPr>
            <p:ph type="title"/>
          </p:nvPr>
        </p:nvSpPr>
        <p:spPr>
          <a:xfrm>
            <a:off x="0" y="195340"/>
            <a:ext cx="12192000" cy="1141412"/>
          </a:xfrm>
        </p:spPr>
        <p:txBody>
          <a:bodyPr/>
          <a:lstStyle/>
          <a:p>
            <a:r>
              <a:rPr lang="en-US" dirty="0"/>
              <a:t>MATTERHORN AND KEYNOTE 585 UPDATES</a:t>
            </a:r>
          </a:p>
        </p:txBody>
      </p:sp>
      <p:sp>
        <p:nvSpPr>
          <p:cNvPr id="3" name="Content Placeholder 2">
            <a:extLst>
              <a:ext uri="{FF2B5EF4-FFF2-40B4-BE49-F238E27FC236}">
                <a16:creationId xmlns:a16="http://schemas.microsoft.com/office/drawing/2014/main" id="{20C9E9ED-8EDB-7708-025C-97297328DAC1}"/>
              </a:ext>
            </a:extLst>
          </p:cNvPr>
          <p:cNvSpPr>
            <a:spLocks noGrp="1"/>
          </p:cNvSpPr>
          <p:nvPr>
            <p:ph idx="1"/>
          </p:nvPr>
        </p:nvSpPr>
        <p:spPr>
          <a:xfrm>
            <a:off x="895352" y="1509982"/>
            <a:ext cx="10407649" cy="4316412"/>
          </a:xfrm>
        </p:spPr>
        <p:txBody>
          <a:bodyPr/>
          <a:lstStyle/>
          <a:p>
            <a:r>
              <a:rPr lang="en-US" dirty="0"/>
              <a:t>For esophagogastric adenocarcinoma, pre- and postoperative FLOT + durvalumab is the preferred standard of care treatment.</a:t>
            </a:r>
          </a:p>
          <a:p>
            <a:r>
              <a:rPr lang="en-US" dirty="0"/>
              <a:t>Completing all planned therapy if possible achieves the highest event free survival.</a:t>
            </a:r>
          </a:p>
          <a:p>
            <a:r>
              <a:rPr lang="en-US" dirty="0"/>
              <a:t>Two drug perioperative 5-FU/cisplatin plus pembrolizumab failed to improve survival over chemotherapy alone despite higher rates of pathologic complete response and numeric improvements in PFS and OS. </a:t>
            </a:r>
          </a:p>
        </p:txBody>
      </p:sp>
    </p:spTree>
    <p:extLst>
      <p:ext uri="{BB962C8B-B14F-4D97-AF65-F5344CB8AC3E}">
        <p14:creationId xmlns:p14="http://schemas.microsoft.com/office/powerpoint/2010/main" val="10900383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5434A-53B2-DA2A-A6B5-74F28A6D93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9C9C1-A6A4-0EDA-288B-10B294415134}"/>
              </a:ext>
            </a:extLst>
          </p:cNvPr>
          <p:cNvSpPr>
            <a:spLocks noGrp="1"/>
          </p:cNvSpPr>
          <p:nvPr>
            <p:ph type="title"/>
          </p:nvPr>
        </p:nvSpPr>
        <p:spPr>
          <a:xfrm>
            <a:off x="191344" y="2420888"/>
            <a:ext cx="11809312" cy="1143000"/>
          </a:xfrm>
        </p:spPr>
        <p:txBody>
          <a:bodyPr/>
          <a:lstStyle/>
          <a:p>
            <a:pPr>
              <a:spcBef>
                <a:spcPts val="1200"/>
              </a:spcBef>
            </a:pPr>
            <a:r>
              <a:rPr lang="en-US" dirty="0"/>
              <a:t>Perioperative Therapy for HER2-Positive </a:t>
            </a:r>
            <a:br>
              <a:rPr lang="en-US" dirty="0"/>
            </a:br>
            <a:r>
              <a:rPr lang="en-US" dirty="0"/>
              <a:t>Esophagogastric Adenocarcinoma</a:t>
            </a:r>
            <a:endParaRPr lang="en-US" sz="2400" dirty="0"/>
          </a:p>
        </p:txBody>
      </p:sp>
    </p:spTree>
    <p:extLst>
      <p:ext uri="{BB962C8B-B14F-4D97-AF65-F5344CB8AC3E}">
        <p14:creationId xmlns:p14="http://schemas.microsoft.com/office/powerpoint/2010/main" val="202883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A851B-7F7C-4BD4-C31A-55FE5991DA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3DFF2E-A15E-46F9-5156-E1304FB9099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B0E5145-2540-DDB6-D5F4-443A953F5B42}"/>
              </a:ext>
            </a:extLst>
          </p:cNvPr>
          <p:cNvPicPr>
            <a:picLocks noChangeAspect="1"/>
          </p:cNvPicPr>
          <p:nvPr/>
        </p:nvPicPr>
        <p:blipFill>
          <a:blip r:embed="rId2"/>
          <a:stretch>
            <a:fillRect/>
          </a:stretch>
        </p:blipFill>
        <p:spPr>
          <a:xfrm>
            <a:off x="95249" y="76200"/>
            <a:ext cx="11868151" cy="6781800"/>
          </a:xfrm>
          <a:prstGeom prst="rect">
            <a:avLst/>
          </a:prstGeom>
        </p:spPr>
      </p:pic>
      <p:sp>
        <p:nvSpPr>
          <p:cNvPr id="5" name="TextBox 4">
            <a:extLst>
              <a:ext uri="{FF2B5EF4-FFF2-40B4-BE49-F238E27FC236}">
                <a16:creationId xmlns:a16="http://schemas.microsoft.com/office/drawing/2014/main" id="{F87EF562-52ED-2200-F321-810DE9F6912E}"/>
              </a:ext>
            </a:extLst>
          </p:cNvPr>
          <p:cNvSpPr txBox="1"/>
          <p:nvPr/>
        </p:nvSpPr>
        <p:spPr>
          <a:xfrm>
            <a:off x="774700" y="6427034"/>
            <a:ext cx="330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Stein Nature Med 31:4197; 2025</a:t>
            </a:r>
          </a:p>
        </p:txBody>
      </p:sp>
    </p:spTree>
    <p:extLst>
      <p:ext uri="{BB962C8B-B14F-4D97-AF65-F5344CB8AC3E}">
        <p14:creationId xmlns:p14="http://schemas.microsoft.com/office/powerpoint/2010/main" val="410085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D10E-D9B9-4BB0-FFF3-206B8A6C469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F60D17B-7262-F0C4-FD65-D7455B9B3F4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68818"/>
          <a:stretch>
            <a:fillRect/>
          </a:stretch>
        </p:blipFill>
        <p:spPr>
          <a:xfrm>
            <a:off x="-28903" y="16182"/>
            <a:ext cx="12220903" cy="2133460"/>
          </a:xfrm>
          <a:prstGeom prst="rect">
            <a:avLst/>
          </a:prstGeom>
        </p:spPr>
      </p:pic>
      <p:sp>
        <p:nvSpPr>
          <p:cNvPr id="5" name="TextBox 4">
            <a:extLst>
              <a:ext uri="{FF2B5EF4-FFF2-40B4-BE49-F238E27FC236}">
                <a16:creationId xmlns:a16="http://schemas.microsoft.com/office/drawing/2014/main" id="{AD278B07-7BB5-28FE-F6E6-2812BA623AE2}"/>
              </a:ext>
            </a:extLst>
          </p:cNvPr>
          <p:cNvSpPr txBox="1"/>
          <p:nvPr/>
        </p:nvSpPr>
        <p:spPr>
          <a:xfrm>
            <a:off x="774700" y="6427034"/>
            <a:ext cx="330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Stein Nature Med 31:4197; 2025</a:t>
            </a:r>
          </a:p>
        </p:txBody>
      </p:sp>
      <p:pic>
        <p:nvPicPr>
          <p:cNvPr id="6" name="Picture 5">
            <a:extLst>
              <a:ext uri="{FF2B5EF4-FFF2-40B4-BE49-F238E27FC236}">
                <a16:creationId xmlns:a16="http://schemas.microsoft.com/office/drawing/2014/main" id="{1476411C-AEAC-86E2-6B95-127A9FD449FE}"/>
              </a:ext>
            </a:extLst>
          </p:cNvPr>
          <p:cNvPicPr>
            <a:picLocks noChangeAspect="1"/>
          </p:cNvPicPr>
          <p:nvPr/>
        </p:nvPicPr>
        <p:blipFill>
          <a:blip r:embed="rId4"/>
          <a:stretch>
            <a:fillRect/>
          </a:stretch>
        </p:blipFill>
        <p:spPr>
          <a:xfrm>
            <a:off x="339004" y="2149642"/>
            <a:ext cx="8531277" cy="3839075"/>
          </a:xfrm>
          <a:prstGeom prst="rect">
            <a:avLst/>
          </a:prstGeom>
        </p:spPr>
      </p:pic>
      <p:pic>
        <p:nvPicPr>
          <p:cNvPr id="7" name="Picture 6">
            <a:extLst>
              <a:ext uri="{FF2B5EF4-FFF2-40B4-BE49-F238E27FC236}">
                <a16:creationId xmlns:a16="http://schemas.microsoft.com/office/drawing/2014/main" id="{41B4B62B-3906-23B7-A9A2-435D447FB45B}"/>
              </a:ext>
            </a:extLst>
          </p:cNvPr>
          <p:cNvPicPr>
            <a:picLocks noChangeAspect="1"/>
          </p:cNvPicPr>
          <p:nvPr/>
        </p:nvPicPr>
        <p:blipFill>
          <a:blip r:embed="rId5"/>
          <a:srcRect b="25389"/>
          <a:stretch>
            <a:fillRect/>
          </a:stretch>
        </p:blipFill>
        <p:spPr>
          <a:xfrm>
            <a:off x="7042484" y="4708359"/>
            <a:ext cx="5005137" cy="733069"/>
          </a:xfrm>
          <a:prstGeom prst="rect">
            <a:avLst/>
          </a:prstGeom>
        </p:spPr>
      </p:pic>
    </p:spTree>
    <p:extLst>
      <p:ext uri="{BB962C8B-B14F-4D97-AF65-F5344CB8AC3E}">
        <p14:creationId xmlns:p14="http://schemas.microsoft.com/office/powerpoint/2010/main" val="29511451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4AD0-7EC0-8A93-AF06-23F2BFA504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83DDDE-B73B-0E38-B1DC-A11FC536011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D10BEBC-1DB0-030D-F82D-E20DF509F3B2}"/>
              </a:ext>
            </a:extLst>
          </p:cNvPr>
          <p:cNvPicPr>
            <a:picLocks noChangeAspect="1"/>
          </p:cNvPicPr>
          <p:nvPr/>
        </p:nvPicPr>
        <p:blipFill>
          <a:blip r:embed="rId2"/>
          <a:srcRect b="11127"/>
          <a:stretch>
            <a:fillRect/>
          </a:stretch>
        </p:blipFill>
        <p:spPr>
          <a:xfrm>
            <a:off x="-17079" y="9580"/>
            <a:ext cx="12209079" cy="6086420"/>
          </a:xfrm>
          <a:prstGeom prst="rect">
            <a:avLst/>
          </a:prstGeom>
        </p:spPr>
      </p:pic>
      <p:sp>
        <p:nvSpPr>
          <p:cNvPr id="5" name="TextBox 4">
            <a:extLst>
              <a:ext uri="{FF2B5EF4-FFF2-40B4-BE49-F238E27FC236}">
                <a16:creationId xmlns:a16="http://schemas.microsoft.com/office/drawing/2014/main" id="{11C77B92-8D7F-0238-F3B1-F15229C0BE7D}"/>
              </a:ext>
            </a:extLst>
          </p:cNvPr>
          <p:cNvSpPr txBox="1"/>
          <p:nvPr/>
        </p:nvSpPr>
        <p:spPr>
          <a:xfrm>
            <a:off x="774700" y="6427034"/>
            <a:ext cx="3302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Stein Nature Med 31:4197; 2025</a:t>
            </a:r>
          </a:p>
        </p:txBody>
      </p:sp>
    </p:spTree>
    <p:extLst>
      <p:ext uri="{BB962C8B-B14F-4D97-AF65-F5344CB8AC3E}">
        <p14:creationId xmlns:p14="http://schemas.microsoft.com/office/powerpoint/2010/main" val="35205341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5150-0DD3-6E56-5459-E7240194A587}"/>
              </a:ext>
            </a:extLst>
          </p:cNvPr>
          <p:cNvSpPr>
            <a:spLocks noGrp="1"/>
          </p:cNvSpPr>
          <p:nvPr>
            <p:ph type="title"/>
          </p:nvPr>
        </p:nvSpPr>
        <p:spPr/>
        <p:txBody>
          <a:bodyPr/>
          <a:lstStyle/>
          <a:p>
            <a:r>
              <a:rPr lang="en-US" dirty="0"/>
              <a:t>PERIOPERATIVE THERAPY OF HER2 + ESOPHAGOGASTRIC ADENOCARCINOMA</a:t>
            </a:r>
          </a:p>
        </p:txBody>
      </p:sp>
      <p:sp>
        <p:nvSpPr>
          <p:cNvPr id="3" name="Content Placeholder 2">
            <a:extLst>
              <a:ext uri="{FF2B5EF4-FFF2-40B4-BE49-F238E27FC236}">
                <a16:creationId xmlns:a16="http://schemas.microsoft.com/office/drawing/2014/main" id="{6571116A-4659-0BB0-9DDA-D7B5B4502EB2}"/>
              </a:ext>
            </a:extLst>
          </p:cNvPr>
          <p:cNvSpPr>
            <a:spLocks noGrp="1"/>
          </p:cNvSpPr>
          <p:nvPr>
            <p:ph idx="1"/>
          </p:nvPr>
        </p:nvSpPr>
        <p:spPr/>
        <p:txBody>
          <a:bodyPr/>
          <a:lstStyle/>
          <a:p>
            <a:r>
              <a:rPr lang="en-US" dirty="0"/>
              <a:t>The combination of FLOT, pembrolizumab and trastuzumab achieves a remarkably high rate of pathologic complete response.</a:t>
            </a:r>
          </a:p>
          <a:p>
            <a:r>
              <a:rPr lang="en-US" dirty="0"/>
              <a:t>Trials may consider nonoperative management in clinical complete responders to this or similar regimens.</a:t>
            </a:r>
          </a:p>
          <a:p>
            <a:r>
              <a:rPr lang="en-US" dirty="0"/>
              <a:t>Evaluation of perioperative therapy with novel and potentially more effective HER2 agents, including zanidatamab and trastuzumab deruxtecan, combined with immunotherapy, is warranted. </a:t>
            </a:r>
          </a:p>
        </p:txBody>
      </p:sp>
    </p:spTree>
    <p:extLst>
      <p:ext uri="{BB962C8B-B14F-4D97-AF65-F5344CB8AC3E}">
        <p14:creationId xmlns:p14="http://schemas.microsoft.com/office/powerpoint/2010/main" val="10302288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0933D-9212-AEF9-3997-5DB8BA8E2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A0DDF-4D0D-018F-4ABB-B41C4F24AEDD}"/>
              </a:ext>
            </a:extLst>
          </p:cNvPr>
          <p:cNvSpPr>
            <a:spLocks noGrp="1"/>
          </p:cNvSpPr>
          <p:nvPr>
            <p:ph type="title"/>
          </p:nvPr>
        </p:nvSpPr>
        <p:spPr>
          <a:xfrm>
            <a:off x="407368" y="2420888"/>
            <a:ext cx="11377264" cy="1143000"/>
          </a:xfrm>
        </p:spPr>
        <p:txBody>
          <a:bodyPr/>
          <a:lstStyle/>
          <a:p>
            <a:pPr>
              <a:spcBef>
                <a:spcPts val="1200"/>
              </a:spcBef>
            </a:pPr>
            <a:r>
              <a:rPr lang="en-US" dirty="0"/>
              <a:t>Long-Term Follow-Up of M1 Trials of </a:t>
            </a:r>
            <a:br>
              <a:rPr lang="en-US" dirty="0"/>
            </a:br>
            <a:r>
              <a:rPr lang="en-US" dirty="0"/>
              <a:t>Immunotherapy + Chemotherapy</a:t>
            </a:r>
            <a:endParaRPr lang="en-US" sz="2400" dirty="0"/>
          </a:p>
        </p:txBody>
      </p:sp>
    </p:spTree>
    <p:extLst>
      <p:ext uri="{BB962C8B-B14F-4D97-AF65-F5344CB8AC3E}">
        <p14:creationId xmlns:p14="http://schemas.microsoft.com/office/powerpoint/2010/main" val="1386804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547DC2-FA46-1E43-ACEB-5B3F813F8D33}"/>
              </a:ext>
            </a:extLst>
          </p:cNvPr>
          <p:cNvSpPr>
            <a:spLocks noGrp="1"/>
          </p:cNvSpPr>
          <p:nvPr>
            <p:ph type="ctrTitle"/>
          </p:nvPr>
        </p:nvSpPr>
        <p:spPr>
          <a:xfrm>
            <a:off x="369216" y="1405569"/>
            <a:ext cx="11453567" cy="1939870"/>
          </a:xfrm>
        </p:spPr>
        <p:txBody>
          <a:bodyPr>
            <a:noAutofit/>
          </a:bodyPr>
          <a:lstStyle/>
          <a:p>
            <a:pPr algn="just"/>
            <a:r>
              <a:rPr lang="en-US" sz="3200" dirty="0"/>
              <a:t>Nivolumab plus ipilimumab combined with chemotherapy as first-line treatment for HER2-negative unresectable advanced or recurrent gastric/gastroesophageal junction cancer: A randomized phase 3 trial (ATTRACTION-6)</a:t>
            </a:r>
          </a:p>
        </p:txBody>
      </p:sp>
      <p:sp>
        <p:nvSpPr>
          <p:cNvPr id="9" name="Text Placeholder 8">
            <a:extLst>
              <a:ext uri="{FF2B5EF4-FFF2-40B4-BE49-F238E27FC236}">
                <a16:creationId xmlns:a16="http://schemas.microsoft.com/office/drawing/2014/main" id="{99049D70-7153-8B48-B8D1-D157862402A4}"/>
              </a:ext>
            </a:extLst>
          </p:cNvPr>
          <p:cNvSpPr>
            <a:spLocks noGrp="1"/>
          </p:cNvSpPr>
          <p:nvPr>
            <p:ph type="body" sz="quarter" idx="15"/>
          </p:nvPr>
        </p:nvSpPr>
        <p:spPr/>
        <p:txBody>
          <a:bodyPr/>
          <a:lstStyle/>
          <a:p>
            <a:r>
              <a:rPr lang="en-US" dirty="0"/>
              <a:t>Do-Youn Oh, MD, PhD</a:t>
            </a:r>
          </a:p>
        </p:txBody>
      </p:sp>
      <p:sp>
        <p:nvSpPr>
          <p:cNvPr id="2" name="Subtitle 6">
            <a:extLst>
              <a:ext uri="{FF2B5EF4-FFF2-40B4-BE49-F238E27FC236}">
                <a16:creationId xmlns:a16="http://schemas.microsoft.com/office/drawing/2014/main" id="{92D46A2D-A740-6B54-3B1E-24DD074115EC}"/>
              </a:ext>
            </a:extLst>
          </p:cNvPr>
          <p:cNvSpPr txBox="1">
            <a:spLocks/>
          </p:cNvSpPr>
          <p:nvPr/>
        </p:nvSpPr>
        <p:spPr>
          <a:xfrm>
            <a:off x="609600" y="4347133"/>
            <a:ext cx="10972800" cy="132230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rgbClr val="008764"/>
              </a:buClr>
              <a:buFont typeface="Arial" panose="020B0604020202020204" pitchFamily="34" charset="0"/>
              <a:buNone/>
              <a:defRPr lang="en-US" sz="2800" kern="1200">
                <a:solidFill>
                  <a:srgbClr val="002557"/>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rgbClr val="008764"/>
              </a:buClr>
              <a:buFont typeface="Wingdings" panose="05000000000000000000" pitchFamily="2" charset="2"/>
              <a:buNone/>
              <a:defRPr lang="en-US" sz="2000" kern="1200">
                <a:solidFill>
                  <a:srgbClr val="002557"/>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rgbClr val="008764"/>
              </a:buClr>
              <a:buFont typeface="Courier New" panose="02070309020205020404" pitchFamily="49" charset="0"/>
              <a:buNone/>
              <a:defRPr lang="en-US" sz="1800" kern="1200">
                <a:solidFill>
                  <a:srgbClr val="002557"/>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rgbClr val="008764"/>
              </a:buClr>
              <a:buFont typeface="Arial" panose="020B0604020202020204" pitchFamily="34" charset="0"/>
              <a:buNone/>
              <a:defRPr lang="en-US" sz="1600" kern="1200">
                <a:solidFill>
                  <a:srgbClr val="002557"/>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rgbClr val="008764"/>
              </a:buClr>
              <a:buFont typeface="Arial" panose="020B0604020202020204" pitchFamily="34" charset="0"/>
              <a:buNone/>
              <a:defRPr lang="en-US" sz="1600" kern="1200">
                <a:solidFill>
                  <a:srgbClr val="002557"/>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
                <a:srgbClr val="008764"/>
              </a:buClr>
              <a:buSzTx/>
              <a:buFont typeface="Arial" panose="020B0604020202020204" pitchFamily="34" charset="0"/>
              <a:buNone/>
              <a:tabLst/>
              <a:defRPr/>
            </a:pP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Seoul National University College of Medicine, Seoul, Republic of Korea,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2</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Asan Medical Center, University of Ulsan College of Medicine, Seoul, Republic of Korea,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3</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National Cancer Center Hospital East, Kashiwa, Japan,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4</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Kaohsiung Medical University Hospital, Kaohsiung, Taiwan,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5</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Institute of Medical Science Hospital, University of Tokyo, Tokyo, Japan,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6</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Yonsei Cancer Center, Yonsei University College of Medicine, Seoul, Republic of Korea,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7</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Kyungpook National University, Daegu, Republic of Korea,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8</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Keimyung University </a:t>
            </a:r>
            <a:r>
              <a:rPr kumimoji="0" lang="en-US" altLang="ja-JP" sz="1000" b="0" i="0" u="none" strike="noStrike" kern="1200" cap="none" spc="0" normalizeH="0" baseline="0" noProof="0" dirty="0" err="1">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Dongsan</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Medical Center, Daegu, Republic of Korea,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9</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Korea University Guro Hospital, Korea University College of Medicine, Seoul, Republic of Korea,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10</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Seoul National University College of Medicine, Seoul, South Korea; Seoul National University Bundang Hospital, Seongnam, Republic of Korea,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11</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Samsung Medical Center, Seoul, Republic of Korea,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12</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National Cancer Center Hospital, Tokyo, Japan,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13</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Cancer Institute Hospital of the Japanese Foundation for Cancer Research, Tokyo, Japan,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14</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Dong-A University Hospital, Busan, Republic of Korea,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China Medical University Hospital, Taichung, Taiwan,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16</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Taipei Veterans General Hospital, Taipei, Taiwan,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17</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Chang Gung Memorial Hospital at </a:t>
            </a:r>
            <a:r>
              <a:rPr kumimoji="0" lang="en-US" altLang="ja-JP" sz="1000" b="0" i="0" u="none" strike="noStrike" kern="1200" cap="none" spc="0" normalizeH="0" baseline="0" noProof="0" dirty="0" err="1">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Linkou</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and Chang Gung University, Tao-Yuan, Taiwan,</a:t>
            </a:r>
            <a:r>
              <a:rPr kumimoji="0" lang="ja-JP" altLang="en-US"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ja-JP" sz="10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18</a:t>
            </a:r>
            <a:r>
              <a:rPr kumimoji="0" lang="en-US" altLang="ja-JP" sz="10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National Taiwan University Hospital, Taipei, Taiwan.</a:t>
            </a:r>
            <a:endParaRPr kumimoji="0" lang="en-US" sz="1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8" name="Subtitle 6">
            <a:extLst>
              <a:ext uri="{FF2B5EF4-FFF2-40B4-BE49-F238E27FC236}">
                <a16:creationId xmlns:a16="http://schemas.microsoft.com/office/drawing/2014/main" id="{53A2C646-6B3B-CD05-BE5D-36DD22A866A1}"/>
              </a:ext>
            </a:extLst>
          </p:cNvPr>
          <p:cNvSpPr txBox="1">
            <a:spLocks/>
          </p:cNvSpPr>
          <p:nvPr/>
        </p:nvSpPr>
        <p:spPr>
          <a:xfrm>
            <a:off x="653818" y="3512561"/>
            <a:ext cx="10972801" cy="834572"/>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rgbClr val="008764"/>
              </a:buClr>
              <a:buFont typeface="Arial" panose="020B0604020202020204" pitchFamily="34" charset="0"/>
              <a:buNone/>
              <a:defRPr lang="en-US" sz="2800" kern="1200">
                <a:solidFill>
                  <a:srgbClr val="002557"/>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rgbClr val="008764"/>
              </a:buClr>
              <a:buFont typeface="Wingdings" panose="05000000000000000000" pitchFamily="2" charset="2"/>
              <a:buNone/>
              <a:defRPr lang="en-US" sz="2000" kern="1200">
                <a:solidFill>
                  <a:srgbClr val="002557"/>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Clr>
                <a:srgbClr val="008764"/>
              </a:buClr>
              <a:buFont typeface="Courier New" panose="02070309020205020404" pitchFamily="49" charset="0"/>
              <a:buNone/>
              <a:defRPr lang="en-US" sz="1800" kern="1200">
                <a:solidFill>
                  <a:srgbClr val="002557"/>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Clr>
                <a:srgbClr val="008764"/>
              </a:buClr>
              <a:buFont typeface="Arial" panose="020B0604020202020204" pitchFamily="34" charset="0"/>
              <a:buNone/>
              <a:defRPr lang="en-US" sz="1600" kern="1200">
                <a:solidFill>
                  <a:srgbClr val="002557"/>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Clr>
                <a:srgbClr val="008764"/>
              </a:buClr>
              <a:buFont typeface="Arial" panose="020B0604020202020204" pitchFamily="34" charset="0"/>
              <a:buNone/>
              <a:defRPr lang="en-US" sz="1600" kern="1200">
                <a:solidFill>
                  <a:srgbClr val="002557"/>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8764"/>
              </a:buClr>
              <a:buSzTx/>
              <a:buFont typeface="Arial" panose="020B0604020202020204" pitchFamily="34" charset="0"/>
              <a:buNone/>
              <a:tabLst/>
              <a:defRPr/>
            </a:pPr>
            <a:r>
              <a:rPr kumimoji="0" lang="en-US" altLang="ja-JP" sz="1400" b="1" i="0" u="sng"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Do-Youn Oh</a:t>
            </a:r>
            <a:r>
              <a:rPr kumimoji="0" lang="en-US" altLang="ja-JP" sz="1400" b="1" i="0" u="sng"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Yoon-Koo Kang</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2</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Kohei Shitara</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3</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Li-Tzong Chen</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4</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ja-JP" sz="1400" b="0" i="0" u="none" strike="noStrike" kern="1200" cap="none" spc="0" normalizeH="0" baseline="0" noProof="0" dirty="0" err="1">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Narikazu</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Boku</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5</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Min-</a:t>
            </a:r>
            <a:r>
              <a:rPr kumimoji="0" lang="en-US" altLang="ja-JP" sz="1400" b="0" i="0" u="none" strike="noStrike" kern="1200" cap="none" spc="0" normalizeH="0" baseline="0" noProof="0" dirty="0" err="1">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Hee</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Ryu</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2</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Sun Young Rha</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6</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Jong Gwang Kim</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7</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
                <a:srgbClr val="008764"/>
              </a:buClr>
              <a:buSzTx/>
              <a:buFont typeface="Arial" panose="020B0604020202020204" pitchFamily="34" charset="0"/>
              <a:buNone/>
              <a:tabLst/>
              <a:defRPr/>
            </a:pP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Jin Young Kim</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8</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Sang </a:t>
            </a:r>
            <a:r>
              <a:rPr kumimoji="0" lang="en-US" altLang="ja-JP" sz="1400" b="0" i="0" u="none" strike="noStrike" kern="1200" cap="none" spc="0" normalizeH="0" baseline="0" noProof="0" dirty="0" err="1">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Cheul</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Oh</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9</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Keun-Wook Lee</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10</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ja-JP" sz="1400" b="0" i="0" u="none" strike="noStrike" kern="1200" cap="none" spc="0" normalizeH="0" baseline="0" noProof="0" dirty="0" err="1">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Jeeyun</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Lee</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11</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Akihito Kawazoe</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3</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Hirokazu Shoji</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12</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Kensei Yamaguchi</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13</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srgbClr val="008764"/>
              </a:buClr>
              <a:buSzTx/>
              <a:buFont typeface="Arial" panose="020B0604020202020204" pitchFamily="34" charset="0"/>
              <a:buNone/>
              <a:tabLst/>
              <a:defRPr/>
            </a:pP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Sung Yong Oh</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14</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Li-Yuan Bai</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Ming-Huang Chen</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16</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Jen-Shi Chen</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17</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Kun-Huei Yeh</a:t>
            </a:r>
            <a:r>
              <a:rPr kumimoji="0" lang="en-US" altLang="ja-JP" sz="1400" b="0" i="0" u="none" strike="noStrike" kern="1200" cap="none" spc="0" normalizeH="0" baseline="3000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18</a:t>
            </a:r>
            <a:r>
              <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rPr>
              <a:t>, ATTRACTION-6 Study Group</a:t>
            </a:r>
          </a:p>
          <a:p>
            <a:pPr marL="0" marR="0" lvl="0" indent="0" algn="l" defTabSz="914400" rtl="0" eaLnBrk="1" fontAlgn="auto" latinLnBrk="0" hangingPunct="1">
              <a:lnSpc>
                <a:spcPct val="100000"/>
              </a:lnSpc>
              <a:spcBef>
                <a:spcPts val="0"/>
              </a:spcBef>
              <a:spcAft>
                <a:spcPts val="0"/>
              </a:spcAft>
              <a:buClr>
                <a:srgbClr val="008764"/>
              </a:buClr>
              <a:buSzTx/>
              <a:buFont typeface="Arial" panose="020B0604020202020204" pitchFamily="34" charset="0"/>
              <a:buNone/>
              <a:tabLst/>
              <a:defRPr/>
            </a:pPr>
            <a:endParaRPr kumimoji="0" lang="en-US" altLang="ja-JP" sz="1400" b="0" i="0" u="none" strike="noStrike" kern="1200" cap="none" spc="0" normalizeH="0" baseline="0" noProof="0" dirty="0">
              <a:ln>
                <a:noFill/>
              </a:ln>
              <a:solidFill>
                <a:srgbClr val="002557"/>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8764"/>
              </a:buClr>
              <a:buSzTx/>
              <a:buFont typeface="Arial" panose="020B0604020202020204" pitchFamily="34" charset="0"/>
              <a:buNone/>
              <a:tabLst/>
              <a:defRPr/>
            </a:pPr>
            <a:endParaRPr kumimoji="0" lang="en-US" sz="9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p:txBody>
      </p:sp>
      <p:sp>
        <p:nvSpPr>
          <p:cNvPr id="14" name="Text Placeholder 7">
            <a:extLst>
              <a:ext uri="{FF2B5EF4-FFF2-40B4-BE49-F238E27FC236}">
                <a16:creationId xmlns:a16="http://schemas.microsoft.com/office/drawing/2014/main" id="{D1A631FD-B0DB-CC72-7E39-3DCD0FB643C0}"/>
              </a:ext>
            </a:extLst>
          </p:cNvPr>
          <p:cNvSpPr>
            <a:spLocks noGrp="1"/>
          </p:cNvSpPr>
          <p:nvPr>
            <p:ph type="body" sz="quarter" idx="14"/>
          </p:nvPr>
        </p:nvSpPr>
        <p:spPr>
          <a:xfrm>
            <a:off x="653818" y="5770676"/>
            <a:ext cx="10972800" cy="388459"/>
          </a:xfrm>
        </p:spPr>
        <p:txBody>
          <a:bodyPr/>
          <a:lstStyle/>
          <a:p>
            <a:r>
              <a:rPr lang="en-US" sz="1200" dirty="0"/>
              <a:t>*Presenting</a:t>
            </a:r>
          </a:p>
        </p:txBody>
      </p:sp>
    </p:spTree>
    <p:extLst>
      <p:ext uri="{BB962C8B-B14F-4D97-AF65-F5344CB8AC3E}">
        <p14:creationId xmlns:p14="http://schemas.microsoft.com/office/powerpoint/2010/main" val="3526007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988840"/>
            <a:ext cx="10358967" cy="2372987"/>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6C29A-364F-72E4-C670-D6E9003C916A}"/>
              </a:ext>
            </a:extLst>
          </p:cNvPr>
          <p:cNvSpPr>
            <a:spLocks noGrp="1"/>
          </p:cNvSpPr>
          <p:nvPr>
            <p:ph type="title"/>
          </p:nvPr>
        </p:nvSpPr>
        <p:spPr/>
        <p:txBody>
          <a:bodyPr/>
          <a:lstStyle/>
          <a:p>
            <a:pPr algn="ctr"/>
            <a:r>
              <a:rPr lang="en-US" b="0" dirty="0"/>
              <a:t>ATTRACTION 6</a:t>
            </a:r>
          </a:p>
        </p:txBody>
      </p:sp>
      <p:sp>
        <p:nvSpPr>
          <p:cNvPr id="3" name="Content Placeholder 2">
            <a:extLst>
              <a:ext uri="{FF2B5EF4-FFF2-40B4-BE49-F238E27FC236}">
                <a16:creationId xmlns:a16="http://schemas.microsoft.com/office/drawing/2014/main" id="{874F2517-0FE7-30E3-1613-FC797E749806}"/>
              </a:ext>
            </a:extLst>
          </p:cNvPr>
          <p:cNvSpPr>
            <a:spLocks noGrp="1"/>
          </p:cNvSpPr>
          <p:nvPr>
            <p:ph sz="quarter" idx="13"/>
          </p:nvPr>
        </p:nvSpPr>
        <p:spPr/>
        <p:txBody>
          <a:bodyPr/>
          <a:lstStyle/>
          <a:p>
            <a:r>
              <a:rPr lang="en-US" dirty="0"/>
              <a:t>Combined ipilimumab and nivolumab added to chemotherapy failed to improve overall survival over chemotherapy alone.</a:t>
            </a:r>
          </a:p>
          <a:p>
            <a:r>
              <a:rPr lang="en-US" dirty="0"/>
              <a:t>Adding single agent checkpoint inhibitors (pembrolizumab, nivolumab, or tislelizumab) remains the standard of care</a:t>
            </a:r>
          </a:p>
          <a:p>
            <a:r>
              <a:rPr lang="en-US" dirty="0"/>
              <a:t>Treatment with immune checkpoint inhibitors should be limited to tumors testing CPS or TAP &gt; = 1%.</a:t>
            </a:r>
          </a:p>
        </p:txBody>
      </p:sp>
    </p:spTree>
    <p:extLst>
      <p:ext uri="{BB962C8B-B14F-4D97-AF65-F5344CB8AC3E}">
        <p14:creationId xmlns:p14="http://schemas.microsoft.com/office/powerpoint/2010/main" val="379163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F72528-471E-8324-8516-3DBAEFB33EFA}"/>
              </a:ext>
            </a:extLst>
          </p:cNvPr>
          <p:cNvPicPr>
            <a:picLocks noChangeAspect="1"/>
          </p:cNvPicPr>
          <p:nvPr/>
        </p:nvPicPr>
        <p:blipFill>
          <a:blip r:embed="rId2"/>
          <a:stretch>
            <a:fillRect/>
          </a:stretch>
        </p:blipFill>
        <p:spPr>
          <a:xfrm>
            <a:off x="679677" y="900027"/>
            <a:ext cx="4696995" cy="5903109"/>
          </a:xfrm>
          <a:prstGeom prst="rect">
            <a:avLst/>
          </a:prstGeom>
        </p:spPr>
      </p:pic>
      <p:sp>
        <p:nvSpPr>
          <p:cNvPr id="2" name="Title 1">
            <a:extLst>
              <a:ext uri="{FF2B5EF4-FFF2-40B4-BE49-F238E27FC236}">
                <a16:creationId xmlns:a16="http://schemas.microsoft.com/office/drawing/2014/main" id="{91AED11C-48C7-F90C-6655-1AD88DC669FA}"/>
              </a:ext>
            </a:extLst>
          </p:cNvPr>
          <p:cNvSpPr>
            <a:spLocks noGrp="1"/>
          </p:cNvSpPr>
          <p:nvPr>
            <p:ph type="title"/>
          </p:nvPr>
        </p:nvSpPr>
        <p:spPr>
          <a:xfrm>
            <a:off x="768352" y="100568"/>
            <a:ext cx="10407649" cy="685714"/>
          </a:xfrm>
        </p:spPr>
        <p:txBody>
          <a:bodyPr wrap="square" anchor="ctr">
            <a:normAutofit/>
          </a:bodyPr>
          <a:lstStyle/>
          <a:p>
            <a:r>
              <a:rPr lang="en-US" dirty="0"/>
              <a:t>CHECKMATE 649 Long Term Follow up</a:t>
            </a:r>
          </a:p>
        </p:txBody>
      </p:sp>
      <p:sp>
        <p:nvSpPr>
          <p:cNvPr id="9" name="Content Placeholder 3">
            <a:extLst>
              <a:ext uri="{FF2B5EF4-FFF2-40B4-BE49-F238E27FC236}">
                <a16:creationId xmlns:a16="http://schemas.microsoft.com/office/drawing/2014/main" id="{845ECFF2-EDED-0D2E-FF5D-014228E3C0CF}"/>
              </a:ext>
            </a:extLst>
          </p:cNvPr>
          <p:cNvSpPr>
            <a:spLocks noGrp="1"/>
          </p:cNvSpPr>
          <p:nvPr>
            <p:ph sz="half" idx="2"/>
          </p:nvPr>
        </p:nvSpPr>
        <p:spPr>
          <a:xfrm>
            <a:off x="6199719" y="1355725"/>
            <a:ext cx="5103283" cy="4316412"/>
          </a:xfrm>
        </p:spPr>
        <p:txBody>
          <a:bodyPr/>
          <a:lstStyle/>
          <a:p>
            <a:r>
              <a:rPr lang="en-US" dirty="0"/>
              <a:t>Improved long term survival with Nivolumab + Chemo</a:t>
            </a:r>
          </a:p>
          <a:p>
            <a:r>
              <a:rPr lang="en-US" dirty="0"/>
              <a:t>Chemo alone 5-year OS 5%</a:t>
            </a:r>
          </a:p>
          <a:p>
            <a:r>
              <a:rPr lang="en-US" dirty="0"/>
              <a:t>+ Nivolumab</a:t>
            </a:r>
          </a:p>
          <a:p>
            <a:pPr lvl="1"/>
            <a:r>
              <a:rPr lang="en-US" dirty="0"/>
              <a:t>All patients: 12%</a:t>
            </a:r>
          </a:p>
          <a:p>
            <a:pPr lvl="1"/>
            <a:r>
              <a:rPr lang="en-US" dirty="0"/>
              <a:t>CPS &gt; = 1% 13%</a:t>
            </a:r>
          </a:p>
          <a:p>
            <a:pPr lvl="1"/>
            <a:r>
              <a:rPr lang="en-US" dirty="0"/>
              <a:t>CPS &gt; = 5% 18%</a:t>
            </a:r>
          </a:p>
          <a:p>
            <a:pPr lvl="1"/>
            <a:r>
              <a:rPr lang="en-US" dirty="0"/>
              <a:t>CPS &gt; = 10% 17%</a:t>
            </a:r>
          </a:p>
          <a:p>
            <a:endParaRPr lang="en-US" dirty="0"/>
          </a:p>
        </p:txBody>
      </p:sp>
      <p:sp>
        <p:nvSpPr>
          <p:cNvPr id="3" name="TextBox 2">
            <a:extLst>
              <a:ext uri="{FF2B5EF4-FFF2-40B4-BE49-F238E27FC236}">
                <a16:creationId xmlns:a16="http://schemas.microsoft.com/office/drawing/2014/main" id="{ABEE32CB-4313-06F6-3000-F453F96244D2}"/>
              </a:ext>
            </a:extLst>
          </p:cNvPr>
          <p:cNvSpPr txBox="1"/>
          <p:nvPr/>
        </p:nvSpPr>
        <p:spPr>
          <a:xfrm>
            <a:off x="6629400" y="6388100"/>
            <a:ext cx="3949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Janjigian Ann Oncol 37: 787; 2026</a:t>
            </a:r>
          </a:p>
        </p:txBody>
      </p:sp>
    </p:spTree>
    <p:extLst>
      <p:ext uri="{BB962C8B-B14F-4D97-AF65-F5344CB8AC3E}">
        <p14:creationId xmlns:p14="http://schemas.microsoft.com/office/powerpoint/2010/main" val="18092025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E32F44-C94D-E11F-4D77-751AECBAE4A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873977" y="921460"/>
            <a:ext cx="4442316" cy="5903411"/>
          </a:xfrm>
          <a:prstGeom prst="rect">
            <a:avLst/>
          </a:prstGeom>
          <a:noFill/>
        </p:spPr>
      </p:pic>
      <p:sp>
        <p:nvSpPr>
          <p:cNvPr id="2" name="Title 1">
            <a:extLst>
              <a:ext uri="{FF2B5EF4-FFF2-40B4-BE49-F238E27FC236}">
                <a16:creationId xmlns:a16="http://schemas.microsoft.com/office/drawing/2014/main" id="{026C2208-3A27-6693-F115-29F7FBFD2AE7}"/>
              </a:ext>
            </a:extLst>
          </p:cNvPr>
          <p:cNvSpPr>
            <a:spLocks noGrp="1"/>
          </p:cNvSpPr>
          <p:nvPr>
            <p:ph type="title"/>
          </p:nvPr>
        </p:nvSpPr>
        <p:spPr>
          <a:xfrm>
            <a:off x="781052" y="181718"/>
            <a:ext cx="10407649" cy="723052"/>
          </a:xfrm>
        </p:spPr>
        <p:txBody>
          <a:bodyPr wrap="square" anchor="ctr">
            <a:normAutofit/>
          </a:bodyPr>
          <a:lstStyle/>
          <a:p>
            <a:r>
              <a:rPr lang="en-US" dirty="0"/>
              <a:t>RATIONALE-305 Long Term Follow Up</a:t>
            </a:r>
          </a:p>
        </p:txBody>
      </p:sp>
      <p:sp>
        <p:nvSpPr>
          <p:cNvPr id="9" name="Content Placeholder 3">
            <a:extLst>
              <a:ext uri="{FF2B5EF4-FFF2-40B4-BE49-F238E27FC236}">
                <a16:creationId xmlns:a16="http://schemas.microsoft.com/office/drawing/2014/main" id="{9CDA7D4F-4666-A788-BA74-67A676EDA729}"/>
              </a:ext>
            </a:extLst>
          </p:cNvPr>
          <p:cNvSpPr>
            <a:spLocks noGrp="1"/>
          </p:cNvSpPr>
          <p:nvPr>
            <p:ph sz="half" idx="2"/>
          </p:nvPr>
        </p:nvSpPr>
        <p:spPr>
          <a:xfrm>
            <a:off x="6096000" y="1488229"/>
            <a:ext cx="5103283" cy="4316412"/>
          </a:xfrm>
        </p:spPr>
        <p:txBody>
          <a:bodyPr/>
          <a:lstStyle/>
          <a:p>
            <a:r>
              <a:rPr lang="en-US" dirty="0"/>
              <a:t>Improved long term overall survival with Tislelizumab + Chemo</a:t>
            </a:r>
          </a:p>
          <a:p>
            <a:r>
              <a:rPr lang="en-US" dirty="0"/>
              <a:t>Chemo alone 3-year OS 14.3%</a:t>
            </a:r>
          </a:p>
          <a:p>
            <a:r>
              <a:rPr lang="en-US" dirty="0"/>
              <a:t>+ Tislelizumab</a:t>
            </a:r>
          </a:p>
          <a:p>
            <a:pPr lvl="1"/>
            <a:r>
              <a:rPr lang="en-US" dirty="0"/>
              <a:t>All patients: 20.7%</a:t>
            </a:r>
          </a:p>
          <a:p>
            <a:pPr lvl="1"/>
            <a:r>
              <a:rPr lang="en-US" dirty="0"/>
              <a:t>TAP &gt; = 5% 25.3%</a:t>
            </a:r>
          </a:p>
          <a:p>
            <a:pPr lvl="1"/>
            <a:r>
              <a:rPr lang="en-US" dirty="0"/>
              <a:t>CPS &gt; = 5% 26.4 %</a:t>
            </a:r>
          </a:p>
          <a:p>
            <a:endParaRPr lang="en-US" dirty="0"/>
          </a:p>
        </p:txBody>
      </p:sp>
      <p:sp>
        <p:nvSpPr>
          <p:cNvPr id="3" name="TextBox 2">
            <a:extLst>
              <a:ext uri="{FF2B5EF4-FFF2-40B4-BE49-F238E27FC236}">
                <a16:creationId xmlns:a16="http://schemas.microsoft.com/office/drawing/2014/main" id="{618E5CA7-7B16-3927-3C21-9AF0A27DCC45}"/>
              </a:ext>
            </a:extLst>
          </p:cNvPr>
          <p:cNvSpPr txBox="1"/>
          <p:nvPr/>
        </p:nvSpPr>
        <p:spPr>
          <a:xfrm>
            <a:off x="6629400" y="6388100"/>
            <a:ext cx="3949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Cruz-Correa Adv Ther 43: 165: 2026</a:t>
            </a:r>
          </a:p>
        </p:txBody>
      </p:sp>
    </p:spTree>
    <p:extLst>
      <p:ext uri="{BB962C8B-B14F-4D97-AF65-F5344CB8AC3E}">
        <p14:creationId xmlns:p14="http://schemas.microsoft.com/office/powerpoint/2010/main" val="39709302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C7BA9-B243-0CED-2D47-AF4893C1478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AC502B7-EB00-62B8-4FD7-2CD20AC117DF}"/>
              </a:ext>
            </a:extLst>
          </p:cNvPr>
          <p:cNvGrpSpPr/>
          <p:nvPr/>
        </p:nvGrpSpPr>
        <p:grpSpPr>
          <a:xfrm>
            <a:off x="407624" y="1388125"/>
            <a:ext cx="5431316" cy="4666988"/>
            <a:chOff x="407624" y="1388125"/>
            <a:chExt cx="5431316" cy="4666988"/>
          </a:xfrm>
        </p:grpSpPr>
        <p:pic>
          <p:nvPicPr>
            <p:cNvPr id="6" name="Picture 5">
              <a:extLst>
                <a:ext uri="{FF2B5EF4-FFF2-40B4-BE49-F238E27FC236}">
                  <a16:creationId xmlns:a16="http://schemas.microsoft.com/office/drawing/2014/main" id="{521085A9-E352-37D3-73AA-1C4E4C2D65D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1" r="-3304" b="13413"/>
            <a:stretch>
              <a:fillRect/>
            </a:stretch>
          </p:blipFill>
          <p:spPr>
            <a:xfrm>
              <a:off x="407624" y="1388126"/>
              <a:ext cx="5431316" cy="4649118"/>
            </a:xfrm>
            <a:prstGeom prst="rect">
              <a:avLst/>
            </a:prstGeom>
          </p:spPr>
        </p:pic>
        <p:pic>
          <p:nvPicPr>
            <p:cNvPr id="7" name="Picture 2">
              <a:extLst>
                <a:ext uri="{FF2B5EF4-FFF2-40B4-BE49-F238E27FC236}">
                  <a16:creationId xmlns:a16="http://schemas.microsoft.com/office/drawing/2014/main" id="{F33CC3E1-DA36-41CB-5421-CFFC5A279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25" y="1388125"/>
              <a:ext cx="5373996" cy="466698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1D84A662-5598-21A5-B71B-C7BD51E467E8}"/>
              </a:ext>
            </a:extLst>
          </p:cNvPr>
          <p:cNvSpPr>
            <a:spLocks noGrp="1"/>
          </p:cNvSpPr>
          <p:nvPr>
            <p:ph type="title"/>
          </p:nvPr>
        </p:nvSpPr>
        <p:spPr>
          <a:xfrm>
            <a:off x="685800" y="100568"/>
            <a:ext cx="10407649" cy="1141412"/>
          </a:xfrm>
        </p:spPr>
        <p:txBody>
          <a:bodyPr wrap="square" anchor="ctr">
            <a:normAutofit fontScale="90000"/>
          </a:bodyPr>
          <a:lstStyle/>
          <a:p>
            <a:r>
              <a:rPr lang="en-US" dirty="0"/>
              <a:t>KEYNOTE 590 Long Term Follow Up: Esophageal Adenocarcinoma and SCC</a:t>
            </a:r>
          </a:p>
        </p:txBody>
      </p:sp>
      <p:sp>
        <p:nvSpPr>
          <p:cNvPr id="9" name="Content Placeholder 3">
            <a:extLst>
              <a:ext uri="{FF2B5EF4-FFF2-40B4-BE49-F238E27FC236}">
                <a16:creationId xmlns:a16="http://schemas.microsoft.com/office/drawing/2014/main" id="{9EA29AE2-94D0-6099-320E-722EA6A1B08E}"/>
              </a:ext>
            </a:extLst>
          </p:cNvPr>
          <p:cNvSpPr>
            <a:spLocks noGrp="1"/>
          </p:cNvSpPr>
          <p:nvPr>
            <p:ph sz="half" idx="2"/>
          </p:nvPr>
        </p:nvSpPr>
        <p:spPr>
          <a:xfrm>
            <a:off x="6199719" y="1906589"/>
            <a:ext cx="5103283" cy="4316412"/>
          </a:xfrm>
        </p:spPr>
        <p:txBody>
          <a:bodyPr/>
          <a:lstStyle/>
          <a:p>
            <a:r>
              <a:rPr lang="en-US" dirty="0"/>
              <a:t>Improved long term overall survival with Pembrolizumab + Chemo</a:t>
            </a:r>
          </a:p>
          <a:p>
            <a:r>
              <a:rPr lang="en-US" dirty="0"/>
              <a:t>Chemo alone 5-year OS 3.0%</a:t>
            </a:r>
          </a:p>
          <a:p>
            <a:r>
              <a:rPr lang="en-US" dirty="0"/>
              <a:t>+ Pembrolizumab</a:t>
            </a:r>
          </a:p>
          <a:p>
            <a:pPr lvl="1"/>
            <a:r>
              <a:rPr lang="en-US" dirty="0"/>
              <a:t>All patients: 10.6%</a:t>
            </a:r>
          </a:p>
          <a:p>
            <a:pPr lvl="1"/>
            <a:r>
              <a:rPr lang="en-US" dirty="0"/>
              <a:t>CPS &gt; = 1%, 10.9%</a:t>
            </a:r>
          </a:p>
          <a:p>
            <a:pPr lvl="1"/>
            <a:r>
              <a:rPr lang="en-US" dirty="0"/>
              <a:t>CPS &gt; = 10%, 12.8 %</a:t>
            </a:r>
          </a:p>
          <a:p>
            <a:endParaRPr lang="en-US" dirty="0"/>
          </a:p>
        </p:txBody>
      </p:sp>
      <p:sp>
        <p:nvSpPr>
          <p:cNvPr id="4" name="TextBox 3">
            <a:extLst>
              <a:ext uri="{FF2B5EF4-FFF2-40B4-BE49-F238E27FC236}">
                <a16:creationId xmlns:a16="http://schemas.microsoft.com/office/drawing/2014/main" id="{BA71DA3D-C054-3A7A-3DC0-257D6E7BAA33}"/>
              </a:ext>
            </a:extLst>
          </p:cNvPr>
          <p:cNvSpPr txBox="1"/>
          <p:nvPr/>
        </p:nvSpPr>
        <p:spPr>
          <a:xfrm>
            <a:off x="6629400" y="6388100"/>
            <a:ext cx="3949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a:ea typeface="MS PGothic" charset="0"/>
                <a:cs typeface="Lucida Sans Unicode"/>
              </a:rPr>
              <a:t>Metges</a:t>
            </a: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 ESMO Open 10: 1; 2025</a:t>
            </a:r>
          </a:p>
        </p:txBody>
      </p:sp>
      <p:sp>
        <p:nvSpPr>
          <p:cNvPr id="10" name="TextBox 9">
            <a:extLst>
              <a:ext uri="{FF2B5EF4-FFF2-40B4-BE49-F238E27FC236}">
                <a16:creationId xmlns:a16="http://schemas.microsoft.com/office/drawing/2014/main" id="{AD769F5F-B16E-7954-A83A-451DBE5DC43E}"/>
              </a:ext>
            </a:extLst>
          </p:cNvPr>
          <p:cNvSpPr txBox="1"/>
          <p:nvPr/>
        </p:nvSpPr>
        <p:spPr>
          <a:xfrm>
            <a:off x="234010" y="6111101"/>
            <a:ext cx="56779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Figure 2 Efficacy outcomes.</a:t>
            </a:r>
            <a:r>
              <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rPr>
              <a:t> (A-E) Kaplan–Meier estimates of overall survival in (A) all randomly assigned participants in the intention-to-treat population, (B) participants with PD-L1 CPS ≥1, (C) participants with PD-L1 CPS ≥10, (D) participants with ESCC, and (E) participants with ESCC PD-L1 CPS ≥10. (F-I) Kaplan–Meier estimates of progression-free survival in (F) all randomly assigned participants in the intention-to-treat population, (G) participants with PD-L1 CPS ≥1, (H) participants with PD-L1 CPS ≥10, and (I) participants with ESCC. The intention-to-treat population included all randomly assigned participants. CI, confidence interval; CPS, combined positive score; ESCC, esophageal squamous-cell carcinoma; HR, hazard ratio; OS, overall survival; PD-L1, programmed death-ligand 1; PFS, progression-free survival.</a:t>
            </a:r>
          </a:p>
        </p:txBody>
      </p:sp>
    </p:spTree>
    <p:extLst>
      <p:ext uri="{BB962C8B-B14F-4D97-AF65-F5344CB8AC3E}">
        <p14:creationId xmlns:p14="http://schemas.microsoft.com/office/powerpoint/2010/main" val="23424665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FA6C8-D4D5-1320-BF43-B5563464A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1F5A7-7583-D27A-47E0-A431CADB9043}"/>
              </a:ext>
            </a:extLst>
          </p:cNvPr>
          <p:cNvSpPr>
            <a:spLocks noGrp="1"/>
          </p:cNvSpPr>
          <p:nvPr>
            <p:ph type="title"/>
          </p:nvPr>
        </p:nvSpPr>
        <p:spPr>
          <a:xfrm>
            <a:off x="892175" y="379413"/>
            <a:ext cx="10407649" cy="1141412"/>
          </a:xfrm>
        </p:spPr>
        <p:txBody>
          <a:bodyPr wrap="square" anchor="ctr">
            <a:normAutofit fontScale="90000"/>
          </a:bodyPr>
          <a:lstStyle/>
          <a:p>
            <a:r>
              <a:rPr lang="en-US" dirty="0"/>
              <a:t>KEYNOTE 811 Long Term Follow Up; ASCO 2026</a:t>
            </a:r>
          </a:p>
        </p:txBody>
      </p:sp>
      <p:sp>
        <p:nvSpPr>
          <p:cNvPr id="9" name="Content Placeholder 3">
            <a:extLst>
              <a:ext uri="{FF2B5EF4-FFF2-40B4-BE49-F238E27FC236}">
                <a16:creationId xmlns:a16="http://schemas.microsoft.com/office/drawing/2014/main" id="{10A98581-C265-20A1-B464-935A2D9C6ACD}"/>
              </a:ext>
            </a:extLst>
          </p:cNvPr>
          <p:cNvSpPr>
            <a:spLocks noGrp="1"/>
          </p:cNvSpPr>
          <p:nvPr>
            <p:ph sz="half" idx="2"/>
          </p:nvPr>
        </p:nvSpPr>
        <p:spPr>
          <a:xfrm>
            <a:off x="7088717" y="1883228"/>
            <a:ext cx="5103283" cy="4316412"/>
          </a:xfrm>
        </p:spPr>
        <p:txBody>
          <a:bodyPr/>
          <a:lstStyle/>
          <a:p>
            <a:r>
              <a:rPr lang="en-US" sz="2400" dirty="0"/>
              <a:t>Improved long term overall survival with Pembrolizumab + Chemo/Tras</a:t>
            </a:r>
          </a:p>
          <a:p>
            <a:r>
              <a:rPr lang="en-US" sz="2400" dirty="0"/>
              <a:t>Chemo/Tras alone 4-year OS 17.0%</a:t>
            </a:r>
          </a:p>
          <a:p>
            <a:r>
              <a:rPr lang="en-US" sz="2400" dirty="0"/>
              <a:t>+ Pembrolizumab</a:t>
            </a:r>
          </a:p>
          <a:p>
            <a:pPr lvl="1"/>
            <a:r>
              <a:rPr lang="en-US" sz="2400" dirty="0"/>
              <a:t>All patients: 23.0%</a:t>
            </a:r>
          </a:p>
          <a:p>
            <a:pPr lvl="1"/>
            <a:r>
              <a:rPr lang="en-US" sz="2400" dirty="0"/>
              <a:t>CPS &gt; = 1%, 24.0%</a:t>
            </a:r>
          </a:p>
          <a:p>
            <a:pPr lvl="1"/>
            <a:r>
              <a:rPr lang="en-US" sz="2400" dirty="0"/>
              <a:t>CPS &lt; 1%: survival detriment</a:t>
            </a:r>
          </a:p>
        </p:txBody>
      </p:sp>
      <p:sp>
        <p:nvSpPr>
          <p:cNvPr id="3" name="TextBox 2">
            <a:extLst>
              <a:ext uri="{FF2B5EF4-FFF2-40B4-BE49-F238E27FC236}">
                <a16:creationId xmlns:a16="http://schemas.microsoft.com/office/drawing/2014/main" id="{839C5BBF-4F8C-7793-8C3D-78E98508B066}"/>
              </a:ext>
            </a:extLst>
          </p:cNvPr>
          <p:cNvSpPr txBox="1"/>
          <p:nvPr/>
        </p:nvSpPr>
        <p:spPr>
          <a:xfrm>
            <a:off x="6629400" y="6388100"/>
            <a:ext cx="39497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S PGothic" charset="0"/>
                <a:cs typeface="Lucida Sans Unicode"/>
              </a:rPr>
              <a:t>Kawazoe ASCO 2026 Abstract 4040</a:t>
            </a:r>
          </a:p>
        </p:txBody>
      </p:sp>
      <p:pic>
        <p:nvPicPr>
          <p:cNvPr id="5" name="Picture 4">
            <a:extLst>
              <a:ext uri="{FF2B5EF4-FFF2-40B4-BE49-F238E27FC236}">
                <a16:creationId xmlns:a16="http://schemas.microsoft.com/office/drawing/2014/main" id="{04E10745-8FDD-6714-7408-2ADE0A6D18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1557" y="1817126"/>
            <a:ext cx="7123506" cy="3240541"/>
          </a:xfrm>
          <a:prstGeom prst="rect">
            <a:avLst/>
          </a:prstGeom>
        </p:spPr>
      </p:pic>
    </p:spTree>
    <p:extLst>
      <p:ext uri="{BB962C8B-B14F-4D97-AF65-F5344CB8AC3E}">
        <p14:creationId xmlns:p14="http://schemas.microsoft.com/office/powerpoint/2010/main" val="10786779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6A4A-C95D-4A58-4C32-DECF197BDBA9}"/>
              </a:ext>
            </a:extLst>
          </p:cNvPr>
          <p:cNvSpPr>
            <a:spLocks noGrp="1"/>
          </p:cNvSpPr>
          <p:nvPr>
            <p:ph type="title"/>
          </p:nvPr>
        </p:nvSpPr>
        <p:spPr/>
        <p:txBody>
          <a:bodyPr/>
          <a:lstStyle/>
          <a:p>
            <a:r>
              <a:rPr lang="en-US" dirty="0"/>
              <a:t>LONG TERM FU OF M1 TRIALS OF IMMUNOTHERAPY + CHEMOTHERAPY</a:t>
            </a:r>
          </a:p>
        </p:txBody>
      </p:sp>
      <p:sp>
        <p:nvSpPr>
          <p:cNvPr id="3" name="Content Placeholder 2">
            <a:extLst>
              <a:ext uri="{FF2B5EF4-FFF2-40B4-BE49-F238E27FC236}">
                <a16:creationId xmlns:a16="http://schemas.microsoft.com/office/drawing/2014/main" id="{832CF948-39B9-9B60-0DFF-0491A707BE74}"/>
              </a:ext>
            </a:extLst>
          </p:cNvPr>
          <p:cNvSpPr>
            <a:spLocks noGrp="1"/>
          </p:cNvSpPr>
          <p:nvPr>
            <p:ph sz="half" idx="1"/>
          </p:nvPr>
        </p:nvSpPr>
        <p:spPr>
          <a:xfrm>
            <a:off x="895351" y="2111187"/>
            <a:ext cx="9808508" cy="4111813"/>
          </a:xfrm>
        </p:spPr>
        <p:txBody>
          <a:bodyPr/>
          <a:lstStyle/>
          <a:p>
            <a:r>
              <a:rPr lang="en-US" dirty="0"/>
              <a:t>All trials indicate a significant improvement in long term survival with front line addition of immunotherapy (tislelizumab, pembrolizumab, or nivolumab) to chemotherapy</a:t>
            </a:r>
          </a:p>
          <a:p>
            <a:r>
              <a:rPr lang="en-US" dirty="0"/>
              <a:t>Benefits are limited to cancers testing CPS positive with regulators stipulating a cutoff of 1% or higher for positive scores. </a:t>
            </a:r>
          </a:p>
        </p:txBody>
      </p:sp>
    </p:spTree>
    <p:extLst>
      <p:ext uri="{BB962C8B-B14F-4D97-AF65-F5344CB8AC3E}">
        <p14:creationId xmlns:p14="http://schemas.microsoft.com/office/powerpoint/2010/main" val="41244032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CEDA1-C655-0A58-7775-BFE8620B43D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50C30E8-AD5D-587E-DC78-31FF45E03F83}"/>
              </a:ext>
            </a:extLst>
          </p:cNvPr>
          <p:cNvSpPr/>
          <p:nvPr/>
        </p:nvSpPr>
        <p:spPr bwMode="auto">
          <a:xfrm>
            <a:off x="356374" y="3081007"/>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4043885-FB4F-4BCF-B062-1E975D9951D6}"/>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Gastroesophageal Cancers</a:t>
            </a:r>
            <a:endParaRPr lang="en-US" sz="2400" dirty="0"/>
          </a:p>
        </p:txBody>
      </p:sp>
      <p:sp>
        <p:nvSpPr>
          <p:cNvPr id="6" name="Content Placeholder 2">
            <a:extLst>
              <a:ext uri="{FF2B5EF4-FFF2-40B4-BE49-F238E27FC236}">
                <a16:creationId xmlns:a16="http://schemas.microsoft.com/office/drawing/2014/main" id="{025F349A-78A3-2248-A433-DFE9EBAAD56C}"/>
              </a:ext>
            </a:extLst>
          </p:cNvPr>
          <p:cNvSpPr>
            <a:spLocks noGrp="1"/>
          </p:cNvSpPr>
          <p:nvPr>
            <p:ph idx="1"/>
          </p:nvPr>
        </p:nvSpPr>
        <p:spPr>
          <a:xfrm>
            <a:off x="767408" y="1484784"/>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rPr>
              <a:t>Biomarker Evaluation in Localized and Metastatic Disease</a:t>
            </a:r>
            <a:endParaRPr lang="en-US" sz="2400" dirty="0">
              <a:solidFill>
                <a:schemeClr val="tx1"/>
              </a:solidFill>
              <a:latin typeface="+mn-lt"/>
            </a:endParaRP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Role of Immune Checkpoint Inhibitors in the Management of Gastroesophageal Cancers — Dr </a:t>
            </a:r>
            <a:r>
              <a:rPr lang="en-US" sz="2400" dirty="0" err="1">
                <a:solidFill>
                  <a:schemeClr val="tx1"/>
                </a:solidFill>
                <a:latin typeface="Calibri" panose="020F0502020204030204" pitchFamily="34" charset="0"/>
                <a:cs typeface="Calibri" panose="020F0502020204030204" pitchFamily="34" charset="0"/>
              </a:rPr>
              <a:t>Ilson</a:t>
            </a:r>
            <a:r>
              <a:rPr lang="en-US" sz="2400" dirty="0">
                <a:solidFill>
                  <a:schemeClr val="tx1"/>
                </a:solidFill>
                <a:latin typeface="Calibri" panose="020F0502020204030204" pitchFamily="34" charset="0"/>
                <a:cs typeface="Calibri" panose="020F0502020204030204" pitchFamily="34" charset="0"/>
              </a:rPr>
              <a:t> </a:t>
            </a:r>
            <a:endParaRPr lang="en-US" sz="2400" dirty="0">
              <a:solidFill>
                <a:srgbClr val="3233FF"/>
              </a:solidFill>
              <a:latin typeface="Calibri" panose="020F0502020204030204" pitchFamily="34" charset="0"/>
              <a:cs typeface="Calibri" panose="020F0502020204030204" pitchFamily="34" charset="0"/>
            </a:endParaRPr>
          </a:p>
          <a:p>
            <a:pPr marL="130175" indent="0">
              <a:lnSpc>
                <a:spcPct val="100000"/>
              </a:lnSpc>
              <a:spcBef>
                <a:spcPts val="2400"/>
              </a:spcBef>
              <a:spcAft>
                <a:spcPts val="400"/>
              </a:spcAft>
              <a:buNone/>
            </a:pPr>
            <a:r>
              <a:rPr lang="en-US" sz="2400" dirty="0">
                <a:solidFill>
                  <a:schemeClr val="bg1"/>
                </a:solidFill>
              </a:rPr>
              <a:t>MODULE 2: Other Available Therapeutic Approaches — Dr Shitara </a:t>
            </a:r>
          </a:p>
          <a:p>
            <a:pPr marL="130175" indent="0">
              <a:lnSpc>
                <a:spcPct val="100000"/>
              </a:lnSpc>
              <a:spcBef>
                <a:spcPts val="2400"/>
              </a:spcBef>
              <a:spcAft>
                <a:spcPts val="400"/>
              </a:spcAft>
              <a:buNone/>
            </a:pPr>
            <a:endParaRPr lang="en-US" sz="2400" dirty="0">
              <a:solidFill>
                <a:srgbClr val="21212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99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正方形/長方形 4"/>
          <p:cNvSpPr/>
          <p:nvPr/>
        </p:nvSpPr>
        <p:spPr>
          <a:xfrm>
            <a:off x="355172" y="2154272"/>
            <a:ext cx="11520000" cy="96423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363" rtl="0" eaLnBrk="1" fontAlgn="base" latinLnBrk="0" hangingPunct="1">
              <a:lnSpc>
                <a:spcPct val="100000"/>
              </a:lnSpc>
              <a:spcBef>
                <a:spcPct val="0"/>
              </a:spcBef>
              <a:spcAft>
                <a:spcPct val="0"/>
              </a:spcAft>
              <a:buClrTx/>
              <a:buSzTx/>
              <a:buFontTx/>
              <a:buNone/>
              <a:tabLst/>
              <a:defRPr/>
            </a:pPr>
            <a:r>
              <a:rPr kumimoji="1" lang="en-US" altLang="ja-JP" sz="2833"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a:cs typeface="Arial Unicode MS" pitchFamily="-65" charset="0"/>
              </a:rPr>
              <a:t>Year in Review </a:t>
            </a:r>
            <a:br>
              <a:rPr kumimoji="1" lang="en-US" altLang="ja-JP" sz="2833"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a:cs typeface="Arial Unicode MS" pitchFamily="-65" charset="0"/>
              </a:rPr>
            </a:br>
            <a:r>
              <a:rPr kumimoji="1" lang="en-US" altLang="ja-JP" sz="2833"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a:cs typeface="Arial Unicode MS" pitchFamily="-65" charset="0"/>
              </a:rPr>
              <a:t>(gastric/GEJ disease)</a:t>
            </a:r>
          </a:p>
        </p:txBody>
      </p:sp>
      <p:sp>
        <p:nvSpPr>
          <p:cNvPr id="15" name="サブタイトル 2"/>
          <p:cNvSpPr txBox="1">
            <a:spLocks/>
          </p:cNvSpPr>
          <p:nvPr/>
        </p:nvSpPr>
        <p:spPr bwMode="auto">
          <a:xfrm>
            <a:off x="2281379" y="3638857"/>
            <a:ext cx="74168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Font typeface="Arial" pitchFamily="34" charset="0"/>
              <a:buNone/>
              <a:defRPr kumimoji="1" sz="2400" kern="1200">
                <a:solidFill>
                  <a:schemeClr val="tx1">
                    <a:tint val="75000"/>
                  </a:schemeClr>
                </a:solidFill>
                <a:latin typeface="+mj-lt"/>
                <a:ea typeface="+mn-ea"/>
                <a:cs typeface="+mn-cs"/>
              </a:defRPr>
            </a:lvl1pPr>
            <a:lvl2pPr marL="457200" indent="0" algn="ctr" rtl="0" eaLnBrk="0" fontAlgn="base" hangingPunct="0">
              <a:spcBef>
                <a:spcPct val="20000"/>
              </a:spcBef>
              <a:spcAft>
                <a:spcPct val="0"/>
              </a:spcAft>
              <a:buFont typeface="Courier New" pitchFamily="49" charset="0"/>
              <a:buNone/>
              <a:defRPr kumimoji="1" sz="1600" kern="1200">
                <a:solidFill>
                  <a:schemeClr val="tx1">
                    <a:tint val="75000"/>
                  </a:schemeClr>
                </a:solidFill>
                <a:latin typeface="+mj-lt"/>
                <a:ea typeface="+mn-ea"/>
                <a:cs typeface="+mn-cs"/>
              </a:defRPr>
            </a:lvl2pPr>
            <a:lvl3pPr marL="914400" indent="0" algn="ctr" rtl="0" eaLnBrk="0" fontAlgn="base" hangingPunct="0">
              <a:spcBef>
                <a:spcPct val="20000"/>
              </a:spcBef>
              <a:spcAft>
                <a:spcPct val="0"/>
              </a:spcAft>
              <a:buFont typeface="Arial" pitchFamily="34" charset="0"/>
              <a:buNone/>
              <a:defRPr kumimoji="1" sz="1600" kern="1200">
                <a:solidFill>
                  <a:schemeClr val="tx1">
                    <a:tint val="75000"/>
                  </a:schemeClr>
                </a:solidFill>
                <a:latin typeface="+mj-lt"/>
                <a:ea typeface="+mn-ea"/>
                <a:cs typeface="+mn-cs"/>
              </a:defRPr>
            </a:lvl3pPr>
            <a:lvl4pPr marL="1371600" indent="0" algn="ctr" rtl="0" eaLnBrk="0" fontAlgn="base" hangingPunct="0">
              <a:spcBef>
                <a:spcPct val="20000"/>
              </a:spcBef>
              <a:spcAft>
                <a:spcPct val="0"/>
              </a:spcAft>
              <a:buFont typeface="Courier New" pitchFamily="49" charset="0"/>
              <a:buNone/>
              <a:defRPr kumimoji="1" sz="1600" kern="1200">
                <a:solidFill>
                  <a:schemeClr val="tx1">
                    <a:tint val="75000"/>
                  </a:schemeClr>
                </a:solidFill>
                <a:latin typeface="+mj-lt"/>
                <a:ea typeface="+mn-ea"/>
                <a:cs typeface="+mn-cs"/>
              </a:defRPr>
            </a:lvl4pPr>
            <a:lvl5pPr marL="1828800" indent="0" algn="ctr" rtl="0" eaLnBrk="0" fontAlgn="base" hangingPunct="0">
              <a:spcBef>
                <a:spcPct val="20000"/>
              </a:spcBef>
              <a:spcAft>
                <a:spcPct val="0"/>
              </a:spcAft>
              <a:buFont typeface="Arial" pitchFamily="34" charset="0"/>
              <a:buNone/>
              <a:defRPr kumimoji="1" sz="1600" kern="1200">
                <a:solidFill>
                  <a:schemeClr val="tx1">
                    <a:tint val="75000"/>
                  </a:schemeClr>
                </a:solidFill>
                <a:latin typeface="+mj-lt"/>
                <a:ea typeface="+mn-ea"/>
                <a:cs typeface="+mn-cs"/>
              </a:defRPr>
            </a:lvl5pPr>
            <a:lvl6pPr marL="2286000" indent="0" algn="ctr" defTabSz="914400" rtl="0" eaLnBrk="1" latinLnBrk="0" hangingPunct="1">
              <a:spcBef>
                <a:spcPct val="20000"/>
              </a:spcBef>
              <a:buFont typeface="Courier New" pitchFamily="49" charset="0"/>
              <a:buNone/>
              <a:defRPr kumimoji="1" sz="1600" kern="1200">
                <a:solidFill>
                  <a:schemeClr val="tx1">
                    <a:tint val="75000"/>
                  </a:schemeClr>
                </a:solidFill>
                <a:latin typeface="+mj-lt"/>
                <a:ea typeface="+mn-ea"/>
                <a:cs typeface="+mn-cs"/>
              </a:defRPr>
            </a:lvl6pPr>
            <a:lvl7pPr marL="2743200" indent="0" algn="ctr" defTabSz="914400" rtl="0" eaLnBrk="1" latinLnBrk="0" hangingPunct="1">
              <a:spcBef>
                <a:spcPct val="20000"/>
              </a:spcBef>
              <a:buFont typeface="Arial" pitchFamily="34" charset="0"/>
              <a:buNone/>
              <a:defRPr kumimoji="1" sz="1600" kern="1200">
                <a:solidFill>
                  <a:schemeClr val="tx1">
                    <a:tint val="75000"/>
                  </a:schemeClr>
                </a:solidFill>
                <a:latin typeface="+mj-lt"/>
                <a:ea typeface="+mn-ea"/>
                <a:cs typeface="+mn-cs"/>
              </a:defRPr>
            </a:lvl7pPr>
            <a:lvl8pPr marL="3200400" indent="0" algn="ctr" defTabSz="914400" rtl="0" eaLnBrk="1" latinLnBrk="0" hangingPunct="1">
              <a:spcBef>
                <a:spcPct val="20000"/>
              </a:spcBef>
              <a:buFont typeface="Courier New" pitchFamily="49" charset="0"/>
              <a:buNone/>
              <a:defRPr kumimoji="1" sz="1600" kern="1200">
                <a:solidFill>
                  <a:schemeClr val="tx1">
                    <a:tint val="75000"/>
                  </a:schemeClr>
                </a:solidFill>
                <a:latin typeface="+mj-lt"/>
                <a:ea typeface="+mn-ea"/>
                <a:cs typeface="+mn-cs"/>
              </a:defRPr>
            </a:lvl8pPr>
            <a:lvl9pPr marL="3657600" indent="0" algn="ctr" defTabSz="914400" rtl="0" eaLnBrk="1" latinLnBrk="0" hangingPunct="1">
              <a:spcBef>
                <a:spcPct val="20000"/>
              </a:spcBef>
              <a:buFont typeface="Arial" pitchFamily="34" charset="0"/>
              <a:buNone/>
              <a:defRPr kumimoji="1" sz="1600" kern="1200">
                <a:solidFill>
                  <a:schemeClr val="tx1">
                    <a:tint val="75000"/>
                  </a:schemeClr>
                </a:solidFill>
                <a:latin typeface="+mj-lt"/>
                <a:ea typeface="+mn-ea"/>
                <a:cs typeface="+mn-cs"/>
              </a:defRPr>
            </a:lvl9pPr>
          </a:lstStyle>
          <a:p>
            <a:pPr marL="0" marR="0" lvl="0" indent="0" algn="ctr" defTabSz="914340" rtl="0" eaLnBrk="1" fontAlgn="base" latinLnBrk="0" hangingPunct="1">
              <a:lnSpc>
                <a:spcPct val="100000"/>
              </a:lnSpc>
              <a:spcBef>
                <a:spcPct val="20000"/>
              </a:spcBef>
              <a:spcAft>
                <a:spcPct val="0"/>
              </a:spcAft>
              <a:buClrTx/>
              <a:buSzTx/>
              <a:buFont typeface="Arial" pitchFamily="34" charset="0"/>
              <a:buNone/>
              <a:tabLst/>
              <a:defRPr/>
            </a:pPr>
            <a:r>
              <a:rPr kumimoji="1" lang="en-US" altLang="ja-JP" sz="2800"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panose="020B0600070205080204" pitchFamily="50" charset="-128"/>
                <a:cs typeface="Arial" panose="020B0604020202020204" pitchFamily="34" charset="0"/>
              </a:rPr>
              <a:t>Kohei Shitara</a:t>
            </a:r>
          </a:p>
          <a:p>
            <a:pPr marL="0" marR="0" lvl="0" indent="0" algn="ctr" defTabSz="914340" rtl="0" eaLnBrk="1" fontAlgn="base" latinLnBrk="0" hangingPunct="1">
              <a:lnSpc>
                <a:spcPct val="100000"/>
              </a:lnSpc>
              <a:spcBef>
                <a:spcPct val="20000"/>
              </a:spcBef>
              <a:spcAft>
                <a:spcPct val="0"/>
              </a:spcAft>
              <a:buClrTx/>
              <a:buSzTx/>
              <a:buFont typeface="Arial" pitchFamily="34" charset="0"/>
              <a:buNone/>
              <a:tabLst/>
              <a:defRPr/>
            </a:pPr>
            <a:r>
              <a:rPr kumimoji="1" lang="en-US" altLang="ja-JP" sz="20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rPr>
              <a:t>Department of Gastroenterology </a:t>
            </a:r>
          </a:p>
          <a:p>
            <a:pPr marL="0" marR="0" lvl="0" indent="0" algn="ctr" defTabSz="914340" rtl="0" eaLnBrk="1" fontAlgn="base" latinLnBrk="0" hangingPunct="1">
              <a:lnSpc>
                <a:spcPct val="100000"/>
              </a:lnSpc>
              <a:spcBef>
                <a:spcPct val="20000"/>
              </a:spcBef>
              <a:spcAft>
                <a:spcPct val="0"/>
              </a:spcAft>
              <a:buClrTx/>
              <a:buSzTx/>
              <a:buFont typeface="Arial" pitchFamily="34" charset="0"/>
              <a:buNone/>
              <a:tabLst/>
              <a:defRPr/>
            </a:pPr>
            <a:r>
              <a:rPr kumimoji="1" lang="en-US" altLang="ja-JP" sz="20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rPr>
              <a:t>National Cancer Center Hospital East (NCCHE)</a:t>
            </a:r>
          </a:p>
          <a:p>
            <a:pPr marL="0" marR="0" lvl="0" indent="0" algn="ctr" defTabSz="914340" rtl="0" eaLnBrk="1" fontAlgn="base" latinLnBrk="0" hangingPunct="1">
              <a:lnSpc>
                <a:spcPct val="100000"/>
              </a:lnSpc>
              <a:spcBef>
                <a:spcPct val="20000"/>
              </a:spcBef>
              <a:spcAft>
                <a:spcPct val="0"/>
              </a:spcAft>
              <a:buClrTx/>
              <a:buSzTx/>
              <a:buFont typeface="Arial" pitchFamily="34" charset="0"/>
              <a:buNone/>
              <a:tabLst/>
              <a:defRPr/>
            </a:pPr>
            <a:endParaRPr kumimoji="1" lang="en-US" altLang="ja-JP" sz="26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endParaRPr>
          </a:p>
          <a:p>
            <a:pPr marL="0" marR="0" lvl="0" indent="0" algn="ctr" defTabSz="914340" rtl="0" eaLnBrk="1" fontAlgn="base" latinLnBrk="0" hangingPunct="1">
              <a:lnSpc>
                <a:spcPct val="100000"/>
              </a:lnSpc>
              <a:spcBef>
                <a:spcPct val="20000"/>
              </a:spcBef>
              <a:spcAft>
                <a:spcPct val="0"/>
              </a:spcAft>
              <a:buClrTx/>
              <a:buSzTx/>
              <a:buFont typeface="Arial" pitchFamily="34" charset="0"/>
              <a:buNone/>
              <a:tabLst/>
              <a:defRPr/>
            </a:pPr>
            <a:endParaRPr kumimoji="1" lang="ja-JP" altLang="en-US" sz="26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81642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CC59A-58D9-75D2-41D1-81436E8250A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1C2CB27-929B-9DC4-2DD0-A3C06FA6F0C0}"/>
              </a:ext>
            </a:extLst>
          </p:cNvPr>
          <p:cNvSpPr/>
          <p:nvPr/>
        </p:nvSpPr>
        <p:spPr>
          <a:xfrm>
            <a:off x="345855" y="116632"/>
            <a:ext cx="11520000"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327" rtl="0" eaLnBrk="1" fontAlgn="base" latinLnBrk="0" hangingPunct="1">
              <a:lnSpc>
                <a:spcPct val="100000"/>
              </a:lnSpc>
              <a:spcBef>
                <a:spcPct val="0"/>
              </a:spcBef>
              <a:spcAft>
                <a:spcPct val="0"/>
              </a:spcAft>
              <a:buClrTx/>
              <a:buSzTx/>
              <a:buFontTx/>
              <a:buNone/>
              <a:tabLst/>
              <a:defRPr/>
            </a:pPr>
            <a:r>
              <a:rPr kumimoji="1" lang="ja-JP" altLang="en-US" sz="2667"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panose="020B0600070205080204" pitchFamily="50" charset="-128"/>
                <a:cs typeface="Arial" pitchFamily="34" charset="0"/>
              </a:rPr>
              <a:t>　</a:t>
            </a:r>
            <a:r>
              <a:rPr kumimoji="1"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a:cs typeface="Arial Unicode MS" pitchFamily="-65" charset="0"/>
              </a:rPr>
              <a:t>What we will cover today</a:t>
            </a:r>
          </a:p>
        </p:txBody>
      </p:sp>
      <p:sp>
        <p:nvSpPr>
          <p:cNvPr id="57" name="Shape 2">
            <a:extLst>
              <a:ext uri="{FF2B5EF4-FFF2-40B4-BE49-F238E27FC236}">
                <a16:creationId xmlns:a16="http://schemas.microsoft.com/office/drawing/2014/main" id="{413F1E79-B0A3-87D4-B527-13E427956FE1}"/>
              </a:ext>
            </a:extLst>
          </p:cNvPr>
          <p:cNvSpPr/>
          <p:nvPr/>
        </p:nvSpPr>
        <p:spPr>
          <a:xfrm>
            <a:off x="180474" y="1230003"/>
            <a:ext cx="3777428" cy="4655444"/>
          </a:xfrm>
          <a:prstGeom prst="rect">
            <a:avLst/>
          </a:prstGeom>
          <a:solidFill>
            <a:srgbClr val="FFFFFF"/>
          </a:solidFill>
          <a:ln w="12700">
            <a:solidFill>
              <a:srgbClr val="D4D4D8"/>
            </a:solidFill>
            <a:prstDash val="solid"/>
          </a:ln>
        </p:spPr>
        <p:txBody>
          <a:bodyP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Arial Unicode MS" pitchFamily="-65" charset="0"/>
            </a:endParaRPr>
          </a:p>
        </p:txBody>
      </p:sp>
      <p:sp>
        <p:nvSpPr>
          <p:cNvPr id="58" name="Shape 3">
            <a:extLst>
              <a:ext uri="{FF2B5EF4-FFF2-40B4-BE49-F238E27FC236}">
                <a16:creationId xmlns:a16="http://schemas.microsoft.com/office/drawing/2014/main" id="{714CE3B8-B5AD-846C-B7A4-B9EFC3142631}"/>
              </a:ext>
            </a:extLst>
          </p:cNvPr>
          <p:cNvSpPr/>
          <p:nvPr/>
        </p:nvSpPr>
        <p:spPr>
          <a:xfrm>
            <a:off x="4093249" y="1230003"/>
            <a:ext cx="3777428" cy="4655444"/>
          </a:xfrm>
          <a:prstGeom prst="rect">
            <a:avLst/>
          </a:prstGeom>
          <a:solidFill>
            <a:srgbClr val="FFFFFF"/>
          </a:solidFill>
          <a:ln w="12700">
            <a:solidFill>
              <a:srgbClr val="D4D4D8"/>
            </a:solidFill>
            <a:prstDash val="solid"/>
          </a:ln>
        </p:spPr>
        <p:txBody>
          <a:bodyP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Arial Unicode MS" pitchFamily="-65" charset="0"/>
            </a:endParaRPr>
          </a:p>
        </p:txBody>
      </p:sp>
      <p:sp>
        <p:nvSpPr>
          <p:cNvPr id="70" name="Shape 4">
            <a:extLst>
              <a:ext uri="{FF2B5EF4-FFF2-40B4-BE49-F238E27FC236}">
                <a16:creationId xmlns:a16="http://schemas.microsoft.com/office/drawing/2014/main" id="{5039011D-D36B-F902-636C-19DBB5802898}"/>
              </a:ext>
            </a:extLst>
          </p:cNvPr>
          <p:cNvSpPr/>
          <p:nvPr/>
        </p:nvSpPr>
        <p:spPr>
          <a:xfrm>
            <a:off x="8005375" y="1230003"/>
            <a:ext cx="3508028" cy="4655444"/>
          </a:xfrm>
          <a:prstGeom prst="rect">
            <a:avLst/>
          </a:prstGeom>
          <a:solidFill>
            <a:srgbClr val="FFFFFF"/>
          </a:solidFill>
          <a:ln w="12700">
            <a:solidFill>
              <a:srgbClr val="D4D4D8"/>
            </a:solidFill>
            <a:prstDash val="solid"/>
          </a:ln>
        </p:spPr>
        <p:txBody>
          <a:bodyP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Arial Unicode MS" pitchFamily="-65" charset="0"/>
            </a:endParaRPr>
          </a:p>
        </p:txBody>
      </p:sp>
      <p:sp>
        <p:nvSpPr>
          <p:cNvPr id="79" name="Text 7">
            <a:extLst>
              <a:ext uri="{FF2B5EF4-FFF2-40B4-BE49-F238E27FC236}">
                <a16:creationId xmlns:a16="http://schemas.microsoft.com/office/drawing/2014/main" id="{7D6A3952-C1F5-AB69-C372-243AA9D0B705}"/>
              </a:ext>
            </a:extLst>
          </p:cNvPr>
          <p:cNvSpPr txBox="1"/>
          <p:nvPr/>
        </p:nvSpPr>
        <p:spPr>
          <a:xfrm>
            <a:off x="383171" y="1371529"/>
            <a:ext cx="3373328" cy="148298"/>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0" cap="none" spc="108" normalizeH="0" baseline="0" noProof="0" dirty="0">
                <a:ln>
                  <a:noFill/>
                </a:ln>
                <a:solidFill>
                  <a:srgbClr val="1F5C63"/>
                </a:solidFill>
                <a:effectLst/>
                <a:uLnTx/>
                <a:uFillTx/>
                <a:latin typeface="Arial Narrow" pitchFamily="34" charset="0"/>
                <a:ea typeface="Arial Narrow" pitchFamily="34" charset="-122"/>
                <a:cs typeface="Arial Narrow" pitchFamily="34" charset="-120"/>
              </a:rPr>
              <a:t>Section A · HER2-positive G/GEJ</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80" name="Text 8">
            <a:extLst>
              <a:ext uri="{FF2B5EF4-FFF2-40B4-BE49-F238E27FC236}">
                <a16:creationId xmlns:a16="http://schemas.microsoft.com/office/drawing/2014/main" id="{9EB6FCDB-B97B-458A-A021-365723BDC192}"/>
              </a:ext>
            </a:extLst>
          </p:cNvPr>
          <p:cNvSpPr txBox="1"/>
          <p:nvPr/>
        </p:nvSpPr>
        <p:spPr>
          <a:xfrm>
            <a:off x="383171" y="1618013"/>
            <a:ext cx="3373328" cy="486875"/>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D1B2A"/>
                </a:solidFill>
                <a:effectLst/>
                <a:uLnTx/>
                <a:uFillTx/>
                <a:latin typeface="Arial Narrow" pitchFamily="34" charset="0"/>
                <a:ea typeface="Arial Narrow" pitchFamily="34" charset="-122"/>
                <a:cs typeface="Arial Narrow" pitchFamily="34" charset="-120"/>
              </a:rPr>
              <a:t>From "trastuzumab + chemo" to dual-epitope + ADC</a:t>
            </a:r>
            <a:endParaRPr kumimoji="0" lang="en-US" sz="14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81" name="Text 9">
            <a:extLst>
              <a:ext uri="{FF2B5EF4-FFF2-40B4-BE49-F238E27FC236}">
                <a16:creationId xmlns:a16="http://schemas.microsoft.com/office/drawing/2014/main" id="{1B8E25AC-74BD-DDBD-0996-8AD3189618F9}"/>
              </a:ext>
            </a:extLst>
          </p:cNvPr>
          <p:cNvSpPr txBox="1"/>
          <p:nvPr/>
        </p:nvSpPr>
        <p:spPr>
          <a:xfrm>
            <a:off x="383171" y="2274177"/>
            <a:ext cx="404748" cy="63517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1F5C63"/>
                </a:solidFill>
                <a:effectLst/>
                <a:uLnTx/>
                <a:uFillTx/>
                <a:latin typeface="Arial Narrow" pitchFamily="34" charset="0"/>
                <a:ea typeface="Arial Narrow" pitchFamily="34" charset="-122"/>
                <a:cs typeface="Arial Narrow" pitchFamily="34" charset="-120"/>
              </a:rPr>
              <a:t>1L</a:t>
            </a:r>
            <a:endParaRPr kumimoji="0" lang="en-US" sz="10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82" name="Text 10">
            <a:extLst>
              <a:ext uri="{FF2B5EF4-FFF2-40B4-BE49-F238E27FC236}">
                <a16:creationId xmlns:a16="http://schemas.microsoft.com/office/drawing/2014/main" id="{2A12DE52-680B-F026-28AD-4376BFEA68A7}"/>
              </a:ext>
            </a:extLst>
          </p:cNvPr>
          <p:cNvSpPr txBox="1"/>
          <p:nvPr/>
        </p:nvSpPr>
        <p:spPr>
          <a:xfrm>
            <a:off x="881820" y="2274177"/>
            <a:ext cx="2874031" cy="63517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HERIZON-GEA-01</a:t>
            </a:r>
            <a:r>
              <a:rPr kumimoji="0" lang="en-US" sz="1167" b="0"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 primary + PD-L1 subgroup</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4B5563"/>
                </a:solidFill>
                <a:effectLst/>
                <a:uLnTx/>
                <a:uFillTx/>
                <a:latin typeface="Arial Narrow" pitchFamily="34" charset="0"/>
                <a:ea typeface="Arial Narrow" pitchFamily="34" charset="-122"/>
                <a:cs typeface="Arial Narrow" pitchFamily="34" charset="-120"/>
              </a:rPr>
              <a:t>Elimova ASCO GI 2026 · Rha ASCO 2026 · Shitara NEJM 2026</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83" name="Text 11">
            <a:extLst>
              <a:ext uri="{FF2B5EF4-FFF2-40B4-BE49-F238E27FC236}">
                <a16:creationId xmlns:a16="http://schemas.microsoft.com/office/drawing/2014/main" id="{522F4797-A714-A66B-EA6B-366ED674971C}"/>
              </a:ext>
            </a:extLst>
          </p:cNvPr>
          <p:cNvSpPr txBox="1"/>
          <p:nvPr/>
        </p:nvSpPr>
        <p:spPr>
          <a:xfrm>
            <a:off x="383171" y="3002795"/>
            <a:ext cx="404748"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1F5C63"/>
                </a:solidFill>
                <a:effectLst/>
                <a:uLnTx/>
                <a:uFillTx/>
                <a:latin typeface="Arial Narrow" pitchFamily="34" charset="0"/>
                <a:ea typeface="Arial Narrow" pitchFamily="34" charset="-122"/>
                <a:cs typeface="Arial Narrow" pitchFamily="34" charset="-120"/>
              </a:rPr>
              <a:t>2L</a:t>
            </a:r>
            <a:endParaRPr kumimoji="0" lang="en-US" sz="10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84" name="Text 12">
            <a:extLst>
              <a:ext uri="{FF2B5EF4-FFF2-40B4-BE49-F238E27FC236}">
                <a16:creationId xmlns:a16="http://schemas.microsoft.com/office/drawing/2014/main" id="{C646DD17-DD62-6B71-2028-A1E95B239EB1}"/>
              </a:ext>
            </a:extLst>
          </p:cNvPr>
          <p:cNvSpPr txBox="1"/>
          <p:nvPr/>
        </p:nvSpPr>
        <p:spPr>
          <a:xfrm>
            <a:off x="881820" y="3002795"/>
            <a:ext cx="2368258"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DESTINY-Gastric04</a:t>
            </a:r>
            <a:r>
              <a:rPr kumimoji="0" lang="en-US" sz="1167" b="0"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 T-DXd vs ram/pac</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4B5563"/>
                </a:solidFill>
                <a:effectLst/>
                <a:uLnTx/>
                <a:uFillTx/>
                <a:latin typeface="Arial Narrow" pitchFamily="34" charset="0"/>
                <a:ea typeface="Arial Narrow" pitchFamily="34" charset="-122"/>
                <a:cs typeface="Arial Narrow" pitchFamily="34" charset="-120"/>
              </a:rPr>
              <a:t>Shitara NEJM 2025 / ASCO GI 2026 update</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85" name="Text 13">
            <a:extLst>
              <a:ext uri="{FF2B5EF4-FFF2-40B4-BE49-F238E27FC236}">
                <a16:creationId xmlns:a16="http://schemas.microsoft.com/office/drawing/2014/main" id="{41E39AC5-2162-3192-9045-D2B170B93A56}"/>
              </a:ext>
            </a:extLst>
          </p:cNvPr>
          <p:cNvSpPr txBox="1"/>
          <p:nvPr/>
        </p:nvSpPr>
        <p:spPr>
          <a:xfrm>
            <a:off x="383171" y="3520143"/>
            <a:ext cx="404748"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1F5C63"/>
                </a:solidFill>
                <a:effectLst/>
                <a:uLnTx/>
                <a:uFillTx/>
                <a:latin typeface="Arial Narrow" pitchFamily="34" charset="0"/>
                <a:ea typeface="Arial Narrow" pitchFamily="34" charset="-122"/>
                <a:cs typeface="Arial Narrow" pitchFamily="34" charset="-120"/>
              </a:rPr>
              <a:t>1L</a:t>
            </a:r>
            <a:endParaRPr kumimoji="0" lang="en-US" sz="10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86" name="Text 14">
            <a:extLst>
              <a:ext uri="{FF2B5EF4-FFF2-40B4-BE49-F238E27FC236}">
                <a16:creationId xmlns:a16="http://schemas.microsoft.com/office/drawing/2014/main" id="{68A8DB6E-48DB-0643-1774-F177B5ABDD70}"/>
              </a:ext>
            </a:extLst>
          </p:cNvPr>
          <p:cNvSpPr txBox="1"/>
          <p:nvPr/>
        </p:nvSpPr>
        <p:spPr>
          <a:xfrm>
            <a:off x="881820" y="3520143"/>
            <a:ext cx="2651258"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DESTINY-Gastric03</a:t>
            </a:r>
            <a:r>
              <a:rPr kumimoji="0" lang="en-US" sz="1167" b="0"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 safety (Arms D, F, Part 4)</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4B5563"/>
                </a:solidFill>
                <a:effectLst/>
                <a:uLnTx/>
                <a:uFillTx/>
                <a:latin typeface="Arial Narrow" pitchFamily="34" charset="0"/>
                <a:ea typeface="Arial Narrow" pitchFamily="34" charset="-122"/>
                <a:cs typeface="Arial Narrow" pitchFamily="34" charset="-120"/>
              </a:rPr>
              <a:t>Janjigian ASCO 2025 poster 4022</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87" name="Text 15">
            <a:extLst>
              <a:ext uri="{FF2B5EF4-FFF2-40B4-BE49-F238E27FC236}">
                <a16:creationId xmlns:a16="http://schemas.microsoft.com/office/drawing/2014/main" id="{3F51FA6B-E609-FE1F-52D1-236F74752A16}"/>
              </a:ext>
            </a:extLst>
          </p:cNvPr>
          <p:cNvSpPr txBox="1"/>
          <p:nvPr/>
        </p:nvSpPr>
        <p:spPr>
          <a:xfrm>
            <a:off x="383171" y="4037489"/>
            <a:ext cx="404748"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1F5C63"/>
                </a:solidFill>
                <a:effectLst/>
                <a:uLnTx/>
                <a:uFillTx/>
                <a:latin typeface="Arial Narrow" pitchFamily="34" charset="0"/>
                <a:ea typeface="Arial Narrow" pitchFamily="34" charset="-122"/>
                <a:cs typeface="Arial Narrow" pitchFamily="34" charset="-120"/>
              </a:rPr>
              <a:t>TiP</a:t>
            </a:r>
            <a:endParaRPr kumimoji="0" lang="en-US" sz="10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88" name="Text 16">
            <a:extLst>
              <a:ext uri="{FF2B5EF4-FFF2-40B4-BE49-F238E27FC236}">
                <a16:creationId xmlns:a16="http://schemas.microsoft.com/office/drawing/2014/main" id="{1EE3D5C3-8081-FD25-BF49-AFE04CA75585}"/>
              </a:ext>
            </a:extLst>
          </p:cNvPr>
          <p:cNvSpPr txBox="1"/>
          <p:nvPr/>
        </p:nvSpPr>
        <p:spPr>
          <a:xfrm>
            <a:off x="881820" y="4037489"/>
            <a:ext cx="2684933"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endParaRPr kumimoji="0" lang="en-US"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endParaRP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altLang="ja-JP"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DESTINY-Gastric05 (</a:t>
            </a:r>
            <a:r>
              <a:rPr kumimoji="0" lang="en-US" altLang="ja-JP" sz="1167" b="1" i="0" u="none" strike="noStrike" kern="1200" cap="none" spc="0" normalizeH="0" baseline="0" noProof="0" dirty="0" err="1">
                <a:ln>
                  <a:noFill/>
                </a:ln>
                <a:solidFill>
                  <a:srgbClr val="1F2937"/>
                </a:solidFill>
                <a:effectLst/>
                <a:uLnTx/>
                <a:uFillTx/>
                <a:latin typeface="Arial Narrow" pitchFamily="34" charset="0"/>
                <a:ea typeface="Arial Narrow" pitchFamily="34" charset="-122"/>
                <a:cs typeface="Arial Narrow" pitchFamily="34" charset="-120"/>
              </a:rPr>
              <a:t>T-DXd+Pembro+Cape</a:t>
            </a:r>
            <a:r>
              <a:rPr kumimoji="0" lang="en-US" altLang="ja-JP"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a:t>
            </a: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Shitara ASCO 2025 poster</a:t>
            </a: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ARTEMIDE-Gastric01</a:t>
            </a:r>
            <a:r>
              <a:rPr kumimoji="0" lang="en-US" sz="1167" b="0"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 (rilvegostomig + T-DXd)</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4B5563"/>
                </a:solidFill>
                <a:effectLst/>
                <a:uLnTx/>
                <a:uFillTx/>
                <a:latin typeface="Arial Narrow" pitchFamily="34" charset="0"/>
                <a:ea typeface="Arial Narrow" pitchFamily="34" charset="-122"/>
                <a:cs typeface="Arial Narrow" pitchFamily="34" charset="-120"/>
              </a:rPr>
              <a:t>Xu ASCO 2025 poster</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89" name="Text 17">
            <a:extLst>
              <a:ext uri="{FF2B5EF4-FFF2-40B4-BE49-F238E27FC236}">
                <a16:creationId xmlns:a16="http://schemas.microsoft.com/office/drawing/2014/main" id="{DD4FA9A8-ACC2-5049-9E10-943DAB2EDEAE}"/>
              </a:ext>
            </a:extLst>
          </p:cNvPr>
          <p:cNvSpPr txBox="1"/>
          <p:nvPr/>
        </p:nvSpPr>
        <p:spPr>
          <a:xfrm>
            <a:off x="4295299" y="1371529"/>
            <a:ext cx="3373328" cy="148298"/>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0" cap="none" spc="108" normalizeH="0" baseline="0" noProof="0" dirty="0">
                <a:ln>
                  <a:noFill/>
                </a:ln>
                <a:solidFill>
                  <a:srgbClr val="B6802C"/>
                </a:solidFill>
                <a:effectLst/>
                <a:uLnTx/>
                <a:uFillTx/>
                <a:latin typeface="Arial Narrow" pitchFamily="34" charset="0"/>
                <a:ea typeface="Arial Narrow" pitchFamily="34" charset="-122"/>
                <a:cs typeface="Arial Narrow" pitchFamily="34" charset="-120"/>
              </a:rPr>
              <a:t>Section B · CLDN18.2-positive G/GEJ</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90" name="Text 18">
            <a:extLst>
              <a:ext uri="{FF2B5EF4-FFF2-40B4-BE49-F238E27FC236}">
                <a16:creationId xmlns:a16="http://schemas.microsoft.com/office/drawing/2014/main" id="{4C60BF6C-F1AB-16D7-66D5-31A57E726899}"/>
              </a:ext>
            </a:extLst>
          </p:cNvPr>
          <p:cNvSpPr txBox="1"/>
          <p:nvPr/>
        </p:nvSpPr>
        <p:spPr>
          <a:xfrm>
            <a:off x="4295299" y="1618013"/>
            <a:ext cx="3373328" cy="486875"/>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D1B2A"/>
                </a:solidFill>
                <a:effectLst/>
                <a:uLnTx/>
                <a:uFillTx/>
                <a:latin typeface="Arial Narrow" pitchFamily="34" charset="0"/>
                <a:ea typeface="Arial Narrow" pitchFamily="34" charset="-122"/>
                <a:cs typeface="Arial Narrow" pitchFamily="34" charset="-120"/>
              </a:rPr>
              <a:t>Antibody vs. ADC: two ways to drug claudin 18.2</a:t>
            </a:r>
            <a:endParaRPr kumimoji="0" lang="en-US" sz="14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91" name="Text 19">
            <a:extLst>
              <a:ext uri="{FF2B5EF4-FFF2-40B4-BE49-F238E27FC236}">
                <a16:creationId xmlns:a16="http://schemas.microsoft.com/office/drawing/2014/main" id="{73637A80-CB66-2CFD-E9FB-8382546042EA}"/>
              </a:ext>
            </a:extLst>
          </p:cNvPr>
          <p:cNvSpPr txBox="1"/>
          <p:nvPr/>
        </p:nvSpPr>
        <p:spPr>
          <a:xfrm>
            <a:off x="4295299" y="2274178"/>
            <a:ext cx="404748" cy="628400"/>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B6802C"/>
                </a:solidFill>
                <a:effectLst/>
                <a:uLnTx/>
                <a:uFillTx/>
                <a:latin typeface="Arial Narrow" pitchFamily="34" charset="0"/>
                <a:ea typeface="Arial Narrow" pitchFamily="34" charset="-122"/>
                <a:cs typeface="Arial Narrow" pitchFamily="34" charset="-120"/>
              </a:rPr>
              <a:t>1L</a:t>
            </a:r>
            <a:endParaRPr kumimoji="0" lang="en-US" sz="10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92" name="Text 20">
            <a:extLst>
              <a:ext uri="{FF2B5EF4-FFF2-40B4-BE49-F238E27FC236}">
                <a16:creationId xmlns:a16="http://schemas.microsoft.com/office/drawing/2014/main" id="{D1B283EA-B37F-464E-DD4E-8D820D3C2885}"/>
              </a:ext>
            </a:extLst>
          </p:cNvPr>
          <p:cNvSpPr txBox="1"/>
          <p:nvPr/>
        </p:nvSpPr>
        <p:spPr>
          <a:xfrm>
            <a:off x="4794595" y="2274178"/>
            <a:ext cx="2874031" cy="628400"/>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SPOTLIGHT &amp; GLOW</a:t>
            </a:r>
            <a:r>
              <a:rPr kumimoji="0" lang="en-US" sz="1167" b="0"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 pivotal context</a:t>
            </a: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(zolbetuximab + chemo)</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4B5563"/>
                </a:solidFill>
                <a:effectLst/>
                <a:uLnTx/>
                <a:uFillTx/>
                <a:latin typeface="Arial Narrow" pitchFamily="34" charset="0"/>
                <a:ea typeface="Arial Narrow" pitchFamily="34" charset="-122"/>
                <a:cs typeface="Arial Narrow" pitchFamily="34" charset="-120"/>
              </a:rPr>
              <a:t>Shitara Lancet 2023 · Shah Nat Med 2023</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93" name="Text 21">
            <a:extLst>
              <a:ext uri="{FF2B5EF4-FFF2-40B4-BE49-F238E27FC236}">
                <a16:creationId xmlns:a16="http://schemas.microsoft.com/office/drawing/2014/main" id="{8E56DBC5-BF35-D120-EEFD-154052714752}"/>
              </a:ext>
            </a:extLst>
          </p:cNvPr>
          <p:cNvSpPr txBox="1"/>
          <p:nvPr/>
        </p:nvSpPr>
        <p:spPr>
          <a:xfrm>
            <a:off x="4295299" y="2999410"/>
            <a:ext cx="404748"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B6802C"/>
                </a:solidFill>
                <a:effectLst/>
                <a:uLnTx/>
                <a:uFillTx/>
                <a:latin typeface="Arial Narrow" pitchFamily="34" charset="0"/>
                <a:ea typeface="Arial Narrow" pitchFamily="34" charset="-122"/>
                <a:cs typeface="Arial Narrow" pitchFamily="34" charset="-120"/>
              </a:rPr>
              <a:t>1L</a:t>
            </a:r>
            <a:endParaRPr kumimoji="0" lang="en-US" sz="10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94" name="Text 22">
            <a:extLst>
              <a:ext uri="{FF2B5EF4-FFF2-40B4-BE49-F238E27FC236}">
                <a16:creationId xmlns:a16="http://schemas.microsoft.com/office/drawing/2014/main" id="{62B50879-9381-B4D9-117D-D751D7464F7D}"/>
              </a:ext>
            </a:extLst>
          </p:cNvPr>
          <p:cNvSpPr txBox="1"/>
          <p:nvPr/>
        </p:nvSpPr>
        <p:spPr>
          <a:xfrm>
            <a:off x="4794594" y="2999410"/>
            <a:ext cx="2617583"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ILUSTRO</a:t>
            </a:r>
            <a:r>
              <a:rPr kumimoji="0" lang="en-US" sz="1167" b="0"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 zolb + mFOLFOX6 + nivo, Cohort 4</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4B5563"/>
                </a:solidFill>
                <a:effectLst/>
                <a:uLnTx/>
                <a:uFillTx/>
                <a:latin typeface="Arial Narrow" pitchFamily="34" charset="0"/>
                <a:ea typeface="Arial Narrow" pitchFamily="34" charset="-122"/>
                <a:cs typeface="Arial Narrow" pitchFamily="34" charset="-120"/>
              </a:rPr>
              <a:t>Shitara ASCO GI 2026 · Nat Med 2026</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95" name="Text 23">
            <a:extLst>
              <a:ext uri="{FF2B5EF4-FFF2-40B4-BE49-F238E27FC236}">
                <a16:creationId xmlns:a16="http://schemas.microsoft.com/office/drawing/2014/main" id="{E0E4A35E-61A4-A48F-0926-92DACD619A08}"/>
              </a:ext>
            </a:extLst>
          </p:cNvPr>
          <p:cNvSpPr txBox="1"/>
          <p:nvPr/>
        </p:nvSpPr>
        <p:spPr>
          <a:xfrm>
            <a:off x="4295299" y="3516757"/>
            <a:ext cx="404748"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B6802C"/>
                </a:solidFill>
                <a:effectLst/>
                <a:uLnTx/>
                <a:uFillTx/>
                <a:latin typeface="Arial Narrow" pitchFamily="34" charset="0"/>
                <a:ea typeface="Arial Narrow" pitchFamily="34" charset="-122"/>
                <a:cs typeface="Arial Narrow" pitchFamily="34" charset="-120"/>
              </a:rPr>
              <a:t>TiP</a:t>
            </a:r>
            <a:endParaRPr kumimoji="0" lang="en-US" sz="10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96" name="Text 24">
            <a:extLst>
              <a:ext uri="{FF2B5EF4-FFF2-40B4-BE49-F238E27FC236}">
                <a16:creationId xmlns:a16="http://schemas.microsoft.com/office/drawing/2014/main" id="{6016EFB5-22EA-7624-4AB8-19B51C8343A5}"/>
              </a:ext>
            </a:extLst>
          </p:cNvPr>
          <p:cNvSpPr txBox="1"/>
          <p:nvPr/>
        </p:nvSpPr>
        <p:spPr>
          <a:xfrm>
            <a:off x="4794594" y="3516757"/>
            <a:ext cx="2577433"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LUCERNA</a:t>
            </a:r>
            <a:r>
              <a:rPr kumimoji="0" lang="en-US" sz="1167" b="0"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 zolb + pembro + chemo (CPS ≥1)</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4B5563"/>
                </a:solidFill>
                <a:effectLst/>
                <a:uLnTx/>
                <a:uFillTx/>
                <a:latin typeface="Arial Narrow" pitchFamily="34" charset="0"/>
                <a:ea typeface="Arial Narrow" pitchFamily="34" charset="-122"/>
                <a:cs typeface="Arial Narrow" pitchFamily="34" charset="-120"/>
              </a:rPr>
              <a:t>Shitara ASCO GI 2026</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97" name="Text 25">
            <a:extLst>
              <a:ext uri="{FF2B5EF4-FFF2-40B4-BE49-F238E27FC236}">
                <a16:creationId xmlns:a16="http://schemas.microsoft.com/office/drawing/2014/main" id="{DE0693A7-1D5D-628E-5535-03628C105620}"/>
              </a:ext>
            </a:extLst>
          </p:cNvPr>
          <p:cNvSpPr txBox="1"/>
          <p:nvPr/>
        </p:nvSpPr>
        <p:spPr>
          <a:xfrm>
            <a:off x="4295299" y="4034104"/>
            <a:ext cx="404748"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B6802C"/>
                </a:solidFill>
                <a:effectLst/>
                <a:uLnTx/>
                <a:uFillTx/>
                <a:latin typeface="Arial Narrow" pitchFamily="34" charset="0"/>
                <a:ea typeface="Arial Narrow" pitchFamily="34" charset="-122"/>
                <a:cs typeface="Arial Narrow" pitchFamily="34" charset="-120"/>
              </a:rPr>
              <a:t>ADC</a:t>
            </a:r>
            <a:endParaRPr kumimoji="0" lang="en-US" sz="10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98" name="Text 26">
            <a:extLst>
              <a:ext uri="{FF2B5EF4-FFF2-40B4-BE49-F238E27FC236}">
                <a16:creationId xmlns:a16="http://schemas.microsoft.com/office/drawing/2014/main" id="{4958A3B3-1631-A75E-E980-B53CD841242D}"/>
              </a:ext>
            </a:extLst>
          </p:cNvPr>
          <p:cNvSpPr txBox="1"/>
          <p:nvPr/>
        </p:nvSpPr>
        <p:spPr>
          <a:xfrm>
            <a:off x="4794594" y="4034104"/>
            <a:ext cx="2692057"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CLARITY-PanTumor01</a:t>
            </a:r>
            <a:r>
              <a:rPr kumimoji="0" lang="en-US" sz="1167" b="0"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 &amp; </a:t>
            </a:r>
            <a:r>
              <a:rPr kumimoji="0" lang="en-US"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CLARITY-Gastric01</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4B5563"/>
                </a:solidFill>
                <a:effectLst/>
                <a:uLnTx/>
                <a:uFillTx/>
                <a:latin typeface="Arial Narrow" pitchFamily="34" charset="0"/>
                <a:ea typeface="Arial Narrow" pitchFamily="34" charset="-122"/>
                <a:cs typeface="Arial Narrow" pitchFamily="34" charset="-120"/>
              </a:rPr>
              <a:t>Sonesitatug vedotin (Sone-Ve / AZD0901)</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99" name="Text 27">
            <a:extLst>
              <a:ext uri="{FF2B5EF4-FFF2-40B4-BE49-F238E27FC236}">
                <a16:creationId xmlns:a16="http://schemas.microsoft.com/office/drawing/2014/main" id="{302E08CB-5C56-94E1-F118-F2132E780C00}"/>
              </a:ext>
            </a:extLst>
          </p:cNvPr>
          <p:cNvSpPr txBox="1"/>
          <p:nvPr/>
        </p:nvSpPr>
        <p:spPr>
          <a:xfrm>
            <a:off x="8208073" y="1371529"/>
            <a:ext cx="3103280" cy="148298"/>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0" cap="none" spc="108" normalizeH="0" baseline="0" noProof="0" dirty="0">
                <a:ln>
                  <a:noFill/>
                </a:ln>
                <a:solidFill>
                  <a:srgbClr val="7A2A1F"/>
                </a:solidFill>
                <a:effectLst/>
                <a:uLnTx/>
                <a:uFillTx/>
                <a:latin typeface="Arial Narrow" pitchFamily="34" charset="0"/>
                <a:ea typeface="Arial Narrow" pitchFamily="34" charset="-122"/>
                <a:cs typeface="Arial Narrow" pitchFamily="34" charset="-120"/>
              </a:rPr>
              <a:t>Section C · ESCC &amp; synthesis</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100" name="Text 28">
            <a:extLst>
              <a:ext uri="{FF2B5EF4-FFF2-40B4-BE49-F238E27FC236}">
                <a16:creationId xmlns:a16="http://schemas.microsoft.com/office/drawing/2014/main" id="{30DA5525-5028-6AE3-2F55-B1414CE4773F}"/>
              </a:ext>
            </a:extLst>
          </p:cNvPr>
          <p:cNvSpPr txBox="1"/>
          <p:nvPr/>
        </p:nvSpPr>
        <p:spPr>
          <a:xfrm>
            <a:off x="8208073" y="1618013"/>
            <a:ext cx="3103280" cy="486875"/>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D1B2A"/>
                </a:solidFill>
                <a:effectLst/>
                <a:uLnTx/>
                <a:uFillTx/>
                <a:latin typeface="Arial Narrow" pitchFamily="34" charset="0"/>
                <a:ea typeface="Arial Narrow" pitchFamily="34" charset="-122"/>
                <a:cs typeface="Arial Narrow" pitchFamily="34" charset="-120"/>
              </a:rPr>
              <a:t>A new bispecific ADC in ESCC, and the cross-cutting themes</a:t>
            </a:r>
            <a:endParaRPr kumimoji="0" lang="en-US" sz="14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101" name="Text 29">
            <a:extLst>
              <a:ext uri="{FF2B5EF4-FFF2-40B4-BE49-F238E27FC236}">
                <a16:creationId xmlns:a16="http://schemas.microsoft.com/office/drawing/2014/main" id="{CB995B1C-940A-8E71-8481-D083E1F691D0}"/>
              </a:ext>
            </a:extLst>
          </p:cNvPr>
          <p:cNvSpPr txBox="1"/>
          <p:nvPr/>
        </p:nvSpPr>
        <p:spPr>
          <a:xfrm>
            <a:off x="8208074" y="2274177"/>
            <a:ext cx="404748" cy="423223"/>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srgbClr val="7A2A1F"/>
                </a:solidFill>
                <a:effectLst/>
                <a:uLnTx/>
                <a:uFillTx/>
                <a:latin typeface="Arial Narrow" pitchFamily="34" charset="0"/>
                <a:ea typeface="Arial Narrow" pitchFamily="34" charset="-122"/>
                <a:cs typeface="Arial Narrow" pitchFamily="34" charset="-120"/>
              </a:rPr>
              <a:t>2L+</a:t>
            </a:r>
            <a:endParaRPr kumimoji="0" lang="en-US" sz="10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105" name="Text 33">
            <a:extLst>
              <a:ext uri="{FF2B5EF4-FFF2-40B4-BE49-F238E27FC236}">
                <a16:creationId xmlns:a16="http://schemas.microsoft.com/office/drawing/2014/main" id="{22CE9355-5B55-A67A-7484-C872A3277E4F}"/>
              </a:ext>
            </a:extLst>
          </p:cNvPr>
          <p:cNvSpPr txBox="1"/>
          <p:nvPr/>
        </p:nvSpPr>
        <p:spPr>
          <a:xfrm>
            <a:off x="8707370" y="2302618"/>
            <a:ext cx="1509546" cy="148298"/>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1" i="0" u="none" strike="noStrike" kern="1200" cap="none" spc="0" normalizeH="0" baseline="0" noProof="0" dirty="0">
                <a:ln>
                  <a:noFill/>
                </a:ln>
                <a:solidFill>
                  <a:srgbClr val="1F2937"/>
                </a:solidFill>
                <a:effectLst/>
                <a:uLnTx/>
                <a:uFillTx/>
                <a:latin typeface="Arial Narrow" pitchFamily="34" charset="0"/>
                <a:ea typeface="Arial Narrow" pitchFamily="34" charset="-122"/>
                <a:cs typeface="Arial Narrow" pitchFamily="34" charset="-120"/>
              </a:rPr>
              <a:t>Iza-bren in r/m ESCC</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
        <p:nvSpPr>
          <p:cNvPr id="106" name="Text 34">
            <a:extLst>
              <a:ext uri="{FF2B5EF4-FFF2-40B4-BE49-F238E27FC236}">
                <a16:creationId xmlns:a16="http://schemas.microsoft.com/office/drawing/2014/main" id="{28647083-B86F-57D5-9861-544E159A214C}"/>
              </a:ext>
            </a:extLst>
          </p:cNvPr>
          <p:cNvSpPr txBox="1"/>
          <p:nvPr/>
        </p:nvSpPr>
        <p:spPr>
          <a:xfrm>
            <a:off x="8707369" y="2517276"/>
            <a:ext cx="2842947" cy="141526"/>
          </a:xfrm>
          <a:prstGeom prst="rect">
            <a:avLst/>
          </a:prstGeom>
          <a:noFill/>
          <a:ln/>
        </p:spPr>
        <p:txBody>
          <a:bodyPr wrap="square" lIns="0" tIns="0" rIns="0" bIns="0" rtlCol="0" anchor="ctr"/>
          <a:lstStyle/>
          <a:p>
            <a:pPr marL="0" marR="0" lvl="0" indent="0" algn="l" defTabSz="609576" rtl="0" eaLnBrk="1" fontAlgn="auto" latinLnBrk="0" hangingPunct="1">
              <a:lnSpc>
                <a:spcPct val="100000"/>
              </a:lnSpc>
              <a:spcBef>
                <a:spcPts val="0"/>
              </a:spcBef>
              <a:spcAft>
                <a:spcPts val="0"/>
              </a:spcAft>
              <a:buClrTx/>
              <a:buSzTx/>
              <a:buFontTx/>
              <a:buNone/>
              <a:tabLst/>
              <a:defRPr/>
            </a:pPr>
            <a:r>
              <a:rPr kumimoji="0" lang="en-US" sz="1167" b="0" i="0" u="none" strike="noStrike" kern="1200" cap="none" spc="0" normalizeH="0" baseline="0" noProof="0" dirty="0">
                <a:ln>
                  <a:noFill/>
                </a:ln>
                <a:solidFill>
                  <a:srgbClr val="4B5563"/>
                </a:solidFill>
                <a:effectLst/>
                <a:uLnTx/>
                <a:uFillTx/>
                <a:latin typeface="Arial Narrow" pitchFamily="34" charset="0"/>
                <a:ea typeface="Arial Narrow" pitchFamily="34" charset="-122"/>
                <a:cs typeface="Arial Narrow" pitchFamily="34" charset="-120"/>
              </a:rPr>
              <a:t>Lu Z, ASCO 2026 abs 4008 · BL-B01D1-305</a:t>
            </a:r>
            <a:endParaRPr kumimoji="0" lang="en-US" sz="1167" b="0" i="0" u="none" strike="noStrike" kern="1200" cap="none" spc="0" normalizeH="0" baseline="0" noProof="0" dirty="0">
              <a:ln>
                <a:noFill/>
              </a:ln>
              <a:solidFill>
                <a:prstClr val="black"/>
              </a:solidFill>
              <a:effectLst/>
              <a:uLnTx/>
              <a:uFillTx/>
              <a:latin typeface="Calibri" panose="020F0502020204030204"/>
              <a:ea typeface="Arial Unicode MS" pitchFamily="-65" charset="0"/>
              <a:cs typeface="Arial Unicode MS" pitchFamily="-65" charset="0"/>
            </a:endParaRPr>
          </a:p>
        </p:txBody>
      </p:sp>
    </p:spTree>
    <p:extLst>
      <p:ext uri="{BB962C8B-B14F-4D97-AF65-F5344CB8AC3E}">
        <p14:creationId xmlns:p14="http://schemas.microsoft.com/office/powerpoint/2010/main" val="22139683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B6394-719F-9E4D-03E9-85BC0BBD692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CA888F7-DFF8-414E-27B1-3974384EA656}"/>
              </a:ext>
            </a:extLst>
          </p:cNvPr>
          <p:cNvSpPr/>
          <p:nvPr/>
        </p:nvSpPr>
        <p:spPr>
          <a:xfrm>
            <a:off x="356843" y="116632"/>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457135" rtl="0" eaLnBrk="0" fontAlgn="base" latinLnBrk="0" hangingPunct="0">
              <a:lnSpc>
                <a:spcPct val="100000"/>
              </a:lnSpc>
              <a:spcBef>
                <a:spcPct val="0"/>
              </a:spcBef>
              <a:spcAft>
                <a:spcPct val="0"/>
              </a:spcAft>
              <a:buClrTx/>
              <a:buSzTx/>
              <a:buFontTx/>
              <a:buNone/>
              <a:tabLst/>
              <a:defRPr/>
            </a:pPr>
            <a:r>
              <a:rPr kumimoji="1"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a:cs typeface="Arial" pitchFamily="34" charset="0"/>
              </a:rPr>
              <a:t>Resistance to Trastuzumab in Gastric Cancer</a:t>
            </a:r>
          </a:p>
        </p:txBody>
      </p:sp>
      <p:sp>
        <p:nvSpPr>
          <p:cNvPr id="3" name="Content Placeholder 2">
            <a:extLst>
              <a:ext uri="{FF2B5EF4-FFF2-40B4-BE49-F238E27FC236}">
                <a16:creationId xmlns:a16="http://schemas.microsoft.com/office/drawing/2014/main" id="{5CD42FD5-0A49-E087-3BF4-ADF3262DC6EC}"/>
              </a:ext>
            </a:extLst>
          </p:cNvPr>
          <p:cNvSpPr>
            <a:spLocks noGrp="1"/>
          </p:cNvSpPr>
          <p:nvPr>
            <p:ph idx="1"/>
          </p:nvPr>
        </p:nvSpPr>
        <p:spPr>
          <a:xfrm>
            <a:off x="838200" y="836712"/>
            <a:ext cx="10515600" cy="5340251"/>
          </a:xfrm>
        </p:spPr>
        <p:txBody>
          <a:bodyPr>
            <a:normAutofit/>
          </a:bodyPr>
          <a:lstStyle/>
          <a:p>
            <a:pPr marL="0" indent="0" algn="ctr">
              <a:buNone/>
            </a:pPr>
            <a:endParaRPr lang="en-US" sz="2400" b="1" dirty="0">
              <a:solidFill>
                <a:srgbClr val="0432FF"/>
              </a:solidFill>
            </a:endParaRPr>
          </a:p>
          <a:p>
            <a:pPr marL="0" indent="0" algn="ctr">
              <a:buNone/>
            </a:pPr>
            <a:r>
              <a:rPr lang="en-US" sz="2600" b="1" dirty="0">
                <a:solidFill>
                  <a:srgbClr val="0432FF"/>
                </a:solidFill>
              </a:rPr>
              <a:t>Why HER2-targeted therapy fails in gastric cancer: multiple escape routes</a:t>
            </a:r>
          </a:p>
          <a:p>
            <a:pPr marL="0" indent="0">
              <a:buNone/>
            </a:pPr>
            <a:endParaRPr lang="en-US" sz="2400" dirty="0"/>
          </a:p>
        </p:txBody>
      </p:sp>
      <p:sp>
        <p:nvSpPr>
          <p:cNvPr id="5" name="正方形/長方形 1">
            <a:extLst>
              <a:ext uri="{FF2B5EF4-FFF2-40B4-BE49-F238E27FC236}">
                <a16:creationId xmlns:a16="http://schemas.microsoft.com/office/drawing/2014/main" id="{A393759E-3DFD-E792-82F6-E0629BE2BDF7}"/>
              </a:ext>
            </a:extLst>
          </p:cNvPr>
          <p:cNvSpPr/>
          <p:nvPr/>
        </p:nvSpPr>
        <p:spPr>
          <a:xfrm>
            <a:off x="843891" y="1898680"/>
            <a:ext cx="10716451" cy="3277820"/>
          </a:xfrm>
          <a:prstGeom prst="rect">
            <a:avLst/>
          </a:prstGeom>
        </p:spPr>
        <p:txBody>
          <a:bodyPr wrap="square">
            <a:spAutoFit/>
          </a:bodyPr>
          <a:lstStyle/>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Intratumoral heterogeneity/HER2 Loss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HER2 heterogeneity is more common in gastric cancer than breast cancer </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Around 50% of patients have reduced or lost HER2 expression after chemotherapy plus trastuzumab</a:t>
            </a: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Heterodimer formation between HER2 and EGFR or HER3</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Single-agent trastuzumab cannot completely block these pairings </a:t>
            </a: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endParaRPr kumimoji="0"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p:txBody>
      </p:sp>
    </p:spTree>
    <p:extLst>
      <p:ext uri="{BB962C8B-B14F-4D97-AF65-F5344CB8AC3E}">
        <p14:creationId xmlns:p14="http://schemas.microsoft.com/office/powerpoint/2010/main" val="2092603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95BCF-2B9C-0950-7035-675C328E5D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AB76F-3C63-BE95-A55B-FDC43EAB7B7F}"/>
              </a:ext>
            </a:extLst>
          </p:cNvPr>
          <p:cNvSpPr>
            <a:spLocks noGrp="1"/>
          </p:cNvSpPr>
          <p:nvPr>
            <p:ph type="title"/>
          </p:nvPr>
        </p:nvSpPr>
        <p:spPr>
          <a:xfrm>
            <a:off x="839416" y="2420888"/>
            <a:ext cx="10513168" cy="1143000"/>
          </a:xfrm>
        </p:spPr>
        <p:txBody>
          <a:bodyPr/>
          <a:lstStyle/>
          <a:p>
            <a:pPr>
              <a:spcBef>
                <a:spcPts val="1200"/>
              </a:spcBef>
            </a:pPr>
            <a:r>
              <a:rPr lang="en-US" dirty="0"/>
              <a:t>Trial 1: HERIZON-GEA-01 Phase III Trial of Zanidatamab + Chemotherapy ± Tislelizumab</a:t>
            </a:r>
            <a:br>
              <a:rPr lang="en-US" dirty="0"/>
            </a:br>
            <a:endParaRPr lang="en-US" sz="2400" dirty="0"/>
          </a:p>
        </p:txBody>
      </p:sp>
    </p:spTree>
    <p:extLst>
      <p:ext uri="{BB962C8B-B14F-4D97-AF65-F5344CB8AC3E}">
        <p14:creationId xmlns:p14="http://schemas.microsoft.com/office/powerpoint/2010/main" val="555046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408EB-1AD4-C4D7-164B-BEA77C05CD2A}"/>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5246533B-EA42-F867-3304-5E3A9EF1C249}"/>
              </a:ext>
            </a:extLst>
          </p:cNvPr>
          <p:cNvSpPr/>
          <p:nvPr/>
        </p:nvSpPr>
        <p:spPr>
          <a:xfrm>
            <a:off x="356843" y="72030"/>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267" rtl="0" eaLnBrk="0" fontAlgn="base" latinLnBrk="0" hangingPunct="0">
              <a:lnSpc>
                <a:spcPct val="100000"/>
              </a:lnSpc>
              <a:spcBef>
                <a:spcPct val="0"/>
              </a:spcBef>
              <a:spcAft>
                <a:spcPct val="0"/>
              </a:spcAft>
              <a:buClrTx/>
              <a:buSzTx/>
              <a:buFontTx/>
              <a:buNone/>
              <a:tabLst/>
              <a:defRPr/>
            </a:pP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Trial 1: HERIZON-GEA-01 Phase 3 of zanidatamab ± </a:t>
            </a:r>
            <a:r>
              <a:rPr kumimoji="0" lang="en-US" altLang="ja-JP" sz="2667" b="1" i="0" u="none" strike="noStrike" kern="1200" cap="none" spc="0" normalizeH="0" baseline="0" noProof="0" dirty="0" err="1">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tisle</a:t>
            </a: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 + chemo</a:t>
            </a:r>
          </a:p>
        </p:txBody>
      </p:sp>
      <p:pic>
        <p:nvPicPr>
          <p:cNvPr id="5" name="図 4" descr="グラフィカル ユーザー インターフェイス, テキスト&#10;&#10;AI 生成コンテンツは誤りを含む可能性があります。">
            <a:extLst>
              <a:ext uri="{FF2B5EF4-FFF2-40B4-BE49-F238E27FC236}">
                <a16:creationId xmlns:a16="http://schemas.microsoft.com/office/drawing/2014/main" id="{5D7CD80F-319F-AD1A-81A3-96A5D22F4CA5}"/>
              </a:ext>
            </a:extLst>
          </p:cNvPr>
          <p:cNvPicPr>
            <a:picLocks noChangeAspect="1"/>
          </p:cNvPicPr>
          <p:nvPr/>
        </p:nvPicPr>
        <p:blipFill>
          <a:blip r:embed="rId3">
            <a:extLst>
              <a:ext uri="{28A0092B-C50C-407E-A947-70E740481C1C}">
                <a14:useLocalDpi xmlns:a14="http://schemas.microsoft.com/office/drawing/2010/main" val="0"/>
              </a:ext>
            </a:extLst>
          </a:blip>
          <a:srcRect t="24032" b="17520"/>
          <a:stretch>
            <a:fillRect/>
          </a:stretch>
        </p:blipFill>
        <p:spPr>
          <a:xfrm>
            <a:off x="3890210" y="889466"/>
            <a:ext cx="8211553" cy="3335463"/>
          </a:xfrm>
          <a:prstGeom prst="rect">
            <a:avLst/>
          </a:prstGeom>
          <a:ln>
            <a:noFill/>
          </a:ln>
          <a:effectLst>
            <a:outerShdw blurRad="292100" dist="139700" dir="2700000" algn="tl" rotWithShape="0">
              <a:srgbClr val="333333">
                <a:alpha val="65000"/>
              </a:srgbClr>
            </a:outerShdw>
          </a:effectLst>
        </p:spPr>
      </p:pic>
      <p:sp>
        <p:nvSpPr>
          <p:cNvPr id="2" name="コンテンツ プレースホルダー 7">
            <a:extLst>
              <a:ext uri="{FF2B5EF4-FFF2-40B4-BE49-F238E27FC236}">
                <a16:creationId xmlns:a16="http://schemas.microsoft.com/office/drawing/2014/main" id="{01AF0004-1B3A-E5C6-9AEB-A3E08D5FB159}"/>
              </a:ext>
            </a:extLst>
          </p:cNvPr>
          <p:cNvSpPr txBox="1">
            <a:spLocks/>
          </p:cNvSpPr>
          <p:nvPr/>
        </p:nvSpPr>
        <p:spPr>
          <a:xfrm>
            <a:off x="5672716" y="4441961"/>
            <a:ext cx="5845338" cy="1359061"/>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N=914 pts (Dec 2021-Feb 2025)</a:t>
            </a:r>
          </a:p>
          <a:p>
            <a:pPr marL="265103" marR="0" lvl="0" indent="-265103"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Comparison with </a:t>
            </a:r>
            <a:r>
              <a:rPr kumimoji="1" lang="en-US" altLang="ja-JP" sz="1800" b="0" i="0"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ToGA</a:t>
            </a:r>
            <a:r>
              <a:rPr kumimoji="1" lang="en-US" altLang="ja-JP" sz="18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regimen</a:t>
            </a:r>
          </a:p>
          <a:p>
            <a:pPr marL="265103" marR="0" lvl="0" indent="-265103"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Ø"/>
              <a:tabLst/>
              <a:defRPr/>
            </a:pPr>
            <a:r>
              <a:rPr kumimoji="1" lang="en-US" altLang="ja-JP" sz="18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KN 811 approval by FDA in May 2021 and EMA in Aug 2023</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Asia 53%, IHC3+ 83%, TAP&gt;1% 60%, CapeOX 90% </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Ongoing treatment: 29% (triplet), 23% (doublet) vs 12% (control)</a:t>
            </a:r>
          </a:p>
        </p:txBody>
      </p:sp>
      <p:sp>
        <p:nvSpPr>
          <p:cNvPr id="3" name="正方形/長方形 2">
            <a:extLst>
              <a:ext uri="{FF2B5EF4-FFF2-40B4-BE49-F238E27FC236}">
                <a16:creationId xmlns:a16="http://schemas.microsoft.com/office/drawing/2014/main" id="{A6D11F36-CF81-DB4D-7707-FA1D80B9D58B}"/>
              </a:ext>
            </a:extLst>
          </p:cNvPr>
          <p:cNvSpPr/>
          <p:nvPr/>
        </p:nvSpPr>
        <p:spPr>
          <a:xfrm>
            <a:off x="8873290" y="6606556"/>
            <a:ext cx="3309746" cy="246221"/>
          </a:xfrm>
          <a:prstGeom prst="rect">
            <a:avLst/>
          </a:prstGeom>
        </p:spPr>
        <p:txBody>
          <a:bodyPr wrap="square">
            <a:spAutoFit/>
          </a:bodyPr>
          <a:lstStyle/>
          <a:p>
            <a:pPr marL="0" marR="0" lvl="0" indent="0" algn="r" defTabSz="914267" rtl="0" eaLnBrk="1" fontAlgn="auto" latinLnBrk="0" hangingPunct="1">
              <a:lnSpc>
                <a:spcPct val="100000"/>
              </a:lnSpc>
              <a:spcBef>
                <a:spcPts val="0"/>
              </a:spcBef>
              <a:spcAft>
                <a:spcPts val="0"/>
              </a:spcAft>
              <a:buClrTx/>
              <a:buSzTx/>
              <a:buFontTx/>
              <a:buNone/>
              <a:tabLst/>
              <a:defRPr/>
            </a:pPr>
            <a:r>
              <a:rPr kumimoji="1" lang="en-US" altLang="ja-JP" sz="1000" b="0" i="1"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Shitara K, et al. NEJM 2026; </a:t>
            </a:r>
            <a:r>
              <a:rPr kumimoji="1" lang="en-US" altLang="ja-JP" sz="1000" b="0" i="1"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Elimova</a:t>
            </a:r>
            <a:r>
              <a:rPr kumimoji="1" lang="en-US" altLang="ja-JP" sz="1000" b="0" i="1"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E, et al. ASCO-GI 2026</a:t>
            </a:r>
            <a:endParaRPr kumimoji="0" lang="en-US" altLang="ja-JP" sz="1000" b="0" i="1"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pic>
        <p:nvPicPr>
          <p:cNvPr id="4" name="図 3">
            <a:extLst>
              <a:ext uri="{FF2B5EF4-FFF2-40B4-BE49-F238E27FC236}">
                <a16:creationId xmlns:a16="http://schemas.microsoft.com/office/drawing/2014/main" id="{FAD88CC4-4C2C-7B8E-E961-7D5F68190545}"/>
              </a:ext>
            </a:extLst>
          </p:cNvPr>
          <p:cNvPicPr>
            <a:picLocks noChangeAspect="1"/>
          </p:cNvPicPr>
          <p:nvPr/>
        </p:nvPicPr>
        <p:blipFill>
          <a:blip r:embed="rId4"/>
          <a:stretch>
            <a:fillRect/>
          </a:stretch>
        </p:blipFill>
        <p:spPr>
          <a:xfrm>
            <a:off x="356844" y="889466"/>
            <a:ext cx="3120608" cy="2885284"/>
          </a:xfrm>
          <a:prstGeom prst="rect">
            <a:avLst/>
          </a:prstGeom>
          <a:ln>
            <a:noFill/>
          </a:ln>
          <a:effectLst>
            <a:outerShdw blurRad="292100" dist="139700" dir="2700000" algn="tl" rotWithShape="0">
              <a:srgbClr val="333333">
                <a:alpha val="65000"/>
              </a:srgbClr>
            </a:outerShdw>
          </a:effectLst>
        </p:spPr>
      </p:pic>
      <p:sp>
        <p:nvSpPr>
          <p:cNvPr id="6" name="コンテンツ プレースホルダー 7">
            <a:extLst>
              <a:ext uri="{FF2B5EF4-FFF2-40B4-BE49-F238E27FC236}">
                <a16:creationId xmlns:a16="http://schemas.microsoft.com/office/drawing/2014/main" id="{57E9FCC7-36BA-8024-2D12-25891AC24BF5}"/>
              </a:ext>
            </a:extLst>
          </p:cNvPr>
          <p:cNvSpPr txBox="1">
            <a:spLocks/>
          </p:cNvSpPr>
          <p:nvPr/>
        </p:nvSpPr>
        <p:spPr>
          <a:xfrm>
            <a:off x="234530" y="4441961"/>
            <a:ext cx="3519485" cy="2416418"/>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Forms trans-bridging HER2 clusters with topology disruption</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Heterodimer blockade</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8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Complement dependent cytotoxicity</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endParaRPr kumimoji="1" lang="en-US" altLang="ja-JP" sz="18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endParaRPr>
          </a:p>
        </p:txBody>
      </p:sp>
    </p:spTree>
    <p:custDataLst>
      <p:tags r:id="rId1"/>
    </p:custDataLst>
    <p:extLst>
      <p:ext uri="{BB962C8B-B14F-4D97-AF65-F5344CB8AC3E}">
        <p14:creationId xmlns:p14="http://schemas.microsoft.com/office/powerpoint/2010/main" val="3513347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A66D5-9C0A-9287-B49E-753D522A39CA}"/>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8F3EEECA-1AFE-95C0-18A5-6F1C8F2471C0}"/>
              </a:ext>
            </a:extLst>
          </p:cNvPr>
          <p:cNvSpPr/>
          <p:nvPr/>
        </p:nvSpPr>
        <p:spPr>
          <a:xfrm>
            <a:off x="356843" y="72030"/>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267" rtl="0" eaLnBrk="0" fontAlgn="base" latinLnBrk="0" hangingPunct="0">
              <a:lnSpc>
                <a:spcPct val="100000"/>
              </a:lnSpc>
              <a:spcBef>
                <a:spcPct val="0"/>
              </a:spcBef>
              <a:spcAft>
                <a:spcPct val="0"/>
              </a:spcAft>
              <a:buClrTx/>
              <a:buSzTx/>
              <a:buFontTx/>
              <a:buNone/>
              <a:tabLst/>
              <a:defRPr/>
            </a:pP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Trial 1: HERIZON-GEA-01 Phase 3 of zanidatamab ± </a:t>
            </a:r>
            <a:r>
              <a:rPr kumimoji="0" lang="en-US" altLang="ja-JP" sz="2667" b="1" i="0" u="none" strike="noStrike" kern="1200" cap="none" spc="0" normalizeH="0" baseline="0" noProof="0" dirty="0" err="1">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tisle</a:t>
            </a: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 + chemo</a:t>
            </a:r>
          </a:p>
        </p:txBody>
      </p:sp>
      <p:pic>
        <p:nvPicPr>
          <p:cNvPr id="3" name="図 2" descr="タイムライン&#10;&#10;AI 生成コンテンツは誤りを含む可能性があります。">
            <a:extLst>
              <a:ext uri="{FF2B5EF4-FFF2-40B4-BE49-F238E27FC236}">
                <a16:creationId xmlns:a16="http://schemas.microsoft.com/office/drawing/2014/main" id="{2F6CE6BE-2EFF-FA76-272F-5D0148224A63}"/>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4366" b="22384"/>
          <a:stretch>
            <a:fillRect/>
          </a:stretch>
        </p:blipFill>
        <p:spPr>
          <a:xfrm>
            <a:off x="356844" y="3188192"/>
            <a:ext cx="5679226" cy="2257110"/>
          </a:xfrm>
          <a:prstGeom prst="rect">
            <a:avLst/>
          </a:prstGeom>
        </p:spPr>
      </p:pic>
      <p:pic>
        <p:nvPicPr>
          <p:cNvPr id="2" name="図 1" descr="タイムライン&#10;&#10;AI 生成コンテンツは誤りを含む可能性があります。">
            <a:extLst>
              <a:ext uri="{FF2B5EF4-FFF2-40B4-BE49-F238E27FC236}">
                <a16:creationId xmlns:a16="http://schemas.microsoft.com/office/drawing/2014/main" id="{1B1E0BB7-3DA9-0E57-38B7-E545461A2FCC}"/>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6851" b="22103"/>
          <a:stretch>
            <a:fillRect/>
          </a:stretch>
        </p:blipFill>
        <p:spPr>
          <a:xfrm>
            <a:off x="356843" y="636493"/>
            <a:ext cx="5676998" cy="2493918"/>
          </a:xfrm>
          <a:prstGeom prst="rect">
            <a:avLst/>
          </a:prstGeom>
        </p:spPr>
      </p:pic>
      <p:pic>
        <p:nvPicPr>
          <p:cNvPr id="4" name="図 3" descr="タイムライン&#10;&#10;AI 生成コンテンツは誤りを含む可能性があります。">
            <a:extLst>
              <a:ext uri="{FF2B5EF4-FFF2-40B4-BE49-F238E27FC236}">
                <a16:creationId xmlns:a16="http://schemas.microsoft.com/office/drawing/2014/main" id="{614C5552-0240-C2C2-EE01-49DC969B7AA4}"/>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t="7801" b="22808"/>
          <a:stretch>
            <a:fillRect/>
          </a:stretch>
        </p:blipFill>
        <p:spPr>
          <a:xfrm>
            <a:off x="6295761" y="636493"/>
            <a:ext cx="5679227" cy="2493920"/>
          </a:xfrm>
          <a:prstGeom prst="rect">
            <a:avLst/>
          </a:prstGeom>
        </p:spPr>
      </p:pic>
      <p:pic>
        <p:nvPicPr>
          <p:cNvPr id="5" name="図 4" descr="グラフ&#10;&#10;AI 生成コンテンツは誤りを含む可能性があります。">
            <a:extLst>
              <a:ext uri="{FF2B5EF4-FFF2-40B4-BE49-F238E27FC236}">
                <a16:creationId xmlns:a16="http://schemas.microsoft.com/office/drawing/2014/main" id="{03993CEB-F6AE-28E8-EAFC-5369221C7BA6}"/>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t="14925" b="23922"/>
          <a:stretch>
            <a:fillRect/>
          </a:stretch>
        </p:blipFill>
        <p:spPr>
          <a:xfrm>
            <a:off x="6326259" y="3188193"/>
            <a:ext cx="5618229" cy="2187186"/>
          </a:xfrm>
          <a:prstGeom prst="rect">
            <a:avLst/>
          </a:prstGeom>
        </p:spPr>
      </p:pic>
      <p:sp>
        <p:nvSpPr>
          <p:cNvPr id="6" name="コンテンツ プレースホルダー 7">
            <a:extLst>
              <a:ext uri="{FF2B5EF4-FFF2-40B4-BE49-F238E27FC236}">
                <a16:creationId xmlns:a16="http://schemas.microsoft.com/office/drawing/2014/main" id="{3823B3C1-7156-D031-B14A-D8C180DFCDAE}"/>
              </a:ext>
            </a:extLst>
          </p:cNvPr>
          <p:cNvSpPr txBox="1">
            <a:spLocks/>
          </p:cNvSpPr>
          <p:nvPr/>
        </p:nvSpPr>
        <p:spPr>
          <a:xfrm>
            <a:off x="1061965" y="5445302"/>
            <a:ext cx="5233796" cy="1313517"/>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PFS improved with both </a:t>
            </a:r>
            <a:r>
              <a:rPr kumimoji="1" lang="en-US" altLang="ja-JP" sz="1600" b="0" i="0"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chemo+Zani+Tisle</a:t>
            </a: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and </a:t>
            </a:r>
            <a:r>
              <a:rPr kumimoji="1" lang="en-US" altLang="ja-JP" sz="1600" b="0" i="0"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chemo+Zani</a:t>
            </a:r>
            <a:endPar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a:p>
            <a:pPr marL="265103" marR="0" lvl="0" indent="-265103"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Ø"/>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mPFS+4.3 </a:t>
            </a:r>
            <a:r>
              <a:rPr kumimoji="1" lang="en-US" altLang="ja-JP" sz="1600" b="0" i="0"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ms</a:t>
            </a: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(HR 0.63 with triplet and 0.65 with doublet)</a:t>
            </a:r>
          </a:p>
          <a:p>
            <a:pPr marL="265103" marR="0" lvl="0" indent="-265103"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Ø"/>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ORR 70.7%/69.6%/65.7% </a:t>
            </a:r>
          </a:p>
          <a:p>
            <a:pPr marL="265103" marR="0" lvl="0" indent="-265103"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Ø"/>
              <a:tabLst/>
              <a:defRPr/>
            </a:pPr>
            <a:r>
              <a:rPr kumimoji="1" lang="en-US" altLang="ja-JP" sz="1600" b="0" i="0"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mDOR</a:t>
            </a: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20.7 / 14.3 / 8.3 </a:t>
            </a:r>
            <a:r>
              <a:rPr kumimoji="1" lang="en-US" altLang="ja-JP" sz="1600" b="0" i="0"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ms</a:t>
            </a:r>
            <a:endPar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sp>
        <p:nvSpPr>
          <p:cNvPr id="7" name="コンテンツ プレースホルダー 7">
            <a:extLst>
              <a:ext uri="{FF2B5EF4-FFF2-40B4-BE49-F238E27FC236}">
                <a16:creationId xmlns:a16="http://schemas.microsoft.com/office/drawing/2014/main" id="{901E8BE0-5CBC-EFA7-8CCE-03A5E1B089B3}"/>
              </a:ext>
            </a:extLst>
          </p:cNvPr>
          <p:cNvSpPr txBox="1">
            <a:spLocks/>
          </p:cNvSpPr>
          <p:nvPr/>
        </p:nvSpPr>
        <p:spPr>
          <a:xfrm>
            <a:off x="6466196" y="5433157"/>
            <a:ext cx="5618229" cy="1313517"/>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OS improved by </a:t>
            </a:r>
            <a:r>
              <a:rPr kumimoji="1" lang="en-US" altLang="ja-JP" sz="1600" b="0" i="0"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chemo+Zani+Tisle</a:t>
            </a: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a:t>
            </a:r>
            <a:r>
              <a:rPr kumimoji="1" lang="en-US" altLang="ja-JP" sz="1600" b="0" i="0"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mOS</a:t>
            </a: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26.4 (+7.2ms, HR 0.72)</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OS not conclusive by </a:t>
            </a:r>
            <a:r>
              <a:rPr kumimoji="1" lang="en-US" altLang="ja-JP" sz="1600" b="0" i="0"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chemo+Zani</a:t>
            </a: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a:t>
            </a:r>
            <a:r>
              <a:rPr kumimoji="1" lang="en-US" altLang="ja-JP" sz="1600" b="0" i="0"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mOS</a:t>
            </a: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24.4 (+5.2ms, HR 0.80)</a:t>
            </a:r>
          </a:p>
          <a:p>
            <a:pPr marL="265103" marR="0" lvl="0" indent="-265103"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Ø"/>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Follow up still ongoing for next analysis</a:t>
            </a:r>
          </a:p>
        </p:txBody>
      </p:sp>
      <p:sp>
        <p:nvSpPr>
          <p:cNvPr id="9" name="正方形/長方形 8">
            <a:extLst>
              <a:ext uri="{FF2B5EF4-FFF2-40B4-BE49-F238E27FC236}">
                <a16:creationId xmlns:a16="http://schemas.microsoft.com/office/drawing/2014/main" id="{25C72660-E161-9568-4339-A2F00529D63D}"/>
              </a:ext>
            </a:extLst>
          </p:cNvPr>
          <p:cNvSpPr/>
          <p:nvPr/>
        </p:nvSpPr>
        <p:spPr>
          <a:xfrm>
            <a:off x="8873290" y="6606556"/>
            <a:ext cx="3309746" cy="246221"/>
          </a:xfrm>
          <a:prstGeom prst="rect">
            <a:avLst/>
          </a:prstGeom>
        </p:spPr>
        <p:txBody>
          <a:bodyPr wrap="square">
            <a:spAutoFit/>
          </a:bodyPr>
          <a:lstStyle/>
          <a:p>
            <a:pPr marL="0" marR="0" lvl="0" indent="0" algn="r" defTabSz="914267" rtl="0" eaLnBrk="1" fontAlgn="auto" latinLnBrk="0" hangingPunct="1">
              <a:lnSpc>
                <a:spcPct val="100000"/>
              </a:lnSpc>
              <a:spcBef>
                <a:spcPts val="0"/>
              </a:spcBef>
              <a:spcAft>
                <a:spcPts val="0"/>
              </a:spcAft>
              <a:buClrTx/>
              <a:buSzTx/>
              <a:buFontTx/>
              <a:buNone/>
              <a:tabLst/>
              <a:defRPr/>
            </a:pPr>
            <a:r>
              <a:rPr kumimoji="1" lang="en-US" altLang="ja-JP" sz="1000" b="0" i="1"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Shitara K, et al. NEJM 2026; </a:t>
            </a:r>
            <a:r>
              <a:rPr kumimoji="1" lang="en-US" altLang="ja-JP" sz="1000" b="0" i="1"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Elimova</a:t>
            </a:r>
            <a:r>
              <a:rPr kumimoji="1" lang="en-US" altLang="ja-JP" sz="1000" b="0" i="1"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E, et al. ASCO-GI 2026</a:t>
            </a:r>
            <a:endParaRPr kumimoji="0" lang="en-US" altLang="ja-JP" sz="1000" b="0" i="1"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spTree>
    <p:custDataLst>
      <p:tags r:id="rId1"/>
    </p:custDataLst>
    <p:extLst>
      <p:ext uri="{BB962C8B-B14F-4D97-AF65-F5344CB8AC3E}">
        <p14:creationId xmlns:p14="http://schemas.microsoft.com/office/powerpoint/2010/main" val="1090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BE4D4-603A-745D-2FE8-CBC3B828F3D0}"/>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7632CDED-7359-9B36-4DB5-DAD6107F193D}"/>
              </a:ext>
            </a:extLst>
          </p:cNvPr>
          <p:cNvSpPr/>
          <p:nvPr/>
        </p:nvSpPr>
        <p:spPr>
          <a:xfrm>
            <a:off x="356843" y="72030"/>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267" rtl="0" eaLnBrk="0" fontAlgn="base" latinLnBrk="0" hangingPunct="0">
              <a:lnSpc>
                <a:spcPct val="100000"/>
              </a:lnSpc>
              <a:spcBef>
                <a:spcPct val="0"/>
              </a:spcBef>
              <a:spcAft>
                <a:spcPct val="0"/>
              </a:spcAft>
              <a:buClrTx/>
              <a:buSzTx/>
              <a:buFontTx/>
              <a:buNone/>
              <a:tabLst/>
              <a:defRPr/>
            </a:pP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Trial 1: HERIZON-GEA-01 Phase 3 of zanidatamab ± </a:t>
            </a:r>
            <a:r>
              <a:rPr kumimoji="0" lang="en-US" altLang="ja-JP" sz="2667" b="1" i="0" u="none" strike="noStrike" kern="1200" cap="none" spc="0" normalizeH="0" baseline="0" noProof="0" dirty="0" err="1">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tisle</a:t>
            </a: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 + chemo</a:t>
            </a:r>
          </a:p>
        </p:txBody>
      </p:sp>
      <p:sp>
        <p:nvSpPr>
          <p:cNvPr id="12" name="コンテンツ プレースホルダー 7">
            <a:extLst>
              <a:ext uri="{FF2B5EF4-FFF2-40B4-BE49-F238E27FC236}">
                <a16:creationId xmlns:a16="http://schemas.microsoft.com/office/drawing/2014/main" id="{D016C7DC-C623-9A77-EE27-022419CB6E1A}"/>
              </a:ext>
            </a:extLst>
          </p:cNvPr>
          <p:cNvSpPr txBox="1">
            <a:spLocks/>
          </p:cNvSpPr>
          <p:nvPr/>
        </p:nvSpPr>
        <p:spPr>
          <a:xfrm>
            <a:off x="882187" y="4979598"/>
            <a:ext cx="4578360" cy="869986"/>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Diarrhea: +30% increase (+10% </a:t>
            </a:r>
            <a:r>
              <a:rPr kumimoji="1" lang="ja-JP" altLang="en-US"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a:t>
            </a: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Grade3)</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Occurred early: 7 days</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Loperamide prophylaxis mandatory for 7days in cycle 1</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Zani discontinuation by diarrhea: 4%</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endPar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grpSp>
        <p:nvGrpSpPr>
          <p:cNvPr id="3" name="Group 2">
            <a:extLst>
              <a:ext uri="{FF2B5EF4-FFF2-40B4-BE49-F238E27FC236}">
                <a16:creationId xmlns:a16="http://schemas.microsoft.com/office/drawing/2014/main" id="{C88D86A3-3B00-1E8C-FBED-7574693BAD82}"/>
              </a:ext>
            </a:extLst>
          </p:cNvPr>
          <p:cNvGrpSpPr/>
          <p:nvPr/>
        </p:nvGrpSpPr>
        <p:grpSpPr>
          <a:xfrm>
            <a:off x="486159" y="1008416"/>
            <a:ext cx="5370415" cy="3929951"/>
            <a:chOff x="580936" y="1318375"/>
            <a:chExt cx="4736879" cy="3466343"/>
          </a:xfrm>
        </p:grpSpPr>
        <p:pic>
          <p:nvPicPr>
            <p:cNvPr id="5" name="図 4" descr="グラフ, 棒グラフ&#10;&#10;AI 生成コンテンツは誤りを含む可能性があります。">
              <a:extLst>
                <a:ext uri="{FF2B5EF4-FFF2-40B4-BE49-F238E27FC236}">
                  <a16:creationId xmlns:a16="http://schemas.microsoft.com/office/drawing/2014/main" id="{E0324CCF-3F9E-E58C-BD8D-2AFA0AB4C7C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31775"/>
            <a:stretch>
              <a:fillRect/>
            </a:stretch>
          </p:blipFill>
          <p:spPr>
            <a:xfrm>
              <a:off x="580936" y="1318375"/>
              <a:ext cx="4736879" cy="3466343"/>
            </a:xfrm>
            <a:prstGeom prst="rect">
              <a:avLst/>
            </a:prstGeom>
          </p:spPr>
        </p:pic>
        <p:sp>
          <p:nvSpPr>
            <p:cNvPr id="16" name="四角形: 角を丸くする 15">
              <a:extLst>
                <a:ext uri="{FF2B5EF4-FFF2-40B4-BE49-F238E27FC236}">
                  <a16:creationId xmlns:a16="http://schemas.microsoft.com/office/drawing/2014/main" id="{1149B805-78A4-D646-D514-27DC58345BE1}"/>
                </a:ext>
              </a:extLst>
            </p:cNvPr>
            <p:cNvSpPr/>
            <p:nvPr/>
          </p:nvSpPr>
          <p:spPr>
            <a:xfrm>
              <a:off x="953204" y="1721006"/>
              <a:ext cx="504278" cy="285936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alatino Linotype"/>
                <a:ea typeface="HGS明朝E" panose="02020900000000000000" pitchFamily="18" charset="-128"/>
                <a:cs typeface="+mn-cs"/>
              </a:endParaRPr>
            </a:p>
          </p:txBody>
        </p:sp>
      </p:grpSp>
      <p:pic>
        <p:nvPicPr>
          <p:cNvPr id="21" name="図 20" descr="正方形 が含まれている画像&#10;&#10;AI 生成コンテンツは誤りを含む可能性があります。">
            <a:extLst>
              <a:ext uri="{FF2B5EF4-FFF2-40B4-BE49-F238E27FC236}">
                <a16:creationId xmlns:a16="http://schemas.microsoft.com/office/drawing/2014/main" id="{ED81AB22-5DA9-B163-4F07-07B92D843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0735" y="1824701"/>
            <a:ext cx="1801566" cy="801278"/>
          </a:xfrm>
          <a:prstGeom prst="rect">
            <a:avLst/>
          </a:prstGeom>
        </p:spPr>
      </p:pic>
      <p:sp>
        <p:nvSpPr>
          <p:cNvPr id="22" name="テキスト ボックス 21">
            <a:extLst>
              <a:ext uri="{FF2B5EF4-FFF2-40B4-BE49-F238E27FC236}">
                <a16:creationId xmlns:a16="http://schemas.microsoft.com/office/drawing/2014/main" id="{C8E01C90-885F-43D0-604B-7FDFA3F7936A}"/>
              </a:ext>
            </a:extLst>
          </p:cNvPr>
          <p:cNvSpPr txBox="1"/>
          <p:nvPr/>
        </p:nvSpPr>
        <p:spPr>
          <a:xfrm>
            <a:off x="491289" y="711093"/>
            <a:ext cx="4331525" cy="338554"/>
          </a:xfrm>
          <a:prstGeom prst="rect">
            <a:avLst/>
          </a:prstGeom>
          <a:solidFill>
            <a:schemeClr val="bg1"/>
          </a:solidFill>
        </p:spPr>
        <p:txBody>
          <a:bodyPr wrap="square">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Unicode MS" pitchFamily="-65" charset="0"/>
              </a:rPr>
              <a:t>Common TRAEs</a:t>
            </a:r>
          </a:p>
        </p:txBody>
      </p:sp>
      <p:sp>
        <p:nvSpPr>
          <p:cNvPr id="2" name="正方形/長方形 1">
            <a:extLst>
              <a:ext uri="{FF2B5EF4-FFF2-40B4-BE49-F238E27FC236}">
                <a16:creationId xmlns:a16="http://schemas.microsoft.com/office/drawing/2014/main" id="{839902E2-5712-A706-91A4-EA1E9851572F}"/>
              </a:ext>
            </a:extLst>
          </p:cNvPr>
          <p:cNvSpPr/>
          <p:nvPr/>
        </p:nvSpPr>
        <p:spPr>
          <a:xfrm>
            <a:off x="6707606" y="6606556"/>
            <a:ext cx="5475430" cy="246221"/>
          </a:xfrm>
          <a:prstGeom prst="rect">
            <a:avLst/>
          </a:prstGeom>
        </p:spPr>
        <p:txBody>
          <a:bodyPr wrap="square">
            <a:spAutoFit/>
          </a:bodyPr>
          <a:lstStyle/>
          <a:p>
            <a:pPr marL="0" marR="0" lvl="0" indent="0" algn="r" defTabSz="914267" rtl="0" eaLnBrk="1" fontAlgn="auto" latinLnBrk="0" hangingPunct="1">
              <a:lnSpc>
                <a:spcPct val="100000"/>
              </a:lnSpc>
              <a:spcBef>
                <a:spcPts val="0"/>
              </a:spcBef>
              <a:spcAft>
                <a:spcPts val="0"/>
              </a:spcAft>
              <a:buClrTx/>
              <a:buSzTx/>
              <a:buFontTx/>
              <a:buNone/>
              <a:tabLst/>
              <a:defRPr/>
            </a:pPr>
            <a:r>
              <a:rPr kumimoji="1" lang="en-US" altLang="ja-JP" sz="1000" b="0" i="1"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Shitara K, et al. NEJM 2026; </a:t>
            </a:r>
            <a:r>
              <a:rPr kumimoji="1" lang="en-US" altLang="ja-JP" sz="1000" b="0" i="1" u="none" strike="noStrike" kern="120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Elimova</a:t>
            </a:r>
            <a:r>
              <a:rPr kumimoji="1" lang="en-US" altLang="ja-JP" sz="1000" b="0" i="1"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E, et al. ASCO-GI 2026; Rha SY, et al. ASCO 2026 #4010</a:t>
            </a:r>
            <a:endParaRPr kumimoji="0" lang="en-US" altLang="ja-JP" sz="1000" b="0" i="1"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A716DEBC-E18E-24B4-0DBF-113FE51F1D0C}"/>
              </a:ext>
            </a:extLst>
          </p:cNvPr>
          <p:cNvSpPr txBox="1"/>
          <p:nvPr/>
        </p:nvSpPr>
        <p:spPr>
          <a:xfrm>
            <a:off x="6636907" y="744414"/>
            <a:ext cx="4896347" cy="338554"/>
          </a:xfrm>
          <a:prstGeom prst="rect">
            <a:avLst/>
          </a:prstGeom>
          <a:solidFill>
            <a:schemeClr val="bg1"/>
          </a:solidFill>
        </p:spPr>
        <p:txBody>
          <a:bodyPr wrap="square">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Unicode MS" pitchFamily="-65" charset="0"/>
              </a:rPr>
              <a:t>PFS subgroup by PDL1 TAP</a:t>
            </a:r>
          </a:p>
        </p:txBody>
      </p:sp>
      <p:sp>
        <p:nvSpPr>
          <p:cNvPr id="7" name="コンテンツ プレースホルダー 7">
            <a:extLst>
              <a:ext uri="{FF2B5EF4-FFF2-40B4-BE49-F238E27FC236}">
                <a16:creationId xmlns:a16="http://schemas.microsoft.com/office/drawing/2014/main" id="{E6616043-BB99-023A-DDB0-32C64DB23EF1}"/>
              </a:ext>
            </a:extLst>
          </p:cNvPr>
          <p:cNvSpPr txBox="1">
            <a:spLocks/>
          </p:cNvSpPr>
          <p:nvPr/>
        </p:nvSpPr>
        <p:spPr>
          <a:xfrm>
            <a:off x="7981954" y="5523872"/>
            <a:ext cx="4099757" cy="1313517"/>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Consistent benefit in most of the subgroups</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Benefit regardless of PD-L1 status</a:t>
            </a:r>
          </a:p>
        </p:txBody>
      </p:sp>
      <p:pic>
        <p:nvPicPr>
          <p:cNvPr id="8" name="図 7">
            <a:extLst>
              <a:ext uri="{FF2B5EF4-FFF2-40B4-BE49-F238E27FC236}">
                <a16:creationId xmlns:a16="http://schemas.microsoft.com/office/drawing/2014/main" id="{6141FE5A-E31B-1132-32DD-BB4784F5884D}"/>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rcRect l="1512" t="19551" r="49966" b="12732"/>
          <a:stretch>
            <a:fillRect/>
          </a:stretch>
        </p:blipFill>
        <p:spPr>
          <a:xfrm>
            <a:off x="6503809" y="1158287"/>
            <a:ext cx="5162541" cy="4302109"/>
          </a:xfrm>
          <a:prstGeom prst="rect">
            <a:avLst/>
          </a:prstGeom>
        </p:spPr>
      </p:pic>
    </p:spTree>
    <p:custDataLst>
      <p:tags r:id="rId1"/>
    </p:custDataLst>
    <p:extLst>
      <p:ext uri="{BB962C8B-B14F-4D97-AF65-F5344CB8AC3E}">
        <p14:creationId xmlns:p14="http://schemas.microsoft.com/office/powerpoint/2010/main" val="6445842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E1057-39D8-8FE1-5F9E-D44B4C441A8D}"/>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FA941FB0-69DE-A203-E278-54812022C5CA}"/>
              </a:ext>
            </a:extLst>
          </p:cNvPr>
          <p:cNvSpPr/>
          <p:nvPr/>
        </p:nvSpPr>
        <p:spPr>
          <a:xfrm>
            <a:off x="356843" y="72030"/>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267" rtl="0" eaLnBrk="0" fontAlgn="base" latinLnBrk="0" hangingPunct="0">
              <a:lnSpc>
                <a:spcPct val="100000"/>
              </a:lnSpc>
              <a:spcBef>
                <a:spcPct val="0"/>
              </a:spcBef>
              <a:spcAft>
                <a:spcPct val="0"/>
              </a:spcAft>
              <a:buClrTx/>
              <a:buSzTx/>
              <a:buFontTx/>
              <a:buNone/>
              <a:tabLst/>
              <a:defRPr/>
            </a:pP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Trial 1: HERIZON-GEA-01 Phase 3 of zanidatamab ± tislelizumab + chemo</a:t>
            </a:r>
          </a:p>
        </p:txBody>
      </p:sp>
      <p:sp>
        <p:nvSpPr>
          <p:cNvPr id="8" name="正方形/長方形 7">
            <a:extLst>
              <a:ext uri="{FF2B5EF4-FFF2-40B4-BE49-F238E27FC236}">
                <a16:creationId xmlns:a16="http://schemas.microsoft.com/office/drawing/2014/main" id="{6136EE59-7A48-56CB-9C86-C80C9E53D066}"/>
              </a:ext>
            </a:extLst>
          </p:cNvPr>
          <p:cNvSpPr/>
          <p:nvPr/>
        </p:nvSpPr>
        <p:spPr>
          <a:xfrm>
            <a:off x="1269170" y="919203"/>
            <a:ext cx="10375556" cy="5286062"/>
          </a:xfrm>
          <a:prstGeom prst="rect">
            <a:avLst/>
          </a:prstGeom>
        </p:spPr>
        <p:txBody>
          <a:bodyPr wrap="square">
            <a:spAutoFit/>
          </a:bodyPr>
          <a:lstStyle/>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Implications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Phase 3 study to demonstrate PFS and OS superiority of a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zanidatamab</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-based regimen in 1L HER2+ G/GEJ.</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Zanidatamab + chemotherapy improved PFS, supporting the biological advantage of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biparatopic HER2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targeting.</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Addition of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tislelizumab</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 further improved OS, with more durable response</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Benefit appeared consistent across PD-L1 subgroups, including TAP or CPS&lt;1%.</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Diarrhea management is essential</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Comparator caveat: the control arm did not include pembrolizumab.</a:t>
            </a: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Bottom line</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Practice-changing</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Likely to become a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new first-line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standard, pending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regulatory approval</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a:t>
            </a:r>
            <a:endParaRPr kumimoji="0"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p:txBody>
      </p:sp>
    </p:spTree>
    <p:custDataLst>
      <p:tags r:id="rId1"/>
    </p:custDataLst>
    <p:extLst>
      <p:ext uri="{BB962C8B-B14F-4D97-AF65-F5344CB8AC3E}">
        <p14:creationId xmlns:p14="http://schemas.microsoft.com/office/powerpoint/2010/main" val="898266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C5D11-DC53-FADF-1489-439A24D93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DA01BE-D78A-B860-D2B8-87F8D1D5007A}"/>
              </a:ext>
            </a:extLst>
          </p:cNvPr>
          <p:cNvSpPr>
            <a:spLocks noGrp="1"/>
          </p:cNvSpPr>
          <p:nvPr>
            <p:ph type="title"/>
          </p:nvPr>
        </p:nvSpPr>
        <p:spPr>
          <a:xfrm>
            <a:off x="839416" y="2420888"/>
            <a:ext cx="10513168" cy="1143000"/>
          </a:xfrm>
        </p:spPr>
        <p:txBody>
          <a:bodyPr/>
          <a:lstStyle/>
          <a:p>
            <a:pPr>
              <a:spcBef>
                <a:spcPts val="1200"/>
              </a:spcBef>
            </a:pPr>
            <a:r>
              <a:rPr lang="en-US" dirty="0"/>
              <a:t>Trial 2: DESTINY-Gastric04 Phase III Trial Comparing Trastuzumab Deruxtecan (T-DXd) to Ramucirumab + Paclitaxel</a:t>
            </a:r>
            <a:br>
              <a:rPr lang="en-US" dirty="0"/>
            </a:br>
            <a:endParaRPr lang="en-US" sz="2400" dirty="0"/>
          </a:p>
        </p:txBody>
      </p:sp>
    </p:spTree>
    <p:extLst>
      <p:ext uri="{BB962C8B-B14F-4D97-AF65-F5344CB8AC3E}">
        <p14:creationId xmlns:p14="http://schemas.microsoft.com/office/powerpoint/2010/main" val="239000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3AC1C-17A0-C7C8-7F8B-71AF7B2F3DE7}"/>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D4C87BCE-607B-C607-0DE4-2F329E251580}"/>
              </a:ext>
            </a:extLst>
          </p:cNvPr>
          <p:cNvSpPr/>
          <p:nvPr/>
        </p:nvSpPr>
        <p:spPr>
          <a:xfrm>
            <a:off x="356843" y="72030"/>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267" rtl="0" eaLnBrk="0" fontAlgn="base" latinLnBrk="0" hangingPunct="0">
              <a:lnSpc>
                <a:spcPct val="100000"/>
              </a:lnSpc>
              <a:spcBef>
                <a:spcPct val="0"/>
              </a:spcBef>
              <a:spcAft>
                <a:spcPct val="0"/>
              </a:spcAft>
              <a:buClrTx/>
              <a:buSzTx/>
              <a:buFontTx/>
              <a:buNone/>
              <a:tabLst/>
              <a:defRPr/>
            </a:pP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Trial 2: DESTINY-GC04 phase 3 comparing T-DXd vs. Ram + PTX</a:t>
            </a:r>
          </a:p>
        </p:txBody>
      </p:sp>
      <p:pic>
        <p:nvPicPr>
          <p:cNvPr id="3" name="図 2">
            <a:extLst>
              <a:ext uri="{FF2B5EF4-FFF2-40B4-BE49-F238E27FC236}">
                <a16:creationId xmlns:a16="http://schemas.microsoft.com/office/drawing/2014/main" id="{256D51C9-7E69-DB01-D610-063C7BA40D5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37053" y="638201"/>
            <a:ext cx="6832025" cy="2809284"/>
          </a:xfrm>
          <a:prstGeom prst="rect">
            <a:avLst/>
          </a:prstGeom>
        </p:spPr>
      </p:pic>
      <p:pic>
        <p:nvPicPr>
          <p:cNvPr id="5" name="図 4">
            <a:extLst>
              <a:ext uri="{FF2B5EF4-FFF2-40B4-BE49-F238E27FC236}">
                <a16:creationId xmlns:a16="http://schemas.microsoft.com/office/drawing/2014/main" id="{AF37A08D-6C99-C008-2F79-7786D0D152F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99186" y="3617895"/>
            <a:ext cx="5826630" cy="2809283"/>
          </a:xfrm>
          <a:prstGeom prst="rect">
            <a:avLst/>
          </a:prstGeom>
        </p:spPr>
      </p:pic>
      <p:pic>
        <p:nvPicPr>
          <p:cNvPr id="7" name="図 6">
            <a:extLst>
              <a:ext uri="{FF2B5EF4-FFF2-40B4-BE49-F238E27FC236}">
                <a16:creationId xmlns:a16="http://schemas.microsoft.com/office/drawing/2014/main" id="{EF90C348-A83B-E452-E37C-AAB8678789B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6025816" y="3577249"/>
            <a:ext cx="5836658" cy="2849929"/>
          </a:xfrm>
          <a:prstGeom prst="rect">
            <a:avLst/>
          </a:prstGeom>
        </p:spPr>
      </p:pic>
      <p:sp>
        <p:nvSpPr>
          <p:cNvPr id="9" name="テキスト ボックス 153">
            <a:extLst>
              <a:ext uri="{FF2B5EF4-FFF2-40B4-BE49-F238E27FC236}">
                <a16:creationId xmlns:a16="http://schemas.microsoft.com/office/drawing/2014/main" id="{74272176-7BFB-520C-E7F1-E6607CCAF2C4}"/>
              </a:ext>
            </a:extLst>
          </p:cNvPr>
          <p:cNvSpPr txBox="1">
            <a:spLocks noChangeArrowheads="1"/>
          </p:cNvSpPr>
          <p:nvPr/>
        </p:nvSpPr>
        <p:spPr bwMode="auto">
          <a:xfrm>
            <a:off x="5381626" y="6595126"/>
            <a:ext cx="67434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pitchFamily="34"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pitchFamily="34"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9pPr>
          </a:lstStyle>
          <a:p>
            <a:pPr marL="0" marR="0" lvl="0" indent="0" algn="r" defTabSz="914327" rtl="0" eaLnBrk="1" fontAlgn="base" latinLnBrk="0" hangingPunct="1">
              <a:lnSpc>
                <a:spcPct val="100000"/>
              </a:lnSpc>
              <a:spcBef>
                <a:spcPct val="0"/>
              </a:spcBef>
              <a:spcAft>
                <a:spcPct val="0"/>
              </a:spcAft>
              <a:buClrTx/>
              <a:buSzTx/>
              <a:buFont typeface="Arial" pitchFamily="34" charset="0"/>
              <a:buNone/>
              <a:tabLst/>
              <a:defRPr/>
            </a:pPr>
            <a:r>
              <a:rPr kumimoji="1" lang="fr-FR"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Shitara K, et al. </a:t>
            </a:r>
            <a:r>
              <a:rPr kumimoji="1" lang="en-US"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ASCO 2025: NEJM 2025</a:t>
            </a:r>
          </a:p>
        </p:txBody>
      </p:sp>
      <p:pic>
        <p:nvPicPr>
          <p:cNvPr id="11" name="図 10">
            <a:extLst>
              <a:ext uri="{FF2B5EF4-FFF2-40B4-BE49-F238E27FC236}">
                <a16:creationId xmlns:a16="http://schemas.microsoft.com/office/drawing/2014/main" id="{789AD905-9D40-A175-E7FD-299640C18A6B}"/>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7995623" y="660393"/>
            <a:ext cx="3434377" cy="2768608"/>
          </a:xfrm>
          <a:prstGeom prst="rect">
            <a:avLst/>
          </a:prstGeom>
        </p:spPr>
      </p:pic>
    </p:spTree>
    <p:custDataLst>
      <p:tags r:id="rId1"/>
    </p:custDataLst>
    <p:extLst>
      <p:ext uri="{BB962C8B-B14F-4D97-AF65-F5344CB8AC3E}">
        <p14:creationId xmlns:p14="http://schemas.microsoft.com/office/powerpoint/2010/main" val="4213914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E6A0A-13CC-9C2E-77BB-50EC1474CB54}"/>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2D369CF8-ECDD-A926-197C-F6FF62AFBD27}"/>
              </a:ext>
            </a:extLst>
          </p:cNvPr>
          <p:cNvSpPr/>
          <p:nvPr/>
        </p:nvSpPr>
        <p:spPr>
          <a:xfrm>
            <a:off x="356843" y="72030"/>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267" rtl="0" eaLnBrk="0" fontAlgn="base" latinLnBrk="0" hangingPunct="0">
              <a:lnSpc>
                <a:spcPct val="100000"/>
              </a:lnSpc>
              <a:spcBef>
                <a:spcPct val="0"/>
              </a:spcBef>
              <a:spcAft>
                <a:spcPct val="0"/>
              </a:spcAft>
              <a:buClrTx/>
              <a:buSzTx/>
              <a:buFontTx/>
              <a:buNone/>
              <a:tabLst/>
              <a:defRPr/>
            </a:pP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Trial 2: DESTINY-GC04 phase 3 comparing T-DXd vs. Ram + PTX</a:t>
            </a:r>
          </a:p>
        </p:txBody>
      </p:sp>
      <p:sp>
        <p:nvSpPr>
          <p:cNvPr id="9" name="テキスト ボックス 153">
            <a:extLst>
              <a:ext uri="{FF2B5EF4-FFF2-40B4-BE49-F238E27FC236}">
                <a16:creationId xmlns:a16="http://schemas.microsoft.com/office/drawing/2014/main" id="{11557891-23A0-1458-1D7B-444F746AA529}"/>
              </a:ext>
            </a:extLst>
          </p:cNvPr>
          <p:cNvSpPr txBox="1">
            <a:spLocks noChangeArrowheads="1"/>
          </p:cNvSpPr>
          <p:nvPr/>
        </p:nvSpPr>
        <p:spPr bwMode="auto">
          <a:xfrm>
            <a:off x="5381626" y="6595126"/>
            <a:ext cx="674347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pitchFamily="34"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pitchFamily="34"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9pPr>
          </a:lstStyle>
          <a:p>
            <a:pPr marL="0" marR="0" lvl="0" indent="0" algn="r" defTabSz="914327" rtl="0" eaLnBrk="1" fontAlgn="base" latinLnBrk="0" hangingPunct="1">
              <a:lnSpc>
                <a:spcPct val="100000"/>
              </a:lnSpc>
              <a:spcBef>
                <a:spcPct val="0"/>
              </a:spcBef>
              <a:spcAft>
                <a:spcPct val="0"/>
              </a:spcAft>
              <a:buClrTx/>
              <a:buSzTx/>
              <a:buFont typeface="Arial" pitchFamily="34" charset="0"/>
              <a:buNone/>
              <a:tabLst/>
              <a:defRPr/>
            </a:pPr>
            <a:r>
              <a:rPr kumimoji="1" lang="fr-FR"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Shitara K, et al. </a:t>
            </a:r>
            <a:r>
              <a:rPr kumimoji="1" lang="en-US"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ASCO 2025, 2026: NEJM 2025</a:t>
            </a:r>
          </a:p>
        </p:txBody>
      </p:sp>
      <p:pic>
        <p:nvPicPr>
          <p:cNvPr id="4" name="図 3">
            <a:extLst>
              <a:ext uri="{FF2B5EF4-FFF2-40B4-BE49-F238E27FC236}">
                <a16:creationId xmlns:a16="http://schemas.microsoft.com/office/drawing/2014/main" id="{8A724355-94B1-D800-DE18-334CB0A1B5E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l="12445" b="22332"/>
          <a:stretch>
            <a:fillRect/>
          </a:stretch>
        </p:blipFill>
        <p:spPr>
          <a:xfrm>
            <a:off x="356843" y="676115"/>
            <a:ext cx="6404490" cy="3895886"/>
          </a:xfrm>
          <a:prstGeom prst="rect">
            <a:avLst/>
          </a:prstGeom>
        </p:spPr>
      </p:pic>
      <p:pic>
        <p:nvPicPr>
          <p:cNvPr id="8" name="図 7">
            <a:extLst>
              <a:ext uri="{FF2B5EF4-FFF2-40B4-BE49-F238E27FC236}">
                <a16:creationId xmlns:a16="http://schemas.microsoft.com/office/drawing/2014/main" id="{496E8EFC-33BD-6A01-71E0-9ECBDC6A742F}"/>
              </a:ext>
            </a:extLst>
          </p:cNvPr>
          <p:cNvPicPr>
            <a:picLocks noChangeAspect="1"/>
          </p:cNvPicPr>
          <p:nvPr/>
        </p:nvPicPr>
        <p:blipFill>
          <a:blip r:embed="rId6"/>
          <a:stretch>
            <a:fillRect/>
          </a:stretch>
        </p:blipFill>
        <p:spPr>
          <a:xfrm>
            <a:off x="7047403" y="676115"/>
            <a:ext cx="3199493" cy="2574014"/>
          </a:xfrm>
          <a:prstGeom prst="rect">
            <a:avLst/>
          </a:prstGeom>
        </p:spPr>
      </p:pic>
      <p:pic>
        <p:nvPicPr>
          <p:cNvPr id="12" name="図 11">
            <a:extLst>
              <a:ext uri="{FF2B5EF4-FFF2-40B4-BE49-F238E27FC236}">
                <a16:creationId xmlns:a16="http://schemas.microsoft.com/office/drawing/2014/main" id="{2D3EED99-162C-17F3-5244-605F55823CB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7047403" y="3184156"/>
            <a:ext cx="4963396" cy="3167504"/>
          </a:xfrm>
          <a:prstGeom prst="rect">
            <a:avLst/>
          </a:prstGeom>
        </p:spPr>
      </p:pic>
      <p:sp>
        <p:nvSpPr>
          <p:cNvPr id="13" name="コンテンツ プレースホルダー 7">
            <a:extLst>
              <a:ext uri="{FF2B5EF4-FFF2-40B4-BE49-F238E27FC236}">
                <a16:creationId xmlns:a16="http://schemas.microsoft.com/office/drawing/2014/main" id="{F4AE5195-B53D-4647-30A3-C2ACF2A30BC7}"/>
              </a:ext>
            </a:extLst>
          </p:cNvPr>
          <p:cNvSpPr txBox="1">
            <a:spLocks/>
          </p:cNvSpPr>
          <p:nvPr/>
        </p:nvSpPr>
        <p:spPr>
          <a:xfrm>
            <a:off x="1101371" y="4934578"/>
            <a:ext cx="4578360" cy="869986"/>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Drug related SAE: 18% vs 18%</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ILD: 14% vs 1.3 % (grade≥3: 0.4 vs 1.3%)</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Patient reported outcomes: comparable</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Time to function deterioration; Favored T-DXd</a:t>
            </a:r>
          </a:p>
          <a:p>
            <a:pPr marL="265074" marR="0" lvl="0" indent="-265074" algn="l" defTabSz="914267"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endParaRPr kumimoji="1" lang="en-US" altLang="ja-JP" sz="1600" b="0" i="0" u="none" strike="noStrike" kern="120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spTree>
    <p:custDataLst>
      <p:tags r:id="rId1"/>
    </p:custDataLst>
    <p:extLst>
      <p:ext uri="{BB962C8B-B14F-4D97-AF65-F5344CB8AC3E}">
        <p14:creationId xmlns:p14="http://schemas.microsoft.com/office/powerpoint/2010/main" val="4028715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07503-8958-01A7-6A0D-FBF3774C1605}"/>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FB70FEAA-DB41-9544-7027-FFD90FEA036A}"/>
              </a:ext>
            </a:extLst>
          </p:cNvPr>
          <p:cNvSpPr/>
          <p:nvPr/>
        </p:nvSpPr>
        <p:spPr>
          <a:xfrm>
            <a:off x="356843" y="72030"/>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267" rtl="0" eaLnBrk="0" fontAlgn="base" latinLnBrk="0" hangingPunct="0">
              <a:lnSpc>
                <a:spcPct val="100000"/>
              </a:lnSpc>
              <a:spcBef>
                <a:spcPct val="0"/>
              </a:spcBef>
              <a:spcAft>
                <a:spcPct val="0"/>
              </a:spcAft>
              <a:buClrTx/>
              <a:buSzTx/>
              <a:buFontTx/>
              <a:buNone/>
              <a:tabLst/>
              <a:defRPr/>
            </a:pP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Trial 2: DESTINY-GC04 phase 3 comparing T-DXd vs. Ram + PTX</a:t>
            </a:r>
          </a:p>
        </p:txBody>
      </p:sp>
      <p:sp>
        <p:nvSpPr>
          <p:cNvPr id="2" name="正方形/長方形 1">
            <a:extLst>
              <a:ext uri="{FF2B5EF4-FFF2-40B4-BE49-F238E27FC236}">
                <a16:creationId xmlns:a16="http://schemas.microsoft.com/office/drawing/2014/main" id="{AE67E622-2D3F-0F87-FA2D-72F5C717189B}"/>
              </a:ext>
            </a:extLst>
          </p:cNvPr>
          <p:cNvSpPr/>
          <p:nvPr/>
        </p:nvSpPr>
        <p:spPr>
          <a:xfrm>
            <a:off x="737775" y="1881729"/>
            <a:ext cx="10716451" cy="3762568"/>
          </a:xfrm>
          <a:prstGeom prst="rect">
            <a:avLst/>
          </a:prstGeom>
        </p:spPr>
        <p:txBody>
          <a:bodyPr wrap="square">
            <a:spAutoFit/>
          </a:bodyPr>
          <a:lstStyle/>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Implications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First global randomized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phase 3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confirmation of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2</a:t>
            </a:r>
            <a:r>
              <a:rPr kumimoji="1" lang="en-US" altLang="ja-JP" sz="2250" b="1" i="0" u="none" strike="noStrike" kern="1200" cap="none" spc="0" normalizeH="0" baseline="3000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nd</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-line T-DXd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in HER2-positive gastric cancer.</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T-DXd significantly improved OS, PFS, and ORR versus ramucirumab plus paclitaxel.</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HER2 re-confirmation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at progression should be considered whenever feasible.</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ILD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remains the key toxicity requiring proactive monitoring.</a:t>
            </a: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Bottom line</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Practice-changing</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0"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Re-biopsy HER2 </a:t>
            </a:r>
            <a:r>
              <a:rPr kumimoji="0"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at progression and </a:t>
            </a:r>
            <a:r>
              <a:rPr kumimoji="0"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use T-DXd </a:t>
            </a:r>
            <a:r>
              <a:rPr kumimoji="0"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as preferred 2L therapy if HER2 is retained.</a:t>
            </a:r>
          </a:p>
        </p:txBody>
      </p:sp>
    </p:spTree>
    <p:custDataLst>
      <p:tags r:id="rId1"/>
    </p:custDataLst>
    <p:extLst>
      <p:ext uri="{BB962C8B-B14F-4D97-AF65-F5344CB8AC3E}">
        <p14:creationId xmlns:p14="http://schemas.microsoft.com/office/powerpoint/2010/main" val="429021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8CD26-0F2A-9F92-214C-0CD5D3DEC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B8C9F-1053-2B43-88C4-AF32C92A94C0}"/>
              </a:ext>
            </a:extLst>
          </p:cNvPr>
          <p:cNvSpPr>
            <a:spLocks noGrp="1"/>
          </p:cNvSpPr>
          <p:nvPr>
            <p:ph type="title"/>
          </p:nvPr>
        </p:nvSpPr>
        <p:spPr>
          <a:xfrm>
            <a:off x="839416" y="2420888"/>
            <a:ext cx="10513168" cy="1143000"/>
          </a:xfrm>
        </p:spPr>
        <p:txBody>
          <a:bodyPr/>
          <a:lstStyle/>
          <a:p>
            <a:pPr>
              <a:spcBef>
                <a:spcPts val="1200"/>
              </a:spcBef>
            </a:pPr>
            <a:r>
              <a:rPr lang="en-US" altLang="ja-JP" dirty="0"/>
              <a:t>Trial 3: DESTINY-Gastric03 — T-DXd + </a:t>
            </a:r>
            <a:br>
              <a:rPr lang="en-US" altLang="ja-JP" dirty="0"/>
            </a:br>
            <a:r>
              <a:rPr lang="en-US" altLang="ja-JP" dirty="0"/>
              <a:t>Chemotherapy ± Anti-PD-1 Antibody</a:t>
            </a:r>
            <a:br>
              <a:rPr lang="en-US" altLang="ja-JP" sz="3200" kern="1200" dirty="0">
                <a:solidFill>
                  <a:srgbClr val="0000CC"/>
                </a:solidFill>
                <a:latin typeface="Arial Narrow" panose="020B0606020202030204" pitchFamily="34" charset="0"/>
                <a:ea typeface="HGS明朝E" panose="02020900000000000000" pitchFamily="18" charset="-128"/>
                <a:cs typeface="Arial Unicode MS" pitchFamily="-65" charset="0"/>
              </a:rPr>
            </a:br>
            <a:br>
              <a:rPr lang="en-US" dirty="0"/>
            </a:br>
            <a:endParaRPr lang="en-US" sz="2400" dirty="0"/>
          </a:p>
        </p:txBody>
      </p:sp>
    </p:spTree>
    <p:extLst>
      <p:ext uri="{BB962C8B-B14F-4D97-AF65-F5344CB8AC3E}">
        <p14:creationId xmlns:p14="http://schemas.microsoft.com/office/powerpoint/2010/main" val="1051937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98BE306-84F3-432A-067D-F275476F953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36E70E5-59F3-03E9-478E-687CF6B447D7}"/>
              </a:ext>
            </a:extLst>
          </p:cNvPr>
          <p:cNvSpPr/>
          <p:nvPr/>
        </p:nvSpPr>
        <p:spPr>
          <a:xfrm>
            <a:off x="356839" y="96754"/>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457163" rtl="0" eaLnBrk="0" fontAlgn="base" latinLnBrk="0" hangingPunct="0">
              <a:lnSpc>
                <a:spcPct val="100000"/>
              </a:lnSpc>
              <a:spcBef>
                <a:spcPct val="0"/>
              </a:spcBef>
              <a:spcAft>
                <a:spcPct val="0"/>
              </a:spcAft>
              <a:buClrTx/>
              <a:buSzTx/>
              <a:buFontTx/>
              <a:buNone/>
              <a:tabLst/>
              <a:defRPr/>
            </a:pP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Trial 3: </a:t>
            </a:r>
            <a:r>
              <a:rPr kumimoji="0" lang="en-US" altLang="ja-JP" sz="2667" b="1" i="0" u="none" strike="noStrike" kern="0" cap="none" spc="0" normalizeH="0" baseline="0" noProof="0" dirty="0">
                <a:ln>
                  <a:noFill/>
                </a:ln>
                <a:solidFill>
                  <a:srgbClr val="0000CC"/>
                </a:solidFill>
                <a:effectLst/>
                <a:uLnTx/>
                <a:uFillTx/>
                <a:latin typeface="Arial Narrow" panose="020B0606020202030204" pitchFamily="34" charset="0"/>
                <a:ea typeface="ＭＳ Ｐゴシック" panose="020B0600070205080204" pitchFamily="50" charset="-128"/>
                <a:cs typeface="Arial" pitchFamily="34" charset="0"/>
              </a:rPr>
              <a:t>DESTINY-Gastric03: T-DXd plus chemo +/- anti-PD1</a:t>
            </a:r>
          </a:p>
        </p:txBody>
      </p:sp>
      <p:sp>
        <p:nvSpPr>
          <p:cNvPr id="35" name="テキスト ボックス 153">
            <a:extLst>
              <a:ext uri="{FF2B5EF4-FFF2-40B4-BE49-F238E27FC236}">
                <a16:creationId xmlns:a16="http://schemas.microsoft.com/office/drawing/2014/main" id="{B6A99AA8-C23F-F35E-466A-198220431E5B}"/>
              </a:ext>
            </a:extLst>
          </p:cNvPr>
          <p:cNvSpPr txBox="1">
            <a:spLocks noChangeArrowheads="1"/>
          </p:cNvSpPr>
          <p:nvPr/>
        </p:nvSpPr>
        <p:spPr bwMode="auto">
          <a:xfrm>
            <a:off x="5476362" y="6595126"/>
            <a:ext cx="664873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pitchFamily="34"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pitchFamily="34"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9pPr>
          </a:lstStyle>
          <a:p>
            <a:pPr marL="0" marR="0" lvl="0" indent="0" algn="r" defTabSz="914327" rtl="0" eaLnBrk="1" fontAlgn="base" latinLnBrk="0" hangingPunct="1">
              <a:lnSpc>
                <a:spcPct val="100000"/>
              </a:lnSpc>
              <a:spcBef>
                <a:spcPct val="0"/>
              </a:spcBef>
              <a:spcAft>
                <a:spcPct val="0"/>
              </a:spcAft>
              <a:buClrTx/>
              <a:buSzTx/>
              <a:buFont typeface="Arial" pitchFamily="34" charset="0"/>
              <a:buNone/>
              <a:tabLst/>
              <a:defRPr/>
            </a:pPr>
            <a:r>
              <a:rPr kumimoji="1" lang="fr-FR"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Shitara K, et al. ASCO-GI 2022; Iwata et al, Mol Cancer Ther. 2018; Jaji</a:t>
            </a:r>
            <a:r>
              <a:rPr kumimoji="1" lang="en-US" altLang="ja-JP" sz="1100" b="0" i="1" u="none" strike="noStrike" kern="1200" cap="none" spc="0" normalizeH="0" baseline="0" noProof="0" dirty="0" err="1">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gian</a:t>
            </a:r>
            <a:r>
              <a:rPr kumimoji="1" lang="fr-FR"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 Y, et al. </a:t>
            </a:r>
            <a:r>
              <a:rPr kumimoji="1" lang="en-US"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ESMO Asia 2025: ASCO 2026 #4022</a:t>
            </a:r>
          </a:p>
        </p:txBody>
      </p:sp>
      <p:graphicFrame>
        <p:nvGraphicFramePr>
          <p:cNvPr id="2" name="Table 4">
            <a:extLst>
              <a:ext uri="{FF2B5EF4-FFF2-40B4-BE49-F238E27FC236}">
                <a16:creationId xmlns:a16="http://schemas.microsoft.com/office/drawing/2014/main" id="{D55B40BA-8BA1-1CCB-C21B-DA279A67FFFA}"/>
              </a:ext>
            </a:extLst>
          </p:cNvPr>
          <p:cNvGraphicFramePr>
            <a:graphicFrameLocks noGrp="1"/>
          </p:cNvGraphicFramePr>
          <p:nvPr/>
        </p:nvGraphicFramePr>
        <p:xfrm>
          <a:off x="278574" y="1127507"/>
          <a:ext cx="4949072" cy="1486653"/>
        </p:xfrm>
        <a:graphic>
          <a:graphicData uri="http://schemas.openxmlformats.org/drawingml/2006/table">
            <a:tbl>
              <a:tblPr firstRow="1" bandRow="1"/>
              <a:tblGrid>
                <a:gridCol w="1404594">
                  <a:extLst>
                    <a:ext uri="{9D8B030D-6E8A-4147-A177-3AD203B41FA5}">
                      <a16:colId xmlns:a16="http://schemas.microsoft.com/office/drawing/2014/main" val="2431189805"/>
                    </a:ext>
                  </a:extLst>
                </a:gridCol>
                <a:gridCol w="801278">
                  <a:extLst>
                    <a:ext uri="{9D8B030D-6E8A-4147-A177-3AD203B41FA5}">
                      <a16:colId xmlns:a16="http://schemas.microsoft.com/office/drawing/2014/main" val="2867436713"/>
                    </a:ext>
                  </a:extLst>
                </a:gridCol>
                <a:gridCol w="829559">
                  <a:extLst>
                    <a:ext uri="{9D8B030D-6E8A-4147-A177-3AD203B41FA5}">
                      <a16:colId xmlns:a16="http://schemas.microsoft.com/office/drawing/2014/main" val="2576246025"/>
                    </a:ext>
                  </a:extLst>
                </a:gridCol>
                <a:gridCol w="961534">
                  <a:extLst>
                    <a:ext uri="{9D8B030D-6E8A-4147-A177-3AD203B41FA5}">
                      <a16:colId xmlns:a16="http://schemas.microsoft.com/office/drawing/2014/main" val="1788007967"/>
                    </a:ext>
                  </a:extLst>
                </a:gridCol>
                <a:gridCol w="952107">
                  <a:extLst>
                    <a:ext uri="{9D8B030D-6E8A-4147-A177-3AD203B41FA5}">
                      <a16:colId xmlns:a16="http://schemas.microsoft.com/office/drawing/2014/main" val="3955379748"/>
                    </a:ext>
                  </a:extLst>
                </a:gridCol>
              </a:tblGrid>
              <a:tr h="294640">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endParaRPr lang="en-US" sz="1300" b="1" dirty="0">
                        <a:solidFill>
                          <a:schemeClr val="tx1"/>
                        </a:solidFill>
                        <a:latin typeface="Arial Narrow" panose="020B0606020202030204" pitchFamily="34" charset="0"/>
                      </a:endParaRPr>
                    </a:p>
                  </a:txBody>
                  <a:tcP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18AB3">
                        <a:lumMod val="20000"/>
                        <a:lumOff val="80000"/>
                      </a:srgbClr>
                    </a:solidFill>
                  </a:tcPr>
                </a:tc>
                <a:tc gridSpan="2">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algn="ctr"/>
                      <a:r>
                        <a:rPr lang="en-US" sz="1300" b="1" dirty="0">
                          <a:solidFill>
                            <a:schemeClr val="tx1"/>
                          </a:solidFill>
                          <a:latin typeface="Arial Narrow" panose="020B0606020202030204" pitchFamily="34" charset="0"/>
                        </a:rPr>
                        <a:t>Prior ICI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18AB3">
                        <a:lumMod val="20000"/>
                        <a:lumOff val="80000"/>
                      </a:srgbClr>
                    </a:solidFill>
                  </a:tcPr>
                </a:tc>
                <a:tc hMerge="1">
                  <a:txBody>
                    <a:bodyPr/>
                    <a:lstStyle/>
                    <a:p>
                      <a:pPr algn="ctr"/>
                      <a:endParaRPr lang="en-US" sz="11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bg2">
                          <a:lumMod val="50000"/>
                        </a:schemeClr>
                      </a:solidFill>
                      <a:prstDash val="solid"/>
                      <a:round/>
                      <a:headEnd type="none" w="med" len="med"/>
                      <a:tailEnd type="none" w="med" len="med"/>
                    </a:lnB>
                    <a:solidFill>
                      <a:schemeClr val="accent1">
                        <a:lumMod val="20000"/>
                        <a:lumOff val="80000"/>
                      </a:schemeClr>
                    </a:solidFill>
                  </a:tcPr>
                </a:tc>
                <a:tc gridSpan="2">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algn="ctr"/>
                      <a:r>
                        <a:rPr lang="en-US" sz="1300" b="1" dirty="0">
                          <a:solidFill>
                            <a:schemeClr val="tx1"/>
                          </a:solidFill>
                          <a:latin typeface="Arial Narrow" panose="020B0606020202030204" pitchFamily="34" charset="0"/>
                        </a:rPr>
                        <a:t>No Prior ICI</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18AB3">
                        <a:lumMod val="20000"/>
                        <a:lumOff val="80000"/>
                      </a:srgbClr>
                    </a:solidFill>
                  </a:tcPr>
                </a:tc>
                <a:tc hMerge="1">
                  <a:txBody>
                    <a:bodyPr/>
                    <a:lstStyle/>
                    <a:p>
                      <a:pPr algn="ctr"/>
                      <a:endParaRPr lang="en-US" sz="1100" b="1" dirty="0">
                        <a:solidFill>
                          <a:schemeClr val="tx1"/>
                        </a:solidFill>
                      </a:endParaRPr>
                    </a:p>
                  </a:txBody>
                  <a:tcPr anchor="ctr">
                    <a:lnL w="12700" cap="flat" cmpd="sng" algn="ctr">
                      <a:noFill/>
                      <a:prstDash val="solid"/>
                      <a:round/>
                      <a:headEnd type="none" w="med" len="med"/>
                      <a:tailEnd type="none" w="med" len="med"/>
                    </a:lnL>
                    <a:lnB w="12700" cap="flat" cmpd="sng" algn="ctr">
                      <a:solidFill>
                        <a:schemeClr val="bg2">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54647308"/>
                  </a:ext>
                </a:extLst>
              </a:tr>
              <a:tr h="497840">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r>
                        <a:rPr lang="en-US" sz="1300" b="1" dirty="0">
                          <a:solidFill>
                            <a:schemeClr val="tx1"/>
                          </a:solidFill>
                          <a:latin typeface="Arial Narrow" panose="020B0606020202030204" pitchFamily="34" charset="0"/>
                        </a:rPr>
                        <a:t>Efficacy</a:t>
                      </a:r>
                      <a:endParaRPr lang="en-US" sz="1300" b="1" baseline="30000" dirty="0">
                        <a:solidFill>
                          <a:schemeClr val="tx1"/>
                        </a:solidFill>
                        <a:latin typeface="Arial Narrow" panose="020B0606020202030204" pitchFamily="34" charset="0"/>
                      </a:endParaRPr>
                    </a:p>
                  </a:txBody>
                  <a:tcPr anchor="b">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18AB3">
                        <a:lumMod val="20000"/>
                        <a:lumOff val="80000"/>
                      </a:srgbClr>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algn="ctr"/>
                      <a:r>
                        <a:rPr lang="en-US" sz="1300" b="1" dirty="0">
                          <a:solidFill>
                            <a:schemeClr val="tx1"/>
                          </a:solidFill>
                          <a:latin typeface="Arial Narrow" panose="020B0606020202030204" pitchFamily="34" charset="0"/>
                        </a:rPr>
                        <a:t>T-DXd</a:t>
                      </a:r>
                    </a:p>
                    <a:p>
                      <a:pPr algn="ctr"/>
                      <a:r>
                        <a:rPr lang="en-US" sz="1300" b="1" dirty="0">
                          <a:solidFill>
                            <a:schemeClr val="tx1"/>
                          </a:solidFill>
                          <a:latin typeface="Arial Narrow" panose="020B0606020202030204" pitchFamily="34" charset="0"/>
                        </a:rPr>
                        <a:t>n = 44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18AB3">
                        <a:lumMod val="20000"/>
                        <a:lumOff val="80000"/>
                      </a:srgbClr>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algn="ctr"/>
                      <a:r>
                        <a:rPr lang="en-US" sz="1300" b="1" dirty="0">
                          <a:solidFill>
                            <a:schemeClr val="tx1"/>
                          </a:solidFill>
                          <a:latin typeface="Arial Narrow" panose="020B0606020202030204" pitchFamily="34" charset="0"/>
                        </a:rPr>
                        <a:t>Chemo</a:t>
                      </a:r>
                    </a:p>
                    <a:p>
                      <a:pPr algn="ctr"/>
                      <a:r>
                        <a:rPr lang="en-US" sz="1300" b="1" dirty="0">
                          <a:solidFill>
                            <a:schemeClr val="tx1"/>
                          </a:solidFill>
                          <a:latin typeface="Arial Narrow" panose="020B0606020202030204" pitchFamily="34" charset="0"/>
                        </a:rPr>
                        <a:t>n = 17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18AB3">
                        <a:lumMod val="20000"/>
                        <a:lumOff val="80000"/>
                      </a:srgbClr>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algn="ctr"/>
                      <a:r>
                        <a:rPr lang="en-US" sz="1300" b="1" dirty="0">
                          <a:solidFill>
                            <a:schemeClr val="tx1"/>
                          </a:solidFill>
                          <a:latin typeface="Arial Narrow" panose="020B0606020202030204" pitchFamily="34" charset="0"/>
                        </a:rPr>
                        <a:t>T-DXd</a:t>
                      </a:r>
                    </a:p>
                    <a:p>
                      <a:pPr algn="ctr"/>
                      <a:r>
                        <a:rPr lang="en-US" sz="1300" b="1" dirty="0">
                          <a:solidFill>
                            <a:schemeClr val="tx1"/>
                          </a:solidFill>
                          <a:latin typeface="Arial Narrow" panose="020B0606020202030204" pitchFamily="34" charset="0"/>
                        </a:rPr>
                        <a:t>n = 81</a:t>
                      </a:r>
                    </a:p>
                  </a:txBody>
                  <a:tcPr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18AB3">
                        <a:lumMod val="20000"/>
                        <a:lumOff val="80000"/>
                      </a:srgbClr>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algn="ctr"/>
                      <a:r>
                        <a:rPr lang="en-US" sz="1300" b="1" dirty="0">
                          <a:solidFill>
                            <a:schemeClr val="tx1"/>
                          </a:solidFill>
                          <a:latin typeface="Arial Narrow" panose="020B0606020202030204" pitchFamily="34" charset="0"/>
                        </a:rPr>
                        <a:t>Chemo</a:t>
                      </a:r>
                    </a:p>
                    <a:p>
                      <a:pPr algn="ctr"/>
                      <a:r>
                        <a:rPr lang="en-US" sz="1300" b="1" dirty="0">
                          <a:solidFill>
                            <a:schemeClr val="tx1"/>
                          </a:solidFill>
                          <a:latin typeface="Arial Narrow" panose="020B0606020202030204" pitchFamily="34" charset="0"/>
                        </a:rPr>
                        <a:t>n = 45</a:t>
                      </a:r>
                    </a:p>
                  </a:txBody>
                  <a:tcPr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418AB3">
                        <a:lumMod val="20000"/>
                        <a:lumOff val="80000"/>
                      </a:srgbClr>
                    </a:solidFill>
                  </a:tcPr>
                </a:tc>
                <a:extLst>
                  <a:ext uri="{0D108BD9-81ED-4DB2-BD59-A6C34878D82A}">
                    <a16:rowId xmlns:a16="http://schemas.microsoft.com/office/drawing/2014/main" val="1778766724"/>
                  </a:ext>
                </a:extLst>
              </a:tr>
              <a:tr h="200819">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nSpc>
                          <a:spcPct val="107000"/>
                        </a:lnSpc>
                        <a:spcBef>
                          <a:spcPts val="0"/>
                        </a:spcBef>
                        <a:spcAft>
                          <a:spcPts val="0"/>
                        </a:spcAft>
                      </a:pPr>
                      <a:r>
                        <a:rPr lang="en-NZ" sz="1300" b="0" dirty="0">
                          <a:effectLst/>
                          <a:latin typeface="Arial Narrow" panose="020B0606020202030204" pitchFamily="34" charset="0"/>
                        </a:rPr>
                        <a:t>Confirmed ORR, %</a:t>
                      </a:r>
                      <a:endParaRPr lang="en-US" sz="1300" b="0" dirty="0">
                        <a:effectLst/>
                        <a:latin typeface="Arial Narrow" panose="020B0606020202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gn="ctr">
                        <a:lnSpc>
                          <a:spcPct val="107000"/>
                        </a:lnSpc>
                        <a:spcBef>
                          <a:spcPts val="0"/>
                        </a:spcBef>
                        <a:spcAft>
                          <a:spcPts val="0"/>
                        </a:spcAft>
                      </a:pPr>
                      <a:r>
                        <a:rPr lang="en-NZ" sz="1300" b="1" dirty="0">
                          <a:effectLst/>
                          <a:latin typeface="Arial Narrow" panose="020B0606020202030204" pitchFamily="34" charset="0"/>
                        </a:rPr>
                        <a:t>56.8</a:t>
                      </a:r>
                      <a:endParaRPr lang="en-US" sz="1300" dirty="0">
                        <a:effectLst/>
                        <a:latin typeface="Arial Narrow" panose="020B0606020202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gn="ctr">
                        <a:lnSpc>
                          <a:spcPct val="107000"/>
                        </a:lnSpc>
                        <a:spcBef>
                          <a:spcPts val="0"/>
                        </a:spcBef>
                        <a:spcAft>
                          <a:spcPts val="0"/>
                        </a:spcAft>
                      </a:pPr>
                      <a:r>
                        <a:rPr lang="en-US" sz="1300" dirty="0">
                          <a:effectLst/>
                          <a:latin typeface="Arial Narrow" panose="020B0606020202030204" pitchFamily="34" charset="0"/>
                          <a:ea typeface="Calibri" panose="020F0502020204030204" pitchFamily="34" charset="0"/>
                          <a:cs typeface="Arial" panose="020B0604020202020204" pitchFamily="34" charset="0"/>
                        </a:rPr>
                        <a:t>18.5</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gn="ctr">
                        <a:lnSpc>
                          <a:spcPct val="107000"/>
                        </a:lnSpc>
                        <a:spcBef>
                          <a:spcPts val="0"/>
                        </a:spcBef>
                        <a:spcAft>
                          <a:spcPts val="0"/>
                        </a:spcAft>
                      </a:pPr>
                      <a:r>
                        <a:rPr lang="en-NZ" sz="1300" b="1" dirty="0">
                          <a:effectLst/>
                          <a:latin typeface="Arial Narrow" panose="020B0606020202030204" pitchFamily="34" charset="0"/>
                        </a:rPr>
                        <a:t>34.7</a:t>
                      </a:r>
                      <a:endParaRPr lang="en-US" sz="1300" dirty="0">
                        <a:effectLst/>
                        <a:latin typeface="Arial Narrow" panose="020B0606020202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gn="ctr">
                        <a:lnSpc>
                          <a:spcPct val="107000"/>
                        </a:lnSpc>
                        <a:spcBef>
                          <a:spcPts val="0"/>
                        </a:spcBef>
                        <a:spcAft>
                          <a:spcPts val="0"/>
                        </a:spcAft>
                      </a:pPr>
                      <a:r>
                        <a:rPr lang="en-US" sz="1300" dirty="0">
                          <a:effectLst/>
                          <a:latin typeface="Arial Narrow" panose="020B0606020202030204" pitchFamily="34" charset="0"/>
                          <a:ea typeface="Calibri" panose="020F0502020204030204" pitchFamily="34" charset="0"/>
                          <a:cs typeface="Arial" panose="020B0604020202020204" pitchFamily="34" charset="0"/>
                        </a:rPr>
                        <a:t>10.0</a:t>
                      </a:r>
                    </a:p>
                  </a:txBody>
                  <a:tcPr marL="68580" marR="68580" marT="0" marB="0"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962147905"/>
                  </a:ext>
                </a:extLst>
              </a:tr>
              <a:tr h="200819">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nSpc>
                          <a:spcPct val="107000"/>
                        </a:lnSpc>
                        <a:spcBef>
                          <a:spcPts val="0"/>
                        </a:spcBef>
                        <a:spcAft>
                          <a:spcPts val="0"/>
                        </a:spcAft>
                      </a:pPr>
                      <a:r>
                        <a:rPr lang="en-US" sz="1300" b="0" dirty="0">
                          <a:effectLst/>
                          <a:latin typeface="Arial Narrow" panose="020B0606020202030204" pitchFamily="34" charset="0"/>
                          <a:ea typeface="Calibri" panose="020F0502020204030204" pitchFamily="34" charset="0"/>
                          <a:cs typeface="Arial" panose="020B0604020202020204" pitchFamily="34" charset="0"/>
                        </a:rPr>
                        <a:t>Median OS, months</a:t>
                      </a:r>
                    </a:p>
                  </a:txBody>
                  <a:tcPr marL="68580" marR="6858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gn="ctr">
                        <a:lnSpc>
                          <a:spcPct val="107000"/>
                        </a:lnSpc>
                        <a:spcBef>
                          <a:spcPts val="0"/>
                        </a:spcBef>
                        <a:spcAft>
                          <a:spcPts val="0"/>
                        </a:spcAft>
                      </a:pPr>
                      <a:r>
                        <a:rPr lang="en-US" sz="1300" dirty="0">
                          <a:effectLst/>
                          <a:latin typeface="Arial Narrow" panose="020B0606020202030204" pitchFamily="34" charset="0"/>
                          <a:ea typeface="Calibri" panose="020F0502020204030204" pitchFamily="34" charset="0"/>
                          <a:cs typeface="Arial" panose="020B0604020202020204" pitchFamily="34" charset="0"/>
                        </a:rPr>
                        <a:t>16.6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gn="ctr">
                        <a:lnSpc>
                          <a:spcPct val="107000"/>
                        </a:lnSpc>
                        <a:spcBef>
                          <a:spcPts val="0"/>
                        </a:spcBef>
                        <a:spcAft>
                          <a:spcPts val="0"/>
                        </a:spcAft>
                      </a:pPr>
                      <a:r>
                        <a:rPr lang="en-US" sz="1300" dirty="0">
                          <a:effectLst/>
                          <a:latin typeface="Arial Narrow" panose="020B0606020202030204" pitchFamily="34" charset="0"/>
                          <a:ea typeface="Calibri" panose="020F0502020204030204" pitchFamily="34" charset="0"/>
                          <a:cs typeface="Arial" panose="020B0604020202020204" pitchFamily="34" charset="0"/>
                        </a:rPr>
                        <a:t>8.6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gn="ctr">
                        <a:lnSpc>
                          <a:spcPct val="107000"/>
                        </a:lnSpc>
                        <a:spcBef>
                          <a:spcPts val="0"/>
                        </a:spcBef>
                        <a:spcAft>
                          <a:spcPts val="0"/>
                        </a:spcAft>
                      </a:pPr>
                      <a:r>
                        <a:rPr lang="en-US" sz="1300" dirty="0">
                          <a:effectLst/>
                          <a:latin typeface="Arial Narrow" panose="020B0606020202030204" pitchFamily="34" charset="0"/>
                          <a:ea typeface="Calibri" panose="020F0502020204030204" pitchFamily="34" charset="0"/>
                          <a:cs typeface="Arial" panose="020B0604020202020204" pitchFamily="34" charset="0"/>
                        </a:rPr>
                        <a:t>10.3</a:t>
                      </a:r>
                    </a:p>
                  </a:txBody>
                  <a:tcPr marL="68580" marR="6858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gn="ctr">
                        <a:lnSpc>
                          <a:spcPct val="107000"/>
                        </a:lnSpc>
                        <a:spcBef>
                          <a:spcPts val="0"/>
                        </a:spcBef>
                        <a:spcAft>
                          <a:spcPts val="0"/>
                        </a:spcAft>
                      </a:pPr>
                      <a:r>
                        <a:rPr lang="en-US" sz="1300" dirty="0">
                          <a:effectLst/>
                          <a:latin typeface="Arial Narrow" panose="020B0606020202030204" pitchFamily="34" charset="0"/>
                          <a:ea typeface="Calibri" panose="020F0502020204030204" pitchFamily="34" charset="0"/>
                          <a:cs typeface="Arial" panose="020B0604020202020204" pitchFamily="34" charset="0"/>
                        </a:rPr>
                        <a:t>8.4</a:t>
                      </a:r>
                    </a:p>
                  </a:txBody>
                  <a:tcPr marL="68580" marR="6858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722152020"/>
                  </a:ext>
                </a:extLst>
              </a:tr>
              <a:tr h="292535">
                <a:tc>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nSpc>
                          <a:spcPct val="107000"/>
                        </a:lnSpc>
                        <a:spcBef>
                          <a:spcPts val="0"/>
                        </a:spcBef>
                        <a:spcAft>
                          <a:spcPts val="0"/>
                        </a:spcAft>
                      </a:pPr>
                      <a:endParaRPr lang="en-US" sz="1300" b="0" dirty="0">
                        <a:effectLst/>
                        <a:latin typeface="Arial Narrow" panose="020B0606020202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2">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gn="ctr">
                        <a:lnSpc>
                          <a:spcPct val="107000"/>
                        </a:lnSpc>
                        <a:spcBef>
                          <a:spcPts val="0"/>
                        </a:spcBef>
                        <a:spcAft>
                          <a:spcPts val="0"/>
                        </a:spcAft>
                      </a:pPr>
                      <a:r>
                        <a:rPr lang="en-US" sz="1300" dirty="0">
                          <a:effectLst/>
                          <a:latin typeface="Arial Narrow" panose="020B0606020202030204" pitchFamily="34" charset="0"/>
                          <a:ea typeface="Calibri" panose="020F0502020204030204" pitchFamily="34" charset="0"/>
                          <a:cs typeface="Arial" panose="020B0604020202020204" pitchFamily="34" charset="0"/>
                        </a:rPr>
                        <a:t>HR, 0.31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lvl1pPr marL="0" algn="l" defTabSz="1097280" rtl="0" eaLnBrk="1" latinLnBrk="0" hangingPunct="1">
                        <a:defRPr kumimoji="1" sz="2160" kern="1200">
                          <a:solidFill>
                            <a:schemeClr val="tx1"/>
                          </a:solidFill>
                          <a:latin typeface="Arial" panose="020B0604020202020204"/>
                        </a:defRPr>
                      </a:lvl1pPr>
                      <a:lvl2pPr marL="548640" algn="l" defTabSz="1097280" rtl="0" eaLnBrk="1" latinLnBrk="0" hangingPunct="1">
                        <a:defRPr kumimoji="1" sz="2160" kern="1200">
                          <a:solidFill>
                            <a:schemeClr val="tx1"/>
                          </a:solidFill>
                          <a:latin typeface="Arial" panose="020B0604020202020204"/>
                        </a:defRPr>
                      </a:lvl2pPr>
                      <a:lvl3pPr marL="1097280" algn="l" defTabSz="1097280" rtl="0" eaLnBrk="1" latinLnBrk="0" hangingPunct="1">
                        <a:defRPr kumimoji="1" sz="2160" kern="1200">
                          <a:solidFill>
                            <a:schemeClr val="tx1"/>
                          </a:solidFill>
                          <a:latin typeface="Arial" panose="020B0604020202020204"/>
                        </a:defRPr>
                      </a:lvl3pPr>
                      <a:lvl4pPr marL="1645920" algn="l" defTabSz="1097280" rtl="0" eaLnBrk="1" latinLnBrk="0" hangingPunct="1">
                        <a:defRPr kumimoji="1" sz="2160" kern="1200">
                          <a:solidFill>
                            <a:schemeClr val="tx1"/>
                          </a:solidFill>
                          <a:latin typeface="Arial" panose="020B0604020202020204"/>
                        </a:defRPr>
                      </a:lvl4pPr>
                      <a:lvl5pPr marL="2194560" algn="l" defTabSz="1097280" rtl="0" eaLnBrk="1" latinLnBrk="0" hangingPunct="1">
                        <a:defRPr kumimoji="1" sz="2160" kern="1200">
                          <a:solidFill>
                            <a:schemeClr val="tx1"/>
                          </a:solidFill>
                          <a:latin typeface="Arial" panose="020B0604020202020204"/>
                        </a:defRPr>
                      </a:lvl5pPr>
                      <a:lvl6pPr marL="2743200" algn="l" defTabSz="1097280" rtl="0" eaLnBrk="1" latinLnBrk="0" hangingPunct="1">
                        <a:defRPr kumimoji="1" sz="2160" kern="1200">
                          <a:solidFill>
                            <a:schemeClr val="tx1"/>
                          </a:solidFill>
                          <a:latin typeface="Arial" panose="020B0604020202020204"/>
                        </a:defRPr>
                      </a:lvl6pPr>
                      <a:lvl7pPr marL="3291840" algn="l" defTabSz="1097280" rtl="0" eaLnBrk="1" latinLnBrk="0" hangingPunct="1">
                        <a:defRPr kumimoji="1" sz="2160" kern="1200">
                          <a:solidFill>
                            <a:schemeClr val="tx1"/>
                          </a:solidFill>
                          <a:latin typeface="Arial" panose="020B0604020202020204"/>
                        </a:defRPr>
                      </a:lvl7pPr>
                      <a:lvl8pPr marL="3840480" algn="l" defTabSz="1097280" rtl="0" eaLnBrk="1" latinLnBrk="0" hangingPunct="1">
                        <a:defRPr kumimoji="1" sz="2160" kern="1200">
                          <a:solidFill>
                            <a:schemeClr val="tx1"/>
                          </a:solidFill>
                          <a:latin typeface="Arial" panose="020B0604020202020204"/>
                        </a:defRPr>
                      </a:lvl8pPr>
                      <a:lvl9pPr marL="4389120" algn="l" defTabSz="1097280" rtl="0" eaLnBrk="1" latinLnBrk="0" hangingPunct="1">
                        <a:defRPr kumimoji="1" sz="2160" kern="1200">
                          <a:solidFill>
                            <a:schemeClr val="tx1"/>
                          </a:solidFill>
                          <a:latin typeface="Arial" panose="020B0604020202020204"/>
                        </a:defRPr>
                      </a:lvl9pPr>
                    </a:lstStyle>
                    <a:p>
                      <a:pPr marL="0" marR="0" algn="ctr">
                        <a:lnSpc>
                          <a:spcPct val="107000"/>
                        </a:lnSpc>
                        <a:spcBef>
                          <a:spcPts val="0"/>
                        </a:spcBef>
                        <a:spcAft>
                          <a:spcPts val="0"/>
                        </a:spcAft>
                      </a:pPr>
                      <a:r>
                        <a:rPr lang="en-US" sz="1300" dirty="0">
                          <a:effectLst/>
                          <a:latin typeface="Arial Narrow" panose="020B0606020202030204" pitchFamily="34" charset="0"/>
                          <a:ea typeface="Calibri" panose="020F0502020204030204" pitchFamily="34" charset="0"/>
                          <a:cs typeface="Arial" panose="020B0604020202020204" pitchFamily="34" charset="0"/>
                        </a:rPr>
                        <a:t>HR, 0.83</a:t>
                      </a:r>
                    </a:p>
                  </a:txBody>
                  <a:tcPr marL="68580" marR="6858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pPr marL="0" marR="0" algn="ctr">
                        <a:lnSpc>
                          <a:spcPct val="107000"/>
                        </a:lnSpc>
                        <a:spcBef>
                          <a:spcPts val="0"/>
                        </a:spcBef>
                        <a:spcAft>
                          <a:spcPts val="0"/>
                        </a:spcAft>
                      </a:pPr>
                      <a:endParaRPr lang="en-US" sz="1200" dirty="0">
                        <a:effectLst/>
                        <a:latin typeface="+mn-lt"/>
                        <a:ea typeface="Calibri" panose="020F0502020204030204" pitchFamily="34" charset="0"/>
                        <a:cs typeface="Arial" panose="020B0604020202020204" pitchFamily="34" charset="0"/>
                      </a:endParaRPr>
                    </a:p>
                  </a:txBody>
                  <a:tcPr marL="68580" marR="68580" marT="0"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1769667"/>
                  </a:ext>
                </a:extLst>
              </a:tr>
            </a:tbl>
          </a:graphicData>
        </a:graphic>
      </p:graphicFrame>
      <p:pic>
        <p:nvPicPr>
          <p:cNvPr id="3" name="Picture 5">
            <a:extLst>
              <a:ext uri="{FF2B5EF4-FFF2-40B4-BE49-F238E27FC236}">
                <a16:creationId xmlns:a16="http://schemas.microsoft.com/office/drawing/2014/main" id="{6DB35585-3BA3-CB84-711C-FB1DD5E9322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6963" t="5582"/>
          <a:stretch>
            <a:fillRect/>
          </a:stretch>
        </p:blipFill>
        <p:spPr>
          <a:xfrm>
            <a:off x="39485" y="2629944"/>
            <a:ext cx="1902266" cy="2504018"/>
          </a:xfrm>
          <a:prstGeom prst="rect">
            <a:avLst/>
          </a:prstGeom>
        </p:spPr>
      </p:pic>
      <p:sp>
        <p:nvSpPr>
          <p:cNvPr id="5" name="正方形/長方形 4">
            <a:extLst>
              <a:ext uri="{FF2B5EF4-FFF2-40B4-BE49-F238E27FC236}">
                <a16:creationId xmlns:a16="http://schemas.microsoft.com/office/drawing/2014/main" id="{DBF12989-D212-6C48-DF33-5B7CC190B2CC}"/>
              </a:ext>
            </a:extLst>
          </p:cNvPr>
          <p:cNvSpPr/>
          <p:nvPr/>
        </p:nvSpPr>
        <p:spPr>
          <a:xfrm>
            <a:off x="557404" y="714483"/>
            <a:ext cx="3279305" cy="307777"/>
          </a:xfrm>
          <a:prstGeom prst="rect">
            <a:avLst/>
          </a:prstGeom>
        </p:spPr>
        <p:txBody>
          <a:bodyPr wrap="square">
            <a:spAutoFit/>
          </a:bodyPr>
          <a:lstStyle/>
          <a:p>
            <a:pPr marL="0" marR="0" lvl="0" indent="0" algn="l" defTabSz="609561"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srgbClr val="000000"/>
                </a:solidFill>
                <a:effectLst/>
                <a:uLnTx/>
                <a:uFillTx/>
                <a:latin typeface="Arial Narrow" panose="020B0606020202030204" pitchFamily="34" charset="0"/>
                <a:ea typeface="HGS明朝E" panose="02020900000000000000" pitchFamily="18" charset="-128"/>
                <a:cs typeface="Arial" panose="020B0604020202020204" pitchFamily="34" charset="0"/>
              </a:rPr>
              <a:t>Rationales: a</a:t>
            </a:r>
            <a:r>
              <a:rPr kumimoji="0" lang="en-US" altLang="ja-JP" sz="1400" b="1" i="0" u="none" strike="noStrike" kern="1200" cap="none" spc="0" normalizeH="0" baseline="0" noProof="0" dirty="0" err="1">
                <a:ln>
                  <a:noFill/>
                </a:ln>
                <a:solidFill>
                  <a:srgbClr val="000000"/>
                </a:solidFill>
                <a:effectLst/>
                <a:uLnTx/>
                <a:uFillTx/>
                <a:latin typeface="Arial Narrow" panose="020B0606020202030204" pitchFamily="34" charset="0"/>
                <a:ea typeface="HGS明朝E" panose="02020900000000000000" pitchFamily="18" charset="-128"/>
                <a:cs typeface="Arial" panose="020B0604020202020204" pitchFamily="34" charset="0"/>
              </a:rPr>
              <a:t>nalysis</a:t>
            </a:r>
            <a:r>
              <a:rPr kumimoji="0" lang="en-US" altLang="ja-JP" sz="1400" b="1" i="0" u="none" strike="noStrike" kern="1200" cap="none" spc="0" normalizeH="0" baseline="0" noProof="0" dirty="0">
                <a:ln>
                  <a:noFill/>
                </a:ln>
                <a:solidFill>
                  <a:srgbClr val="000000"/>
                </a:solidFill>
                <a:effectLst/>
                <a:uLnTx/>
                <a:uFillTx/>
                <a:latin typeface="Arial Narrow" panose="020B0606020202030204" pitchFamily="34" charset="0"/>
                <a:ea typeface="HGS明朝E" panose="02020900000000000000" pitchFamily="18" charset="-128"/>
                <a:cs typeface="Arial" panose="020B0604020202020204" pitchFamily="34" charset="0"/>
              </a:rPr>
              <a:t> from DG-01 study</a:t>
            </a:r>
          </a:p>
        </p:txBody>
      </p:sp>
      <p:sp>
        <p:nvSpPr>
          <p:cNvPr id="9" name="コンテンツ プレースホルダー 7">
            <a:extLst>
              <a:ext uri="{FF2B5EF4-FFF2-40B4-BE49-F238E27FC236}">
                <a16:creationId xmlns:a16="http://schemas.microsoft.com/office/drawing/2014/main" id="{835C30A2-28D6-83A8-6FF6-AB59FA00859B}"/>
              </a:ext>
            </a:extLst>
          </p:cNvPr>
          <p:cNvSpPr txBox="1">
            <a:spLocks/>
          </p:cNvSpPr>
          <p:nvPr/>
        </p:nvSpPr>
        <p:spPr>
          <a:xfrm>
            <a:off x="492872" y="5235076"/>
            <a:ext cx="5540188" cy="1461443"/>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T-DXd showed trend of higher ORR after anti-PD1 </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CXCL13, CXCL9, and PD-1 showed higher expression in pts after prior ICI such as</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T-DXd activated DC and </a:t>
            </a:r>
            <a:r>
              <a:rPr kumimoji="1" lang="ja-JP" altLang="en-US"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a:t>
            </a:r>
            <a:r>
              <a:rPr kumimoji="1" lang="en-US" altLang="ja-JP"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MHC-I, resulted in combination activity</a:t>
            </a:r>
            <a:endParaRPr kumimoji="1" lang="en-US" altLang="ja-JP" sz="1600" b="1" i="0" u="sng"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pic>
        <p:nvPicPr>
          <p:cNvPr id="13" name="図 12">
            <a:extLst>
              <a:ext uri="{FF2B5EF4-FFF2-40B4-BE49-F238E27FC236}">
                <a16:creationId xmlns:a16="http://schemas.microsoft.com/office/drawing/2014/main" id="{698865C7-7E5E-1385-4551-F50411A3D43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902267" y="3218330"/>
            <a:ext cx="3431734" cy="1720749"/>
          </a:xfrm>
          <a:prstGeom prst="rect">
            <a:avLst/>
          </a:prstGeom>
        </p:spPr>
      </p:pic>
      <p:sp>
        <p:nvSpPr>
          <p:cNvPr id="14" name="正方形/長方形 13">
            <a:extLst>
              <a:ext uri="{FF2B5EF4-FFF2-40B4-BE49-F238E27FC236}">
                <a16:creationId xmlns:a16="http://schemas.microsoft.com/office/drawing/2014/main" id="{31AC5D45-AD41-45D3-F2D6-C150B444C113}"/>
              </a:ext>
            </a:extLst>
          </p:cNvPr>
          <p:cNvSpPr/>
          <p:nvPr/>
        </p:nvSpPr>
        <p:spPr>
          <a:xfrm>
            <a:off x="2197057" y="2824829"/>
            <a:ext cx="3279305" cy="307777"/>
          </a:xfrm>
          <a:prstGeom prst="rect">
            <a:avLst/>
          </a:prstGeom>
        </p:spPr>
        <p:txBody>
          <a:bodyPr wrap="square">
            <a:spAutoFit/>
          </a:bodyPr>
          <a:lstStyle/>
          <a:p>
            <a:pPr marL="0" marR="0" lvl="0" indent="0" algn="l" defTabSz="609561"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srgbClr val="000000"/>
                </a:solidFill>
                <a:effectLst/>
                <a:uLnTx/>
                <a:uFillTx/>
                <a:latin typeface="Arial Narrow" panose="020B0606020202030204" pitchFamily="34" charset="0"/>
                <a:ea typeface="HGS明朝E" panose="02020900000000000000" pitchFamily="18" charset="-128"/>
                <a:cs typeface="Arial" panose="020B0604020202020204" pitchFamily="34" charset="0"/>
              </a:rPr>
              <a:t>Combination activity</a:t>
            </a:r>
          </a:p>
        </p:txBody>
      </p:sp>
      <p:pic>
        <p:nvPicPr>
          <p:cNvPr id="16" name="図 15" descr="グラフ&#10;&#10;AI 生成コンテンツは誤りを含む可能性があります。">
            <a:extLst>
              <a:ext uri="{FF2B5EF4-FFF2-40B4-BE49-F238E27FC236}">
                <a16:creationId xmlns:a16="http://schemas.microsoft.com/office/drawing/2014/main" id="{83943389-2E8B-D7D7-3D95-5E5A1728E35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6341894" y="994506"/>
            <a:ext cx="5292703" cy="1802569"/>
          </a:xfrm>
          <a:prstGeom prst="rect">
            <a:avLst/>
          </a:prstGeom>
        </p:spPr>
      </p:pic>
      <p:sp>
        <p:nvSpPr>
          <p:cNvPr id="17" name="正方形/長方形 16">
            <a:extLst>
              <a:ext uri="{FF2B5EF4-FFF2-40B4-BE49-F238E27FC236}">
                <a16:creationId xmlns:a16="http://schemas.microsoft.com/office/drawing/2014/main" id="{A7AFF199-FE6D-BCEC-FE8A-765541D50626}"/>
              </a:ext>
            </a:extLst>
          </p:cNvPr>
          <p:cNvSpPr/>
          <p:nvPr/>
        </p:nvSpPr>
        <p:spPr>
          <a:xfrm>
            <a:off x="6061486" y="694335"/>
            <a:ext cx="5758808" cy="307777"/>
          </a:xfrm>
          <a:prstGeom prst="rect">
            <a:avLst/>
          </a:prstGeom>
        </p:spPr>
        <p:txBody>
          <a:bodyPr wrap="square">
            <a:spAutoFit/>
          </a:bodyPr>
          <a:lstStyle/>
          <a:p>
            <a:pPr marL="0" marR="0" lvl="0" indent="0" algn="l" defTabSz="609561" rtl="0" eaLnBrk="0" fontAlgn="base" latinLnBrk="0" hangingPunct="0">
              <a:lnSpc>
                <a:spcPct val="100000"/>
              </a:lnSpc>
              <a:spcBef>
                <a:spcPct val="0"/>
              </a:spcBef>
              <a:spcAft>
                <a:spcPct val="0"/>
              </a:spcAft>
              <a:buClrTx/>
              <a:buSzTx/>
              <a:buFontTx/>
              <a:buNone/>
              <a:tabLst/>
              <a:defRPr/>
            </a:pPr>
            <a:r>
              <a:rPr kumimoji="0" lang="en-US" altLang="ja-JP" sz="1400" b="1" i="0" u="none" strike="noStrike" kern="1200" cap="none" spc="0" normalizeH="0" baseline="0" noProof="0" dirty="0">
                <a:ln>
                  <a:noFill/>
                </a:ln>
                <a:solidFill>
                  <a:srgbClr val="000000"/>
                </a:solidFill>
                <a:effectLst/>
                <a:uLnTx/>
                <a:uFillTx/>
                <a:latin typeface="Arial Narrow" panose="020B0606020202030204" pitchFamily="34" charset="0"/>
                <a:ea typeface="HGS明朝E" panose="02020900000000000000" pitchFamily="18" charset="-128"/>
                <a:cs typeface="Arial" panose="020B0604020202020204" pitchFamily="34" charset="0"/>
              </a:rPr>
              <a:t>DESTINY-Gastric03: T-DXd5.4mg/</a:t>
            </a:r>
            <a:r>
              <a:rPr kumimoji="0" lang="en-US" altLang="ja-JP" sz="1400" b="1" i="0" u="none" strike="noStrike" kern="1200" cap="none" spc="0" normalizeH="0" baseline="0" noProof="0" dirty="0" err="1">
                <a:ln>
                  <a:noFill/>
                </a:ln>
                <a:solidFill>
                  <a:srgbClr val="000000"/>
                </a:solidFill>
                <a:effectLst/>
                <a:uLnTx/>
                <a:uFillTx/>
                <a:latin typeface="Arial Narrow" panose="020B0606020202030204" pitchFamily="34" charset="0"/>
                <a:ea typeface="HGS明朝E" panose="02020900000000000000" pitchFamily="18" charset="-128"/>
                <a:cs typeface="Arial" panose="020B0604020202020204" pitchFamily="34" charset="0"/>
              </a:rPr>
              <a:t>kg+reduced</a:t>
            </a:r>
            <a:r>
              <a:rPr kumimoji="0" lang="en-US" altLang="ja-JP" sz="1400" b="1" i="0" u="none" strike="noStrike" kern="1200" cap="none" spc="0" normalizeH="0" baseline="0" noProof="0" dirty="0">
                <a:ln>
                  <a:noFill/>
                </a:ln>
                <a:solidFill>
                  <a:srgbClr val="000000"/>
                </a:solidFill>
                <a:effectLst/>
                <a:uLnTx/>
                <a:uFillTx/>
                <a:latin typeface="Arial Narrow" panose="020B0606020202030204" pitchFamily="34" charset="0"/>
                <a:ea typeface="HGS明朝E" panose="02020900000000000000" pitchFamily="18" charset="-128"/>
                <a:cs typeface="Arial" panose="020B0604020202020204" pitchFamily="34" charset="0"/>
              </a:rPr>
              <a:t> FU/cape (750mg/bid)+pembro</a:t>
            </a:r>
          </a:p>
        </p:txBody>
      </p:sp>
      <p:pic>
        <p:nvPicPr>
          <p:cNvPr id="19" name="図 18" descr="グラフ, 箱ひげ図&#10;&#10;AI 生成コンテンツは誤りを含む可能性があります。">
            <a:extLst>
              <a:ext uri="{FF2B5EF4-FFF2-40B4-BE49-F238E27FC236}">
                <a16:creationId xmlns:a16="http://schemas.microsoft.com/office/drawing/2014/main" id="{B5FFF3CD-1591-6ECC-1F1C-4CAF1717C80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6235591" y="2816613"/>
            <a:ext cx="5758809" cy="1902868"/>
          </a:xfrm>
          <a:prstGeom prst="rect">
            <a:avLst/>
          </a:prstGeom>
        </p:spPr>
      </p:pic>
      <p:sp>
        <p:nvSpPr>
          <p:cNvPr id="20" name="コンテンツ プレースホルダー 7">
            <a:extLst>
              <a:ext uri="{FF2B5EF4-FFF2-40B4-BE49-F238E27FC236}">
                <a16:creationId xmlns:a16="http://schemas.microsoft.com/office/drawing/2014/main" id="{F9A43BC5-1779-2F17-3899-394A59062AEB}"/>
              </a:ext>
            </a:extLst>
          </p:cNvPr>
          <p:cNvSpPr txBox="1">
            <a:spLocks/>
          </p:cNvSpPr>
          <p:nvPr/>
        </p:nvSpPr>
        <p:spPr>
          <a:xfrm>
            <a:off x="6454212" y="4926581"/>
            <a:ext cx="5540188" cy="1461443"/>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Reduced </a:t>
            </a:r>
            <a:r>
              <a:rPr kumimoji="1" lang="en-US" altLang="ja-JP" sz="1600" b="0" i="0" u="none" strike="noStrike" kern="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T-DXd+Capecitabine+pembro</a:t>
            </a:r>
            <a:r>
              <a:rPr kumimoji="1" lang="en-US" altLang="ja-JP"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was feasible</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ORR 75%, median PFS 12.1 </a:t>
            </a:r>
            <a:r>
              <a:rPr kumimoji="1" lang="en-US" altLang="ja-JP" sz="1600" b="0" i="0" u="none" strike="noStrike" kern="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ms</a:t>
            </a:r>
            <a:r>
              <a:rPr kumimoji="1" lang="en-US" altLang="ja-JP"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and median DOR 12.3 </a:t>
            </a:r>
            <a:r>
              <a:rPr kumimoji="1" lang="en-US" altLang="ja-JP" sz="1600" b="0" i="0" u="none" strike="noStrike" kern="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ms</a:t>
            </a:r>
            <a:endParaRPr kumimoji="1" lang="en-US" altLang="ja-JP"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No increase T-DXd incidence compared with T-DXd monotherapy</a:t>
            </a:r>
            <a:endParaRPr kumimoji="1" lang="en-US" altLang="ja-JP" sz="1600" b="1" i="0" u="sng"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1600" b="0" i="0" u="none" strike="noStrike" kern="0" cap="none" spc="0" normalizeH="0" baseline="0" noProof="0" dirty="0" err="1">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T-DXd+with</a:t>
            </a:r>
            <a:r>
              <a:rPr kumimoji="1" lang="en-US" altLang="ja-JP" sz="16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rPr>
              <a:t> bispecific (PD-1xCTLA4, PD-1xTIGIT) also showed acceptable safeties and promising activities</a:t>
            </a:r>
          </a:p>
        </p:txBody>
      </p:sp>
    </p:spTree>
    <p:extLst>
      <p:ext uri="{BB962C8B-B14F-4D97-AF65-F5344CB8AC3E}">
        <p14:creationId xmlns:p14="http://schemas.microsoft.com/office/powerpoint/2010/main" val="3792964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94BEF-B57A-37BC-6E35-21C59F64C9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603E1C-9514-2F0C-0834-F788E0C21396}"/>
              </a:ext>
            </a:extLst>
          </p:cNvPr>
          <p:cNvSpPr>
            <a:spLocks noGrp="1"/>
          </p:cNvSpPr>
          <p:nvPr>
            <p:ph type="title"/>
          </p:nvPr>
        </p:nvSpPr>
        <p:spPr/>
        <p:txBody>
          <a:bodyPr>
            <a:normAutofit/>
          </a:bodyPr>
          <a:lstStyle/>
          <a:p>
            <a:r>
              <a:rPr lang="en-US" sz="4000" dirty="0"/>
              <a:t>DESTINY-Gastric03 Safety Results </a:t>
            </a:r>
          </a:p>
        </p:txBody>
      </p:sp>
      <p:sp>
        <p:nvSpPr>
          <p:cNvPr id="3" name="Slide Number Placeholder 2">
            <a:extLst>
              <a:ext uri="{FF2B5EF4-FFF2-40B4-BE49-F238E27FC236}">
                <a16:creationId xmlns:a16="http://schemas.microsoft.com/office/drawing/2014/main" id="{C5CC22ED-4B81-9DDF-4923-E17280F36F89}"/>
              </a:ext>
            </a:extLst>
          </p:cNvPr>
          <p:cNvSpPr>
            <a:spLocks noGrp="1"/>
          </p:cNvSpPr>
          <p:nvPr>
            <p:ph type="sldNum" sz="quarter" idx="12"/>
          </p:nvPr>
        </p:nvSpPr>
        <p:spPr/>
        <p:txBody>
          <a:bodyPr/>
          <a:lstStyle/>
          <a:p>
            <a:pPr marL="0" marR="0" lvl="0" indent="0" algn="l" defTabSz="608486" rtl="0" eaLnBrk="0" fontAlgn="base" latinLnBrk="0" hangingPunct="0">
              <a:lnSpc>
                <a:spcPct val="100000"/>
              </a:lnSpc>
              <a:spcBef>
                <a:spcPct val="50000"/>
              </a:spcBef>
              <a:spcAft>
                <a:spcPct val="0"/>
              </a:spcAft>
              <a:buClrTx/>
              <a:buSzTx/>
              <a:buFontTx/>
              <a:buNone/>
              <a:tabLst/>
              <a:defRPr/>
            </a:pPr>
            <a:fld id="{53C601E9-987A-486A-9131-50DC200087F3}" type="slidenum">
              <a:rPr kumimoji="1" lang="ja-JP" altLang="en-US" sz="1200" b="0" i="0" u="none" strike="noStrike" kern="1200" cap="none" spc="0" normalizeH="0" baseline="0" noProof="0" smtClean="0">
                <a:ln>
                  <a:noFill/>
                </a:ln>
                <a:solidFill>
                  <a:srgbClr val="595959"/>
                </a:solidFill>
                <a:effectLst/>
                <a:uLnTx/>
                <a:uFillTx/>
                <a:latin typeface="Century Gothic" pitchFamily="34" charset="0"/>
                <a:ea typeface="ＭＳ Ｐゴシック" pitchFamily="50" charset="-128"/>
                <a:cs typeface="Arial Unicode MS" pitchFamily="-65" charset="0"/>
              </a:rPr>
              <a:pPr marL="0" marR="0" lvl="0" indent="0" algn="l" defTabSz="608486" rtl="0" eaLnBrk="0" fontAlgn="base" latinLnBrk="0" hangingPunct="0">
                <a:lnSpc>
                  <a:spcPct val="100000"/>
                </a:lnSpc>
                <a:spcBef>
                  <a:spcPct val="50000"/>
                </a:spcBef>
                <a:spcAft>
                  <a:spcPct val="0"/>
                </a:spcAft>
                <a:buClrTx/>
                <a:buSzTx/>
                <a:buFontTx/>
                <a:buNone/>
                <a:tabLst/>
                <a:defRPr/>
              </a:pPr>
              <a:t>91</a:t>
            </a:fld>
            <a:endParaRPr kumimoji="1" lang="ja-JP" altLang="en-US" sz="1200" b="0" i="0" u="none" strike="noStrike" kern="1200" cap="none" spc="0" normalizeH="0" baseline="0" noProof="0">
              <a:ln>
                <a:noFill/>
              </a:ln>
              <a:solidFill>
                <a:srgbClr val="595959"/>
              </a:solidFill>
              <a:effectLst/>
              <a:uLnTx/>
              <a:uFillTx/>
              <a:latin typeface="Century Gothic" pitchFamily="34" charset="0"/>
              <a:ea typeface="ＭＳ Ｐゴシック" pitchFamily="50" charset="-128"/>
              <a:cs typeface="Arial Unicode MS" pitchFamily="-65" charset="0"/>
            </a:endParaRPr>
          </a:p>
        </p:txBody>
      </p:sp>
      <p:sp>
        <p:nvSpPr>
          <p:cNvPr id="4" name="TextBox 3">
            <a:extLst>
              <a:ext uri="{FF2B5EF4-FFF2-40B4-BE49-F238E27FC236}">
                <a16:creationId xmlns:a16="http://schemas.microsoft.com/office/drawing/2014/main" id="{C1290478-8D7F-7B5A-22B0-A8D93B35E676}"/>
              </a:ext>
            </a:extLst>
          </p:cNvPr>
          <p:cNvSpPr txBox="1"/>
          <p:nvPr/>
        </p:nvSpPr>
        <p:spPr>
          <a:xfrm>
            <a:off x="9151749" y="6582975"/>
            <a:ext cx="3149067" cy="276999"/>
          </a:xfrm>
          <a:prstGeom prst="rect">
            <a:avLst/>
          </a:prstGeom>
          <a:noFill/>
        </p:spPr>
        <p:txBody>
          <a:bodyPr wrap="none" rtlCol="0">
            <a:spAutoFit/>
          </a:bodyPr>
          <a:lstStyle/>
          <a:p>
            <a:pPr marL="0" marR="0" lvl="0" indent="0" algn="l" defTabSz="608486"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itchFamily="-65" charset="0"/>
                <a:ea typeface="Arial Unicode MS" pitchFamily="-65" charset="0"/>
                <a:cs typeface="Arial Unicode MS" pitchFamily="-65" charset="0"/>
              </a:rPr>
              <a:t>Janjigian</a:t>
            </a:r>
            <a:r>
              <a:rPr kumimoji="0" lang="en-US" sz="1200" b="0" i="0" u="none" strike="noStrike" kern="1200" cap="none" spc="0" normalizeH="0" baseline="0" noProof="0" dirty="0">
                <a:ln>
                  <a:noFill/>
                </a:ln>
                <a:solidFill>
                  <a:prstClr val="black"/>
                </a:solidFill>
                <a:effectLst/>
                <a:uLnTx/>
                <a:uFillTx/>
                <a:latin typeface="Arial" pitchFamily="-65" charset="0"/>
                <a:ea typeface="Arial Unicode MS" pitchFamily="-65" charset="0"/>
                <a:cs typeface="Arial Unicode MS" pitchFamily="-65" charset="0"/>
              </a:rPr>
              <a:t> Y et al ASCO 2026;Abstract 4022 </a:t>
            </a:r>
          </a:p>
        </p:txBody>
      </p:sp>
      <p:pic>
        <p:nvPicPr>
          <p:cNvPr id="6" name="Picture 5" descr="A table with numbers and symbols&#10;&#10;AI-generated content may be incorrect.">
            <a:extLst>
              <a:ext uri="{FF2B5EF4-FFF2-40B4-BE49-F238E27FC236}">
                <a16:creationId xmlns:a16="http://schemas.microsoft.com/office/drawing/2014/main" id="{A1A3968E-97D8-E5E8-F9E6-F49EFE3DBC71}"/>
              </a:ext>
            </a:extLst>
          </p:cNvPr>
          <p:cNvPicPr>
            <a:picLocks noChangeAspect="1"/>
          </p:cNvPicPr>
          <p:nvPr/>
        </p:nvPicPr>
        <p:blipFill>
          <a:blip r:embed="rId2"/>
          <a:stretch>
            <a:fillRect/>
          </a:stretch>
        </p:blipFill>
        <p:spPr>
          <a:xfrm>
            <a:off x="92989" y="3254643"/>
            <a:ext cx="4932977" cy="2627141"/>
          </a:xfrm>
          <a:prstGeom prst="rect">
            <a:avLst/>
          </a:prstGeom>
        </p:spPr>
      </p:pic>
      <p:pic>
        <p:nvPicPr>
          <p:cNvPr id="8" name="Picture 7" descr="A screenshot of a graph&#10;&#10;AI-generated content may be incorrect.">
            <a:extLst>
              <a:ext uri="{FF2B5EF4-FFF2-40B4-BE49-F238E27FC236}">
                <a16:creationId xmlns:a16="http://schemas.microsoft.com/office/drawing/2014/main" id="{8BB59B0E-6168-02BD-252A-DC6C3493BE79}"/>
              </a:ext>
            </a:extLst>
          </p:cNvPr>
          <p:cNvPicPr>
            <a:picLocks noChangeAspect="1"/>
          </p:cNvPicPr>
          <p:nvPr/>
        </p:nvPicPr>
        <p:blipFill>
          <a:blip r:embed="rId3"/>
          <a:stretch>
            <a:fillRect/>
          </a:stretch>
        </p:blipFill>
        <p:spPr>
          <a:xfrm>
            <a:off x="5261675" y="1690688"/>
            <a:ext cx="6837336" cy="3006625"/>
          </a:xfrm>
          <a:prstGeom prst="rect">
            <a:avLst/>
          </a:prstGeom>
        </p:spPr>
      </p:pic>
      <p:pic>
        <p:nvPicPr>
          <p:cNvPr id="10" name="Picture 9" descr="A close-up of a white background&#10;&#10;AI-generated content may be incorrect.">
            <a:extLst>
              <a:ext uri="{FF2B5EF4-FFF2-40B4-BE49-F238E27FC236}">
                <a16:creationId xmlns:a16="http://schemas.microsoft.com/office/drawing/2014/main" id="{024F12D9-53C5-AF70-F3DC-F0BF5CD78CD9}"/>
              </a:ext>
            </a:extLst>
          </p:cNvPr>
          <p:cNvPicPr>
            <a:picLocks noChangeAspect="1"/>
          </p:cNvPicPr>
          <p:nvPr/>
        </p:nvPicPr>
        <p:blipFill>
          <a:blip r:embed="rId4"/>
          <a:stretch>
            <a:fillRect/>
          </a:stretch>
        </p:blipFill>
        <p:spPr>
          <a:xfrm>
            <a:off x="0" y="1567298"/>
            <a:ext cx="5205446" cy="1084468"/>
          </a:xfrm>
          <a:prstGeom prst="rect">
            <a:avLst/>
          </a:prstGeom>
        </p:spPr>
      </p:pic>
    </p:spTree>
    <p:extLst>
      <p:ext uri="{BB962C8B-B14F-4D97-AF65-F5344CB8AC3E}">
        <p14:creationId xmlns:p14="http://schemas.microsoft.com/office/powerpoint/2010/main" val="492099413"/>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4FBA6-CCBF-1CB0-3A6C-B47FBB4A57E3}"/>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DC046F9F-FD63-D85F-8FD3-69B96C638E98}"/>
              </a:ext>
            </a:extLst>
          </p:cNvPr>
          <p:cNvSpPr/>
          <p:nvPr/>
        </p:nvSpPr>
        <p:spPr>
          <a:xfrm>
            <a:off x="356843" y="72030"/>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267" rtl="0" eaLnBrk="0" fontAlgn="base" latinLnBrk="0" hangingPunct="0">
              <a:lnSpc>
                <a:spcPct val="100000"/>
              </a:lnSpc>
              <a:spcBef>
                <a:spcPct val="0"/>
              </a:spcBef>
              <a:spcAft>
                <a:spcPct val="0"/>
              </a:spcAft>
              <a:buClrTx/>
              <a:buSzTx/>
              <a:buFontTx/>
              <a:buNone/>
              <a:tabLst/>
              <a:defRPr/>
            </a:pPr>
            <a:r>
              <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rPr>
              <a:t>Trial 3: </a:t>
            </a:r>
            <a:r>
              <a:rPr kumimoji="0" lang="en-US" altLang="ja-JP" sz="2667" b="1" i="0" u="none" strike="noStrike" kern="0" cap="none" spc="0" normalizeH="0" baseline="0" noProof="0" dirty="0">
                <a:ln>
                  <a:noFill/>
                </a:ln>
                <a:solidFill>
                  <a:srgbClr val="0000CC"/>
                </a:solidFill>
                <a:effectLst/>
                <a:uLnTx/>
                <a:uFillTx/>
                <a:latin typeface="Arial Narrow" panose="020B0606020202030204" pitchFamily="34" charset="0"/>
                <a:ea typeface="ＭＳ Ｐゴシック" panose="020B0600070205080204" pitchFamily="50" charset="-128"/>
                <a:cs typeface="Arial" pitchFamily="34" charset="0"/>
              </a:rPr>
              <a:t>DESTINY-Gastric03: T-DXd plus chemo +/- anti-PD1</a:t>
            </a:r>
            <a:endParaRPr kumimoji="0"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HGS明朝E" panose="02020900000000000000" pitchFamily="18" charset="-128"/>
              <a:cs typeface="Arial Unicode MS" pitchFamily="-65" charset="0"/>
            </a:endParaRPr>
          </a:p>
        </p:txBody>
      </p:sp>
      <p:sp>
        <p:nvSpPr>
          <p:cNvPr id="2" name="正方形/長方形 1">
            <a:extLst>
              <a:ext uri="{FF2B5EF4-FFF2-40B4-BE49-F238E27FC236}">
                <a16:creationId xmlns:a16="http://schemas.microsoft.com/office/drawing/2014/main" id="{0FCB71D0-3B96-F511-3A70-3A23A885B32A}"/>
              </a:ext>
            </a:extLst>
          </p:cNvPr>
          <p:cNvSpPr/>
          <p:nvPr/>
        </p:nvSpPr>
        <p:spPr>
          <a:xfrm>
            <a:off x="843891" y="1763159"/>
            <a:ext cx="10716451" cy="3762568"/>
          </a:xfrm>
          <a:prstGeom prst="rect">
            <a:avLst/>
          </a:prstGeom>
        </p:spPr>
        <p:txBody>
          <a:bodyPr wrap="square">
            <a:spAutoFit/>
          </a:bodyPr>
          <a:lstStyle/>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Implications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Demonstrated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feasibility</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 of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combining T-DXd with immunotherapy and chemotherapy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in 1L.</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Dose reduction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of both T-DXd and fluoropyrimidine substantially improved tolerability.</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Safety profiles were generally consistent with those of the individual components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No unexpected safety signals emerged beyond known ADC toxicities.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Bottom line</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Evidence tier: Signal-seeking / dose-selection</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Provides the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rationale for phase 3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development of T-DXd-based first-line combinations.</a:t>
            </a:r>
            <a:endParaRPr kumimoji="0"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p:txBody>
      </p:sp>
    </p:spTree>
    <p:custDataLst>
      <p:tags r:id="rId1"/>
    </p:custDataLst>
    <p:extLst>
      <p:ext uri="{BB962C8B-B14F-4D97-AF65-F5344CB8AC3E}">
        <p14:creationId xmlns:p14="http://schemas.microsoft.com/office/powerpoint/2010/main" val="1819333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CCA79-D590-D2B1-FC56-78313388E7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05F181-9EB8-FC6E-CA89-799819F4B933}"/>
              </a:ext>
            </a:extLst>
          </p:cNvPr>
          <p:cNvSpPr>
            <a:spLocks noGrp="1"/>
          </p:cNvSpPr>
          <p:nvPr>
            <p:ph type="title"/>
          </p:nvPr>
        </p:nvSpPr>
        <p:spPr>
          <a:xfrm>
            <a:off x="839416" y="2420888"/>
            <a:ext cx="10513168" cy="1143000"/>
          </a:xfrm>
        </p:spPr>
        <p:txBody>
          <a:bodyPr/>
          <a:lstStyle/>
          <a:p>
            <a:pPr>
              <a:spcBef>
                <a:spcPts val="1200"/>
              </a:spcBef>
            </a:pPr>
            <a:r>
              <a:rPr lang="en-US" altLang="ja-JP" dirty="0"/>
              <a:t>Trials 4 and 5: Phase III DESTINY-Gastric05 </a:t>
            </a:r>
            <a:br>
              <a:rPr lang="en-US" altLang="ja-JP" dirty="0"/>
            </a:br>
            <a:r>
              <a:rPr lang="en-US" altLang="ja-JP" dirty="0"/>
              <a:t>and ARTEMIDE-Gastric01</a:t>
            </a:r>
            <a:br>
              <a:rPr lang="en-US" dirty="0"/>
            </a:br>
            <a:endParaRPr lang="en-US" sz="2400" dirty="0"/>
          </a:p>
        </p:txBody>
      </p:sp>
    </p:spTree>
    <p:extLst>
      <p:ext uri="{BB962C8B-B14F-4D97-AF65-F5344CB8AC3E}">
        <p14:creationId xmlns:p14="http://schemas.microsoft.com/office/powerpoint/2010/main" val="2318167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ADADB3-6662-EAC1-6B23-013199B2EED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54555D1-542B-DE57-FD7B-ABD07509E311}"/>
              </a:ext>
            </a:extLst>
          </p:cNvPr>
          <p:cNvSpPr/>
          <p:nvPr/>
        </p:nvSpPr>
        <p:spPr>
          <a:xfrm>
            <a:off x="356839" y="96756"/>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457145" rtl="0" eaLnBrk="0" fontAlgn="base" latinLnBrk="0" hangingPunct="0">
              <a:lnSpc>
                <a:spcPct val="100000"/>
              </a:lnSpc>
              <a:spcBef>
                <a:spcPct val="0"/>
              </a:spcBef>
              <a:spcAft>
                <a:spcPct val="0"/>
              </a:spcAft>
              <a:buClrTx/>
              <a:buSzTx/>
              <a:buFontTx/>
              <a:buNone/>
              <a:tabLst/>
              <a:defRPr/>
            </a:pPr>
            <a:r>
              <a:rPr kumimoji="0" lang="en-US" altLang="ja-JP" sz="2667" b="1" i="0" u="none" strike="noStrike" kern="0" cap="none" spc="0" normalizeH="0" baseline="0" noProof="0" dirty="0">
                <a:ln>
                  <a:noFill/>
                </a:ln>
                <a:solidFill>
                  <a:srgbClr val="0000CC"/>
                </a:solidFill>
                <a:effectLst/>
                <a:uLnTx/>
                <a:uFillTx/>
                <a:latin typeface="Arial Narrow" panose="020B0606020202030204" pitchFamily="34" charset="0"/>
                <a:ea typeface="ＭＳ Ｐゴシック" panose="020B0600070205080204" pitchFamily="50" charset="-128"/>
                <a:cs typeface="Arial" pitchFamily="34" charset="0"/>
              </a:rPr>
              <a:t>Trials 4 and 5: Phase 3 DESTINY-Gastric05 and ARTEMIDE-Gastric01 </a:t>
            </a:r>
          </a:p>
        </p:txBody>
      </p:sp>
      <p:sp>
        <p:nvSpPr>
          <p:cNvPr id="35" name="テキスト ボックス 153">
            <a:extLst>
              <a:ext uri="{FF2B5EF4-FFF2-40B4-BE49-F238E27FC236}">
                <a16:creationId xmlns:a16="http://schemas.microsoft.com/office/drawing/2014/main" id="{788C3159-349B-5BCF-070D-37725081B236}"/>
              </a:ext>
            </a:extLst>
          </p:cNvPr>
          <p:cNvSpPr txBox="1">
            <a:spLocks noChangeArrowheads="1"/>
          </p:cNvSpPr>
          <p:nvPr/>
        </p:nvSpPr>
        <p:spPr bwMode="auto">
          <a:xfrm>
            <a:off x="7711126" y="6595126"/>
            <a:ext cx="44139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kumimoji="1" sz="2400">
                <a:solidFill>
                  <a:srgbClr val="7F7F7F"/>
                </a:solidFill>
                <a:latin typeface="Century Gothic" pitchFamily="34" charset="0"/>
                <a:ea typeface="HGS明朝E" pitchFamily="18" charset="-128"/>
              </a:defRPr>
            </a:lvl1pPr>
            <a:lvl2pPr marL="742950" indent="-285750">
              <a:spcBef>
                <a:spcPct val="20000"/>
              </a:spcBef>
              <a:buFont typeface="Courier New" pitchFamily="49" charset="0"/>
              <a:buChar char="o"/>
              <a:defRPr kumimoji="1" sz="1600">
                <a:solidFill>
                  <a:srgbClr val="7F7F7F"/>
                </a:solidFill>
                <a:latin typeface="Century Gothic" pitchFamily="34" charset="0"/>
                <a:ea typeface="HGS明朝E" pitchFamily="18" charset="-128"/>
              </a:defRPr>
            </a:lvl2pPr>
            <a:lvl3pPr marL="1143000" indent="-228600">
              <a:spcBef>
                <a:spcPct val="20000"/>
              </a:spcBef>
              <a:buFont typeface="Arial" pitchFamily="34" charset="0"/>
              <a:buChar char="•"/>
              <a:defRPr kumimoji="1" sz="1600">
                <a:solidFill>
                  <a:srgbClr val="7F7F7F"/>
                </a:solidFill>
                <a:latin typeface="Century Gothic" pitchFamily="34" charset="0"/>
                <a:ea typeface="HGS明朝E" pitchFamily="18" charset="-128"/>
              </a:defRPr>
            </a:lvl3pPr>
            <a:lvl4pPr marL="1600200" indent="-228600">
              <a:spcBef>
                <a:spcPct val="20000"/>
              </a:spcBef>
              <a:buFont typeface="Courier New" pitchFamily="49" charset="0"/>
              <a:buChar char="o"/>
              <a:defRPr kumimoji="1" sz="1600">
                <a:solidFill>
                  <a:srgbClr val="7F7F7F"/>
                </a:solidFill>
                <a:latin typeface="Century Gothic" pitchFamily="34" charset="0"/>
                <a:ea typeface="HGS明朝E" pitchFamily="18" charset="-128"/>
              </a:defRPr>
            </a:lvl4pPr>
            <a:lvl5pPr marL="2057400" indent="-228600">
              <a:spcBef>
                <a:spcPct val="20000"/>
              </a:spcBef>
              <a:buFont typeface="Arial" pitchFamily="34" charset="0"/>
              <a:buChar char="•"/>
              <a:defRPr kumimoji="1" sz="1600">
                <a:solidFill>
                  <a:srgbClr val="7F7F7F"/>
                </a:solidFill>
                <a:latin typeface="Century Gothic" pitchFamily="34" charset="0"/>
                <a:ea typeface="HGS明朝E" pitchFamily="18" charset="-128"/>
              </a:defRPr>
            </a:lvl5pPr>
            <a:lvl6pPr marL="25146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6pPr>
            <a:lvl7pPr marL="29718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7pPr>
            <a:lvl8pPr marL="34290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8pPr>
            <a:lvl9pPr marL="3886200" indent="-228600" eaLnBrk="0" fontAlgn="base" hangingPunct="0">
              <a:spcBef>
                <a:spcPct val="20000"/>
              </a:spcBef>
              <a:spcAft>
                <a:spcPct val="0"/>
              </a:spcAft>
              <a:buFont typeface="Arial" pitchFamily="34" charset="0"/>
              <a:buChar char="•"/>
              <a:defRPr kumimoji="1" sz="1600">
                <a:solidFill>
                  <a:srgbClr val="7F7F7F"/>
                </a:solidFill>
                <a:latin typeface="Century Gothic" pitchFamily="34" charset="0"/>
                <a:ea typeface="HGS明朝E" pitchFamily="18" charset="-128"/>
              </a:defRPr>
            </a:lvl9pPr>
          </a:lstStyle>
          <a:p>
            <a:pPr marL="0" marR="0" lvl="0" indent="0" algn="r" defTabSz="914290" rtl="0" eaLnBrk="1" fontAlgn="base" latinLnBrk="0" hangingPunct="1">
              <a:lnSpc>
                <a:spcPct val="100000"/>
              </a:lnSpc>
              <a:spcBef>
                <a:spcPct val="0"/>
              </a:spcBef>
              <a:spcAft>
                <a:spcPct val="0"/>
              </a:spcAft>
              <a:buClrTx/>
              <a:buSzTx/>
              <a:buFont typeface="Arial" pitchFamily="34" charset="0"/>
              <a:buNone/>
              <a:tabLst/>
              <a:defRPr/>
            </a:pPr>
            <a:r>
              <a:rPr kumimoji="1" lang="fr-FR"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Shitara K, Jaji</a:t>
            </a:r>
            <a:r>
              <a:rPr kumimoji="1" lang="en-US" altLang="ja-JP" sz="1100" b="0" i="1" u="none" strike="noStrike" kern="1200" cap="none" spc="0" normalizeH="0" baseline="0" noProof="0" dirty="0" err="1">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gian</a:t>
            </a:r>
            <a:r>
              <a:rPr kumimoji="1" lang="fr-FR"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 Y, et al. </a:t>
            </a:r>
            <a:r>
              <a:rPr kumimoji="1" lang="en-US" altLang="ja-JP" sz="11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50" charset="-128"/>
                <a:cs typeface="Arial Unicode MS" pitchFamily="-65" charset="0"/>
              </a:rPr>
              <a:t>ASCO 2025; Shah M, et al. ASCO GI 2026 TPS460</a:t>
            </a:r>
          </a:p>
        </p:txBody>
      </p:sp>
      <p:pic>
        <p:nvPicPr>
          <p:cNvPr id="9" name="図 8"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959A28EA-5DE5-A349-D85A-5A17D96A9A3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28104"/>
          <a:stretch>
            <a:fillRect/>
          </a:stretch>
        </p:blipFill>
        <p:spPr>
          <a:xfrm>
            <a:off x="1263192" y="682721"/>
            <a:ext cx="9615340" cy="2796196"/>
          </a:xfrm>
          <a:prstGeom prst="rect">
            <a:avLst/>
          </a:prstGeom>
        </p:spPr>
      </p:pic>
      <p:pic>
        <p:nvPicPr>
          <p:cNvPr id="2" name="図 1" descr="ダイアグラム, タイムライン&#10;&#10;AI 生成コンテンツは誤りを含む可能性があります。">
            <a:extLst>
              <a:ext uri="{FF2B5EF4-FFF2-40B4-BE49-F238E27FC236}">
                <a16:creationId xmlns:a16="http://schemas.microsoft.com/office/drawing/2014/main" id="{82653F4F-3676-65A1-CA89-B54410D9274F}"/>
              </a:ext>
            </a:extLst>
          </p:cNvPr>
          <p:cNvPicPr>
            <a:picLocks noChangeAspect="1"/>
          </p:cNvPicPr>
          <p:nvPr/>
        </p:nvPicPr>
        <p:blipFill>
          <a:blip r:embed="rId4"/>
          <a:stretch>
            <a:fillRect/>
          </a:stretch>
        </p:blipFill>
        <p:spPr>
          <a:xfrm>
            <a:off x="2787316" y="3572440"/>
            <a:ext cx="7238060" cy="2888214"/>
          </a:xfrm>
          <a:prstGeom prst="rect">
            <a:avLst/>
          </a:prstGeom>
        </p:spPr>
      </p:pic>
      <p:sp>
        <p:nvSpPr>
          <p:cNvPr id="3" name="テキスト ボックス 2">
            <a:extLst>
              <a:ext uri="{FF2B5EF4-FFF2-40B4-BE49-F238E27FC236}">
                <a16:creationId xmlns:a16="http://schemas.microsoft.com/office/drawing/2014/main" id="{7C906DC1-011D-C1FE-5922-A89554C918E8}"/>
              </a:ext>
            </a:extLst>
          </p:cNvPr>
          <p:cNvSpPr txBox="1"/>
          <p:nvPr/>
        </p:nvSpPr>
        <p:spPr>
          <a:xfrm>
            <a:off x="782246" y="830071"/>
            <a:ext cx="3043570" cy="307777"/>
          </a:xfrm>
          <a:prstGeom prst="rect">
            <a:avLst/>
          </a:prstGeom>
          <a:noFill/>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Narrow" panose="020B0606020202030204" pitchFamily="34" charset="0"/>
                <a:ea typeface="HGS明朝E" panose="02020900000000000000" pitchFamily="18" charset="-128"/>
                <a:cs typeface="Arial Unicode MS" pitchFamily="-65" charset="0"/>
              </a:rPr>
              <a:t>Phase 3 DESTINY-Gastric05</a:t>
            </a:r>
          </a:p>
        </p:txBody>
      </p:sp>
      <p:sp>
        <p:nvSpPr>
          <p:cNvPr id="4" name="テキスト ボックス 3">
            <a:extLst>
              <a:ext uri="{FF2B5EF4-FFF2-40B4-BE49-F238E27FC236}">
                <a16:creationId xmlns:a16="http://schemas.microsoft.com/office/drawing/2014/main" id="{9FE5E931-2F06-B116-FE62-05ECF3633B92}"/>
              </a:ext>
            </a:extLst>
          </p:cNvPr>
          <p:cNvSpPr txBox="1"/>
          <p:nvPr/>
        </p:nvSpPr>
        <p:spPr>
          <a:xfrm>
            <a:off x="782246" y="3325029"/>
            <a:ext cx="3043570" cy="307777"/>
          </a:xfrm>
          <a:prstGeom prst="rect">
            <a:avLst/>
          </a:prstGeom>
          <a:noFill/>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Narrow" panose="020B0606020202030204" pitchFamily="34" charset="0"/>
                <a:ea typeface="HGS明朝E" panose="02020900000000000000" pitchFamily="18" charset="-128"/>
                <a:cs typeface="Arial Unicode MS" pitchFamily="-65" charset="0"/>
              </a:rPr>
              <a:t>Phase 3 ARTEMIDE-Gastric01</a:t>
            </a:r>
          </a:p>
        </p:txBody>
      </p:sp>
    </p:spTree>
    <p:extLst>
      <p:ext uri="{BB962C8B-B14F-4D97-AF65-F5344CB8AC3E}">
        <p14:creationId xmlns:p14="http://schemas.microsoft.com/office/powerpoint/2010/main" val="1612159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10993-C248-F0EA-2F65-47F3F8DCBE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8E8C49-68B4-D132-CC7A-8750662EA794}"/>
              </a:ext>
            </a:extLst>
          </p:cNvPr>
          <p:cNvSpPr>
            <a:spLocks noGrp="1"/>
          </p:cNvSpPr>
          <p:nvPr>
            <p:ph type="title"/>
          </p:nvPr>
        </p:nvSpPr>
        <p:spPr>
          <a:xfrm>
            <a:off x="839416" y="2420888"/>
            <a:ext cx="10513168" cy="1143000"/>
          </a:xfrm>
        </p:spPr>
        <p:txBody>
          <a:bodyPr/>
          <a:lstStyle/>
          <a:p>
            <a:pPr>
              <a:spcBef>
                <a:spcPts val="1200"/>
              </a:spcBef>
            </a:pPr>
            <a:r>
              <a:rPr lang="en-US" altLang="ja-JP" dirty="0"/>
              <a:t>Trials 6 and 7: Zolbetuximab + Chemotherapy </a:t>
            </a:r>
            <a:br>
              <a:rPr lang="en-US" altLang="ja-JP" dirty="0"/>
            </a:br>
            <a:r>
              <a:rPr lang="en-US" altLang="ja-JP" dirty="0"/>
              <a:t>in the Phase III SPOTLIGHT and GLOW Trials</a:t>
            </a:r>
            <a:br>
              <a:rPr lang="en-US" dirty="0"/>
            </a:br>
            <a:endParaRPr lang="en-US" sz="2400" dirty="0"/>
          </a:p>
        </p:txBody>
      </p:sp>
    </p:spTree>
    <p:extLst>
      <p:ext uri="{BB962C8B-B14F-4D97-AF65-F5344CB8AC3E}">
        <p14:creationId xmlns:p14="http://schemas.microsoft.com/office/powerpoint/2010/main" val="595487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39E367D-6991-E7F4-213D-980E8308B81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2DE2798-DD72-A4FA-3256-786E47E259CE}"/>
              </a:ext>
            </a:extLst>
          </p:cNvPr>
          <p:cNvSpPr/>
          <p:nvPr/>
        </p:nvSpPr>
        <p:spPr>
          <a:xfrm>
            <a:off x="375351" y="116632"/>
            <a:ext cx="11520000"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327" rtl="0" eaLnBrk="1" fontAlgn="base" latinLnBrk="0" hangingPunct="1">
              <a:lnSpc>
                <a:spcPct val="100000"/>
              </a:lnSpc>
              <a:spcBef>
                <a:spcPct val="0"/>
              </a:spcBef>
              <a:spcAft>
                <a:spcPct val="0"/>
              </a:spcAft>
              <a:buClrTx/>
              <a:buSzTx/>
              <a:buFontTx/>
              <a:buNone/>
              <a:tabLst/>
              <a:defRPr/>
            </a:pPr>
            <a:r>
              <a:rPr kumimoji="1" lang="ja-JP" altLang="en-US" sz="2667" b="1" i="0" u="none" strike="noStrike" kern="1200" cap="none" spc="0" normalizeH="0" baseline="0" noProof="0">
                <a:ln>
                  <a:noFill/>
                </a:ln>
                <a:solidFill>
                  <a:srgbClr val="0000CC"/>
                </a:solidFill>
                <a:effectLst/>
                <a:uLnTx/>
                <a:uFillTx/>
                <a:latin typeface="Arial Narrow" panose="020B0606020202030204" pitchFamily="34" charset="0"/>
                <a:ea typeface="ＭＳ Ｐゴシック" panose="020B0600070205080204" pitchFamily="50" charset="-128"/>
                <a:cs typeface="Arial" pitchFamily="34" charset="0"/>
              </a:rPr>
              <a:t>　</a:t>
            </a:r>
            <a:r>
              <a:rPr kumimoji="1"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panose="020B0600070205080204" pitchFamily="50" charset="-128"/>
                <a:cs typeface="Arial" pitchFamily="34" charset="0"/>
              </a:rPr>
              <a:t>CLDN18.2: </a:t>
            </a:r>
            <a:r>
              <a:rPr kumimoji="1"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a:cs typeface="Arial Unicode MS" pitchFamily="-65" charset="0"/>
              </a:rPr>
              <a:t>Non-Oncogenic Targets and Tumor-Specific Vulnerability</a:t>
            </a:r>
          </a:p>
        </p:txBody>
      </p:sp>
      <p:sp>
        <p:nvSpPr>
          <p:cNvPr id="3" name="正方形/長方形 1">
            <a:extLst>
              <a:ext uri="{FF2B5EF4-FFF2-40B4-BE49-F238E27FC236}">
                <a16:creationId xmlns:a16="http://schemas.microsoft.com/office/drawing/2014/main" id="{74E3FE6F-D18D-40B9-08C8-76C72878BD82}"/>
              </a:ext>
            </a:extLst>
          </p:cNvPr>
          <p:cNvSpPr/>
          <p:nvPr/>
        </p:nvSpPr>
        <p:spPr>
          <a:xfrm>
            <a:off x="843891" y="1628800"/>
            <a:ext cx="10716451" cy="2970044"/>
          </a:xfrm>
          <a:prstGeom prst="rect">
            <a:avLst/>
          </a:prstGeom>
        </p:spPr>
        <p:txBody>
          <a:bodyPr wrap="square">
            <a:spAutoFit/>
          </a:bodyPr>
          <a:lstStyle/>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5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Tight junction protein </a:t>
            </a:r>
            <a:r>
              <a:rPr kumimoji="1" lang="en-US" altLang="ja-JP" sz="2500" b="0" i="0" u="none" strike="noStrike" kern="1200" cap="none" spc="0" normalizeH="0" baseline="0" noProof="0" dirty="0" err="1">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usuall</a:t>
            </a:r>
            <a:r>
              <a:rPr kumimoji="1" lang="en-US" altLang="ja-JP" sz="25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y located at the apical site of normal epithelial gastric stomach cells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5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During malignant transformation it is exposed to the tumor </a:t>
            </a:r>
            <a:r>
              <a:rPr kumimoji="1" lang="en-US" altLang="ja-JP" sz="2500" b="0" i="0" u="none" strike="noStrike" kern="1200" cap="none" spc="0" normalizeH="0" baseline="0" noProof="0" dirty="0" err="1">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cell</a:t>
            </a:r>
            <a:r>
              <a:rPr kumimoji="1" lang="en-US" altLang="ja-JP" sz="25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 surface with the disruption of the tight junction – becomes an accessible target for cancer treatment</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5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Around 40% of patients maintain high expression of claudin 18.2, so it is a relatively prevalent biomarker for this disease </a:t>
            </a: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endParaRPr kumimoji="0"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p:txBody>
      </p:sp>
    </p:spTree>
    <p:extLst>
      <p:ext uri="{BB962C8B-B14F-4D97-AF65-F5344CB8AC3E}">
        <p14:creationId xmlns:p14="http://schemas.microsoft.com/office/powerpoint/2010/main" val="169969517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586A43A-493B-00BC-7092-A331B376BAC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55298F1-FD81-858C-843F-0CAF5BED4804}"/>
              </a:ext>
            </a:extLst>
          </p:cNvPr>
          <p:cNvSpPr/>
          <p:nvPr/>
        </p:nvSpPr>
        <p:spPr>
          <a:xfrm>
            <a:off x="2194560" y="1020279"/>
            <a:ext cx="471638" cy="3368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6572C85-542F-2B59-44B2-E6057DA7C7A2}"/>
              </a:ext>
            </a:extLst>
          </p:cNvPr>
          <p:cNvSpPr txBox="1"/>
          <p:nvPr/>
        </p:nvSpPr>
        <p:spPr>
          <a:xfrm>
            <a:off x="5985165" y="6581001"/>
            <a:ext cx="6097604" cy="276999"/>
          </a:xfrm>
          <a:prstGeom prst="rect">
            <a:avLst/>
          </a:prstGeom>
          <a:noFill/>
        </p:spPr>
        <p:txBody>
          <a:bodyPr wrap="square">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1" lang="en-US" altLang="ja-JP" sz="1200" b="0" i="1" u="none" strike="noStrike" kern="1200" cap="none" spc="0" normalizeH="0" baseline="0" noProof="0" dirty="0">
                <a:ln>
                  <a:noFill/>
                </a:ln>
                <a:solidFill>
                  <a:prstClr val="black"/>
                </a:solidFill>
                <a:effectLst/>
                <a:uLnTx/>
                <a:uFillTx/>
                <a:latin typeface="Arial Narrow" panose="020B0606020202030204" pitchFamily="34" charset="0"/>
                <a:ea typeface="游ゴシック" panose="020B0400000000000000" pitchFamily="50" charset="-128"/>
                <a:cs typeface="Arial Unicode MS" pitchFamily="-65" charset="0"/>
              </a:rPr>
              <a:t>Shitara K, et al. Lancet 2023, Shah M, et al. Nature Med 2023; Shitara K, et al. NEJM 2024</a:t>
            </a:r>
            <a:endParaRPr kumimoji="1" lang="ja-JP" altLang="en-US" sz="1200" b="0" i="1" u="none" strike="noStrike" kern="1200" cap="none" spc="0" normalizeH="0" baseline="0" noProof="0" dirty="0">
              <a:ln>
                <a:noFill/>
              </a:ln>
              <a:solidFill>
                <a:prstClr val="black"/>
              </a:solidFill>
              <a:effectLst/>
              <a:uLnTx/>
              <a:uFillTx/>
              <a:latin typeface="Arial Narrow" panose="020B0606020202030204" pitchFamily="34" charset="0"/>
              <a:ea typeface="游ゴシック" panose="020B0400000000000000" pitchFamily="50" charset="-128"/>
              <a:cs typeface="Arial Unicode MS" pitchFamily="-65" charset="0"/>
            </a:endParaRPr>
          </a:p>
        </p:txBody>
      </p:sp>
      <p:sp>
        <p:nvSpPr>
          <p:cNvPr id="2" name="正方形/長方形 1">
            <a:extLst>
              <a:ext uri="{FF2B5EF4-FFF2-40B4-BE49-F238E27FC236}">
                <a16:creationId xmlns:a16="http://schemas.microsoft.com/office/drawing/2014/main" id="{DD2E17DE-23FB-E7E0-2B29-5D4A2B898CDE}"/>
              </a:ext>
            </a:extLst>
          </p:cNvPr>
          <p:cNvSpPr/>
          <p:nvPr/>
        </p:nvSpPr>
        <p:spPr>
          <a:xfrm>
            <a:off x="356839" y="116632"/>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457163" rtl="0" eaLnBrk="0" fontAlgn="base" latinLnBrk="0" hangingPunct="0">
              <a:lnSpc>
                <a:spcPct val="100000"/>
              </a:lnSpc>
              <a:spcBef>
                <a:spcPct val="0"/>
              </a:spcBef>
              <a:spcAft>
                <a:spcPct val="0"/>
              </a:spcAft>
              <a:buClrTx/>
              <a:buSzTx/>
              <a:buFontTx/>
              <a:buNone/>
              <a:tabLst/>
              <a:defRPr/>
            </a:pPr>
            <a:r>
              <a:rPr kumimoji="1"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a:cs typeface="Arial" pitchFamily="34" charset="0"/>
              </a:rPr>
              <a:t>Trials 6 and 7: Zolbetuximab + chemotherapy in phase 3 SPOTLIGHT + GLOW </a:t>
            </a:r>
          </a:p>
        </p:txBody>
      </p:sp>
      <p:sp>
        <p:nvSpPr>
          <p:cNvPr id="3" name="テキスト ボックス 2">
            <a:extLst>
              <a:ext uri="{FF2B5EF4-FFF2-40B4-BE49-F238E27FC236}">
                <a16:creationId xmlns:a16="http://schemas.microsoft.com/office/drawing/2014/main" id="{3DDDAD3F-9280-EE45-A489-4999A1A5C00C}"/>
              </a:ext>
            </a:extLst>
          </p:cNvPr>
          <p:cNvSpPr txBox="1"/>
          <p:nvPr/>
        </p:nvSpPr>
        <p:spPr>
          <a:xfrm>
            <a:off x="298290" y="750512"/>
            <a:ext cx="2347862" cy="323165"/>
          </a:xfrm>
          <a:prstGeom prst="rect">
            <a:avLst/>
          </a:prstGeom>
          <a:noFill/>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black"/>
                </a:solidFill>
                <a:effectLst/>
                <a:uLnTx/>
                <a:uFillTx/>
                <a:latin typeface="Arial Narrow" panose="020B0606020202030204" pitchFamily="34" charset="0"/>
                <a:ea typeface="游ゴシック" panose="020B0400000000000000" pitchFamily="50" charset="-128"/>
                <a:cs typeface="Arial Unicode MS" pitchFamily="-65" charset="0"/>
              </a:rPr>
              <a:t>PFS of combined population</a:t>
            </a:r>
            <a:endParaRPr kumimoji="1" lang="ja-JP" altLang="en-US" sz="1500" b="1" i="0" u="none" strike="noStrike" kern="1200" cap="none" spc="0" normalizeH="0" baseline="0" noProof="0" dirty="0">
              <a:ln>
                <a:noFill/>
              </a:ln>
              <a:solidFill>
                <a:prstClr val="black"/>
              </a:solidFill>
              <a:effectLst/>
              <a:uLnTx/>
              <a:uFillTx/>
              <a:latin typeface="Arial Narrow" panose="020B0606020202030204" pitchFamily="34" charset="0"/>
              <a:ea typeface="游ゴシック" panose="020B0400000000000000" pitchFamily="50" charset="-128"/>
              <a:cs typeface="Arial Unicode MS" pitchFamily="-65" charset="0"/>
            </a:endParaRPr>
          </a:p>
        </p:txBody>
      </p:sp>
      <p:sp>
        <p:nvSpPr>
          <p:cNvPr id="9" name="テキスト ボックス 8">
            <a:extLst>
              <a:ext uri="{FF2B5EF4-FFF2-40B4-BE49-F238E27FC236}">
                <a16:creationId xmlns:a16="http://schemas.microsoft.com/office/drawing/2014/main" id="{5A08969B-A4DA-13BA-1FCD-C4A92831A6BC}"/>
              </a:ext>
            </a:extLst>
          </p:cNvPr>
          <p:cNvSpPr txBox="1"/>
          <p:nvPr/>
        </p:nvSpPr>
        <p:spPr>
          <a:xfrm>
            <a:off x="5673764" y="707566"/>
            <a:ext cx="2871013" cy="323165"/>
          </a:xfrm>
          <a:prstGeom prst="rect">
            <a:avLst/>
          </a:prstGeom>
          <a:noFill/>
        </p:spPr>
        <p:txBody>
          <a:bodyPr wrap="square">
            <a:spAutoFit/>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black"/>
                </a:solidFill>
                <a:effectLst/>
                <a:uLnTx/>
                <a:uFillTx/>
                <a:latin typeface="Arial Narrow" panose="020B0606020202030204" pitchFamily="34" charset="0"/>
                <a:ea typeface="游ゴシック" panose="020B0400000000000000" pitchFamily="50" charset="-128"/>
                <a:cs typeface="Arial Unicode MS" pitchFamily="-65" charset="0"/>
              </a:rPr>
              <a:t>OS of combined population</a:t>
            </a:r>
            <a:endParaRPr kumimoji="1" lang="ja-JP" altLang="en-US" sz="1500" b="1" i="0" u="none" strike="noStrike" kern="1200" cap="none" spc="0" normalizeH="0" baseline="0" noProof="0" dirty="0">
              <a:ln>
                <a:noFill/>
              </a:ln>
              <a:solidFill>
                <a:prstClr val="black"/>
              </a:solidFill>
              <a:effectLst/>
              <a:uLnTx/>
              <a:uFillTx/>
              <a:latin typeface="Arial Narrow" panose="020B0606020202030204" pitchFamily="34" charset="0"/>
              <a:ea typeface="游ゴシック" panose="020B0400000000000000" pitchFamily="50" charset="-128"/>
              <a:cs typeface="Arial Unicode MS" pitchFamily="-65" charset="0"/>
            </a:endParaRPr>
          </a:p>
        </p:txBody>
      </p:sp>
      <p:sp>
        <p:nvSpPr>
          <p:cNvPr id="8" name="正方形/長方形 7">
            <a:extLst>
              <a:ext uri="{FF2B5EF4-FFF2-40B4-BE49-F238E27FC236}">
                <a16:creationId xmlns:a16="http://schemas.microsoft.com/office/drawing/2014/main" id="{A987924F-B5AA-DDA7-7E27-84BEA57BFD67}"/>
              </a:ext>
            </a:extLst>
          </p:cNvPr>
          <p:cNvSpPr/>
          <p:nvPr/>
        </p:nvSpPr>
        <p:spPr>
          <a:xfrm flipV="1">
            <a:off x="6110324" y="1444526"/>
            <a:ext cx="315416" cy="34092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26161F2E-F2F3-D4DD-2D00-0429C42F33DD}"/>
              </a:ext>
            </a:extLst>
          </p:cNvPr>
          <p:cNvSpPr/>
          <p:nvPr/>
        </p:nvSpPr>
        <p:spPr>
          <a:xfrm flipV="1">
            <a:off x="6040941" y="1750677"/>
            <a:ext cx="315416" cy="34092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475265D-92F9-EB59-6C5D-2D1A9CF528FC}"/>
              </a:ext>
            </a:extLst>
          </p:cNvPr>
          <p:cNvSpPr/>
          <p:nvPr/>
        </p:nvSpPr>
        <p:spPr>
          <a:xfrm flipV="1">
            <a:off x="137968" y="1807310"/>
            <a:ext cx="315416" cy="34092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07F445C0-93C8-DE09-234E-8D76C6CDAF2E}"/>
              </a:ext>
            </a:extLst>
          </p:cNvPr>
          <p:cNvSpPr/>
          <p:nvPr/>
        </p:nvSpPr>
        <p:spPr>
          <a:xfrm flipV="1">
            <a:off x="6097555" y="1755693"/>
            <a:ext cx="315416" cy="34092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B3F5DF8A-BA58-35E3-379F-665D847A25D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139638" y="1253322"/>
            <a:ext cx="5756687" cy="3082527"/>
          </a:xfrm>
          <a:prstGeom prst="rect">
            <a:avLst/>
          </a:prstGeom>
        </p:spPr>
      </p:pic>
      <p:pic>
        <p:nvPicPr>
          <p:cNvPr id="14" name="図 13">
            <a:extLst>
              <a:ext uri="{FF2B5EF4-FFF2-40B4-BE49-F238E27FC236}">
                <a16:creationId xmlns:a16="http://schemas.microsoft.com/office/drawing/2014/main" id="{75CA4BB4-3497-11AC-9047-01BE3F67560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1314"/>
          <a:stretch/>
        </p:blipFill>
        <p:spPr>
          <a:xfrm>
            <a:off x="295675" y="1285108"/>
            <a:ext cx="5732497" cy="3095720"/>
          </a:xfrm>
          <a:prstGeom prst="rect">
            <a:avLst/>
          </a:prstGeom>
        </p:spPr>
      </p:pic>
      <p:sp>
        <p:nvSpPr>
          <p:cNvPr id="4" name="コンテンツ プレースホルダー 7">
            <a:extLst>
              <a:ext uri="{FF2B5EF4-FFF2-40B4-BE49-F238E27FC236}">
                <a16:creationId xmlns:a16="http://schemas.microsoft.com/office/drawing/2014/main" id="{49A79C8A-BD97-25BA-CCA1-9607CD5579F9}"/>
              </a:ext>
            </a:extLst>
          </p:cNvPr>
          <p:cNvSpPr txBox="1">
            <a:spLocks/>
          </p:cNvSpPr>
          <p:nvPr/>
        </p:nvSpPr>
        <p:spPr>
          <a:xfrm>
            <a:off x="3314278" y="4726727"/>
            <a:ext cx="8768490" cy="1240696"/>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Enrolled pts with CLDN18.2 IHC 2+/3+ in ≥75%</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PFS and OS improved</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No increase of response rate, suggesting a mechanism beyond direct cytotoxicity</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Approval in Japan, UK, EU and US (FDA) etc.</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endParaRPr kumimoji="1" lang="en-US" altLang="ja-JP" sz="20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spTree>
    <p:extLst>
      <p:ext uri="{BB962C8B-B14F-4D97-AF65-F5344CB8AC3E}">
        <p14:creationId xmlns:p14="http://schemas.microsoft.com/office/powerpoint/2010/main" val="35700012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24DF2F-FD9B-F0F4-04E6-7B7DFB1E524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2E731E1-130D-E2F4-C25B-9DD644E09677}"/>
              </a:ext>
            </a:extLst>
          </p:cNvPr>
          <p:cNvSpPr/>
          <p:nvPr/>
        </p:nvSpPr>
        <p:spPr>
          <a:xfrm>
            <a:off x="451623" y="139322"/>
            <a:ext cx="11288756" cy="461729"/>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363" rtl="0" eaLnBrk="1" fontAlgn="base" latinLnBrk="0" hangingPunct="1">
              <a:lnSpc>
                <a:spcPct val="90000"/>
              </a:lnSpc>
              <a:spcBef>
                <a:spcPct val="0"/>
              </a:spcBef>
              <a:spcAft>
                <a:spcPct val="0"/>
              </a:spcAft>
              <a:buClrTx/>
              <a:buSzTx/>
              <a:buFontTx/>
              <a:buNone/>
              <a:tabLst/>
              <a:defRPr/>
            </a:pPr>
            <a:r>
              <a:rPr kumimoji="1" lang="en-US" altLang="ja-JP" sz="2667" b="1" i="0" u="none" strike="noStrike" kern="1200" cap="none" spc="0" normalizeH="0" baseline="0" noProof="0" dirty="0">
                <a:ln>
                  <a:noFill/>
                </a:ln>
                <a:solidFill>
                  <a:srgbClr val="3333CC"/>
                </a:solidFill>
                <a:effectLst/>
                <a:uLnTx/>
                <a:uFillTx/>
                <a:latin typeface="Arial Narrow" panose="020B0606020202030204" pitchFamily="34" charset="0"/>
                <a:ea typeface="Osaka" charset="-128"/>
                <a:cs typeface="Arial Unicode MS" pitchFamily="-65" charset="0"/>
              </a:rPr>
              <a:t>GI toxicities with zolbetuximab</a:t>
            </a:r>
          </a:p>
        </p:txBody>
      </p:sp>
      <p:pic>
        <p:nvPicPr>
          <p:cNvPr id="5" name="図 4">
            <a:extLst>
              <a:ext uri="{FF2B5EF4-FFF2-40B4-BE49-F238E27FC236}">
                <a16:creationId xmlns:a16="http://schemas.microsoft.com/office/drawing/2014/main" id="{41AFFA18-2237-47DE-2E78-15B519487F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54643" y="983585"/>
            <a:ext cx="5631139" cy="3150968"/>
          </a:xfrm>
          <a:prstGeom prst="rect">
            <a:avLst/>
          </a:prstGeom>
        </p:spPr>
      </p:pic>
      <p:sp>
        <p:nvSpPr>
          <p:cNvPr id="7" name="正方形/長方形 6">
            <a:extLst>
              <a:ext uri="{FF2B5EF4-FFF2-40B4-BE49-F238E27FC236}">
                <a16:creationId xmlns:a16="http://schemas.microsoft.com/office/drawing/2014/main" id="{8A1BB28A-B03A-954A-C727-49878E70AD14}"/>
              </a:ext>
            </a:extLst>
          </p:cNvPr>
          <p:cNvSpPr/>
          <p:nvPr/>
        </p:nvSpPr>
        <p:spPr>
          <a:xfrm>
            <a:off x="4037847" y="6569791"/>
            <a:ext cx="8121455" cy="461665"/>
          </a:xfrm>
          <a:prstGeom prst="rect">
            <a:avLst/>
          </a:prstGeom>
        </p:spPr>
        <p:txBody>
          <a:bodyPr wrap="square">
            <a:spAutoFit/>
          </a:bodyPr>
          <a:lstStyle/>
          <a:p>
            <a:pPr marL="0" marR="0" lvl="0" indent="0" algn="r" defTabSz="914363" rtl="0" eaLnBrk="1" fontAlgn="auto" latinLnBrk="0" hangingPunct="1">
              <a:lnSpc>
                <a:spcPct val="100000"/>
              </a:lnSpc>
              <a:spcBef>
                <a:spcPts val="0"/>
              </a:spcBef>
              <a:spcAft>
                <a:spcPts val="0"/>
              </a:spcAft>
              <a:buClrTx/>
              <a:buSzTx/>
              <a:buFontTx/>
              <a:buNone/>
              <a:tabLst/>
              <a:defRPr/>
            </a:pPr>
            <a:r>
              <a:rPr kumimoji="1" lang="en-US" altLang="ja-JP" sz="12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rPr>
              <a:t>Shitara K, et al. ASCO-GI 2024; </a:t>
            </a:r>
            <a:r>
              <a:rPr kumimoji="1" lang="en-US" altLang="ja-JP" sz="1200" b="0" i="1" u="none" strike="noStrike" kern="1200" cap="none" spc="0" normalizeH="0" baseline="0" noProof="0" dirty="0">
                <a:ln>
                  <a:noFill/>
                </a:ln>
                <a:solidFill>
                  <a:prstClr val="black"/>
                </a:solidFill>
                <a:effectLst/>
                <a:uLnTx/>
                <a:uFillTx/>
                <a:latin typeface="Arial Narrow" panose="020B0606020202030204" pitchFamily="34" charset="0"/>
                <a:ea typeface="メイリオ" panose="020B0604030504040204" pitchFamily="50" charset="-128"/>
                <a:cs typeface="Arial Unicode MS" pitchFamily="-65" charset="0"/>
              </a:rPr>
              <a:t>ESMO open 2026</a:t>
            </a:r>
            <a:endParaRPr kumimoji="1" lang="nl-NL" altLang="ja-JP" sz="1200" b="0" i="1" u="none" strike="noStrike" kern="1200" cap="none" spc="0" normalizeH="0" baseline="0" noProof="0" dirty="0">
              <a:ln>
                <a:noFill/>
              </a:ln>
              <a:solidFill>
                <a:prstClr val="black"/>
              </a:solidFill>
              <a:effectLst/>
              <a:uLnTx/>
              <a:uFillTx/>
              <a:latin typeface="Arial Narrow" panose="020B0606020202030204" pitchFamily="34" charset="0"/>
              <a:ea typeface="メイリオ" panose="020B0604030504040204" pitchFamily="50" charset="-128"/>
              <a:cs typeface="Arial Unicode MS" pitchFamily="-65" charset="0"/>
            </a:endParaRPr>
          </a:p>
          <a:p>
            <a:pPr marL="0" marR="0" lvl="0" indent="0" algn="r" defTabSz="914363" rtl="0" eaLnBrk="1" fontAlgn="auto" latinLnBrk="0" hangingPunct="1">
              <a:lnSpc>
                <a:spcPct val="100000"/>
              </a:lnSpc>
              <a:spcBef>
                <a:spcPts val="0"/>
              </a:spcBef>
              <a:spcAft>
                <a:spcPts val="0"/>
              </a:spcAft>
              <a:buClrTx/>
              <a:buSzTx/>
              <a:buFontTx/>
              <a:buNone/>
              <a:tabLst/>
              <a:defRPr/>
            </a:pPr>
            <a:endParaRPr kumimoji="1" lang="en-US" altLang="ja-JP" sz="12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panose="020B0604020202020204" pitchFamily="34" charset="0"/>
            </a:endParaRPr>
          </a:p>
        </p:txBody>
      </p:sp>
      <p:sp>
        <p:nvSpPr>
          <p:cNvPr id="2" name="コンテンツ プレースホルダー 7">
            <a:extLst>
              <a:ext uri="{FF2B5EF4-FFF2-40B4-BE49-F238E27FC236}">
                <a16:creationId xmlns:a16="http://schemas.microsoft.com/office/drawing/2014/main" id="{B9B80063-CAAB-AA43-786E-AD395E1183DD}"/>
              </a:ext>
            </a:extLst>
          </p:cNvPr>
          <p:cNvSpPr txBox="1">
            <a:spLocks/>
          </p:cNvSpPr>
          <p:nvPr/>
        </p:nvSpPr>
        <p:spPr>
          <a:xfrm>
            <a:off x="458065" y="4321664"/>
            <a:ext cx="5534917" cy="1957373"/>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Nausea/Vomiting common in pts without gastrectomy</a:t>
            </a:r>
          </a:p>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Incidence was high in 1st cycle and decreased later</a:t>
            </a:r>
          </a:p>
          <a:p>
            <a:pPr marL="265103" marR="0" lvl="0" indent="-26510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Ø"/>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Infusion rate adjustment and anti-emetics were needed</a:t>
            </a:r>
            <a:endParaRPr kumimoji="1" lang="en-US" altLang="ja-JP" sz="20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0C24C91F-49C9-FBBB-71AF-C40B2820B282}"/>
              </a:ext>
            </a:extLst>
          </p:cNvPr>
          <p:cNvSpPr txBox="1"/>
          <p:nvPr/>
        </p:nvSpPr>
        <p:spPr>
          <a:xfrm>
            <a:off x="357512" y="661240"/>
            <a:ext cx="5308447" cy="307777"/>
          </a:xfrm>
          <a:prstGeom prst="rect">
            <a:avLst/>
          </a:prstGeom>
          <a:solidFill>
            <a:srgbClr val="FFFFFF"/>
          </a:solidFill>
        </p:spPr>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altLang="ja-JP" sz="1400" b="1" i="0" u="none" strike="noStrike" kern="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rial" pitchFamily="34" charset="0"/>
                <a:sym typeface="Arial"/>
              </a:rPr>
              <a:t>All occurrences of nausea or vomiting in SPOTLIGHT and GLOW</a:t>
            </a:r>
          </a:p>
        </p:txBody>
      </p:sp>
      <p:pic>
        <p:nvPicPr>
          <p:cNvPr id="18" name="図 17">
            <a:extLst>
              <a:ext uri="{FF2B5EF4-FFF2-40B4-BE49-F238E27FC236}">
                <a16:creationId xmlns:a16="http://schemas.microsoft.com/office/drawing/2014/main" id="{7172F1DE-DC17-A72F-E46B-74D43A0EA2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992982" y="1152116"/>
            <a:ext cx="6096000" cy="2840661"/>
          </a:xfrm>
          <a:prstGeom prst="rect">
            <a:avLst/>
          </a:prstGeom>
        </p:spPr>
      </p:pic>
      <p:sp>
        <p:nvSpPr>
          <p:cNvPr id="19" name="コンテンツ プレースホルダー 7">
            <a:extLst>
              <a:ext uri="{FF2B5EF4-FFF2-40B4-BE49-F238E27FC236}">
                <a16:creationId xmlns:a16="http://schemas.microsoft.com/office/drawing/2014/main" id="{1A9DF356-8D0D-F3A9-B8B5-CDD78A225A4C}"/>
              </a:ext>
            </a:extLst>
          </p:cNvPr>
          <p:cNvSpPr txBox="1">
            <a:spLocks/>
          </p:cNvSpPr>
          <p:nvPr/>
        </p:nvSpPr>
        <p:spPr>
          <a:xfrm>
            <a:off x="6597315" y="4283531"/>
            <a:ext cx="5197113" cy="1957373"/>
          </a:xfrm>
          <a:prstGeom prst="rect">
            <a:avLst/>
          </a:prstGeom>
        </p:spPr>
        <p:txBody>
          <a:bodyPr/>
          <a:lstStyle>
            <a:lvl1pPr marL="265113" indent="-265113" algn="l" rtl="0" eaLnBrk="0" fontAlgn="base" hangingPunct="0">
              <a:spcBef>
                <a:spcPts val="900"/>
              </a:spcBef>
              <a:spcAft>
                <a:spcPct val="0"/>
              </a:spcAft>
              <a:buClr>
                <a:srgbClr val="510167"/>
              </a:buClr>
              <a:buFont typeface="Wingdings" panose="05000000000000000000" pitchFamily="2" charset="2"/>
              <a:buChar char="n"/>
              <a:defRPr kumimoji="1" sz="2000">
                <a:solidFill>
                  <a:schemeClr val="tx1"/>
                </a:solidFill>
                <a:latin typeface="+mn-lt"/>
                <a:ea typeface="+mn-ea"/>
                <a:cs typeface="+mn-cs"/>
              </a:defRPr>
            </a:lvl1pPr>
            <a:lvl2pPr marL="704850" indent="-260350" algn="l" rtl="0" eaLnBrk="0" fontAlgn="base" hangingPunct="0">
              <a:spcBef>
                <a:spcPts val="900"/>
              </a:spcBef>
              <a:spcAft>
                <a:spcPct val="0"/>
              </a:spcAft>
              <a:buClr>
                <a:srgbClr val="0066CC"/>
              </a:buClr>
              <a:buFont typeface="HGPｺﾞｼｯｸE" panose="020B0900000000000000" pitchFamily="50" charset="-128"/>
              <a:buChar char="◆"/>
              <a:defRPr kumimoji="1">
                <a:solidFill>
                  <a:schemeClr val="tx1"/>
                </a:solidFill>
                <a:latin typeface="+mn-lt"/>
                <a:ea typeface="+mn-ea"/>
                <a:cs typeface="+mn-cs"/>
              </a:defRPr>
            </a:lvl2pPr>
            <a:lvl3pPr marL="1165225" indent="-158750" algn="l" rtl="0" eaLnBrk="0" fontAlgn="base" hangingPunct="0">
              <a:spcBef>
                <a:spcPts val="900"/>
              </a:spcBef>
              <a:spcAft>
                <a:spcPct val="0"/>
              </a:spcAft>
              <a:buClr>
                <a:srgbClr val="510167"/>
              </a:buClr>
              <a:buFont typeface="Arial" panose="020B0604020202020204" pitchFamily="34" charset="0"/>
              <a:buChar char="►"/>
              <a:defRPr kumimoji="1" sz="1600">
                <a:solidFill>
                  <a:schemeClr val="tx1"/>
                </a:solidFill>
                <a:latin typeface="+mn-lt"/>
                <a:ea typeface="+mn-ea"/>
                <a:cs typeface="+mn-cs"/>
              </a:defRPr>
            </a:lvl3pPr>
            <a:lvl4pPr marL="1617663" indent="-182563" algn="l" rtl="0" eaLnBrk="0" fontAlgn="base" hangingPunct="0">
              <a:spcBef>
                <a:spcPts val="900"/>
              </a:spcBef>
              <a:spcAft>
                <a:spcPct val="0"/>
              </a:spcAft>
              <a:buClr>
                <a:srgbClr val="0066CC"/>
              </a:buClr>
              <a:buFont typeface="Wingdings 2" panose="05020102010507070707" pitchFamily="18" charset="2"/>
              <a:buChar char=""/>
              <a:defRPr kumimoji="1" sz="1400">
                <a:solidFill>
                  <a:schemeClr val="tx1"/>
                </a:solidFill>
                <a:latin typeface="+mn-lt"/>
                <a:ea typeface="+mn-ea"/>
                <a:cs typeface="+mn-cs"/>
              </a:defRPr>
            </a:lvl4pPr>
            <a:lvl5pPr marL="1970088" indent="-127000" algn="l" rtl="0" eaLnBrk="0" fontAlgn="base" hangingPunct="0">
              <a:spcBef>
                <a:spcPct val="20000"/>
              </a:spcBef>
              <a:spcAft>
                <a:spcPct val="0"/>
              </a:spcAft>
              <a:buClr>
                <a:srgbClr val="0066CC"/>
              </a:buClr>
              <a:buFont typeface="Wingdings 2" panose="05020102010507070707" pitchFamily="18" charset="2"/>
              <a:buChar char=""/>
              <a:defRPr kumimoji="1" sz="2000">
                <a:solidFill>
                  <a:schemeClr val="tx1"/>
                </a:solidFill>
                <a:latin typeface="+mn-lt"/>
                <a:ea typeface="ＭＳ Ｐゴシック" pitchFamily="50" charset="-128"/>
                <a:cs typeface="+mn-cs"/>
              </a:defRPr>
            </a:lvl5pPr>
            <a:lvl6pPr marL="24272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6pPr>
            <a:lvl7pPr marL="28844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7pPr>
            <a:lvl8pPr marL="33416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8pPr>
            <a:lvl9pPr marL="3798888" indent="-127000" algn="l" rtl="0" fontAlgn="base">
              <a:spcBef>
                <a:spcPct val="20000"/>
              </a:spcBef>
              <a:spcAft>
                <a:spcPct val="0"/>
              </a:spcAft>
              <a:buClr>
                <a:srgbClr val="0066CC"/>
              </a:buClr>
              <a:buFont typeface="Wingdings 2" pitchFamily="18" charset="2"/>
              <a:buChar char=""/>
              <a:defRPr kumimoji="1" sz="2000">
                <a:solidFill>
                  <a:schemeClr val="tx1"/>
                </a:solidFill>
                <a:latin typeface="+mn-lt"/>
                <a:ea typeface="ＭＳ Ｐゴシック" pitchFamily="50" charset="-128"/>
                <a:cs typeface="+mn-cs"/>
              </a:defRPr>
            </a:lvl9pPr>
          </a:lstStyle>
          <a:p>
            <a:pPr marL="265083" marR="0" lvl="0" indent="-265083" algn="l" defTabSz="914290" rtl="0" eaLnBrk="0" fontAlgn="base" latinLnBrk="0" hangingPunct="0">
              <a:lnSpc>
                <a:spcPct val="100000"/>
              </a:lnSpc>
              <a:spcBef>
                <a:spcPts val="900"/>
              </a:spcBef>
              <a:spcAft>
                <a:spcPct val="0"/>
              </a:spcAft>
              <a:buClr>
                <a:srgbClr val="510167"/>
              </a:buClr>
              <a:buSzTx/>
              <a:buFont typeface="Wingdings" panose="05000000000000000000" pitchFamily="2" charset="2"/>
              <a:buChar char="n"/>
              <a:tabLst/>
              <a:defRPr/>
            </a:pPr>
            <a:r>
              <a:rPr kumimoji="1" lang="en-US" altLang="ja-JP" sz="20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mn-cs"/>
              </a:rPr>
              <a:t>Use of NK1, 5-HT3 and steroid was associated with less vomiting</a:t>
            </a:r>
            <a:endParaRPr kumimoji="1" lang="en-US" altLang="ja-JP" sz="2000" b="0" i="0" u="none" strike="noStrike" kern="0" cap="none" spc="0" normalizeH="0" baseline="0" noProof="0" dirty="0">
              <a:ln>
                <a:noFill/>
              </a:ln>
              <a:solidFill>
                <a:prstClr val="black"/>
              </a:solidFill>
              <a:effectLst/>
              <a:uLnTx/>
              <a:uFillTx/>
              <a:latin typeface="Arial Narrow" panose="020B0606020202030204" pitchFamily="34" charset="0"/>
              <a:ea typeface="HGS明朝E" panose="02020900000000000000" pitchFamily="18" charset="-128"/>
              <a:cs typeface="Arial" panose="020B0604020202020204" pitchFamily="34" charset="0"/>
            </a:endParaRPr>
          </a:p>
        </p:txBody>
      </p:sp>
    </p:spTree>
    <p:extLst>
      <p:ext uri="{BB962C8B-B14F-4D97-AF65-F5344CB8AC3E}">
        <p14:creationId xmlns:p14="http://schemas.microsoft.com/office/powerpoint/2010/main" val="25447630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8079D-8941-BB7E-1E24-A72A2D5D9190}"/>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1F1E2A2C-990B-163C-81E0-C5835F29EF0A}"/>
              </a:ext>
            </a:extLst>
          </p:cNvPr>
          <p:cNvSpPr/>
          <p:nvPr/>
        </p:nvSpPr>
        <p:spPr>
          <a:xfrm>
            <a:off x="356843" y="72030"/>
            <a:ext cx="11463455" cy="502766"/>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457163" rtl="0" eaLnBrk="0" fontAlgn="base" latinLnBrk="0" hangingPunct="0">
              <a:lnSpc>
                <a:spcPct val="100000"/>
              </a:lnSpc>
              <a:spcBef>
                <a:spcPct val="0"/>
              </a:spcBef>
              <a:spcAft>
                <a:spcPct val="0"/>
              </a:spcAft>
              <a:buClrTx/>
              <a:buSzTx/>
              <a:buFontTx/>
              <a:buNone/>
              <a:tabLst/>
              <a:defRPr/>
            </a:pPr>
            <a:r>
              <a:rPr kumimoji="1" lang="en-US" altLang="ja-JP" sz="2667" b="1" i="0" u="none" strike="noStrike" kern="1200" cap="none" spc="0" normalizeH="0" baseline="0" noProof="0" dirty="0">
                <a:ln>
                  <a:noFill/>
                </a:ln>
                <a:solidFill>
                  <a:srgbClr val="0000CC"/>
                </a:solidFill>
                <a:effectLst/>
                <a:uLnTx/>
                <a:uFillTx/>
                <a:latin typeface="Arial Narrow" panose="020B0606020202030204" pitchFamily="34" charset="0"/>
                <a:ea typeface="ＭＳ Ｐゴシック"/>
                <a:cs typeface="Arial" pitchFamily="34" charset="0"/>
              </a:rPr>
              <a:t>Trials 6 and 7: Zolbetuximab + chemotherapy in phase 3 SPOTLIGHT + GLOW </a:t>
            </a:r>
          </a:p>
        </p:txBody>
      </p:sp>
      <p:sp>
        <p:nvSpPr>
          <p:cNvPr id="2" name="正方形/長方形 1">
            <a:extLst>
              <a:ext uri="{FF2B5EF4-FFF2-40B4-BE49-F238E27FC236}">
                <a16:creationId xmlns:a16="http://schemas.microsoft.com/office/drawing/2014/main" id="{A54AB5F3-D6A8-1197-CA91-440E92E1F15B}"/>
              </a:ext>
            </a:extLst>
          </p:cNvPr>
          <p:cNvSpPr/>
          <p:nvPr/>
        </p:nvSpPr>
        <p:spPr>
          <a:xfrm>
            <a:off x="1279195" y="1347661"/>
            <a:ext cx="10716451" cy="3762568"/>
          </a:xfrm>
          <a:prstGeom prst="rect">
            <a:avLst/>
          </a:prstGeom>
        </p:spPr>
        <p:txBody>
          <a:bodyPr wrap="square">
            <a:spAutoFit/>
          </a:bodyPr>
          <a:lstStyle/>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Implications</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Established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CLDN18.2</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 as a validated therapeutic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target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in gastric cancer.</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Zolbetuximab plus chemo is now a standard first-line option for CLDN18.2-high disease.</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Two independent phase 3 trials consistently demonstrated </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PFS and OS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benefit</a:t>
            </a: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Nausea and vomiting </a:t>
            </a: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remain the major treatment-limiting toxicities.</a:t>
            </a: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0" marR="0" lvl="0" indent="0" algn="l" defTabSz="914303" rtl="0" eaLnBrk="0" fontAlgn="base" latinLnBrk="0" hangingPunct="0">
              <a:lnSpc>
                <a:spcPct val="100000"/>
              </a:lnSpc>
              <a:spcBef>
                <a:spcPct val="20000"/>
              </a:spcBef>
              <a:spcAft>
                <a:spcPct val="0"/>
              </a:spcAft>
              <a:buClr>
                <a:srgbClr val="3333CC"/>
              </a:buClr>
              <a:buSzPct val="65000"/>
              <a:buFontTx/>
              <a:buNone/>
              <a:tabLst/>
              <a:defRPr/>
            </a:pPr>
            <a:r>
              <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Bottom line</a:t>
            </a: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1" lang="en-US" altLang="ja-JP" sz="225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Practice-changing</a:t>
            </a:r>
            <a:endParaRPr kumimoji="1"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endParaRPr>
          </a:p>
          <a:p>
            <a:pPr marL="342872" marR="0" lvl="0" indent="-342872" algn="l" defTabSz="914303" rtl="0" eaLnBrk="0" fontAlgn="base" latinLnBrk="0" hangingPunct="0">
              <a:lnSpc>
                <a:spcPct val="100000"/>
              </a:lnSpc>
              <a:spcBef>
                <a:spcPct val="20000"/>
              </a:spcBef>
              <a:spcAft>
                <a:spcPct val="0"/>
              </a:spcAft>
              <a:buClr>
                <a:srgbClr val="3333CC"/>
              </a:buClr>
              <a:buSzPct val="65000"/>
              <a:buFont typeface="Wingdings" pitchFamily="2" charset="2"/>
              <a:buChar char="n"/>
              <a:tabLst/>
              <a:defRPr/>
            </a:pPr>
            <a:r>
              <a:rPr kumimoji="0" lang="en-US" altLang="ja-JP" sz="225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anose="020B0600070205080204" pitchFamily="50" charset="-128"/>
                <a:cs typeface="Angsana New" panose="020B0502040204020203" pitchFamily="18" charset="-34"/>
              </a:rPr>
              <a:t>Test CLDN18.2 routinely at diagnosis and proactively manage nausea/vomiting.</a:t>
            </a:r>
          </a:p>
        </p:txBody>
      </p:sp>
    </p:spTree>
    <p:custDataLst>
      <p:tags r:id="rId1"/>
    </p:custDataLst>
    <p:extLst>
      <p:ext uri="{BB962C8B-B14F-4D97-AF65-F5344CB8AC3E}">
        <p14:creationId xmlns:p14="http://schemas.microsoft.com/office/powerpoint/2010/main" val="2070999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TIMING" val="|9.7"/>
</p:tagLst>
</file>

<file path=ppt/tags/tag31.xml><?xml version="1.0" encoding="utf-8"?>
<p:tagLst xmlns:a="http://schemas.openxmlformats.org/drawingml/2006/main" xmlns:r="http://schemas.openxmlformats.org/officeDocument/2006/relationships" xmlns:p="http://schemas.openxmlformats.org/presentationml/2006/main">
  <p:tag name="TIMING" val="|9.7"/>
</p:tagLst>
</file>

<file path=ppt/tags/tag32.xml><?xml version="1.0" encoding="utf-8"?>
<p:tagLst xmlns:a="http://schemas.openxmlformats.org/drawingml/2006/main" xmlns:r="http://schemas.openxmlformats.org/officeDocument/2006/relationships" xmlns:p="http://schemas.openxmlformats.org/presentationml/2006/main">
  <p:tag name="TIMING" val="|9.7"/>
</p:tagLst>
</file>

<file path=ppt/tags/tag33.xml><?xml version="1.0" encoding="utf-8"?>
<p:tagLst xmlns:a="http://schemas.openxmlformats.org/drawingml/2006/main" xmlns:r="http://schemas.openxmlformats.org/officeDocument/2006/relationships" xmlns:p="http://schemas.openxmlformats.org/presentationml/2006/main">
  <p:tag name="TIMING" val="|9.7"/>
</p:tagLst>
</file>

<file path=ppt/tags/tag34.xml><?xml version="1.0" encoding="utf-8"?>
<p:tagLst xmlns:a="http://schemas.openxmlformats.org/drawingml/2006/main" xmlns:r="http://schemas.openxmlformats.org/officeDocument/2006/relationships" xmlns:p="http://schemas.openxmlformats.org/presentationml/2006/main">
  <p:tag name="TIMING" val="|9.7"/>
</p:tagLst>
</file>

<file path=ppt/tags/tag35.xml><?xml version="1.0" encoding="utf-8"?>
<p:tagLst xmlns:a="http://schemas.openxmlformats.org/drawingml/2006/main" xmlns:r="http://schemas.openxmlformats.org/officeDocument/2006/relationships" xmlns:p="http://schemas.openxmlformats.org/presentationml/2006/main">
  <p:tag name="TIMING" val="|9.7"/>
</p:tagLst>
</file>

<file path=ppt/tags/tag36.xml><?xml version="1.0" encoding="utf-8"?>
<p:tagLst xmlns:a="http://schemas.openxmlformats.org/drawingml/2006/main" xmlns:r="http://schemas.openxmlformats.org/officeDocument/2006/relationships" xmlns:p="http://schemas.openxmlformats.org/presentationml/2006/main">
  <p:tag name="TIMING" val="|9.7"/>
</p:tagLst>
</file>

<file path=ppt/tags/tag37.xml><?xml version="1.0" encoding="utf-8"?>
<p:tagLst xmlns:a="http://schemas.openxmlformats.org/drawingml/2006/main" xmlns:r="http://schemas.openxmlformats.org/officeDocument/2006/relationships" xmlns:p="http://schemas.openxmlformats.org/presentationml/2006/main">
  <p:tag name="TIMING" val="|9.7"/>
</p:tagLst>
</file>

<file path=ppt/tags/tag38.xml><?xml version="1.0" encoding="utf-8"?>
<p:tagLst xmlns:a="http://schemas.openxmlformats.org/drawingml/2006/main" xmlns:r="http://schemas.openxmlformats.org/officeDocument/2006/relationships" xmlns:p="http://schemas.openxmlformats.org/presentationml/2006/main">
  <p:tag name="TIMING" val="|9.7"/>
</p:tagLst>
</file>

<file path=ppt/tags/tag39.xml><?xml version="1.0" encoding="utf-8"?>
<p:tagLst xmlns:a="http://schemas.openxmlformats.org/drawingml/2006/main" xmlns:r="http://schemas.openxmlformats.org/officeDocument/2006/relationships" xmlns:p="http://schemas.openxmlformats.org/presentationml/2006/main">
  <p:tag name="TIMING" val="|9.7"/>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0.xml><?xml version="1.0" encoding="utf-8"?>
<p:tagLst xmlns:a="http://schemas.openxmlformats.org/drawingml/2006/main" xmlns:r="http://schemas.openxmlformats.org/officeDocument/2006/relationships" xmlns:p="http://schemas.openxmlformats.org/presentationml/2006/main">
  <p:tag name="TIMING" val="|9.7"/>
</p:tagLst>
</file>

<file path=ppt/tags/tag41.xml><?xml version="1.0" encoding="utf-8"?>
<p:tagLst xmlns:a="http://schemas.openxmlformats.org/drawingml/2006/main" xmlns:r="http://schemas.openxmlformats.org/officeDocument/2006/relationships" xmlns:p="http://schemas.openxmlformats.org/presentationml/2006/main">
  <p:tag name="TIMING" val="|9.7"/>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heme/_rels/theme13.xml.rels><?xml version="1.0" encoding="UTF-8" standalone="yes"?>
<Relationships xmlns="http://schemas.openxmlformats.org/package/2006/relationships"><Relationship Id="rId1" Type="http://schemas.openxmlformats.org/officeDocument/2006/relationships/image" Target="../media/image12.jpeg"/></Relationships>
</file>

<file path=ppt/theme/_rels/theme15.xml.rels><?xml version="1.0" encoding="UTF-8" standalone="yes"?>
<Relationships xmlns="http://schemas.openxmlformats.org/package/2006/relationships"><Relationship Id="rId1" Type="http://schemas.openxmlformats.org/officeDocument/2006/relationships/image" Target="../media/image12.jpeg"/></Relationships>
</file>

<file path=ppt/theme/_rels/theme16.xml.rels><?xml version="1.0" encoding="UTF-8" standalone="yes"?>
<Relationships xmlns="http://schemas.openxmlformats.org/package/2006/relationships"><Relationship Id="rId1" Type="http://schemas.openxmlformats.org/officeDocument/2006/relationships/image" Target="../media/image12.jpeg"/></Relationships>
</file>

<file path=ppt/theme/_rels/theme17.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UPMC1">
      <a:dk1>
        <a:srgbClr val="000000"/>
      </a:dk1>
      <a:lt1>
        <a:srgbClr val="FFFFFF"/>
      </a:lt1>
      <a:dk2>
        <a:srgbClr val="5E5E5E"/>
      </a:dk2>
      <a:lt2>
        <a:srgbClr val="DDDDDD"/>
      </a:lt2>
      <a:accent1>
        <a:srgbClr val="53B1E5"/>
      </a:accent1>
      <a:accent2>
        <a:srgbClr val="2CA244"/>
      </a:accent2>
      <a:accent3>
        <a:srgbClr val="A23B97"/>
      </a:accent3>
      <a:accent4>
        <a:srgbClr val="838383"/>
      </a:accent4>
      <a:accent5>
        <a:srgbClr val="FEC306"/>
      </a:accent5>
      <a:accent6>
        <a:srgbClr val="712A6B"/>
      </a:accent6>
      <a:hlink>
        <a:srgbClr val="F59E00"/>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エグゼクティブ">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エグゼクティブ">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4.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5.xml><?xml version="1.0" encoding="utf-8"?>
<a:theme xmlns:a="http://schemas.openxmlformats.org/drawingml/2006/main" name="21_エグゼクティブ">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エグゼクティブ">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26_エグゼクティブ">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エグゼクティブ">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7.xml><?xml version="1.0" encoding="utf-8"?>
<a:theme xmlns:a="http://schemas.openxmlformats.org/drawingml/2006/main" name="10_エグゼクティブ">
  <a:themeElements>
    <a:clrScheme name="エグゼクティブ">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エグゼクティブ">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エグゼクティブ">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5807</TotalTime>
  <Words>6983</Words>
  <Application>Microsoft Macintosh PowerPoint</Application>
  <PresentationFormat>Widescreen</PresentationFormat>
  <Paragraphs>654</Paragraphs>
  <Slides>115</Slides>
  <Notes>56</Notes>
  <HiddenSlides>0</HiddenSlides>
  <MMClips>0</MMClips>
  <ScaleCrop>false</ScaleCrop>
  <HeadingPairs>
    <vt:vector size="6" baseType="variant">
      <vt:variant>
        <vt:lpstr>Fonts Used</vt:lpstr>
      </vt:variant>
      <vt:variant>
        <vt:i4>19</vt:i4>
      </vt:variant>
      <vt:variant>
        <vt:lpstr>Theme</vt:lpstr>
      </vt:variant>
      <vt:variant>
        <vt:i4>17</vt:i4>
      </vt:variant>
      <vt:variant>
        <vt:lpstr>Slide Titles</vt:lpstr>
      </vt:variant>
      <vt:variant>
        <vt:i4>115</vt:i4>
      </vt:variant>
    </vt:vector>
  </HeadingPairs>
  <TitlesOfParts>
    <vt:vector size="151" baseType="lpstr">
      <vt:lpstr>メイリオ</vt:lpstr>
      <vt:lpstr>ＭＳ Ｐゴシック</vt:lpstr>
      <vt:lpstr>游ゴシック</vt:lpstr>
      <vt:lpstr>Yu Mincho</vt:lpstr>
      <vt:lpstr>Aptos</vt:lpstr>
      <vt:lpstr>Aptos Display</vt:lpstr>
      <vt:lpstr>Arial</vt:lpstr>
      <vt:lpstr>Arial Narrow</vt:lpstr>
      <vt:lpstr>Calibri</vt:lpstr>
      <vt:lpstr>Calibri Light</vt:lpstr>
      <vt:lpstr>Century Gothic</vt:lpstr>
      <vt:lpstr>Courier New</vt:lpstr>
      <vt:lpstr>Palatino Linotype</vt:lpstr>
      <vt:lpstr>Roboto</vt:lpstr>
      <vt:lpstr>StarSymbol</vt:lpstr>
      <vt:lpstr>Symbol</vt:lpstr>
      <vt:lpstr>System Font Regular</vt:lpstr>
      <vt:lpstr>Times New Roman</vt:lpstr>
      <vt:lpstr>Wingdings</vt:lpstr>
      <vt:lpstr>1_Default Design</vt:lpstr>
      <vt:lpstr>2_Default Design</vt:lpstr>
      <vt:lpstr>5_Default Design</vt:lpstr>
      <vt:lpstr>6_Default Design</vt:lpstr>
      <vt:lpstr>7_Default Design</vt:lpstr>
      <vt:lpstr>4_Default Design</vt:lpstr>
      <vt:lpstr>3_Default Design</vt:lpstr>
      <vt:lpstr>8_Default Design</vt:lpstr>
      <vt:lpstr>Office Theme</vt:lpstr>
      <vt:lpstr>1_Office Theme</vt:lpstr>
      <vt:lpstr>9_Default Design</vt:lpstr>
      <vt:lpstr>3_Office Theme</vt:lpstr>
      <vt:lpstr>9_エグゼクティブ</vt:lpstr>
      <vt:lpstr>Office 2013 - 2022 Theme</vt:lpstr>
      <vt:lpstr>21_エグゼクティブ</vt:lpstr>
      <vt:lpstr>26_エグゼクティブ</vt:lpstr>
      <vt:lpstr>10_エグゼクティブ</vt:lpstr>
      <vt:lpstr>Year in Review: Clinical Investigator Perspectives on the  Most Relevant New Datasets and Advances in Oncology</vt:lpstr>
      <vt:lpstr>Faculty</vt:lpstr>
      <vt:lpstr>Commercial Support</vt:lpstr>
      <vt:lpstr>Dr Love — Disclosures</vt:lpstr>
      <vt:lpstr>Dr Ilson — Disclosures</vt:lpstr>
      <vt:lpstr>Dr Shitara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Patterns of Care: Exploring How  Community Oncologists Manage HR-Positive,  HER2-Positive Metastatic Breast Cancer</vt:lpstr>
      <vt:lpstr>Grand Rounds</vt:lpstr>
      <vt:lpstr>Year in Review:  Gastroesophageal Cancers</vt:lpstr>
      <vt:lpstr>Thank you for joining us!   Please take a moment to complete the  survey currently up on Zoom.  Your feedback is very important to us.  Information on how to obtain CME, ABIM MOC and ABS credit will be provided in the Zoom chat room. Attendees will also receive an email in  1 to 3 business days with these instructions.</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Year in Review: Clinical Investigator Perspectives on the  Most Relevant New Datasets and Advances in Oncology</vt:lpstr>
      <vt:lpstr>Patterns of Care: Exploring How  Community Oncologists Manage HR-Positive,  HER2-Positive Metastatic Breast Cancer</vt:lpstr>
      <vt:lpstr>Grand Rounds</vt:lpstr>
      <vt:lpstr>Year in Review: Clinical Investigator Perspectives on the  Most Relevant New Datasets and Advances in Oncology</vt:lpstr>
      <vt:lpstr>Commercial Support</vt:lpstr>
      <vt:lpstr>Dr Ilson — Disclosures</vt:lpstr>
      <vt:lpstr>Dr Shitara — Disclosures</vt:lpstr>
      <vt:lpstr>Dr Love — Disclosures</vt:lpstr>
      <vt:lpstr>PowerPoint Presentation</vt:lpstr>
      <vt:lpstr>PowerPoint Presentation</vt:lpstr>
      <vt:lpstr>Key Datasets</vt:lpstr>
      <vt:lpstr>Key Datasets</vt:lpstr>
      <vt:lpstr>Key Datasets</vt:lpstr>
      <vt:lpstr>Key Datasets</vt:lpstr>
      <vt:lpstr>Year in Review:  Gastroesophageal Cancers</vt:lpstr>
      <vt:lpstr>Year in Review:  Gastroesophageal Cancers</vt:lpstr>
      <vt:lpstr>Year in Review:  Gastroesophageal Cancers</vt:lpstr>
      <vt:lpstr>Research To Practice Gastric Cancer Updates</vt:lpstr>
      <vt:lpstr>Microsatellite Instability (MSI)-High Locally Advanced Esophagogastric Adenocarcinoma</vt:lpstr>
      <vt:lpstr>Preoperative CPI therapy in MSI High Gastric Cancer</vt:lpstr>
      <vt:lpstr>PowerPoint Presentation</vt:lpstr>
      <vt:lpstr>Preoperative CPI therapy in MSI High Gastric Cancer</vt:lpstr>
      <vt:lpstr>NEONIPIGA: ASCO 2026 Update at 48 months</vt:lpstr>
      <vt:lpstr>INFINITY AACR 2026 UPDATE</vt:lpstr>
      <vt:lpstr>Takeaway Messages: MSI high locally advanced esophagogastric adenocarcinoma</vt:lpstr>
      <vt:lpstr>MATTERHORN and KEYNOTE-585 Trial Updates</vt:lpstr>
      <vt:lpstr>MATTERHORN Study Design</vt:lpstr>
      <vt:lpstr>Primary Endpoint of Event-Free Survival (EFS)</vt:lpstr>
      <vt:lpstr>Slide 11</vt:lpstr>
      <vt:lpstr>PowerPoint Presentation</vt:lpstr>
      <vt:lpstr>MATTERHORN UPDATE ASCO 2026: Abstract 470</vt:lpstr>
      <vt:lpstr>MATTERHORN In the Perioperative ICI Landscape</vt:lpstr>
      <vt:lpstr>KEYNOTE 585: EFS and OS: Main Cohort (FP) and Combined Cohort (+ FLOT)</vt:lpstr>
      <vt:lpstr>FLOT + ICI in MATTERHORN and KN-585</vt:lpstr>
      <vt:lpstr>Overall Survival: FLOT Cohort</vt:lpstr>
      <vt:lpstr>PowerPoint Presentation</vt:lpstr>
      <vt:lpstr>PowerPoint Presentation</vt:lpstr>
      <vt:lpstr>MATTERHORN AND KEYNOTE 585 UPDATES</vt:lpstr>
      <vt:lpstr>Perioperative Therapy for HER2-Positive  Esophagogastric Adenocarcinoma</vt:lpstr>
      <vt:lpstr>PowerPoint Presentation</vt:lpstr>
      <vt:lpstr>PowerPoint Presentation</vt:lpstr>
      <vt:lpstr>PowerPoint Presentation</vt:lpstr>
      <vt:lpstr>PERIOPERATIVE THERAPY OF HER2 + ESOPHAGOGASTRIC ADENOCARCINOMA</vt:lpstr>
      <vt:lpstr>Long-Term Follow-Up of M1 Trials of  Immunotherapy + Chemotherapy</vt:lpstr>
      <vt:lpstr>Nivolumab plus ipilimumab combined with chemotherapy as first-line treatment for HER2-negative unresectable advanced or recurrent gastric/gastroesophageal junction cancer: A randomized phase 3 trial (ATTRACTION-6)</vt:lpstr>
      <vt:lpstr>ATTRACTION 6</vt:lpstr>
      <vt:lpstr>CHECKMATE 649 Long Term Follow up</vt:lpstr>
      <vt:lpstr>RATIONALE-305 Long Term Follow Up</vt:lpstr>
      <vt:lpstr>KEYNOTE 590 Long Term Follow Up: Esophageal Adenocarcinoma and SCC</vt:lpstr>
      <vt:lpstr>KEYNOTE 811 Long Term Follow Up; ASCO 2026</vt:lpstr>
      <vt:lpstr>LONG TERM FU OF M1 TRIALS OF IMMUNOTHERAPY + CHEMOTHERAPY</vt:lpstr>
      <vt:lpstr>Year in Review:  Gastroesophageal Cancers</vt:lpstr>
      <vt:lpstr>PowerPoint Presentation</vt:lpstr>
      <vt:lpstr>PowerPoint Presentation</vt:lpstr>
      <vt:lpstr>PowerPoint Presentation</vt:lpstr>
      <vt:lpstr>Trial 1: HERIZON-GEA-01 Phase III Trial of Zanidatamab + Chemotherapy ± Tislelizumab </vt:lpstr>
      <vt:lpstr>PowerPoint Presentation</vt:lpstr>
      <vt:lpstr>PowerPoint Presentation</vt:lpstr>
      <vt:lpstr>PowerPoint Presentation</vt:lpstr>
      <vt:lpstr>PowerPoint Presentation</vt:lpstr>
      <vt:lpstr>Trial 2: DESTINY-Gastric04 Phase III Trial Comparing Trastuzumab Deruxtecan (T-DXd) to Ramucirumab + Paclitaxel </vt:lpstr>
      <vt:lpstr>PowerPoint Presentation</vt:lpstr>
      <vt:lpstr>PowerPoint Presentation</vt:lpstr>
      <vt:lpstr>PowerPoint Presentation</vt:lpstr>
      <vt:lpstr>Trial 3: DESTINY-Gastric03 — T-DXd +  Chemotherapy ± Anti-PD-1 Antibody  </vt:lpstr>
      <vt:lpstr>PowerPoint Presentation</vt:lpstr>
      <vt:lpstr>DESTINY-Gastric03 Safety Results </vt:lpstr>
      <vt:lpstr>PowerPoint Presentation</vt:lpstr>
      <vt:lpstr>Trials 4 and 5: Phase III DESTINY-Gastric05  and ARTEMIDE-Gastric01 </vt:lpstr>
      <vt:lpstr>PowerPoint Presentation</vt:lpstr>
      <vt:lpstr>Trials 6 and 7: Zolbetuximab + Chemotherapy  in the Phase III SPOTLIGHT and GLOW Trials </vt:lpstr>
      <vt:lpstr>PowerPoint Presentation</vt:lpstr>
      <vt:lpstr>PowerPoint Presentation</vt:lpstr>
      <vt:lpstr>PowerPoint Presentation</vt:lpstr>
      <vt:lpstr>PowerPoint Presentation</vt:lpstr>
      <vt:lpstr>Trial 8: Phase II ILUSTRO Trial Cohort 4 —  FOLFOX + Zolbetuximab + Nivolumab </vt:lpstr>
      <vt:lpstr>PowerPoint Presentation</vt:lpstr>
      <vt:lpstr>PowerPoint Presentation</vt:lpstr>
      <vt:lpstr>Trial 9: Ongoing Phase III LUCERNA Trial (NCT06901531) </vt:lpstr>
      <vt:lpstr>PowerPoint Presentation</vt:lpstr>
      <vt:lpstr>Trial 10: Phase II CLARITY-PanTumor01 Trial  with AZD0901 (Sonesitatug Vedotin)  </vt:lpstr>
      <vt:lpstr>PowerPoint Presentation</vt:lpstr>
      <vt:lpstr>PowerPoint Presentation</vt:lpstr>
      <vt:lpstr>PowerPoint Presentation</vt:lpstr>
      <vt:lpstr>Trial 11: Ongoing CLARITY-Gastric01 Phase III Study</vt:lpstr>
      <vt:lpstr>PowerPoint Presentation</vt:lpstr>
      <vt:lpstr>Trial 12: Izalontamab Brengitecan versus Chemotherapy for Recurrent/Metastatic Esophageal Squamous Cell Carcinoma (ESCC)</vt:lpstr>
      <vt:lpstr>PowerPoint Presentation</vt:lpstr>
      <vt:lpstr>PowerPoint Presentation</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Gastroesophageal Cancers — Tuesday, June 23, 2026</dc:title>
  <dc:subject/>
  <dc:creator>Research To Practice</dc:creator>
  <cp:keywords/>
  <dc:description>www.ResearchToPractice.com</dc:description>
  <cp:lastModifiedBy>Aura Herrmann</cp:lastModifiedBy>
  <cp:revision>828</cp:revision>
  <cp:lastPrinted>2020-12-08T02:40:56Z</cp:lastPrinted>
  <dcterms:created xsi:type="dcterms:W3CDTF">2020-11-13T19:02:13Z</dcterms:created>
  <dcterms:modified xsi:type="dcterms:W3CDTF">2026-06-23T19:45:10Z</dcterms:modified>
  <cp:category/>
</cp:coreProperties>
</file>