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7.xml" ContentType="application/vnd.openxmlformats-officedocument.theme+xml"/>
  <Override PartName="/ppt/slideLayouts/slideLayout154.xml" ContentType="application/vnd.openxmlformats-officedocument.presentationml.slideLayout+xml"/>
  <Override PartName="/ppt/theme/theme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1.xml" ContentType="application/vnd.openxmlformats-officedocument.theme+xml"/>
  <Override PartName="/ppt/tags/tag11.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6239" r:id="rId3"/>
    <p:sldMasterId id="2147486750" r:id="rId4"/>
    <p:sldMasterId id="2147486786" r:id="rId5"/>
    <p:sldMasterId id="2147486812" r:id="rId6"/>
    <p:sldMasterId id="2147486832" r:id="rId7"/>
    <p:sldMasterId id="2147486845" r:id="rId8"/>
    <p:sldMasterId id="2147486847" r:id="rId9"/>
    <p:sldMasterId id="2147486868" r:id="rId10"/>
    <p:sldMasterId id="2147486881" r:id="rId11"/>
    <p:sldMasterId id="2147486900" r:id="rId12"/>
  </p:sldMasterIdLst>
  <p:notesMasterIdLst>
    <p:notesMasterId r:id="rId136"/>
  </p:notesMasterIdLst>
  <p:handoutMasterIdLst>
    <p:handoutMasterId r:id="rId137"/>
  </p:handoutMasterIdLst>
  <p:sldIdLst>
    <p:sldId id="321" r:id="rId13"/>
    <p:sldId id="322" r:id="rId14"/>
    <p:sldId id="2147472026" r:id="rId15"/>
    <p:sldId id="324" r:id="rId16"/>
    <p:sldId id="2147481031" r:id="rId17"/>
    <p:sldId id="327" r:id="rId18"/>
    <p:sldId id="331" r:id="rId19"/>
    <p:sldId id="2147480704" r:id="rId20"/>
    <p:sldId id="332" r:id="rId21"/>
    <p:sldId id="2147470659" r:id="rId22"/>
    <p:sldId id="13108" r:id="rId23"/>
    <p:sldId id="333" r:id="rId24"/>
    <p:sldId id="334" r:id="rId25"/>
    <p:sldId id="335" r:id="rId26"/>
    <p:sldId id="337" r:id="rId27"/>
    <p:sldId id="341" r:id="rId28"/>
    <p:sldId id="344" r:id="rId29"/>
    <p:sldId id="345" r:id="rId30"/>
    <p:sldId id="346" r:id="rId31"/>
    <p:sldId id="347" r:id="rId32"/>
    <p:sldId id="348" r:id="rId33"/>
    <p:sldId id="349" r:id="rId34"/>
    <p:sldId id="350" r:id="rId35"/>
    <p:sldId id="256" r:id="rId36"/>
    <p:sldId id="258" r:id="rId37"/>
    <p:sldId id="13106" r:id="rId38"/>
    <p:sldId id="3335" r:id="rId39"/>
    <p:sldId id="261" r:id="rId40"/>
    <p:sldId id="282" r:id="rId41"/>
    <p:sldId id="287" r:id="rId42"/>
    <p:sldId id="2147481037" r:id="rId43"/>
    <p:sldId id="289" r:id="rId44"/>
    <p:sldId id="313" r:id="rId45"/>
    <p:sldId id="336" r:id="rId46"/>
    <p:sldId id="295" r:id="rId47"/>
    <p:sldId id="382" r:id="rId48"/>
    <p:sldId id="292" r:id="rId49"/>
    <p:sldId id="2147483647" r:id="rId50"/>
    <p:sldId id="2147483646" r:id="rId51"/>
    <p:sldId id="260" r:id="rId52"/>
    <p:sldId id="259" r:id="rId53"/>
    <p:sldId id="262" r:id="rId54"/>
    <p:sldId id="263" r:id="rId55"/>
    <p:sldId id="283" r:id="rId56"/>
    <p:sldId id="284" r:id="rId57"/>
    <p:sldId id="286" r:id="rId58"/>
    <p:sldId id="285" r:id="rId59"/>
    <p:sldId id="288" r:id="rId60"/>
    <p:sldId id="257" r:id="rId61"/>
    <p:sldId id="299" r:id="rId62"/>
    <p:sldId id="264" r:id="rId63"/>
    <p:sldId id="314" r:id="rId64"/>
    <p:sldId id="291" r:id="rId65"/>
    <p:sldId id="273" r:id="rId66"/>
    <p:sldId id="275" r:id="rId67"/>
    <p:sldId id="276" r:id="rId68"/>
    <p:sldId id="1413" r:id="rId69"/>
    <p:sldId id="298" r:id="rId70"/>
    <p:sldId id="301" r:id="rId71"/>
    <p:sldId id="303" r:id="rId72"/>
    <p:sldId id="307" r:id="rId73"/>
    <p:sldId id="265" r:id="rId74"/>
    <p:sldId id="266" r:id="rId75"/>
    <p:sldId id="267" r:id="rId76"/>
    <p:sldId id="268" r:id="rId77"/>
    <p:sldId id="274" r:id="rId78"/>
    <p:sldId id="280" r:id="rId79"/>
    <p:sldId id="269" r:id="rId80"/>
    <p:sldId id="281" r:id="rId81"/>
    <p:sldId id="315" r:id="rId82"/>
    <p:sldId id="272" r:id="rId83"/>
    <p:sldId id="1409" r:id="rId84"/>
    <p:sldId id="270" r:id="rId85"/>
    <p:sldId id="342" r:id="rId86"/>
    <p:sldId id="377" r:id="rId87"/>
    <p:sldId id="1410" r:id="rId88"/>
    <p:sldId id="1412" r:id="rId89"/>
    <p:sldId id="353" r:id="rId90"/>
    <p:sldId id="357" r:id="rId91"/>
    <p:sldId id="358" r:id="rId92"/>
    <p:sldId id="360" r:id="rId93"/>
    <p:sldId id="361" r:id="rId94"/>
    <p:sldId id="362" r:id="rId95"/>
    <p:sldId id="370" r:id="rId96"/>
    <p:sldId id="376" r:id="rId97"/>
    <p:sldId id="371" r:id="rId98"/>
    <p:sldId id="309" r:id="rId99"/>
    <p:sldId id="1407" r:id="rId100"/>
    <p:sldId id="328" r:id="rId101"/>
    <p:sldId id="340" r:id="rId102"/>
    <p:sldId id="271" r:id="rId103"/>
    <p:sldId id="302" r:id="rId104"/>
    <p:sldId id="279" r:id="rId105"/>
    <p:sldId id="304" r:id="rId106"/>
    <p:sldId id="290" r:id="rId107"/>
    <p:sldId id="294" r:id="rId108"/>
    <p:sldId id="308" r:id="rId109"/>
    <p:sldId id="319" r:id="rId110"/>
    <p:sldId id="318" r:id="rId111"/>
    <p:sldId id="293" r:id="rId112"/>
    <p:sldId id="305" r:id="rId113"/>
    <p:sldId id="364" r:id="rId114"/>
    <p:sldId id="365" r:id="rId115"/>
    <p:sldId id="296" r:id="rId116"/>
    <p:sldId id="277" r:id="rId117"/>
    <p:sldId id="297" r:id="rId118"/>
    <p:sldId id="310" r:id="rId119"/>
    <p:sldId id="300" r:id="rId120"/>
    <p:sldId id="311" r:id="rId121"/>
    <p:sldId id="312" r:id="rId122"/>
    <p:sldId id="316" r:id="rId123"/>
    <p:sldId id="317" r:id="rId124"/>
    <p:sldId id="320" r:id="rId125"/>
    <p:sldId id="323" r:id="rId126"/>
    <p:sldId id="325" r:id="rId127"/>
    <p:sldId id="326" r:id="rId128"/>
    <p:sldId id="329" r:id="rId129"/>
    <p:sldId id="330" r:id="rId130"/>
    <p:sldId id="338" r:id="rId131"/>
    <p:sldId id="339" r:id="rId132"/>
    <p:sldId id="343" r:id="rId133"/>
    <p:sldId id="306" r:id="rId134"/>
    <p:sldId id="278" r:id="rId135"/>
  </p:sldIdLst>
  <p:sldSz cx="12192000" cy="6858000"/>
  <p:notesSz cx="7772400" cy="10058400"/>
  <p:custDataLst>
    <p:tags r:id="rId13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FFFFF"/>
    <a:srgbClr val="0432FF"/>
    <a:srgbClr val="044883"/>
    <a:srgbClr val="226F72"/>
    <a:srgbClr val="012457"/>
    <a:srgbClr val="3233FF"/>
    <a:srgbClr val="D7E4EF"/>
    <a:srgbClr val="F0F0F0"/>
    <a:srgbClr val="0024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9" autoAdjust="0"/>
    <p:restoredTop sz="94041" autoAdjust="0"/>
  </p:normalViewPr>
  <p:slideViewPr>
    <p:cSldViewPr>
      <p:cViewPr varScale="1">
        <p:scale>
          <a:sx n="115" d="100"/>
          <a:sy n="115" d="100"/>
        </p:scale>
        <p:origin x="728"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tags" Target="tags/tag1.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commentAuthors" Target="commentAuthor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6423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58C-6915-3D5B-DA0C-949C1F443B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82DFFF-2D2B-51C3-D53C-66670BCC1C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95FE57-0034-EB5C-AB8E-86106AFBDD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85B35D-FF27-EA70-BE28-4F548298F88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34737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3290-A4FA-554B-ECC1-85C261858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631A5-EA18-1897-CF0E-0560C4E53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8695E-601E-4EDF-043D-093E564D94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3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6423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58C-6915-3D5B-DA0C-949C1F443B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82DFFF-2D2B-51C3-D53C-66670BCC1C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95FE57-0034-EB5C-AB8E-86106AFBDD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85B35D-FF27-EA70-BE28-4F548298F88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34737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6423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5177-CAF2-2797-CB1C-ADDB50C54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169A2-BC7E-4688-3F9E-C1F6255B51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AEC56A-F53C-4972-01E5-6206756A87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165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637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4290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3290-A4FA-554B-ECC1-85C261858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631A5-EA18-1897-CF0E-0560C4E53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8695E-601E-4EDF-043D-093E564D94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377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3604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081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8750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4109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2898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8110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034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7A9B0-760B-04DB-C723-E4E118477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664F0-4417-6033-6433-160BB33A3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9FF32-5578-4EC4-0467-7488E91C31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148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754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2905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1606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Cercek</a:t>
            </a:r>
            <a:r>
              <a:rPr lang="en-US" dirty="0"/>
              <a:t>. NEJM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03D2F-63C2-5D4C-9261-A845EDDE2F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77503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1935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7B82F-CD00-5079-5559-916FBCABB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9EDBD-6D56-FFBF-0BCC-33899CFE8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B8C86-8B00-0B7A-7E91-ECFF448462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3F15F-272D-B662-3C4B-27575DCEB3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0291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C38CB-C007-BF12-D854-DAAF8E968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7D1FD-4FC8-161E-FC95-BA51175DB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8E4FF-5E14-885D-A8E6-A8FAD79FA3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4066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53081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Cohen SA. Ann Surg. 2025</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650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D566A-871C-FAAC-4A54-5276C8B5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FE415-CF92-1DC9-AAE2-9DD74C686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57A71-3E43-AF13-D2F9-60B0CEC415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AEE6C-1AFA-B161-9202-916D7CD079F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5629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C86A-7D24-D7A9-7285-8371363F5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80C03-BD4B-40E7-1D84-759B91200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A7720-9CA3-1EC5-5D8A-892B585874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D688CE-26F0-A3D3-3857-1341D57F77A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1254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36728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0654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8481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A8929-BF55-B9C5-DA7E-CB4CEB261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30763-1588-56B8-2BF0-92B089232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2B3EC-0C91-6B90-C166-E188D73E62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1959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3078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7CAA-439C-FF9D-10B0-78BAA88F9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C7737-CF3D-02D7-BD29-AF66B2FD7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0D328-5350-AADA-E5B4-44C1BADF1E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969FE-E2B1-4143-5F84-3BE0B6E94FDB}"/>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9833290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DC71-B261-3C3F-CB0A-F1169F1BE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F0439-21BE-836B-2A29-B2DCA859C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506F9-9587-4D7F-6ED1-74728B5EAC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23C0A6-1168-1DC9-B231-A95BEB8383A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4267222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3772A-BBA1-6EC0-F118-EB1072AE8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55DE2-241E-CAF5-1A21-4C6A98FB7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F5987-CBFA-5621-4530-1AADB84E9D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EB26AC-2FE5-75B7-D70B-9D2799F84BB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211590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0DD6-46D7-8E88-102F-48C5D8417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42B8B-0926-F92B-AF1C-8BE44478F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0FFEA-78EA-3D8E-83F4-E77F4C46EE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24987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10.jp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8.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9.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9.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3.svg"/><Relationship Id="rId7"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3.svg"/><Relationship Id="rId7"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3.svg"/><Relationship Id="rId7"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1.png"/></Relationships>
</file>

<file path=ppt/slideLayouts/_rels/slideLayout173.xml.rels><?xml version="1.0" encoding="UTF-8" standalone="yes"?>
<Relationships xmlns="http://schemas.openxmlformats.org/package/2006/relationships"><Relationship Id="rId13" Type="http://schemas.openxmlformats.org/officeDocument/2006/relationships/image" Target="../media/image43.jpg"/><Relationship Id="rId18" Type="http://schemas.openxmlformats.org/officeDocument/2006/relationships/image" Target="../media/image48.jpg"/><Relationship Id="rId26" Type="http://schemas.openxmlformats.org/officeDocument/2006/relationships/image" Target="../media/image56.jpg"/><Relationship Id="rId39" Type="http://schemas.openxmlformats.org/officeDocument/2006/relationships/image" Target="../media/image69.jpg"/><Relationship Id="rId21" Type="http://schemas.openxmlformats.org/officeDocument/2006/relationships/image" Target="../media/image51.jpg"/><Relationship Id="rId34" Type="http://schemas.openxmlformats.org/officeDocument/2006/relationships/image" Target="../media/image64.jpg"/><Relationship Id="rId42" Type="http://schemas.openxmlformats.org/officeDocument/2006/relationships/image" Target="../media/image72.jpg"/><Relationship Id="rId47" Type="http://schemas.openxmlformats.org/officeDocument/2006/relationships/image" Target="../media/image77.jpg"/><Relationship Id="rId50" Type="http://schemas.openxmlformats.org/officeDocument/2006/relationships/image" Target="../media/image80.jpg"/><Relationship Id="rId55" Type="http://schemas.openxmlformats.org/officeDocument/2006/relationships/image" Target="../media/image9.svg"/><Relationship Id="rId7" Type="http://schemas.openxmlformats.org/officeDocument/2006/relationships/image" Target="../media/image37.jpg"/><Relationship Id="rId2" Type="http://schemas.openxmlformats.org/officeDocument/2006/relationships/image" Target="../media/image32.jpg"/><Relationship Id="rId16" Type="http://schemas.openxmlformats.org/officeDocument/2006/relationships/image" Target="../media/image46.jpg"/><Relationship Id="rId29" Type="http://schemas.openxmlformats.org/officeDocument/2006/relationships/image" Target="../media/image59.jpg"/><Relationship Id="rId11" Type="http://schemas.openxmlformats.org/officeDocument/2006/relationships/image" Target="../media/image41.jpg"/><Relationship Id="rId24" Type="http://schemas.openxmlformats.org/officeDocument/2006/relationships/image" Target="../media/image54.jpg"/><Relationship Id="rId32" Type="http://schemas.openxmlformats.org/officeDocument/2006/relationships/image" Target="../media/image62.jpg"/><Relationship Id="rId37" Type="http://schemas.openxmlformats.org/officeDocument/2006/relationships/image" Target="../media/image67.jpg"/><Relationship Id="rId40" Type="http://schemas.openxmlformats.org/officeDocument/2006/relationships/image" Target="../media/image70.jpg"/><Relationship Id="rId45" Type="http://schemas.openxmlformats.org/officeDocument/2006/relationships/image" Target="../media/image75.jpg"/><Relationship Id="rId53" Type="http://schemas.openxmlformats.org/officeDocument/2006/relationships/image" Target="../media/image28.png"/><Relationship Id="rId5" Type="http://schemas.openxmlformats.org/officeDocument/2006/relationships/image" Target="../media/image35.jpg"/><Relationship Id="rId10" Type="http://schemas.openxmlformats.org/officeDocument/2006/relationships/image" Target="../media/image40.jpg"/><Relationship Id="rId19" Type="http://schemas.openxmlformats.org/officeDocument/2006/relationships/image" Target="../media/image49.jpg"/><Relationship Id="rId31" Type="http://schemas.openxmlformats.org/officeDocument/2006/relationships/image" Target="../media/image61.jpg"/><Relationship Id="rId44" Type="http://schemas.openxmlformats.org/officeDocument/2006/relationships/image" Target="../media/image74.jpg"/><Relationship Id="rId52" Type="http://schemas.openxmlformats.org/officeDocument/2006/relationships/image" Target="../media/image82.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2.jpg"/><Relationship Id="rId27" Type="http://schemas.openxmlformats.org/officeDocument/2006/relationships/image" Target="../media/image57.jpg"/><Relationship Id="rId30" Type="http://schemas.openxmlformats.org/officeDocument/2006/relationships/image" Target="../media/image60.jpg"/><Relationship Id="rId35" Type="http://schemas.openxmlformats.org/officeDocument/2006/relationships/image" Target="../media/image65.jpg"/><Relationship Id="rId43" Type="http://schemas.openxmlformats.org/officeDocument/2006/relationships/image" Target="../media/image73.jpg"/><Relationship Id="rId48" Type="http://schemas.openxmlformats.org/officeDocument/2006/relationships/image" Target="../media/image78.jpg"/><Relationship Id="rId8" Type="http://schemas.openxmlformats.org/officeDocument/2006/relationships/image" Target="../media/image38.jpg"/><Relationship Id="rId51" Type="http://schemas.openxmlformats.org/officeDocument/2006/relationships/image" Target="../media/image81.jpg"/><Relationship Id="rId3" Type="http://schemas.openxmlformats.org/officeDocument/2006/relationships/image" Target="../media/image33.jpg"/><Relationship Id="rId12" Type="http://schemas.openxmlformats.org/officeDocument/2006/relationships/image" Target="../media/image42.jpg"/><Relationship Id="rId17" Type="http://schemas.openxmlformats.org/officeDocument/2006/relationships/image" Target="../media/image47.jpg"/><Relationship Id="rId25" Type="http://schemas.openxmlformats.org/officeDocument/2006/relationships/image" Target="../media/image55.jpg"/><Relationship Id="rId33" Type="http://schemas.openxmlformats.org/officeDocument/2006/relationships/image" Target="../media/image63.jpg"/><Relationship Id="rId38" Type="http://schemas.openxmlformats.org/officeDocument/2006/relationships/image" Target="../media/image68.jpg"/><Relationship Id="rId46" Type="http://schemas.openxmlformats.org/officeDocument/2006/relationships/image" Target="../media/image76.jpg"/><Relationship Id="rId20" Type="http://schemas.openxmlformats.org/officeDocument/2006/relationships/image" Target="../media/image50.jpg"/><Relationship Id="rId41" Type="http://schemas.openxmlformats.org/officeDocument/2006/relationships/image" Target="../media/image71.jpg"/><Relationship Id="rId54"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36.jpg"/><Relationship Id="rId15" Type="http://schemas.openxmlformats.org/officeDocument/2006/relationships/image" Target="../media/image45.jpg"/><Relationship Id="rId23" Type="http://schemas.openxmlformats.org/officeDocument/2006/relationships/image" Target="../media/image53.jpg"/><Relationship Id="rId28" Type="http://schemas.openxmlformats.org/officeDocument/2006/relationships/image" Target="../media/image58.jpg"/><Relationship Id="rId36" Type="http://schemas.openxmlformats.org/officeDocument/2006/relationships/image" Target="../media/image66.jpg"/><Relationship Id="rId49" Type="http://schemas.openxmlformats.org/officeDocument/2006/relationships/image" Target="../media/image79.jp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95782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812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253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4274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70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52916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36103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899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97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47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15624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5484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3737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07337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2494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57575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47573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897420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794300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2823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98789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31742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0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220189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71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9755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61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998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648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439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80513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4860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789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45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72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098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46940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502637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71645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08468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304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878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82E9-3523-61EE-9DE9-B7B0352672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28D61A-CD1B-1224-EBE8-82E3D2D5A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6D0205-3C44-93F2-BC21-CF13700E0139}"/>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5" name="Footer Placeholder 4">
            <a:extLst>
              <a:ext uri="{FF2B5EF4-FFF2-40B4-BE49-F238E27FC236}">
                <a16:creationId xmlns:a16="http://schemas.microsoft.com/office/drawing/2014/main" id="{618815DE-A418-68E4-9918-6AD7E9FB8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91B85-7416-4FA0-49E0-1A4BC1A0265C}"/>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830433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AB43-7695-96E9-C127-16A43A6CC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2B37E-4F48-DF1F-798B-65FBF9687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9CE15-FF52-9977-5B2B-1003E743E472}"/>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5" name="Footer Placeholder 4">
            <a:extLst>
              <a:ext uri="{FF2B5EF4-FFF2-40B4-BE49-F238E27FC236}">
                <a16:creationId xmlns:a16="http://schemas.microsoft.com/office/drawing/2014/main" id="{76CA5081-5351-1EAD-C892-2E92D9F3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52043-1B8C-4315-2908-98615B8BCE22}"/>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476998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E423-20AB-F750-C91E-CE627E6808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2CDA0F-D2B9-D9B8-41B0-C5BEE46004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3EA62-34BF-4F2F-588A-93BFA3FF90AA}"/>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5" name="Footer Placeholder 4">
            <a:extLst>
              <a:ext uri="{FF2B5EF4-FFF2-40B4-BE49-F238E27FC236}">
                <a16:creationId xmlns:a16="http://schemas.microsoft.com/office/drawing/2014/main" id="{F9C66C91-51E2-E2C5-D808-0BE57D958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4EB75-386F-7A71-BE45-BC325D772983}"/>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458000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A60-F4FF-D026-531D-3AB8B32B1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75B28-2B59-1BC9-2A20-10367CA85C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8301A-B3D3-D513-AFAF-C64DE767A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9BEF0D-5210-F9E2-2398-C503F33185C1}"/>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6" name="Footer Placeholder 5">
            <a:extLst>
              <a:ext uri="{FF2B5EF4-FFF2-40B4-BE49-F238E27FC236}">
                <a16:creationId xmlns:a16="http://schemas.microsoft.com/office/drawing/2014/main" id="{F3D3DB32-F23F-1AE2-7C27-BC1E76B0A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1AA73-B5A5-7AFC-0222-6C1D1235CFED}"/>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186448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097B-F012-AF27-2D47-895C90C04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EA46EA-DC82-401A-CD6B-B46E4D076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A6F15D-3319-C17E-A968-3E9FB8BB2B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ED2D49-052F-7E4E-D819-55F909EC58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84786-CF4A-8105-210A-FF5D850777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EE4DD-210F-950F-65A1-800A86E87A78}"/>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8" name="Footer Placeholder 7">
            <a:extLst>
              <a:ext uri="{FF2B5EF4-FFF2-40B4-BE49-F238E27FC236}">
                <a16:creationId xmlns:a16="http://schemas.microsoft.com/office/drawing/2014/main" id="{9E5DE68D-6E2B-B2CC-B153-B4EA607E67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6890A-D100-4566-994B-339F2F6B3228}"/>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312311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32A8-8147-98D5-53B2-17FBA5F6D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1BBA9-0DA7-28F3-C0B2-C34980FA0961}"/>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4" name="Footer Placeholder 3">
            <a:extLst>
              <a:ext uri="{FF2B5EF4-FFF2-40B4-BE49-F238E27FC236}">
                <a16:creationId xmlns:a16="http://schemas.microsoft.com/office/drawing/2014/main" id="{CAE64703-BC98-374A-1FA5-C5228E85FC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CABBFE-9607-8974-D233-02F0F87C8911}"/>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373315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EF097-FDC5-0A02-4E1B-43BA9A324D1A}"/>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3" name="Footer Placeholder 2">
            <a:extLst>
              <a:ext uri="{FF2B5EF4-FFF2-40B4-BE49-F238E27FC236}">
                <a16:creationId xmlns:a16="http://schemas.microsoft.com/office/drawing/2014/main" id="{60B16A91-C50D-24E0-8E63-AA3AF8C08F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23BEC7-C657-03F1-C5D0-62A25A622B8F}"/>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3474470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1B062-008B-0020-9BFC-D669F29C3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1A6D9-D2FB-C430-F34B-D80ABAE785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B52D2-B63A-CA29-F1F5-A398B2335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9AF74-AAE8-B778-E09A-E6651D667A88}"/>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6" name="Footer Placeholder 5">
            <a:extLst>
              <a:ext uri="{FF2B5EF4-FFF2-40B4-BE49-F238E27FC236}">
                <a16:creationId xmlns:a16="http://schemas.microsoft.com/office/drawing/2014/main" id="{DDB29ED5-73E9-141C-C66A-C40CE968E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873E9-18C4-54ED-02EB-D3F3E8734F4E}"/>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990956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15CB-785E-85E3-2A0A-85811172A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7B268-C4F3-73D4-22C7-23F8ADC08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1207F-0E11-8AA2-62CD-2785250F3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393D7-B45C-75D9-72F2-F4828859D114}"/>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6" name="Footer Placeholder 5">
            <a:extLst>
              <a:ext uri="{FF2B5EF4-FFF2-40B4-BE49-F238E27FC236}">
                <a16:creationId xmlns:a16="http://schemas.microsoft.com/office/drawing/2014/main" id="{9656EDE8-97C1-343A-08DA-E698A7B83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6492D-D2B0-29DA-3AB3-DD79D3245C25}"/>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2932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0C9D-686D-6199-28A3-8DEF0052B8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9A62FF-AE2B-2A56-FE5A-2B78EA3CA9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341C4-7022-EB2A-0657-21B52578E06D}"/>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5" name="Footer Placeholder 4">
            <a:extLst>
              <a:ext uri="{FF2B5EF4-FFF2-40B4-BE49-F238E27FC236}">
                <a16:creationId xmlns:a16="http://schemas.microsoft.com/office/drawing/2014/main" id="{53AC3FDD-2B62-D09E-D9BE-370083145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124EF-F10E-B8EB-524A-C0F6345813AC}"/>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41141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9D966-4763-210A-A020-E1ED403560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B9636C-CBEB-72C7-0D0E-C8576E4C28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981C1-5BDC-992C-DC2B-0C063C65077C}"/>
              </a:ext>
            </a:extLst>
          </p:cNvPr>
          <p:cNvSpPr>
            <a:spLocks noGrp="1"/>
          </p:cNvSpPr>
          <p:nvPr>
            <p:ph type="dt" sz="half" idx="10"/>
          </p:nvPr>
        </p:nvSpPr>
        <p:spPr/>
        <p:txBody>
          <a:bodyPr/>
          <a:lstStyle/>
          <a:p>
            <a:fld id="{A5D6649F-ACBF-F145-BD68-A885B931AFBF}" type="datetimeFigureOut">
              <a:rPr lang="en-US" smtClean="0"/>
              <a:t>4/16/26</a:t>
            </a:fld>
            <a:endParaRPr lang="en-US"/>
          </a:p>
        </p:txBody>
      </p:sp>
      <p:sp>
        <p:nvSpPr>
          <p:cNvPr id="5" name="Footer Placeholder 4">
            <a:extLst>
              <a:ext uri="{FF2B5EF4-FFF2-40B4-BE49-F238E27FC236}">
                <a16:creationId xmlns:a16="http://schemas.microsoft.com/office/drawing/2014/main" id="{4D20E6C1-01B1-DABE-AEB1-DBA02A62F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57D2A-0631-1971-A6C6-CF809DB10A0F}"/>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51772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440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80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500946"/>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6750756" y="3171711"/>
            <a:ext cx="5442133" cy="3686891"/>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423979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32232"/>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220654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dirty="0">
                <a:solidFill>
                  <a:srgbClr val="00305D"/>
                </a:solidFill>
                <a:latin typeface="Arial Narrow Bold" pitchFamily="34" charset="0"/>
                <a:ea typeface="Arial Narrow Bold" pitchFamily="34" charset="-122"/>
                <a:cs typeface="Arial Narrow Bold" pitchFamily="34" charset="-120"/>
              </a:rPr>
              <a:t>DECLARATION OF INTERESTS</a:t>
            </a:r>
            <a:endParaRPr lang="en-US" sz="3750"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726809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94579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030468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292622" y="2948112"/>
            <a:ext cx="4899378" cy="3909888"/>
          </a:xfrm>
          <a:prstGeom prst="rect">
            <a:avLst/>
          </a:prstGeom>
        </p:spPr>
      </p:pic>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
        <p:nvSpPr>
          <p:cNvPr id="3" name="European Society for Medical Oncology ESMO Via Ginevra 4 CH-6900 LuganoT 41 091 973 19 00esmoesmoorg esmoorg">
            <a:extLst>
              <a:ext uri="{FF2B5EF4-FFF2-40B4-BE49-F238E27FC236}">
                <a16:creationId xmlns:a16="http://schemas.microsoft.com/office/drawing/2014/main" id="{E4568074-2C64-DCEB-1559-7AE6A7C94500}"/>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pic>
        <p:nvPicPr>
          <p:cNvPr id="7" name="Picture 6" descr="A white letter on a black background&#10;&#10;Description automatically generated">
            <a:extLst>
              <a:ext uri="{FF2B5EF4-FFF2-40B4-BE49-F238E27FC236}">
                <a16:creationId xmlns:a16="http://schemas.microsoft.com/office/drawing/2014/main" id="{55F4AE16-E1CD-DC9E-24A1-5160899F8D62}"/>
              </a:ext>
            </a:extLst>
          </p:cNvPr>
          <p:cNvPicPr>
            <a:picLocks noChangeAspect="1"/>
          </p:cNvPicPr>
          <p:nvPr userDrawn="1"/>
        </p:nvPicPr>
        <p:blipFill>
          <a:blip r:embed="rId5"/>
          <a:stretch>
            <a:fillRect/>
          </a:stretch>
        </p:blipFill>
        <p:spPr>
          <a:xfrm>
            <a:off x="962895" y="922473"/>
            <a:ext cx="3645907" cy="804727"/>
          </a:xfrm>
          <a:prstGeom prst="rect">
            <a:avLst/>
          </a:prstGeom>
        </p:spPr>
      </p:pic>
      <p:sp>
        <p:nvSpPr>
          <p:cNvPr id="9" name="Espace réservé du texte 8">
            <a:extLst>
              <a:ext uri="{FF2B5EF4-FFF2-40B4-BE49-F238E27FC236}">
                <a16:creationId xmlns:a16="http://schemas.microsoft.com/office/drawing/2014/main" id="{60F87D00-56A7-022E-D080-594F9BFAE7E4}"/>
              </a:ext>
            </a:extLst>
          </p:cNvPr>
          <p:cNvSpPr txBox="1">
            <a:spLocks/>
          </p:cNvSpPr>
          <p:nvPr userDrawn="1"/>
        </p:nvSpPr>
        <p:spPr>
          <a:xfrm>
            <a:off x="4273047" y="2692080"/>
            <a:ext cx="3645907" cy="815785"/>
          </a:xfrm>
          <a:prstGeom prst="rect">
            <a:avLst/>
          </a:prstGeom>
        </p:spPr>
        <p:txBody>
          <a:bodyPr/>
          <a:lstStyle>
            <a:lvl1pPr marL="0" indent="0" algn="ctr" defTabSz="914400" rtl="0" eaLnBrk="1" latinLnBrk="0" hangingPunct="1">
              <a:spcBef>
                <a:spcPct val="20000"/>
              </a:spcBef>
              <a:buFont typeface="Arial" pitchFamily="34" charset="0"/>
              <a:buNone/>
              <a:defRPr sz="7500" b="1" i="0" kern="1200">
                <a:solidFill>
                  <a:schemeClr val="bg1"/>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ct val="20000"/>
              </a:spcBef>
              <a:spcAft>
                <a:spcPts val="0"/>
              </a:spcAft>
              <a:buClrTx/>
              <a:buSzTx/>
              <a:buFont typeface="Arial" pitchFamily="34" charset="0"/>
              <a:buNone/>
              <a:tabLst/>
              <a:defRPr/>
            </a:pPr>
            <a:r>
              <a:rPr kumimoji="0" lang="fr-FR" sz="5000" b="1" i="0" u="none" strike="noStrike" kern="1200" cap="none" spc="0" normalizeH="0" baseline="0" noProof="0" dirty="0">
                <a:ln>
                  <a:noFill/>
                </a:ln>
                <a:solidFill>
                  <a:sysClr val="window" lastClr="FFFFFF"/>
                </a:solidFill>
                <a:effectLst/>
                <a:uLnTx/>
                <a:uFillTx/>
                <a:latin typeface="Arial Narrow" panose="020B0604020202020204" pitchFamily="34" charset="0"/>
                <a:ea typeface="+mn-ea"/>
                <a:cs typeface="Arial Narrow" panose="020B0604020202020204" pitchFamily="34" charset="0"/>
              </a:rPr>
              <a:t>THANK YOU!</a:t>
            </a:r>
          </a:p>
        </p:txBody>
      </p:sp>
    </p:spTree>
    <p:extLst>
      <p:ext uri="{BB962C8B-B14F-4D97-AF65-F5344CB8AC3E}">
        <p14:creationId xmlns:p14="http://schemas.microsoft.com/office/powerpoint/2010/main" val="3754395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283733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918911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526363"/>
            <a:ext cx="9963855"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495625"/>
            <a:ext cx="9963855"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21240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98410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47864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715127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519169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28206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647609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480114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609526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604030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51561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76404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54782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930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9827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4/16/26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36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4/16/26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1360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4/16/26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2914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4/16/26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25037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5491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6362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561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0522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79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3969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774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42944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46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64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2454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27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4077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99972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790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075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3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5526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854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7090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4322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4863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109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71013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73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93305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38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26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71632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166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2511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71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56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190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5331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91323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987670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578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58114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00608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88630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85419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21187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21987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92690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83814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088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59417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83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39064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069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09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849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38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8774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6696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30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03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832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22212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9624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92312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1138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32896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8243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52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0.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image" Target="../media/image1.pn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theme" Target="../theme/theme11.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theme" Target="../theme/theme12.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theme" Target="../theme/theme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4.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image" Target="../media/image1.png"/><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theme" Target="../theme/theme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7.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theme" Target="../theme/theme9.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image" Target="../media/image7.jpg"/><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4/16/26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75677081"/>
      </p:ext>
    </p:extLst>
  </p:cSld>
  <p:clrMap bg1="lt1" tx1="dk1" bg2="lt2" tx2="dk2" accent1="accent1" accent2="accent2" accent3="accent3" accent4="accent4" accent5="accent5" accent6="accent6" hlink="hlink" folHlink="folHlink"/>
  <p:sldLayoutIdLst>
    <p:sldLayoutId id="2147486869" r:id="rId1"/>
    <p:sldLayoutId id="2147486870" r:id="rId2"/>
    <p:sldLayoutId id="2147486871" r:id="rId3"/>
    <p:sldLayoutId id="2147486872" r:id="rId4"/>
    <p:sldLayoutId id="2147486873" r:id="rId5"/>
    <p:sldLayoutId id="2147486874" r:id="rId6"/>
    <p:sldLayoutId id="2147486875" r:id="rId7"/>
    <p:sldLayoutId id="2147486876" r:id="rId8"/>
    <p:sldLayoutId id="2147486877" r:id="rId9"/>
    <p:sldLayoutId id="2147486878" r:id="rId10"/>
    <p:sldLayoutId id="2147486879" r:id="rId11"/>
    <p:sldLayoutId id="214748688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71217678"/>
      </p:ext>
    </p:extLst>
  </p:cSld>
  <p:clrMap bg1="lt1" tx1="dk1" bg2="lt2" tx2="dk2" accent1="accent1" accent2="accent2" accent3="accent3" accent4="accent4" accent5="accent5" accent6="accent6" hlink="hlink" folHlink="folHlink"/>
  <p:sldLayoutIdLst>
    <p:sldLayoutId id="2147486882" r:id="rId1"/>
    <p:sldLayoutId id="2147486883" r:id="rId2"/>
    <p:sldLayoutId id="2147486884" r:id="rId3"/>
    <p:sldLayoutId id="2147486885" r:id="rId4"/>
    <p:sldLayoutId id="2147486886" r:id="rId5"/>
    <p:sldLayoutId id="2147486887" r:id="rId6"/>
    <p:sldLayoutId id="2147486888" r:id="rId7"/>
    <p:sldLayoutId id="2147486889" r:id="rId8"/>
    <p:sldLayoutId id="2147486890" r:id="rId9"/>
    <p:sldLayoutId id="2147486891" r:id="rId10"/>
    <p:sldLayoutId id="2147486892" r:id="rId11"/>
    <p:sldLayoutId id="2147486893" r:id="rId12"/>
    <p:sldLayoutId id="2147486894" r:id="rId13"/>
    <p:sldLayoutId id="2147486895" r:id="rId14"/>
    <p:sldLayoutId id="2147486896" r:id="rId15"/>
    <p:sldLayoutId id="2147486897" r:id="rId16"/>
    <p:sldLayoutId id="2147486898" r:id="rId17"/>
    <p:sldLayoutId id="214748689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574195067"/>
      </p:ext>
    </p:extLst>
  </p:cSld>
  <p:clrMap bg1="lt1" tx1="dk1" bg2="lt2" tx2="dk2" accent1="accent1" accent2="accent2" accent3="accent3" accent4="accent4" accent5="accent5" accent6="accent6" hlink="hlink" folHlink="folHlink"/>
  <p:sldLayoutIdLst>
    <p:sldLayoutId id="2147486901" r:id="rId1"/>
    <p:sldLayoutId id="2147486902" r:id="rId2"/>
    <p:sldLayoutId id="2147486903" r:id="rId3"/>
    <p:sldLayoutId id="2147486904" r:id="rId4"/>
    <p:sldLayoutId id="2147486905" r:id="rId5"/>
    <p:sldLayoutId id="2147486906" r:id="rId6"/>
    <p:sldLayoutId id="2147486907" r:id="rId7"/>
    <p:sldLayoutId id="2147486908" r:id="rId8"/>
    <p:sldLayoutId id="2147486909" r:id="rId9"/>
    <p:sldLayoutId id="2147486910" r:id="rId10"/>
    <p:sldLayoutId id="2147486911" r:id="rId11"/>
    <p:sldLayoutId id="2147486912" r:id="rId12"/>
    <p:sldLayoutId id="2147486913" r:id="rId13"/>
    <p:sldLayoutId id="2147486914" r:id="rId14"/>
    <p:sldLayoutId id="2147486915" r:id="rId15"/>
    <p:sldLayoutId id="2147486916" r:id="rId16"/>
    <p:sldLayoutId id="2147486917" r:id="rId17"/>
    <p:sldLayoutId id="2147486918" r:id="rId18"/>
    <p:sldLayoutId id="2147486919" r:id="rId19"/>
    <p:sldLayoutId id="2147486920" r:id="rId20"/>
    <p:sldLayoutId id="2147486921" r:id="rId21"/>
    <p:sldLayoutId id="2147486922" r:id="rId22"/>
    <p:sldLayoutId id="2147486923" r:id="rId23"/>
    <p:sldLayoutId id="2147486924" r:id="rId24"/>
    <p:sldLayoutId id="214748692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62633978"/>
      </p:ext>
    </p:extLst>
  </p:cSld>
  <p:clrMap bg1="lt1" tx1="dk1" bg2="lt2" tx2="dk2" accent1="accent1" accent2="accent2" accent3="accent3" accent4="accent4" accent5="accent5" accent6="accent6" hlink="hlink" folHlink="folHlink"/>
  <p:sldLayoutIdLst>
    <p:sldLayoutId id="2147486751" r:id="rId1"/>
    <p:sldLayoutId id="2147486752" r:id="rId2"/>
    <p:sldLayoutId id="2147486753" r:id="rId3"/>
    <p:sldLayoutId id="2147486754" r:id="rId4"/>
    <p:sldLayoutId id="2147486755" r:id="rId5"/>
    <p:sldLayoutId id="2147486756" r:id="rId6"/>
    <p:sldLayoutId id="2147486757" r:id="rId7"/>
    <p:sldLayoutId id="2147486758" r:id="rId8"/>
    <p:sldLayoutId id="2147486759" r:id="rId9"/>
    <p:sldLayoutId id="2147486760" r:id="rId10"/>
    <p:sldLayoutId id="2147486761" r:id="rId11"/>
    <p:sldLayoutId id="2147486762" r:id="rId12"/>
    <p:sldLayoutId id="2147486763" r:id="rId13"/>
    <p:sldLayoutId id="2147486764" r:id="rId14"/>
    <p:sldLayoutId id="2147486765" r:id="rId15"/>
    <p:sldLayoutId id="2147486766" r:id="rId16"/>
    <p:sldLayoutId id="214748676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538671919"/>
      </p:ext>
    </p:extLst>
  </p:cSld>
  <p:clrMap bg1="lt1" tx1="dk1" bg2="lt2" tx2="dk2" accent1="accent1" accent2="accent2" accent3="accent3" accent4="accent4" accent5="accent5" accent6="accent6" hlink="hlink" folHlink="folHlink"/>
  <p:sldLayoutIdLst>
    <p:sldLayoutId id="2147486787" r:id="rId1"/>
    <p:sldLayoutId id="2147486788" r:id="rId2"/>
    <p:sldLayoutId id="2147486789" r:id="rId3"/>
    <p:sldLayoutId id="2147486790" r:id="rId4"/>
    <p:sldLayoutId id="2147486791" r:id="rId5"/>
    <p:sldLayoutId id="2147486792" r:id="rId6"/>
    <p:sldLayoutId id="2147486793" r:id="rId7"/>
    <p:sldLayoutId id="2147486794" r:id="rId8"/>
    <p:sldLayoutId id="2147486795" r:id="rId9"/>
    <p:sldLayoutId id="2147486796" r:id="rId10"/>
    <p:sldLayoutId id="2147486797" r:id="rId11"/>
    <p:sldLayoutId id="2147486798" r:id="rId12"/>
    <p:sldLayoutId id="2147486799" r:id="rId13"/>
    <p:sldLayoutId id="2147486800" r:id="rId14"/>
    <p:sldLayoutId id="2147486801" r:id="rId15"/>
    <p:sldLayoutId id="2147486802" r:id="rId16"/>
    <p:sldLayoutId id="2147486803" r:id="rId17"/>
    <p:sldLayoutId id="2147486804" r:id="rId18"/>
    <p:sldLayoutId id="2147486805" r:id="rId19"/>
    <p:sldLayoutId id="2147486806" r:id="rId20"/>
    <p:sldLayoutId id="2147486807" r:id="rId21"/>
    <p:sldLayoutId id="2147486808" r:id="rId22"/>
    <p:sldLayoutId id="2147486809" r:id="rId23"/>
    <p:sldLayoutId id="2147486810" r:id="rId24"/>
    <p:sldLayoutId id="2147486811"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91534604"/>
      </p:ext>
    </p:extLst>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 id="2147486825" r:id="rId13"/>
    <p:sldLayoutId id="2147486826" r:id="rId14"/>
    <p:sldLayoutId id="2147486827" r:id="rId15"/>
    <p:sldLayoutId id="2147486828" r:id="rId16"/>
    <p:sldLayoutId id="2147486829" r:id="rId17"/>
    <p:sldLayoutId id="2147486830" r:id="rId18"/>
    <p:sldLayoutId id="214748683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AFE01-5102-E422-DD8C-107E9BC4B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2E1B68-ED0A-495B-8B60-8BAA2A38B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6F18-6AEB-B52F-2520-179E87EDA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D6649F-ACBF-F145-BD68-A885B931AFBF}" type="datetimeFigureOut">
              <a:rPr lang="en-US" smtClean="0"/>
              <a:t>4/16/26</a:t>
            </a:fld>
            <a:endParaRPr lang="en-US"/>
          </a:p>
        </p:txBody>
      </p:sp>
      <p:sp>
        <p:nvSpPr>
          <p:cNvPr id="5" name="Footer Placeholder 4">
            <a:extLst>
              <a:ext uri="{FF2B5EF4-FFF2-40B4-BE49-F238E27FC236}">
                <a16:creationId xmlns:a16="http://schemas.microsoft.com/office/drawing/2014/main" id="{9EAC5AB8-ECDE-8360-22A4-EF9B4B719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466664-A85C-1CF1-6D52-600275D66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12FFDF-497E-E64A-9F88-07BD3A58A639}" type="slidenum">
              <a:rPr lang="en-US" smtClean="0"/>
              <a:t>‹#›</a:t>
            </a:fld>
            <a:endParaRPr lang="en-US"/>
          </a:p>
        </p:txBody>
      </p:sp>
    </p:spTree>
    <p:extLst>
      <p:ext uri="{BB962C8B-B14F-4D97-AF65-F5344CB8AC3E}">
        <p14:creationId xmlns:p14="http://schemas.microsoft.com/office/powerpoint/2010/main" val="4237903791"/>
      </p:ext>
    </p:extLst>
  </p:cSld>
  <p:clrMap bg1="lt1" tx1="dk1" bg2="lt2" tx2="dk2" accent1="accent1" accent2="accent2" accent3="accent3" accent4="accent4" accent5="accent5" accent6="accent6" hlink="hlink" folHlink="folHlink"/>
  <p:sldLayoutIdLst>
    <p:sldLayoutId id="2147486833" r:id="rId1"/>
    <p:sldLayoutId id="2147486834" r:id="rId2"/>
    <p:sldLayoutId id="2147486835" r:id="rId3"/>
    <p:sldLayoutId id="2147486836" r:id="rId4"/>
    <p:sldLayoutId id="2147486837" r:id="rId5"/>
    <p:sldLayoutId id="2147486838" r:id="rId6"/>
    <p:sldLayoutId id="2147486839" r:id="rId7"/>
    <p:sldLayoutId id="2147486840" r:id="rId8"/>
    <p:sldLayoutId id="2147486841" r:id="rId9"/>
    <p:sldLayoutId id="2147486842" r:id="rId10"/>
    <p:sldLayoutId id="2147486843" r:id="rId11"/>
    <p:sldLayoutId id="214748684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395184"/>
      </p:ext>
    </p:extLst>
  </p:cSld>
  <p:clrMap bg1="lt1" tx1="dk1" bg2="lt2" tx2="dk2" accent1="accent1" accent2="accent2" accent3="accent3" accent4="accent4" accent5="accent5" accent6="accent6" hlink="hlink" folHlink="folHlink"/>
  <p:sldLayoutIdLst>
    <p:sldLayoutId id="2147486846"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2"/>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59522826"/>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 id="2147486859" r:id="rId12"/>
    <p:sldLayoutId id="2147486860" r:id="rId13"/>
    <p:sldLayoutId id="2147486861" r:id="rId14"/>
    <p:sldLayoutId id="2147486862" r:id="rId15"/>
    <p:sldLayoutId id="2147486863" r:id="rId16"/>
    <p:sldLayoutId id="2147486864" r:id="rId17"/>
    <p:sldLayoutId id="2147486865" r:id="rId18"/>
    <p:sldLayoutId id="2147486866" r:id="rId19"/>
    <p:sldLayoutId id="2147486867"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86.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186.xml"/><Relationship Id="rId5" Type="http://schemas.openxmlformats.org/officeDocument/2006/relationships/image" Target="../media/image130.png"/><Relationship Id="rId4" Type="http://schemas.microsoft.com/office/2007/relationships/hdphoto" Target="../media/hdphoto11.wdp"/></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3.xml"/><Relationship Id="rId1" Type="http://schemas.openxmlformats.org/officeDocument/2006/relationships/slideLayout" Target="../slideLayouts/slideLayout186.xml"/><Relationship Id="rId4" Type="http://schemas.microsoft.com/office/2007/relationships/hdphoto" Target="../media/hdphoto12.wdp"/></Relationships>
</file>

<file path=ppt/slides/_rels/slide10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4.xml"/><Relationship Id="rId1" Type="http://schemas.openxmlformats.org/officeDocument/2006/relationships/slideLayout" Target="../slideLayouts/slideLayout18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33.png"/><Relationship Id="rId1" Type="http://schemas.openxmlformats.org/officeDocument/2006/relationships/slideLayout" Target="../slideLayouts/slideLayout18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34.png"/><Relationship Id="rId1" Type="http://schemas.openxmlformats.org/officeDocument/2006/relationships/slideLayout" Target="../slideLayouts/slideLayout18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5.png"/><Relationship Id="rId1" Type="http://schemas.openxmlformats.org/officeDocument/2006/relationships/slideLayout" Target="../slideLayouts/slideLayout18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6.png"/><Relationship Id="rId1" Type="http://schemas.openxmlformats.org/officeDocument/2006/relationships/slideLayout" Target="../slideLayouts/slideLayout18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7.png"/><Relationship Id="rId1" Type="http://schemas.openxmlformats.org/officeDocument/2006/relationships/slideLayout" Target="../slideLayouts/slideLayout18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8.png"/><Relationship Id="rId1" Type="http://schemas.openxmlformats.org/officeDocument/2006/relationships/slideLayout" Target="../slideLayouts/slideLayout18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9.png"/><Relationship Id="rId1" Type="http://schemas.openxmlformats.org/officeDocument/2006/relationships/slideLayout" Target="../slideLayouts/slideLayout18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3.xml"/></Relationships>
</file>

<file path=ppt/slides/_rels/slide12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40.png"/><Relationship Id="rId1" Type="http://schemas.openxmlformats.org/officeDocument/2006/relationships/slideLayout" Target="../slideLayouts/slideLayout18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6.xml"/><Relationship Id="rId1" Type="http://schemas.openxmlformats.org/officeDocument/2006/relationships/slideLayout" Target="../slideLayouts/slideLayout14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7.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7.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7.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7.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8.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8.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03.xml"/><Relationship Id="rId5" Type="http://schemas.openxmlformats.org/officeDocument/2006/relationships/image" Target="../media/image85.png"/><Relationship Id="rId4" Type="http://schemas.openxmlformats.org/officeDocument/2006/relationships/image" Target="../media/image8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8.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8.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03.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7.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7.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7.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7.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8.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8.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8.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8.xml"/><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3.xml"/><Relationship Id="rId1" Type="http://schemas.openxmlformats.org/officeDocument/2006/relationships/tags" Target="../tags/tag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9.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9.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99.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9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53.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153.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153.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153.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9.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153.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2.xml"/><Relationship Id="rId1" Type="http://schemas.openxmlformats.org/officeDocument/2006/relationships/slideLayout" Target="../slideLayouts/slideLayout153.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1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143.xml"/><Relationship Id="rId4" Type="http://schemas.microsoft.com/office/2007/relationships/hdphoto" Target="../media/hdphoto3.wdp"/></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153.xml"/><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153.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9.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1.png"/><Relationship Id="rId1" Type="http://schemas.openxmlformats.org/officeDocument/2006/relationships/slideLayout" Target="../slideLayouts/slideLayout14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8.xml"/><Relationship Id="rId1" Type="http://schemas.openxmlformats.org/officeDocument/2006/relationships/slideLayout" Target="../slideLayouts/slideLayout153.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54.xml"/><Relationship Id="rId4" Type="http://schemas.microsoft.com/office/2007/relationships/hdphoto" Target="../media/hdphoto7.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4.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2.xml"/><Relationship Id="rId1" Type="http://schemas.openxmlformats.org/officeDocument/2006/relationships/slideLayout" Target="../slideLayouts/slideLayout154.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3.xml"/><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4.xml"/><Relationship Id="rId1" Type="http://schemas.openxmlformats.org/officeDocument/2006/relationships/slideLayout" Target="../slideLayouts/slideLayout154.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5.xml"/><Relationship Id="rId1" Type="http://schemas.openxmlformats.org/officeDocument/2006/relationships/slideLayout" Target="../slideLayouts/slideLayout1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3.xml"/></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6.xml"/><Relationship Id="rId1" Type="http://schemas.openxmlformats.org/officeDocument/2006/relationships/slideLayout" Target="../slideLayouts/slideLayout1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7.xml"/><Relationship Id="rId1" Type="http://schemas.openxmlformats.org/officeDocument/2006/relationships/slideLayout" Target="../slideLayouts/slideLayout1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8.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3.xml"/></Relationships>
</file>

<file path=ppt/slides/_rels/slide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9.xml"/><Relationship Id="rId1" Type="http://schemas.openxmlformats.org/officeDocument/2006/relationships/slideLayout" Target="../slideLayouts/slideLayout1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4.png"/><Relationship Id="rId1" Type="http://schemas.openxmlformats.org/officeDocument/2006/relationships/slideLayout" Target="../slideLayouts/slideLayout18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5.png"/><Relationship Id="rId1" Type="http://schemas.openxmlformats.org/officeDocument/2006/relationships/slideLayout" Target="../slideLayouts/slideLayout18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6.png"/><Relationship Id="rId1" Type="http://schemas.openxmlformats.org/officeDocument/2006/relationships/slideLayout" Target="../slideLayouts/slideLayout18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41491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llar_consort-04.jpg"/>
          <p:cNvPicPr>
            <a:picLocks noChangeAspect="1"/>
          </p:cNvPicPr>
          <p:nvPr/>
        </p:nvPicPr>
        <p:blipFill>
          <a:blip r:embed="rId2"/>
          <a:stretch>
            <a:fillRect/>
          </a:stretch>
        </p:blipFill>
        <p:spPr>
          <a:xfrm>
            <a:off x="333738" y="665768"/>
            <a:ext cx="11336652" cy="5609281"/>
          </a:xfrm>
          <a:prstGeom prst="rect">
            <a:avLst/>
          </a:prstGeom>
        </p:spPr>
      </p:pic>
      <p:sp>
        <p:nvSpPr>
          <p:cNvPr id="5" name="Rectangle 4">
            <a:extLst>
              <a:ext uri="{FF2B5EF4-FFF2-40B4-BE49-F238E27FC236}">
                <a16:creationId xmlns:a16="http://schemas.microsoft.com/office/drawing/2014/main" id="{C7EF4084-DEDB-AF52-5F5D-77E392132595}"/>
              </a:ext>
            </a:extLst>
          </p:cNvPr>
          <p:cNvSpPr/>
          <p:nvPr/>
        </p:nvSpPr>
        <p:spPr>
          <a:xfrm>
            <a:off x="1236518" y="4260273"/>
            <a:ext cx="4094018" cy="155863"/>
          </a:xfrm>
          <a:prstGeom prst="rect">
            <a:avLst/>
          </a:prstGeom>
          <a:solidFill>
            <a:srgbClr val="034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43840" y="102870"/>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4 | STELLAR-303</a:t>
            </a:r>
          </a:p>
        </p:txBody>
      </p:sp>
      <p:sp>
        <p:nvSpPr>
          <p:cNvPr id="200" name="DesignColumn"/>
          <p:cNvSpPr txBox="1"/>
          <p:nvPr/>
        </p:nvSpPr>
        <p:spPr>
          <a:xfrm>
            <a:off x="475660" y="6051010"/>
            <a:ext cx="4133333" cy="636008"/>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08080"/>
                </a:solidFill>
                <a:effectLst/>
                <a:uLnTx/>
                <a:uFillTx/>
                <a:latin typeface="Calibri" pitchFamily="34" charset="0"/>
                <a:ea typeface="+mn-ea"/>
                <a:cs typeface="+mn-cs"/>
              </a:rPr>
              <a:t>Hecht et al. Lancet 2025; 406: 2360–70.</a:t>
            </a:r>
          </a:p>
        </p:txBody>
      </p:sp>
      <p:sp>
        <p:nvSpPr>
          <p:cNvPr id="4" name="TextBox 3">
            <a:extLst>
              <a:ext uri="{FF2B5EF4-FFF2-40B4-BE49-F238E27FC236}">
                <a16:creationId xmlns:a16="http://schemas.microsoft.com/office/drawing/2014/main" id="{099CFF83-BB21-988C-E375-8446BF9D832F}"/>
              </a:ext>
            </a:extLst>
          </p:cNvPr>
          <p:cNvSpPr txBox="1"/>
          <p:nvPr/>
        </p:nvSpPr>
        <p:spPr>
          <a:xfrm>
            <a:off x="1388164" y="4267245"/>
            <a:ext cx="2308324" cy="276999"/>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Stratification Factors</a:t>
            </a:r>
          </a:p>
        </p:txBody>
      </p:sp>
      <p:sp>
        <p:nvSpPr>
          <p:cNvPr id="6" name="TextBox 5">
            <a:extLst>
              <a:ext uri="{FF2B5EF4-FFF2-40B4-BE49-F238E27FC236}">
                <a16:creationId xmlns:a16="http://schemas.microsoft.com/office/drawing/2014/main" id="{D0ADB306-A12B-DB5B-9871-70A0DD53D6A3}"/>
              </a:ext>
            </a:extLst>
          </p:cNvPr>
          <p:cNvSpPr txBox="1"/>
          <p:nvPr/>
        </p:nvSpPr>
        <p:spPr>
          <a:xfrm>
            <a:off x="878643" y="5922902"/>
            <a:ext cx="5635690" cy="15586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7F515-0B40-5429-E416-E3AA44969590}"/>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4C06B54C-7A89-D91D-6E3E-F7F96D3B8EBD}"/>
              </a:ext>
            </a:extLst>
          </p:cNvPr>
          <p:cNvSpPr/>
          <p:nvPr/>
        </p:nvSpPr>
        <p:spPr>
          <a:xfrm>
            <a:off x="609600" y="304800"/>
            <a:ext cx="10972800" cy="518160"/>
          </a:xfrm>
          <a:prstGeom prst="rect">
            <a:avLst/>
          </a:prstGeom>
          <a:solidFill>
            <a:srgbClr val="00206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 name="Text 1">
            <a:extLst>
              <a:ext uri="{FF2B5EF4-FFF2-40B4-BE49-F238E27FC236}">
                <a16:creationId xmlns:a16="http://schemas.microsoft.com/office/drawing/2014/main" id="{BF3F68E0-70D2-F748-8040-6B9B88AE2E3F}"/>
              </a:ext>
            </a:extLst>
          </p:cNvPr>
          <p:cNvSpPr/>
          <p:nvPr/>
        </p:nvSpPr>
        <p:spPr>
          <a:xfrm>
            <a:off x="731520" y="304800"/>
            <a:ext cx="10728960" cy="51816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Trial 4  |  STELLAR-303</a:t>
            </a:r>
            <a:endParaRPr kumimoji="0" lang="en-US" sz="2667"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4" name="Shape 2">
            <a:extLst>
              <a:ext uri="{FF2B5EF4-FFF2-40B4-BE49-F238E27FC236}">
                <a16:creationId xmlns:a16="http://schemas.microsoft.com/office/drawing/2014/main" id="{13DC5EDE-F2A1-61D1-2C04-95C68D4C46AE}"/>
              </a:ext>
            </a:extLst>
          </p:cNvPr>
          <p:cNvSpPr/>
          <p:nvPr/>
        </p:nvSpPr>
        <p:spPr>
          <a:xfrm>
            <a:off x="10058400" y="335280"/>
            <a:ext cx="1402080" cy="426720"/>
          </a:xfrm>
          <a:prstGeom prst="rect">
            <a:avLst/>
          </a:prstGeom>
          <a:solidFill>
            <a:srgbClr val="1B7A3D"/>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 3">
            <a:extLst>
              <a:ext uri="{FF2B5EF4-FFF2-40B4-BE49-F238E27FC236}">
                <a16:creationId xmlns:a16="http://schemas.microsoft.com/office/drawing/2014/main" id="{DF31475A-BC03-6063-F086-99B5957E7B8D}"/>
              </a:ext>
            </a:extLst>
          </p:cNvPr>
          <p:cNvSpPr/>
          <p:nvPr/>
        </p:nvSpPr>
        <p:spPr>
          <a:xfrm>
            <a:off x="10058400" y="335280"/>
            <a:ext cx="1402080" cy="426720"/>
          </a:xfrm>
          <a:prstGeom prst="rect">
            <a:avLst/>
          </a:prstGeom>
          <a:noFill/>
          <a:ln/>
        </p:spPr>
        <p:txBody>
          <a:bodyPr wrap="squar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200" normalizeH="0" baseline="0" noProof="0" dirty="0">
                <a:ln>
                  <a:noFill/>
                </a:ln>
                <a:solidFill>
                  <a:srgbClr val="FFFFFF"/>
                </a:solidFill>
                <a:effectLst/>
                <a:uLnTx/>
                <a:uFillTx/>
                <a:latin typeface="Calibri" pitchFamily="34" charset="0"/>
                <a:ea typeface="Calibri" pitchFamily="34" charset="-122"/>
                <a:cs typeface="Calibri" pitchFamily="34" charset="-120"/>
              </a:rPr>
              <a:t>RESULTS</a:t>
            </a:r>
            <a:endPar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 4">
            <a:extLst>
              <a:ext uri="{FF2B5EF4-FFF2-40B4-BE49-F238E27FC236}">
                <a16:creationId xmlns:a16="http://schemas.microsoft.com/office/drawing/2014/main" id="{D958DE10-646A-CEFE-3412-5DB1B3C0BADE}"/>
              </a:ext>
            </a:extLst>
          </p:cNvPr>
          <p:cNvSpPr/>
          <p:nvPr/>
        </p:nvSpPr>
        <p:spPr>
          <a:xfrm>
            <a:off x="6096000" y="6522720"/>
            <a:ext cx="4666667" cy="304800"/>
          </a:xfrm>
          <a:prstGeom prst="rect">
            <a:avLst/>
          </a:prstGeom>
          <a:noFill/>
          <a:ln/>
        </p:spPr>
        <p:txBody>
          <a:bodyPr wrap="square"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Hecht et al. Lancet 2025; 406: 2360–70.</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8" name="Text 9">
            <a:extLst>
              <a:ext uri="{FF2B5EF4-FFF2-40B4-BE49-F238E27FC236}">
                <a16:creationId xmlns:a16="http://schemas.microsoft.com/office/drawing/2014/main" id="{9719F26E-9D5A-2B31-D563-E97A9F5D5A7D}"/>
              </a:ext>
            </a:extLst>
          </p:cNvPr>
          <p:cNvSpPr/>
          <p:nvPr/>
        </p:nvSpPr>
        <p:spPr>
          <a:xfrm>
            <a:off x="10972800" y="6568440"/>
            <a:ext cx="914400" cy="213360"/>
          </a:xfrm>
          <a:prstGeom prst="rect">
            <a:avLst/>
          </a:prstGeom>
          <a:noFill/>
          <a:ln/>
        </p:spPr>
        <p:txBody>
          <a:bodyPr wrap="square"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4" name="Text 10">
            <a:extLst>
              <a:ext uri="{FF2B5EF4-FFF2-40B4-BE49-F238E27FC236}">
                <a16:creationId xmlns:a16="http://schemas.microsoft.com/office/drawing/2014/main" id="{9890551E-5AA9-A71A-BD1E-64A502CBFF80}"/>
              </a:ext>
            </a:extLst>
          </p:cNvPr>
          <p:cNvSpPr/>
          <p:nvPr/>
        </p:nvSpPr>
        <p:spPr>
          <a:xfrm>
            <a:off x="304800" y="6522720"/>
            <a:ext cx="4876800" cy="21336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CRC Year in Review 2025–2026 | mCRC | A. Saeed</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grpSp>
        <p:nvGrpSpPr>
          <p:cNvPr id="20" name="Group 19">
            <a:extLst>
              <a:ext uri="{FF2B5EF4-FFF2-40B4-BE49-F238E27FC236}">
                <a16:creationId xmlns:a16="http://schemas.microsoft.com/office/drawing/2014/main" id="{5776E723-5EE2-42E4-BC4F-377D6E8AD422}"/>
              </a:ext>
            </a:extLst>
          </p:cNvPr>
          <p:cNvGrpSpPr/>
          <p:nvPr/>
        </p:nvGrpSpPr>
        <p:grpSpPr>
          <a:xfrm>
            <a:off x="1" y="2166290"/>
            <a:ext cx="6012180" cy="2990902"/>
            <a:chOff x="1" y="2166290"/>
            <a:chExt cx="6012180" cy="2990902"/>
          </a:xfrm>
        </p:grpSpPr>
        <p:pic>
          <p:nvPicPr>
            <p:cNvPr id="15" name="Picture 14" descr="stellar_os_forest-06.jpg">
              <a:extLst>
                <a:ext uri="{FF2B5EF4-FFF2-40B4-BE49-F238E27FC236}">
                  <a16:creationId xmlns:a16="http://schemas.microsoft.com/office/drawing/2014/main" id="{3E6E7313-8994-CD97-DDE9-5AFBBAAD75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6306"/>
            <a:stretch>
              <a:fillRect/>
            </a:stretch>
          </p:blipFill>
          <p:spPr>
            <a:xfrm>
              <a:off x="1" y="2166290"/>
              <a:ext cx="6012180" cy="2726454"/>
            </a:xfrm>
            <a:prstGeom prst="rect">
              <a:avLst/>
            </a:prstGeom>
          </p:spPr>
        </p:pic>
        <p:sp>
          <p:nvSpPr>
            <p:cNvPr id="18" name="TextBox 17">
              <a:extLst>
                <a:ext uri="{FF2B5EF4-FFF2-40B4-BE49-F238E27FC236}">
                  <a16:creationId xmlns:a16="http://schemas.microsoft.com/office/drawing/2014/main" id="{E0D933C5-999F-A330-6AF9-0F7D11329E10}"/>
                </a:ext>
              </a:extLst>
            </p:cNvPr>
            <p:cNvSpPr txBox="1"/>
            <p:nvPr/>
          </p:nvSpPr>
          <p:spPr>
            <a:xfrm>
              <a:off x="4957660" y="4787860"/>
              <a:ext cx="86106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grpSp>
      <p:grpSp>
        <p:nvGrpSpPr>
          <p:cNvPr id="16" name="Group 15">
            <a:extLst>
              <a:ext uri="{FF2B5EF4-FFF2-40B4-BE49-F238E27FC236}">
                <a16:creationId xmlns:a16="http://schemas.microsoft.com/office/drawing/2014/main" id="{3B2BD027-9E77-626D-1F2A-04EFCE9340D1}"/>
              </a:ext>
            </a:extLst>
          </p:cNvPr>
          <p:cNvGrpSpPr/>
          <p:nvPr/>
        </p:nvGrpSpPr>
        <p:grpSpPr>
          <a:xfrm>
            <a:off x="5814060" y="1972876"/>
            <a:ext cx="6402620" cy="3544356"/>
            <a:chOff x="5814060" y="1972876"/>
            <a:chExt cx="6402620" cy="3544356"/>
          </a:xfrm>
        </p:grpSpPr>
        <p:pic>
          <p:nvPicPr>
            <p:cNvPr id="10" name="Picture 9" descr="A table with numbers and a number of people&#10;&#10;AI-generated content may be incorrect.">
              <a:extLst>
                <a:ext uri="{FF2B5EF4-FFF2-40B4-BE49-F238E27FC236}">
                  <a16:creationId xmlns:a16="http://schemas.microsoft.com/office/drawing/2014/main" id="{38ECF883-CC67-7BE8-C285-57E53FD4A4F7}"/>
                </a:ext>
              </a:extLst>
            </p:cNvPr>
            <p:cNvPicPr>
              <a:picLocks noChangeAspect="1"/>
            </p:cNvPicPr>
            <p:nvPr/>
          </p:nvPicPr>
          <p:blipFill>
            <a:blip r:embed="rId5"/>
            <a:srcRect b="6469"/>
            <a:stretch>
              <a:fillRect/>
            </a:stretch>
          </p:blipFill>
          <p:spPr>
            <a:xfrm>
              <a:off x="5814060" y="1972876"/>
              <a:ext cx="6323346" cy="3241871"/>
            </a:xfrm>
            <a:prstGeom prst="rect">
              <a:avLst/>
            </a:prstGeom>
          </p:spPr>
        </p:pic>
        <p:sp>
          <p:nvSpPr>
            <p:cNvPr id="19" name="TextBox 18">
              <a:extLst>
                <a:ext uri="{FF2B5EF4-FFF2-40B4-BE49-F238E27FC236}">
                  <a16:creationId xmlns:a16="http://schemas.microsoft.com/office/drawing/2014/main" id="{C14772C8-7BEA-7C57-3C56-14712EE00797}"/>
                </a:ext>
              </a:extLst>
            </p:cNvPr>
            <p:cNvSpPr txBox="1"/>
            <p:nvPr/>
          </p:nvSpPr>
          <p:spPr>
            <a:xfrm>
              <a:off x="11215834" y="5147900"/>
              <a:ext cx="100084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grpSp>
    </p:spTree>
    <p:extLst>
      <p:ext uri="{BB962C8B-B14F-4D97-AF65-F5344CB8AC3E}">
        <p14:creationId xmlns:p14="http://schemas.microsoft.com/office/powerpoint/2010/main" val="25078721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5AE06-18AC-8EC9-B31F-1C92E70A237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6F7E239F-90F7-1281-B9D2-9220630445D6}"/>
              </a:ext>
            </a:extLst>
          </p:cNvPr>
          <p:cNvSpPr/>
          <p:nvPr/>
        </p:nvSpPr>
        <p:spPr>
          <a:xfrm>
            <a:off x="609600" y="304800"/>
            <a:ext cx="10972800" cy="518160"/>
          </a:xfrm>
          <a:prstGeom prst="rect">
            <a:avLst/>
          </a:prstGeom>
          <a:solidFill>
            <a:srgbClr val="00206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 name="Text 1">
            <a:extLst>
              <a:ext uri="{FF2B5EF4-FFF2-40B4-BE49-F238E27FC236}">
                <a16:creationId xmlns:a16="http://schemas.microsoft.com/office/drawing/2014/main" id="{D1C6E368-E168-8EA5-7206-740DC5005C58}"/>
              </a:ext>
            </a:extLst>
          </p:cNvPr>
          <p:cNvSpPr/>
          <p:nvPr/>
        </p:nvSpPr>
        <p:spPr>
          <a:xfrm>
            <a:off x="731520" y="304800"/>
            <a:ext cx="10728960" cy="51816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Trial 4  |  STELLAR-303</a:t>
            </a:r>
            <a:endParaRPr kumimoji="0" lang="en-US" sz="2667"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4" name="Shape 2">
            <a:extLst>
              <a:ext uri="{FF2B5EF4-FFF2-40B4-BE49-F238E27FC236}">
                <a16:creationId xmlns:a16="http://schemas.microsoft.com/office/drawing/2014/main" id="{8465ADA3-C7B6-B30D-0EB5-BF72B5B2D4EF}"/>
              </a:ext>
            </a:extLst>
          </p:cNvPr>
          <p:cNvSpPr/>
          <p:nvPr/>
        </p:nvSpPr>
        <p:spPr>
          <a:xfrm>
            <a:off x="10058400" y="335280"/>
            <a:ext cx="1402080" cy="426720"/>
          </a:xfrm>
          <a:prstGeom prst="rect">
            <a:avLst/>
          </a:prstGeom>
          <a:solidFill>
            <a:srgbClr val="1B7A3D"/>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 3">
            <a:extLst>
              <a:ext uri="{FF2B5EF4-FFF2-40B4-BE49-F238E27FC236}">
                <a16:creationId xmlns:a16="http://schemas.microsoft.com/office/drawing/2014/main" id="{8032917C-866F-AEB4-DF5F-62BB79B1CFD3}"/>
              </a:ext>
            </a:extLst>
          </p:cNvPr>
          <p:cNvSpPr/>
          <p:nvPr/>
        </p:nvSpPr>
        <p:spPr>
          <a:xfrm>
            <a:off x="10058400" y="335280"/>
            <a:ext cx="1402080" cy="426720"/>
          </a:xfrm>
          <a:prstGeom prst="rect">
            <a:avLst/>
          </a:prstGeom>
          <a:noFill/>
          <a:ln/>
        </p:spPr>
        <p:txBody>
          <a:bodyPr wrap="squar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200" normalizeH="0" baseline="0" noProof="0" dirty="0">
                <a:ln>
                  <a:noFill/>
                </a:ln>
                <a:solidFill>
                  <a:srgbClr val="FFFFFF"/>
                </a:solidFill>
                <a:effectLst/>
                <a:uLnTx/>
                <a:uFillTx/>
                <a:latin typeface="Calibri" pitchFamily="34" charset="0"/>
                <a:ea typeface="Calibri" pitchFamily="34" charset="-122"/>
                <a:cs typeface="Calibri" pitchFamily="34" charset="-120"/>
              </a:rPr>
              <a:t>RESULTS</a:t>
            </a:r>
            <a:endPar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 4">
            <a:extLst>
              <a:ext uri="{FF2B5EF4-FFF2-40B4-BE49-F238E27FC236}">
                <a16:creationId xmlns:a16="http://schemas.microsoft.com/office/drawing/2014/main" id="{1C7F117E-2144-CA5B-23B7-E40752EE6E29}"/>
              </a:ext>
            </a:extLst>
          </p:cNvPr>
          <p:cNvSpPr/>
          <p:nvPr/>
        </p:nvSpPr>
        <p:spPr>
          <a:xfrm>
            <a:off x="6096000" y="6522720"/>
            <a:ext cx="4666667" cy="304800"/>
          </a:xfrm>
          <a:prstGeom prst="rect">
            <a:avLst/>
          </a:prstGeom>
          <a:noFill/>
          <a:ln/>
        </p:spPr>
        <p:txBody>
          <a:bodyPr wrap="square"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Hecht et al. Lancet 2025; 406: 2360–70.</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8" name="Text 9">
            <a:extLst>
              <a:ext uri="{FF2B5EF4-FFF2-40B4-BE49-F238E27FC236}">
                <a16:creationId xmlns:a16="http://schemas.microsoft.com/office/drawing/2014/main" id="{0692E54C-689E-D313-BB69-3AFD1574A6AD}"/>
              </a:ext>
            </a:extLst>
          </p:cNvPr>
          <p:cNvSpPr/>
          <p:nvPr/>
        </p:nvSpPr>
        <p:spPr>
          <a:xfrm>
            <a:off x="10972800" y="6568440"/>
            <a:ext cx="914400" cy="213360"/>
          </a:xfrm>
          <a:prstGeom prst="rect">
            <a:avLst/>
          </a:prstGeom>
          <a:noFill/>
          <a:ln/>
        </p:spPr>
        <p:txBody>
          <a:bodyPr wrap="square"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4" name="Text 10">
            <a:extLst>
              <a:ext uri="{FF2B5EF4-FFF2-40B4-BE49-F238E27FC236}">
                <a16:creationId xmlns:a16="http://schemas.microsoft.com/office/drawing/2014/main" id="{75B4628D-8C65-9B76-8409-71F7446700D8}"/>
              </a:ext>
            </a:extLst>
          </p:cNvPr>
          <p:cNvSpPr/>
          <p:nvPr/>
        </p:nvSpPr>
        <p:spPr>
          <a:xfrm>
            <a:off x="304800" y="6522720"/>
            <a:ext cx="4876800" cy="21336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CRC Year in Review 2025–2026 | mCRC | A. Saeed</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pic>
        <p:nvPicPr>
          <p:cNvPr id="9" name="Picture 8">
            <a:extLst>
              <a:ext uri="{FF2B5EF4-FFF2-40B4-BE49-F238E27FC236}">
                <a16:creationId xmlns:a16="http://schemas.microsoft.com/office/drawing/2014/main" id="{94CE5C5E-037A-8F49-53D5-A3D7E0B539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2150"/>
          <a:stretch>
            <a:fillRect/>
          </a:stretch>
        </p:blipFill>
        <p:spPr>
          <a:xfrm>
            <a:off x="793124" y="932064"/>
            <a:ext cx="10438111" cy="4993871"/>
          </a:xfrm>
          <a:prstGeom prst="rect">
            <a:avLst/>
          </a:prstGeom>
        </p:spPr>
      </p:pic>
      <p:sp>
        <p:nvSpPr>
          <p:cNvPr id="13" name="TextBox 12">
            <a:extLst>
              <a:ext uri="{FF2B5EF4-FFF2-40B4-BE49-F238E27FC236}">
                <a16:creationId xmlns:a16="http://schemas.microsoft.com/office/drawing/2014/main" id="{894B8DDB-3189-072F-B8D1-465D82DE82EF}"/>
              </a:ext>
            </a:extLst>
          </p:cNvPr>
          <p:cNvSpPr txBox="1"/>
          <p:nvPr/>
        </p:nvSpPr>
        <p:spPr>
          <a:xfrm>
            <a:off x="434340" y="6225540"/>
            <a:ext cx="3108960" cy="2219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7" name="TextBox 16">
            <a:extLst>
              <a:ext uri="{FF2B5EF4-FFF2-40B4-BE49-F238E27FC236}">
                <a16:creationId xmlns:a16="http://schemas.microsoft.com/office/drawing/2014/main" id="{6565BC3F-324C-31FD-DDED-CB57E3C8A24E}"/>
              </a:ext>
            </a:extLst>
          </p:cNvPr>
          <p:cNvSpPr txBox="1"/>
          <p:nvPr/>
        </p:nvSpPr>
        <p:spPr>
          <a:xfrm>
            <a:off x="6012180" y="6225540"/>
            <a:ext cx="3108960" cy="2219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8" name="TextBox 17">
            <a:extLst>
              <a:ext uri="{FF2B5EF4-FFF2-40B4-BE49-F238E27FC236}">
                <a16:creationId xmlns:a16="http://schemas.microsoft.com/office/drawing/2014/main" id="{ABB84515-FD62-E139-DF5A-16AC5BD97BDD}"/>
              </a:ext>
            </a:extLst>
          </p:cNvPr>
          <p:cNvSpPr txBox="1"/>
          <p:nvPr/>
        </p:nvSpPr>
        <p:spPr>
          <a:xfrm>
            <a:off x="4953000" y="6103620"/>
            <a:ext cx="86106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9" name="TextBox 18">
            <a:extLst>
              <a:ext uri="{FF2B5EF4-FFF2-40B4-BE49-F238E27FC236}">
                <a16:creationId xmlns:a16="http://schemas.microsoft.com/office/drawing/2014/main" id="{7A2CBB7E-BB0B-EA5B-24CA-9A83DC2B1D3E}"/>
              </a:ext>
            </a:extLst>
          </p:cNvPr>
          <p:cNvSpPr txBox="1"/>
          <p:nvPr/>
        </p:nvSpPr>
        <p:spPr>
          <a:xfrm>
            <a:off x="10466894" y="6040874"/>
            <a:ext cx="86106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9451459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FBB42-8DBA-BE5E-D417-EB9F6EA60B1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3BE4980-73C4-F8ED-87BD-0818C71C71F7}"/>
              </a:ext>
            </a:extLst>
          </p:cNvPr>
          <p:cNvSpPr/>
          <p:nvPr/>
        </p:nvSpPr>
        <p:spPr>
          <a:xfrm>
            <a:off x="609600" y="304800"/>
            <a:ext cx="10972800" cy="518160"/>
          </a:xfrm>
          <a:prstGeom prst="rect">
            <a:avLst/>
          </a:prstGeom>
          <a:solidFill>
            <a:srgbClr val="00206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 name="Text 1">
            <a:extLst>
              <a:ext uri="{FF2B5EF4-FFF2-40B4-BE49-F238E27FC236}">
                <a16:creationId xmlns:a16="http://schemas.microsoft.com/office/drawing/2014/main" id="{F327DFA3-9EE0-BDCF-B3A8-E492D322EC2E}"/>
              </a:ext>
            </a:extLst>
          </p:cNvPr>
          <p:cNvSpPr/>
          <p:nvPr/>
        </p:nvSpPr>
        <p:spPr>
          <a:xfrm>
            <a:off x="731520" y="304800"/>
            <a:ext cx="10728960" cy="51816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Trial 4  |  STELLAR-303</a:t>
            </a:r>
            <a:endParaRPr kumimoji="0" lang="en-US" sz="2667"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4" name="Shape 2">
            <a:extLst>
              <a:ext uri="{FF2B5EF4-FFF2-40B4-BE49-F238E27FC236}">
                <a16:creationId xmlns:a16="http://schemas.microsoft.com/office/drawing/2014/main" id="{A18772A2-8796-372E-6973-8740B5902DE9}"/>
              </a:ext>
            </a:extLst>
          </p:cNvPr>
          <p:cNvSpPr/>
          <p:nvPr/>
        </p:nvSpPr>
        <p:spPr>
          <a:xfrm>
            <a:off x="10058400" y="335280"/>
            <a:ext cx="1402080" cy="426720"/>
          </a:xfrm>
          <a:prstGeom prst="rect">
            <a:avLst/>
          </a:prstGeom>
          <a:solidFill>
            <a:srgbClr val="1B7A3D"/>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 3">
            <a:extLst>
              <a:ext uri="{FF2B5EF4-FFF2-40B4-BE49-F238E27FC236}">
                <a16:creationId xmlns:a16="http://schemas.microsoft.com/office/drawing/2014/main" id="{8BFBDE66-FD2B-8F9C-CF27-C54A1580D868}"/>
              </a:ext>
            </a:extLst>
          </p:cNvPr>
          <p:cNvSpPr/>
          <p:nvPr/>
        </p:nvSpPr>
        <p:spPr>
          <a:xfrm>
            <a:off x="10058400" y="335280"/>
            <a:ext cx="1402080" cy="426720"/>
          </a:xfrm>
          <a:prstGeom prst="rect">
            <a:avLst/>
          </a:prstGeom>
          <a:noFill/>
          <a:ln/>
        </p:spPr>
        <p:txBody>
          <a:bodyPr wrap="squar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200" normalizeH="0" baseline="0" noProof="0" dirty="0">
                <a:ln>
                  <a:noFill/>
                </a:ln>
                <a:solidFill>
                  <a:srgbClr val="FFFFFF"/>
                </a:solidFill>
                <a:effectLst/>
                <a:uLnTx/>
                <a:uFillTx/>
                <a:latin typeface="Calibri" pitchFamily="34" charset="0"/>
                <a:ea typeface="Calibri" pitchFamily="34" charset="-122"/>
                <a:cs typeface="Calibri" pitchFamily="34" charset="-120"/>
              </a:rPr>
              <a:t>RESULTS</a:t>
            </a:r>
            <a:endPar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 4">
            <a:extLst>
              <a:ext uri="{FF2B5EF4-FFF2-40B4-BE49-F238E27FC236}">
                <a16:creationId xmlns:a16="http://schemas.microsoft.com/office/drawing/2014/main" id="{44575858-CA89-4FE2-0A0A-4A1A04CB2CB4}"/>
              </a:ext>
            </a:extLst>
          </p:cNvPr>
          <p:cNvSpPr/>
          <p:nvPr/>
        </p:nvSpPr>
        <p:spPr>
          <a:xfrm>
            <a:off x="6096000" y="6522720"/>
            <a:ext cx="4666667" cy="304800"/>
          </a:xfrm>
          <a:prstGeom prst="rect">
            <a:avLst/>
          </a:prstGeom>
          <a:noFill/>
          <a:ln/>
        </p:spPr>
        <p:txBody>
          <a:bodyPr wrap="square"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Hecht et al. Lancet 2025; 406: 2360–70.</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4" name="Text 10">
            <a:extLst>
              <a:ext uri="{FF2B5EF4-FFF2-40B4-BE49-F238E27FC236}">
                <a16:creationId xmlns:a16="http://schemas.microsoft.com/office/drawing/2014/main" id="{8DE3917E-4313-E132-E776-9E321F6DB7FD}"/>
              </a:ext>
            </a:extLst>
          </p:cNvPr>
          <p:cNvSpPr/>
          <p:nvPr/>
        </p:nvSpPr>
        <p:spPr>
          <a:xfrm>
            <a:off x="304800" y="6522720"/>
            <a:ext cx="4876800" cy="21336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CRC Year in Review 2025–2026 | mCRC | A. Saeed</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grpSp>
        <p:nvGrpSpPr>
          <p:cNvPr id="16" name="Group 15">
            <a:extLst>
              <a:ext uri="{FF2B5EF4-FFF2-40B4-BE49-F238E27FC236}">
                <a16:creationId xmlns:a16="http://schemas.microsoft.com/office/drawing/2014/main" id="{7C8E5614-431C-DD8C-882A-431C5D63D666}"/>
              </a:ext>
            </a:extLst>
          </p:cNvPr>
          <p:cNvGrpSpPr/>
          <p:nvPr/>
        </p:nvGrpSpPr>
        <p:grpSpPr>
          <a:xfrm>
            <a:off x="1105962" y="920234"/>
            <a:ext cx="9980075" cy="5267289"/>
            <a:chOff x="1105962" y="920234"/>
            <a:chExt cx="9980075" cy="5267289"/>
          </a:xfrm>
        </p:grpSpPr>
        <p:pic>
          <p:nvPicPr>
            <p:cNvPr id="11" name="Picture 10">
              <a:extLst>
                <a:ext uri="{FF2B5EF4-FFF2-40B4-BE49-F238E27FC236}">
                  <a16:creationId xmlns:a16="http://schemas.microsoft.com/office/drawing/2014/main" id="{C9C49BEB-D133-9AC3-C397-9283299F83AA}"/>
                </a:ext>
              </a:extLst>
            </p:cNvPr>
            <p:cNvPicPr>
              <a:picLocks noChangeAspect="1"/>
            </p:cNvPicPr>
            <p:nvPr/>
          </p:nvPicPr>
          <p:blipFill>
            <a:blip r:embed="rId3"/>
            <a:srcRect b="6471"/>
            <a:stretch>
              <a:fillRect/>
            </a:stretch>
          </p:blipFill>
          <p:spPr>
            <a:xfrm>
              <a:off x="1105962" y="920234"/>
              <a:ext cx="9980075" cy="5170015"/>
            </a:xfrm>
            <a:prstGeom prst="rect">
              <a:avLst/>
            </a:prstGeom>
          </p:spPr>
        </p:pic>
        <p:sp>
          <p:nvSpPr>
            <p:cNvPr id="18" name="TextBox 17">
              <a:extLst>
                <a:ext uri="{FF2B5EF4-FFF2-40B4-BE49-F238E27FC236}">
                  <a16:creationId xmlns:a16="http://schemas.microsoft.com/office/drawing/2014/main" id="{00622AAC-EF4F-0A3B-8F11-C6D40DD781DD}"/>
                </a:ext>
              </a:extLst>
            </p:cNvPr>
            <p:cNvSpPr txBox="1"/>
            <p:nvPr/>
          </p:nvSpPr>
          <p:spPr>
            <a:xfrm>
              <a:off x="9048327" y="5805264"/>
              <a:ext cx="2037709" cy="38225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grpSp>
    </p:spTree>
    <p:extLst>
      <p:ext uri="{BB962C8B-B14F-4D97-AF65-F5344CB8AC3E}">
        <p14:creationId xmlns:p14="http://schemas.microsoft.com/office/powerpoint/2010/main" val="9249539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3172087"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4  |  STELLAR-303</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First IO-based OS benefit in non-MSI-H/</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dMMR</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mCRC</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TKI+ICI approach: TAM/MET/VEGFR + anti-PD-L1</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Chemo free option for heavily pretreated patients</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Consistent benefit across subgroups incl. liver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mets</a:t>
            </a:r>
            <a:endPar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Head-to-head vs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TFD+bev</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needed (unmet need)</a:t>
            </a:r>
          </a:p>
        </p:txBody>
      </p:sp>
      <p:sp>
        <p:nvSpPr>
          <p:cNvPr id="21" name="TextBox 20"/>
          <p:cNvSpPr txBox="1"/>
          <p:nvPr/>
        </p:nvSpPr>
        <p:spPr>
          <a:xfrm>
            <a:off x="6725985" y="6431280"/>
            <a:ext cx="4036682" cy="37965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666666"/>
                </a:solidFill>
                <a:effectLst/>
                <a:uLnTx/>
                <a:uFillTx/>
                <a:latin typeface="Calibri" panose="020F0502020204030204"/>
                <a:ea typeface="+mn-ea"/>
                <a:cs typeface="+mn-cs"/>
              </a:rPr>
              <a:t>Hecht et al. Lancet 2025; 406: 2360–70.</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1285A-51C8-1713-FC9E-09054A1DF5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0E28284-30ED-5CF4-6E8A-B015F06F958B}"/>
              </a:ext>
            </a:extLst>
          </p:cNvPr>
          <p:cNvSpPr/>
          <p:nvPr/>
        </p:nvSpPr>
        <p:spPr bwMode="auto">
          <a:xfrm>
            <a:off x="912286" y="4149080"/>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F7B0CA61-4F2F-3833-1185-6C55CB443D18}"/>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RTP Paper of the Year!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Checkpoint Inhibitors for Localized MSI-High Tumors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Circulating Tumor DNA Assays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Checkpoint Inhibitors for Metastatic Disease </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4: Other Important Papers</a:t>
            </a:r>
          </a:p>
        </p:txBody>
      </p:sp>
      <p:sp>
        <p:nvSpPr>
          <p:cNvPr id="2" name="Title 1">
            <a:extLst>
              <a:ext uri="{FF2B5EF4-FFF2-40B4-BE49-F238E27FC236}">
                <a16:creationId xmlns:a16="http://schemas.microsoft.com/office/drawing/2014/main" id="{B3F548D7-F8A2-0285-2EAE-A19F07B38CF3}"/>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87753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7285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5 | BREAKWATER mFOLFOX6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444444"/>
              </a:solidFill>
              <a:effectLst/>
              <a:uLnTx/>
              <a:uFillTx/>
              <a:latin typeface="Calibri" panose="020F0502020204030204"/>
              <a:ea typeface="+mn-ea"/>
              <a:cs typeface="+mn-cs"/>
            </a:endParaRPr>
          </a:p>
        </p:txBody>
      </p:sp>
      <p:pic>
        <p:nvPicPr>
          <p:cNvPr id="3" name="Picture 2" descr="bw_schema-04.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92399" y="436418"/>
            <a:ext cx="10492861" cy="5922817"/>
          </a:xfrm>
          <a:prstGeom prst="rect">
            <a:avLst/>
          </a:prstGeom>
        </p:spPr>
      </p:pic>
      <p:sp>
        <p:nvSpPr>
          <p:cNvPr id="200" name="DesignColumn"/>
          <p:cNvSpPr txBox="1"/>
          <p:nvPr/>
        </p:nvSpPr>
        <p:spPr>
          <a:xfrm>
            <a:off x="400000" y="6119059"/>
            <a:ext cx="4133333" cy="636008"/>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08080"/>
                </a:solidFill>
                <a:effectLst/>
                <a:uLnTx/>
                <a:uFillTx/>
                <a:latin typeface="Calibri" pitchFamily="34" charset="0"/>
                <a:ea typeface="+mn-ea"/>
                <a:cs typeface="+mn-cs"/>
              </a:rPr>
              <a:t>Elez et al. NEJM 2025;392:2425-2437.</a:t>
            </a:r>
          </a:p>
        </p:txBody>
      </p:sp>
      <p:sp>
        <p:nvSpPr>
          <p:cNvPr id="4" name="Rectangle 3">
            <a:extLst>
              <a:ext uri="{FF2B5EF4-FFF2-40B4-BE49-F238E27FC236}">
                <a16:creationId xmlns:a16="http://schemas.microsoft.com/office/drawing/2014/main" id="{0AC9F412-80E3-3AE9-D23E-FFC7EBDA093C}"/>
              </a:ext>
            </a:extLst>
          </p:cNvPr>
          <p:cNvSpPr/>
          <p:nvPr/>
        </p:nvSpPr>
        <p:spPr>
          <a:xfrm>
            <a:off x="2858561" y="6119059"/>
            <a:ext cx="3491345" cy="146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4839210"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5  |  BREAKWATER mFOLFOX6</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Paradigm shift: 1L targeted Tx for BRAF V600E</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mOS</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30.3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mo</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 BRAF-WT — transformative</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EC+mFOLFOX6 = new global SOC</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EC alone (19.5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mo</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chemo-ineligible option</a:t>
            </a:r>
          </a:p>
        </p:txBody>
      </p:sp>
      <p:sp>
        <p:nvSpPr>
          <p:cNvPr id="18" name="TextBox 17"/>
          <p:cNvSpPr txBox="1"/>
          <p:nvPr/>
        </p:nvSpPr>
        <p:spPr>
          <a:xfrm>
            <a:off x="6907893" y="6431280"/>
            <a:ext cx="3854774" cy="37965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666666"/>
                </a:solidFill>
                <a:effectLst/>
                <a:uLnTx/>
                <a:uFillTx/>
                <a:latin typeface="Calibri" panose="020F0502020204030204"/>
                <a:ea typeface="+mn-ea"/>
                <a:cs typeface="+mn-cs"/>
              </a:rPr>
              <a:t>Elez et al. NEJM 2025;392:2425-2437.</a:t>
            </a:r>
          </a:p>
        </p:txBody>
      </p:sp>
      <p:sp>
        <p:nvSpPr>
          <p:cNvPr id="19" name="TextBox 18"/>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7285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6 | BREAKWATER FOLFIRI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444444"/>
              </a:solidFill>
              <a:effectLst/>
              <a:uLnTx/>
              <a:uFillTx/>
              <a:latin typeface="Calibri" panose="020F0502020204030204"/>
              <a:ea typeface="+mn-ea"/>
              <a:cs typeface="+mn-cs"/>
            </a:endParaRPr>
          </a:p>
        </p:txBody>
      </p:sp>
      <p:pic>
        <p:nvPicPr>
          <p:cNvPr id="3" name="Picture 2" descr="bwf_schema-06.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3711" y="613065"/>
            <a:ext cx="10423331" cy="5777344"/>
          </a:xfrm>
          <a:prstGeom prst="rect">
            <a:avLst/>
          </a:prstGeom>
        </p:spPr>
      </p:pic>
      <p:sp>
        <p:nvSpPr>
          <p:cNvPr id="200" name="DesignColumn"/>
          <p:cNvSpPr txBox="1"/>
          <p:nvPr/>
        </p:nvSpPr>
        <p:spPr>
          <a:xfrm>
            <a:off x="168777" y="6447353"/>
            <a:ext cx="4133333" cy="307777"/>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808080"/>
                </a:solidFill>
                <a:effectLst/>
                <a:uLnTx/>
                <a:uFillTx/>
                <a:latin typeface="Calibri" pitchFamily="34" charset="0"/>
                <a:ea typeface="+mn-ea"/>
                <a:cs typeface="+mn-cs"/>
              </a:rPr>
              <a:t> Kopetz Proc ASCO GI 2026;Abstract 13</a:t>
            </a:r>
          </a:p>
        </p:txBody>
      </p:sp>
      <p:sp>
        <p:nvSpPr>
          <p:cNvPr id="4" name="Rectangle 3">
            <a:extLst>
              <a:ext uri="{FF2B5EF4-FFF2-40B4-BE49-F238E27FC236}">
                <a16:creationId xmlns:a16="http://schemas.microsoft.com/office/drawing/2014/main" id="{C9C2B443-8AF0-1941-2192-06A4D7A3DC76}"/>
              </a:ext>
            </a:extLst>
          </p:cNvPr>
          <p:cNvSpPr/>
          <p:nvPr/>
        </p:nvSpPr>
        <p:spPr>
          <a:xfrm>
            <a:off x="3273136" y="6141027"/>
            <a:ext cx="3345873"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1" y="326667"/>
            <a:ext cx="4379789"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6  |  BREAKWATER FOLFIRI</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Irinotecan-based alt to EC+mFOLFOX6</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For oxaliplatin contraindication/intolerance</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Comparable ORR to FOLFOX arm</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Awaiting randomized PFS/OS</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Expands BRAF-targeted options</a:t>
            </a:r>
          </a:p>
        </p:txBody>
      </p:sp>
      <p:sp>
        <p:nvSpPr>
          <p:cNvPr id="21" name="TextBox 20"/>
          <p:cNvSpPr txBox="1"/>
          <p:nvPr/>
        </p:nvSpPr>
        <p:spPr>
          <a:xfrm>
            <a:off x="6518672" y="6461760"/>
            <a:ext cx="4204805"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808080"/>
                </a:solidFill>
                <a:effectLst/>
                <a:uLnTx/>
                <a:uFillTx/>
                <a:latin typeface="Calibri" pitchFamily="34" charset="0"/>
                <a:ea typeface="+mn-ea"/>
                <a:cs typeface="+mn-cs"/>
              </a:rPr>
              <a:t> Kopetz Proc ASCO GI 2026;Abstract 13</a:t>
            </a:r>
          </a:p>
        </p:txBody>
      </p:sp>
      <p:sp>
        <p:nvSpPr>
          <p:cNvPr id="22" name="TextBox 21"/>
          <p:cNvSpPr txBox="1"/>
          <p:nvPr/>
        </p:nvSpPr>
        <p:spPr>
          <a:xfrm>
            <a:off x="304800" y="641604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7285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7 | MOUNTAINEER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444444"/>
              </a:solidFill>
              <a:effectLst/>
              <a:uLnTx/>
              <a:uFillTx/>
              <a:latin typeface="Calibri" panose="020F0502020204030204"/>
              <a:ea typeface="+mn-ea"/>
              <a:cs typeface="+mn-cs"/>
            </a:endParaRPr>
          </a:p>
        </p:txBody>
      </p:sp>
      <p:pic>
        <p:nvPicPr>
          <p:cNvPr id="3" name="Picture 2" descr="mtn_schema-04.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3836" y="462395"/>
            <a:ext cx="11844324" cy="5933209"/>
          </a:xfrm>
          <a:prstGeom prst="rect">
            <a:avLst/>
          </a:prstGeom>
        </p:spPr>
      </p:pic>
      <p:sp>
        <p:nvSpPr>
          <p:cNvPr id="200" name="DesignColumn"/>
          <p:cNvSpPr txBox="1"/>
          <p:nvPr/>
        </p:nvSpPr>
        <p:spPr>
          <a:xfrm>
            <a:off x="501418" y="6180614"/>
            <a:ext cx="4133333" cy="584775"/>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808080"/>
                </a:solidFill>
                <a:effectLst/>
                <a:uLnTx/>
                <a:uFillTx/>
                <a:latin typeface="Calibri" pitchFamily="34" charset="0"/>
                <a:ea typeface="Calibri" pitchFamily="34" charset="-122"/>
                <a:cs typeface="Calibri" pitchFamily="34" charset="-120"/>
              </a:rPr>
              <a:t>Strickler JH et al Nat Commun 2026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EE880C2-4CFF-D199-AFCA-E51DB368C25D}"/>
              </a:ext>
            </a:extLst>
          </p:cNvPr>
          <p:cNvSpPr txBox="1"/>
          <p:nvPr/>
        </p:nvSpPr>
        <p:spPr>
          <a:xfrm>
            <a:off x="2568084" y="6113000"/>
            <a:ext cx="382555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3511987"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7  |  MOUNTAINEER</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First FDA HER2-targeted therapy for mCRC</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Validates dual HER2 blockade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mAb+TKI</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mOS</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23.9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mo</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 exceptional in pretreated</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MOUNTAINEER-03 ongoing (phase 3)</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Universal HER2 testing warranted</a:t>
            </a:r>
          </a:p>
        </p:txBody>
      </p:sp>
      <p:sp>
        <p:nvSpPr>
          <p:cNvPr id="21" name="TextBox 20"/>
          <p:cNvSpPr txBox="1"/>
          <p:nvPr/>
        </p:nvSpPr>
        <p:spPr>
          <a:xfrm>
            <a:off x="6659556" y="6431280"/>
            <a:ext cx="4103111" cy="37965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666666"/>
                </a:solidFill>
                <a:effectLst/>
                <a:uLnTx/>
                <a:uFillTx/>
                <a:latin typeface="Calibri" panose="020F0502020204030204"/>
                <a:ea typeface="+mn-ea"/>
                <a:cs typeface="+mn-cs"/>
              </a:rPr>
              <a:t>Strickler et al. Lancet 2023;401:609-619.</a:t>
            </a:r>
          </a:p>
        </p:txBody>
      </p:sp>
      <p:sp>
        <p:nvSpPr>
          <p:cNvPr id="22" name="TextBox 21"/>
          <p:cNvSpPr txBox="1"/>
          <p:nvPr/>
        </p:nvSpPr>
        <p:spPr>
          <a:xfrm>
            <a:off x="304800" y="64465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8 | DESTINY-CRC02</a:t>
            </a:r>
          </a:p>
        </p:txBody>
      </p:sp>
      <p:pic>
        <p:nvPicPr>
          <p:cNvPr id="3" name="Picture 2" descr="dcrc02_design-3.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482114"/>
            <a:ext cx="11919288" cy="5893772"/>
          </a:xfrm>
          <a:prstGeom prst="rect">
            <a:avLst/>
          </a:prstGeom>
        </p:spPr>
      </p:pic>
      <p:sp>
        <p:nvSpPr>
          <p:cNvPr id="200" name="DesignColumn"/>
          <p:cNvSpPr txBox="1"/>
          <p:nvPr/>
        </p:nvSpPr>
        <p:spPr>
          <a:xfrm>
            <a:off x="484246" y="6180614"/>
            <a:ext cx="4133333" cy="574453"/>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808080"/>
                </a:solidFill>
                <a:effectLst/>
                <a:uLnTx/>
                <a:uFillTx/>
                <a:latin typeface="Calibri" pitchFamily="34" charset="0"/>
                <a:ea typeface="+mn-ea"/>
                <a:cs typeface="+mn-cs"/>
              </a:rPr>
              <a:t>Raghav et al. ESMO 2025;Abstract 737MO </a:t>
            </a:r>
          </a:p>
        </p:txBody>
      </p:sp>
      <p:sp>
        <p:nvSpPr>
          <p:cNvPr id="4" name="TextBox 3">
            <a:extLst>
              <a:ext uri="{FF2B5EF4-FFF2-40B4-BE49-F238E27FC236}">
                <a16:creationId xmlns:a16="http://schemas.microsoft.com/office/drawing/2014/main" id="{9EAF34BF-8F52-FBCA-8F1C-18C5A231BFBA}"/>
              </a:ext>
            </a:extLst>
          </p:cNvPr>
          <p:cNvSpPr txBox="1"/>
          <p:nvPr/>
        </p:nvSpPr>
        <p:spPr>
          <a:xfrm>
            <a:off x="867747" y="5607697"/>
            <a:ext cx="7361854" cy="19373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1" y="326667"/>
            <a:ext cx="3527441"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8  |  DESTINY-CRC02</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Confirms ADC viable in HER2+ mCRC</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5.4 mg/kg: best benefit-risk — selected</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Active in RAS-mutant HER2+ (vs MOUNTAINEER)</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Complementary MOA to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tras+tucatinib</a:t>
            </a:r>
            <a:endPar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Supports biomarker-driven sequencing</a:t>
            </a:r>
          </a:p>
        </p:txBody>
      </p:sp>
      <p:sp>
        <p:nvSpPr>
          <p:cNvPr id="21" name="TextBox 20"/>
          <p:cNvSpPr txBox="1"/>
          <p:nvPr/>
        </p:nvSpPr>
        <p:spPr>
          <a:xfrm>
            <a:off x="5980268" y="6431280"/>
            <a:ext cx="4639412"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808080"/>
                </a:solidFill>
                <a:effectLst/>
                <a:uLnTx/>
                <a:uFillTx/>
                <a:latin typeface="Calibri" pitchFamily="34" charset="0"/>
                <a:ea typeface="+mn-ea"/>
                <a:cs typeface="+mn-cs"/>
              </a:rPr>
              <a:t>Raghav et al. ESMO 2025;Abstract 737MO </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9 | </a:t>
            </a:r>
            <a:r>
              <a:rPr kumimoji="0" lang="en-US" sz="2267" b="1" i="0" u="none" strike="noStrike" kern="1200" cap="none" spc="0" normalizeH="0" baseline="0" noProof="0" dirty="0" err="1">
                <a:ln>
                  <a:noFill/>
                </a:ln>
                <a:solidFill>
                  <a:srgbClr val="A20000"/>
                </a:solidFill>
                <a:effectLst/>
                <a:uLnTx/>
                <a:uFillTx/>
                <a:latin typeface="Calibri" panose="020F0502020204030204"/>
                <a:ea typeface="+mn-ea"/>
                <a:cs typeface="+mn-cs"/>
              </a:rPr>
              <a:t>CodeBreaK</a:t>
            </a: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 300 OS</a:t>
            </a:r>
          </a:p>
        </p:txBody>
      </p:sp>
      <p:pic>
        <p:nvPicPr>
          <p:cNvPr id="3" name="Picture 2" descr="cb_schema-05.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3840" y="551515"/>
            <a:ext cx="11788263" cy="5832734"/>
          </a:xfrm>
          <a:prstGeom prst="rect">
            <a:avLst/>
          </a:prstGeom>
        </p:spPr>
      </p:pic>
      <p:sp>
        <p:nvSpPr>
          <p:cNvPr id="200" name="DesignColumn"/>
          <p:cNvSpPr txBox="1"/>
          <p:nvPr/>
        </p:nvSpPr>
        <p:spPr>
          <a:xfrm>
            <a:off x="510004" y="6180614"/>
            <a:ext cx="4133333" cy="574453"/>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808080"/>
                </a:solidFill>
                <a:effectLst/>
                <a:uLnTx/>
                <a:uFillTx/>
                <a:latin typeface="Calibri" pitchFamily="34" charset="0"/>
                <a:ea typeface="+mn-ea"/>
                <a:cs typeface="+mn-cs"/>
              </a:rPr>
              <a:t>Pietrantonio et al. JCO 2025;43:2147-2154.</a:t>
            </a:r>
          </a:p>
        </p:txBody>
      </p:sp>
      <p:sp>
        <p:nvSpPr>
          <p:cNvPr id="4" name="TextBox 3">
            <a:extLst>
              <a:ext uri="{FF2B5EF4-FFF2-40B4-BE49-F238E27FC236}">
                <a16:creationId xmlns:a16="http://schemas.microsoft.com/office/drawing/2014/main" id="{24C8CB8E-15F0-12DC-8EEA-C6EDA743909D}"/>
              </a:ext>
            </a:extLst>
          </p:cNvPr>
          <p:cNvSpPr txBox="1"/>
          <p:nvPr/>
        </p:nvSpPr>
        <p:spPr>
          <a:xfrm>
            <a:off x="2788920" y="6126480"/>
            <a:ext cx="387096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3949030"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9  |  </a:t>
            </a:r>
            <a:r>
              <a:rPr kumimoji="0" lang="en-US" sz="2533" b="1" i="0" u="none" strike="noStrike" kern="1200" cap="none" spc="0" normalizeH="0" baseline="0" noProof="0" dirty="0" err="1">
                <a:ln>
                  <a:noFill/>
                </a:ln>
                <a:solidFill>
                  <a:srgbClr val="FFFFFF"/>
                </a:solidFill>
                <a:effectLst/>
                <a:uLnTx/>
                <a:uFillTx/>
                <a:latin typeface="Calibri" panose="020F0502020204030204"/>
                <a:ea typeface="+mn-ea"/>
                <a:cs typeface="+mn-cs"/>
              </a:rPr>
              <a:t>CodeBreaK</a:t>
            </a: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 300 OS</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First phase 3 G12Ci with PFS benefit in mCRC</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OS trend supports soto960+pani as SOC</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Confounded by 28% crossover</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30.2% ORR clinically meaningful</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FDA approved — validates approach</a:t>
            </a:r>
          </a:p>
        </p:txBody>
      </p:sp>
      <p:sp>
        <p:nvSpPr>
          <p:cNvPr id="21" name="TextBox 20"/>
          <p:cNvSpPr txBox="1"/>
          <p:nvPr/>
        </p:nvSpPr>
        <p:spPr>
          <a:xfrm>
            <a:off x="6404293" y="6431280"/>
            <a:ext cx="4358374" cy="37965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666666"/>
                </a:solidFill>
                <a:effectLst/>
                <a:uLnTx/>
                <a:uFillTx/>
                <a:latin typeface="Calibri" panose="020F0502020204030204"/>
                <a:ea typeface="+mn-ea"/>
                <a:cs typeface="+mn-cs"/>
              </a:rPr>
              <a:t>Pietrantonio et al. JCO 2025;43:2147-2154.</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93785"/>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10 | </a:t>
            </a:r>
            <a:r>
              <a:rPr kumimoji="0" lang="en-US" sz="2267" b="1" i="0" u="none" strike="noStrike" kern="1200" cap="none" spc="0" normalizeH="0" baseline="0" noProof="0" dirty="0" err="1">
                <a:ln>
                  <a:noFill/>
                </a:ln>
                <a:solidFill>
                  <a:srgbClr val="A20000"/>
                </a:solidFill>
                <a:effectLst/>
                <a:uLnTx/>
                <a:uFillTx/>
                <a:latin typeface="Calibri" panose="020F0502020204030204"/>
                <a:ea typeface="+mn-ea"/>
                <a:cs typeface="+mn-cs"/>
              </a:rPr>
              <a:t>Olomorasib</a:t>
            </a:r>
            <a:endPar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endParaRPr>
          </a:p>
        </p:txBody>
      </p:sp>
      <p:pic>
        <p:nvPicPr>
          <p:cNvPr id="3" name="Picture 2" descr="olo_schema-04.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9266" y="696192"/>
            <a:ext cx="11399960" cy="5640604"/>
          </a:xfrm>
          <a:prstGeom prst="rect">
            <a:avLst/>
          </a:prstGeom>
        </p:spPr>
      </p:pic>
      <p:sp>
        <p:nvSpPr>
          <p:cNvPr id="200" name="DesignColumn"/>
          <p:cNvSpPr txBox="1"/>
          <p:nvPr/>
        </p:nvSpPr>
        <p:spPr>
          <a:xfrm>
            <a:off x="527175" y="6189699"/>
            <a:ext cx="4133333" cy="574453"/>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808080"/>
                </a:solidFill>
                <a:effectLst/>
                <a:uLnTx/>
                <a:uFillTx/>
                <a:latin typeface="Calibri" pitchFamily="34" charset="0"/>
                <a:ea typeface="+mn-ea"/>
                <a:cs typeface="+mn-cs"/>
              </a:rPr>
              <a:t>Hollebecque</a:t>
            </a:r>
            <a:r>
              <a:rPr kumimoji="0" lang="en-US" sz="1333" b="0" i="1" u="none" strike="noStrike" kern="1200" cap="none" spc="0" normalizeH="0" baseline="0" noProof="0" dirty="0">
                <a:ln>
                  <a:noFill/>
                </a:ln>
                <a:solidFill>
                  <a:srgbClr val="808080"/>
                </a:solidFill>
                <a:effectLst/>
                <a:uLnTx/>
                <a:uFillTx/>
                <a:latin typeface="Calibri" pitchFamily="34" charset="0"/>
                <a:ea typeface="+mn-ea"/>
                <a:cs typeface="+mn-cs"/>
              </a:rPr>
              <a:t> Proc ASCO 2025;Abstract 3507</a:t>
            </a:r>
          </a:p>
        </p:txBody>
      </p:sp>
      <p:sp>
        <p:nvSpPr>
          <p:cNvPr id="4" name="Rectangle 3">
            <a:extLst>
              <a:ext uri="{FF2B5EF4-FFF2-40B4-BE49-F238E27FC236}">
                <a16:creationId xmlns:a16="http://schemas.microsoft.com/office/drawing/2014/main" id="{0A575B8A-D90C-9D58-8878-BE7E87A89951}"/>
              </a:ext>
            </a:extLst>
          </p:cNvPr>
          <p:cNvSpPr/>
          <p:nvPr/>
        </p:nvSpPr>
        <p:spPr>
          <a:xfrm>
            <a:off x="2888673" y="6057900"/>
            <a:ext cx="3616036" cy="278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3184141"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10  |  </a:t>
            </a:r>
            <a:r>
              <a:rPr kumimoji="0" lang="en-US" sz="2533" b="1" i="0" u="none" strike="noStrike" kern="1200" cap="none" spc="0" normalizeH="0" baseline="0" noProof="0" dirty="0" err="1">
                <a:ln>
                  <a:noFill/>
                </a:ln>
                <a:solidFill>
                  <a:srgbClr val="FFFFFF"/>
                </a:solidFill>
                <a:effectLst/>
                <a:uLnTx/>
                <a:uFillTx/>
                <a:latin typeface="Calibri" panose="020F0502020204030204"/>
                <a:ea typeface="+mn-ea"/>
                <a:cs typeface="+mn-cs"/>
              </a:rPr>
              <a:t>Olomorasib</a:t>
            </a:r>
            <a:endPar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Next-gen G12Ci with superior efficacy potential</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47% ORR &gt;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CodeBreaK</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300 benchmark</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Room for improvement in G12C therapy</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Phase 3 randomized data needed</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Expanding KRAS toolkit</a:t>
            </a:r>
          </a:p>
        </p:txBody>
      </p:sp>
      <p:sp>
        <p:nvSpPr>
          <p:cNvPr id="21" name="TextBox 20"/>
          <p:cNvSpPr txBox="1"/>
          <p:nvPr/>
        </p:nvSpPr>
        <p:spPr>
          <a:xfrm>
            <a:off x="7187131" y="6457890"/>
            <a:ext cx="4700069"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808080"/>
                </a:solidFill>
                <a:effectLst/>
                <a:uLnTx/>
                <a:uFillTx/>
                <a:latin typeface="Calibri" pitchFamily="34" charset="0"/>
                <a:ea typeface="+mn-ea"/>
                <a:cs typeface="+mn-cs"/>
              </a:rPr>
              <a:t>Hollebecque</a:t>
            </a:r>
            <a:r>
              <a:rPr kumimoji="0" lang="en-US" sz="2000" b="0" i="1" u="none" strike="noStrike" kern="1200" cap="none" spc="0" normalizeH="0" baseline="0" noProof="0" dirty="0">
                <a:ln>
                  <a:noFill/>
                </a:ln>
                <a:solidFill>
                  <a:srgbClr val="808080"/>
                </a:solidFill>
                <a:effectLst/>
                <a:uLnTx/>
                <a:uFillTx/>
                <a:latin typeface="Calibri" pitchFamily="34" charset="0"/>
                <a:ea typeface="+mn-ea"/>
                <a:cs typeface="+mn-cs"/>
              </a:rPr>
              <a:t> Proc ASCO 2025;Abstract 3507</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11 | MK-1084</a:t>
            </a:r>
          </a:p>
        </p:txBody>
      </p:sp>
      <p:pic>
        <p:nvPicPr>
          <p:cNvPr id="3" name="Picture 2" descr="mk_schema-05.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6656" y="607009"/>
            <a:ext cx="11058689" cy="5762618"/>
          </a:xfrm>
          <a:prstGeom prst="rect">
            <a:avLst/>
          </a:prstGeom>
        </p:spPr>
      </p:pic>
      <p:sp>
        <p:nvSpPr>
          <p:cNvPr id="200" name="DesignColumn"/>
          <p:cNvSpPr txBox="1"/>
          <p:nvPr/>
        </p:nvSpPr>
        <p:spPr>
          <a:xfrm>
            <a:off x="303942" y="6172527"/>
            <a:ext cx="4133333" cy="574453"/>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808080"/>
                </a:solidFill>
                <a:effectLst/>
                <a:uLnTx/>
                <a:uFillTx/>
                <a:latin typeface="Calibri" pitchFamily="34" charset="0"/>
                <a:ea typeface="+mn-ea"/>
                <a:cs typeface="+mn-cs"/>
              </a:rPr>
              <a:t>Lugowska</a:t>
            </a:r>
            <a:r>
              <a:rPr kumimoji="0" lang="en-US" sz="1333" b="0" i="1" u="none" strike="noStrike" kern="1200" cap="none" spc="0" normalizeH="0" baseline="0" noProof="0" dirty="0">
                <a:ln>
                  <a:noFill/>
                </a:ln>
                <a:solidFill>
                  <a:srgbClr val="808080"/>
                </a:solidFill>
                <a:effectLst/>
                <a:uLnTx/>
                <a:uFillTx/>
                <a:latin typeface="Calibri" pitchFamily="34" charset="0"/>
                <a:ea typeface="+mn-ea"/>
                <a:cs typeface="+mn-cs"/>
              </a:rPr>
              <a:t> Proc ASCO 2025;Abstract 3508 Slides</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2832250"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11  |  MK-1084</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First G12C degrader — paradigm shift</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50%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ORR+cetux</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highest in G12C mCRC</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May overcome adaptive resistance</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Early data — needs confirmation</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Could redefine G12C treatment</a:t>
            </a:r>
          </a:p>
        </p:txBody>
      </p:sp>
      <p:sp>
        <p:nvSpPr>
          <p:cNvPr id="21" name="TextBox 20"/>
          <p:cNvSpPr txBox="1"/>
          <p:nvPr/>
        </p:nvSpPr>
        <p:spPr>
          <a:xfrm>
            <a:off x="10577936" y="6431280"/>
            <a:ext cx="184731" cy="215444"/>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378691" y="6433127"/>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
        <p:nvSpPr>
          <p:cNvPr id="24" name="TextBox 23">
            <a:extLst>
              <a:ext uri="{FF2B5EF4-FFF2-40B4-BE49-F238E27FC236}">
                <a16:creationId xmlns:a16="http://schemas.microsoft.com/office/drawing/2014/main" id="{5334C8DA-CA6D-2C26-EC5A-C66B4614EE61}"/>
              </a:ext>
            </a:extLst>
          </p:cNvPr>
          <p:cNvSpPr txBox="1"/>
          <p:nvPr/>
        </p:nvSpPr>
        <p:spPr>
          <a:xfrm>
            <a:off x="7009776" y="6368534"/>
            <a:ext cx="609724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808080"/>
                </a:solidFill>
                <a:effectLst/>
                <a:uLnTx/>
                <a:uFillTx/>
                <a:latin typeface="Calibri" pitchFamily="34" charset="0"/>
                <a:ea typeface="+mn-ea"/>
                <a:cs typeface="+mn-cs"/>
              </a:rPr>
              <a:t>Lugowska</a:t>
            </a:r>
            <a:r>
              <a:rPr kumimoji="0" lang="en-US" sz="1800" b="0" i="1" u="none" strike="noStrike" kern="1200" cap="none" spc="0" normalizeH="0" baseline="0" noProof="0" dirty="0">
                <a:ln>
                  <a:noFill/>
                </a:ln>
                <a:solidFill>
                  <a:srgbClr val="808080"/>
                </a:solidFill>
                <a:effectLst/>
                <a:uLnTx/>
                <a:uFillTx/>
                <a:latin typeface="Calibri" pitchFamily="34" charset="0"/>
                <a:ea typeface="+mn-ea"/>
                <a:cs typeface="+mn-cs"/>
              </a:rPr>
              <a:t> Proc ASCO 2025;Abstract 3508 Slides</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601983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7285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12 | OrigAMI-1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44444"/>
                </a:solidFill>
                <a:effectLst/>
                <a:uLnTx/>
                <a:uFillTx/>
                <a:latin typeface="Calibri" panose="020F0502020204030204"/>
                <a:ea typeface="+mn-ea"/>
                <a:cs typeface="+mn-cs"/>
              </a:rPr>
              <a:t>STUDY SCHEMA &amp; BIOMARKERS</a:t>
            </a:r>
          </a:p>
        </p:txBody>
      </p:sp>
      <p:pic>
        <p:nvPicPr>
          <p:cNvPr id="3" name="Picture 2" descr="origami_poster-1.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33333" y="1902604"/>
            <a:ext cx="7400000" cy="3661458"/>
          </a:xfrm>
          <a:prstGeom prst="rect">
            <a:avLst/>
          </a:prstGeom>
        </p:spPr>
      </p:pic>
      <p:sp>
        <p:nvSpPr>
          <p:cNvPr id="200" name="DesignColumn"/>
          <p:cNvSpPr txBox="1"/>
          <p:nvPr/>
        </p:nvSpPr>
        <p:spPr>
          <a:xfrm>
            <a:off x="243840" y="833334"/>
            <a:ext cx="4133333" cy="5111656"/>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0"/>
              </a:spcBef>
              <a:spcAft>
                <a:spcPts val="133"/>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mn-cs"/>
              </a:rPr>
              <a:t>Study Design</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Phase 1b/2, open-label (NCT05379595)</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RAS/BRAF WT mCRC, anti-EGFR naïve</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Amivantamab: EGFR-MET bispecific</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Multiple cohorts: mono + chemo combos</a:t>
            </a:r>
          </a:p>
          <a:p>
            <a:pPr marL="0" marR="0" lvl="0" indent="0" algn="l" defTabSz="457200" rtl="0" eaLnBrk="1" fontAlgn="auto" latinLnBrk="0" hangingPunct="1">
              <a:lnSpc>
                <a:spcPct val="100000"/>
              </a:lnSpc>
              <a:spcBef>
                <a:spcPts val="267"/>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33"/>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mn-cs"/>
              </a:rPr>
              <a:t>Endpoints &amp; Treatment</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Primary: Safety/RP2D (combo); ORR (mono)</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Ami 1050mg + FOLFOX or FOLFIRI</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1L or 2L (anti-EGFR naïve)</a:t>
            </a:r>
          </a:p>
          <a:p>
            <a:pPr marL="152408" marR="0" lvl="0" indent="-152408" algn="l" defTabSz="457200" rtl="0" eaLnBrk="1" fontAlgn="auto" latinLnBrk="0" hangingPunct="1">
              <a:lnSpc>
                <a:spcPct val="100000"/>
              </a:lnSpc>
              <a:spcBef>
                <a:spcPts val="0"/>
              </a:spcBef>
              <a:spcAft>
                <a:spcPts val="67"/>
              </a:spcAft>
              <a:buClrTx/>
              <a:buSzPct val="100000"/>
              <a:buFontTx/>
              <a:buChar char="•"/>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Phase 3 OrigAMI-2/3 enrolling</a:t>
            </a:r>
          </a:p>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808080"/>
                </a:solidFill>
                <a:effectLst/>
                <a:uLnTx/>
                <a:uFillTx/>
                <a:latin typeface="Calibri" pitchFamily="34" charset="0"/>
                <a:ea typeface="+mn-ea"/>
                <a:cs typeface="+mn-cs"/>
              </a:rPr>
              <a:t>Chen EX et al. ASCO GI 2026; Abstract 166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3091872"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12  |  OrigAMI-1</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EGFR-MET bispecific: novel beyond anti-EGFR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mAbs</a:t>
            </a:r>
            <a:endPar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49% ORR competitive with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cetux</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pani</a:t>
            </a:r>
            <a:endPar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Intrahepatic ORR 53% — unmet need</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Phase 3 OrigAMI-2/3 pivotal</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Could shift 1L RAS WT paradigm</a:t>
            </a:r>
          </a:p>
        </p:txBody>
      </p:sp>
      <p:sp>
        <p:nvSpPr>
          <p:cNvPr id="21" name="TextBox 20"/>
          <p:cNvSpPr txBox="1"/>
          <p:nvPr/>
        </p:nvSpPr>
        <p:spPr>
          <a:xfrm>
            <a:off x="6033103" y="6431280"/>
            <a:ext cx="4100033" cy="36933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808080"/>
                </a:solidFill>
                <a:effectLst/>
                <a:uLnTx/>
                <a:uFillTx/>
                <a:latin typeface="Calibri" pitchFamily="34" charset="0"/>
                <a:ea typeface="+mn-ea"/>
                <a:cs typeface="+mn-cs"/>
              </a:rPr>
              <a:t>Chen EX et al. ASCO GI 2026; Abstract 166</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lvl="0" algn="ctr" defTabSz="914400" fontAlgn="auto">
              <a:spcBef>
                <a:spcPts val="0"/>
              </a:spcBef>
              <a:spcAft>
                <a:spcPts val="0"/>
              </a:spcAft>
              <a:defRPr/>
            </a:pPr>
            <a:r>
              <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Join Us</a:t>
            </a:r>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t>
            </a:r>
            <a:br>
              <a:rPr lang="en-US" sz="3600" i="1" dirty="0"/>
            </a:br>
            <a:r>
              <a:rPr lang="en-US" sz="3600" i="1" dirty="0"/>
              <a:t>and ABS credit is provided in the Zoom chat room. </a:t>
            </a:r>
            <a:br>
              <a:rPr lang="en-US" sz="3600" i="1" dirty="0"/>
            </a:br>
            <a:r>
              <a:rPr lang="en-US" sz="3600" i="1" dirty="0"/>
              <a:t>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925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480476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3806942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2325738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Abdulraheem Yacoub,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278975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32B-E80D-EB3B-1860-3CAEEE6C36F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C5A1A2A-D5C2-37B9-8E61-B2CE9ECAA32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Optimizing the Management </a:t>
            </a:r>
            <a:br>
              <a:rPr lang="en-US" sz="3600" dirty="0"/>
            </a:br>
            <a:r>
              <a:rPr lang="en-US" sz="3600" dirty="0"/>
              <a:t>of Metastatic Triple-Negative Breast Cancer</a:t>
            </a:r>
          </a:p>
        </p:txBody>
      </p:sp>
      <p:sp>
        <p:nvSpPr>
          <p:cNvPr id="12" name="Text Box 3">
            <a:extLst>
              <a:ext uri="{FF2B5EF4-FFF2-40B4-BE49-F238E27FC236}">
                <a16:creationId xmlns:a16="http://schemas.microsoft.com/office/drawing/2014/main" id="{496F2DDA-6FBE-75B2-9089-B039D7CAD1E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F30D510-D964-244F-839F-DF0BF00AA642}"/>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8D6D2C1-B2F3-DD90-1198-5944EC244FDF}"/>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29E4B8-689B-803E-81AD-43FDE5DBD433}"/>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5E6466-D7E4-3CB6-0AF4-4347489810D4}"/>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46307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51st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253076"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494455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75253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Arvind Dasari,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Gastrointestinal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65104"/>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Anwaar Saeed,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Pittsburgh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Gastrointestinal Disease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Co-Leader, Cancer Therapeutics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UPMC Hillman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Pittsburgh, Pennsylvania</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4365104"/>
            <a:ext cx="1443490" cy="1443490"/>
          </a:xfrm>
          <a:prstGeom prst="rect">
            <a:avLst/>
          </a:prstGeom>
        </p:spPr>
      </p:pic>
    </p:spTree>
    <p:extLst>
      <p:ext uri="{BB962C8B-B14F-4D97-AF65-F5344CB8AC3E}">
        <p14:creationId xmlns:p14="http://schemas.microsoft.com/office/powerpoint/2010/main" val="277988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51st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746481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29983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7C669-97C2-83A6-808C-4FDF5772D0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B5A12-BAEC-D332-0203-9DAB5F36BFFA}"/>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RTP Paper of the Year!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Checkpoint Inhibitors for Localized MSI-High Tumors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Circulating Tumor DNA Assays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Checkpoint Inhibitors for Metastatic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Other Important Papers</a:t>
            </a:r>
          </a:p>
        </p:txBody>
      </p:sp>
      <p:sp>
        <p:nvSpPr>
          <p:cNvPr id="2" name="Title 1">
            <a:extLst>
              <a:ext uri="{FF2B5EF4-FFF2-40B4-BE49-F238E27FC236}">
                <a16:creationId xmlns:a16="http://schemas.microsoft.com/office/drawing/2014/main" id="{F5398F56-7FCB-4012-20BF-DE165AF4E02E}"/>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2974265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6778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75253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Arvind Dasari,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Gastrointestinal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65104"/>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Anwaar Saeed,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Pittsburgh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Gastrointestinal Disease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Co-Leader, Cancer Therapeutics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UPMC Hillman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Pittsburgh, Pennsylvania</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4365104"/>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98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68943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04194" cy="4605235"/>
          </a:xfrm>
        </p:spPr>
        <p:txBody>
          <a:bodyPr/>
          <a:lstStyle/>
          <a:p>
            <a:pPr marL="98425" indent="0">
              <a:buNone/>
            </a:pPr>
            <a:r>
              <a:rPr lang="en-US" sz="2500" b="0" dirty="0"/>
              <a:t>This activity is supported by educational grants from Exelixis Inc, GSK, and Natera Inc.</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2958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5721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Abdulraheem Yacoub,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71076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32B-E80D-EB3B-1860-3CAEEE6C36F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C5A1A2A-D5C2-37B9-8E61-B2CE9ECAA32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Optimizing the Management </a:t>
            </a:r>
            <a:br>
              <a:rPr lang="en-US" sz="3600" dirty="0"/>
            </a:br>
            <a:r>
              <a:rPr lang="en-US" sz="3600" dirty="0"/>
              <a:t>of Metastatic Triple-Negative Breast Cancer</a:t>
            </a:r>
          </a:p>
        </p:txBody>
      </p:sp>
      <p:sp>
        <p:nvSpPr>
          <p:cNvPr id="12" name="Text Box 3">
            <a:extLst>
              <a:ext uri="{FF2B5EF4-FFF2-40B4-BE49-F238E27FC236}">
                <a16:creationId xmlns:a16="http://schemas.microsoft.com/office/drawing/2014/main" id="{496F2DDA-6FBE-75B2-9089-B039D7CAD1E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F30D510-D964-244F-839F-DF0BF00AA642}"/>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8D6D2C1-B2F3-DD90-1198-5944EC244FDF}"/>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29E4B8-689B-803E-81AD-43FDE5DBD433}"/>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5E6466-D7E4-3CB6-0AF4-4347489810D4}"/>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9206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51st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253076"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345341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51st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043827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92368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Exelixis Inc, GSK, and Natera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97405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Dasari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3236303418"/>
              </p:ext>
            </p:extLst>
          </p:nvPr>
        </p:nvGraphicFramePr>
        <p:xfrm>
          <a:off x="1041886" y="1772816"/>
          <a:ext cx="10229367" cy="2466641"/>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12073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Agenus Inc, Bristol Myers Squibb, Exelixis Inc, Illumina,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Personalis</a:t>
                      </a:r>
                      <a:r>
                        <a:rPr lang="en-US" sz="1800" b="0" kern="1200" dirty="0">
                          <a:solidFill>
                            <a:schemeClr val="tx1"/>
                          </a:solidFill>
                          <a:effectLst/>
                          <a:latin typeface="+mn-lt"/>
                          <a:ea typeface="+mn-ea"/>
                          <a:cs typeface="+mn-cs"/>
                        </a:rPr>
                        <a:t>, Sanofi, Taiho Oncology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5930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Bristol Myers Squibb, </a:t>
                      </a:r>
                      <a:r>
                        <a:rPr lang="en-US" sz="1800" b="0" kern="1200" dirty="0" err="1">
                          <a:solidFill>
                            <a:schemeClr val="tx1"/>
                          </a:solidFill>
                          <a:effectLst/>
                          <a:latin typeface="+mn-lt"/>
                          <a:ea typeface="+mn-ea"/>
                          <a:cs typeface="+mn-cs"/>
                        </a:rPr>
                        <a:t>Crinetics</a:t>
                      </a:r>
                      <a:r>
                        <a:rPr lang="en-US" sz="1800" b="0" kern="1200" dirty="0">
                          <a:solidFill>
                            <a:schemeClr val="tx1"/>
                          </a:solidFill>
                          <a:effectLst/>
                          <a:latin typeface="+mn-lt"/>
                          <a:ea typeface="+mn-ea"/>
                          <a:cs typeface="+mn-cs"/>
                        </a:rPr>
                        <a:t> Pharmaceuticals, Eisai Inc, </a:t>
                      </a:r>
                      <a:r>
                        <a:rPr lang="en-US" sz="1800" b="0" kern="1200" dirty="0" err="1">
                          <a:solidFill>
                            <a:schemeClr val="tx1"/>
                          </a:solidFill>
                          <a:effectLst/>
                          <a:latin typeface="+mn-lt"/>
                          <a:ea typeface="+mn-ea"/>
                          <a:cs typeface="+mn-cs"/>
                        </a:rPr>
                        <a:t>Enterome</a:t>
                      </a:r>
                      <a:r>
                        <a:rPr lang="en-US" sz="1800" b="0" kern="1200" dirty="0">
                          <a:solidFill>
                            <a:schemeClr val="tx1"/>
                          </a:solidFill>
                          <a:effectLst/>
                          <a:latin typeface="+mn-lt"/>
                          <a:ea typeface="+mn-ea"/>
                          <a:cs typeface="+mn-cs"/>
                        </a:rPr>
                        <a:t>, Guardant Health, Hutchison </a:t>
                      </a:r>
                      <a:r>
                        <a:rPr lang="en-US" sz="1800" b="0" kern="1200" dirty="0" err="1">
                          <a:solidFill>
                            <a:schemeClr val="tx1"/>
                          </a:solidFill>
                          <a:effectLst/>
                          <a:latin typeface="+mn-lt"/>
                          <a:ea typeface="+mn-ea"/>
                          <a:cs typeface="+mn-cs"/>
                        </a:rPr>
                        <a:t>MediPharma</a:t>
                      </a:r>
                      <a:r>
                        <a:rPr lang="en-US" sz="1800" b="0" kern="1200" dirty="0">
                          <a:solidFill>
                            <a:schemeClr val="tx1"/>
                          </a:solidFill>
                          <a:effectLst/>
                          <a:latin typeface="+mn-lt"/>
                          <a:ea typeface="+mn-ea"/>
                          <a:cs typeface="+mn-cs"/>
                        </a:rPr>
                        <a:t>, Natera Inc, </a:t>
                      </a:r>
                      <a:r>
                        <a:rPr lang="en-US" sz="1800" b="0" kern="1200" dirty="0" err="1">
                          <a:solidFill>
                            <a:schemeClr val="tx1"/>
                          </a:solidFill>
                          <a:effectLst/>
                          <a:latin typeface="+mn-lt"/>
                          <a:ea typeface="+mn-ea"/>
                          <a:cs typeface="+mn-cs"/>
                        </a:rPr>
                        <a:t>NeoGenomics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Personalis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RayzeBio</a:t>
                      </a:r>
                      <a:r>
                        <a:rPr lang="en-US" sz="1800" b="0" kern="1200" dirty="0">
                          <a:solidFill>
                            <a:schemeClr val="tx1"/>
                          </a:solidFill>
                          <a:effectLst/>
                          <a:latin typeface="+mn-lt"/>
                          <a:ea typeface="+mn-ea"/>
                          <a:cs typeface="+mn-cs"/>
                        </a:rPr>
                        <a:t>, Taiho Oncology Inc, </a:t>
                      </a:r>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4217218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Saeed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3220274652"/>
              </p:ext>
            </p:extLst>
          </p:nvPr>
        </p:nvGraphicFramePr>
        <p:xfrm>
          <a:off x="1375245" y="1585930"/>
          <a:ext cx="9433048" cy="3931302"/>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847364">
                  <a:extLst>
                    <a:ext uri="{9D8B030D-6E8A-4147-A177-3AD203B41FA5}">
                      <a16:colId xmlns:a16="http://schemas.microsoft.com/office/drawing/2014/main" val="3833924404"/>
                    </a:ext>
                  </a:extLst>
                </a:gridCol>
              </a:tblGrid>
              <a:tr h="13978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Autem Therapeutics, </a:t>
                      </a:r>
                      <a:r>
                        <a:rPr lang="en-US" b="0" dirty="0" err="1">
                          <a:solidFill>
                            <a:schemeClr val="tx1"/>
                          </a:solidFill>
                        </a:rPr>
                        <a:t>BeOne</a:t>
                      </a:r>
                      <a:r>
                        <a:rPr lang="en-US" b="0" dirty="0">
                          <a:solidFill>
                            <a:schemeClr val="tx1"/>
                          </a:solidFill>
                        </a:rPr>
                        <a:t>, Bristol Myers Squibb, Exact Sciences Corporation, Exelixis Inc, KAHR Medical, Merck, Pfizer Inc, Regeneron Pharmaceuticals Inc, </a:t>
                      </a:r>
                      <a:r>
                        <a:rPr lang="en-US" b="0" dirty="0" err="1">
                          <a:solidFill>
                            <a:schemeClr val="tx1"/>
                          </a:solidFill>
                        </a:rPr>
                        <a:t>Replimune</a:t>
                      </a:r>
                      <a:r>
                        <a:rPr lang="en-US" b="0" dirty="0">
                          <a:solidFill>
                            <a:schemeClr val="tx1"/>
                          </a:solidFill>
                        </a:rPr>
                        <a:t>, Taiho Oncology Inc, </a:t>
                      </a:r>
                      <a:r>
                        <a:rPr lang="en-US" b="0" dirty="0" err="1">
                          <a:solidFill>
                            <a:schemeClr val="tx1"/>
                          </a:solidFill>
                        </a:rPr>
                        <a:t>Xilio</a:t>
                      </a:r>
                      <a:r>
                        <a:rPr lang="en-US" b="0" dirty="0">
                          <a:solidFill>
                            <a:schemeClr val="tx1"/>
                          </a:solidFill>
                        </a:rPr>
                        <a:t> Therapeutics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6373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Actuate Therapeutics, Arcus Biosciences, AstraZeneca Pharmaceuticals LP, Bristol Myers Squibb, </a:t>
                      </a:r>
                      <a:r>
                        <a:rPr lang="en-US" sz="1800" b="0" kern="1200" dirty="0" err="1">
                          <a:solidFill>
                            <a:schemeClr val="tx1"/>
                          </a:solidFill>
                          <a:effectLst/>
                          <a:latin typeface="+mn-lt"/>
                          <a:ea typeface="+mn-ea"/>
                          <a:cs typeface="+mn-cs"/>
                        </a:rPr>
                        <a:t>Coherus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BioSciences</a:t>
                      </a:r>
                      <a:r>
                        <a:rPr lang="en-US" sz="1800" b="0" kern="1200" dirty="0">
                          <a:solidFill>
                            <a:schemeClr val="tx1"/>
                          </a:solidFill>
                          <a:effectLst/>
                          <a:latin typeface="+mn-lt"/>
                          <a:ea typeface="+mn-ea"/>
                          <a:cs typeface="+mn-cs"/>
                        </a:rPr>
                        <a:t>, Exelixis Inc, </a:t>
                      </a:r>
                      <a:r>
                        <a:rPr lang="en-US" sz="1800" b="0" kern="1200" dirty="0" err="1">
                          <a:solidFill>
                            <a:schemeClr val="tx1"/>
                          </a:solidFill>
                          <a:effectLst/>
                          <a:latin typeface="+mn-lt"/>
                          <a:ea typeface="+mn-ea"/>
                          <a:cs typeface="+mn-cs"/>
                        </a:rPr>
                        <a:t>Henlius</a:t>
                      </a:r>
                      <a:r>
                        <a:rPr lang="en-US" sz="1800" b="0" kern="1200" dirty="0">
                          <a:solidFill>
                            <a:schemeClr val="tx1"/>
                          </a:solidFill>
                          <a:effectLst/>
                          <a:latin typeface="+mn-lt"/>
                          <a:ea typeface="+mn-ea"/>
                          <a:cs typeface="+mn-cs"/>
                        </a:rPr>
                        <a:t>, Incyte Corporation, KAHR Medical, Merck, Oxford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Phanes</a:t>
                      </a:r>
                      <a:r>
                        <a:rPr lang="en-US" sz="1800" b="0" kern="1200" dirty="0">
                          <a:solidFill>
                            <a:schemeClr val="tx1"/>
                          </a:solidFill>
                          <a:effectLst/>
                          <a:latin typeface="+mn-lt"/>
                          <a:ea typeface="+mn-ea"/>
                          <a:cs typeface="+mn-cs"/>
                        </a:rPr>
                        <a:t> Therapeutics Inc, Regeneron Pharmaceuticals Inc, </a:t>
                      </a:r>
                      <a:r>
                        <a:rPr lang="en-US" sz="1800" b="0" kern="1200" dirty="0" err="1">
                          <a:solidFill>
                            <a:schemeClr val="tx1"/>
                          </a:solidFill>
                          <a:effectLst/>
                          <a:latin typeface="+mn-lt"/>
                          <a:ea typeface="+mn-ea"/>
                          <a:cs typeface="+mn-cs"/>
                        </a:rPr>
                        <a:t>Replimune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34904"/>
                  </a:ext>
                </a:extLst>
              </a:tr>
              <a:tr h="11697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Arcus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666680"/>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895505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106408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861345-722F-95EC-F35F-CB5C88F781AD}"/>
              </a:ext>
            </a:extLst>
          </p:cNvPr>
          <p:cNvPicPr>
            <a:picLocks noChangeAspect="1"/>
          </p:cNvPicPr>
          <p:nvPr/>
        </p:nvPicPr>
        <p:blipFill>
          <a:blip r:embed="rId3"/>
          <a:stretch>
            <a:fillRect/>
          </a:stretch>
        </p:blipFill>
        <p:spPr>
          <a:xfrm>
            <a:off x="551384" y="2834934"/>
            <a:ext cx="6384032" cy="359101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3D0F0A0-6B18-4B28-A38D-70E6E0B9DDFA}"/>
              </a:ext>
            </a:extLst>
          </p:cNvPr>
          <p:cNvPicPr>
            <a:picLocks noChangeAspect="1"/>
          </p:cNvPicPr>
          <p:nvPr/>
        </p:nvPicPr>
        <p:blipFill>
          <a:blip r:embed="rId4"/>
          <a:stretch>
            <a:fillRect/>
          </a:stretch>
        </p:blipFill>
        <p:spPr>
          <a:xfrm>
            <a:off x="5447928" y="260648"/>
            <a:ext cx="6384031" cy="3591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Arvind Dasari, MD, MS</a:t>
            </a:r>
          </a:p>
          <a:p>
            <a:pPr>
              <a:lnSpc>
                <a:spcPct val="100000"/>
              </a:lnSpc>
              <a:spcBef>
                <a:spcPts val="0"/>
              </a:spcBef>
              <a:spcAft>
                <a:spcPts val="600"/>
              </a:spcAft>
            </a:pPr>
            <a:r>
              <a:rPr lang="en-US" sz="1800" b="0" dirty="0"/>
              <a:t>Shi Q et al. Proposed changes to the pathologic staging for colon cancer (CC): AJCC Colon Cancer Expert Panel (AJCCCCEP). ASCO 2025;Abstract 3520. </a:t>
            </a:r>
          </a:p>
          <a:p>
            <a:pPr>
              <a:lnSpc>
                <a:spcPct val="100000"/>
              </a:lnSpc>
              <a:spcBef>
                <a:spcPts val="0"/>
              </a:spcBef>
              <a:spcAft>
                <a:spcPts val="600"/>
              </a:spcAft>
            </a:pPr>
            <a:r>
              <a:rPr lang="en-US" sz="1800" b="0" dirty="0"/>
              <a:t>Ando K et al. Correlation between the timing of recurrence and circulating tumor DNA (ctDNA) doubling time in patients (pts) with resected colon cancer. Gastrointestinal Cancers Symposium 2026;Abstract 220. </a:t>
            </a:r>
          </a:p>
          <a:p>
            <a:pPr>
              <a:lnSpc>
                <a:spcPct val="100000"/>
              </a:lnSpc>
              <a:spcBef>
                <a:spcPts val="0"/>
              </a:spcBef>
              <a:spcAft>
                <a:spcPts val="600"/>
              </a:spcAft>
            </a:pPr>
            <a:r>
              <a:rPr lang="en-US" sz="1800" b="0" dirty="0"/>
              <a:t>Tie J et al. Circulating tumor DNA analysis guiding adjuvant therapy in stage II colon cancer: 5-year outcomes of the randomized DYNAMIC trial. </a:t>
            </a:r>
            <a:r>
              <a:rPr lang="en-US" sz="1800" b="0" i="1" dirty="0"/>
              <a:t>Nat Med </a:t>
            </a:r>
            <a:r>
              <a:rPr lang="en-US" sz="1800" b="0" dirty="0"/>
              <a:t>2025;31(5):1509-18.</a:t>
            </a:r>
          </a:p>
          <a:p>
            <a:pPr>
              <a:lnSpc>
                <a:spcPct val="100000"/>
              </a:lnSpc>
              <a:spcBef>
                <a:spcPts val="0"/>
              </a:spcBef>
              <a:spcAft>
                <a:spcPts val="600"/>
              </a:spcAft>
            </a:pPr>
            <a:r>
              <a:rPr lang="en-US" sz="1800" b="0" dirty="0"/>
              <a:t>Tie J et al. Circulating tumor DNA-guided adjuvant therapy in locally advanced colon cancer: The randomized phase 2/3 DYNAMIC-III trial. </a:t>
            </a:r>
            <a:r>
              <a:rPr lang="en-US" sz="1800" b="0" i="1" dirty="0"/>
              <a:t>Nat Med </a:t>
            </a:r>
            <a:r>
              <a:rPr lang="en-US" sz="1800" b="0" dirty="0"/>
              <a:t>2025;31(12):4291-300.</a:t>
            </a:r>
          </a:p>
          <a:p>
            <a:pPr>
              <a:lnSpc>
                <a:spcPct val="100000"/>
              </a:lnSpc>
              <a:spcBef>
                <a:spcPts val="0"/>
              </a:spcBef>
              <a:spcAft>
                <a:spcPts val="600"/>
              </a:spcAft>
            </a:pPr>
            <a:r>
              <a:rPr lang="en-US" sz="1800" b="0" dirty="0"/>
              <a:t>Cohen SA et al. Real-world monitoring of ctDNA reliably predicts cancer recurrence and treatment efficacy in patients with resected stages I-III colon cancer. </a:t>
            </a:r>
            <a:r>
              <a:rPr lang="en-US" sz="1800" b="0" i="1" dirty="0"/>
              <a:t>Ann Surg </a:t>
            </a:r>
            <a:r>
              <a:rPr lang="en-US" sz="1800" b="0" dirty="0"/>
              <a:t>2025;[Online ahead of print].</a:t>
            </a:r>
          </a:p>
          <a:p>
            <a:pPr>
              <a:lnSpc>
                <a:spcPct val="100000"/>
              </a:lnSpc>
              <a:spcBef>
                <a:spcPts val="0"/>
              </a:spcBef>
              <a:spcAft>
                <a:spcPts val="600"/>
              </a:spcAft>
            </a:pPr>
            <a:r>
              <a:rPr lang="en-US" sz="1800" b="0" dirty="0"/>
              <a:t>Bando H et al. Impact of postoperative ctDNA dynamics on eligibility for the ALTAIR randomized trial in patients with colorectal cancer: Implications for clinical trial enrollment. Gastrointestinal Cancers Symposium 2026;Abstract 12. </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E9CD9-516C-7C00-E8E3-B69B5FE61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C6017-CFE6-E58A-D41D-4AF970B91491}"/>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6C664496-0AC5-B5C2-84E5-596B1F30BFE1}"/>
              </a:ext>
            </a:extLst>
          </p:cNvPr>
          <p:cNvSpPr>
            <a:spLocks noGrp="1"/>
          </p:cNvSpPr>
          <p:nvPr>
            <p:ph idx="1"/>
          </p:nvPr>
        </p:nvSpPr>
        <p:spPr>
          <a:xfrm>
            <a:off x="912286" y="1128021"/>
            <a:ext cx="10358967" cy="4605235"/>
          </a:xfrm>
        </p:spPr>
        <p:txBody>
          <a:bodyPr/>
          <a:lstStyle/>
          <a:p>
            <a:pPr marL="98425" indent="0">
              <a:lnSpc>
                <a:spcPct val="100000"/>
              </a:lnSpc>
              <a:spcBef>
                <a:spcPts val="0"/>
              </a:spcBef>
              <a:spcAft>
                <a:spcPts val="600"/>
              </a:spcAft>
              <a:buNone/>
            </a:pPr>
            <a:r>
              <a:rPr lang="en-US" sz="2000" dirty="0">
                <a:solidFill>
                  <a:srgbClr val="0432FF"/>
                </a:solidFill>
              </a:rPr>
              <a:t>Arvind Dasari, MD, MS (continued)</a:t>
            </a:r>
            <a:endParaRPr lang="en-US" sz="2000" dirty="0"/>
          </a:p>
          <a:p>
            <a:pPr>
              <a:lnSpc>
                <a:spcPct val="100000"/>
              </a:lnSpc>
              <a:spcBef>
                <a:spcPts val="0"/>
              </a:spcBef>
              <a:spcAft>
                <a:spcPts val="600"/>
              </a:spcAft>
            </a:pPr>
            <a:r>
              <a:rPr lang="en-US" sz="1800" b="0" dirty="0"/>
              <a:t>Zhang GQ et al. Predictive role of circulating tumor DNA in stage III colon cancer treated with celecoxib: A post hoc analysis of the CALGB (Alliance)/SWOG 80702 phase 3 randomized </a:t>
            </a:r>
            <a:r>
              <a:rPr lang="en-US" sz="1800" b="0" dirty="0" err="1"/>
              <a:t>cinical</a:t>
            </a:r>
            <a:r>
              <a:rPr lang="en-US" sz="1800" b="0" dirty="0"/>
              <a:t> trial. </a:t>
            </a:r>
            <a:r>
              <a:rPr lang="en-US" sz="1800" b="0" i="1" dirty="0"/>
              <a:t>JAMA Oncol </a:t>
            </a:r>
            <a:r>
              <a:rPr lang="en-US" sz="1800" b="0" dirty="0"/>
              <a:t>2026;12(2):149-58.</a:t>
            </a:r>
          </a:p>
          <a:p>
            <a:pPr>
              <a:lnSpc>
                <a:spcPct val="100000"/>
              </a:lnSpc>
              <a:spcBef>
                <a:spcPts val="0"/>
              </a:spcBef>
              <a:spcAft>
                <a:spcPts val="600"/>
              </a:spcAft>
            </a:pPr>
            <a:r>
              <a:rPr lang="en-US" sz="1800" b="0" dirty="0"/>
              <a:t>Martling A et al. Low-dose aspirin for PI3K-altered localized colorectal cancer. </a:t>
            </a:r>
            <a:r>
              <a:rPr lang="en-US" sz="1800" b="0" i="1" dirty="0"/>
              <a:t>N Engl J Med </a:t>
            </a:r>
            <a:r>
              <a:rPr lang="en-US" sz="1800" b="0" dirty="0"/>
              <a:t>2025;393(11):1051-64.</a:t>
            </a:r>
          </a:p>
          <a:p>
            <a:pPr>
              <a:lnSpc>
                <a:spcPct val="100000"/>
              </a:lnSpc>
              <a:spcBef>
                <a:spcPts val="0"/>
              </a:spcBef>
              <a:spcAft>
                <a:spcPts val="600"/>
              </a:spcAft>
            </a:pPr>
            <a:r>
              <a:rPr lang="en-US" sz="1800" b="0" dirty="0"/>
              <a:t>Courneya KS et al. Structured exercise after adjuvant chemotherapy for colon cancer. </a:t>
            </a:r>
            <a:r>
              <a:rPr lang="en-US" sz="1800" b="0" i="1" dirty="0"/>
              <a:t>N Engl J Med </a:t>
            </a:r>
            <a:r>
              <a:rPr lang="en-US" sz="1800" b="0" dirty="0"/>
              <a:t>2025;393(1):13-25.</a:t>
            </a:r>
          </a:p>
          <a:p>
            <a:pPr>
              <a:lnSpc>
                <a:spcPct val="100000"/>
              </a:lnSpc>
              <a:spcBef>
                <a:spcPts val="0"/>
              </a:spcBef>
              <a:spcAft>
                <a:spcPts val="600"/>
              </a:spcAft>
            </a:pPr>
            <a:r>
              <a:rPr lang="en-US" sz="1800" b="0" dirty="0" err="1"/>
              <a:t>Cercek</a:t>
            </a:r>
            <a:r>
              <a:rPr lang="en-US" sz="1800" b="0" dirty="0"/>
              <a:t> A et al. Nonoperative management of mismatch repair-deficient tumors. </a:t>
            </a:r>
            <a:r>
              <a:rPr lang="en-US" sz="1800" b="0" i="1" dirty="0"/>
              <a:t>N Engl J Med </a:t>
            </a:r>
            <a:r>
              <a:rPr lang="en-US" sz="1800" b="0" dirty="0"/>
              <a:t>2025;392(23):2297-308.</a:t>
            </a:r>
          </a:p>
          <a:p>
            <a:pPr>
              <a:lnSpc>
                <a:spcPct val="100000"/>
              </a:lnSpc>
              <a:spcBef>
                <a:spcPts val="0"/>
              </a:spcBef>
              <a:spcAft>
                <a:spcPts val="600"/>
              </a:spcAft>
            </a:pPr>
            <a:r>
              <a:rPr lang="en-US" sz="1800" b="0" dirty="0" err="1"/>
              <a:t>Rasschaert</a:t>
            </a:r>
            <a:r>
              <a:rPr lang="en-US" sz="1800" b="0" dirty="0"/>
              <a:t> G et al. AZUR-4, a phase 2, open label, randomized study of neoadjuvant dostarlimab plus capecitabine plus oxaliplatin (CAPEOX) versus CAPEOX alone in previously untreated T4N0 or stage III mismatch repair proficient/microsatellite stable resectable colon cancer. ASCO 2025;Abstract TPS3649.</a:t>
            </a:r>
          </a:p>
          <a:p>
            <a:pPr>
              <a:lnSpc>
                <a:spcPct val="100000"/>
              </a:lnSpc>
              <a:spcBef>
                <a:spcPts val="0"/>
              </a:spcBef>
              <a:spcAft>
                <a:spcPts val="600"/>
              </a:spcAft>
            </a:pPr>
            <a:r>
              <a:rPr lang="en-US" sz="1800" b="0" dirty="0"/>
              <a:t>Sinicrope FA et al. Randomized trial of standard chemotherapy alone or combined with atezolizumab as adjuvant therapy for patients with stage III deficient DNA mismatch repair (</a:t>
            </a:r>
            <a:r>
              <a:rPr lang="en-US" sz="1800" b="0" dirty="0" err="1"/>
              <a:t>dMMR</a:t>
            </a:r>
            <a:r>
              <a:rPr lang="en-US" sz="1800" b="0" dirty="0"/>
              <a:t>) colon cancer (Alliance A021502; ATOMIC). ASCO 2025;Abstract LBA1.</a:t>
            </a:r>
          </a:p>
        </p:txBody>
      </p:sp>
    </p:spTree>
    <p:extLst>
      <p:ext uri="{BB962C8B-B14F-4D97-AF65-F5344CB8AC3E}">
        <p14:creationId xmlns:p14="http://schemas.microsoft.com/office/powerpoint/2010/main" val="2758338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12286" y="-99392"/>
            <a:ext cx="10358967" cy="1185763"/>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912286" y="764704"/>
            <a:ext cx="10358967" cy="4605235"/>
          </a:xfrm>
        </p:spPr>
        <p:txBody>
          <a:bodyPr/>
          <a:lstStyle/>
          <a:p>
            <a:pPr marL="98425" indent="0">
              <a:lnSpc>
                <a:spcPct val="100000"/>
              </a:lnSpc>
              <a:spcBef>
                <a:spcPts val="0"/>
              </a:spcBef>
              <a:spcAft>
                <a:spcPts val="600"/>
              </a:spcAft>
              <a:buNone/>
            </a:pPr>
            <a:r>
              <a:rPr lang="en-US" sz="2000" dirty="0">
                <a:solidFill>
                  <a:srgbClr val="0432FF"/>
                </a:solidFill>
              </a:rPr>
              <a:t>Anwaar Saeed, MD</a:t>
            </a:r>
          </a:p>
          <a:p>
            <a:pPr>
              <a:lnSpc>
                <a:spcPct val="100000"/>
              </a:lnSpc>
              <a:spcBef>
                <a:spcPts val="0"/>
              </a:spcBef>
              <a:spcAft>
                <a:spcPts val="600"/>
              </a:spcAft>
            </a:pPr>
            <a:r>
              <a:rPr lang="en-US" sz="1800" b="0" dirty="0"/>
              <a:t>André T et al. Pembrolizumab versus chemotherapy in microsatellite instability-high or mismatch repair-deficient metastatic colorectal cancer: 5-year follow-up from the randomized phase III KEYNOTE-177 study. </a:t>
            </a:r>
            <a:r>
              <a:rPr lang="en-US" sz="1800" b="0" i="1" dirty="0"/>
              <a:t>Ann Oncol </a:t>
            </a:r>
            <a:r>
              <a:rPr lang="en-US" sz="1800" b="0" dirty="0"/>
              <a:t>2025;36(3):277-84.</a:t>
            </a:r>
          </a:p>
          <a:p>
            <a:pPr>
              <a:lnSpc>
                <a:spcPct val="100000"/>
              </a:lnSpc>
              <a:spcBef>
                <a:spcPts val="0"/>
              </a:spcBef>
              <a:spcAft>
                <a:spcPts val="600"/>
              </a:spcAft>
            </a:pPr>
            <a:r>
              <a:rPr lang="en-US" sz="1800" b="0" dirty="0" err="1"/>
              <a:t>Lonardi</a:t>
            </a:r>
            <a:r>
              <a:rPr lang="en-US" sz="1800" b="0" dirty="0"/>
              <a:t> S et al. Nivolumab plus ipilimumab vs nivolumab monotherapy for microsatellite instability-high/mismatch repair-deficient (MSI-H/</a:t>
            </a:r>
            <a:r>
              <a:rPr lang="en-US" sz="1800" b="0" dirty="0" err="1"/>
              <a:t>dMMR</a:t>
            </a:r>
            <a:r>
              <a:rPr lang="en-US" sz="1800" b="0" dirty="0"/>
              <a:t>) metastatic colorectal cancer (mCRC): New results from </a:t>
            </a:r>
            <a:r>
              <a:rPr lang="en-US" sz="1800" b="0" dirty="0" err="1"/>
              <a:t>CheckMate</a:t>
            </a:r>
            <a:r>
              <a:rPr lang="en-US" sz="1800" b="0" dirty="0"/>
              <a:t> 8HW. ESMO 2025;Abstract LBA29.</a:t>
            </a:r>
          </a:p>
          <a:p>
            <a:pPr>
              <a:lnSpc>
                <a:spcPct val="100000"/>
              </a:lnSpc>
              <a:spcBef>
                <a:spcPts val="0"/>
              </a:spcBef>
              <a:spcAft>
                <a:spcPts val="600"/>
              </a:spcAft>
            </a:pPr>
            <a:r>
              <a:rPr lang="en-US" sz="1800" b="0" dirty="0"/>
              <a:t>Rocha Lima CM et al. Colorectal Cancer Metastatic </a:t>
            </a:r>
            <a:r>
              <a:rPr lang="en-US" sz="1800" b="0" dirty="0" err="1"/>
              <a:t>dMMR</a:t>
            </a:r>
            <a:r>
              <a:rPr lang="en-US" sz="1800" b="0" dirty="0"/>
              <a:t> Immunotherapy (COMMIT) study: A randomized phase III study of atezolizumab (</a:t>
            </a:r>
            <a:r>
              <a:rPr lang="en-US" sz="1800" b="0" dirty="0" err="1"/>
              <a:t>atezo</a:t>
            </a:r>
            <a:r>
              <a:rPr lang="en-US" sz="1800" b="0" dirty="0"/>
              <a:t>) monotherapy versus mFOLFOX6/bevacizumab/</a:t>
            </a:r>
            <a:r>
              <a:rPr lang="en-US" sz="1800" b="0" dirty="0" err="1"/>
              <a:t>atezo</a:t>
            </a:r>
            <a:r>
              <a:rPr lang="en-US" sz="1800" b="0" dirty="0"/>
              <a:t> (FFX/</a:t>
            </a:r>
            <a:r>
              <a:rPr lang="en-US" sz="1800" b="0" dirty="0" err="1"/>
              <a:t>bev</a:t>
            </a:r>
            <a:r>
              <a:rPr lang="en-US" sz="1800" b="0" dirty="0"/>
              <a:t>) in the first-line treatment of patients (pts) with deficient DNA mismatch repair (</a:t>
            </a:r>
            <a:r>
              <a:rPr lang="en-US" sz="1800" b="0" dirty="0" err="1"/>
              <a:t>dMMR</a:t>
            </a:r>
            <a:r>
              <a:rPr lang="en-US" sz="1800" b="0" dirty="0"/>
              <a:t>) or microsatellite instability-high (MSI-H) metastatic colorectal cancer (mCRC) — NRG-GI004/SWOG-S1610. Gastrointestinal Cancers Symposium 2026;Abstract 14.</a:t>
            </a:r>
          </a:p>
          <a:p>
            <a:pPr>
              <a:lnSpc>
                <a:spcPct val="100000"/>
              </a:lnSpc>
              <a:spcBef>
                <a:spcPts val="0"/>
              </a:spcBef>
              <a:spcAft>
                <a:spcPts val="600"/>
              </a:spcAft>
            </a:pPr>
            <a:r>
              <a:rPr lang="en-US" sz="1800" b="0" dirty="0"/>
              <a:t>Hecht JR et al. Zanzalintinib plus atezolizumab versus regorafenib in refractory colorectal cancer (STELLAR-303): A </a:t>
            </a:r>
            <a:r>
              <a:rPr lang="en-US" sz="1800" b="0" dirty="0" err="1"/>
              <a:t>randomised</a:t>
            </a:r>
            <a:r>
              <a:rPr lang="en-US" sz="1800" b="0" dirty="0"/>
              <a:t>, open-label, phase 3 trial. </a:t>
            </a:r>
            <a:r>
              <a:rPr lang="en-US" sz="1800" b="0" i="1" dirty="0"/>
              <a:t>Lancet</a:t>
            </a:r>
            <a:r>
              <a:rPr lang="en-US" sz="1800" b="0" dirty="0"/>
              <a:t> 2025;406(10517):2360-70.</a:t>
            </a:r>
          </a:p>
          <a:p>
            <a:pPr>
              <a:lnSpc>
                <a:spcPct val="100000"/>
              </a:lnSpc>
              <a:spcBef>
                <a:spcPts val="0"/>
              </a:spcBef>
              <a:spcAft>
                <a:spcPts val="600"/>
              </a:spcAft>
            </a:pPr>
            <a:r>
              <a:rPr lang="en-US" sz="1800" b="0" dirty="0"/>
              <a:t>Elez E et al. Encorafenib, cetuximab, and mFOLFOX6 in BRAF-mutated colorectal cancer. </a:t>
            </a:r>
            <a:r>
              <a:rPr lang="en-US" sz="1800" b="0" i="1" dirty="0"/>
              <a:t>N Engl J Med</a:t>
            </a:r>
            <a:r>
              <a:rPr lang="en-US" sz="1800" b="0" dirty="0"/>
              <a:t> 2025;392(24):2425-37.</a:t>
            </a:r>
          </a:p>
          <a:p>
            <a:pPr>
              <a:lnSpc>
                <a:spcPct val="100000"/>
              </a:lnSpc>
              <a:spcBef>
                <a:spcPts val="0"/>
              </a:spcBef>
              <a:spcAft>
                <a:spcPts val="600"/>
              </a:spcAft>
            </a:pPr>
            <a:r>
              <a:rPr lang="en-US" sz="1800" b="0" dirty="0"/>
              <a:t>Kopetz S et al. BREAKWATER: Primary analysis of first-line (1L) encorafenib + cetuximab (EC) + FOLFIRI in BRAF V600E-mutant metastatic colorectal cancer (mCRC). Gastrointestinal Cancers Symposium 2026;Abstract 13</a:t>
            </a:r>
            <a:r>
              <a:rPr lang="en-US" sz="1600" b="0" dirty="0"/>
              <a:t>. </a:t>
            </a:r>
          </a:p>
          <a:p>
            <a:pPr>
              <a:lnSpc>
                <a:spcPct val="100000"/>
              </a:lnSpc>
              <a:spcBef>
                <a:spcPts val="0"/>
              </a:spcBef>
              <a:spcAft>
                <a:spcPts val="600"/>
              </a:spcAft>
            </a:pPr>
            <a:endParaRPr lang="en-US" sz="1600" b="0" dirty="0"/>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34330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12286" y="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912286" y="1189040"/>
            <a:ext cx="10358967" cy="4605235"/>
          </a:xfrm>
        </p:spPr>
        <p:txBody>
          <a:bodyPr/>
          <a:lstStyle/>
          <a:p>
            <a:pPr marL="98425" indent="0">
              <a:lnSpc>
                <a:spcPct val="100000"/>
              </a:lnSpc>
              <a:spcBef>
                <a:spcPts val="0"/>
              </a:spcBef>
              <a:spcAft>
                <a:spcPts val="600"/>
              </a:spcAft>
              <a:buNone/>
            </a:pPr>
            <a:r>
              <a:rPr lang="en-US" sz="2000" dirty="0">
                <a:solidFill>
                  <a:srgbClr val="0432FF"/>
                </a:solidFill>
              </a:rPr>
              <a:t>Anwaar Saeed, MD (continued)</a:t>
            </a:r>
          </a:p>
          <a:p>
            <a:pPr>
              <a:lnSpc>
                <a:spcPct val="100000"/>
              </a:lnSpc>
              <a:spcBef>
                <a:spcPts val="0"/>
              </a:spcBef>
              <a:spcAft>
                <a:spcPts val="600"/>
              </a:spcAft>
            </a:pPr>
            <a:r>
              <a:rPr lang="en-US" sz="1800" b="0" dirty="0"/>
              <a:t>Strickler JH et al. Tucatinib plus trastuzumab for chemotherapy-refractory, HER2+, </a:t>
            </a:r>
            <a:r>
              <a:rPr lang="en-US" sz="1800" b="0" i="1" dirty="0"/>
              <a:t>RAS </a:t>
            </a:r>
            <a:r>
              <a:rPr lang="en-US" sz="1800" b="0" dirty="0"/>
              <a:t>wild-type metastatic colorectal cancer (MOUNTAINEER): Final analysis. </a:t>
            </a:r>
            <a:r>
              <a:rPr lang="en-US" sz="1800" b="0" i="1" dirty="0"/>
              <a:t>Nat Commun </a:t>
            </a:r>
            <a:r>
              <a:rPr lang="en-US" sz="1800" b="0" dirty="0"/>
              <a:t>2026;17(1):1068.</a:t>
            </a:r>
          </a:p>
          <a:p>
            <a:pPr>
              <a:lnSpc>
                <a:spcPct val="100000"/>
              </a:lnSpc>
              <a:spcBef>
                <a:spcPts val="0"/>
              </a:spcBef>
              <a:spcAft>
                <a:spcPts val="600"/>
              </a:spcAft>
            </a:pPr>
            <a:r>
              <a:rPr lang="en-US" sz="1800" b="0" dirty="0"/>
              <a:t>Raghav K et al. Trastuzumab deruxtecan (T-DXd) in patients (pts) with HER2-positive (HER2+) metastatic colorectal cancer (mCRC): Final analysis of DESTINY-CRC02, a randomized, phase II trial. ESMO 2025;Abstract 737MO.</a:t>
            </a:r>
          </a:p>
          <a:p>
            <a:pPr>
              <a:lnSpc>
                <a:spcPct val="100000"/>
              </a:lnSpc>
              <a:spcBef>
                <a:spcPts val="0"/>
              </a:spcBef>
              <a:spcAft>
                <a:spcPts val="600"/>
              </a:spcAft>
            </a:pPr>
            <a:r>
              <a:rPr lang="en-US" sz="1800" b="0" dirty="0"/>
              <a:t>Pietrantonio F et al. Overall survival analysis of the phase III </a:t>
            </a:r>
            <a:r>
              <a:rPr lang="en-US" sz="1800" b="0" dirty="0" err="1"/>
              <a:t>CodeBreaK</a:t>
            </a:r>
            <a:r>
              <a:rPr lang="en-US" sz="1800" b="0" dirty="0"/>
              <a:t> 300 study of </a:t>
            </a:r>
            <a:r>
              <a:rPr lang="en-US" sz="1800" b="0" dirty="0" err="1"/>
              <a:t>sotorasib</a:t>
            </a:r>
            <a:r>
              <a:rPr lang="en-US" sz="1800" b="0" dirty="0"/>
              <a:t> plus panitumumab versus investigator’s choice in </a:t>
            </a:r>
            <a:r>
              <a:rPr lang="en-US" sz="1800" b="0" dirty="0" err="1"/>
              <a:t>chemorefractory</a:t>
            </a:r>
            <a:r>
              <a:rPr lang="en-US" sz="1800" b="0" dirty="0"/>
              <a:t> </a:t>
            </a:r>
            <a:r>
              <a:rPr lang="en-US" sz="1800" b="0" i="1" dirty="0"/>
              <a:t>KRAS</a:t>
            </a:r>
            <a:r>
              <a:rPr lang="en-US" sz="1800" b="0" dirty="0"/>
              <a:t> G12C colorectal cancer</a:t>
            </a:r>
            <a:r>
              <a:rPr lang="en-US" sz="1800" b="0" i="1" dirty="0"/>
              <a:t>. J Clin Oncol </a:t>
            </a:r>
            <a:r>
              <a:rPr lang="en-US" sz="1800" b="0" dirty="0"/>
              <a:t>2025;43(19):2147-54.</a:t>
            </a:r>
          </a:p>
          <a:p>
            <a:pPr>
              <a:lnSpc>
                <a:spcPct val="100000"/>
              </a:lnSpc>
              <a:spcBef>
                <a:spcPts val="0"/>
              </a:spcBef>
              <a:spcAft>
                <a:spcPts val="600"/>
              </a:spcAft>
            </a:pPr>
            <a:r>
              <a:rPr lang="en-US" sz="1800" b="0" dirty="0" err="1"/>
              <a:t>Hollebecque</a:t>
            </a:r>
            <a:r>
              <a:rPr lang="en-US" sz="1800" b="0" dirty="0"/>
              <a:t> A et al. Efficacy and safety of </a:t>
            </a:r>
            <a:r>
              <a:rPr lang="en-US" sz="1800" b="0" dirty="0" err="1"/>
              <a:t>olomorasib</a:t>
            </a:r>
            <a:r>
              <a:rPr lang="en-US" sz="1800" b="0" dirty="0"/>
              <a:t>, a second-generation KRAS G12C inhibitor, plus cetuximab in </a:t>
            </a:r>
            <a:r>
              <a:rPr lang="en-US" sz="1800" b="0" i="1" dirty="0"/>
              <a:t>KRAS</a:t>
            </a:r>
            <a:r>
              <a:rPr lang="en-US" sz="1800" b="0" dirty="0"/>
              <a:t> G12C-mutant advanced colorectal cancer. ASCO 2025;Abstract 3507. </a:t>
            </a:r>
          </a:p>
          <a:p>
            <a:pPr>
              <a:lnSpc>
                <a:spcPct val="100000"/>
              </a:lnSpc>
              <a:spcBef>
                <a:spcPts val="0"/>
              </a:spcBef>
              <a:spcAft>
                <a:spcPts val="600"/>
              </a:spcAft>
            </a:pPr>
            <a:r>
              <a:rPr lang="en-US" sz="1800" b="0" dirty="0" err="1"/>
              <a:t>Lugowska</a:t>
            </a:r>
            <a:r>
              <a:rPr lang="en-US" sz="1800" b="0" dirty="0"/>
              <a:t> IA et al. The KRAS G12C inhibitor MK-1084 for </a:t>
            </a:r>
            <a:r>
              <a:rPr lang="en-US" sz="1800" b="0" i="1" dirty="0"/>
              <a:t>KRAS</a:t>
            </a:r>
            <a:r>
              <a:rPr lang="en-US" sz="1800" b="0" dirty="0"/>
              <a:t> G12C–mutated advanced colorectal cancer (CRC): Results from KANDLELIT-001. ASCO 2025;Abstract 3508. </a:t>
            </a:r>
          </a:p>
          <a:p>
            <a:pPr>
              <a:lnSpc>
                <a:spcPct val="100000"/>
              </a:lnSpc>
              <a:spcBef>
                <a:spcPts val="0"/>
              </a:spcBef>
              <a:spcAft>
                <a:spcPts val="600"/>
              </a:spcAft>
            </a:pPr>
            <a:r>
              <a:rPr lang="en-US" sz="1800" b="0" dirty="0"/>
              <a:t>Chen E et al. Amivantamab plus FOLFOX or FOLFIRI in </a:t>
            </a:r>
            <a:r>
              <a:rPr lang="en-US" sz="1800" b="0" i="1" dirty="0"/>
              <a:t>RAS/BRAF </a:t>
            </a:r>
            <a:r>
              <a:rPr lang="en-US" sz="1800" b="0" dirty="0"/>
              <a:t>wild-type metastatic colorectal cancer: Long-term follow-up from the phase 1b/2 OrigAMI-1 study. Gastrointestinal Cancers Symposium 2026;Abstract 166.</a:t>
            </a:r>
          </a:p>
        </p:txBody>
      </p:sp>
    </p:spTree>
    <p:extLst>
      <p:ext uri="{BB962C8B-B14F-4D97-AF65-F5344CB8AC3E}">
        <p14:creationId xmlns:p14="http://schemas.microsoft.com/office/powerpoint/2010/main" val="375551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7C669-97C2-83A6-808C-4FDF5772D0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B5A12-BAEC-D332-0203-9DAB5F36BFFA}"/>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RTP Paper of the Year!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Checkpoint Inhibitors for Localized MSI-High Tumors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Circulating Tumor DNA Assays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Checkpoint Inhibitors for Metastatic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Other Important Papers</a:t>
            </a:r>
          </a:p>
        </p:txBody>
      </p:sp>
      <p:sp>
        <p:nvSpPr>
          <p:cNvPr id="2" name="Title 1">
            <a:extLst>
              <a:ext uri="{FF2B5EF4-FFF2-40B4-BE49-F238E27FC236}">
                <a16:creationId xmlns:a16="http://schemas.microsoft.com/office/drawing/2014/main" id="{F5398F56-7FCB-4012-20BF-DE165AF4E02E}"/>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4175848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7122F2-A1A2-2729-3A45-1348200189A2}"/>
              </a:ext>
            </a:extLst>
          </p:cNvPr>
          <p:cNvSpPr/>
          <p:nvPr/>
        </p:nvSpPr>
        <p:spPr bwMode="auto">
          <a:xfrm>
            <a:off x="912286" y="1412776"/>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RTP Paper of the Year!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Checkpoint Inhibitors for Localized MSI-High Tumors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Circulating Tumor DNA Assays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Checkpoint Inhibitors for Metastatic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Other Important Papers</a:t>
            </a:r>
          </a:p>
        </p:txBody>
      </p:sp>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598192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2B906-AF9C-1089-374B-952FF62C84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6536" y="0"/>
            <a:ext cx="5001768" cy="6861896"/>
          </a:xfrm>
          <a:prstGeom prst="rect">
            <a:avLst/>
          </a:prstGeom>
        </p:spPr>
      </p:pic>
    </p:spTree>
    <p:extLst>
      <p:ext uri="{BB962C8B-B14F-4D97-AF65-F5344CB8AC3E}">
        <p14:creationId xmlns:p14="http://schemas.microsoft.com/office/powerpoint/2010/main" val="204284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9F5C1-425A-CAE5-AC43-C3D3EC546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2174649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60EE6-20B4-EE6C-2C69-ED6E6448926B}"/>
              </a:ext>
            </a:extLst>
          </p:cNvPr>
          <p:cNvSpPr>
            <a:spLocks noGrp="1"/>
          </p:cNvSpPr>
          <p:nvPr>
            <p:ph idx="1"/>
          </p:nvPr>
        </p:nvSpPr>
        <p:spPr/>
        <p:txBody>
          <a:bodyPr/>
          <a:lstStyle/>
          <a:p>
            <a:pPr marL="98425" indent="0">
              <a:buNone/>
            </a:pPr>
            <a:r>
              <a:rPr lang="en-US" sz="3600" b="0" dirty="0"/>
              <a:t>If I had to shrink that to the</a:t>
            </a:r>
            <a:r>
              <a:rPr lang="en-US" sz="3600" dirty="0"/>
              <a:t> single most important shortlist, </a:t>
            </a:r>
            <a:r>
              <a:rPr lang="en-US" sz="3600" b="0" dirty="0"/>
              <a:t>I would probably choose:</a:t>
            </a:r>
            <a:r>
              <a:rPr lang="en-US" sz="3600" dirty="0"/>
              <a:t> BREAKWATER, MATTERHORN, FLAURA2 OS, DeLLphi-304, SERENA-6, INAVO120 OS, AMPLIFY/CLL17, and MajesTEC-3. </a:t>
            </a:r>
            <a:r>
              <a:rPr lang="en-US" sz="3600" b="0" dirty="0"/>
              <a:t>Those are the studies I think are most likely to be remembered as the ones that actually changed treatment patterns or treatment philosophy.</a:t>
            </a:r>
          </a:p>
        </p:txBody>
      </p:sp>
    </p:spTree>
    <p:extLst>
      <p:ext uri="{BB962C8B-B14F-4D97-AF65-F5344CB8AC3E}">
        <p14:creationId xmlns:p14="http://schemas.microsoft.com/office/powerpoint/2010/main" val="971886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451A-2B00-8054-6905-0CC8C9BB822C}"/>
              </a:ext>
            </a:extLst>
          </p:cNvPr>
          <p:cNvSpPr>
            <a:spLocks noGrp="1"/>
          </p:cNvSpPr>
          <p:nvPr>
            <p:ph type="title"/>
          </p:nvPr>
        </p:nvSpPr>
        <p:spPr>
          <a:xfrm>
            <a:off x="912286" y="3212976"/>
            <a:ext cx="10358967" cy="1143000"/>
          </a:xfrm>
        </p:spPr>
        <p:txBody>
          <a:bodyPr/>
          <a:lstStyle/>
          <a:p>
            <a:r>
              <a:rPr lang="en-US" sz="4400" b="0" dirty="0">
                <a:solidFill>
                  <a:schemeClr val="bg1"/>
                </a:solidFill>
              </a:rPr>
              <a:t>If this was a drug, we’d be giving it</a:t>
            </a:r>
            <a:br>
              <a:rPr lang="en-US" sz="4400" b="0" dirty="0">
                <a:solidFill>
                  <a:schemeClr val="bg1"/>
                </a:solidFill>
              </a:rPr>
            </a:br>
            <a:br>
              <a:rPr lang="en-US" b="0" dirty="0">
                <a:solidFill>
                  <a:schemeClr val="bg1"/>
                </a:solidFill>
              </a:rPr>
            </a:br>
            <a:br>
              <a:rPr lang="en-US" b="0" dirty="0">
                <a:solidFill>
                  <a:schemeClr val="bg1"/>
                </a:solidFill>
              </a:rPr>
            </a:br>
            <a:r>
              <a:rPr lang="en-US" b="0" dirty="0">
                <a:solidFill>
                  <a:schemeClr val="bg1"/>
                </a:solidFill>
              </a:rPr>
              <a:t>Thomas Lynch, MD</a:t>
            </a:r>
            <a:br>
              <a:rPr lang="en-US" b="0" dirty="0">
                <a:solidFill>
                  <a:schemeClr val="bg1"/>
                </a:solidFill>
              </a:rPr>
            </a:br>
            <a:r>
              <a:rPr lang="en-US" b="0" dirty="0">
                <a:solidFill>
                  <a:schemeClr val="bg1"/>
                </a:solidFill>
              </a:rPr>
              <a:t>June 3, 2010</a:t>
            </a:r>
            <a:endParaRPr lang="en-US" dirty="0">
              <a:solidFill>
                <a:schemeClr val="bg1"/>
              </a:solidFill>
            </a:endParaRPr>
          </a:p>
        </p:txBody>
      </p:sp>
    </p:spTree>
    <p:extLst>
      <p:ext uri="{BB962C8B-B14F-4D97-AF65-F5344CB8AC3E}">
        <p14:creationId xmlns:p14="http://schemas.microsoft.com/office/powerpoint/2010/main" val="1110339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AF5D8-F280-F7E8-3277-17F8E3DAE3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76252" y="178828"/>
            <a:ext cx="10653683" cy="5585944"/>
          </a:xfrm>
          <a:prstGeom prst="rect">
            <a:avLst/>
          </a:prstGeom>
        </p:spPr>
      </p:pic>
    </p:spTree>
    <p:extLst>
      <p:ext uri="{BB962C8B-B14F-4D97-AF65-F5344CB8AC3E}">
        <p14:creationId xmlns:p14="http://schemas.microsoft.com/office/powerpoint/2010/main" val="2668980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TextBox 2">
            <a:extLst>
              <a:ext uri="{FF2B5EF4-FFF2-40B4-BE49-F238E27FC236}">
                <a16:creationId xmlns:a16="http://schemas.microsoft.com/office/drawing/2014/main" id="{7CBF7E92-AA69-4DB9-3D71-E70C44321435}"/>
              </a:ext>
            </a:extLst>
          </p:cNvPr>
          <p:cNvSpPr txBox="1"/>
          <p:nvPr/>
        </p:nvSpPr>
        <p:spPr>
          <a:xfrm>
            <a:off x="3943351" y="5500687"/>
            <a:ext cx="3571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Primary Endpoint: PFS</a:t>
            </a:r>
          </a:p>
        </p:txBody>
      </p:sp>
      <p:sp>
        <p:nvSpPr>
          <p:cNvPr id="4" name="TextBox 3">
            <a:extLst>
              <a:ext uri="{FF2B5EF4-FFF2-40B4-BE49-F238E27FC236}">
                <a16:creationId xmlns:a16="http://schemas.microsoft.com/office/drawing/2014/main" id="{029A476D-B11D-6A35-410D-B95EDE83B151}"/>
              </a:ext>
            </a:extLst>
          </p:cNvPr>
          <p:cNvSpPr txBox="1"/>
          <p:nvPr/>
        </p:nvSpPr>
        <p:spPr>
          <a:xfrm>
            <a:off x="9345561" y="6429251"/>
            <a:ext cx="284643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Courneya. ESMO 2025. </a:t>
            </a:r>
          </a:p>
        </p:txBody>
      </p:sp>
    </p:spTree>
    <p:extLst>
      <p:ext uri="{BB962C8B-B14F-4D97-AF65-F5344CB8AC3E}">
        <p14:creationId xmlns:p14="http://schemas.microsoft.com/office/powerpoint/2010/main" val="3162224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7CA95-2C2E-B1E0-9214-050F3B8F99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01478" y="118391"/>
            <a:ext cx="7506815" cy="6665737"/>
          </a:xfrm>
          <a:prstGeom prst="rect">
            <a:avLst/>
          </a:prstGeom>
        </p:spPr>
      </p:pic>
      <p:sp>
        <p:nvSpPr>
          <p:cNvPr id="4" name="TextBox 3">
            <a:extLst>
              <a:ext uri="{FF2B5EF4-FFF2-40B4-BE49-F238E27FC236}">
                <a16:creationId xmlns:a16="http://schemas.microsoft.com/office/drawing/2014/main" id="{6DBD82FE-F04C-B8DE-218B-5CA427EC288C}"/>
              </a:ext>
            </a:extLst>
          </p:cNvPr>
          <p:cNvSpPr txBox="1"/>
          <p:nvPr/>
        </p:nvSpPr>
        <p:spPr>
          <a:xfrm>
            <a:off x="9444038" y="1450181"/>
            <a:ext cx="182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HR 0.72</a:t>
            </a:r>
          </a:p>
        </p:txBody>
      </p:sp>
      <p:sp>
        <p:nvSpPr>
          <p:cNvPr id="5" name="TextBox 4">
            <a:extLst>
              <a:ext uri="{FF2B5EF4-FFF2-40B4-BE49-F238E27FC236}">
                <a16:creationId xmlns:a16="http://schemas.microsoft.com/office/drawing/2014/main" id="{159D25FA-EF3C-63E4-B257-14BB7E294C02}"/>
              </a:ext>
            </a:extLst>
          </p:cNvPr>
          <p:cNvSpPr txBox="1"/>
          <p:nvPr/>
        </p:nvSpPr>
        <p:spPr>
          <a:xfrm>
            <a:off x="9444038" y="3971925"/>
            <a:ext cx="182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HR 0.63</a:t>
            </a:r>
          </a:p>
        </p:txBody>
      </p:sp>
      <p:sp>
        <p:nvSpPr>
          <p:cNvPr id="2" name="TextBox 1">
            <a:extLst>
              <a:ext uri="{FF2B5EF4-FFF2-40B4-BE49-F238E27FC236}">
                <a16:creationId xmlns:a16="http://schemas.microsoft.com/office/drawing/2014/main" id="{F107B5AC-3C33-2AEF-53A9-F1F185E225CD}"/>
              </a:ext>
            </a:extLst>
          </p:cNvPr>
          <p:cNvSpPr txBox="1"/>
          <p:nvPr/>
        </p:nvSpPr>
        <p:spPr>
          <a:xfrm>
            <a:off x="9345561" y="6441583"/>
            <a:ext cx="284643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Courneya. NEJM 2025. </a:t>
            </a:r>
          </a:p>
        </p:txBody>
      </p:sp>
    </p:spTree>
    <p:extLst>
      <p:ext uri="{BB962C8B-B14F-4D97-AF65-F5344CB8AC3E}">
        <p14:creationId xmlns:p14="http://schemas.microsoft.com/office/powerpoint/2010/main" val="1021051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D7B14-A242-22AA-6274-ED8D01734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FA801-C823-019A-35E8-8DCAB0F82434}"/>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F2F67A2B-AD27-E03D-39EE-6C35290C93F8}"/>
              </a:ext>
            </a:extLst>
          </p:cNvPr>
          <p:cNvSpPr>
            <a:spLocks noGrp="1"/>
          </p:cNvSpPr>
          <p:nvPr>
            <p:ph idx="1"/>
          </p:nvPr>
        </p:nvSpPr>
        <p:spPr/>
        <p:txBody>
          <a:bodyPr>
            <a:normAutofit/>
          </a:bodyPr>
          <a:lstStyle/>
          <a:p>
            <a:r>
              <a:rPr lang="en-US" dirty="0"/>
              <a:t>Practice changing and must be considered standard of care </a:t>
            </a:r>
          </a:p>
          <a:p>
            <a:endParaRPr lang="en-US" dirty="0"/>
          </a:p>
          <a:p>
            <a:r>
              <a:rPr lang="en-US" dirty="0"/>
              <a:t>We can apply these findings immediately in clinic</a:t>
            </a:r>
          </a:p>
          <a:p>
            <a:endParaRPr lang="en-US" dirty="0"/>
          </a:p>
          <a:p>
            <a:r>
              <a:rPr lang="en-US" dirty="0"/>
              <a:t>Cost effective and safe</a:t>
            </a:r>
          </a:p>
          <a:p>
            <a:endParaRPr lang="en-US" dirty="0"/>
          </a:p>
          <a:p>
            <a:endParaRPr lang="en-US" dirty="0"/>
          </a:p>
        </p:txBody>
      </p:sp>
    </p:spTree>
    <p:extLst>
      <p:ext uri="{BB962C8B-B14F-4D97-AF65-F5344CB8AC3E}">
        <p14:creationId xmlns:p14="http://schemas.microsoft.com/office/powerpoint/2010/main" val="252375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4441AFF8-7AA3-1410-8EAE-0C3ED4C2A0D1}"/>
              </a:ext>
            </a:extLst>
          </p:cNvPr>
          <p:cNvSpPr/>
          <p:nvPr/>
        </p:nvSpPr>
        <p:spPr>
          <a:xfrm>
            <a:off x="3275633" y="6568632"/>
            <a:ext cx="4062715" cy="258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6252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0AF63BCD-576E-33DB-C72B-CD5F4BCD65D6}"/>
              </a:ext>
            </a:extLst>
          </p:cNvPr>
          <p:cNvSpPr/>
          <p:nvPr/>
        </p:nvSpPr>
        <p:spPr>
          <a:xfrm>
            <a:off x="3275633" y="6568632"/>
            <a:ext cx="4062715" cy="258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1037842-CF49-D03B-9DA0-3188EF62CC10}"/>
              </a:ext>
            </a:extLst>
          </p:cNvPr>
          <p:cNvSpPr/>
          <p:nvPr/>
        </p:nvSpPr>
        <p:spPr>
          <a:xfrm>
            <a:off x="11401063" y="127322"/>
            <a:ext cx="613459" cy="462987"/>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224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Dasari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772816"/>
          <a:ext cx="10229367" cy="2466641"/>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12073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Agenus Inc, Bristol Myers Squibb, Exelixis Inc, Illumina,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Personalis</a:t>
                      </a:r>
                      <a:r>
                        <a:rPr lang="en-US" sz="1800" b="0" kern="1200" dirty="0">
                          <a:solidFill>
                            <a:schemeClr val="tx1"/>
                          </a:solidFill>
                          <a:effectLst/>
                          <a:latin typeface="+mn-lt"/>
                          <a:ea typeface="+mn-ea"/>
                          <a:cs typeface="+mn-cs"/>
                        </a:rPr>
                        <a:t>, Sanofi, Taiho Oncology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5930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Bristol Myers Squibb, </a:t>
                      </a:r>
                      <a:r>
                        <a:rPr lang="en-US" sz="1800" b="0" kern="1200" dirty="0" err="1">
                          <a:solidFill>
                            <a:schemeClr val="tx1"/>
                          </a:solidFill>
                          <a:effectLst/>
                          <a:latin typeface="+mn-lt"/>
                          <a:ea typeface="+mn-ea"/>
                          <a:cs typeface="+mn-cs"/>
                        </a:rPr>
                        <a:t>Crinetics</a:t>
                      </a:r>
                      <a:r>
                        <a:rPr lang="en-US" sz="1800" b="0" kern="1200" dirty="0">
                          <a:solidFill>
                            <a:schemeClr val="tx1"/>
                          </a:solidFill>
                          <a:effectLst/>
                          <a:latin typeface="+mn-lt"/>
                          <a:ea typeface="+mn-ea"/>
                          <a:cs typeface="+mn-cs"/>
                        </a:rPr>
                        <a:t> Pharmaceuticals, Eisai Inc, </a:t>
                      </a:r>
                      <a:r>
                        <a:rPr lang="en-US" sz="1800" b="0" kern="1200" dirty="0" err="1">
                          <a:solidFill>
                            <a:schemeClr val="tx1"/>
                          </a:solidFill>
                          <a:effectLst/>
                          <a:latin typeface="+mn-lt"/>
                          <a:ea typeface="+mn-ea"/>
                          <a:cs typeface="+mn-cs"/>
                        </a:rPr>
                        <a:t>Enterome</a:t>
                      </a:r>
                      <a:r>
                        <a:rPr lang="en-US" sz="1800" b="0" kern="1200" dirty="0">
                          <a:solidFill>
                            <a:schemeClr val="tx1"/>
                          </a:solidFill>
                          <a:effectLst/>
                          <a:latin typeface="+mn-lt"/>
                          <a:ea typeface="+mn-ea"/>
                          <a:cs typeface="+mn-cs"/>
                        </a:rPr>
                        <a:t>, Guardant Health, Hutchison </a:t>
                      </a:r>
                      <a:r>
                        <a:rPr lang="en-US" sz="1800" b="0" kern="1200" dirty="0" err="1">
                          <a:solidFill>
                            <a:schemeClr val="tx1"/>
                          </a:solidFill>
                          <a:effectLst/>
                          <a:latin typeface="+mn-lt"/>
                          <a:ea typeface="+mn-ea"/>
                          <a:cs typeface="+mn-cs"/>
                        </a:rPr>
                        <a:t>MediPharma</a:t>
                      </a:r>
                      <a:r>
                        <a:rPr lang="en-US" sz="1800" b="0" kern="1200" dirty="0">
                          <a:solidFill>
                            <a:schemeClr val="tx1"/>
                          </a:solidFill>
                          <a:effectLst/>
                          <a:latin typeface="+mn-lt"/>
                          <a:ea typeface="+mn-ea"/>
                          <a:cs typeface="+mn-cs"/>
                        </a:rPr>
                        <a:t>, Natera Inc, </a:t>
                      </a:r>
                      <a:r>
                        <a:rPr lang="en-US" sz="1800" b="0" kern="1200" dirty="0" err="1">
                          <a:solidFill>
                            <a:schemeClr val="tx1"/>
                          </a:solidFill>
                          <a:effectLst/>
                          <a:latin typeface="+mn-lt"/>
                          <a:ea typeface="+mn-ea"/>
                          <a:cs typeface="+mn-cs"/>
                        </a:rPr>
                        <a:t>NeoGenomics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Personalis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RayzeBio</a:t>
                      </a:r>
                      <a:r>
                        <a:rPr lang="en-US" sz="1800" b="0" kern="1200" dirty="0">
                          <a:solidFill>
                            <a:schemeClr val="tx1"/>
                          </a:solidFill>
                          <a:effectLst/>
                          <a:latin typeface="+mn-lt"/>
                          <a:ea typeface="+mn-ea"/>
                          <a:cs typeface="+mn-cs"/>
                        </a:rPr>
                        <a:t>, Taiho Oncology Inc, </a:t>
                      </a:r>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bl>
          </a:graphicData>
        </a:graphic>
      </p:graphicFrame>
    </p:spTree>
    <p:custDataLst>
      <p:tags r:id="rId1"/>
    </p:custDataLst>
    <p:extLst>
      <p:ext uri="{BB962C8B-B14F-4D97-AF65-F5344CB8AC3E}">
        <p14:creationId xmlns:p14="http://schemas.microsoft.com/office/powerpoint/2010/main" val="3180730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0833E895-F158-6909-1A44-B571B02AFB36}"/>
              </a:ext>
            </a:extLst>
          </p:cNvPr>
          <p:cNvSpPr/>
          <p:nvPr/>
        </p:nvSpPr>
        <p:spPr>
          <a:xfrm>
            <a:off x="3275633" y="6568632"/>
            <a:ext cx="4062715" cy="258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0C2A05B-85DD-BEBA-45F6-CFB41A87F402}"/>
              </a:ext>
            </a:extLst>
          </p:cNvPr>
          <p:cNvSpPr/>
          <p:nvPr/>
        </p:nvSpPr>
        <p:spPr>
          <a:xfrm>
            <a:off x="11401063" y="127322"/>
            <a:ext cx="613459" cy="462987"/>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4322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FD710887-16B9-B175-7BA6-877BE4E6C395}"/>
              </a:ext>
            </a:extLst>
          </p:cNvPr>
          <p:cNvSpPr/>
          <p:nvPr/>
        </p:nvSpPr>
        <p:spPr>
          <a:xfrm>
            <a:off x="3275633" y="6568632"/>
            <a:ext cx="4062715" cy="258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5FAE682F-0189-31FD-1151-C6E3663916EF}"/>
              </a:ext>
            </a:extLst>
          </p:cNvPr>
          <p:cNvSpPr/>
          <p:nvPr/>
        </p:nvSpPr>
        <p:spPr>
          <a:xfrm>
            <a:off x="11401063" y="127322"/>
            <a:ext cx="613459" cy="462987"/>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8564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E9C7-F1BC-EB85-A6DE-84A7DA832F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A701B08-7D57-5DDD-734C-3B71C20605B5}"/>
              </a:ext>
            </a:extLst>
          </p:cNvPr>
          <p:cNvSpPr/>
          <p:nvPr/>
        </p:nvSpPr>
        <p:spPr bwMode="auto">
          <a:xfrm>
            <a:off x="912286" y="2132856"/>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E3F99CE3-8587-697C-DC58-32E59F399737}"/>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RTP Paper of the Year! </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Checkpoint Inhibitors for Localized MSI-High Tumors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Circulating Tumor DNA Assays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Checkpoint Inhibitors for Metastatic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Other Important Papers</a:t>
            </a:r>
          </a:p>
        </p:txBody>
      </p:sp>
      <p:sp>
        <p:nvSpPr>
          <p:cNvPr id="2" name="Title 1">
            <a:extLst>
              <a:ext uri="{FF2B5EF4-FFF2-40B4-BE49-F238E27FC236}">
                <a16:creationId xmlns:a16="http://schemas.microsoft.com/office/drawing/2014/main" id="{0CF7154F-932E-3287-DAC7-95A9DE6429C0}"/>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1470274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81411065-24F2-235F-1938-B8F0E17F90E6}"/>
              </a:ext>
            </a:extLst>
          </p:cNvPr>
          <p:cNvSpPr/>
          <p:nvPr/>
        </p:nvSpPr>
        <p:spPr>
          <a:xfrm>
            <a:off x="2604303" y="6574420"/>
            <a:ext cx="3784922"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186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71B5DB3E-CD1E-4607-038E-7182369B780F}"/>
              </a:ext>
            </a:extLst>
          </p:cNvPr>
          <p:cNvSpPr/>
          <p:nvPr/>
        </p:nvSpPr>
        <p:spPr>
          <a:xfrm>
            <a:off x="2604303" y="6574420"/>
            <a:ext cx="3784922"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1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6C9754F3-9B32-8766-0E5C-F7D6118181D5}"/>
              </a:ext>
            </a:extLst>
          </p:cNvPr>
          <p:cNvSpPr/>
          <p:nvPr/>
        </p:nvSpPr>
        <p:spPr>
          <a:xfrm>
            <a:off x="2604303" y="6574420"/>
            <a:ext cx="3784922"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64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69A43-1880-A37C-3B94-311F5DF2930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D9759C88-2CE6-590E-78F6-0EAA9F386776}"/>
              </a:ext>
            </a:extLst>
          </p:cNvPr>
          <p:cNvSpPr>
            <a:spLocks noGrp="1"/>
          </p:cNvSpPr>
          <p:nvPr>
            <p:ph idx="1"/>
          </p:nvPr>
        </p:nvSpPr>
        <p:spPr/>
        <p:txBody>
          <a:bodyPr>
            <a:normAutofit/>
          </a:bodyPr>
          <a:lstStyle/>
          <a:p>
            <a:r>
              <a:rPr lang="en-US" dirty="0"/>
              <a:t>Practice changing and must be considered standard of care for stage III colon cancer patients</a:t>
            </a:r>
          </a:p>
          <a:p>
            <a:r>
              <a:rPr lang="en-US" dirty="0"/>
              <a:t>Reasonable to extrapolate to the minority of stage II colon cancer patients who receive adjuvant therapy</a:t>
            </a:r>
          </a:p>
          <a:p>
            <a:r>
              <a:rPr lang="en-US" dirty="0"/>
              <a:t>Future trials must look at duration &amp; intensity of adjuvant immunotherapy:</a:t>
            </a:r>
          </a:p>
          <a:p>
            <a:pPr>
              <a:buFontTx/>
              <a:buChar char="-"/>
            </a:pPr>
            <a:r>
              <a:rPr lang="en-US" dirty="0"/>
              <a:t>Is 12-months required in all patients?</a:t>
            </a:r>
          </a:p>
          <a:p>
            <a:pPr>
              <a:buFontTx/>
              <a:buChar char="-"/>
            </a:pPr>
            <a:r>
              <a:rPr lang="en-US" dirty="0"/>
              <a:t>Approximately 15% still with recurrence. Can these patients be identified and be offered dual checkpoint inhibitors?</a:t>
            </a:r>
          </a:p>
          <a:p>
            <a:endParaRPr lang="en-US" dirty="0"/>
          </a:p>
        </p:txBody>
      </p:sp>
    </p:spTree>
    <p:extLst>
      <p:ext uri="{BB962C8B-B14F-4D97-AF65-F5344CB8AC3E}">
        <p14:creationId xmlns:p14="http://schemas.microsoft.com/office/powerpoint/2010/main" val="74954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E666E-674F-19E8-F297-3E46AAEFA0C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04D0413-2340-4E02-3F36-8484F284009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7574" y="461140"/>
            <a:ext cx="11458663" cy="5098831"/>
          </a:xfrm>
          <a:prstGeom prst="rect">
            <a:avLst/>
          </a:prstGeom>
        </p:spPr>
      </p:pic>
    </p:spTree>
    <p:extLst>
      <p:ext uri="{BB962C8B-B14F-4D97-AF65-F5344CB8AC3E}">
        <p14:creationId xmlns:p14="http://schemas.microsoft.com/office/powerpoint/2010/main" val="6336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TextBox 2">
            <a:extLst>
              <a:ext uri="{FF2B5EF4-FFF2-40B4-BE49-F238E27FC236}">
                <a16:creationId xmlns:a16="http://schemas.microsoft.com/office/drawing/2014/main" id="{DC682573-0112-BC43-429C-D25C08FD61A1}"/>
              </a:ext>
            </a:extLst>
          </p:cNvPr>
          <p:cNvSpPr txBox="1"/>
          <p:nvPr/>
        </p:nvSpPr>
        <p:spPr>
          <a:xfrm>
            <a:off x="9641711" y="6498810"/>
            <a:ext cx="255029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Cercek</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ASCO 2024. </a:t>
            </a:r>
          </a:p>
        </p:txBody>
      </p:sp>
    </p:spTree>
    <p:extLst>
      <p:ext uri="{BB962C8B-B14F-4D97-AF65-F5344CB8AC3E}">
        <p14:creationId xmlns:p14="http://schemas.microsoft.com/office/powerpoint/2010/main" val="385159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00CAC-BCBB-2A10-F962-52D86046310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0119073-BD1E-F254-2FDE-830752F702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8644" y="231227"/>
            <a:ext cx="11089673" cy="5238493"/>
          </a:xfrm>
          <a:prstGeom prst="rect">
            <a:avLst/>
          </a:prstGeom>
        </p:spPr>
      </p:pic>
      <p:sp>
        <p:nvSpPr>
          <p:cNvPr id="4" name="TextBox 3">
            <a:extLst>
              <a:ext uri="{FF2B5EF4-FFF2-40B4-BE49-F238E27FC236}">
                <a16:creationId xmlns:a16="http://schemas.microsoft.com/office/drawing/2014/main" id="{13DE55A6-2611-28FC-DC24-779820AB1FA7}"/>
              </a:ext>
            </a:extLst>
          </p:cNvPr>
          <p:cNvSpPr txBox="1"/>
          <p:nvPr/>
        </p:nvSpPr>
        <p:spPr>
          <a:xfrm>
            <a:off x="1397876" y="5469720"/>
            <a:ext cx="42146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All pts underwent NOM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-5 pts with local recurrence (4/ 4 responded to IO re-challenge)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- 96% without recurrence at 2-years </a:t>
            </a:r>
          </a:p>
        </p:txBody>
      </p:sp>
      <p:sp>
        <p:nvSpPr>
          <p:cNvPr id="5" name="TextBox 4">
            <a:extLst>
              <a:ext uri="{FF2B5EF4-FFF2-40B4-BE49-F238E27FC236}">
                <a16:creationId xmlns:a16="http://schemas.microsoft.com/office/drawing/2014/main" id="{63C961FF-3ECF-8281-24B0-73AF40C8522E}"/>
              </a:ext>
            </a:extLst>
          </p:cNvPr>
          <p:cNvSpPr txBox="1"/>
          <p:nvPr/>
        </p:nvSpPr>
        <p:spPr>
          <a:xfrm>
            <a:off x="6973614" y="5585333"/>
            <a:ext cx="4214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- 65% underwent NOM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- 85% without recurrence at 2-years </a:t>
            </a:r>
          </a:p>
        </p:txBody>
      </p:sp>
      <p:sp>
        <p:nvSpPr>
          <p:cNvPr id="3" name="TextBox 2">
            <a:extLst>
              <a:ext uri="{FF2B5EF4-FFF2-40B4-BE49-F238E27FC236}">
                <a16:creationId xmlns:a16="http://schemas.microsoft.com/office/drawing/2014/main" id="{22BE5A99-9072-0208-5F82-C0ED7FA59826}"/>
              </a:ext>
            </a:extLst>
          </p:cNvPr>
          <p:cNvSpPr txBox="1"/>
          <p:nvPr/>
        </p:nvSpPr>
        <p:spPr>
          <a:xfrm>
            <a:off x="9345561" y="6485383"/>
            <a:ext cx="284643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Cercek</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NEJM 2025. </a:t>
            </a:r>
          </a:p>
        </p:txBody>
      </p:sp>
      <p:sp>
        <p:nvSpPr>
          <p:cNvPr id="6" name="Rectangle 5">
            <a:extLst>
              <a:ext uri="{FF2B5EF4-FFF2-40B4-BE49-F238E27FC236}">
                <a16:creationId xmlns:a16="http://schemas.microsoft.com/office/drawing/2014/main" id="{20105F4B-4B56-39BB-33CD-2BCE19E964EB}"/>
              </a:ext>
            </a:extLst>
          </p:cNvPr>
          <p:cNvSpPr/>
          <p:nvPr/>
        </p:nvSpPr>
        <p:spPr>
          <a:xfrm>
            <a:off x="335360" y="231227"/>
            <a:ext cx="288032" cy="389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385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Saeed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375245" y="1585930"/>
          <a:ext cx="9433048" cy="3931302"/>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847364">
                  <a:extLst>
                    <a:ext uri="{9D8B030D-6E8A-4147-A177-3AD203B41FA5}">
                      <a16:colId xmlns:a16="http://schemas.microsoft.com/office/drawing/2014/main" val="3833924404"/>
                    </a:ext>
                  </a:extLst>
                </a:gridCol>
              </a:tblGrid>
              <a:tr h="13978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Autem Therapeutics, </a:t>
                      </a:r>
                      <a:r>
                        <a:rPr lang="en-US" b="0" dirty="0" err="1">
                          <a:solidFill>
                            <a:schemeClr val="tx1"/>
                          </a:solidFill>
                        </a:rPr>
                        <a:t>BeOne</a:t>
                      </a:r>
                      <a:r>
                        <a:rPr lang="en-US" b="0" dirty="0">
                          <a:solidFill>
                            <a:schemeClr val="tx1"/>
                          </a:solidFill>
                        </a:rPr>
                        <a:t>, Bristol Myers Squibb, Exact Sciences Corporation, Exelixis Inc, KAHR Medical, Merck, Pfizer Inc, Regeneron Pharmaceuticals Inc, </a:t>
                      </a:r>
                      <a:r>
                        <a:rPr lang="en-US" b="0" dirty="0" err="1">
                          <a:solidFill>
                            <a:schemeClr val="tx1"/>
                          </a:solidFill>
                        </a:rPr>
                        <a:t>Replimune</a:t>
                      </a:r>
                      <a:r>
                        <a:rPr lang="en-US" b="0" dirty="0">
                          <a:solidFill>
                            <a:schemeClr val="tx1"/>
                          </a:solidFill>
                        </a:rPr>
                        <a:t>, Taiho Oncology Inc, </a:t>
                      </a:r>
                      <a:r>
                        <a:rPr lang="en-US" b="0" dirty="0" err="1">
                          <a:solidFill>
                            <a:schemeClr val="tx1"/>
                          </a:solidFill>
                        </a:rPr>
                        <a:t>Xilio</a:t>
                      </a:r>
                      <a:r>
                        <a:rPr lang="en-US" b="0" dirty="0">
                          <a:solidFill>
                            <a:schemeClr val="tx1"/>
                          </a:solidFill>
                        </a:rPr>
                        <a:t> Therapeutics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6373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Actuate Therapeutics, Arcus Biosciences, AstraZeneca Pharmaceuticals LP, Bristol Myers Squibb, </a:t>
                      </a:r>
                      <a:r>
                        <a:rPr lang="en-US" sz="1800" b="0" kern="1200" dirty="0" err="1">
                          <a:solidFill>
                            <a:schemeClr val="tx1"/>
                          </a:solidFill>
                          <a:effectLst/>
                          <a:latin typeface="+mn-lt"/>
                          <a:ea typeface="+mn-ea"/>
                          <a:cs typeface="+mn-cs"/>
                        </a:rPr>
                        <a:t>Coherus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BioSciences</a:t>
                      </a:r>
                      <a:r>
                        <a:rPr lang="en-US" sz="1800" b="0" kern="1200" dirty="0">
                          <a:solidFill>
                            <a:schemeClr val="tx1"/>
                          </a:solidFill>
                          <a:effectLst/>
                          <a:latin typeface="+mn-lt"/>
                          <a:ea typeface="+mn-ea"/>
                          <a:cs typeface="+mn-cs"/>
                        </a:rPr>
                        <a:t>, Exelixis Inc, </a:t>
                      </a:r>
                      <a:r>
                        <a:rPr lang="en-US" sz="1800" b="0" kern="1200" dirty="0" err="1">
                          <a:solidFill>
                            <a:schemeClr val="tx1"/>
                          </a:solidFill>
                          <a:effectLst/>
                          <a:latin typeface="+mn-lt"/>
                          <a:ea typeface="+mn-ea"/>
                          <a:cs typeface="+mn-cs"/>
                        </a:rPr>
                        <a:t>Henlius</a:t>
                      </a:r>
                      <a:r>
                        <a:rPr lang="en-US" sz="1800" b="0" kern="1200" dirty="0">
                          <a:solidFill>
                            <a:schemeClr val="tx1"/>
                          </a:solidFill>
                          <a:effectLst/>
                          <a:latin typeface="+mn-lt"/>
                          <a:ea typeface="+mn-ea"/>
                          <a:cs typeface="+mn-cs"/>
                        </a:rPr>
                        <a:t>, Incyte Corporation, KAHR Medical, Merck, Oxford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Phanes</a:t>
                      </a:r>
                      <a:r>
                        <a:rPr lang="en-US" sz="1800" b="0" kern="1200" dirty="0">
                          <a:solidFill>
                            <a:schemeClr val="tx1"/>
                          </a:solidFill>
                          <a:effectLst/>
                          <a:latin typeface="+mn-lt"/>
                          <a:ea typeface="+mn-ea"/>
                          <a:cs typeface="+mn-cs"/>
                        </a:rPr>
                        <a:t> Therapeutics Inc, Regeneron Pharmaceuticals Inc, </a:t>
                      </a:r>
                      <a:r>
                        <a:rPr lang="en-US" sz="1800" b="0" kern="1200" dirty="0" err="1">
                          <a:solidFill>
                            <a:schemeClr val="tx1"/>
                          </a:solidFill>
                          <a:effectLst/>
                          <a:latin typeface="+mn-lt"/>
                          <a:ea typeface="+mn-ea"/>
                          <a:cs typeface="+mn-cs"/>
                        </a:rPr>
                        <a:t>Replimune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34904"/>
                  </a:ext>
                </a:extLst>
              </a:tr>
              <a:tr h="11697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Arcus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666680"/>
                  </a:ext>
                </a:extLst>
              </a:tr>
            </a:tbl>
          </a:graphicData>
        </a:graphic>
      </p:graphicFrame>
    </p:spTree>
    <p:custDataLst>
      <p:tags r:id="rId1"/>
    </p:custDataLst>
    <p:extLst>
      <p:ext uri="{BB962C8B-B14F-4D97-AF65-F5344CB8AC3E}">
        <p14:creationId xmlns:p14="http://schemas.microsoft.com/office/powerpoint/2010/main" val="2714085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patients in patients&#10;&#10;AI-generated content may be incorrect.">
            <a:extLst>
              <a:ext uri="{FF2B5EF4-FFF2-40B4-BE49-F238E27FC236}">
                <a16:creationId xmlns:a16="http://schemas.microsoft.com/office/drawing/2014/main" id="{CDE3FDB0-EF33-2DED-D26D-A249A3887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611" y="560456"/>
            <a:ext cx="6665773" cy="6283049"/>
          </a:xfrm>
          <a:prstGeom prst="rect">
            <a:avLst/>
          </a:prstGeom>
        </p:spPr>
      </p:pic>
      <p:sp>
        <p:nvSpPr>
          <p:cNvPr id="6" name="TextBox 5">
            <a:extLst>
              <a:ext uri="{FF2B5EF4-FFF2-40B4-BE49-F238E27FC236}">
                <a16:creationId xmlns:a16="http://schemas.microsoft.com/office/drawing/2014/main" id="{A1B4FB30-0656-454A-7F5D-8D08045467B1}"/>
              </a:ext>
            </a:extLst>
          </p:cNvPr>
          <p:cNvSpPr txBox="1"/>
          <p:nvPr/>
        </p:nvSpPr>
        <p:spPr>
          <a:xfrm>
            <a:off x="8904312" y="404664"/>
            <a:ext cx="401078" cy="646331"/>
          </a:xfrm>
          <a:prstGeom prst="rect">
            <a:avLst/>
          </a:prstGeom>
          <a:solidFill>
            <a:srgbClr val="FFFFFF"/>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1520472-08E5-6E1A-EEBB-1E1FE929E461}"/>
              </a:ext>
            </a:extLst>
          </p:cNvPr>
          <p:cNvSpPr txBox="1"/>
          <p:nvPr/>
        </p:nvSpPr>
        <p:spPr>
          <a:xfrm>
            <a:off x="0" y="44624"/>
            <a:ext cx="12192000" cy="584775"/>
          </a:xfrm>
          <a:prstGeom prst="rect">
            <a:avLst/>
          </a:prstGeom>
          <a:noFill/>
        </p:spPr>
        <p:txBody>
          <a:bodyPr wrap="square" rtlCol="0">
            <a:spAutoFit/>
          </a:bodyPr>
          <a:lstStyle/>
          <a:p>
            <a:pPr algn="ctr"/>
            <a:r>
              <a:rPr lang="en-US" sz="3200" b="0" dirty="0">
                <a:solidFill>
                  <a:schemeClr val="tx1"/>
                </a:solidFill>
              </a:rPr>
              <a:t>Clinical Outcomes by Tumor Type</a:t>
            </a:r>
          </a:p>
        </p:txBody>
      </p:sp>
      <p:sp>
        <p:nvSpPr>
          <p:cNvPr id="8" name="Rectangle 7">
            <a:extLst>
              <a:ext uri="{FF2B5EF4-FFF2-40B4-BE49-F238E27FC236}">
                <a16:creationId xmlns:a16="http://schemas.microsoft.com/office/drawing/2014/main" id="{BF5BF0B0-C7D2-938A-07D1-321079632847}"/>
              </a:ext>
            </a:extLst>
          </p:cNvPr>
          <p:cNvSpPr/>
          <p:nvPr/>
        </p:nvSpPr>
        <p:spPr>
          <a:xfrm>
            <a:off x="7715666" y="2606040"/>
            <a:ext cx="1656184" cy="1645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10" name="TextBox 9">
            <a:extLst>
              <a:ext uri="{FF2B5EF4-FFF2-40B4-BE49-F238E27FC236}">
                <a16:creationId xmlns:a16="http://schemas.microsoft.com/office/drawing/2014/main" id="{721B81EC-4AF5-AFA7-07FF-DC5021948E38}"/>
              </a:ext>
            </a:extLst>
          </p:cNvPr>
          <p:cNvSpPr txBox="1"/>
          <p:nvPr/>
        </p:nvSpPr>
        <p:spPr>
          <a:xfrm>
            <a:off x="9345561" y="6485383"/>
            <a:ext cx="284643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Cercek</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NEJM 2025. </a:t>
            </a:r>
          </a:p>
        </p:txBody>
      </p:sp>
      <p:sp>
        <p:nvSpPr>
          <p:cNvPr id="4" name="Rectangle 3">
            <a:extLst>
              <a:ext uri="{FF2B5EF4-FFF2-40B4-BE49-F238E27FC236}">
                <a16:creationId xmlns:a16="http://schemas.microsoft.com/office/drawing/2014/main" id="{6BA9EAF8-9BD6-CCE5-C72C-99B64656A55F}"/>
              </a:ext>
            </a:extLst>
          </p:cNvPr>
          <p:cNvSpPr/>
          <p:nvPr/>
        </p:nvSpPr>
        <p:spPr>
          <a:xfrm>
            <a:off x="3071664" y="785191"/>
            <a:ext cx="216024" cy="195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397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0CFB9-62E3-A9E6-2E23-996172114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0818A-6F72-F800-EE7E-BAF40B741A26}"/>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8D7409A5-88E0-412E-C5C2-A8DE16F6447A}"/>
              </a:ext>
            </a:extLst>
          </p:cNvPr>
          <p:cNvSpPr>
            <a:spLocks noGrp="1"/>
          </p:cNvSpPr>
          <p:nvPr>
            <p:ph idx="1"/>
          </p:nvPr>
        </p:nvSpPr>
        <p:spPr/>
        <p:txBody>
          <a:bodyPr>
            <a:normAutofit fontScale="77500" lnSpcReduction="20000"/>
          </a:bodyPr>
          <a:lstStyle/>
          <a:p>
            <a:pPr>
              <a:lnSpc>
                <a:spcPct val="120000"/>
              </a:lnSpc>
            </a:pPr>
            <a:r>
              <a:rPr lang="en-US" dirty="0"/>
              <a:t>Practice changing and must be considered standard of care for MSI-H / </a:t>
            </a:r>
            <a:r>
              <a:rPr lang="en-US" dirty="0" err="1"/>
              <a:t>dMMR</a:t>
            </a:r>
            <a:r>
              <a:rPr lang="en-US" dirty="0"/>
              <a:t> rectal cancer. </a:t>
            </a:r>
          </a:p>
          <a:p>
            <a:pPr>
              <a:lnSpc>
                <a:spcPct val="120000"/>
              </a:lnSpc>
            </a:pPr>
            <a:endParaRPr lang="en-US" dirty="0"/>
          </a:p>
          <a:p>
            <a:pPr>
              <a:lnSpc>
                <a:spcPct val="120000"/>
              </a:lnSpc>
            </a:pPr>
            <a:r>
              <a:rPr lang="en-US" dirty="0"/>
              <a:t>Should neoadjuvant IO be considered for MSI-H / </a:t>
            </a:r>
            <a:r>
              <a:rPr lang="en-US" dirty="0" err="1"/>
              <a:t>dMMR</a:t>
            </a:r>
            <a:r>
              <a:rPr lang="en-US" dirty="0"/>
              <a:t> colon cancer outside of a clinical trial?</a:t>
            </a:r>
          </a:p>
          <a:p>
            <a:pPr marL="0" indent="0">
              <a:lnSpc>
                <a:spcPct val="120000"/>
              </a:lnSpc>
              <a:buNone/>
            </a:pPr>
            <a:r>
              <a:rPr lang="en-US" dirty="0"/>
              <a:t>In certain circumstances such as bulky tumors or high risk for surgical complications. </a:t>
            </a:r>
          </a:p>
          <a:p>
            <a:pPr marL="0" indent="0">
              <a:lnSpc>
                <a:spcPct val="120000"/>
              </a:lnSpc>
              <a:buNone/>
            </a:pPr>
            <a:endParaRPr lang="en-US" dirty="0"/>
          </a:p>
          <a:p>
            <a:pPr>
              <a:lnSpc>
                <a:spcPct val="120000"/>
              </a:lnSpc>
            </a:pPr>
            <a:r>
              <a:rPr lang="en-US" dirty="0"/>
              <a:t>Should neoadjuvant IO be considered for MSS / </a:t>
            </a:r>
            <a:r>
              <a:rPr lang="en-US" dirty="0" err="1"/>
              <a:t>pMMR</a:t>
            </a:r>
            <a:r>
              <a:rPr lang="en-US" dirty="0"/>
              <a:t> colon or rectal cancer?</a:t>
            </a:r>
          </a:p>
          <a:p>
            <a:pPr marL="0" indent="0">
              <a:lnSpc>
                <a:spcPct val="120000"/>
              </a:lnSpc>
              <a:buNone/>
            </a:pPr>
            <a:r>
              <a:rPr lang="en-US" dirty="0"/>
              <a:t>Only as part of clinical trials </a:t>
            </a:r>
          </a:p>
        </p:txBody>
      </p:sp>
    </p:spTree>
    <p:extLst>
      <p:ext uri="{BB962C8B-B14F-4D97-AF65-F5344CB8AC3E}">
        <p14:creationId xmlns:p14="http://schemas.microsoft.com/office/powerpoint/2010/main" val="2478420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CF66D-FB39-6702-220F-CF3B6F58974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DF2AB1C-D104-36B2-997C-2F53A3BA80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579" y="0"/>
            <a:ext cx="12182841" cy="6858000"/>
          </a:xfrm>
          <a:prstGeom prst="rect">
            <a:avLst/>
          </a:prstGeom>
        </p:spPr>
      </p:pic>
    </p:spTree>
    <p:extLst>
      <p:ext uri="{BB962C8B-B14F-4D97-AF65-F5344CB8AC3E}">
        <p14:creationId xmlns:p14="http://schemas.microsoft.com/office/powerpoint/2010/main" val="2454782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A1EBB-A3DF-9007-6568-766F3053F1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CA84506-0C25-64C1-B3EC-C43C579E4C07}"/>
              </a:ext>
            </a:extLst>
          </p:cNvPr>
          <p:cNvSpPr/>
          <p:nvPr/>
        </p:nvSpPr>
        <p:spPr bwMode="auto">
          <a:xfrm>
            <a:off x="912286" y="2780928"/>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711B185D-DEC2-7ABE-29FF-001DBF48C783}"/>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RTP Paper of the Year!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Checkpoint Inhibitors for Localized MSI-High Tumors</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Circulating Tumor DNA Assays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Checkpoint Inhibitors for Metastatic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Other Important Papers</a:t>
            </a:r>
          </a:p>
        </p:txBody>
      </p:sp>
      <p:sp>
        <p:nvSpPr>
          <p:cNvPr id="2" name="Title 1">
            <a:extLst>
              <a:ext uri="{FF2B5EF4-FFF2-40B4-BE49-F238E27FC236}">
                <a16:creationId xmlns:a16="http://schemas.microsoft.com/office/drawing/2014/main" id="{C4D283D9-7674-2CBE-C68D-A6F610738FEF}"/>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19379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4" name="Rectangle 3">
            <a:extLst>
              <a:ext uri="{FF2B5EF4-FFF2-40B4-BE49-F238E27FC236}">
                <a16:creationId xmlns:a16="http://schemas.microsoft.com/office/drawing/2014/main" id="{06552847-1494-3545-B64A-7D64E331D3F2}"/>
              </a:ext>
            </a:extLst>
          </p:cNvPr>
          <p:cNvSpPr/>
          <p:nvPr/>
        </p:nvSpPr>
        <p:spPr>
          <a:xfrm>
            <a:off x="2604304" y="6574420"/>
            <a:ext cx="3889093" cy="150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3272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9933A4-DCEA-A1D1-6310-A90EBDB97E38}"/>
              </a:ext>
            </a:extLst>
          </p:cNvPr>
          <p:cNvPicPr>
            <a:picLocks noChangeAspect="1"/>
          </p:cNvPicPr>
          <p:nvPr/>
        </p:nvPicPr>
        <p:blipFill>
          <a:blip r:embed="rId3"/>
          <a:stretch>
            <a:fillRect/>
          </a:stretch>
        </p:blipFill>
        <p:spPr>
          <a:xfrm>
            <a:off x="465249" y="375571"/>
            <a:ext cx="11472862" cy="5827316"/>
          </a:xfrm>
          <a:prstGeom prst="rect">
            <a:avLst/>
          </a:prstGeom>
        </p:spPr>
      </p:pic>
    </p:spTree>
    <p:extLst>
      <p:ext uri="{BB962C8B-B14F-4D97-AF65-F5344CB8AC3E}">
        <p14:creationId xmlns:p14="http://schemas.microsoft.com/office/powerpoint/2010/main" val="3532471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9A2AA-B43D-971A-353A-F941F7442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E948EC-9261-8011-8783-F43B3EAABE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3580" y="294039"/>
            <a:ext cx="11425641" cy="6269922"/>
          </a:xfrm>
          <a:prstGeom prst="rect">
            <a:avLst/>
          </a:prstGeom>
        </p:spPr>
      </p:pic>
      <p:sp>
        <p:nvSpPr>
          <p:cNvPr id="5" name="TextBox 4">
            <a:extLst>
              <a:ext uri="{FF2B5EF4-FFF2-40B4-BE49-F238E27FC236}">
                <a16:creationId xmlns:a16="http://schemas.microsoft.com/office/drawing/2014/main" id="{762950D8-2990-8893-8503-65995E372C7D}"/>
              </a:ext>
            </a:extLst>
          </p:cNvPr>
          <p:cNvSpPr txBox="1"/>
          <p:nvPr/>
        </p:nvSpPr>
        <p:spPr>
          <a:xfrm rot="16200000">
            <a:off x="2346072" y="2657631"/>
            <a:ext cx="1693092" cy="276999"/>
          </a:xfrm>
          <a:prstGeom prst="rect">
            <a:avLst/>
          </a:prstGeom>
          <a:solidFill>
            <a:schemeClr val="bg1"/>
          </a:solidFill>
        </p:spPr>
        <p:txBody>
          <a:bodyPr wrap="none" rtlCol="0">
            <a:spAutoFit/>
          </a:bodyPr>
          <a:lstStyle/>
          <a:p>
            <a:r>
              <a:rPr lang="en-US" sz="1200" b="0" dirty="0">
                <a:solidFill>
                  <a:schemeClr val="tx1"/>
                </a:solidFill>
              </a:rPr>
              <a:t>Disease-Free Survival</a:t>
            </a:r>
          </a:p>
        </p:txBody>
      </p:sp>
      <p:sp>
        <p:nvSpPr>
          <p:cNvPr id="2" name="Rectangle 1">
            <a:extLst>
              <a:ext uri="{FF2B5EF4-FFF2-40B4-BE49-F238E27FC236}">
                <a16:creationId xmlns:a16="http://schemas.microsoft.com/office/drawing/2014/main" id="{B27C4149-5AED-920F-0236-3C7D3F27A337}"/>
              </a:ext>
            </a:extLst>
          </p:cNvPr>
          <p:cNvSpPr/>
          <p:nvPr/>
        </p:nvSpPr>
        <p:spPr>
          <a:xfrm>
            <a:off x="2855640" y="1340768"/>
            <a:ext cx="415507" cy="389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362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E2A02-2A84-E25C-DCE7-895A59F52B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C5D65C-FBDA-9CB9-ED73-008FE3C9786E}"/>
              </a:ext>
            </a:extLst>
          </p:cNvPr>
          <p:cNvSpPr txBox="1"/>
          <p:nvPr/>
        </p:nvSpPr>
        <p:spPr>
          <a:xfrm>
            <a:off x="670322" y="2064543"/>
            <a:ext cx="1085135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Conclusions: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Postsurgical ctDNA detection is prognostic of relapse and potentially predictive of ACT benefit in patients with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resectable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colon cancer, which may enable personalized surveillance, intervention, and/or trial options, ultimately improving patient outcomes. </a:t>
            </a:r>
          </a:p>
        </p:txBody>
      </p:sp>
      <p:sp>
        <p:nvSpPr>
          <p:cNvPr id="4" name="TextBox 3">
            <a:extLst>
              <a:ext uri="{FF2B5EF4-FFF2-40B4-BE49-F238E27FC236}">
                <a16:creationId xmlns:a16="http://schemas.microsoft.com/office/drawing/2014/main" id="{69261EDE-5B1D-8EF6-BB7A-DD9E89B7B4A4}"/>
              </a:ext>
            </a:extLst>
          </p:cNvPr>
          <p:cNvSpPr txBox="1"/>
          <p:nvPr/>
        </p:nvSpPr>
        <p:spPr>
          <a:xfrm>
            <a:off x="6094096" y="6488668"/>
            <a:ext cx="609790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Cohen SA. Ann Surg. 2025</a:t>
            </a:r>
          </a:p>
        </p:txBody>
      </p:sp>
    </p:spTree>
    <p:extLst>
      <p:ext uri="{BB962C8B-B14F-4D97-AF65-F5344CB8AC3E}">
        <p14:creationId xmlns:p14="http://schemas.microsoft.com/office/powerpoint/2010/main" val="2406139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A8594-6F76-B10F-0ACF-4C962F76B34D}"/>
              </a:ext>
            </a:extLst>
          </p:cNvPr>
          <p:cNvPicPr>
            <a:picLocks noChangeAspect="1"/>
          </p:cNvPicPr>
          <p:nvPr/>
        </p:nvPicPr>
        <p:blipFill>
          <a:blip r:embed="rId3"/>
          <a:stretch>
            <a:fillRect/>
          </a:stretch>
        </p:blipFill>
        <p:spPr>
          <a:xfrm>
            <a:off x="128587" y="600771"/>
            <a:ext cx="11444288" cy="4866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71AC18C8-BC52-7F34-6964-80932DC20280}"/>
              </a:ext>
            </a:extLst>
          </p:cNvPr>
          <p:cNvSpPr/>
          <p:nvPr/>
        </p:nvSpPr>
        <p:spPr>
          <a:xfrm>
            <a:off x="2604304"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40AE6E89-AF38-05EC-2834-8E8CE38027F9}"/>
              </a:ext>
            </a:extLst>
          </p:cNvPr>
          <p:cNvSpPr/>
          <p:nvPr/>
        </p:nvSpPr>
        <p:spPr>
          <a:xfrm>
            <a:off x="2604304"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A22D6623-BF80-E14F-E9F2-B18C56BE48AF}"/>
              </a:ext>
            </a:extLst>
          </p:cNvPr>
          <p:cNvSpPr/>
          <p:nvPr/>
        </p:nvSpPr>
        <p:spPr>
          <a:xfrm>
            <a:off x="2604304"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C2A1-A641-8320-8DE2-B6CE2AFFA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D78A3-B102-9A5F-9459-1640B1117C2A}"/>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FF9D44C-C509-CB61-B300-2CE3545D54DB}"/>
              </a:ext>
            </a:extLst>
          </p:cNvPr>
          <p:cNvSpPr>
            <a:spLocks noGrp="1"/>
          </p:cNvSpPr>
          <p:nvPr>
            <p:ph idx="1"/>
          </p:nvPr>
        </p:nvSpPr>
        <p:spPr/>
        <p:txBody>
          <a:bodyPr>
            <a:normAutofit/>
          </a:bodyPr>
          <a:lstStyle/>
          <a:p>
            <a:r>
              <a:rPr lang="en-US" dirty="0"/>
              <a:t>Compelling data confirming earlier observations</a:t>
            </a:r>
          </a:p>
          <a:p>
            <a:endParaRPr lang="en-US" dirty="0"/>
          </a:p>
          <a:p>
            <a:r>
              <a:rPr lang="en-US" dirty="0"/>
              <a:t>NCCN guidelines currently do not recommend using MRD assays to make treatment decisions BUT….</a:t>
            </a:r>
          </a:p>
          <a:p>
            <a:endParaRPr lang="en-US" dirty="0"/>
          </a:p>
          <a:p>
            <a:r>
              <a:rPr lang="en-US" dirty="0"/>
              <a:t>Reasonable to consider after thorough discussion with patients and their families in low-risk stage II (or when adjuvant therapy may be high risk and / or not in line with patient preferences)</a:t>
            </a:r>
          </a:p>
        </p:txBody>
      </p:sp>
    </p:spTree>
    <p:extLst>
      <p:ext uri="{BB962C8B-B14F-4D97-AF65-F5344CB8AC3E}">
        <p14:creationId xmlns:p14="http://schemas.microsoft.com/office/powerpoint/2010/main" val="386858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C637-6B5E-CE2A-290E-E7EE0DF20BF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7BC9F0-E627-50AA-A1BB-09D58D9C0DF1}"/>
              </a:ext>
            </a:extLst>
          </p:cNvPr>
          <p:cNvPicPr>
            <a:picLocks noChangeAspect="1"/>
          </p:cNvPicPr>
          <p:nvPr/>
        </p:nvPicPr>
        <p:blipFill>
          <a:blip r:embed="rId2"/>
          <a:stretch>
            <a:fillRect/>
          </a:stretch>
        </p:blipFill>
        <p:spPr>
          <a:xfrm>
            <a:off x="764381" y="1585912"/>
            <a:ext cx="9958390" cy="3334183"/>
          </a:xfrm>
          <a:prstGeom prst="rect">
            <a:avLst/>
          </a:prstGeom>
        </p:spPr>
      </p:pic>
    </p:spTree>
    <p:extLst>
      <p:ext uri="{BB962C8B-B14F-4D97-AF65-F5344CB8AC3E}">
        <p14:creationId xmlns:p14="http://schemas.microsoft.com/office/powerpoint/2010/main" val="186677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72456567-0650-55A4-C111-209159235591}"/>
              </a:ext>
            </a:extLst>
          </p:cNvPr>
          <p:cNvSpPr/>
          <p:nvPr/>
        </p:nvSpPr>
        <p:spPr>
          <a:xfrm>
            <a:off x="2604304"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233E-6C02-75C2-3549-72DA2C3F16B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BD088E-FC1A-55C0-B880-6EDDD3600426}"/>
              </a:ext>
            </a:extLst>
          </p:cNvPr>
          <p:cNvSpPr>
            <a:spLocks noGrp="1"/>
          </p:cNvSpPr>
          <p:nvPr>
            <p:ph type="body" sz="quarter" idx="10"/>
          </p:nvPr>
        </p:nvSpPr>
        <p:spPr/>
        <p:txBody>
          <a:bodyPr/>
          <a:lstStyle/>
          <a:p>
            <a:r>
              <a:rPr lang="en-US" dirty="0"/>
              <a:t>Conclusions</a:t>
            </a:r>
          </a:p>
        </p:txBody>
      </p:sp>
      <p:sp>
        <p:nvSpPr>
          <p:cNvPr id="3" name="Espace réservé du texte 2">
            <a:extLst>
              <a:ext uri="{FF2B5EF4-FFF2-40B4-BE49-F238E27FC236}">
                <a16:creationId xmlns:a16="http://schemas.microsoft.com/office/drawing/2014/main" id="{81D66CEF-DE29-7C0A-4951-494DBA5333A4}"/>
              </a:ext>
            </a:extLst>
          </p:cNvPr>
          <p:cNvSpPr>
            <a:spLocks noGrp="1"/>
          </p:cNvSpPr>
          <p:nvPr>
            <p:ph type="body" sz="quarter" idx="12"/>
          </p:nvPr>
        </p:nvSpPr>
        <p:spPr/>
        <p:txBody>
          <a:bodyPr/>
          <a:lstStyle/>
          <a:p>
            <a:r>
              <a:rPr lang="en-US" dirty="0"/>
              <a:t>Jeanne Tie</a:t>
            </a:r>
          </a:p>
        </p:txBody>
      </p:sp>
      <p:sp>
        <p:nvSpPr>
          <p:cNvPr id="4" name="Espace réservé du texte 3">
            <a:extLst>
              <a:ext uri="{FF2B5EF4-FFF2-40B4-BE49-F238E27FC236}">
                <a16:creationId xmlns:a16="http://schemas.microsoft.com/office/drawing/2014/main" id="{EA05AAF3-9228-E44B-CE38-22C979AD8995}"/>
              </a:ext>
            </a:extLst>
          </p:cNvPr>
          <p:cNvSpPr>
            <a:spLocks noGrp="1"/>
          </p:cNvSpPr>
          <p:nvPr>
            <p:ph type="body" sz="quarter" idx="13"/>
          </p:nvPr>
        </p:nvSpPr>
        <p:spPr>
          <a:xfrm>
            <a:off x="952501" y="1565095"/>
            <a:ext cx="9963855" cy="4201791"/>
          </a:xfrm>
        </p:spPr>
        <p:txBody>
          <a:bodyPr/>
          <a:lstStyle/>
          <a:p>
            <a:r>
              <a:rPr lang="en-US" sz="2667" b="1" dirty="0">
                <a:cs typeface="Arial"/>
              </a:rPr>
              <a:t>For patients with </a:t>
            </a:r>
            <a:r>
              <a:rPr lang="en-US" sz="2667" b="1" u="sng" dirty="0">
                <a:solidFill>
                  <a:srgbClr val="17AD86"/>
                </a:solidFill>
                <a:cs typeface="Arial"/>
              </a:rPr>
              <a:t>ctDNA-negative</a:t>
            </a:r>
            <a:r>
              <a:rPr lang="en-US" sz="2667" b="1" dirty="0">
                <a:cs typeface="Arial"/>
              </a:rPr>
              <a:t> stage III colon cancer post-surgery </a:t>
            </a:r>
            <a:endParaRPr lang="en-US" sz="2667" dirty="0"/>
          </a:p>
          <a:p>
            <a:pPr marL="381019" indent="-381019">
              <a:spcBef>
                <a:spcPts val="1400"/>
              </a:spcBef>
              <a:buFont typeface="Arial" panose="020B0604020202020204" pitchFamily="34" charset="0"/>
              <a:buChar char="•"/>
            </a:pPr>
            <a:r>
              <a:rPr lang="en-US" dirty="0"/>
              <a:t>Recurrence risk is low, with 3-year RFS of 87% </a:t>
            </a:r>
          </a:p>
          <a:p>
            <a:pPr marL="381019" indent="-381019">
              <a:spcBef>
                <a:spcPts val="1400"/>
              </a:spcBef>
              <a:buFont typeface="Arial" panose="020B0604020202020204" pitchFamily="34" charset="0"/>
              <a:buChar char="•"/>
            </a:pPr>
            <a:r>
              <a:rPr lang="en-US" dirty="0"/>
              <a:t>ctDNA-informed treatment de-escalation was feasible with high adherence (90%)</a:t>
            </a:r>
          </a:p>
          <a:p>
            <a:pPr marL="876344" lvl="1" indent="-381019">
              <a:spcBef>
                <a:spcPts val="600"/>
              </a:spcBef>
              <a:buFont typeface="Wingdings" pitchFamily="2" charset="2"/>
              <a:buChar char="Ø"/>
            </a:pPr>
            <a:r>
              <a:rPr lang="en-US" sz="2133" dirty="0">
                <a:solidFill>
                  <a:srgbClr val="00305D"/>
                </a:solidFill>
                <a:latin typeface="Arial Narrow" panose="020B0604020202020204" pitchFamily="34" charset="0"/>
                <a:cs typeface="Arial Narrow" panose="020B0604020202020204" pitchFamily="34" charset="0"/>
              </a:rPr>
              <a:t>Markedly </a:t>
            </a:r>
            <a:r>
              <a:rPr lang="en-US" sz="2133" dirty="0">
                <a:solidFill>
                  <a:srgbClr val="17AD86"/>
                </a:solidFill>
                <a:latin typeface="Arial Narrow" panose="020B0604020202020204" pitchFamily="34" charset="0"/>
                <a:cs typeface="Arial Narrow" panose="020B0604020202020204" pitchFamily="34" charset="0"/>
              </a:rPr>
              <a:t>reduced</a:t>
            </a:r>
            <a:r>
              <a:rPr lang="en-US" sz="2133" dirty="0">
                <a:solidFill>
                  <a:srgbClr val="00305D"/>
                </a:solidFill>
                <a:latin typeface="Arial Narrow" panose="020B0604020202020204" pitchFamily="34" charset="0"/>
                <a:cs typeface="Arial Narrow" panose="020B0604020202020204" pitchFamily="34" charset="0"/>
              </a:rPr>
              <a:t> </a:t>
            </a:r>
            <a:r>
              <a:rPr lang="en-US" sz="2133" dirty="0">
                <a:solidFill>
                  <a:srgbClr val="17AD86"/>
                </a:solidFill>
                <a:latin typeface="Arial Narrow" panose="020B0604020202020204" pitchFamily="34" charset="0"/>
                <a:cs typeface="Arial Narrow" panose="020B0604020202020204" pitchFamily="34" charset="0"/>
              </a:rPr>
              <a:t>oxaliplatin</a:t>
            </a:r>
            <a:r>
              <a:rPr lang="en-US" sz="2133" dirty="0">
                <a:solidFill>
                  <a:srgbClr val="00305D"/>
                </a:solidFill>
                <a:latin typeface="Arial Narrow" panose="020B0604020202020204" pitchFamily="34" charset="0"/>
                <a:cs typeface="Arial Narrow" panose="020B0604020202020204" pitchFamily="34" charset="0"/>
              </a:rPr>
              <a:t> exposure </a:t>
            </a:r>
            <a:r>
              <a:rPr lang="en-US" sz="2133" dirty="0">
                <a:solidFill>
                  <a:srgbClr val="17AD86"/>
                </a:solidFill>
                <a:latin typeface="Arial Narrow" panose="020B0604020202020204" pitchFamily="34" charset="0"/>
                <a:cs typeface="Arial Narrow" panose="020B0604020202020204" pitchFamily="34" charset="0"/>
              </a:rPr>
              <a:t>(88.6% </a:t>
            </a:r>
            <a:r>
              <a:rPr lang="en-US" sz="2133" dirty="0">
                <a:solidFill>
                  <a:srgbClr val="17AD86"/>
                </a:solidFill>
                <a:latin typeface="Arial Narrow" panose="020B0604020202020204" pitchFamily="34" charset="0"/>
                <a:cs typeface="Arial Narrow" panose="020B0604020202020204" pitchFamily="34" charset="0"/>
                <a:sym typeface="Wingdings" pitchFamily="2" charset="2"/>
              </a:rPr>
              <a:t></a:t>
            </a:r>
            <a:r>
              <a:rPr lang="en-US" sz="2133" dirty="0">
                <a:solidFill>
                  <a:srgbClr val="17AD86"/>
                </a:solidFill>
                <a:latin typeface="Arial Narrow" panose="020B0604020202020204" pitchFamily="34" charset="0"/>
                <a:cs typeface="Arial Narrow" panose="020B0604020202020204" pitchFamily="34" charset="0"/>
              </a:rPr>
              <a:t> 34.8%)</a:t>
            </a:r>
          </a:p>
          <a:p>
            <a:pPr marL="876344" lvl="1" indent="-381019">
              <a:spcBef>
                <a:spcPts val="600"/>
              </a:spcBef>
              <a:buClr>
                <a:srgbClr val="00305D"/>
              </a:buClr>
              <a:buFont typeface="Wingdings" pitchFamily="2" charset="2"/>
              <a:buChar char="Ø"/>
            </a:pPr>
            <a:r>
              <a:rPr lang="en-US" sz="2133" dirty="0">
                <a:solidFill>
                  <a:srgbClr val="17AD86"/>
                </a:solidFill>
                <a:latin typeface="Arial Narrow" panose="020B0604020202020204" pitchFamily="34" charset="0"/>
                <a:cs typeface="Arial Narrow" panose="020B0604020202020204" pitchFamily="34" charset="0"/>
              </a:rPr>
              <a:t>Better safety </a:t>
            </a:r>
            <a:r>
              <a:rPr lang="en-US" sz="2133" dirty="0">
                <a:solidFill>
                  <a:srgbClr val="00305D"/>
                </a:solidFill>
                <a:latin typeface="Arial Narrow" panose="020B0604020202020204" pitchFamily="34" charset="0"/>
                <a:cs typeface="Arial Narrow" panose="020B0604020202020204" pitchFamily="34" charset="0"/>
              </a:rPr>
              <a:t>profile: fewer treatment-related </a:t>
            </a:r>
            <a:r>
              <a:rPr lang="en-US" sz="2133" dirty="0" err="1">
                <a:solidFill>
                  <a:srgbClr val="00305D"/>
                </a:solidFill>
                <a:latin typeface="Arial Narrow" panose="020B0604020202020204" pitchFamily="34" charset="0"/>
                <a:cs typeface="Arial Narrow" panose="020B0604020202020204" pitchFamily="34" charset="0"/>
              </a:rPr>
              <a:t>hospitalisations</a:t>
            </a:r>
            <a:r>
              <a:rPr lang="en-US" sz="2133" dirty="0">
                <a:solidFill>
                  <a:srgbClr val="00305D"/>
                </a:solidFill>
                <a:latin typeface="Arial Narrow" panose="020B0604020202020204" pitchFamily="34" charset="0"/>
                <a:cs typeface="Arial Narrow" panose="020B0604020202020204" pitchFamily="34" charset="0"/>
              </a:rPr>
              <a:t> and grade ≥3 adverse events</a:t>
            </a:r>
          </a:p>
          <a:p>
            <a:pPr marL="876344" lvl="1" indent="-381019">
              <a:spcBef>
                <a:spcPts val="600"/>
              </a:spcBef>
              <a:buFont typeface="Wingdings" pitchFamily="2" charset="2"/>
              <a:buChar char="Ø"/>
            </a:pPr>
            <a:r>
              <a:rPr lang="en-US" sz="2133" dirty="0">
                <a:solidFill>
                  <a:srgbClr val="00305D"/>
                </a:solidFill>
                <a:latin typeface="Arial Narrow" panose="020B0604020202020204" pitchFamily="34" charset="0"/>
                <a:cs typeface="Arial Narrow" panose="020B0604020202020204" pitchFamily="34" charset="0"/>
              </a:rPr>
              <a:t>Non-inferiority versus SoC was not confirmed, though outcomes were close (3-yr RFS </a:t>
            </a:r>
            <a:r>
              <a:rPr lang="en-US" sz="2133" dirty="0">
                <a:solidFill>
                  <a:srgbClr val="17AD86"/>
                </a:solidFill>
                <a:latin typeface="Arial Narrow" panose="020B0604020202020204" pitchFamily="34" charset="0"/>
                <a:cs typeface="Arial Narrow" panose="020B0604020202020204" pitchFamily="34" charset="0"/>
              </a:rPr>
              <a:t>85.3% vs 88.1%</a:t>
            </a:r>
            <a:r>
              <a:rPr lang="en-US" sz="2133" dirty="0">
                <a:solidFill>
                  <a:srgbClr val="00305D"/>
                </a:solidFill>
                <a:latin typeface="Arial Narrow" panose="020B0604020202020204" pitchFamily="34" charset="0"/>
                <a:cs typeface="Arial Narrow" panose="020B0604020202020204" pitchFamily="34" charset="0"/>
              </a:rPr>
              <a:t>),</a:t>
            </a:r>
            <a:r>
              <a:rPr lang="en-US" sz="2133" dirty="0">
                <a:solidFill>
                  <a:srgbClr val="17AD86"/>
                </a:solidFill>
                <a:latin typeface="Arial Narrow" panose="020B0604020202020204" pitchFamily="34" charset="0"/>
                <a:cs typeface="Arial Narrow" panose="020B0604020202020204" pitchFamily="34" charset="0"/>
              </a:rPr>
              <a:t> </a:t>
            </a:r>
            <a:r>
              <a:rPr lang="en-US" sz="2133" dirty="0">
                <a:solidFill>
                  <a:srgbClr val="00305D"/>
                </a:solidFill>
                <a:latin typeface="Arial Narrow" panose="020B0604020202020204" pitchFamily="34" charset="0"/>
                <a:cs typeface="Arial Narrow" panose="020B0604020202020204" pitchFamily="34" charset="0"/>
              </a:rPr>
              <a:t>particularly in low-risk (T1-3N1) disease (3-yr RFS </a:t>
            </a:r>
            <a:r>
              <a:rPr lang="en-US" sz="2133" dirty="0">
                <a:solidFill>
                  <a:srgbClr val="17AD86"/>
                </a:solidFill>
                <a:latin typeface="Arial Narrow" panose="020B0604020202020204" pitchFamily="34" charset="0"/>
                <a:cs typeface="Arial Narrow" panose="020B0604020202020204" pitchFamily="34" charset="0"/>
              </a:rPr>
              <a:t>91.0% vs 93.2%</a:t>
            </a:r>
            <a:r>
              <a:rPr lang="en-US" sz="2133" dirty="0">
                <a:solidFill>
                  <a:srgbClr val="00305D"/>
                </a:solidFill>
                <a:latin typeface="Arial Narrow" panose="020B0604020202020204" pitchFamily="34" charset="0"/>
                <a:cs typeface="Arial Narrow" panose="020B0604020202020204" pitchFamily="34" charset="0"/>
              </a:rPr>
              <a:t>)</a:t>
            </a:r>
          </a:p>
          <a:p>
            <a:pPr marL="876344" lvl="1" indent="-381019">
              <a:spcBef>
                <a:spcPts val="600"/>
              </a:spcBef>
              <a:buFont typeface="Wingdings" pitchFamily="2" charset="2"/>
              <a:buChar char="Ø"/>
            </a:pPr>
            <a:r>
              <a:rPr lang="en-US" sz="2133" dirty="0">
                <a:solidFill>
                  <a:srgbClr val="00305D"/>
                </a:solidFill>
                <a:latin typeface="Arial Narrow" panose="020B0604020202020204" pitchFamily="34" charset="0"/>
                <a:cs typeface="Arial Narrow" panose="020B0604020202020204" pitchFamily="34" charset="0"/>
              </a:rPr>
              <a:t>Could inform </a:t>
            </a:r>
            <a:r>
              <a:rPr lang="en-US" sz="2133" dirty="0">
                <a:solidFill>
                  <a:srgbClr val="17AD86"/>
                </a:solidFill>
                <a:latin typeface="Arial Narrow" panose="020B0604020202020204" pitchFamily="34" charset="0"/>
                <a:cs typeface="Arial Narrow" panose="020B0604020202020204" pitchFamily="34" charset="0"/>
              </a:rPr>
              <a:t>risk-benefit </a:t>
            </a:r>
            <a:r>
              <a:rPr lang="en-US" sz="2133" dirty="0">
                <a:solidFill>
                  <a:srgbClr val="00305D"/>
                </a:solidFill>
                <a:latin typeface="Arial Narrow" panose="020B0604020202020204" pitchFamily="34" charset="0"/>
                <a:cs typeface="Arial Narrow" panose="020B0604020202020204" pitchFamily="34" charset="0"/>
              </a:rPr>
              <a:t>discussions for individual patients</a:t>
            </a:r>
          </a:p>
          <a:p>
            <a:pPr marL="381019" indent="-381019">
              <a:spcBef>
                <a:spcPts val="1400"/>
              </a:spcBef>
              <a:buFont typeface="Arial" panose="020B0604020202020204" pitchFamily="34" charset="0"/>
              <a:buChar char="•"/>
            </a:pPr>
            <a:r>
              <a:rPr lang="en-US" dirty="0"/>
              <a:t>ctDNA-informed de-escalation strategies w</a:t>
            </a:r>
            <a:r>
              <a:rPr lang="en-US" dirty="0">
                <a:solidFill>
                  <a:srgbClr val="00305D"/>
                </a:solidFill>
                <a:latin typeface="Arial Narrow" panose="020B0604020202020204" pitchFamily="34" charset="0"/>
                <a:cs typeface="Arial Narrow" panose="020B0604020202020204" pitchFamily="34" charset="0"/>
              </a:rPr>
              <a:t>arrant further investigation</a:t>
            </a:r>
          </a:p>
        </p:txBody>
      </p:sp>
      <p:sp>
        <p:nvSpPr>
          <p:cNvPr id="5" name="Rectangle 4">
            <a:extLst>
              <a:ext uri="{FF2B5EF4-FFF2-40B4-BE49-F238E27FC236}">
                <a16:creationId xmlns:a16="http://schemas.microsoft.com/office/drawing/2014/main" id="{FC634099-9D41-0D1C-09DD-83FF9716B652}"/>
              </a:ext>
            </a:extLst>
          </p:cNvPr>
          <p:cNvSpPr/>
          <p:nvPr/>
        </p:nvSpPr>
        <p:spPr>
          <a:xfrm>
            <a:off x="925124" y="6354896"/>
            <a:ext cx="4966390" cy="437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660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74690-26C2-E09D-9E49-17C51D910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8F790-ED9B-C313-60FA-CC1DC5D53BF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44D5A83E-4696-3D76-7D05-470EC214195D}"/>
              </a:ext>
            </a:extLst>
          </p:cNvPr>
          <p:cNvSpPr>
            <a:spLocks noGrp="1"/>
          </p:cNvSpPr>
          <p:nvPr>
            <p:ph idx="1"/>
          </p:nvPr>
        </p:nvSpPr>
        <p:spPr/>
        <p:txBody>
          <a:bodyPr>
            <a:normAutofit/>
          </a:bodyPr>
          <a:lstStyle/>
          <a:p>
            <a:r>
              <a:rPr lang="en-US" dirty="0"/>
              <a:t>Trial used an older generation assay and treatment escalation decisions were not consistent </a:t>
            </a:r>
          </a:p>
          <a:p>
            <a:endParaRPr lang="en-US" dirty="0"/>
          </a:p>
          <a:p>
            <a:r>
              <a:rPr lang="en-US" dirty="0"/>
              <a:t>Will need to await results of ongoing trials such as CIRCULATE-North America </a:t>
            </a:r>
          </a:p>
          <a:p>
            <a:endParaRPr lang="en-US" dirty="0"/>
          </a:p>
          <a:p>
            <a:r>
              <a:rPr lang="en-US" dirty="0"/>
              <a:t>No role for treating ctDNA+ patients outside of clinical trials with systemic chemotherapy </a:t>
            </a:r>
          </a:p>
        </p:txBody>
      </p:sp>
    </p:spTree>
    <p:extLst>
      <p:ext uri="{BB962C8B-B14F-4D97-AF65-F5344CB8AC3E}">
        <p14:creationId xmlns:p14="http://schemas.microsoft.com/office/powerpoint/2010/main" val="1964810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7CD9D79A-3019-F764-0B0A-A04772F947D1}"/>
              </a:ext>
            </a:extLst>
          </p:cNvPr>
          <p:cNvSpPr/>
          <p:nvPr/>
        </p:nvSpPr>
        <p:spPr>
          <a:xfrm>
            <a:off x="3171463"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9750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8116A-776B-4DDE-ED8C-D734C7B74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C1C64-4AC3-5257-84C4-61F8679E98D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2CA2FFEB-A2F8-170D-22DC-99B4CD2F7358}"/>
              </a:ext>
            </a:extLst>
          </p:cNvPr>
          <p:cNvSpPr>
            <a:spLocks noGrp="1"/>
          </p:cNvSpPr>
          <p:nvPr>
            <p:ph idx="1"/>
          </p:nvPr>
        </p:nvSpPr>
        <p:spPr/>
        <p:txBody>
          <a:bodyPr>
            <a:normAutofit/>
          </a:bodyPr>
          <a:lstStyle/>
          <a:p>
            <a:r>
              <a:rPr lang="en-US" dirty="0"/>
              <a:t>Compelling hypothesis generating data</a:t>
            </a:r>
          </a:p>
          <a:p>
            <a:endParaRPr lang="en-US" dirty="0"/>
          </a:p>
          <a:p>
            <a:r>
              <a:rPr lang="en-US" dirty="0"/>
              <a:t>Reminiscent of atezolizumab in muscle invasive bladder cancer development and approval (Powles et al, NEJM, 2025)</a:t>
            </a:r>
          </a:p>
          <a:p>
            <a:endParaRPr lang="en-US" dirty="0"/>
          </a:p>
          <a:p>
            <a:r>
              <a:rPr lang="en-US" dirty="0"/>
              <a:t>Need further validation prior to use in clinic; should enroll patients onto trials </a:t>
            </a:r>
          </a:p>
        </p:txBody>
      </p:sp>
    </p:spTree>
    <p:extLst>
      <p:ext uri="{BB962C8B-B14F-4D97-AF65-F5344CB8AC3E}">
        <p14:creationId xmlns:p14="http://schemas.microsoft.com/office/powerpoint/2010/main" val="2495071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1C3B130A-1788-5328-7435-780A353C132B}"/>
              </a:ext>
            </a:extLst>
          </p:cNvPr>
          <p:cNvSpPr/>
          <p:nvPr/>
        </p:nvSpPr>
        <p:spPr>
          <a:xfrm>
            <a:off x="3171463"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4111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07871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F3F014F3-FEBC-56DE-7984-F6D828DD81C7}"/>
              </a:ext>
            </a:extLst>
          </p:cNvPr>
          <p:cNvSpPr/>
          <p:nvPr/>
        </p:nvSpPr>
        <p:spPr>
          <a:xfrm>
            <a:off x="3171463" y="6574420"/>
            <a:ext cx="3889093" cy="25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1460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5B1C-CD9A-2F57-2DA3-F88B6F6C58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CBF54F-B32A-C793-67CB-D5672819D9BC}"/>
              </a:ext>
            </a:extLst>
          </p:cNvPr>
          <p:cNvSpPr/>
          <p:nvPr/>
        </p:nvSpPr>
        <p:spPr bwMode="auto">
          <a:xfrm>
            <a:off x="912286" y="3501008"/>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C076A809-F177-3DC6-439F-EBD1B08BF5B9}"/>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RTP Paper of the Year!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Checkpoint Inhibitors for Localized MSI-High Tumors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Circulating Tumor DNA Assays</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3: Checkpoint Inhibitors for Metastatic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Other Important Papers</a:t>
            </a:r>
          </a:p>
        </p:txBody>
      </p:sp>
      <p:sp>
        <p:nvSpPr>
          <p:cNvPr id="2" name="Title 1">
            <a:extLst>
              <a:ext uri="{FF2B5EF4-FFF2-40B4-BE49-F238E27FC236}">
                <a16:creationId xmlns:a16="http://schemas.microsoft.com/office/drawing/2014/main" id="{344A46EA-2ECF-3825-3B7A-90A70B3149F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Colorectal Cancer</a:t>
            </a:r>
          </a:p>
        </p:txBody>
      </p:sp>
    </p:spTree>
    <p:extLst>
      <p:ext uri="{BB962C8B-B14F-4D97-AF65-F5344CB8AC3E}">
        <p14:creationId xmlns:p14="http://schemas.microsoft.com/office/powerpoint/2010/main" val="2073321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E7B3E-335F-B7B3-0778-915E985F9E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7035" y="357502"/>
            <a:ext cx="10759359" cy="5948200"/>
          </a:xfrm>
          <a:prstGeom prst="rect">
            <a:avLst/>
          </a:prstGeom>
        </p:spPr>
      </p:pic>
      <p:sp>
        <p:nvSpPr>
          <p:cNvPr id="2" name="TextBox 1"/>
          <p:cNvSpPr txBox="1"/>
          <p:nvPr/>
        </p:nvSpPr>
        <p:spPr>
          <a:xfrm>
            <a:off x="400000" y="102870"/>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1 | KEYNOTE-177 5yr</a:t>
            </a:r>
          </a:p>
        </p:txBody>
      </p:sp>
      <p:sp>
        <p:nvSpPr>
          <p:cNvPr id="200" name="DesignColumn"/>
          <p:cNvSpPr txBox="1"/>
          <p:nvPr/>
        </p:nvSpPr>
        <p:spPr>
          <a:xfrm>
            <a:off x="161009" y="6119122"/>
            <a:ext cx="4133333" cy="636008"/>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08080"/>
                </a:solidFill>
                <a:effectLst/>
                <a:uLnTx/>
                <a:uFillTx/>
                <a:latin typeface="Calibri" pitchFamily="34" charset="0"/>
                <a:ea typeface="+mn-ea"/>
                <a:cs typeface="+mn-cs"/>
              </a:rPr>
              <a:t>André et al. Ann Oncol 2025;36:277-284.</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3798156"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1  |  KEYNOTE-177 5yr</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149793"/>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176460"/>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Cements pembrolizumab as 1L SOC for MSI-H/</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dMMR</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mCRC</a:t>
            </a:r>
          </a:p>
        </p:txBody>
      </p:sp>
      <p:sp>
        <p:nvSpPr>
          <p:cNvPr id="9" name="Oval 8"/>
          <p:cNvSpPr/>
          <p:nvPr/>
        </p:nvSpPr>
        <p:spPr>
          <a:xfrm>
            <a:off x="800000" y="2049793"/>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2076460"/>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OS &gt; 6 years with IO-first — transformative </a:t>
            </a:r>
          </a:p>
        </p:txBody>
      </p:sp>
      <p:sp>
        <p:nvSpPr>
          <p:cNvPr id="12" name="Oval 11"/>
          <p:cNvSpPr/>
          <p:nvPr/>
        </p:nvSpPr>
        <p:spPr>
          <a:xfrm>
            <a:off x="800000" y="2949793"/>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976460"/>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Durable responses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mDOR</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&gt; 6 yrs) support IO biology</a:t>
            </a:r>
          </a:p>
        </p:txBody>
      </p:sp>
      <p:sp>
        <p:nvSpPr>
          <p:cNvPr id="15" name="Oval 14"/>
          <p:cNvSpPr/>
          <p:nvPr/>
        </p:nvSpPr>
        <p:spPr>
          <a:xfrm>
            <a:off x="800000" y="3849793"/>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876460"/>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13236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Crossover-adjusted benefit likely even greater (</a:t>
            </a:r>
            <a:r>
              <a:rPr kumimoji="0" lang="en-US" sz="2667" b="0" i="0" u="none" strike="noStrike" kern="1200" cap="none" spc="0" normalizeH="0" baseline="0" noProof="0" dirty="0" err="1">
                <a:ln>
                  <a:noFill/>
                </a:ln>
                <a:solidFill>
                  <a:srgbClr val="333333"/>
                </a:solidFill>
                <a:effectLst/>
                <a:uLnTx/>
                <a:uFillTx/>
                <a:latin typeface="Calibri" pitchFamily="34" charset="0"/>
                <a:ea typeface="+mn-ea"/>
                <a:cs typeface="+mn-cs"/>
              </a:rPr>
              <a:t>mOS</a:t>
            </a:r>
            <a:r>
              <a:rPr kumimoji="0" lang="en-US" sz="2667" b="0" i="0" u="none" strike="noStrike" kern="1200" cap="none" spc="0" normalizeH="0" baseline="0" noProof="0" dirty="0">
                <a:ln>
                  <a:noFill/>
                </a:ln>
                <a:solidFill>
                  <a:srgbClr val="333333"/>
                </a:solidFill>
                <a:effectLst/>
                <a:uLnTx/>
                <a:uFillTx/>
                <a:latin typeface="Calibri" pitchFamily="34" charset="0"/>
                <a:ea typeface="+mn-ea"/>
                <a:cs typeface="+mn-cs"/>
              </a:rPr>
              <a:t> doubled: 77.5 vs 36.7 </a:t>
            </a:r>
            <a:r>
              <a:rPr kumimoji="0" lang="en-US" sz="2667" b="0" i="0" u="none" strike="noStrike" kern="1200" cap="none" spc="0" normalizeH="0" baseline="0" noProof="0" dirty="0" err="1">
                <a:ln>
                  <a:noFill/>
                </a:ln>
                <a:solidFill>
                  <a:srgbClr val="333333"/>
                </a:solidFill>
                <a:effectLst/>
                <a:uLnTx/>
                <a:uFillTx/>
                <a:latin typeface="Calibri" pitchFamily="34" charset="0"/>
                <a:ea typeface="+mn-ea"/>
                <a:cs typeface="+mn-cs"/>
              </a:rPr>
              <a:t>mo</a:t>
            </a:r>
            <a:r>
              <a:rPr kumimoji="0" lang="en-US" sz="2667" b="0" i="0" u="none" strike="noStrike" kern="1200" cap="none" spc="0" normalizeH="0" baseline="0" noProof="0" dirty="0">
                <a:ln>
                  <a:noFill/>
                </a:ln>
                <a:solidFill>
                  <a:srgbClr val="333333"/>
                </a:solidFill>
                <a:effectLst/>
                <a:uLnTx/>
                <a:uFillTx/>
                <a:latin typeface="Calibri" pitchFamily="34" charset="0"/>
                <a:ea typeface="+mn-ea"/>
                <a:cs typeface="+mn-cs"/>
              </a:rPr>
              <a:t> despite 62% crossover)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18" name="Oval 17"/>
          <p:cNvSpPr/>
          <p:nvPr/>
        </p:nvSpPr>
        <p:spPr>
          <a:xfrm>
            <a:off x="800000" y="4749793"/>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776460"/>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Benchmark for dual IO comparisons (CM8HW, COMMIT)</a:t>
            </a:r>
          </a:p>
        </p:txBody>
      </p:sp>
      <p:sp>
        <p:nvSpPr>
          <p:cNvPr id="21" name="TextBox 20"/>
          <p:cNvSpPr txBox="1"/>
          <p:nvPr/>
        </p:nvSpPr>
        <p:spPr>
          <a:xfrm>
            <a:off x="6628265" y="6431280"/>
            <a:ext cx="4134402" cy="37965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666666"/>
                </a:solidFill>
                <a:effectLst/>
                <a:uLnTx/>
                <a:uFillTx/>
                <a:latin typeface="Calibri" panose="020F0502020204030204"/>
                <a:ea typeface="+mn-ea"/>
                <a:cs typeface="+mn-cs"/>
              </a:rPr>
              <a:t>André et al. Ann Oncol 2025;36:277-284.</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8hw_design-04.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6763" y="467592"/>
            <a:ext cx="11077837" cy="5621482"/>
          </a:xfrm>
          <a:prstGeom prst="rect">
            <a:avLst/>
          </a:prstGeom>
        </p:spPr>
      </p:pic>
      <p:sp>
        <p:nvSpPr>
          <p:cNvPr id="2" name="TextBox 1"/>
          <p:cNvSpPr txBox="1"/>
          <p:nvPr/>
        </p:nvSpPr>
        <p:spPr>
          <a:xfrm>
            <a:off x="243840" y="102870"/>
            <a:ext cx="9144000" cy="7285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2 | </a:t>
            </a:r>
            <a:r>
              <a:rPr kumimoji="0" lang="en-US" sz="2267" b="1" i="0" u="none" strike="noStrike" kern="1200" cap="none" spc="0" normalizeH="0" baseline="0" noProof="0" dirty="0" err="1">
                <a:ln>
                  <a:noFill/>
                </a:ln>
                <a:solidFill>
                  <a:srgbClr val="A20000"/>
                </a:solidFill>
                <a:effectLst/>
                <a:uLnTx/>
                <a:uFillTx/>
                <a:latin typeface="Calibri" panose="020F0502020204030204"/>
                <a:ea typeface="+mn-ea"/>
                <a:cs typeface="+mn-cs"/>
              </a:rPr>
              <a:t>CheckMate</a:t>
            </a: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 8HW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444444"/>
              </a:solidFill>
              <a:effectLst/>
              <a:uLnTx/>
              <a:uFillTx/>
              <a:latin typeface="Calibri" panose="020F0502020204030204"/>
              <a:ea typeface="+mn-ea"/>
              <a:cs typeface="+mn-cs"/>
            </a:endParaRPr>
          </a:p>
        </p:txBody>
      </p:sp>
      <p:sp>
        <p:nvSpPr>
          <p:cNvPr id="200" name="DesignColumn"/>
          <p:cNvSpPr txBox="1"/>
          <p:nvPr/>
        </p:nvSpPr>
        <p:spPr>
          <a:xfrm>
            <a:off x="326764" y="6169253"/>
            <a:ext cx="11249335" cy="659155"/>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0"/>
              </a:spcBef>
              <a:spcAft>
                <a:spcPts val="67"/>
              </a:spcAft>
              <a:buClrTx/>
              <a:buSzPct val="100000"/>
              <a:buFontTx/>
              <a:buNone/>
              <a:tabLst/>
              <a:defRPr/>
            </a:pPr>
            <a:r>
              <a:rPr kumimoji="0" lang="en-US" sz="2000" b="0" i="0" u="none" strike="noStrike" kern="1200" cap="none" spc="0" normalizeH="0" baseline="0" noProof="0" dirty="0">
                <a:ln>
                  <a:noFill/>
                </a:ln>
                <a:solidFill>
                  <a:srgbClr val="1A1A1A"/>
                </a:solidFill>
                <a:effectLst/>
                <a:uLnTx/>
                <a:uFillTx/>
                <a:latin typeface="Calibri" pitchFamily="34" charset="0"/>
                <a:ea typeface="+mn-ea"/>
                <a:cs typeface="+mn-cs"/>
              </a:rPr>
              <a:t>                                                                                                                    Crossover from chemo allowed at PD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err="1">
                <a:ln>
                  <a:noFill/>
                </a:ln>
                <a:solidFill>
                  <a:srgbClr val="808080"/>
                </a:solidFill>
                <a:effectLst/>
                <a:uLnTx/>
                <a:uFillTx/>
                <a:latin typeface="Calibri" pitchFamily="34" charset="0"/>
                <a:ea typeface="+mn-ea"/>
                <a:cs typeface="+mn-cs"/>
              </a:rPr>
              <a:t>Lonardi</a:t>
            </a:r>
            <a:r>
              <a:rPr kumimoji="0" lang="en-US" sz="1733" b="0" i="1" u="none" strike="noStrike" kern="1200" cap="none" spc="0" normalizeH="0" baseline="0" noProof="0" dirty="0">
                <a:ln>
                  <a:noFill/>
                </a:ln>
                <a:solidFill>
                  <a:srgbClr val="808080"/>
                </a:solidFill>
                <a:effectLst/>
                <a:uLnTx/>
                <a:uFillTx/>
                <a:latin typeface="Calibri" pitchFamily="34" charset="0"/>
                <a:ea typeface="+mn-ea"/>
                <a:cs typeface="+mn-cs"/>
              </a:rPr>
              <a:t> S et al ESMO 2025; Abstract LBA49</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1" y="326667"/>
            <a:ext cx="3705245"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2  |  </a:t>
            </a:r>
            <a:r>
              <a:rPr kumimoji="0" lang="en-US" sz="2533" b="1" i="0" u="none" strike="noStrike" kern="1200" cap="none" spc="0" normalizeH="0" baseline="0" noProof="0" dirty="0" err="1">
                <a:ln>
                  <a:noFill/>
                </a:ln>
                <a:solidFill>
                  <a:srgbClr val="FFFFFF"/>
                </a:solidFill>
                <a:effectLst/>
                <a:uLnTx/>
                <a:uFillTx/>
                <a:latin typeface="Calibri" panose="020F0502020204030204"/>
                <a:ea typeface="+mn-ea"/>
                <a:cs typeface="+mn-cs"/>
              </a:rPr>
              <a:t>CheckMate</a:t>
            </a: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 8HW</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140560"/>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167227"/>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First phase 3: dual IO &gt; chemo AND mono IO in MSI-H</a:t>
            </a:r>
          </a:p>
        </p:txBody>
      </p:sp>
      <p:sp>
        <p:nvSpPr>
          <p:cNvPr id="9" name="Oval 8"/>
          <p:cNvSpPr/>
          <p:nvPr/>
        </p:nvSpPr>
        <p:spPr>
          <a:xfrm>
            <a:off x="800000" y="2105216"/>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2131883"/>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PFS HR 0.21 vs chemo — unprecedented in mCRC</a:t>
            </a:r>
          </a:p>
        </p:txBody>
      </p:sp>
      <p:sp>
        <p:nvSpPr>
          <p:cNvPr id="12" name="Oval 11"/>
          <p:cNvSpPr/>
          <p:nvPr/>
        </p:nvSpPr>
        <p:spPr>
          <a:xfrm>
            <a:off x="800000" y="3005216"/>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3031883"/>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Led to FDA approval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nivo+ipi</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for MSI-H/</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dMMR</a:t>
            </a:r>
            <a:endPar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15" name="Oval 14"/>
          <p:cNvSpPr/>
          <p:nvPr/>
        </p:nvSpPr>
        <p:spPr>
          <a:xfrm>
            <a:off x="800000" y="3905216"/>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931883"/>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Nivo</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mono viable — PFS &gt; 3 years</a:t>
            </a:r>
          </a:p>
        </p:txBody>
      </p:sp>
      <p:sp>
        <p:nvSpPr>
          <p:cNvPr id="18" name="Oval 17"/>
          <p:cNvSpPr/>
          <p:nvPr/>
        </p:nvSpPr>
        <p:spPr>
          <a:xfrm>
            <a:off x="800000" y="4805216"/>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838972"/>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Key Q: which patients need dual vs mono?</a:t>
            </a:r>
          </a:p>
        </p:txBody>
      </p:sp>
      <p:sp>
        <p:nvSpPr>
          <p:cNvPr id="21" name="TextBox 20"/>
          <p:cNvSpPr txBox="1"/>
          <p:nvPr/>
        </p:nvSpPr>
        <p:spPr>
          <a:xfrm>
            <a:off x="6704825" y="6431280"/>
            <a:ext cx="4625433"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808080"/>
                </a:solidFill>
                <a:effectLst/>
                <a:uLnTx/>
                <a:uFillTx/>
                <a:latin typeface="Calibri" pitchFamily="34" charset="0"/>
                <a:ea typeface="+mn-ea"/>
                <a:cs typeface="+mn-cs"/>
              </a:rPr>
              <a:t>Lonardi</a:t>
            </a:r>
            <a:r>
              <a:rPr kumimoji="0" lang="en-US" sz="2000" b="0" i="1" u="none" strike="noStrike" kern="1200" cap="none" spc="0" normalizeH="0" baseline="0" noProof="0" dirty="0">
                <a:ln>
                  <a:noFill/>
                </a:ln>
                <a:solidFill>
                  <a:srgbClr val="808080"/>
                </a:solidFill>
                <a:effectLst/>
                <a:uLnTx/>
                <a:uFillTx/>
                <a:latin typeface="Calibri" pitchFamily="34" charset="0"/>
                <a:ea typeface="+mn-ea"/>
                <a:cs typeface="+mn-cs"/>
              </a:rPr>
              <a:t> S et al ESMO 2025; Abstract LBA49</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02870"/>
            <a:ext cx="9144000" cy="441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A20000"/>
                </a:solidFill>
                <a:effectLst/>
                <a:uLnTx/>
                <a:uFillTx/>
                <a:latin typeface="Calibri" panose="020F0502020204030204"/>
                <a:ea typeface="+mn-ea"/>
                <a:cs typeface="+mn-cs"/>
              </a:rPr>
              <a:t>Trial 3 | COMMIT</a:t>
            </a:r>
          </a:p>
        </p:txBody>
      </p:sp>
      <p:pic>
        <p:nvPicPr>
          <p:cNvPr id="3" name="Picture 2" descr="commit_schema-04.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1517" y="667297"/>
            <a:ext cx="10540071" cy="5494512"/>
          </a:xfrm>
          <a:prstGeom prst="rect">
            <a:avLst/>
          </a:prstGeom>
        </p:spPr>
      </p:pic>
      <p:sp>
        <p:nvSpPr>
          <p:cNvPr id="200" name="DesignColumn"/>
          <p:cNvSpPr txBox="1"/>
          <p:nvPr/>
        </p:nvSpPr>
        <p:spPr>
          <a:xfrm>
            <a:off x="338284" y="6373424"/>
            <a:ext cx="5191045" cy="328231"/>
          </a:xfrm>
          <a:prstGeom prst="rect">
            <a:avLst/>
          </a:prstGeom>
          <a:noFill/>
        </p:spPr>
        <p:txBody>
          <a:bodyPr wrap="square" lIns="60960" tIns="30480" rIns="60960" bIns="304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08080"/>
                </a:solidFill>
                <a:effectLst/>
                <a:uLnTx/>
                <a:uFillTx/>
                <a:latin typeface="Calibri" pitchFamily="34" charset="0"/>
                <a:ea typeface="+mn-ea"/>
                <a:cs typeface="+mn-cs"/>
              </a:rPr>
              <a:t>Rocha Lima et al. ASCO GI 2026; Abstract 14.</a:t>
            </a:r>
          </a:p>
        </p:txBody>
      </p:sp>
      <p:sp>
        <p:nvSpPr>
          <p:cNvPr id="4" name="Rectangle 3">
            <a:extLst>
              <a:ext uri="{FF2B5EF4-FFF2-40B4-BE49-F238E27FC236}">
                <a16:creationId xmlns:a16="http://schemas.microsoft.com/office/drawing/2014/main" id="{5DA165AC-4AE1-4494-0A79-AD642DF64BD6}"/>
              </a:ext>
            </a:extLst>
          </p:cNvPr>
          <p:cNvSpPr/>
          <p:nvPr/>
        </p:nvSpPr>
        <p:spPr>
          <a:xfrm>
            <a:off x="6946006" y="5750578"/>
            <a:ext cx="2713149" cy="10045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rPr>
              <a:t>Primary endpoint: PFS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rPr>
              <a:t>Key secondary: ORR, DCR, OS, safety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rPr>
              <a:t>N=102 (41 combo vs 41 </a:t>
            </a:r>
            <a:r>
              <a:rPr kumimoji="0" lang="en-US" sz="1333" b="0" i="0" u="none" strike="noStrike" kern="1200" cap="none" spc="0" normalizeH="0" baseline="0" noProof="0" dirty="0" err="1">
                <a:ln>
                  <a:noFill/>
                </a:ln>
                <a:solidFill>
                  <a:prstClr val="white"/>
                </a:solidFill>
                <a:effectLst/>
                <a:uLnTx/>
                <a:uFillTx/>
                <a:latin typeface="Calibri" panose="020F0502020204030204"/>
                <a:ea typeface="+mn-ea"/>
                <a:cs typeface="+mn-cs"/>
              </a:rPr>
              <a:t>atezo</a:t>
            </a: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rPr>
              <a:t> mono)</a:t>
            </a:r>
          </a:p>
        </p:txBody>
      </p:sp>
      <p:sp>
        <p:nvSpPr>
          <p:cNvPr id="5" name="TextBox 4">
            <a:extLst>
              <a:ext uri="{FF2B5EF4-FFF2-40B4-BE49-F238E27FC236}">
                <a16:creationId xmlns:a16="http://schemas.microsoft.com/office/drawing/2014/main" id="{06819E8C-D94E-77AF-2A9A-ADA0F9416E20}"/>
              </a:ext>
            </a:extLst>
          </p:cNvPr>
          <p:cNvSpPr txBox="1"/>
          <p:nvPr/>
        </p:nvSpPr>
        <p:spPr>
          <a:xfrm>
            <a:off x="634482" y="5952930"/>
            <a:ext cx="6311524" cy="139959"/>
          </a:xfrm>
          <a:prstGeom prst="rect">
            <a:avLst/>
          </a:prstGeom>
          <a:solidFill>
            <a:srgbClr val="44536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7337073-CB16-FF0A-5043-8F8A8F93AE1B}"/>
              </a:ext>
            </a:extLst>
          </p:cNvPr>
          <p:cNvSpPr txBox="1"/>
          <p:nvPr/>
        </p:nvSpPr>
        <p:spPr>
          <a:xfrm>
            <a:off x="7651102" y="323475"/>
            <a:ext cx="3536302" cy="109477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518160"/>
          </a:xfrm>
          <a:prstGeom prst="rect">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31520" y="326667"/>
            <a:ext cx="2655086" cy="4821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a:ea typeface="+mn-ea"/>
                <a:cs typeface="+mn-cs"/>
              </a:rPr>
              <a:t>Trial 3  |  COMMIT</a:t>
            </a:r>
          </a:p>
        </p:txBody>
      </p:sp>
      <p:sp>
        <p:nvSpPr>
          <p:cNvPr id="4" name="Rectangle 3"/>
          <p:cNvSpPr/>
          <p:nvPr/>
        </p:nvSpPr>
        <p:spPr>
          <a:xfrm>
            <a:off x="10058400" y="335280"/>
            <a:ext cx="1402080" cy="426720"/>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949507" y="346667"/>
            <a:ext cx="1619867" cy="37965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alibri" panose="020F0502020204030204"/>
                <a:ea typeface="+mn-ea"/>
                <a:cs typeface="+mn-cs"/>
              </a:rPr>
              <a:t>IMPLICATIONS</a:t>
            </a:r>
          </a:p>
        </p:txBody>
      </p:sp>
      <p:sp>
        <p:nvSpPr>
          <p:cNvPr id="6" name="Oval 5"/>
          <p:cNvSpPr/>
          <p:nvPr/>
        </p:nvSpPr>
        <p:spPr>
          <a:xfrm>
            <a:off x="800000" y="10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27262" y="10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TextBox 7"/>
          <p:cNvSpPr txBox="1"/>
          <p:nvPr/>
        </p:nvSpPr>
        <p:spPr>
          <a:xfrm>
            <a:off x="1366667" y="11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Chemo+Bev+IO</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combo superior to IO mono in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dMMR</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mCRC</a:t>
            </a:r>
          </a:p>
        </p:txBody>
      </p:sp>
      <p:sp>
        <p:nvSpPr>
          <p:cNvPr id="9" name="Oval 8"/>
          <p:cNvSpPr/>
          <p:nvPr/>
        </p:nvSpPr>
        <p:spPr>
          <a:xfrm>
            <a:off x="800000" y="19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7262" y="19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1" name="TextBox 10"/>
          <p:cNvSpPr txBox="1"/>
          <p:nvPr/>
        </p:nvSpPr>
        <p:spPr>
          <a:xfrm>
            <a:off x="1366667" y="20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Nearly eliminates early PD (2.8% vs 32.4%)</a:t>
            </a:r>
          </a:p>
        </p:txBody>
      </p:sp>
      <p:sp>
        <p:nvSpPr>
          <p:cNvPr id="12" name="Oval 11"/>
          <p:cNvSpPr/>
          <p:nvPr/>
        </p:nvSpPr>
        <p:spPr>
          <a:xfrm>
            <a:off x="800000" y="28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27262" y="28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4" name="TextBox 13"/>
          <p:cNvSpPr txBox="1"/>
          <p:nvPr/>
        </p:nvSpPr>
        <p:spPr>
          <a:xfrm>
            <a:off x="1366667" y="29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Challenges IO-mono paradigm from KN-177</a:t>
            </a:r>
          </a:p>
        </p:txBody>
      </p:sp>
      <p:sp>
        <p:nvSpPr>
          <p:cNvPr id="15" name="Oval 14"/>
          <p:cNvSpPr/>
          <p:nvPr/>
        </p:nvSpPr>
        <p:spPr>
          <a:xfrm>
            <a:off x="800000" y="37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27262" y="37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7" name="TextBox 16"/>
          <p:cNvSpPr txBox="1"/>
          <p:nvPr/>
        </p:nvSpPr>
        <p:spPr>
          <a:xfrm>
            <a:off x="1366667" y="38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BRAF V600E benefit: PFS HR 0.23 — key subgroup</a:t>
            </a:r>
          </a:p>
        </p:txBody>
      </p:sp>
      <p:sp>
        <p:nvSpPr>
          <p:cNvPr id="18" name="Oval 17"/>
          <p:cNvSpPr/>
          <p:nvPr/>
        </p:nvSpPr>
        <p:spPr>
          <a:xfrm>
            <a:off x="800000" y="4666667"/>
            <a:ext cx="386667" cy="386667"/>
          </a:xfrm>
          <a:prstGeom prst="ellipse">
            <a:avLst/>
          </a:prstGeom>
          <a:solidFill>
            <a:srgbClr val="1B3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27262" y="4693334"/>
            <a:ext cx="332142" cy="4412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0" name="TextBox 19"/>
          <p:cNvSpPr txBox="1"/>
          <p:nvPr/>
        </p:nvSpPr>
        <p:spPr>
          <a:xfrm>
            <a:off x="1366667" y="4706667"/>
            <a:ext cx="9333333" cy="502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Complementary to CM8HW dual-IO; defines </a:t>
            </a:r>
            <a:r>
              <a:rPr kumimoji="0" lang="en-US" sz="2667" b="0" i="0" u="none" strike="noStrike" kern="1200" cap="none" spc="0" normalizeH="0" baseline="0" noProof="0" dirty="0" err="1">
                <a:ln>
                  <a:noFill/>
                </a:ln>
                <a:solidFill>
                  <a:srgbClr val="333333"/>
                </a:solidFill>
                <a:effectLst/>
                <a:uLnTx/>
                <a:uFillTx/>
                <a:latin typeface="Calibri" panose="020F0502020204030204"/>
                <a:ea typeface="+mn-ea"/>
                <a:cs typeface="+mn-cs"/>
              </a:rPr>
              <a:t>IO+chemo</a:t>
            </a:r>
            <a:r>
              <a:rPr kumimoji="0" lang="en-US" sz="2667" b="0" i="0" u="none" strike="noStrike" kern="1200" cap="none" spc="0" normalizeH="0" baseline="0" noProof="0" dirty="0">
                <a:ln>
                  <a:noFill/>
                </a:ln>
                <a:solidFill>
                  <a:srgbClr val="333333"/>
                </a:solidFill>
                <a:effectLst/>
                <a:uLnTx/>
                <a:uFillTx/>
                <a:latin typeface="Calibri" panose="020F0502020204030204"/>
                <a:ea typeface="+mn-ea"/>
                <a:cs typeface="+mn-cs"/>
              </a:rPr>
              <a:t> role</a:t>
            </a:r>
          </a:p>
        </p:txBody>
      </p:sp>
      <p:sp>
        <p:nvSpPr>
          <p:cNvPr id="21" name="TextBox 20"/>
          <p:cNvSpPr txBox="1"/>
          <p:nvPr/>
        </p:nvSpPr>
        <p:spPr>
          <a:xfrm>
            <a:off x="6398753" y="6431280"/>
            <a:ext cx="4824911"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808080"/>
                </a:solidFill>
                <a:effectLst/>
                <a:uLnTx/>
                <a:uFillTx/>
                <a:latin typeface="Calibri" pitchFamily="34" charset="0"/>
                <a:ea typeface="+mn-ea"/>
                <a:cs typeface="+mn-cs"/>
              </a:rPr>
              <a:t>Rocha Lima et al. ASCO GI 2026; Abstract 14.</a:t>
            </a:r>
          </a:p>
        </p:txBody>
      </p:sp>
      <p:sp>
        <p:nvSpPr>
          <p:cNvPr id="22" name="TextBox 21"/>
          <p:cNvSpPr txBox="1"/>
          <p:nvPr/>
        </p:nvSpPr>
        <p:spPr>
          <a:xfrm>
            <a:off x="304800" y="6522720"/>
            <a:ext cx="5028043" cy="37965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66666"/>
                </a:solidFill>
                <a:effectLst/>
                <a:uLnTx/>
                <a:uFillTx/>
                <a:latin typeface="Calibri" panose="020F0502020204030204"/>
                <a:ea typeface="+mn-ea"/>
                <a:cs typeface="+mn-cs"/>
              </a:rPr>
              <a:t>CRC Year in Review 2025–2026 | mCRC | A. Saeed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400" dirty="0"/>
              <a:t>The Manufacturer Announces US FDA Accepted the New Drug Application for Zanzalintinib in Combination with an Immune Checkpoint Inhibitor for Patients with Metastatic Colorectal Cancer</a:t>
            </a:r>
            <a:br>
              <a:rPr lang="en-US" sz="2400" dirty="0"/>
            </a:br>
            <a:r>
              <a:rPr lang="en-US" sz="2000" dirty="0"/>
              <a:t>Press Release: February 2,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that its New Drug Application (NDA) for zanzalintinib, in combination with atezolizumab, has been accepted for review in the U.S. for the treatment of adult patients with metastatic colorectal cancer (mCRC) who have been previously treated with fluoropyrimidine-, oxaliplatin- and irinotecan-based chemotherapy, and, if RAS wild-type, an anti-epidermal growth factor receptor (EGFR) therapy. The Food and Drug Administration(FDA) assigned a standard review with a Prescription Drug User Fee Act target action date of December 3, 2026.</a:t>
            </a:r>
          </a:p>
          <a:p>
            <a:pPr marL="99718" indent="0">
              <a:buNone/>
            </a:pPr>
            <a:r>
              <a:rPr lang="en-US" sz="1900" b="0" dirty="0">
                <a:latin typeface="Calibri" panose="020F0502020204030204" pitchFamily="34" charset="0"/>
                <a:cs typeface="Calibri" panose="020F0502020204030204" pitchFamily="34" charset="0"/>
              </a:rPr>
              <a:t>The NDA is based on the results of the phase 3 STELLAR-303 pivotal trial, in which zanzalintinib in combination with atezolizumab demonstrated a statistically significant improvement in overall survival (OS) versus regorafenib in the intention-to-treat (ITT) population of patients with previously treated CRC. Detailed results, including OS and progression-free survival (PFS) in the ITT population and in the subset of patients without liver metastases (non-liver metastases, NLM), were presented at the 2025 European Society for Medical Oncology (ESMO) Congress and published in The Lancet. Data pertaining to the other dual primary endpoint, OS inpatients without active liver metastases, were immature at the data cutoff, and the trial is proceeding to the planned final analysis for this endpoint, which is expected in mid-2026, based on current event rates.”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365338"/>
            <a:ext cx="11342395"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ir.exelixis.com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exelixis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-announces-us-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-accepted-new-drug-application</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81218-4594-BA68-7564-3807EFCCA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459E2-7ED3-CDD3-7034-CC6BD0ACF375}"/>
              </a:ext>
            </a:extLst>
          </p:cNvPr>
          <p:cNvSpPr>
            <a:spLocks noGrp="1"/>
          </p:cNvSpPr>
          <p:nvPr>
            <p:ph type="title"/>
          </p:nvPr>
        </p:nvSpPr>
        <p:spPr>
          <a:xfrm>
            <a:off x="912286" y="-27384"/>
            <a:ext cx="10358967" cy="1143000"/>
          </a:xfrm>
        </p:spPr>
        <p:txBody>
          <a:bodyPr/>
          <a:lstStyle/>
          <a:p>
            <a:r>
              <a:rPr lang="en-US" dirty="0" err="1"/>
              <a:t>Zanzalintinib</a:t>
            </a:r>
            <a:r>
              <a:rPr lang="en-US" dirty="0"/>
              <a:t> Mechanism of Action</a:t>
            </a:r>
          </a:p>
        </p:txBody>
      </p:sp>
      <p:sp>
        <p:nvSpPr>
          <p:cNvPr id="3" name="TextBox 2">
            <a:extLst>
              <a:ext uri="{FF2B5EF4-FFF2-40B4-BE49-F238E27FC236}">
                <a16:creationId xmlns:a16="http://schemas.microsoft.com/office/drawing/2014/main" id="{C0AABBD2-B589-1545-D6FE-8F7F8E3433F9}"/>
              </a:ext>
            </a:extLst>
          </p:cNvPr>
          <p:cNvSpPr txBox="1"/>
          <p:nvPr/>
        </p:nvSpPr>
        <p:spPr>
          <a:xfrm>
            <a:off x="0" y="6504317"/>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Calibri"/>
                <a:cs typeface="+mn-cs"/>
              </a:rPr>
              <a:t>d</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e Torres CS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Int J Mol </a:t>
            </a:r>
            <a:r>
              <a:rPr kumimoji="0" lang="en-US" sz="1500" b="0" i="1" u="none" strike="noStrike" kern="1200" cap="none" spc="0" normalizeH="0" baseline="0" noProof="0">
                <a:ln>
                  <a:noFill/>
                </a:ln>
                <a:solidFill>
                  <a:srgbClr val="000000"/>
                </a:solidFill>
                <a:effectLst/>
                <a:uLnTx/>
                <a:uFillTx/>
                <a:latin typeface="Calibri"/>
                <a:ea typeface="MS PGothic" charset="0"/>
              </a:rPr>
              <a:t>Sci </a:t>
            </a:r>
            <a:r>
              <a:rPr kumimoji="0" lang="en-US" sz="1500" b="0" i="0" u="none" strike="noStrike" kern="1200" cap="none" spc="0" normalizeH="0" baseline="0" noProof="0">
                <a:ln>
                  <a:noFill/>
                </a:ln>
                <a:solidFill>
                  <a:srgbClr val="000000"/>
                </a:solidFill>
                <a:effectLst/>
                <a:uLnTx/>
                <a:uFillTx/>
                <a:latin typeface="Calibri"/>
                <a:ea typeface="MS PGothic" charset="0"/>
                <a:cs typeface="+mn-cs"/>
              </a:rPr>
              <a:t>2024;25,6967.</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6" name="Rectangle 5">
            <a:extLst>
              <a:ext uri="{FF2B5EF4-FFF2-40B4-BE49-F238E27FC236}">
                <a16:creationId xmlns:a16="http://schemas.microsoft.com/office/drawing/2014/main" id="{AF7F2713-C62E-9011-F73C-9849336A55BB}"/>
              </a:ext>
            </a:extLst>
          </p:cNvPr>
          <p:cNvSpPr/>
          <p:nvPr/>
        </p:nvSpPr>
        <p:spPr bwMode="auto">
          <a:xfrm>
            <a:off x="8576110" y="3850106"/>
            <a:ext cx="875899" cy="3946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pic>
        <p:nvPicPr>
          <p:cNvPr id="9" name="Picture 8" descr="A diagram of a cell&#10;&#10;Description automatically generated">
            <a:extLst>
              <a:ext uri="{FF2B5EF4-FFF2-40B4-BE49-F238E27FC236}">
                <a16:creationId xmlns:a16="http://schemas.microsoft.com/office/drawing/2014/main" id="{CBBB77BD-9123-C904-3CF9-CAED1184D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2" y="836712"/>
            <a:ext cx="7416824" cy="5057626"/>
          </a:xfrm>
          <a:prstGeom prst="rect">
            <a:avLst/>
          </a:prstGeom>
        </p:spPr>
      </p:pic>
      <p:sp>
        <p:nvSpPr>
          <p:cNvPr id="10" name="TextBox 9">
            <a:extLst>
              <a:ext uri="{FF2B5EF4-FFF2-40B4-BE49-F238E27FC236}">
                <a16:creationId xmlns:a16="http://schemas.microsoft.com/office/drawing/2014/main" id="{73B97B8D-777F-7F67-32E8-5570A00D473D}"/>
              </a:ext>
            </a:extLst>
          </p:cNvPr>
          <p:cNvSpPr txBox="1"/>
          <p:nvPr/>
        </p:nvSpPr>
        <p:spPr>
          <a:xfrm>
            <a:off x="2423592" y="5877272"/>
            <a:ext cx="2113464" cy="323165"/>
          </a:xfrm>
          <a:prstGeom prst="rect">
            <a:avLst/>
          </a:prstGeom>
          <a:noFill/>
        </p:spPr>
        <p:txBody>
          <a:bodyPr wrap="square" rtlCol="0">
            <a:spAutoFit/>
          </a:bodyPr>
          <a:lstStyle/>
          <a:p>
            <a:r>
              <a:rPr lang="en-US" sz="1500" b="0" dirty="0">
                <a:solidFill>
                  <a:schemeClr val="tx1"/>
                </a:solidFill>
              </a:rPr>
              <a:t>* Not FDA approved</a:t>
            </a:r>
          </a:p>
        </p:txBody>
      </p:sp>
    </p:spTree>
    <p:extLst>
      <p:ext uri="{BB962C8B-B14F-4D97-AF65-F5344CB8AC3E}">
        <p14:creationId xmlns:p14="http://schemas.microsoft.com/office/powerpoint/2010/main" val="411980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24448</TotalTime>
  <Words>6875</Words>
  <Application>Microsoft Macintosh PowerPoint</Application>
  <PresentationFormat>Widescreen</PresentationFormat>
  <Paragraphs>763</Paragraphs>
  <Slides>123</Slides>
  <Notes>77</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123</vt:i4>
      </vt:variant>
    </vt:vector>
  </HeadingPairs>
  <TitlesOfParts>
    <vt:vector size="148" baseType="lpstr">
      <vt:lpstr>ＭＳ Ｐゴシック</vt:lpstr>
      <vt:lpstr>Aptos</vt:lpstr>
      <vt:lpstr>Aptos Display</vt:lpstr>
      <vt:lpstr>Arial</vt:lpstr>
      <vt:lpstr>Arial Narrow</vt:lpstr>
      <vt:lpstr>Arial Narrow Bold</vt:lpstr>
      <vt:lpstr>Arial Narrow Regular</vt:lpstr>
      <vt:lpstr>Calibri</vt:lpstr>
      <vt:lpstr>Calibri Light</vt:lpstr>
      <vt:lpstr>Symbol</vt:lpstr>
      <vt:lpstr>Times New Roman</vt:lpstr>
      <vt:lpstr>Verdana</vt:lpstr>
      <vt:lpstr>Wingdings</vt:lpstr>
      <vt:lpstr>2_Default Design</vt:lpstr>
      <vt:lpstr>6_Default Design</vt:lpstr>
      <vt:lpstr>8_Default Design</vt:lpstr>
      <vt:lpstr>9_Default Design</vt:lpstr>
      <vt:lpstr>7_Default Design</vt:lpstr>
      <vt:lpstr>1_Default Design</vt:lpstr>
      <vt:lpstr>Office Theme</vt:lpstr>
      <vt:lpstr>1_Office Theme</vt:lpstr>
      <vt:lpstr>2_Office Theme</vt:lpstr>
      <vt:lpstr>Office 2013 - 2022 Theme</vt:lpstr>
      <vt:lpstr>3_Default Design</vt:lpstr>
      <vt:lpstr>4_Default Design</vt:lpstr>
      <vt:lpstr>Year in Review: Clinical Investigator Perspectives on the  Most Relevant New Datasets and Advances in Oncology</vt:lpstr>
      <vt:lpstr>Faculty</vt:lpstr>
      <vt:lpstr>Commercial Support</vt:lpstr>
      <vt:lpstr>Dr Love — Disclosures</vt:lpstr>
      <vt:lpstr>PowerPoint Presentation</vt:lpstr>
      <vt:lpstr>Dr Dasari — Disclosures</vt:lpstr>
      <vt:lpstr>Dr Saeed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PowerPoint Presentation</vt:lpstr>
      <vt:lpstr>PowerPoint Presentation</vt:lpstr>
      <vt:lpstr>PowerPoint Presentation</vt:lpstr>
      <vt:lpstr>PowerPoint Presentation</vt:lpstr>
      <vt:lpstr>What Clinicians Want to Know: Optimizing the Management  of Metastatic Triple-Negative Breast Cancer</vt:lpstr>
      <vt:lpstr>Recent Advances in Cancer Care — New Paradigms,  Novel Agents and What It Means for the Oncology Nurse</vt:lpstr>
      <vt:lpstr>Recent Advances in Cancer Care — New Paradigms,  Novel Agents and What It Means for the Oncology Nurse</vt:lpstr>
      <vt:lpstr>Grand Rounds</vt:lpstr>
      <vt:lpstr>Year in Review:  Colorectal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PowerPoint Presentation</vt:lpstr>
      <vt:lpstr>PowerPoint Presentation</vt:lpstr>
      <vt:lpstr>PowerPoint Presentation</vt:lpstr>
      <vt:lpstr>PowerPoint Presentation</vt:lpstr>
      <vt:lpstr>What Clinicians Want to Know: Optimizing the Management  of Metastatic Triple-Negative Breast Cancer</vt:lpstr>
      <vt:lpstr>Recent Advances in Cancer Care — New Paradigms,  Novel Agents and What It Means for the Oncology Nurse</vt:lpstr>
      <vt:lpstr>Recent Advances in Cancer Care — New Paradigms,  Novel Agents and What It Means for the Oncology Nurse</vt:lpstr>
      <vt:lpstr>Grand Rounds</vt:lpstr>
      <vt:lpstr>Year in Review: Clinical Investigator Perspectives on the  Most Relevant New Datasets and Advances in Oncology</vt:lpstr>
      <vt:lpstr>Commercial Support</vt:lpstr>
      <vt:lpstr>Dr Dasari — Disclosures</vt:lpstr>
      <vt:lpstr>Dr Saeed — Disclosures</vt:lpstr>
      <vt:lpstr>Dr Love — Disclosures</vt:lpstr>
      <vt:lpstr>PowerPoint Presentation</vt:lpstr>
      <vt:lpstr>PowerPoint Presentation</vt:lpstr>
      <vt:lpstr>Key Datasets</vt:lpstr>
      <vt:lpstr>Key Datasets</vt:lpstr>
      <vt:lpstr>Key Datasets</vt:lpstr>
      <vt:lpstr>Key Datasets</vt:lpstr>
      <vt:lpstr>Year in Review:  Colorectal Cancer</vt:lpstr>
      <vt:lpstr>Year in Review:  Colorectal Cancer</vt:lpstr>
      <vt:lpstr>PowerPoint Presentation</vt:lpstr>
      <vt:lpstr>PowerPoint Presentation</vt:lpstr>
      <vt:lpstr>PowerPoint Presentation</vt:lpstr>
      <vt:lpstr>If this was a drug, we’d be giving it   Thomas Lynch, MD June 3, 2010</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Year in Review:  Colorectal Cancer</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Discussion</vt:lpstr>
      <vt:lpstr>PowerPoint Presentation</vt:lpstr>
      <vt:lpstr>Year in Review:  Colorectal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Discussion</vt:lpstr>
      <vt:lpstr>PowerPoint Presentation</vt:lpstr>
      <vt:lpstr>Discussion</vt:lpstr>
      <vt:lpstr>PowerPoint Presentation</vt:lpstr>
      <vt:lpstr>PowerPoint Presentation</vt:lpstr>
      <vt:lpstr>Year in Review:  Colorectal Cancer</vt:lpstr>
      <vt:lpstr>PowerPoint Presentation</vt:lpstr>
      <vt:lpstr>PowerPoint Presentation</vt:lpstr>
      <vt:lpstr>PowerPoint Presentation</vt:lpstr>
      <vt:lpstr>PowerPoint Presentation</vt:lpstr>
      <vt:lpstr>PowerPoint Presentation</vt:lpstr>
      <vt:lpstr>PowerPoint Presentation</vt:lpstr>
      <vt:lpstr>The Manufacturer Announces US FDA Accepted the New Drug Application for Zanzalintinib in Combination with an Immune Checkpoint Inhibitor for Patients with Metastatic Colorectal Cancer Press Release: February 2, 2026</vt:lpstr>
      <vt:lpstr>Zanzalintinib Mechanism of Action</vt:lpstr>
      <vt:lpstr>PowerPoint Presentation</vt:lpstr>
      <vt:lpstr>PowerPoint Presentation</vt:lpstr>
      <vt:lpstr>PowerPoint Presentation</vt:lpstr>
      <vt:lpstr>PowerPoint Presentation</vt:lpstr>
      <vt:lpstr>PowerPoint Presentation</vt:lpstr>
      <vt:lpstr>Year in Review:  Colorectal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2137</cp:revision>
  <cp:lastPrinted>2020-12-08T02:40:56Z</cp:lastPrinted>
  <dcterms:created xsi:type="dcterms:W3CDTF">2020-11-13T19:02:13Z</dcterms:created>
  <dcterms:modified xsi:type="dcterms:W3CDTF">2026-04-16T20:18:02Z</dcterms:modified>
</cp:coreProperties>
</file>