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tags/tag2.xml" ContentType="application/vnd.openxmlformats-officedocument.presentationml.tags+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5.xml" ContentType="application/vnd.openxmlformats-officedocument.theme+xml"/>
  <Override PartName="/ppt/tags/tag3.xml" ContentType="application/vnd.openxmlformats-officedocument.presentationml.tags+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6.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7.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8.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9.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0.xml" ContentType="application/vnd.openxmlformats-officedocument.theme+xml"/>
  <Override PartName="/ppt/tags/tag6.xml" ContentType="application/vnd.openxmlformats-officedocument.presentationml.tags+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3.xml" ContentType="application/vnd.openxmlformats-officedocument.presentationml.tags+xml"/>
  <Override PartName="/ppt/notesSlides/notesSlide20.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tags/tag15.xml" ContentType="application/vnd.openxmlformats-officedocument.presentationml.tags+xml"/>
  <Override PartName="/ppt/notesSlides/notesSlide22.xml" ContentType="application/vnd.openxmlformats-officedocument.presentationml.notesSlide+xml"/>
  <Override PartName="/ppt/tags/tag16.xml" ContentType="application/vnd.openxmlformats-officedocument.presentationml.tags+xml"/>
  <Override PartName="/ppt/notesSlides/notesSlide23.xml" ContentType="application/vnd.openxmlformats-officedocument.presentationml.notesSlide+xml"/>
  <Override PartName="/ppt/tags/tag17.xml" ContentType="application/vnd.openxmlformats-officedocument.presentationml.tags+xml"/>
  <Override PartName="/ppt/notesSlides/notesSlide24.xml" ContentType="application/vnd.openxmlformats-officedocument.presentationml.notesSlide+xml"/>
  <Override PartName="/ppt/tags/tag18.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ags/tag19.xml" ContentType="application/vnd.openxmlformats-officedocument.presentationml.tags+xml"/>
  <Override PartName="/ppt/notesSlides/notesSlide44.xml" ContentType="application/vnd.openxmlformats-officedocument.presentationml.notesSlide+xml"/>
  <Override PartName="/ppt/tags/tag20.xml" ContentType="application/vnd.openxmlformats-officedocument.presentationml.tags+xml"/>
  <Override PartName="/ppt/notesSlides/notesSlide45.xml" ContentType="application/vnd.openxmlformats-officedocument.presentationml.notesSlide+xml"/>
  <Override PartName="/ppt/tags/tag21.xml" ContentType="application/vnd.openxmlformats-officedocument.presentationml.tags+xml"/>
  <Override PartName="/ppt/notesSlides/notesSlide46.xml" ContentType="application/vnd.openxmlformats-officedocument.presentationml.notesSlide+xml"/>
  <Override PartName="/ppt/tags/tag22.xml" ContentType="application/vnd.openxmlformats-officedocument.presentationml.tags+xml"/>
  <Override PartName="/ppt/notesSlides/notesSlide4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23.xml" ContentType="application/vnd.openxmlformats-officedocument.presentationml.tags+xml"/>
  <Override PartName="/ppt/notesSlides/notesSlide48.xml" ContentType="application/vnd.openxmlformats-officedocument.presentationml.notesSlide+xml"/>
  <Override PartName="/ppt/tags/tag24.xml" ContentType="application/vnd.openxmlformats-officedocument.presentationml.tag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8318" r:id="rId4"/>
    <p:sldMasterId id="2147488382" r:id="rId5"/>
    <p:sldMasterId id="2147488545" r:id="rId6"/>
    <p:sldMasterId id="2147488776" r:id="rId7"/>
    <p:sldMasterId id="2147488820" r:id="rId8"/>
    <p:sldMasterId id="2147488845" r:id="rId9"/>
    <p:sldMasterId id="2147488858" r:id="rId10"/>
    <p:sldMasterId id="2147488871" r:id="rId11"/>
    <p:sldMasterId id="2147488884" r:id="rId12"/>
    <p:sldMasterId id="2147488912" r:id="rId13"/>
    <p:sldMasterId id="2147488925" r:id="rId14"/>
  </p:sldMasterIdLst>
  <p:notesMasterIdLst>
    <p:notesMasterId r:id="rId124"/>
  </p:notesMasterIdLst>
  <p:handoutMasterIdLst>
    <p:handoutMasterId r:id="rId125"/>
  </p:handoutMasterIdLst>
  <p:sldIdLst>
    <p:sldId id="280" r:id="rId15"/>
    <p:sldId id="257" r:id="rId16"/>
    <p:sldId id="258" r:id="rId17"/>
    <p:sldId id="259" r:id="rId18"/>
    <p:sldId id="263" r:id="rId19"/>
    <p:sldId id="260" r:id="rId20"/>
    <p:sldId id="13407" r:id="rId21"/>
    <p:sldId id="2147483567" r:id="rId22"/>
    <p:sldId id="283" r:id="rId23"/>
    <p:sldId id="284" r:id="rId24"/>
    <p:sldId id="2147479952" r:id="rId25"/>
    <p:sldId id="2147483645" r:id="rId26"/>
    <p:sldId id="2147480043" r:id="rId27"/>
    <p:sldId id="297" r:id="rId28"/>
    <p:sldId id="2147483073" r:id="rId29"/>
    <p:sldId id="2146846562" r:id="rId30"/>
    <p:sldId id="2145825822" r:id="rId31"/>
    <p:sldId id="261" r:id="rId32"/>
    <p:sldId id="285" r:id="rId33"/>
    <p:sldId id="281" r:id="rId34"/>
    <p:sldId id="287" r:id="rId35"/>
    <p:sldId id="2147471071" r:id="rId36"/>
    <p:sldId id="288" r:id="rId37"/>
    <p:sldId id="289" r:id="rId38"/>
    <p:sldId id="290" r:id="rId39"/>
    <p:sldId id="2147483379" r:id="rId40"/>
    <p:sldId id="2147483579" r:id="rId41"/>
    <p:sldId id="291" r:id="rId42"/>
    <p:sldId id="2147471074" r:id="rId43"/>
    <p:sldId id="292" r:id="rId44"/>
    <p:sldId id="293" r:id="rId45"/>
    <p:sldId id="294" r:id="rId46"/>
    <p:sldId id="295" r:id="rId47"/>
    <p:sldId id="296" r:id="rId48"/>
    <p:sldId id="301" r:id="rId49"/>
    <p:sldId id="302" r:id="rId50"/>
    <p:sldId id="303" r:id="rId51"/>
    <p:sldId id="304" r:id="rId52"/>
    <p:sldId id="307" r:id="rId53"/>
    <p:sldId id="331" r:id="rId54"/>
    <p:sldId id="271" r:id="rId55"/>
    <p:sldId id="262" r:id="rId56"/>
    <p:sldId id="264" r:id="rId57"/>
    <p:sldId id="265" r:id="rId58"/>
    <p:sldId id="2147483646" r:id="rId59"/>
    <p:sldId id="277" r:id="rId60"/>
    <p:sldId id="1513" r:id="rId61"/>
    <p:sldId id="1514" r:id="rId62"/>
    <p:sldId id="276" r:id="rId63"/>
    <p:sldId id="2147483647" r:id="rId64"/>
    <p:sldId id="256" r:id="rId65"/>
    <p:sldId id="1509" r:id="rId66"/>
    <p:sldId id="1472" r:id="rId67"/>
    <p:sldId id="1474" r:id="rId68"/>
    <p:sldId id="1475" r:id="rId69"/>
    <p:sldId id="1498" r:id="rId70"/>
    <p:sldId id="1384" r:id="rId71"/>
    <p:sldId id="1477" r:id="rId72"/>
    <p:sldId id="1499" r:id="rId73"/>
    <p:sldId id="1389" r:id="rId74"/>
    <p:sldId id="1505" r:id="rId75"/>
    <p:sldId id="1502" r:id="rId76"/>
    <p:sldId id="1503" r:id="rId77"/>
    <p:sldId id="1504" r:id="rId78"/>
    <p:sldId id="1506" r:id="rId79"/>
    <p:sldId id="1510" r:id="rId80"/>
    <p:sldId id="1511" r:id="rId81"/>
    <p:sldId id="1512" r:id="rId82"/>
    <p:sldId id="272" r:id="rId83"/>
    <p:sldId id="279" r:id="rId84"/>
    <p:sldId id="275" r:id="rId85"/>
    <p:sldId id="266" r:id="rId86"/>
    <p:sldId id="267" r:id="rId87"/>
    <p:sldId id="2147483465" r:id="rId88"/>
    <p:sldId id="2147483466" r:id="rId89"/>
    <p:sldId id="278" r:id="rId90"/>
    <p:sldId id="298" r:id="rId91"/>
    <p:sldId id="2141411182" r:id="rId92"/>
    <p:sldId id="2147482947" r:id="rId93"/>
    <p:sldId id="269" r:id="rId94"/>
    <p:sldId id="270" r:id="rId95"/>
    <p:sldId id="2141411183" r:id="rId96"/>
    <p:sldId id="2147482948" r:id="rId97"/>
    <p:sldId id="2147482949" r:id="rId98"/>
    <p:sldId id="274" r:id="rId99"/>
    <p:sldId id="2147483457" r:id="rId100"/>
    <p:sldId id="13036" r:id="rId101"/>
    <p:sldId id="12993" r:id="rId102"/>
    <p:sldId id="13033" r:id="rId103"/>
    <p:sldId id="12994" r:id="rId104"/>
    <p:sldId id="2147483438" r:id="rId105"/>
    <p:sldId id="13034" r:id="rId106"/>
    <p:sldId id="2147483458" r:id="rId107"/>
    <p:sldId id="2147483459" r:id="rId108"/>
    <p:sldId id="2147483460" r:id="rId109"/>
    <p:sldId id="2147483461" r:id="rId110"/>
    <p:sldId id="2147483462" r:id="rId111"/>
    <p:sldId id="2147483463" r:id="rId112"/>
    <p:sldId id="305" r:id="rId113"/>
    <p:sldId id="273" r:id="rId114"/>
    <p:sldId id="1515" r:id="rId115"/>
    <p:sldId id="1516" r:id="rId116"/>
    <p:sldId id="282" r:id="rId117"/>
    <p:sldId id="268" r:id="rId118"/>
    <p:sldId id="299" r:id="rId119"/>
    <p:sldId id="286" r:id="rId120"/>
    <p:sldId id="308" r:id="rId121"/>
    <p:sldId id="309" r:id="rId122"/>
    <p:sldId id="2147483643" r:id="rId123"/>
  </p:sldIdLst>
  <p:sldSz cx="12192000" cy="6858000"/>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userDrawn="1">
          <p15:clr>
            <a:srgbClr val="A4A3A4"/>
          </p15:clr>
        </p15:guide>
        <p15:guide id="2" pos="371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FF00FF"/>
    <a:srgbClr val="015593"/>
    <a:srgbClr val="002B50"/>
    <a:srgbClr val="0331FF"/>
    <a:srgbClr val="E5EDF8"/>
    <a:srgbClr val="E2ECF2"/>
    <a:srgbClr val="DFE8E6"/>
    <a:srgbClr val="E9F1FC"/>
    <a:srgbClr val="09395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36" autoAdjust="0"/>
    <p:restoredTop sz="93697" autoAdjust="0"/>
  </p:normalViewPr>
  <p:slideViewPr>
    <p:cSldViewPr>
      <p:cViewPr varScale="1">
        <p:scale>
          <a:sx n="65" d="100"/>
          <a:sy n="65" d="100"/>
        </p:scale>
        <p:origin x="216" y="1712"/>
      </p:cViewPr>
      <p:guideLst>
        <p:guide orient="horz" pos="2160"/>
        <p:guide pos="3712"/>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50" d="100"/>
        <a:sy n="150" d="100"/>
      </p:scale>
      <p:origin x="0" y="56960"/>
    </p:cViewPr>
  </p:sorterViewPr>
  <p:notesViewPr>
    <p:cSldViewPr snapToGrid="0" snapToObjects="1">
      <p:cViewPr varScale="1">
        <p:scale>
          <a:sx n="70" d="100"/>
          <a:sy n="70" d="100"/>
        </p:scale>
        <p:origin x="-2920"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3.xml"/><Relationship Id="rId21" Type="http://schemas.openxmlformats.org/officeDocument/2006/relationships/slide" Target="slides/slide7.xml"/><Relationship Id="rId42" Type="http://schemas.openxmlformats.org/officeDocument/2006/relationships/slide" Target="slides/slide28.xml"/><Relationship Id="rId47" Type="http://schemas.openxmlformats.org/officeDocument/2006/relationships/slide" Target="slides/slide33.xml"/><Relationship Id="rId63" Type="http://schemas.openxmlformats.org/officeDocument/2006/relationships/slide" Target="slides/slide49.xml"/><Relationship Id="rId68" Type="http://schemas.openxmlformats.org/officeDocument/2006/relationships/slide" Target="slides/slide54.xml"/><Relationship Id="rId84" Type="http://schemas.openxmlformats.org/officeDocument/2006/relationships/slide" Target="slides/slide70.xml"/><Relationship Id="rId89" Type="http://schemas.openxmlformats.org/officeDocument/2006/relationships/slide" Target="slides/slide75.xml"/><Relationship Id="rId112" Type="http://schemas.openxmlformats.org/officeDocument/2006/relationships/slide" Target="slides/slide98.xml"/><Relationship Id="rId16" Type="http://schemas.openxmlformats.org/officeDocument/2006/relationships/slide" Target="slides/slide2.xml"/><Relationship Id="rId107" Type="http://schemas.openxmlformats.org/officeDocument/2006/relationships/slide" Target="slides/slide93.xml"/><Relationship Id="rId11" Type="http://schemas.openxmlformats.org/officeDocument/2006/relationships/slideMaster" Target="slideMasters/slideMaster8.xml"/><Relationship Id="rId32" Type="http://schemas.openxmlformats.org/officeDocument/2006/relationships/slide" Target="slides/slide18.xml"/><Relationship Id="rId37" Type="http://schemas.openxmlformats.org/officeDocument/2006/relationships/slide" Target="slides/slide23.xml"/><Relationship Id="rId53" Type="http://schemas.openxmlformats.org/officeDocument/2006/relationships/slide" Target="slides/slide39.xml"/><Relationship Id="rId58" Type="http://schemas.openxmlformats.org/officeDocument/2006/relationships/slide" Target="slides/slide44.xml"/><Relationship Id="rId74" Type="http://schemas.openxmlformats.org/officeDocument/2006/relationships/slide" Target="slides/slide60.xml"/><Relationship Id="rId79" Type="http://schemas.openxmlformats.org/officeDocument/2006/relationships/slide" Target="slides/slide65.xml"/><Relationship Id="rId102" Type="http://schemas.openxmlformats.org/officeDocument/2006/relationships/slide" Target="slides/slide88.xml"/><Relationship Id="rId123" Type="http://schemas.openxmlformats.org/officeDocument/2006/relationships/slide" Target="slides/slide109.xml"/><Relationship Id="rId128" Type="http://schemas.openxmlformats.org/officeDocument/2006/relationships/theme" Target="theme/theme1.xml"/><Relationship Id="rId5" Type="http://schemas.openxmlformats.org/officeDocument/2006/relationships/slideMaster" Target="slideMasters/slideMaster2.xml"/><Relationship Id="rId90" Type="http://schemas.openxmlformats.org/officeDocument/2006/relationships/slide" Target="slides/slide76.xml"/><Relationship Id="rId95" Type="http://schemas.openxmlformats.org/officeDocument/2006/relationships/slide" Target="slides/slide81.xml"/><Relationship Id="rId22" Type="http://schemas.openxmlformats.org/officeDocument/2006/relationships/slide" Target="slides/slide8.xml"/><Relationship Id="rId27" Type="http://schemas.openxmlformats.org/officeDocument/2006/relationships/slide" Target="slides/slide13.xml"/><Relationship Id="rId43" Type="http://schemas.openxmlformats.org/officeDocument/2006/relationships/slide" Target="slides/slide29.xml"/><Relationship Id="rId48" Type="http://schemas.openxmlformats.org/officeDocument/2006/relationships/slide" Target="slides/slide34.xml"/><Relationship Id="rId64" Type="http://schemas.openxmlformats.org/officeDocument/2006/relationships/slide" Target="slides/slide50.xml"/><Relationship Id="rId69" Type="http://schemas.openxmlformats.org/officeDocument/2006/relationships/slide" Target="slides/slide55.xml"/><Relationship Id="rId113" Type="http://schemas.openxmlformats.org/officeDocument/2006/relationships/slide" Target="slides/slide99.xml"/><Relationship Id="rId118" Type="http://schemas.openxmlformats.org/officeDocument/2006/relationships/slide" Target="slides/slide104.xml"/><Relationship Id="rId80" Type="http://schemas.openxmlformats.org/officeDocument/2006/relationships/slide" Target="slides/slide66.xml"/><Relationship Id="rId85" Type="http://schemas.openxmlformats.org/officeDocument/2006/relationships/slide" Target="slides/slide71.xml"/><Relationship Id="rId12" Type="http://schemas.openxmlformats.org/officeDocument/2006/relationships/slideMaster" Target="slideMasters/slideMaster9.xml"/><Relationship Id="rId17" Type="http://schemas.openxmlformats.org/officeDocument/2006/relationships/slide" Target="slides/slide3.xml"/><Relationship Id="rId33" Type="http://schemas.openxmlformats.org/officeDocument/2006/relationships/slide" Target="slides/slide19.xml"/><Relationship Id="rId38" Type="http://schemas.openxmlformats.org/officeDocument/2006/relationships/slide" Target="slides/slide24.xml"/><Relationship Id="rId59" Type="http://schemas.openxmlformats.org/officeDocument/2006/relationships/slide" Target="slides/slide45.xml"/><Relationship Id="rId103" Type="http://schemas.openxmlformats.org/officeDocument/2006/relationships/slide" Target="slides/slide89.xml"/><Relationship Id="rId108" Type="http://schemas.openxmlformats.org/officeDocument/2006/relationships/slide" Target="slides/slide94.xml"/><Relationship Id="rId124" Type="http://schemas.openxmlformats.org/officeDocument/2006/relationships/notesMaster" Target="notesMasters/notesMaster1.xml"/><Relationship Id="rId129" Type="http://schemas.openxmlformats.org/officeDocument/2006/relationships/tableStyles" Target="tableStyles.xml"/><Relationship Id="rId54" Type="http://schemas.openxmlformats.org/officeDocument/2006/relationships/slide" Target="slides/slide40.xml"/><Relationship Id="rId70" Type="http://schemas.openxmlformats.org/officeDocument/2006/relationships/slide" Target="slides/slide56.xml"/><Relationship Id="rId75" Type="http://schemas.openxmlformats.org/officeDocument/2006/relationships/slide" Target="slides/slide61.xml"/><Relationship Id="rId91" Type="http://schemas.openxmlformats.org/officeDocument/2006/relationships/slide" Target="slides/slide77.xml"/><Relationship Id="rId96" Type="http://schemas.openxmlformats.org/officeDocument/2006/relationships/slide" Target="slides/slide82.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9.xml"/><Relationship Id="rId28" Type="http://schemas.openxmlformats.org/officeDocument/2006/relationships/slide" Target="slides/slide14.xml"/><Relationship Id="rId49" Type="http://schemas.openxmlformats.org/officeDocument/2006/relationships/slide" Target="slides/slide35.xml"/><Relationship Id="rId114" Type="http://schemas.openxmlformats.org/officeDocument/2006/relationships/slide" Target="slides/slide100.xml"/><Relationship Id="rId119" Type="http://schemas.openxmlformats.org/officeDocument/2006/relationships/slide" Target="slides/slide105.xml"/><Relationship Id="rId44" Type="http://schemas.openxmlformats.org/officeDocument/2006/relationships/slide" Target="slides/slide30.xml"/><Relationship Id="rId60" Type="http://schemas.openxmlformats.org/officeDocument/2006/relationships/slide" Target="slides/slide46.xml"/><Relationship Id="rId65" Type="http://schemas.openxmlformats.org/officeDocument/2006/relationships/slide" Target="slides/slide51.xml"/><Relationship Id="rId81" Type="http://schemas.openxmlformats.org/officeDocument/2006/relationships/slide" Target="slides/slide67.xml"/><Relationship Id="rId86" Type="http://schemas.openxmlformats.org/officeDocument/2006/relationships/slide" Target="slides/slide72.xml"/><Relationship Id="rId13" Type="http://schemas.openxmlformats.org/officeDocument/2006/relationships/slideMaster" Target="slideMasters/slideMaster10.xml"/><Relationship Id="rId18" Type="http://schemas.openxmlformats.org/officeDocument/2006/relationships/slide" Target="slides/slide4.xml"/><Relationship Id="rId39" Type="http://schemas.openxmlformats.org/officeDocument/2006/relationships/slide" Target="slides/slide25.xml"/><Relationship Id="rId109" Type="http://schemas.openxmlformats.org/officeDocument/2006/relationships/slide" Target="slides/slide95.xml"/><Relationship Id="rId34" Type="http://schemas.openxmlformats.org/officeDocument/2006/relationships/slide" Target="slides/slide20.xml"/><Relationship Id="rId50" Type="http://schemas.openxmlformats.org/officeDocument/2006/relationships/slide" Target="slides/slide36.xml"/><Relationship Id="rId55" Type="http://schemas.openxmlformats.org/officeDocument/2006/relationships/slide" Target="slides/slide41.xml"/><Relationship Id="rId76" Type="http://schemas.openxmlformats.org/officeDocument/2006/relationships/slide" Target="slides/slide62.xml"/><Relationship Id="rId97" Type="http://schemas.openxmlformats.org/officeDocument/2006/relationships/slide" Target="slides/slide83.xml"/><Relationship Id="rId104" Type="http://schemas.openxmlformats.org/officeDocument/2006/relationships/slide" Target="slides/slide90.xml"/><Relationship Id="rId120" Type="http://schemas.openxmlformats.org/officeDocument/2006/relationships/slide" Target="slides/slide106.xml"/><Relationship Id="rId125" Type="http://schemas.openxmlformats.org/officeDocument/2006/relationships/handoutMaster" Target="handoutMasters/handoutMaster1.xml"/><Relationship Id="rId7" Type="http://schemas.openxmlformats.org/officeDocument/2006/relationships/slideMaster" Target="slideMasters/slideMaster4.xml"/><Relationship Id="rId71" Type="http://schemas.openxmlformats.org/officeDocument/2006/relationships/slide" Target="slides/slide57.xml"/><Relationship Id="rId92" Type="http://schemas.openxmlformats.org/officeDocument/2006/relationships/slide" Target="slides/slide78.xml"/><Relationship Id="rId2" Type="http://schemas.openxmlformats.org/officeDocument/2006/relationships/customXml" Target="../customXml/item2.xml"/><Relationship Id="rId29" Type="http://schemas.openxmlformats.org/officeDocument/2006/relationships/slide" Target="slides/slide15.xml"/><Relationship Id="rId24" Type="http://schemas.openxmlformats.org/officeDocument/2006/relationships/slide" Target="slides/slide10.xml"/><Relationship Id="rId40" Type="http://schemas.openxmlformats.org/officeDocument/2006/relationships/slide" Target="slides/slide26.xml"/><Relationship Id="rId45" Type="http://schemas.openxmlformats.org/officeDocument/2006/relationships/slide" Target="slides/slide31.xml"/><Relationship Id="rId66" Type="http://schemas.openxmlformats.org/officeDocument/2006/relationships/slide" Target="slides/slide52.xml"/><Relationship Id="rId87" Type="http://schemas.openxmlformats.org/officeDocument/2006/relationships/slide" Target="slides/slide73.xml"/><Relationship Id="rId110" Type="http://schemas.openxmlformats.org/officeDocument/2006/relationships/slide" Target="slides/slide96.xml"/><Relationship Id="rId115" Type="http://schemas.openxmlformats.org/officeDocument/2006/relationships/slide" Target="slides/slide101.xml"/><Relationship Id="rId61" Type="http://schemas.openxmlformats.org/officeDocument/2006/relationships/slide" Target="slides/slide47.xml"/><Relationship Id="rId82" Type="http://schemas.openxmlformats.org/officeDocument/2006/relationships/slide" Target="slides/slide68.xml"/><Relationship Id="rId19" Type="http://schemas.openxmlformats.org/officeDocument/2006/relationships/slide" Target="slides/slide5.xml"/><Relationship Id="rId14" Type="http://schemas.openxmlformats.org/officeDocument/2006/relationships/slideMaster" Target="slideMasters/slideMaster11.xml"/><Relationship Id="rId30" Type="http://schemas.openxmlformats.org/officeDocument/2006/relationships/slide" Target="slides/slide16.xml"/><Relationship Id="rId35" Type="http://schemas.openxmlformats.org/officeDocument/2006/relationships/slide" Target="slides/slide21.xml"/><Relationship Id="rId56" Type="http://schemas.openxmlformats.org/officeDocument/2006/relationships/slide" Target="slides/slide42.xml"/><Relationship Id="rId77" Type="http://schemas.openxmlformats.org/officeDocument/2006/relationships/slide" Target="slides/slide63.xml"/><Relationship Id="rId100" Type="http://schemas.openxmlformats.org/officeDocument/2006/relationships/slide" Target="slides/slide86.xml"/><Relationship Id="rId105" Type="http://schemas.openxmlformats.org/officeDocument/2006/relationships/slide" Target="slides/slide91.xml"/><Relationship Id="rId126"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37.xml"/><Relationship Id="rId72" Type="http://schemas.openxmlformats.org/officeDocument/2006/relationships/slide" Target="slides/slide58.xml"/><Relationship Id="rId93" Type="http://schemas.openxmlformats.org/officeDocument/2006/relationships/slide" Target="slides/slide79.xml"/><Relationship Id="rId98" Type="http://schemas.openxmlformats.org/officeDocument/2006/relationships/slide" Target="slides/slide84.xml"/><Relationship Id="rId121" Type="http://schemas.openxmlformats.org/officeDocument/2006/relationships/slide" Target="slides/slide107.xml"/><Relationship Id="rId3" Type="http://schemas.openxmlformats.org/officeDocument/2006/relationships/customXml" Target="../customXml/item3.xml"/><Relationship Id="rId25" Type="http://schemas.openxmlformats.org/officeDocument/2006/relationships/slide" Target="slides/slide11.xml"/><Relationship Id="rId46" Type="http://schemas.openxmlformats.org/officeDocument/2006/relationships/slide" Target="slides/slide32.xml"/><Relationship Id="rId67" Type="http://schemas.openxmlformats.org/officeDocument/2006/relationships/slide" Target="slides/slide53.xml"/><Relationship Id="rId116" Type="http://schemas.openxmlformats.org/officeDocument/2006/relationships/slide" Target="slides/slide102.xml"/><Relationship Id="rId20" Type="http://schemas.openxmlformats.org/officeDocument/2006/relationships/slide" Target="slides/slide6.xml"/><Relationship Id="rId41" Type="http://schemas.openxmlformats.org/officeDocument/2006/relationships/slide" Target="slides/slide27.xml"/><Relationship Id="rId62" Type="http://schemas.openxmlformats.org/officeDocument/2006/relationships/slide" Target="slides/slide48.xml"/><Relationship Id="rId83" Type="http://schemas.openxmlformats.org/officeDocument/2006/relationships/slide" Target="slides/slide69.xml"/><Relationship Id="rId88" Type="http://schemas.openxmlformats.org/officeDocument/2006/relationships/slide" Target="slides/slide74.xml"/><Relationship Id="rId111" Type="http://schemas.openxmlformats.org/officeDocument/2006/relationships/slide" Target="slides/slide97.xml"/><Relationship Id="rId15" Type="http://schemas.openxmlformats.org/officeDocument/2006/relationships/slide" Target="slides/slide1.xml"/><Relationship Id="rId36" Type="http://schemas.openxmlformats.org/officeDocument/2006/relationships/slide" Target="slides/slide22.xml"/><Relationship Id="rId57" Type="http://schemas.openxmlformats.org/officeDocument/2006/relationships/slide" Target="slides/slide43.xml"/><Relationship Id="rId106" Type="http://schemas.openxmlformats.org/officeDocument/2006/relationships/slide" Target="slides/slide92.xml"/><Relationship Id="rId127" Type="http://schemas.openxmlformats.org/officeDocument/2006/relationships/viewProps" Target="viewProps.xml"/><Relationship Id="rId10" Type="http://schemas.openxmlformats.org/officeDocument/2006/relationships/slideMaster" Target="slideMasters/slideMaster7.xml"/><Relationship Id="rId31" Type="http://schemas.openxmlformats.org/officeDocument/2006/relationships/slide" Target="slides/slide17.xml"/><Relationship Id="rId52" Type="http://schemas.openxmlformats.org/officeDocument/2006/relationships/slide" Target="slides/slide38.xml"/><Relationship Id="rId73" Type="http://schemas.openxmlformats.org/officeDocument/2006/relationships/slide" Target="slides/slide59.xml"/><Relationship Id="rId78" Type="http://schemas.openxmlformats.org/officeDocument/2006/relationships/slide" Target="slides/slide64.xml"/><Relationship Id="rId94" Type="http://schemas.openxmlformats.org/officeDocument/2006/relationships/slide" Target="slides/slide80.xml"/><Relationship Id="rId99" Type="http://schemas.openxmlformats.org/officeDocument/2006/relationships/slide" Target="slides/slide85.xml"/><Relationship Id="rId101" Type="http://schemas.openxmlformats.org/officeDocument/2006/relationships/slide" Target="slides/slide87.xml"/><Relationship Id="rId122" Type="http://schemas.openxmlformats.org/officeDocument/2006/relationships/slide" Target="slides/slide108.xml"/><Relationship Id="rId4" Type="http://schemas.openxmlformats.org/officeDocument/2006/relationships/slideMaster" Target="slideMasters/slideMaster1.xml"/><Relationship Id="rId9" Type="http://schemas.openxmlformats.org/officeDocument/2006/relationships/slideMaster" Target="slideMasters/slideMaster6.xml"/><Relationship Id="rId26" Type="http://schemas.openxmlformats.org/officeDocument/2006/relationships/slide" Target="slides/slide1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725792343811366"/>
          <c:y val="2.3615324834481626E-2"/>
          <c:w val="0.66769472052357914"/>
          <c:h val="0.83141011407477305"/>
        </c:manualLayout>
      </c:layout>
      <c:barChart>
        <c:barDir val="col"/>
        <c:grouping val="stacked"/>
        <c:varyColors val="0"/>
        <c:ser>
          <c:idx val="4"/>
          <c:order val="0"/>
          <c:tx>
            <c:strRef>
              <c:f>Sheet1!$B$1</c:f>
              <c:strCache>
                <c:ptCount val="1"/>
                <c:pt idx="0">
                  <c:v>PR</c:v>
                </c:pt>
              </c:strCache>
            </c:strRef>
          </c:tx>
          <c:spPr>
            <a:solidFill>
              <a:srgbClr val="DEDCDC"/>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MeziKd
(N = 288)</c:v>
                </c:pt>
                <c:pt idx="1">
                  <c:v>Kd
(N = 191)</c:v>
                </c:pt>
              </c:strCache>
            </c:strRef>
          </c:cat>
          <c:val>
            <c:numRef>
              <c:f>Sheet1!$B$2:$B$3</c:f>
              <c:numCache>
                <c:formatCode>0.0</c:formatCode>
                <c:ptCount val="2"/>
                <c:pt idx="0">
                  <c:v>20.100000000000001</c:v>
                </c:pt>
                <c:pt idx="1">
                  <c:v>22.5</c:v>
                </c:pt>
              </c:numCache>
            </c:numRef>
          </c:val>
          <c:extLst>
            <c:ext xmlns:c16="http://schemas.microsoft.com/office/drawing/2014/chart" uri="{C3380CC4-5D6E-409C-BE32-E72D297353CC}">
              <c16:uniqueId val="{00000009-9341-42BB-A033-87217E95AB2A}"/>
            </c:ext>
          </c:extLst>
        </c:ser>
        <c:ser>
          <c:idx val="3"/>
          <c:order val="1"/>
          <c:tx>
            <c:strRef>
              <c:f>Sheet1!$C$1</c:f>
              <c:strCache>
                <c:ptCount val="1"/>
                <c:pt idx="0">
                  <c:v>VGPR</c:v>
                </c:pt>
              </c:strCache>
            </c:strRef>
          </c:tx>
          <c:spPr>
            <a:solidFill>
              <a:srgbClr val="ADEFF9"/>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MeziKd
(N = 288)</c:v>
                </c:pt>
                <c:pt idx="1">
                  <c:v>Kd
(N = 191)</c:v>
                </c:pt>
              </c:strCache>
            </c:strRef>
          </c:cat>
          <c:val>
            <c:numRef>
              <c:f>Sheet1!$C$2:$C$3</c:f>
              <c:numCache>
                <c:formatCode>0.0</c:formatCode>
                <c:ptCount val="2"/>
                <c:pt idx="0">
                  <c:v>33.299999999999997</c:v>
                </c:pt>
                <c:pt idx="1">
                  <c:v>22</c:v>
                </c:pt>
              </c:numCache>
            </c:numRef>
          </c:val>
          <c:extLst>
            <c:ext xmlns:c16="http://schemas.microsoft.com/office/drawing/2014/chart" uri="{C3380CC4-5D6E-409C-BE32-E72D297353CC}">
              <c16:uniqueId val="{0000000A-9341-42BB-A033-87217E95AB2A}"/>
            </c:ext>
          </c:extLst>
        </c:ser>
        <c:ser>
          <c:idx val="2"/>
          <c:order val="2"/>
          <c:tx>
            <c:strRef>
              <c:f>Sheet1!$D$1</c:f>
              <c:strCache>
                <c:ptCount val="1"/>
                <c:pt idx="0">
                  <c:v>CR</c:v>
                </c:pt>
              </c:strCache>
            </c:strRef>
          </c:tx>
          <c:spPr>
            <a:solidFill>
              <a:srgbClr val="33D6F1"/>
            </a:solidFill>
            <a:ln>
              <a:noFill/>
            </a:ln>
            <a:effectLst/>
          </c:spPr>
          <c:invertIfNegative val="0"/>
          <c:dLbls>
            <c:dLbl>
              <c:idx val="0"/>
              <c:layout>
                <c:manualLayout>
                  <c:x val="-0.13189700098244586"/>
                  <c:y val="-2.135774218154080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EFA-44FC-B57B-1C8DC85978B4}"/>
                </c:ext>
              </c:extLst>
            </c:dLbl>
            <c:dLbl>
              <c:idx val="1"/>
              <c:layout>
                <c:manualLayout>
                  <c:x val="-0.13583422489236963"/>
                  <c:y val="-2.745995423340960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EFA-44FC-B57B-1C8DC85978B4}"/>
                </c:ext>
              </c:extLst>
            </c:dLbl>
            <c:dLbl>
              <c:idx val="2"/>
              <c:delete val="1"/>
              <c:extLst>
                <c:ext xmlns:c15="http://schemas.microsoft.com/office/drawing/2012/chart" uri="{CE6537A1-D6FC-4f65-9D91-7224C49458BB}"/>
                <c:ext xmlns:c16="http://schemas.microsoft.com/office/drawing/2014/chart" uri="{C3380CC4-5D6E-409C-BE32-E72D297353CC}">
                  <c16:uniqueId val="{0000000B-9341-42BB-A033-87217E95AB2A}"/>
                </c:ext>
              </c:extLst>
            </c:dLbl>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olidFill>
                      <a:round/>
                    </a:ln>
                    <a:effectLst/>
                  </c:spPr>
                </c15:leaderLines>
              </c:ext>
            </c:extLst>
          </c:dLbls>
          <c:cat>
            <c:strRef>
              <c:f>Sheet1!$A$2:$A$3</c:f>
              <c:strCache>
                <c:ptCount val="2"/>
                <c:pt idx="0">
                  <c:v>MeziKd
(N = 288)</c:v>
                </c:pt>
                <c:pt idx="1">
                  <c:v>Kd
(N = 191)</c:v>
                </c:pt>
              </c:strCache>
            </c:strRef>
          </c:cat>
          <c:val>
            <c:numRef>
              <c:f>Sheet1!$D$2:$D$3</c:f>
              <c:numCache>
                <c:formatCode>0.0</c:formatCode>
                <c:ptCount val="2"/>
                <c:pt idx="0">
                  <c:v>1.7</c:v>
                </c:pt>
                <c:pt idx="1">
                  <c:v>0.5</c:v>
                </c:pt>
              </c:numCache>
            </c:numRef>
          </c:val>
          <c:extLst>
            <c:ext xmlns:c16="http://schemas.microsoft.com/office/drawing/2014/chart" uri="{C3380CC4-5D6E-409C-BE32-E72D297353CC}">
              <c16:uniqueId val="{0000000C-9341-42BB-A033-87217E95AB2A}"/>
            </c:ext>
          </c:extLst>
        </c:ser>
        <c:ser>
          <c:idx val="1"/>
          <c:order val="3"/>
          <c:tx>
            <c:strRef>
              <c:f>Sheet1!$E$1</c:f>
              <c:strCache>
                <c:ptCount val="1"/>
                <c:pt idx="0">
                  <c:v>sCR</c:v>
                </c:pt>
              </c:strCache>
            </c:strRef>
          </c:tx>
          <c:spPr>
            <a:solidFill>
              <a:srgbClr val="097789"/>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MeziKd
(N = 288)</c:v>
                </c:pt>
                <c:pt idx="1">
                  <c:v>Kd
(N = 191)</c:v>
                </c:pt>
              </c:strCache>
            </c:strRef>
          </c:cat>
          <c:val>
            <c:numRef>
              <c:f>Sheet1!$E$2:$E$3</c:f>
              <c:numCache>
                <c:formatCode>0.0</c:formatCode>
                <c:ptCount val="2"/>
                <c:pt idx="0">
                  <c:v>25</c:v>
                </c:pt>
                <c:pt idx="1">
                  <c:v>8.4</c:v>
                </c:pt>
              </c:numCache>
            </c:numRef>
          </c:val>
          <c:extLst>
            <c:ext xmlns:c16="http://schemas.microsoft.com/office/drawing/2014/chart" uri="{C3380CC4-5D6E-409C-BE32-E72D297353CC}">
              <c16:uniqueId val="{0000000D-9341-42BB-A033-87217E95AB2A}"/>
            </c:ext>
          </c:extLst>
        </c:ser>
        <c:dLbls>
          <c:dLblPos val="ctr"/>
          <c:showLegendKey val="0"/>
          <c:showVal val="1"/>
          <c:showCatName val="0"/>
          <c:showSerName val="0"/>
          <c:showPercent val="0"/>
          <c:showBubbleSize val="0"/>
        </c:dLbls>
        <c:gapWidth val="76"/>
        <c:overlap val="100"/>
        <c:axId val="223529215"/>
        <c:axId val="223530175"/>
      </c:barChart>
      <c:catAx>
        <c:axId val="223529215"/>
        <c:scaling>
          <c:orientation val="minMax"/>
        </c:scaling>
        <c:delete val="0"/>
        <c:axPos val="b"/>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223530175"/>
        <c:crosses val="autoZero"/>
        <c:auto val="1"/>
        <c:lblAlgn val="ctr"/>
        <c:lblOffset val="100"/>
        <c:noMultiLvlLbl val="0"/>
      </c:catAx>
      <c:valAx>
        <c:axId val="223530175"/>
        <c:scaling>
          <c:orientation val="minMax"/>
          <c:max val="100"/>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r>
                  <a:rPr lang="en-US" sz="1400" b="1" dirty="0">
                    <a:solidFill>
                      <a:schemeClr val="tx1"/>
                    </a:solidFill>
                  </a:rPr>
                  <a:t>Patients (%)</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title>
        <c:numFmt formatCode="0" sourceLinked="0"/>
        <c:majorTickMark val="out"/>
        <c:minorTickMark val="none"/>
        <c:tickLblPos val="nextTo"/>
        <c:spPr>
          <a:noFill/>
          <a:ln>
            <a:solidFill>
              <a:schemeClr val="tx2"/>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23529215"/>
        <c:crosses val="autoZero"/>
        <c:crossBetween val="between"/>
      </c:valAx>
      <c:spPr>
        <a:noFill/>
        <a:ln>
          <a:noFill/>
        </a:ln>
        <a:effectLst/>
      </c:spPr>
    </c:plotArea>
    <c:legend>
      <c:legendPos val="r"/>
      <c:layout>
        <c:manualLayout>
          <c:xMode val="edge"/>
          <c:yMode val="edge"/>
          <c:x val="0.74519030897287142"/>
          <c:y val="0"/>
          <c:w val="0.15695516075900431"/>
          <c:h val="0.24404018725167684"/>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r>
              <a:rPr lang="en-US"/>
              <a:t>ASCO CRC and GI</a:t>
            </a: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F231094E-EE1B-DC4C-9055-4A48FF0273CD}" type="datetimeFigureOut">
              <a:rPr lang="en-US"/>
              <a:pPr>
                <a:defRPr/>
              </a:pPr>
              <a:t>9/9/26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D047A620-AB8F-CF46-A88D-87A30D4E58B6}" type="slidenum">
              <a:rPr lang="en-US"/>
              <a:pPr>
                <a:defRPr/>
              </a:pPr>
              <a:t>‹#›</a:t>
            </a:fld>
            <a:endParaRPr lang="en-US"/>
          </a:p>
        </p:txBody>
      </p:sp>
    </p:spTree>
    <p:extLst>
      <p:ext uri="{BB962C8B-B14F-4D97-AF65-F5344CB8AC3E}">
        <p14:creationId xmlns:p14="http://schemas.microsoft.com/office/powerpoint/2010/main" val="3858973916"/>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a:noFill/>
          </a:ln>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r>
              <a:rPr lang="en-US"/>
              <a:t>ASCO CRC and GI</a:t>
            </a:r>
          </a:p>
        </p:txBody>
      </p:sp>
      <p:sp>
        <p:nvSpPr>
          <p:cNvPr id="5123" name="Rectangle 3"/>
          <p:cNvSpPr>
            <a:spLocks noGrp="1" noChangeArrowheads="1"/>
          </p:cNvSpPr>
          <p:nvPr>
            <p:ph type="dt" idx="1"/>
          </p:nvPr>
        </p:nvSpPr>
        <p:spPr bwMode="auto">
          <a:xfrm>
            <a:off x="3886200" y="0"/>
            <a:ext cx="2971800" cy="457200"/>
          </a:xfrm>
          <a:prstGeom prst="rect">
            <a:avLst/>
          </a:prstGeom>
          <a:noFill/>
          <a:ln>
            <a:noFill/>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endParaRPr lang="en-US"/>
          </a:p>
        </p:txBody>
      </p:sp>
      <p:sp>
        <p:nvSpPr>
          <p:cNvPr id="614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txBody>
          <a:bodyPr/>
          <a:lstStyle/>
          <a:p>
            <a:endParaRPr lang="en-US"/>
          </a:p>
        </p:txBody>
      </p:sp>
      <p:sp>
        <p:nvSpPr>
          <p:cNvPr id="5125" name="Rectangle 5"/>
          <p:cNvSpPr>
            <a:spLocks noGrp="1" noChangeArrowheads="1"/>
          </p:cNvSpPr>
          <p:nvPr>
            <p:ph type="body" sz="quarter" idx="3"/>
          </p:nvPr>
        </p:nvSpPr>
        <p:spPr bwMode="auto">
          <a:xfrm>
            <a:off x="914400" y="4343400"/>
            <a:ext cx="5029200" cy="4114800"/>
          </a:xfrm>
          <a:prstGeom prst="rect">
            <a:avLst/>
          </a:prstGeom>
          <a:noFill/>
          <a:ln>
            <a:noFill/>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a:noFill/>
          </a:ln>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a:noFill/>
          </a:ln>
        </p:spPr>
        <p:txBody>
          <a:bodyPr vert="horz" wrap="square" lIns="91440" tIns="45720" rIns="91440" bIns="45720" numCol="1" anchor="b" anchorCtr="0" compatLnSpc="1">
            <a:prstTxWarp prst="textNoShape">
              <a:avLst/>
            </a:prstTxWarp>
          </a:bodyPr>
          <a:lstStyle>
            <a:lvl1pPr algn="r">
              <a:defRPr sz="1200"/>
            </a:lvl1pPr>
          </a:lstStyle>
          <a:p>
            <a:pPr>
              <a:defRPr/>
            </a:pPr>
            <a:fld id="{1FF50E98-AC92-C54A-ACBD-9B80212ADB1C}" type="slidenum">
              <a:rPr lang="en-US"/>
              <a:pPr>
                <a:defRPr/>
              </a:pPr>
              <a:t>‹#›</a:t>
            </a:fld>
            <a:endParaRPr lang="en-US"/>
          </a:p>
        </p:txBody>
      </p:sp>
    </p:spTree>
    <p:extLst>
      <p:ext uri="{BB962C8B-B14F-4D97-AF65-F5344CB8AC3E}">
        <p14:creationId xmlns:p14="http://schemas.microsoft.com/office/powerpoint/2010/main" val="1304991766"/>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E1C60-8526-9EE8-61EF-5811B10C7E90}"/>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E2ACA06B-D297-1663-AACB-8F9700785BB4}"/>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1</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31EDDBB8-04D4-8B3B-3515-6B46496599B1}"/>
              </a:ext>
            </a:extLst>
          </p:cNvPr>
          <p:cNvSpPr>
            <a:spLocks noGrp="1" noRot="1" noChangeAspect="1" noChangeArrowheads="1" noTextEdit="1"/>
          </p:cNvSpPr>
          <p:nvPr>
            <p:ph type="sldImg"/>
          </p:nvPr>
        </p:nvSpPr>
        <p:spPr>
          <a:xfrm>
            <a:off x="823913" y="1006475"/>
            <a:ext cx="6121400" cy="3444875"/>
          </a:xfrm>
        </p:spPr>
        <p:txBody>
          <a:bodyPr/>
          <a:lstStyle/>
          <a:p>
            <a:endParaRPr lang="en-US"/>
          </a:p>
        </p:txBody>
      </p:sp>
      <p:sp>
        <p:nvSpPr>
          <p:cNvPr id="74755" name="Rectangle 3">
            <a:extLst>
              <a:ext uri="{FF2B5EF4-FFF2-40B4-BE49-F238E27FC236}">
                <a16:creationId xmlns:a16="http://schemas.microsoft.com/office/drawing/2014/main" id="{01A18535-6CDB-33E3-B6BE-4E1FE0E73A24}"/>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3580521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12633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41979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41979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455613" rtl="0" eaLnBrk="1" fontAlgn="base" latinLnBrk="0" hangingPunct="1">
              <a:lnSpc>
                <a:spcPct val="100000"/>
              </a:lnSpc>
              <a:spcBef>
                <a:spcPct val="0"/>
              </a:spcBef>
              <a:spcAft>
                <a:spcPct val="0"/>
              </a:spcAft>
              <a:buClrTx/>
              <a:buSzTx/>
              <a:buFontTx/>
              <a:buNone/>
              <a:tabLst/>
              <a:defRPr/>
            </a:pPr>
            <a:fld id="{F8083F44-652A-8340-B985-A6316E606BB9}" type="slidenum">
              <a:rPr kumimoji="0" lang="en-US" sz="1200" b="1" i="0" u="none" strike="noStrike" kern="1200" cap="none" spc="0" normalizeH="0" baseline="0" noProof="0">
                <a:ln>
                  <a:noFill/>
                </a:ln>
                <a:solidFill>
                  <a:srgbClr val="000000"/>
                </a:solidFill>
                <a:effectLst/>
                <a:uLnTx/>
                <a:uFillTx/>
                <a:latin typeface="Arial" charset="0"/>
                <a:ea typeface="ＭＳ Ｐゴシック" charset="0"/>
              </a:rPr>
              <a:pPr marL="0" marR="0" lvl="0" indent="0" algn="l" defTabSz="455613" rtl="0" eaLnBrk="1" fontAlgn="base" latinLnBrk="0" hangingPunct="1">
                <a:lnSpc>
                  <a:spcPct val="100000"/>
                </a:lnSpc>
                <a:spcBef>
                  <a:spcPct val="0"/>
                </a:spcBef>
                <a:spcAft>
                  <a:spcPct val="0"/>
                </a:spcAft>
                <a:buClrTx/>
                <a:buSzTx/>
                <a:buFontTx/>
                <a:buNone/>
                <a:tabLst/>
                <a:defRPr/>
              </a:pPr>
              <a:t>11</a:t>
            </a:fld>
            <a:endParaRPr kumimoji="0" lang="en-US" sz="1200" b="1" i="0" u="none" strike="noStrike" kern="1200" cap="none" spc="0" normalizeH="0" baseline="0" noProof="0">
              <a:ln>
                <a:noFill/>
              </a:ln>
              <a:solidFill>
                <a:srgbClr val="000000"/>
              </a:solidFill>
              <a:effectLst/>
              <a:uLnTx/>
              <a:uFillTx/>
              <a:latin typeface="Arial" charset="0"/>
              <a:ea typeface="ＭＳ Ｐゴシック" charset="0"/>
            </a:endParaRPr>
          </a:p>
        </p:txBody>
      </p:sp>
      <p:sp>
        <p:nvSpPr>
          <p:cNvPr id="16386"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455613" rtl="0" eaLnBrk="1" fontAlgn="base" latinLnBrk="0" hangingPunct="1">
              <a:lnSpc>
                <a:spcPct val="100000"/>
              </a:lnSpc>
              <a:spcBef>
                <a:spcPct val="0"/>
              </a:spcBef>
              <a:spcAft>
                <a:spcPct val="0"/>
              </a:spcAft>
              <a:buClrTx/>
              <a:buSzTx/>
              <a:buFontTx/>
              <a:buNone/>
              <a:tabLst/>
              <a:defRPr/>
            </a:pPr>
            <a:fld id="{12AA5DB0-B10D-C947-94BF-35AC4EBB75FA}" type="slidenum">
              <a:rPr kumimoji="0" lang="en-US" sz="1200" b="1" i="0" u="none" strike="noStrike" kern="1200" cap="none" spc="0" normalizeH="0" baseline="0" noProof="0">
                <a:ln>
                  <a:noFill/>
                </a:ln>
                <a:solidFill>
                  <a:srgbClr val="000000"/>
                </a:solidFill>
                <a:effectLst/>
                <a:uLnTx/>
                <a:uFillTx/>
                <a:latin typeface="Times" charset="0"/>
                <a:ea typeface="ＭＳ Ｐゴシック" charset="0"/>
              </a:rPr>
              <a:pPr marL="0" marR="0" lvl="0" indent="0" algn="r" defTabSz="455613" rtl="0" eaLnBrk="1" fontAlgn="base" latinLnBrk="0" hangingPunct="1">
                <a:lnSpc>
                  <a:spcPct val="100000"/>
                </a:lnSpc>
                <a:spcBef>
                  <a:spcPct val="0"/>
                </a:spcBef>
                <a:spcAft>
                  <a:spcPct val="0"/>
                </a:spcAft>
                <a:buClrTx/>
                <a:buSzTx/>
                <a:buFontTx/>
                <a:buNone/>
                <a:tabLst/>
                <a:defRPr/>
              </a:pPr>
              <a:t>11</a:t>
            </a:fld>
            <a:endParaRPr kumimoji="0" lang="en-US" sz="1200" b="1" i="0" u="none" strike="noStrike" kern="1200" cap="none" spc="0" normalizeH="0" baseline="0" noProof="0">
              <a:ln>
                <a:noFill/>
              </a:ln>
              <a:solidFill>
                <a:srgbClr val="000000"/>
              </a:solidFill>
              <a:effectLst/>
              <a:uLnTx/>
              <a:uFillTx/>
              <a:latin typeface="Times" charset="0"/>
              <a:ea typeface="ＭＳ Ｐゴシック" charset="0"/>
            </a:endParaRPr>
          </a:p>
        </p:txBody>
      </p:sp>
      <p:sp>
        <p:nvSpPr>
          <p:cNvPr id="16387"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455613" rtl="0" eaLnBrk="1" fontAlgn="base" latinLnBrk="0" hangingPunct="1">
              <a:lnSpc>
                <a:spcPct val="100000"/>
              </a:lnSpc>
              <a:spcBef>
                <a:spcPct val="0"/>
              </a:spcBef>
              <a:spcAft>
                <a:spcPct val="0"/>
              </a:spcAft>
              <a:buClrTx/>
              <a:buSzTx/>
              <a:buFontTx/>
              <a:buNone/>
              <a:tabLst/>
              <a:defRPr/>
            </a:pPr>
            <a:fld id="{26A25546-B503-9E4B-9435-4FFE16C82FF4}" type="slidenum">
              <a:rPr kumimoji="0" lang="en-US" sz="1200" b="1" i="0" u="none" strike="noStrike" kern="1200" cap="none" spc="0" normalizeH="0" baseline="0" noProof="0">
                <a:ln>
                  <a:noFill/>
                </a:ln>
                <a:solidFill>
                  <a:srgbClr val="000000"/>
                </a:solidFill>
                <a:effectLst/>
                <a:uLnTx/>
                <a:uFillTx/>
                <a:latin typeface="Times" charset="0"/>
                <a:ea typeface="ＭＳ Ｐゴシック" charset="0"/>
              </a:rPr>
              <a:pPr marL="0" marR="0" lvl="0" indent="0" algn="r" defTabSz="455613" rtl="0" eaLnBrk="1" fontAlgn="base" latinLnBrk="0" hangingPunct="1">
                <a:lnSpc>
                  <a:spcPct val="100000"/>
                </a:lnSpc>
                <a:spcBef>
                  <a:spcPct val="0"/>
                </a:spcBef>
                <a:spcAft>
                  <a:spcPct val="0"/>
                </a:spcAft>
                <a:buClrTx/>
                <a:buSzTx/>
                <a:buFontTx/>
                <a:buNone/>
                <a:tabLst/>
                <a:defRPr/>
              </a:pPr>
              <a:t>11</a:t>
            </a:fld>
            <a:endParaRPr kumimoji="0" lang="en-US" sz="1200" b="1" i="0" u="none" strike="noStrike" kern="1200" cap="none" spc="0" normalizeH="0" baseline="0" noProof="0">
              <a:ln>
                <a:noFill/>
              </a:ln>
              <a:solidFill>
                <a:srgbClr val="000000"/>
              </a:solidFill>
              <a:effectLst/>
              <a:uLnTx/>
              <a:uFillTx/>
              <a:latin typeface="Times" charset="0"/>
              <a:ea typeface="ＭＳ Ｐゴシック" charset="0"/>
            </a:endParaRPr>
          </a:p>
        </p:txBody>
      </p:sp>
      <p:sp>
        <p:nvSpPr>
          <p:cNvPr id="16388" name="Rectangle 2"/>
          <p:cNvSpPr>
            <a:spLocks noGrp="1" noRot="1" noChangeAspect="1" noChangeArrowheads="1" noTextEdit="1"/>
          </p:cNvSpPr>
          <p:nvPr>
            <p:ph type="sldImg"/>
          </p:nvPr>
        </p:nvSpPr>
        <p:spPr>
          <a:solidFill>
            <a:srgbClr val="FFFFFF"/>
          </a:solidFill>
          <a:ln/>
        </p:spPr>
        <p:txBody>
          <a:bodyPr/>
          <a:lstStyle/>
          <a:p>
            <a:endParaRPr lang="en-US"/>
          </a:p>
        </p:txBody>
      </p:sp>
      <p:sp>
        <p:nvSpPr>
          <p:cNvPr id="16389" name="Rectangle 3"/>
          <p:cNvSpPr>
            <a:spLocks noGrp="1" noChangeArrowheads="1"/>
          </p:cNvSpPr>
          <p:nvPr>
            <p:ph type="body" idx="1"/>
          </p:nvPr>
        </p:nvSpPr>
        <p:spPr>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pPr eaLnBrk="1" hangingPunct="1"/>
            <a:endParaRPr lang="en-US">
              <a:ea typeface="ヒラギノ角ゴ Pro W3" charset="0"/>
              <a:cs typeface="ヒラギノ角ゴ Pro W3" charset="0"/>
            </a:endParaRPr>
          </a:p>
        </p:txBody>
      </p:sp>
    </p:spTree>
    <p:extLst>
      <p:ext uri="{BB962C8B-B14F-4D97-AF65-F5344CB8AC3E}">
        <p14:creationId xmlns:p14="http://schemas.microsoft.com/office/powerpoint/2010/main" val="4245930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E1C60-8526-9EE8-61EF-5811B10C7E90}"/>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E2ACA06B-D297-1663-AACB-8F9700785BB4}"/>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12</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31EDDBB8-04D4-8B3B-3515-6B46496599B1}"/>
              </a:ext>
            </a:extLst>
          </p:cNvPr>
          <p:cNvSpPr>
            <a:spLocks noGrp="1" noRot="1" noChangeAspect="1" noChangeArrowheads="1" noTextEdit="1"/>
          </p:cNvSpPr>
          <p:nvPr>
            <p:ph type="sldImg"/>
          </p:nvPr>
        </p:nvSpPr>
        <p:spPr>
          <a:xfrm>
            <a:off x="823913" y="1006475"/>
            <a:ext cx="6121400" cy="3444875"/>
          </a:xfrm>
        </p:spPr>
        <p:txBody>
          <a:bodyPr/>
          <a:lstStyle/>
          <a:p>
            <a:endParaRPr lang="en-US"/>
          </a:p>
        </p:txBody>
      </p:sp>
      <p:sp>
        <p:nvSpPr>
          <p:cNvPr id="74755" name="Rectangle 3">
            <a:extLst>
              <a:ext uri="{FF2B5EF4-FFF2-40B4-BE49-F238E27FC236}">
                <a16:creationId xmlns:a16="http://schemas.microsoft.com/office/drawing/2014/main" id="{01A18535-6CDB-33E3-B6BE-4E1FE0E73A24}"/>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1239884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64769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65963-4124-3E4C-F3BF-DD906741C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38878B-29C4-6BEF-7708-32A533C4B2F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01B947A-8731-D605-2452-58FEF0A74EB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58844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txBody>
          <a:bodyPr/>
          <a:lstStyle/>
          <a:p>
            <a:endParaRPr lang="en-US"/>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12867B-97AF-4E4C-8990-662B4656D75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2346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378BF9D-62A6-D247-8E13-9FB833B51DA5}"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mn-cs"/>
            </a:endParaRPr>
          </a:p>
        </p:txBody>
      </p:sp>
    </p:spTree>
    <p:extLst>
      <p:ext uri="{BB962C8B-B14F-4D97-AF65-F5344CB8AC3E}">
        <p14:creationId xmlns:p14="http://schemas.microsoft.com/office/powerpoint/2010/main" val="621819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7B4E5-B8F6-04C6-6853-AC8ADDB26E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D04438-2F18-A602-6101-3BA786DFA58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4A79B79-7B19-C32E-833A-A8B6D61E12E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E286CF-AA8B-7333-2644-97B1BBEA3CDE}"/>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378BF9D-62A6-D247-8E13-9FB833B51DA5}"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mn-cs"/>
            </a:endParaRPr>
          </a:p>
        </p:txBody>
      </p:sp>
    </p:spTree>
    <p:extLst>
      <p:ext uri="{BB962C8B-B14F-4D97-AF65-F5344CB8AC3E}">
        <p14:creationId xmlns:p14="http://schemas.microsoft.com/office/powerpoint/2010/main" val="25316903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C00E4B-57C9-E64F-91D7-A12C0471307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41259362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7E3F4-29B0-6BA3-C48F-358F75AD2D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2C66AC-3920-8B51-03CA-4B4715F7BC4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49EB969-63EF-2D3A-2DF5-5F1EBA0ED42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E9246F-EC74-D304-ECC8-AFC27AB7D5F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C00E4B-57C9-E64F-91D7-A12C0471307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3787511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C6A62D3-769D-F349-A3F8-B6F214D63D0D}" type="slidenum">
              <a:rPr kumimoji="0" lang="en-US"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371039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5EEE1-75CC-E21D-0BF1-518EA70C2D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D24E76-BDF2-AC1B-9D0C-F5D1D1D07C1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03095A8-1E5C-0F7B-8425-206EF5ECD4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51BB90-F29D-BCF6-87F0-D88DBD9CE025}"/>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C6A62D3-769D-F349-A3F8-B6F214D63D0D}" type="slidenum">
              <a:rPr kumimoji="0" lang="en-US"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170464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A96171-A15F-AF4E-B7C5-E1453CAAF64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071781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23601-7A2B-4DEF-F4D6-6F1F328D3E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C491DE-B65C-CC69-029A-63FB8D05AFE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A8153B6-2863-8096-8120-F0DD7A807B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3590AD-8C8D-9C84-9BBC-7EA8EFC38929}"/>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C6A62D3-769D-F349-A3F8-B6F214D63D0D}" type="slidenum">
              <a:rPr kumimoji="0" lang="en-US"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993529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A50DC-E2E1-123D-8C74-B17D6A2BBE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896FF2-4B9B-8D5B-4A81-957578467E5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6CBDC82-BFEA-6E89-D174-147A558792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62AF34-5A40-C012-D7C2-2307D3E6406E}"/>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C6A62D3-769D-F349-A3F8-B6F214D63D0D}" type="slidenum">
              <a:rPr kumimoji="0" lang="en-US"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599814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C8343-D195-DCA8-F41F-102B959CC4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1B2057-5E7F-6E16-0EAF-B9044979AED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E37FBCB-CF1E-DCD8-10F3-6A71065CCB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5BD3D5-2CCB-8FDD-7E75-95BC7A3A254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C00E4B-57C9-E64F-91D7-A12C0471307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37630937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C025F-95F8-46DF-6EEA-681BB71873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DFCD9F-3F6C-4426-4DCF-3BA24D7037D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C1A4F84-8D38-B054-9C20-AF31A38A3D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6372BB-A385-3370-1F54-7D194EC54E8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51D95E-69F9-40CE-AD62-7F71E8901A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S PGothic" charset="0"/>
              <a:cs typeface="+mn-cs"/>
            </a:endParaRPr>
          </a:p>
        </p:txBody>
      </p:sp>
    </p:spTree>
    <p:extLst>
      <p:ext uri="{BB962C8B-B14F-4D97-AF65-F5344CB8AC3E}">
        <p14:creationId xmlns:p14="http://schemas.microsoft.com/office/powerpoint/2010/main" val="36034091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E5D6A-097B-D0AD-A1A2-1BBA44218F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7F2DA6-5313-A43F-FA80-AD7641024E1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A20380D-5422-BFE5-13CF-2F472EDDD6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A77F3F-C446-4D9F-C125-C3984EA028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51D95E-69F9-40CE-AD62-7F71E8901A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S PGothic" charset="0"/>
              <a:cs typeface="+mn-cs"/>
            </a:endParaRPr>
          </a:p>
        </p:txBody>
      </p:sp>
    </p:spTree>
    <p:extLst>
      <p:ext uri="{BB962C8B-B14F-4D97-AF65-F5344CB8AC3E}">
        <p14:creationId xmlns:p14="http://schemas.microsoft.com/office/powerpoint/2010/main" val="28460673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AABFD-779A-DB3F-11B3-BDB0937C93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F5D324-2DF8-D683-CD86-BED5F217DFC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9B25DAE-6DBF-E89D-4457-49E0B0C017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27CAF7-C448-08BD-1A36-0987486C16F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51D95E-69F9-40CE-AD62-7F71E8901A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S PGothic" charset="0"/>
              <a:cs typeface="+mn-cs"/>
            </a:endParaRPr>
          </a:p>
        </p:txBody>
      </p:sp>
    </p:spTree>
    <p:extLst>
      <p:ext uri="{BB962C8B-B14F-4D97-AF65-F5344CB8AC3E}">
        <p14:creationId xmlns:p14="http://schemas.microsoft.com/office/powerpoint/2010/main" val="17244229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57871-4EB6-C89F-D585-79521B1932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0A72DA-7260-2007-0550-DAD7CB03748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263AFDD-3892-463D-B568-F913CD520E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045DB9-18F8-BC9B-B396-CF2EFE1768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51D95E-69F9-40CE-AD62-7F71E8901A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S PGothic" charset="0"/>
              <a:cs typeface="+mn-cs"/>
            </a:endParaRPr>
          </a:p>
        </p:txBody>
      </p:sp>
    </p:spTree>
    <p:extLst>
      <p:ext uri="{BB962C8B-B14F-4D97-AF65-F5344CB8AC3E}">
        <p14:creationId xmlns:p14="http://schemas.microsoft.com/office/powerpoint/2010/main" val="21983312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87543-20B3-4022-F768-F539CBC0CD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13CE52-BE43-8FB9-7EAD-452905A5BB1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FBD6C23-B06B-FD11-F527-B927E5AE0F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008A59-8E9C-F683-9829-CF19D99A914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51D95E-69F9-40CE-AD62-7F71E8901A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S PGothic" charset="0"/>
              <a:cs typeface="+mn-cs"/>
            </a:endParaRPr>
          </a:p>
        </p:txBody>
      </p:sp>
    </p:spTree>
    <p:extLst>
      <p:ext uri="{BB962C8B-B14F-4D97-AF65-F5344CB8AC3E}">
        <p14:creationId xmlns:p14="http://schemas.microsoft.com/office/powerpoint/2010/main" val="37873179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619D7-D3F5-CC54-7186-CC00DA26CF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7284D3-89C7-666C-1DAA-E96DC9B3B71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AFC16E8-00B0-4596-65F4-2FDBDF9161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C9A0B3-5804-AD04-2B58-6625DBB3D2F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51D95E-69F9-40CE-AD62-7F71E8901A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S PGothic" charset="0"/>
              <a:cs typeface="+mn-cs"/>
            </a:endParaRPr>
          </a:p>
        </p:txBody>
      </p:sp>
    </p:spTree>
    <p:extLst>
      <p:ext uri="{BB962C8B-B14F-4D97-AF65-F5344CB8AC3E}">
        <p14:creationId xmlns:p14="http://schemas.microsoft.com/office/powerpoint/2010/main" val="25819336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E844D1-C6C6-4D40-A015-84C5239863FD}" type="slidenum">
              <a:rPr kumimoji="0" lang="en-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865537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E844D1-C6C6-4D40-A015-84C5239863FD}" type="slidenum">
              <a:rPr kumimoji="0" lang="en-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866321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E844D1-C6C6-4D40-A015-84C5239863FD}" type="slidenum">
              <a:rPr kumimoji="0" lang="en-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42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769C0-1911-74C4-05EA-66087CCADA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185401-A876-5DDF-65F5-3009EE67027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24086F4-97B4-59A4-EDEA-4B816713B38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885054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a:extLst>
              <a:ext uri="{FF2B5EF4-FFF2-40B4-BE49-F238E27FC236}">
                <a16:creationId xmlns:a16="http://schemas.microsoft.com/office/drawing/2014/main" id="{0746847C-1E33-1C01-2C40-2CD1FFFE1CF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pitchFamily="-84" charset="0"/>
                <a:ea typeface="ＭＳ Ｐゴシック" panose="020B0600070205080204" pitchFamily="34" charset="-128"/>
              </a:defRPr>
            </a:lvl1pPr>
            <a:lvl2pPr marL="742950" indent="-285750">
              <a:defRPr sz="2400" b="1">
                <a:solidFill>
                  <a:schemeClr val="tx1"/>
                </a:solidFill>
                <a:latin typeface="Times" pitchFamily="-84" charset="0"/>
                <a:ea typeface="ＭＳ Ｐゴシック" panose="020B0600070205080204" pitchFamily="34" charset="-128"/>
              </a:defRPr>
            </a:lvl2pPr>
            <a:lvl3pPr marL="1143000" indent="-228600">
              <a:defRPr sz="2400" b="1">
                <a:solidFill>
                  <a:schemeClr val="tx1"/>
                </a:solidFill>
                <a:latin typeface="Times" pitchFamily="-84" charset="0"/>
                <a:ea typeface="ＭＳ Ｐゴシック" panose="020B0600070205080204" pitchFamily="34" charset="-128"/>
              </a:defRPr>
            </a:lvl3pPr>
            <a:lvl4pPr marL="1600200" indent="-228600">
              <a:defRPr sz="2400" b="1">
                <a:solidFill>
                  <a:schemeClr val="tx1"/>
                </a:solidFill>
                <a:latin typeface="Times" pitchFamily="-84" charset="0"/>
                <a:ea typeface="ＭＳ Ｐゴシック" panose="020B0600070205080204" pitchFamily="34" charset="-128"/>
              </a:defRPr>
            </a:lvl4pPr>
            <a:lvl5pPr marL="2057400" indent="-228600">
              <a:defRPr sz="2400" b="1">
                <a:solidFill>
                  <a:schemeClr val="tx1"/>
                </a:solidFill>
                <a:latin typeface="Times" pitchFamily="-8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Times" pitchFamily="-8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Times" pitchFamily="-8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Times" pitchFamily="-8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Times" pitchFamily="-8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5944E7F6-CD44-1D49-BC72-3F69B7AB0CE4}" type="slidenum">
              <a:rPr kumimoji="0" lang="en-US" altLang="en-US" sz="1200" b="1" i="0" u="none" strike="noStrike" kern="1200" cap="none" spc="0" normalizeH="0" baseline="0" noProof="0">
                <a:ln>
                  <a:noFill/>
                </a:ln>
                <a:solidFill>
                  <a:srgbClr val="000000"/>
                </a:solidFill>
                <a:effectLst/>
                <a:uLnTx/>
                <a:uFillTx/>
                <a:latin typeface="Times" pitchFamily="-8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52</a:t>
            </a:fld>
            <a:endParaRPr kumimoji="0" lang="en-US" altLang="en-US" sz="1200" b="1" i="0" u="none" strike="noStrike" kern="1200" cap="none" spc="0" normalizeH="0" baseline="0" noProof="0" dirty="0">
              <a:ln>
                <a:noFill/>
              </a:ln>
              <a:solidFill>
                <a:srgbClr val="000000"/>
              </a:solidFill>
              <a:effectLst/>
              <a:uLnTx/>
              <a:uFillTx/>
              <a:latin typeface="Times" pitchFamily="-84" charset="0"/>
              <a:ea typeface="ＭＳ Ｐゴシック" panose="020B0600070205080204" pitchFamily="34" charset="-128"/>
              <a:cs typeface="+mn-cs"/>
            </a:endParaRPr>
          </a:p>
        </p:txBody>
      </p:sp>
      <p:sp>
        <p:nvSpPr>
          <p:cNvPr id="18434" name="Rectangle 2">
            <a:extLst>
              <a:ext uri="{FF2B5EF4-FFF2-40B4-BE49-F238E27FC236}">
                <a16:creationId xmlns:a16="http://schemas.microsoft.com/office/drawing/2014/main" id="{FCCBFE8F-F4FA-3603-8F3B-AD5D50C873B0}"/>
              </a:ext>
            </a:extLst>
          </p:cNvPr>
          <p:cNvSpPr>
            <a:spLocks noGrp="1" noRot="1" noChangeAspect="1" noChangeArrowheads="1" noTextEdit="1"/>
          </p:cNvSpPr>
          <p:nvPr>
            <p:ph type="sldImg"/>
          </p:nvPr>
        </p:nvSpPr>
        <p:spPr>
          <a:xfrm>
            <a:off x="382588" y="685800"/>
            <a:ext cx="6096000" cy="3429000"/>
          </a:xfrm>
          <a:solidFill>
            <a:srgbClr val="FFFFFF"/>
          </a:solidFill>
          <a:ln/>
        </p:spPr>
        <p:txBody>
          <a:bodyPr/>
          <a:lstStyle/>
          <a:p>
            <a:endParaRPr lang="en-US"/>
          </a:p>
        </p:txBody>
      </p:sp>
      <p:sp>
        <p:nvSpPr>
          <p:cNvPr id="407555" name="Rectangle 3">
            <a:extLst>
              <a:ext uri="{FF2B5EF4-FFF2-40B4-BE49-F238E27FC236}">
                <a16:creationId xmlns:a16="http://schemas.microsoft.com/office/drawing/2014/main" id="{D9385075-1FF5-6B51-6FF3-F54B59719D7B}"/>
              </a:ext>
            </a:extLst>
          </p:cNvPr>
          <p:cNvSpPr>
            <a:spLocks noGrp="1" noChangeArrowheads="1"/>
          </p:cNvSpPr>
          <p:nvPr>
            <p:ph type="body" idx="1"/>
          </p:nvPr>
        </p:nvSpPr>
        <p:spPr>
          <a:solidFill>
            <a:srgbClr val="FFFFFF"/>
          </a:solidFill>
          <a:ln>
            <a:solidFill>
              <a:srgbClr val="000000"/>
            </a:solidFill>
            <a:miter lim="800000"/>
            <a:headEnd/>
            <a:tailEnd/>
          </a:ln>
        </p:spPr>
        <p:txBody>
          <a:bodyPr lIns="86493" tIns="43247" rIns="86493" bIns="43247"/>
          <a:lstStyle/>
          <a:p>
            <a:pPr>
              <a:defRPr/>
            </a:pPr>
            <a:endParaRPr lang="en-US" dirty="0">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E844D1-C6C6-4D40-A015-84C5239863FD}" type="slidenum">
              <a:rPr kumimoji="0" lang="en-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668772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E844D1-C6C6-4D40-A015-84C5239863FD}" type="slidenum">
              <a:rPr kumimoji="0" lang="en-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880576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E844D1-C6C6-4D40-A015-84C5239863FD}" type="slidenum">
              <a:rPr kumimoji="0" lang="en-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497189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E844D1-C6C6-4D40-A015-84C5239863FD}" type="slidenum">
              <a:rPr kumimoji="0" lang="en-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192980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1935D-4DDF-3673-1C4A-6FD230BD89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BADE81-2757-3C33-6E59-86305B9C9D6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409DFF6-5C0B-EE1B-D05D-457CF4B7EE8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063503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20000"/>
              </a:spcBef>
              <a:spcAft>
                <a:spcPct val="0"/>
              </a:spcAft>
              <a:buClrTx/>
              <a:buSzTx/>
              <a:buFontTx/>
              <a:buNone/>
              <a:tabLst/>
              <a:defRPr/>
            </a:pPr>
            <a:fld id="{37470641-B066-AC41-AADC-54F0788CE62F}" type="slidenum">
              <a:rPr kumimoji="0" lang="en-GB" sz="1200" b="0" i="0" u="none" strike="noStrike" kern="1200" cap="none" spc="0" normalizeH="0" baseline="0" noProof="0" smtClean="0">
                <a:ln>
                  <a:noFill/>
                </a:ln>
                <a:solidFill>
                  <a:srgbClr val="000000"/>
                </a:solidFill>
                <a:effectLst/>
                <a:uLnTx/>
                <a:uFillTx/>
                <a:latin typeface="Times New Roman" charset="0"/>
                <a:ea typeface="ＭＳ Ｐゴシック" charset="0"/>
                <a:cs typeface="+mn-cs"/>
              </a:rPr>
              <a:pPr marL="0" marR="0" lvl="0" indent="0" algn="r" defTabSz="914400" rtl="0" eaLnBrk="0" fontAlgn="base" latinLnBrk="0" hangingPunct="0">
                <a:lnSpc>
                  <a:spcPct val="100000"/>
                </a:lnSpc>
                <a:spcBef>
                  <a:spcPct val="20000"/>
                </a:spcBef>
                <a:spcAft>
                  <a:spcPct val="0"/>
                </a:spcAft>
                <a:buClrTx/>
                <a:buSzTx/>
                <a:buFontTx/>
                <a:buNone/>
                <a:tabLst/>
                <a:defRPr/>
              </a:pPr>
              <a:t>78</a:t>
            </a:fld>
            <a:endParaRPr kumimoji="0" lang="en-GB" sz="1200" b="0" i="0" u="none" strike="noStrike" kern="1200" cap="none" spc="0" normalizeH="0" baseline="0" noProof="0" dirty="0">
              <a:ln>
                <a:noFill/>
              </a:ln>
              <a:solidFill>
                <a:srgbClr val="000000"/>
              </a:solidFill>
              <a:effectLst/>
              <a:uLnTx/>
              <a:uFillTx/>
              <a:latin typeface="Times New Roman" charset="0"/>
              <a:ea typeface="ＭＳ Ｐゴシック" charset="0"/>
              <a:cs typeface="+mn-cs"/>
            </a:endParaRPr>
          </a:p>
        </p:txBody>
      </p:sp>
    </p:spTree>
    <p:extLst>
      <p:ext uri="{BB962C8B-B14F-4D97-AF65-F5344CB8AC3E}">
        <p14:creationId xmlns:p14="http://schemas.microsoft.com/office/powerpoint/2010/main" val="18916443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976476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E844D1-C6C6-4D40-A015-84C5239863FD}" type="slidenum">
              <a:rPr kumimoji="0" lang="en-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597686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G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3A0988-1659-9643-99FE-D639C6C755B2}" type="slidenum">
              <a:rPr kumimoji="0" lang="en-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601786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E844D1-C6C6-4D40-A015-84C5239863FD}" type="slidenum">
              <a:rPr kumimoji="0" lang="en-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849578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E844D1-C6C6-4D40-A015-84C5239863FD}" type="slidenum">
              <a:rPr kumimoji="0" lang="en-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284525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E844D1-C6C6-4D40-A015-84C5239863FD}" type="slidenum">
              <a:rPr kumimoji="0" lang="en-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207735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E844D1-C6C6-4D40-A015-84C5239863FD}" type="slidenum">
              <a:rPr kumimoji="0" lang="en-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828625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2478D-C578-C577-7448-AF705030AF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3AC7E2-B0AB-0587-19CE-0BD29EF72BE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D23A96E-8C49-00F9-33ED-12916FE121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E60F1BC-CA75-A21C-3968-4B98859B1C75}"/>
              </a:ext>
            </a:extLst>
          </p:cNvPr>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F2E4953F-501C-498F-811F-52E153962CB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356790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94076-71AE-0E3A-B4D1-BC05E1952C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44194C-4E1D-505B-30BA-3D7918E2EFA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DAD9647-7952-2C22-53EA-C4EEE2255CD6}"/>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03F78A40-1C49-1C6F-5128-9ADA1FD42C8A}"/>
              </a:ext>
            </a:extLst>
          </p:cNvPr>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F2E4953F-501C-498F-811F-52E153962CB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47467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D5D85-5BB0-78C3-AAE6-1F444B7EE3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A73C09-23FB-5DE1-5EFC-B535B66FBD4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7F932F5-B6E4-CB78-B153-E9B30126C3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B5AB39-A2CE-7F7F-1A80-4D5AD7CF5082}"/>
              </a:ext>
            </a:extLst>
          </p:cNvPr>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F2E4953F-501C-498F-811F-52E153962CB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235810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9A87A-7DFF-9153-6E7A-DF1287EC19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68460F-66F7-1F7F-AD1D-57D95D395F0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9166101-56B1-083E-EF3E-8932B63C62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743B92-7D9E-6460-94EF-F5B7832508B4}"/>
              </a:ext>
            </a:extLst>
          </p:cNvPr>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F2E4953F-501C-498F-811F-52E153962CB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4069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0FDCC-B007-5EA6-C495-834A71F53B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B2597B-83E1-7769-D8FA-7728B126205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1F81E7C-DEBB-4A54-2210-A9BDB1481D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44633F-45DC-A81B-C441-D0C7FF907A06}"/>
              </a:ext>
            </a:extLst>
          </p:cNvPr>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F2E4953F-501C-498F-811F-52E153962CB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96869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65943-B9B4-8FD5-6E52-40B919722D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415D0C-5260-9261-38F3-64B53451D2A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068F75B-8833-591A-BF00-1906C900A4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2571D0-7EC2-5D2C-9DA4-D5BB5812E1EB}"/>
              </a:ext>
            </a:extLst>
          </p:cNvPr>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F2E4953F-501C-498F-811F-52E153962CB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09507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0A70C-A1C4-48B9-EFF6-821F7AF141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6944B1-9BA4-B462-D8F0-4195711B316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08A23D3-2079-8E4D-C288-2BF7EE2B5C00}"/>
              </a:ext>
            </a:extLst>
          </p:cNvPr>
          <p:cNvSpPr>
            <a:spLocks noGrp="1"/>
          </p:cNvSpPr>
          <p:nvPr>
            <p:ph type="body" idx="1"/>
          </p:nvPr>
        </p:nvSpPr>
        <p:spPr/>
        <p:txBody>
          <a:bodyPr/>
          <a:lstStyle/>
          <a:p>
            <a:pPr marL="285750" indent="-285750">
              <a:buFont typeface="Arial" panose="020B0604020202020204" pitchFamily="34" charset="0"/>
              <a:buChar char="•"/>
            </a:pPr>
            <a:endParaRPr lang="en-GB" dirty="0"/>
          </a:p>
        </p:txBody>
      </p:sp>
      <p:sp>
        <p:nvSpPr>
          <p:cNvPr id="4" name="Slide Number Placeholder 3">
            <a:extLst>
              <a:ext uri="{FF2B5EF4-FFF2-40B4-BE49-F238E27FC236}">
                <a16:creationId xmlns:a16="http://schemas.microsoft.com/office/drawing/2014/main" id="{F960F540-4ECD-3F20-1984-B24041F921B6}"/>
              </a:ext>
            </a:extLst>
          </p:cNvPr>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F2E4953F-501C-498F-811F-52E153962CB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63579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E844D1-C6C6-4D40-A015-84C5239863FD}" type="slidenum">
              <a:rPr kumimoji="0" lang="en-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689183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E844D1-C6C6-4D40-A015-84C5239863FD}" type="slidenum">
              <a:rPr kumimoji="0" lang="en-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0239505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G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E844D1-C6C6-4D40-A015-84C5239863FD}" type="slidenum">
              <a:rPr kumimoji="0" lang="en-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399731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E844D1-C6C6-4D40-A015-84C5239863FD}" type="slidenum">
              <a:rPr kumimoji="0" lang="en-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5951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E844D1-C6C6-4D40-A015-84C5239863FD}" type="slidenum">
              <a:rPr kumimoji="0" lang="en-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6899898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E844D1-C6C6-4D40-A015-84C5239863FD}" type="slidenum">
              <a:rPr kumimoji="0" lang="en-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0115782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C00E4B-57C9-E64F-91D7-A12C0471307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4125936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9.xml"/><Relationship Id="rId4" Type="http://schemas.openxmlformats.org/officeDocument/2006/relationships/image" Target="../media/image9.jpeg"/></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tags" Target="../tags/tag4.xml"/></Relationships>
</file>

<file path=ppt/slideLayouts/_rels/slideLayout146.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tags" Target="../tags/tag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tags" Target="../tags/tag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l">
              <a:defRPr sz="6000"/>
            </a:lvl1pPr>
          </a:lstStyle>
          <a:p>
            <a:r>
              <a:rPr lang="en-US" dirty="0"/>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l">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4" name="Slide Number Placeholder 5"/>
          <p:cNvSpPr>
            <a:spLocks noGrp="1"/>
          </p:cNvSpPr>
          <p:nvPr>
            <p:ph type="sldNum" sz="quarter" idx="4"/>
          </p:nvPr>
        </p:nvSpPr>
        <p:spPr>
          <a:xfrm>
            <a:off x="11653519" y="6279122"/>
            <a:ext cx="383488"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2FFBAD49-1F68-914B-9DFB-5D552C1A2BEB}" type="slidenum">
              <a:rPr lang="en-US" smtClean="0"/>
              <a:pPr/>
              <a:t>‹#›</a:t>
            </a:fld>
            <a:endParaRPr lang="en-US" dirty="0"/>
          </a:p>
        </p:txBody>
      </p:sp>
    </p:spTree>
    <p:extLst>
      <p:ext uri="{BB962C8B-B14F-4D97-AF65-F5344CB8AC3E}">
        <p14:creationId xmlns:p14="http://schemas.microsoft.com/office/powerpoint/2010/main" val="870440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4"/>
          </p:nvPr>
        </p:nvSpPr>
        <p:spPr>
          <a:xfrm>
            <a:off x="11653519" y="6279122"/>
            <a:ext cx="383488"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2FFBAD49-1F68-914B-9DFB-5D552C1A2BEB}" type="slidenum">
              <a:rPr lang="en-US" smtClean="0"/>
              <a:pPr/>
              <a:t>‹#›</a:t>
            </a:fld>
            <a:endParaRPr lang="en-US" dirty="0"/>
          </a:p>
        </p:txBody>
      </p:sp>
    </p:spTree>
    <p:extLst>
      <p:ext uri="{BB962C8B-B14F-4D97-AF65-F5344CB8AC3E}">
        <p14:creationId xmlns:p14="http://schemas.microsoft.com/office/powerpoint/2010/main" val="28297912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6"/>
            <a:ext cx="5181600" cy="396156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6"/>
            <a:ext cx="5181600" cy="39615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4"/>
          </p:nvPr>
        </p:nvSpPr>
        <p:spPr>
          <a:xfrm>
            <a:off x="11653519" y="6279122"/>
            <a:ext cx="383488"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2FFBAD49-1F68-914B-9DFB-5D552C1A2BEB}" type="slidenum">
              <a:rPr lang="en-US" smtClean="0"/>
              <a:pPr/>
              <a:t>‹#›</a:t>
            </a:fld>
            <a:endParaRPr lang="en-US" dirty="0"/>
          </a:p>
        </p:txBody>
      </p:sp>
    </p:spTree>
    <p:extLst>
      <p:ext uri="{BB962C8B-B14F-4D97-AF65-F5344CB8AC3E}">
        <p14:creationId xmlns:p14="http://schemas.microsoft.com/office/powerpoint/2010/main" val="11696163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Slide Number Placeholder 5"/>
          <p:cNvSpPr>
            <a:spLocks noGrp="1"/>
          </p:cNvSpPr>
          <p:nvPr>
            <p:ph type="sldNum" sz="quarter" idx="4"/>
          </p:nvPr>
        </p:nvSpPr>
        <p:spPr>
          <a:xfrm>
            <a:off x="11653519" y="6279122"/>
            <a:ext cx="383488"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2FFBAD49-1F68-914B-9DFB-5D552C1A2BEB}" type="slidenum">
              <a:rPr lang="en-US" smtClean="0"/>
              <a:pPr/>
              <a:t>‹#›</a:t>
            </a:fld>
            <a:endParaRPr lang="en-US" dirty="0"/>
          </a:p>
        </p:txBody>
      </p:sp>
    </p:spTree>
    <p:extLst>
      <p:ext uri="{BB962C8B-B14F-4D97-AF65-F5344CB8AC3E}">
        <p14:creationId xmlns:p14="http://schemas.microsoft.com/office/powerpoint/2010/main" val="39710141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11653519" y="6279122"/>
            <a:ext cx="383488"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2FFBAD49-1F68-914B-9DFB-5D552C1A2BEB}" type="slidenum">
              <a:rPr lang="en-US" smtClean="0"/>
              <a:pPr/>
              <a:t>‹#›</a:t>
            </a:fld>
            <a:endParaRPr lang="en-US" dirty="0"/>
          </a:p>
        </p:txBody>
      </p:sp>
    </p:spTree>
    <p:extLst>
      <p:ext uri="{BB962C8B-B14F-4D97-AF65-F5344CB8AC3E}">
        <p14:creationId xmlns:p14="http://schemas.microsoft.com/office/powerpoint/2010/main" val="21914583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4264899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23888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6980447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236388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7385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551530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93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60585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10329337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35389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47497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019402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37646680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27844811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20579570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42100153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8886406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0143829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2881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364356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8272832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01957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5996989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588086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890407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6858224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645963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11666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7030990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5628075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2264772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obj" preserve="1">
  <p:cSld name="2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91122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1_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024578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woObj" preserve="1">
  <p:cSld name="2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981371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2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7439059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Only" preserve="1">
  <p:cSld name="2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608667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blank" preserve="1">
  <p:cSld name="2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43568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_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1234094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25378341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93538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3459233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374446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4436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291294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03945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6690952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161883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18270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71245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83232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3222165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2887434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20166712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10485637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8204826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5462970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48491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20634302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18242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2786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36908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29595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1020706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1412236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34225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29963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7036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15385622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24321088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2627694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5210264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4194203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618191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NEW Title Only">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endParaRPr lang="en-GB"/>
          </a:p>
        </p:txBody>
      </p:sp>
      <p:sp>
        <p:nvSpPr>
          <p:cNvPr id="7" name="Text Placeholder 6"/>
          <p:cNvSpPr>
            <a:spLocks noGrp="1"/>
          </p:cNvSpPr>
          <p:nvPr>
            <p:ph type="body" sz="quarter" idx="12"/>
          </p:nvPr>
        </p:nvSpPr>
        <p:spPr>
          <a:xfrm>
            <a:off x="630769" y="6631088"/>
            <a:ext cx="7738116" cy="153888"/>
          </a:xfrm>
        </p:spPr>
        <p:txBody>
          <a:bodyPr lIns="0" tIns="0" rIns="0" bIns="0" anchor="b">
            <a:spAutoFit/>
          </a:bodyPr>
          <a:lstStyle>
            <a:lvl1pPr marL="0" indent="0">
              <a:spcBef>
                <a:spcPts val="0"/>
              </a:spcBef>
              <a:buFontTx/>
              <a:buNone/>
              <a:defRPr sz="1000">
                <a:solidFill>
                  <a:srgbClr val="000066"/>
                </a:solidFill>
              </a:defRPr>
            </a:lvl1pPr>
          </a:lstStyle>
          <a:p>
            <a:pPr lvl="0"/>
            <a:r>
              <a:rPr lang="en-US" dirty="0"/>
              <a:t>Click to edit Master text styles</a:t>
            </a:r>
            <a:endParaRPr lang="en-GB" dirty="0"/>
          </a:p>
        </p:txBody>
      </p:sp>
      <p:sp>
        <p:nvSpPr>
          <p:cNvPr id="5" name="Slide Number Placeholder 2"/>
          <p:cNvSpPr>
            <a:spLocks noGrp="1"/>
          </p:cNvSpPr>
          <p:nvPr>
            <p:ph type="sldNum" sz="quarter" idx="13"/>
          </p:nvPr>
        </p:nvSpPr>
        <p:spPr>
          <a:xfrm>
            <a:off x="4233" y="6489703"/>
            <a:ext cx="533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cs typeface="+mn-cs"/>
              </a:defRPr>
            </a:lvl1pPr>
          </a:lstStyle>
          <a:p>
            <a:pPr>
              <a:defRPr/>
            </a:pPr>
            <a:fld id="{796EC0D8-CF13-B54F-AABB-1280F8E58F14}" type="slidenum">
              <a:rPr lang="en-GB">
                <a:cs typeface="ＭＳ Ｐゴシック"/>
              </a:rPr>
              <a:pPr>
                <a:defRPr/>
              </a:pPr>
              <a:t>‹#›</a:t>
            </a:fld>
            <a:endParaRPr lang="en-GB">
              <a:cs typeface="ＭＳ Ｐゴシック"/>
            </a:endParaRPr>
          </a:p>
        </p:txBody>
      </p:sp>
    </p:spTree>
    <p:extLst>
      <p:ext uri="{BB962C8B-B14F-4D97-AF65-F5344CB8AC3E}">
        <p14:creationId xmlns:p14="http://schemas.microsoft.com/office/powerpoint/2010/main" val="15457382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2_NEW Title Only">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endParaRPr lang="en-GB"/>
          </a:p>
        </p:txBody>
      </p:sp>
      <p:sp>
        <p:nvSpPr>
          <p:cNvPr id="7" name="Text Placeholder 6"/>
          <p:cNvSpPr>
            <a:spLocks noGrp="1"/>
          </p:cNvSpPr>
          <p:nvPr>
            <p:ph type="body" sz="quarter" idx="12"/>
          </p:nvPr>
        </p:nvSpPr>
        <p:spPr>
          <a:xfrm>
            <a:off x="630769" y="6631088"/>
            <a:ext cx="7738116" cy="153888"/>
          </a:xfrm>
        </p:spPr>
        <p:txBody>
          <a:bodyPr lIns="0" tIns="0" rIns="0" bIns="0" anchor="b">
            <a:spAutoFit/>
          </a:bodyPr>
          <a:lstStyle>
            <a:lvl1pPr marL="0" indent="0">
              <a:spcBef>
                <a:spcPts val="0"/>
              </a:spcBef>
              <a:buFontTx/>
              <a:buNone/>
              <a:defRPr sz="1000">
                <a:solidFill>
                  <a:srgbClr val="000066"/>
                </a:solidFill>
              </a:defRPr>
            </a:lvl1pPr>
          </a:lstStyle>
          <a:p>
            <a:pPr lvl="0"/>
            <a:r>
              <a:rPr lang="en-US" dirty="0"/>
              <a:t>Click to edit Master text styles</a:t>
            </a:r>
            <a:endParaRPr lang="en-GB" dirty="0"/>
          </a:p>
        </p:txBody>
      </p:sp>
      <p:sp>
        <p:nvSpPr>
          <p:cNvPr id="5" name="Slide Number Placeholder 2"/>
          <p:cNvSpPr>
            <a:spLocks noGrp="1"/>
          </p:cNvSpPr>
          <p:nvPr>
            <p:ph type="sldNum" sz="quarter" idx="13"/>
          </p:nvPr>
        </p:nvSpPr>
        <p:spPr>
          <a:xfrm>
            <a:off x="4233" y="6489703"/>
            <a:ext cx="533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cs typeface="+mn-cs"/>
              </a:defRPr>
            </a:lvl1pPr>
          </a:lstStyle>
          <a:p>
            <a:pPr>
              <a:defRPr/>
            </a:pPr>
            <a:fld id="{72E99AA7-133A-E54F-B877-701653B6C8EF}" type="slidenum">
              <a:rPr lang="en-GB"/>
              <a:pPr>
                <a:defRPr/>
              </a:pPr>
              <a:t>‹#›</a:t>
            </a:fld>
            <a:endParaRPr lang="en-GB"/>
          </a:p>
        </p:txBody>
      </p:sp>
    </p:spTree>
    <p:extLst>
      <p:ext uri="{BB962C8B-B14F-4D97-AF65-F5344CB8AC3E}">
        <p14:creationId xmlns:p14="http://schemas.microsoft.com/office/powerpoint/2010/main" val="25227386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Text Placeholder 4"/>
          <p:cNvSpPr>
            <a:spLocks noGrp="1"/>
          </p:cNvSpPr>
          <p:nvPr>
            <p:ph type="body" sz="quarter" idx="10"/>
          </p:nvPr>
        </p:nvSpPr>
        <p:spPr>
          <a:xfrm>
            <a:off x="609600" y="6210780"/>
            <a:ext cx="5488517" cy="447993"/>
          </a:xfrm>
        </p:spPr>
        <p:txBody>
          <a:bodyPr anchor="b"/>
          <a:lstStyle>
            <a:lvl1pPr marL="0" indent="0">
              <a:spcAft>
                <a:spcPts val="0"/>
              </a:spcAft>
              <a:buNone/>
              <a:defRPr sz="1200"/>
            </a:lvl1pPr>
            <a:lvl2pPr marL="376244" indent="0">
              <a:buNone/>
              <a:defRPr/>
            </a:lvl2pPr>
            <a:lvl3pPr marL="722324" indent="0">
              <a:buNone/>
              <a:defRPr/>
            </a:lvl3pPr>
            <a:lvl4pPr marL="995380" indent="0">
              <a:buNone/>
              <a:defRPr/>
            </a:lvl4pPr>
            <a:lvl5pPr marL="1395435" indent="0">
              <a:buFont typeface="Arial" pitchFamily="34" charset="0"/>
              <a:buNone/>
              <a:defRPr/>
            </a:lvl5pPr>
          </a:lstStyle>
          <a:p>
            <a:pPr lvl="0"/>
            <a:r>
              <a:rPr lang="en-US" dirty="0"/>
              <a:t>Click to edit Master text styles</a:t>
            </a:r>
            <a:endParaRPr lang="en-GB" dirty="0"/>
          </a:p>
        </p:txBody>
      </p:sp>
      <p:sp>
        <p:nvSpPr>
          <p:cNvPr id="5" name="Text Placeholder 4"/>
          <p:cNvSpPr>
            <a:spLocks noGrp="1"/>
          </p:cNvSpPr>
          <p:nvPr>
            <p:ph type="body" sz="quarter" idx="11"/>
          </p:nvPr>
        </p:nvSpPr>
        <p:spPr>
          <a:xfrm>
            <a:off x="6098118" y="6210780"/>
            <a:ext cx="5488517" cy="447993"/>
          </a:xfrm>
        </p:spPr>
        <p:txBody>
          <a:bodyPr anchor="b"/>
          <a:lstStyle>
            <a:lvl1pPr marL="0" indent="0" algn="r">
              <a:spcAft>
                <a:spcPts val="0"/>
              </a:spcAft>
              <a:buNone/>
              <a:defRPr sz="1200"/>
            </a:lvl1pPr>
            <a:lvl2pPr marL="376244" indent="0">
              <a:buNone/>
              <a:defRPr/>
            </a:lvl2pPr>
            <a:lvl3pPr marL="722324" indent="0">
              <a:buNone/>
              <a:defRPr/>
            </a:lvl3pPr>
            <a:lvl4pPr marL="995380" indent="0">
              <a:buNone/>
              <a:defRPr/>
            </a:lvl4pPr>
            <a:lvl5pPr marL="1395435" indent="0">
              <a:buFont typeface="Arial" pitchFamily="34" charset="0"/>
              <a:buNone/>
              <a:defRPr/>
            </a:lvl5pPr>
          </a:lstStyle>
          <a:p>
            <a:pPr lvl="0"/>
            <a:r>
              <a:rPr lang="en-US" dirty="0"/>
              <a:t>Click to edit Master text styles</a:t>
            </a:r>
            <a:endParaRPr lang="en-GB" dirty="0"/>
          </a:p>
        </p:txBody>
      </p:sp>
    </p:spTree>
    <p:extLst>
      <p:ext uri="{BB962C8B-B14F-4D97-AF65-F5344CB8AC3E}">
        <p14:creationId xmlns:p14="http://schemas.microsoft.com/office/powerpoint/2010/main" val="31043093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14_NEW Title Only">
    <p:spTree>
      <p:nvGrpSpPr>
        <p:cNvPr id="1" name=""/>
        <p:cNvGrpSpPr/>
        <p:nvPr/>
      </p:nvGrpSpPr>
      <p:grpSpPr>
        <a:xfrm>
          <a:off x="0" y="0"/>
          <a:ext cx="0" cy="0"/>
          <a:chOff x="0" y="0"/>
          <a:chExt cx="0" cy="0"/>
        </a:xfrm>
      </p:grpSpPr>
      <p:sp>
        <p:nvSpPr>
          <p:cNvPr id="4" name="Title 3"/>
          <p:cNvSpPr>
            <a:spLocks noGrp="1"/>
          </p:cNvSpPr>
          <p:nvPr>
            <p:ph type="title"/>
          </p:nvPr>
        </p:nvSpPr>
        <p:spPr>
          <a:xfrm>
            <a:off x="609600" y="0"/>
            <a:ext cx="10972800" cy="1143000"/>
          </a:xfrm>
        </p:spPr>
        <p:txBody>
          <a:bodyPr/>
          <a:lstStyle/>
          <a:p>
            <a:r>
              <a:rPr lang="en-US" dirty="0"/>
              <a:t>Click to edit Master title style</a:t>
            </a:r>
            <a:endParaRPr lang="en-GB" dirty="0"/>
          </a:p>
        </p:txBody>
      </p:sp>
      <p:sp>
        <p:nvSpPr>
          <p:cNvPr id="7" name="Text Placeholder 6"/>
          <p:cNvSpPr>
            <a:spLocks noGrp="1"/>
          </p:cNvSpPr>
          <p:nvPr>
            <p:ph type="body" sz="quarter" idx="12"/>
          </p:nvPr>
        </p:nvSpPr>
        <p:spPr>
          <a:xfrm>
            <a:off x="630767" y="6631087"/>
            <a:ext cx="7738116" cy="153888"/>
          </a:xfrm>
        </p:spPr>
        <p:txBody>
          <a:bodyPr lIns="0" tIns="0" rIns="0" bIns="0" anchor="b">
            <a:spAutoFit/>
          </a:bodyPr>
          <a:lstStyle>
            <a:lvl1pPr marL="0" indent="0">
              <a:spcBef>
                <a:spcPts val="0"/>
              </a:spcBef>
              <a:buFontTx/>
              <a:buNone/>
              <a:defRPr sz="1000">
                <a:solidFill>
                  <a:srgbClr val="000066"/>
                </a:solidFill>
              </a:defRPr>
            </a:lvl1pPr>
          </a:lstStyle>
          <a:p>
            <a:pPr lvl="0"/>
            <a:r>
              <a:rPr lang="en-US" dirty="0"/>
              <a:t>Click to edit Master text styles</a:t>
            </a:r>
            <a:endParaRPr lang="en-GB" dirty="0"/>
          </a:p>
        </p:txBody>
      </p:sp>
      <p:sp>
        <p:nvSpPr>
          <p:cNvPr id="5" name="Slide Number Placeholder 2"/>
          <p:cNvSpPr>
            <a:spLocks noGrp="1"/>
          </p:cNvSpPr>
          <p:nvPr>
            <p:ph type="sldNum" sz="quarter" idx="13"/>
          </p:nvPr>
        </p:nvSpPr>
        <p:spPr>
          <a:xfrm>
            <a:off x="4233" y="6489701"/>
            <a:ext cx="533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cs typeface="+mn-cs"/>
              </a:defRPr>
            </a:lvl1pPr>
          </a:lstStyle>
          <a:p>
            <a:pPr>
              <a:defRPr/>
            </a:pPr>
            <a:fld id="{796EC0D8-CF13-B54F-AABB-1280F8E58F14}" type="slidenum">
              <a:rPr lang="en-GB"/>
              <a:pPr>
                <a:defRPr/>
              </a:pPr>
              <a:t>‹#›</a:t>
            </a:fld>
            <a:endParaRPr lang="en-GB"/>
          </a:p>
        </p:txBody>
      </p:sp>
    </p:spTree>
    <p:extLst>
      <p:ext uri="{BB962C8B-B14F-4D97-AF65-F5344CB8AC3E}">
        <p14:creationId xmlns:p14="http://schemas.microsoft.com/office/powerpoint/2010/main" val="7776825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7485" y="115889"/>
            <a:ext cx="10991849" cy="779671"/>
          </a:xfrm>
        </p:spPr>
        <p:txBody>
          <a:bodyPr>
            <a:normAutofit/>
          </a:bodyPr>
          <a:lstStyle>
            <a:lvl1pPr algn="l">
              <a:defRPr sz="2800" b="1" i="0">
                <a:solidFill>
                  <a:srgbClr val="064F59"/>
                </a:solidFill>
                <a:latin typeface="Arial"/>
              </a:defRPr>
            </a:lvl1pPr>
          </a:lstStyle>
          <a:p>
            <a:r>
              <a:rPr lang="en-US" dirty="0"/>
              <a:t>Click to edit Master title style</a:t>
            </a:r>
          </a:p>
        </p:txBody>
      </p:sp>
      <p:sp>
        <p:nvSpPr>
          <p:cNvPr id="3" name="Content Placeholder 2"/>
          <p:cNvSpPr>
            <a:spLocks noGrp="1"/>
          </p:cNvSpPr>
          <p:nvPr>
            <p:ph idx="1"/>
          </p:nvPr>
        </p:nvSpPr>
        <p:spPr>
          <a:xfrm>
            <a:off x="617284" y="1376989"/>
            <a:ext cx="10972800" cy="4525963"/>
          </a:xfrm>
        </p:spPr>
        <p:txBody>
          <a:bodyPr lIns="0" rtlCol="0">
            <a:normAutofit/>
          </a:bodyPr>
          <a:lstStyle>
            <a:lvl1pPr>
              <a:defRPr lang="en-US" sz="2100" dirty="0" smtClean="0"/>
            </a:lvl1pPr>
            <a:lvl2pPr>
              <a:defRPr lang="en-US" sz="2000" dirty="0" smtClean="0"/>
            </a:lvl2pPr>
            <a:lvl3pPr>
              <a:defRPr lang="en-US" sz="2000" dirty="0" smtClean="0"/>
            </a:lvl3pPr>
            <a:lvl4pPr>
              <a:defRPr lang="en-US" dirty="0" smtClean="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21"/>
          <p:cNvSpPr>
            <a:spLocks noGrp="1"/>
          </p:cNvSpPr>
          <p:nvPr>
            <p:ph type="body" sz="quarter" idx="10"/>
          </p:nvPr>
        </p:nvSpPr>
        <p:spPr>
          <a:xfrm>
            <a:off x="615951" y="6289940"/>
            <a:ext cx="10993967" cy="463313"/>
          </a:xfrm>
        </p:spPr>
        <p:txBody>
          <a:bodyPr lIns="0" tIns="0" rIns="0" bIns="0" anchor="b">
            <a:noAutofit/>
          </a:bodyPr>
          <a:lstStyle>
            <a:lvl1pPr marL="0" indent="0">
              <a:lnSpc>
                <a:spcPct val="100000"/>
              </a:lnSpc>
              <a:spcBef>
                <a:spcPts val="200"/>
              </a:spcBef>
              <a:buNone/>
              <a:defRPr sz="1000" b="0">
                <a:solidFill>
                  <a:srgbClr val="064F59"/>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dirty="0"/>
              <a:t>Click to edit Master text styles</a:t>
            </a:r>
          </a:p>
        </p:txBody>
      </p:sp>
      <p:sp>
        <p:nvSpPr>
          <p:cNvPr id="5" name="Slide Number Placeholder 5"/>
          <p:cNvSpPr>
            <a:spLocks noGrp="1"/>
          </p:cNvSpPr>
          <p:nvPr>
            <p:ph type="sldNum" sz="quarter" idx="11"/>
          </p:nvPr>
        </p:nvSpPr>
        <p:spPr>
          <a:xfrm>
            <a:off x="9012767" y="6491289"/>
            <a:ext cx="2844800" cy="365125"/>
          </a:xfrm>
          <a:prstGeom prst="rect">
            <a:avLst/>
          </a:prstGeom>
        </p:spPr>
        <p:txBody>
          <a:bodyPr/>
          <a:lstStyle>
            <a:lvl1pPr>
              <a:defRPr sz="1100" b="0" i="0">
                <a:solidFill>
                  <a:srgbClr val="064F59"/>
                </a:solidFill>
                <a:latin typeface="Arial"/>
                <a:cs typeface="Arial"/>
              </a:defRPr>
            </a:lvl1pPr>
          </a:lstStyle>
          <a:p>
            <a:pPr>
              <a:defRPr/>
            </a:pPr>
            <a:fld id="{865B40A2-B197-3B46-BE14-65D655D54854}" type="slidenum">
              <a:rPr lang="en-US"/>
              <a:pPr>
                <a:defRPr/>
              </a:pPr>
              <a:t>‹#›</a:t>
            </a:fld>
            <a:endParaRPr lang="en-US" dirty="0"/>
          </a:p>
        </p:txBody>
      </p:sp>
      <p:sp>
        <p:nvSpPr>
          <p:cNvPr id="6" name="Footer Placeholder 7"/>
          <p:cNvSpPr>
            <a:spLocks noGrp="1"/>
          </p:cNvSpPr>
          <p:nvPr>
            <p:ph type="ftr" sz="quarter" idx="12"/>
          </p:nvPr>
        </p:nvSpPr>
        <p:spPr>
          <a:xfrm>
            <a:off x="4165600" y="6356351"/>
            <a:ext cx="3860800" cy="365125"/>
          </a:xfrm>
          <a:prstGeom prst="rect">
            <a:avLst/>
          </a:prstGeom>
        </p:spPr>
        <p:txBody>
          <a:bodyPr/>
          <a:lstStyle>
            <a:lvl1pPr>
              <a:defRPr>
                <a:solidFill>
                  <a:srgbClr val="064F59">
                    <a:tint val="75000"/>
                  </a:srgbClr>
                </a:solidFill>
              </a:defRPr>
            </a:lvl1pPr>
          </a:lstStyle>
          <a:p>
            <a:pPr>
              <a:defRPr/>
            </a:pPr>
            <a:endParaRPr lang="en-US"/>
          </a:p>
        </p:txBody>
      </p:sp>
    </p:spTree>
    <p:extLst>
      <p:ext uri="{BB962C8B-B14F-4D97-AF65-F5344CB8AC3E}">
        <p14:creationId xmlns:p14="http://schemas.microsoft.com/office/powerpoint/2010/main" val="41016119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76463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3959F577-91FC-1E02-B313-60F10DC628E5}"/>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A8574C87-D8A7-A83F-90CD-138354F3AD57}"/>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ADAB5FBB-910B-E3AB-3A7A-1FC5760E432C}"/>
              </a:ext>
            </a:extLst>
          </p:cNvPr>
          <p:cNvSpPr>
            <a:spLocks noGrp="1" noChangeArrowheads="1"/>
          </p:cNvSpPr>
          <p:nvPr>
            <p:ph type="sldNum" sz="quarter" idx="12"/>
          </p:nvPr>
        </p:nvSpPr>
        <p:spPr>
          <a:ln/>
        </p:spPr>
        <p:txBody>
          <a:bodyPr/>
          <a:lstStyle>
            <a:lvl1pPr>
              <a:defRPr/>
            </a:lvl1pPr>
          </a:lstStyle>
          <a:p>
            <a:pPr>
              <a:defRPr/>
            </a:pPr>
            <a:fld id="{48330FC4-69FC-B148-A8AF-E2D87049B876}" type="slidenum">
              <a:rPr lang="en-US" altLang="en-US"/>
              <a:pPr>
                <a:defRPr/>
              </a:pPr>
              <a:t>‹#›</a:t>
            </a:fld>
            <a:endParaRPr lang="en-US" altLang="en-US" dirty="0"/>
          </a:p>
        </p:txBody>
      </p:sp>
    </p:spTree>
    <p:extLst>
      <p:ext uri="{BB962C8B-B14F-4D97-AF65-F5344CB8AC3E}">
        <p14:creationId xmlns:p14="http://schemas.microsoft.com/office/powerpoint/2010/main" val="34031230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D136D2A-699A-AAD2-A8B6-A407D5C421C5}"/>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1459A965-67BC-8E2C-C8B0-E6939F4B6BDB}"/>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F386531A-AA10-42F4-878A-F8D91204A856}"/>
              </a:ext>
            </a:extLst>
          </p:cNvPr>
          <p:cNvSpPr>
            <a:spLocks noGrp="1" noChangeArrowheads="1"/>
          </p:cNvSpPr>
          <p:nvPr>
            <p:ph type="sldNum" sz="quarter" idx="12"/>
          </p:nvPr>
        </p:nvSpPr>
        <p:spPr>
          <a:ln/>
        </p:spPr>
        <p:txBody>
          <a:bodyPr/>
          <a:lstStyle>
            <a:lvl1pPr>
              <a:defRPr/>
            </a:lvl1pPr>
          </a:lstStyle>
          <a:p>
            <a:pPr>
              <a:defRPr/>
            </a:pPr>
            <a:fld id="{04665DD7-C861-FC48-B545-10CB1459D619}" type="slidenum">
              <a:rPr lang="en-US" altLang="en-US"/>
              <a:pPr>
                <a:defRPr/>
              </a:pPr>
              <a:t>‹#›</a:t>
            </a:fld>
            <a:endParaRPr lang="en-US" altLang="en-US" dirty="0"/>
          </a:p>
        </p:txBody>
      </p:sp>
    </p:spTree>
    <p:extLst>
      <p:ext uri="{BB962C8B-B14F-4D97-AF65-F5344CB8AC3E}">
        <p14:creationId xmlns:p14="http://schemas.microsoft.com/office/powerpoint/2010/main" val="31707040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BB1744E7-79DF-8C77-5060-5B1E31996D74}"/>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45DE2114-424F-A3B4-8C85-C85D4221BE40}"/>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36491AC1-B7FB-1608-DAF8-97F380981286}"/>
              </a:ext>
            </a:extLst>
          </p:cNvPr>
          <p:cNvSpPr>
            <a:spLocks noGrp="1" noChangeArrowheads="1"/>
          </p:cNvSpPr>
          <p:nvPr>
            <p:ph type="sldNum" sz="quarter" idx="12"/>
          </p:nvPr>
        </p:nvSpPr>
        <p:spPr>
          <a:ln/>
        </p:spPr>
        <p:txBody>
          <a:bodyPr/>
          <a:lstStyle>
            <a:lvl1pPr>
              <a:defRPr/>
            </a:lvl1pPr>
          </a:lstStyle>
          <a:p>
            <a:pPr>
              <a:defRPr/>
            </a:pPr>
            <a:fld id="{27A66B34-4C53-4142-B6D1-4513503CE516}" type="slidenum">
              <a:rPr lang="en-US" altLang="en-US"/>
              <a:pPr>
                <a:defRPr/>
              </a:pPr>
              <a:t>‹#›</a:t>
            </a:fld>
            <a:endParaRPr lang="en-US" altLang="en-US" dirty="0"/>
          </a:p>
        </p:txBody>
      </p:sp>
    </p:spTree>
    <p:extLst>
      <p:ext uri="{BB962C8B-B14F-4D97-AF65-F5344CB8AC3E}">
        <p14:creationId xmlns:p14="http://schemas.microsoft.com/office/powerpoint/2010/main" val="40100891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6764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764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E67CAD4-F048-C210-A676-B6BFC25050EF}"/>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B0755531-F1DD-B9F6-AD16-E4B4E585F0EA}"/>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C1EA870B-30FB-3AF7-1292-C351174C87D7}"/>
              </a:ext>
            </a:extLst>
          </p:cNvPr>
          <p:cNvSpPr>
            <a:spLocks noGrp="1" noChangeArrowheads="1"/>
          </p:cNvSpPr>
          <p:nvPr>
            <p:ph type="sldNum" sz="quarter" idx="12"/>
          </p:nvPr>
        </p:nvSpPr>
        <p:spPr>
          <a:ln/>
        </p:spPr>
        <p:txBody>
          <a:bodyPr/>
          <a:lstStyle>
            <a:lvl1pPr>
              <a:defRPr/>
            </a:lvl1pPr>
          </a:lstStyle>
          <a:p>
            <a:pPr>
              <a:defRPr/>
            </a:pPr>
            <a:fld id="{ECFE501D-F1C0-A140-B2FC-190CFECE3BA6}" type="slidenum">
              <a:rPr lang="en-US" altLang="en-US"/>
              <a:pPr>
                <a:defRPr/>
              </a:pPr>
              <a:t>‹#›</a:t>
            </a:fld>
            <a:endParaRPr lang="en-US" altLang="en-US" dirty="0"/>
          </a:p>
        </p:txBody>
      </p:sp>
    </p:spTree>
    <p:extLst>
      <p:ext uri="{BB962C8B-B14F-4D97-AF65-F5344CB8AC3E}">
        <p14:creationId xmlns:p14="http://schemas.microsoft.com/office/powerpoint/2010/main" val="8203911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C1CB3C65-BC83-28C8-BA56-1B107F31EC89}"/>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a:extLst>
              <a:ext uri="{FF2B5EF4-FFF2-40B4-BE49-F238E27FC236}">
                <a16:creationId xmlns:a16="http://schemas.microsoft.com/office/drawing/2014/main" id="{3040AF03-2C9F-D9B4-18D1-58C5E6FE6071}"/>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a:extLst>
              <a:ext uri="{FF2B5EF4-FFF2-40B4-BE49-F238E27FC236}">
                <a16:creationId xmlns:a16="http://schemas.microsoft.com/office/drawing/2014/main" id="{2A018599-BD54-2A2F-22BE-6332A81DE811}"/>
              </a:ext>
            </a:extLst>
          </p:cNvPr>
          <p:cNvSpPr>
            <a:spLocks noGrp="1" noChangeArrowheads="1"/>
          </p:cNvSpPr>
          <p:nvPr>
            <p:ph type="sldNum" sz="quarter" idx="12"/>
          </p:nvPr>
        </p:nvSpPr>
        <p:spPr>
          <a:ln/>
        </p:spPr>
        <p:txBody>
          <a:bodyPr/>
          <a:lstStyle>
            <a:lvl1pPr>
              <a:defRPr/>
            </a:lvl1pPr>
          </a:lstStyle>
          <a:p>
            <a:pPr>
              <a:defRPr/>
            </a:pPr>
            <a:fld id="{7C36CB32-E51E-984E-9168-9077E107CD62}" type="slidenum">
              <a:rPr lang="en-US" altLang="en-US"/>
              <a:pPr>
                <a:defRPr/>
              </a:pPr>
              <a:t>‹#›</a:t>
            </a:fld>
            <a:endParaRPr lang="en-US" altLang="en-US" dirty="0"/>
          </a:p>
        </p:txBody>
      </p:sp>
    </p:spTree>
    <p:extLst>
      <p:ext uri="{BB962C8B-B14F-4D97-AF65-F5344CB8AC3E}">
        <p14:creationId xmlns:p14="http://schemas.microsoft.com/office/powerpoint/2010/main" val="23138040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7F5B557B-C7A5-F315-1A90-292D35306EAA}"/>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a:extLst>
              <a:ext uri="{FF2B5EF4-FFF2-40B4-BE49-F238E27FC236}">
                <a16:creationId xmlns:a16="http://schemas.microsoft.com/office/drawing/2014/main" id="{CFA083C9-3F96-BCCF-759C-B408CBE8464E}"/>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a:extLst>
              <a:ext uri="{FF2B5EF4-FFF2-40B4-BE49-F238E27FC236}">
                <a16:creationId xmlns:a16="http://schemas.microsoft.com/office/drawing/2014/main" id="{42183FDB-A848-AA1E-7876-C3B28B384FF8}"/>
              </a:ext>
            </a:extLst>
          </p:cNvPr>
          <p:cNvSpPr>
            <a:spLocks noGrp="1" noChangeArrowheads="1"/>
          </p:cNvSpPr>
          <p:nvPr>
            <p:ph type="sldNum" sz="quarter" idx="12"/>
          </p:nvPr>
        </p:nvSpPr>
        <p:spPr>
          <a:ln/>
        </p:spPr>
        <p:txBody>
          <a:bodyPr/>
          <a:lstStyle>
            <a:lvl1pPr>
              <a:defRPr/>
            </a:lvl1pPr>
          </a:lstStyle>
          <a:p>
            <a:pPr>
              <a:defRPr/>
            </a:pPr>
            <a:fld id="{BC7956FE-1D6E-6C43-BD58-CD9983D6E8D6}" type="slidenum">
              <a:rPr lang="en-US" altLang="en-US"/>
              <a:pPr>
                <a:defRPr/>
              </a:pPr>
              <a:t>‹#›</a:t>
            </a:fld>
            <a:endParaRPr lang="en-US" altLang="en-US" dirty="0"/>
          </a:p>
        </p:txBody>
      </p:sp>
    </p:spTree>
    <p:extLst>
      <p:ext uri="{BB962C8B-B14F-4D97-AF65-F5344CB8AC3E}">
        <p14:creationId xmlns:p14="http://schemas.microsoft.com/office/powerpoint/2010/main" val="25256301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D7487D1-6A27-D2AF-174C-9C2453F2E914}"/>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a:extLst>
              <a:ext uri="{FF2B5EF4-FFF2-40B4-BE49-F238E27FC236}">
                <a16:creationId xmlns:a16="http://schemas.microsoft.com/office/drawing/2014/main" id="{F410FBC0-F351-A5DA-D91A-BDB6BE653AEF}"/>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a:extLst>
              <a:ext uri="{FF2B5EF4-FFF2-40B4-BE49-F238E27FC236}">
                <a16:creationId xmlns:a16="http://schemas.microsoft.com/office/drawing/2014/main" id="{2EBFC3D9-D935-B7BD-7840-E2DBBE2925A6}"/>
              </a:ext>
            </a:extLst>
          </p:cNvPr>
          <p:cNvSpPr>
            <a:spLocks noGrp="1" noChangeArrowheads="1"/>
          </p:cNvSpPr>
          <p:nvPr>
            <p:ph type="sldNum" sz="quarter" idx="12"/>
          </p:nvPr>
        </p:nvSpPr>
        <p:spPr>
          <a:ln/>
        </p:spPr>
        <p:txBody>
          <a:bodyPr/>
          <a:lstStyle>
            <a:lvl1pPr>
              <a:defRPr/>
            </a:lvl1pPr>
          </a:lstStyle>
          <a:p>
            <a:pPr>
              <a:defRPr/>
            </a:pPr>
            <a:fld id="{1E189AE1-72EE-0C4F-9B09-547758AF44F4}" type="slidenum">
              <a:rPr lang="en-US" altLang="en-US"/>
              <a:pPr>
                <a:defRPr/>
              </a:pPr>
              <a:t>‹#›</a:t>
            </a:fld>
            <a:endParaRPr lang="en-US" altLang="en-US" dirty="0"/>
          </a:p>
        </p:txBody>
      </p:sp>
    </p:spTree>
    <p:extLst>
      <p:ext uri="{BB962C8B-B14F-4D97-AF65-F5344CB8AC3E}">
        <p14:creationId xmlns:p14="http://schemas.microsoft.com/office/powerpoint/2010/main" val="29977618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C012CE3-E9C5-5807-1B59-CFF3B13C806D}"/>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962AFF71-0B1A-6499-8467-0CB7B4EEBD63}"/>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D4C9900F-1727-89EB-BF45-8EB068517CA2}"/>
              </a:ext>
            </a:extLst>
          </p:cNvPr>
          <p:cNvSpPr>
            <a:spLocks noGrp="1" noChangeArrowheads="1"/>
          </p:cNvSpPr>
          <p:nvPr>
            <p:ph type="sldNum" sz="quarter" idx="12"/>
          </p:nvPr>
        </p:nvSpPr>
        <p:spPr>
          <a:ln/>
        </p:spPr>
        <p:txBody>
          <a:bodyPr/>
          <a:lstStyle>
            <a:lvl1pPr>
              <a:defRPr/>
            </a:lvl1pPr>
          </a:lstStyle>
          <a:p>
            <a:pPr>
              <a:defRPr/>
            </a:pPr>
            <a:fld id="{8803FF2F-5F2A-5449-B13E-C3BBE07F297F}" type="slidenum">
              <a:rPr lang="en-US" altLang="en-US"/>
              <a:pPr>
                <a:defRPr/>
              </a:pPr>
              <a:t>‹#›</a:t>
            </a:fld>
            <a:endParaRPr lang="en-US" altLang="en-US" dirty="0"/>
          </a:p>
        </p:txBody>
      </p:sp>
    </p:spTree>
    <p:extLst>
      <p:ext uri="{BB962C8B-B14F-4D97-AF65-F5344CB8AC3E}">
        <p14:creationId xmlns:p14="http://schemas.microsoft.com/office/powerpoint/2010/main" val="37345896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C830994-E86D-93D2-4D2C-49B1BFFF5579}"/>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FF0B4D4F-0A0F-C6C3-988C-76CEE48AF315}"/>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F0D4B6DD-E7B2-2516-B22B-564A15319B68}"/>
              </a:ext>
            </a:extLst>
          </p:cNvPr>
          <p:cNvSpPr>
            <a:spLocks noGrp="1" noChangeArrowheads="1"/>
          </p:cNvSpPr>
          <p:nvPr>
            <p:ph type="sldNum" sz="quarter" idx="12"/>
          </p:nvPr>
        </p:nvSpPr>
        <p:spPr>
          <a:ln/>
        </p:spPr>
        <p:txBody>
          <a:bodyPr/>
          <a:lstStyle>
            <a:lvl1pPr>
              <a:defRPr/>
            </a:lvl1pPr>
          </a:lstStyle>
          <a:p>
            <a:pPr>
              <a:defRPr/>
            </a:pPr>
            <a:fld id="{850D0BE2-DAC0-D240-8DAF-84E6CD4F51B5}" type="slidenum">
              <a:rPr lang="en-US" altLang="en-US"/>
              <a:pPr>
                <a:defRPr/>
              </a:pPr>
              <a:t>‹#›</a:t>
            </a:fld>
            <a:endParaRPr lang="en-US" altLang="en-US" dirty="0"/>
          </a:p>
        </p:txBody>
      </p:sp>
    </p:spTree>
    <p:extLst>
      <p:ext uri="{BB962C8B-B14F-4D97-AF65-F5344CB8AC3E}">
        <p14:creationId xmlns:p14="http://schemas.microsoft.com/office/powerpoint/2010/main" val="2142527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836DA63-D919-8F02-ABF8-35A1B592BE7F}"/>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83519CAA-8352-2055-97F2-503C53BB3D2C}"/>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390B96BE-D6C6-185C-D8D3-126CA31790EA}"/>
              </a:ext>
            </a:extLst>
          </p:cNvPr>
          <p:cNvSpPr>
            <a:spLocks noGrp="1" noChangeArrowheads="1"/>
          </p:cNvSpPr>
          <p:nvPr>
            <p:ph type="sldNum" sz="quarter" idx="12"/>
          </p:nvPr>
        </p:nvSpPr>
        <p:spPr>
          <a:ln/>
        </p:spPr>
        <p:txBody>
          <a:bodyPr/>
          <a:lstStyle>
            <a:lvl1pPr>
              <a:defRPr/>
            </a:lvl1pPr>
          </a:lstStyle>
          <a:p>
            <a:pPr>
              <a:defRPr/>
            </a:pPr>
            <a:fld id="{D0C8066B-F343-5140-AE4E-C09417C6AD01}" type="slidenum">
              <a:rPr lang="en-US" altLang="en-US"/>
              <a:pPr>
                <a:defRPr/>
              </a:pPr>
              <a:t>‹#›</a:t>
            </a:fld>
            <a:endParaRPr lang="en-US" altLang="en-US" dirty="0"/>
          </a:p>
        </p:txBody>
      </p:sp>
    </p:spTree>
    <p:extLst>
      <p:ext uri="{BB962C8B-B14F-4D97-AF65-F5344CB8AC3E}">
        <p14:creationId xmlns:p14="http://schemas.microsoft.com/office/powerpoint/2010/main" val="37475415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3048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3048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0AB8E47-9FC7-7635-C77B-1892C7A28BCA}"/>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B99751B8-CB45-7091-DC12-CECB473EC0E1}"/>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610682D2-1D74-534B-AA4D-883A8DDCB7FC}"/>
              </a:ext>
            </a:extLst>
          </p:cNvPr>
          <p:cNvSpPr>
            <a:spLocks noGrp="1" noChangeArrowheads="1"/>
          </p:cNvSpPr>
          <p:nvPr>
            <p:ph type="sldNum" sz="quarter" idx="12"/>
          </p:nvPr>
        </p:nvSpPr>
        <p:spPr>
          <a:ln/>
        </p:spPr>
        <p:txBody>
          <a:bodyPr/>
          <a:lstStyle>
            <a:lvl1pPr>
              <a:defRPr/>
            </a:lvl1pPr>
          </a:lstStyle>
          <a:p>
            <a:pPr>
              <a:defRPr/>
            </a:pPr>
            <a:fld id="{0BD03893-88B6-4246-85DA-7A93CC334C0B}" type="slidenum">
              <a:rPr lang="en-US" altLang="en-US"/>
              <a:pPr>
                <a:defRPr/>
              </a:pPr>
              <a:t>‹#›</a:t>
            </a:fld>
            <a:endParaRPr lang="en-US" altLang="en-US" dirty="0"/>
          </a:p>
        </p:txBody>
      </p:sp>
    </p:spTree>
    <p:extLst>
      <p:ext uri="{BB962C8B-B14F-4D97-AF65-F5344CB8AC3E}">
        <p14:creationId xmlns:p14="http://schemas.microsoft.com/office/powerpoint/2010/main" val="33633927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10363200" cy="1143000"/>
          </a:xfrm>
        </p:spPr>
        <p:txBody>
          <a:bodyPr/>
          <a:lstStyle/>
          <a:p>
            <a:r>
              <a:rPr lang="en-US"/>
              <a:t>Click to edit Master title style</a:t>
            </a:r>
          </a:p>
        </p:txBody>
      </p:sp>
      <p:sp>
        <p:nvSpPr>
          <p:cNvPr id="3" name="Table Placeholder 2"/>
          <p:cNvSpPr>
            <a:spLocks noGrp="1"/>
          </p:cNvSpPr>
          <p:nvPr>
            <p:ph type="tbl" idx="1"/>
          </p:nvPr>
        </p:nvSpPr>
        <p:spPr>
          <a:xfrm>
            <a:off x="914400" y="1676400"/>
            <a:ext cx="10363200" cy="4114800"/>
          </a:xfrm>
        </p:spPr>
        <p:txBody>
          <a:bodyPr/>
          <a:lstStyle/>
          <a:p>
            <a:pPr lvl="0"/>
            <a:endParaRPr lang="en-US" noProof="0" dirty="0"/>
          </a:p>
        </p:txBody>
      </p:sp>
      <p:sp>
        <p:nvSpPr>
          <p:cNvPr id="4" name="Rectangle 4">
            <a:extLst>
              <a:ext uri="{FF2B5EF4-FFF2-40B4-BE49-F238E27FC236}">
                <a16:creationId xmlns:a16="http://schemas.microsoft.com/office/drawing/2014/main" id="{55CC8317-138D-4EEC-FCB2-44EEBD42154E}"/>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54696AAC-9218-9B05-397E-3B5A64E5AFEC}"/>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D1A1A6B5-4986-E140-D641-BDD42796D996}"/>
              </a:ext>
            </a:extLst>
          </p:cNvPr>
          <p:cNvSpPr>
            <a:spLocks noGrp="1" noChangeArrowheads="1"/>
          </p:cNvSpPr>
          <p:nvPr>
            <p:ph type="sldNum" sz="quarter" idx="12"/>
          </p:nvPr>
        </p:nvSpPr>
        <p:spPr>
          <a:ln/>
        </p:spPr>
        <p:txBody>
          <a:bodyPr/>
          <a:lstStyle>
            <a:lvl1pPr>
              <a:defRPr/>
            </a:lvl1pPr>
          </a:lstStyle>
          <a:p>
            <a:pPr>
              <a:defRPr/>
            </a:pPr>
            <a:fld id="{A319CA26-549D-C941-9CB9-6D6DAB0E667B}" type="slidenum">
              <a:rPr lang="en-US" altLang="en-US"/>
              <a:pPr>
                <a:defRPr/>
              </a:pPr>
              <a:t>‹#›</a:t>
            </a:fld>
            <a:endParaRPr lang="en-US" altLang="en-US" dirty="0"/>
          </a:p>
        </p:txBody>
      </p:sp>
    </p:spTree>
    <p:extLst>
      <p:ext uri="{BB962C8B-B14F-4D97-AF65-F5344CB8AC3E}">
        <p14:creationId xmlns:p14="http://schemas.microsoft.com/office/powerpoint/2010/main" val="9212947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3959F577-91FC-1E02-B313-60F10DC628E5}"/>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A8574C87-D8A7-A83F-90CD-138354F3AD57}"/>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ADAB5FBB-910B-E3AB-3A7A-1FC5760E432C}"/>
              </a:ext>
            </a:extLst>
          </p:cNvPr>
          <p:cNvSpPr>
            <a:spLocks noGrp="1" noChangeArrowheads="1"/>
          </p:cNvSpPr>
          <p:nvPr>
            <p:ph type="sldNum" sz="quarter" idx="12"/>
          </p:nvPr>
        </p:nvSpPr>
        <p:spPr>
          <a:ln/>
        </p:spPr>
        <p:txBody>
          <a:bodyPr/>
          <a:lstStyle>
            <a:lvl1pPr>
              <a:defRPr/>
            </a:lvl1pPr>
          </a:lstStyle>
          <a:p>
            <a:pPr>
              <a:defRPr/>
            </a:pPr>
            <a:fld id="{48330FC4-69FC-B148-A8AF-E2D87049B876}" type="slidenum">
              <a:rPr lang="en-US" altLang="en-US"/>
              <a:pPr>
                <a:defRPr/>
              </a:pPr>
              <a:t>‹#›</a:t>
            </a:fld>
            <a:endParaRPr lang="en-US" altLang="en-US" dirty="0"/>
          </a:p>
        </p:txBody>
      </p:sp>
    </p:spTree>
    <p:extLst>
      <p:ext uri="{BB962C8B-B14F-4D97-AF65-F5344CB8AC3E}">
        <p14:creationId xmlns:p14="http://schemas.microsoft.com/office/powerpoint/2010/main" val="203355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D136D2A-699A-AAD2-A8B6-A407D5C421C5}"/>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1459A965-67BC-8E2C-C8B0-E6939F4B6BDB}"/>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F386531A-AA10-42F4-878A-F8D91204A856}"/>
              </a:ext>
            </a:extLst>
          </p:cNvPr>
          <p:cNvSpPr>
            <a:spLocks noGrp="1" noChangeArrowheads="1"/>
          </p:cNvSpPr>
          <p:nvPr>
            <p:ph type="sldNum" sz="quarter" idx="12"/>
          </p:nvPr>
        </p:nvSpPr>
        <p:spPr>
          <a:ln/>
        </p:spPr>
        <p:txBody>
          <a:bodyPr/>
          <a:lstStyle>
            <a:lvl1pPr>
              <a:defRPr/>
            </a:lvl1pPr>
          </a:lstStyle>
          <a:p>
            <a:pPr>
              <a:defRPr/>
            </a:pPr>
            <a:fld id="{04665DD7-C861-FC48-B545-10CB1459D619}" type="slidenum">
              <a:rPr lang="en-US" altLang="en-US"/>
              <a:pPr>
                <a:defRPr/>
              </a:pPr>
              <a:t>‹#›</a:t>
            </a:fld>
            <a:endParaRPr lang="en-US" altLang="en-US" dirty="0"/>
          </a:p>
        </p:txBody>
      </p:sp>
    </p:spTree>
    <p:extLst>
      <p:ext uri="{BB962C8B-B14F-4D97-AF65-F5344CB8AC3E}">
        <p14:creationId xmlns:p14="http://schemas.microsoft.com/office/powerpoint/2010/main" val="37027445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BB1744E7-79DF-8C77-5060-5B1E31996D74}"/>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45DE2114-424F-A3B4-8C85-C85D4221BE40}"/>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36491AC1-B7FB-1608-DAF8-97F380981286}"/>
              </a:ext>
            </a:extLst>
          </p:cNvPr>
          <p:cNvSpPr>
            <a:spLocks noGrp="1" noChangeArrowheads="1"/>
          </p:cNvSpPr>
          <p:nvPr>
            <p:ph type="sldNum" sz="quarter" idx="12"/>
          </p:nvPr>
        </p:nvSpPr>
        <p:spPr>
          <a:ln/>
        </p:spPr>
        <p:txBody>
          <a:bodyPr/>
          <a:lstStyle>
            <a:lvl1pPr>
              <a:defRPr/>
            </a:lvl1pPr>
          </a:lstStyle>
          <a:p>
            <a:pPr>
              <a:defRPr/>
            </a:pPr>
            <a:fld id="{27A66B34-4C53-4142-B6D1-4513503CE516}" type="slidenum">
              <a:rPr lang="en-US" altLang="en-US"/>
              <a:pPr>
                <a:defRPr/>
              </a:pPr>
              <a:t>‹#›</a:t>
            </a:fld>
            <a:endParaRPr lang="en-US" altLang="en-US" dirty="0"/>
          </a:p>
        </p:txBody>
      </p:sp>
    </p:spTree>
    <p:extLst>
      <p:ext uri="{BB962C8B-B14F-4D97-AF65-F5344CB8AC3E}">
        <p14:creationId xmlns:p14="http://schemas.microsoft.com/office/powerpoint/2010/main" val="2068441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6764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764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E67CAD4-F048-C210-A676-B6BFC25050EF}"/>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B0755531-F1DD-B9F6-AD16-E4B4E585F0EA}"/>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C1EA870B-30FB-3AF7-1292-C351174C87D7}"/>
              </a:ext>
            </a:extLst>
          </p:cNvPr>
          <p:cNvSpPr>
            <a:spLocks noGrp="1" noChangeArrowheads="1"/>
          </p:cNvSpPr>
          <p:nvPr>
            <p:ph type="sldNum" sz="quarter" idx="12"/>
          </p:nvPr>
        </p:nvSpPr>
        <p:spPr>
          <a:ln/>
        </p:spPr>
        <p:txBody>
          <a:bodyPr/>
          <a:lstStyle>
            <a:lvl1pPr>
              <a:defRPr/>
            </a:lvl1pPr>
          </a:lstStyle>
          <a:p>
            <a:pPr>
              <a:defRPr/>
            </a:pPr>
            <a:fld id="{ECFE501D-F1C0-A140-B2FC-190CFECE3BA6}" type="slidenum">
              <a:rPr lang="en-US" altLang="en-US"/>
              <a:pPr>
                <a:defRPr/>
              </a:pPr>
              <a:t>‹#›</a:t>
            </a:fld>
            <a:endParaRPr lang="en-US" altLang="en-US" dirty="0"/>
          </a:p>
        </p:txBody>
      </p:sp>
    </p:spTree>
    <p:extLst>
      <p:ext uri="{BB962C8B-B14F-4D97-AF65-F5344CB8AC3E}">
        <p14:creationId xmlns:p14="http://schemas.microsoft.com/office/powerpoint/2010/main" val="42164903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C1CB3C65-BC83-28C8-BA56-1B107F31EC89}"/>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a:extLst>
              <a:ext uri="{FF2B5EF4-FFF2-40B4-BE49-F238E27FC236}">
                <a16:creationId xmlns:a16="http://schemas.microsoft.com/office/drawing/2014/main" id="{3040AF03-2C9F-D9B4-18D1-58C5E6FE6071}"/>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a:extLst>
              <a:ext uri="{FF2B5EF4-FFF2-40B4-BE49-F238E27FC236}">
                <a16:creationId xmlns:a16="http://schemas.microsoft.com/office/drawing/2014/main" id="{2A018599-BD54-2A2F-22BE-6332A81DE811}"/>
              </a:ext>
            </a:extLst>
          </p:cNvPr>
          <p:cNvSpPr>
            <a:spLocks noGrp="1" noChangeArrowheads="1"/>
          </p:cNvSpPr>
          <p:nvPr>
            <p:ph type="sldNum" sz="quarter" idx="12"/>
          </p:nvPr>
        </p:nvSpPr>
        <p:spPr>
          <a:ln/>
        </p:spPr>
        <p:txBody>
          <a:bodyPr/>
          <a:lstStyle>
            <a:lvl1pPr>
              <a:defRPr/>
            </a:lvl1pPr>
          </a:lstStyle>
          <a:p>
            <a:pPr>
              <a:defRPr/>
            </a:pPr>
            <a:fld id="{7C36CB32-E51E-984E-9168-9077E107CD62}" type="slidenum">
              <a:rPr lang="en-US" altLang="en-US"/>
              <a:pPr>
                <a:defRPr/>
              </a:pPr>
              <a:t>‹#›</a:t>
            </a:fld>
            <a:endParaRPr lang="en-US" altLang="en-US" dirty="0"/>
          </a:p>
        </p:txBody>
      </p:sp>
    </p:spTree>
    <p:extLst>
      <p:ext uri="{BB962C8B-B14F-4D97-AF65-F5344CB8AC3E}">
        <p14:creationId xmlns:p14="http://schemas.microsoft.com/office/powerpoint/2010/main" val="28747269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7F5B557B-C7A5-F315-1A90-292D35306EAA}"/>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a:extLst>
              <a:ext uri="{FF2B5EF4-FFF2-40B4-BE49-F238E27FC236}">
                <a16:creationId xmlns:a16="http://schemas.microsoft.com/office/drawing/2014/main" id="{CFA083C9-3F96-BCCF-759C-B408CBE8464E}"/>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a:extLst>
              <a:ext uri="{FF2B5EF4-FFF2-40B4-BE49-F238E27FC236}">
                <a16:creationId xmlns:a16="http://schemas.microsoft.com/office/drawing/2014/main" id="{42183FDB-A848-AA1E-7876-C3B28B384FF8}"/>
              </a:ext>
            </a:extLst>
          </p:cNvPr>
          <p:cNvSpPr>
            <a:spLocks noGrp="1" noChangeArrowheads="1"/>
          </p:cNvSpPr>
          <p:nvPr>
            <p:ph type="sldNum" sz="quarter" idx="12"/>
          </p:nvPr>
        </p:nvSpPr>
        <p:spPr>
          <a:ln/>
        </p:spPr>
        <p:txBody>
          <a:bodyPr/>
          <a:lstStyle>
            <a:lvl1pPr>
              <a:defRPr/>
            </a:lvl1pPr>
          </a:lstStyle>
          <a:p>
            <a:pPr>
              <a:defRPr/>
            </a:pPr>
            <a:fld id="{BC7956FE-1D6E-6C43-BD58-CD9983D6E8D6}" type="slidenum">
              <a:rPr lang="en-US" altLang="en-US"/>
              <a:pPr>
                <a:defRPr/>
              </a:pPr>
              <a:t>‹#›</a:t>
            </a:fld>
            <a:endParaRPr lang="en-US" altLang="en-US" dirty="0"/>
          </a:p>
        </p:txBody>
      </p:sp>
    </p:spTree>
    <p:extLst>
      <p:ext uri="{BB962C8B-B14F-4D97-AF65-F5344CB8AC3E}">
        <p14:creationId xmlns:p14="http://schemas.microsoft.com/office/powerpoint/2010/main" val="34603570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D7487D1-6A27-D2AF-174C-9C2453F2E914}"/>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a:extLst>
              <a:ext uri="{FF2B5EF4-FFF2-40B4-BE49-F238E27FC236}">
                <a16:creationId xmlns:a16="http://schemas.microsoft.com/office/drawing/2014/main" id="{F410FBC0-F351-A5DA-D91A-BDB6BE653AEF}"/>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a:extLst>
              <a:ext uri="{FF2B5EF4-FFF2-40B4-BE49-F238E27FC236}">
                <a16:creationId xmlns:a16="http://schemas.microsoft.com/office/drawing/2014/main" id="{2EBFC3D9-D935-B7BD-7840-E2DBBE2925A6}"/>
              </a:ext>
            </a:extLst>
          </p:cNvPr>
          <p:cNvSpPr>
            <a:spLocks noGrp="1" noChangeArrowheads="1"/>
          </p:cNvSpPr>
          <p:nvPr>
            <p:ph type="sldNum" sz="quarter" idx="12"/>
          </p:nvPr>
        </p:nvSpPr>
        <p:spPr>
          <a:ln/>
        </p:spPr>
        <p:txBody>
          <a:bodyPr/>
          <a:lstStyle>
            <a:lvl1pPr>
              <a:defRPr/>
            </a:lvl1pPr>
          </a:lstStyle>
          <a:p>
            <a:pPr>
              <a:defRPr/>
            </a:pPr>
            <a:fld id="{1E189AE1-72EE-0C4F-9B09-547758AF44F4}" type="slidenum">
              <a:rPr lang="en-US" altLang="en-US"/>
              <a:pPr>
                <a:defRPr/>
              </a:pPr>
              <a:t>‹#›</a:t>
            </a:fld>
            <a:endParaRPr lang="en-US" altLang="en-US" dirty="0"/>
          </a:p>
        </p:txBody>
      </p:sp>
    </p:spTree>
    <p:extLst>
      <p:ext uri="{BB962C8B-B14F-4D97-AF65-F5344CB8AC3E}">
        <p14:creationId xmlns:p14="http://schemas.microsoft.com/office/powerpoint/2010/main" val="41986365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C012CE3-E9C5-5807-1B59-CFF3B13C806D}"/>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962AFF71-0B1A-6499-8467-0CB7B4EEBD63}"/>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D4C9900F-1727-89EB-BF45-8EB068517CA2}"/>
              </a:ext>
            </a:extLst>
          </p:cNvPr>
          <p:cNvSpPr>
            <a:spLocks noGrp="1" noChangeArrowheads="1"/>
          </p:cNvSpPr>
          <p:nvPr>
            <p:ph type="sldNum" sz="quarter" idx="12"/>
          </p:nvPr>
        </p:nvSpPr>
        <p:spPr>
          <a:ln/>
        </p:spPr>
        <p:txBody>
          <a:bodyPr/>
          <a:lstStyle>
            <a:lvl1pPr>
              <a:defRPr/>
            </a:lvl1pPr>
          </a:lstStyle>
          <a:p>
            <a:pPr>
              <a:defRPr/>
            </a:pPr>
            <a:fld id="{8803FF2F-5F2A-5449-B13E-C3BBE07F297F}" type="slidenum">
              <a:rPr lang="en-US" altLang="en-US"/>
              <a:pPr>
                <a:defRPr/>
              </a:pPr>
              <a:t>‹#›</a:t>
            </a:fld>
            <a:endParaRPr lang="en-US" altLang="en-US" dirty="0"/>
          </a:p>
        </p:txBody>
      </p:sp>
    </p:spTree>
    <p:extLst>
      <p:ext uri="{BB962C8B-B14F-4D97-AF65-F5344CB8AC3E}">
        <p14:creationId xmlns:p14="http://schemas.microsoft.com/office/powerpoint/2010/main" val="26281767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C830994-E86D-93D2-4D2C-49B1BFFF5579}"/>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FF0B4D4F-0A0F-C6C3-988C-76CEE48AF315}"/>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F0D4B6DD-E7B2-2516-B22B-564A15319B68}"/>
              </a:ext>
            </a:extLst>
          </p:cNvPr>
          <p:cNvSpPr>
            <a:spLocks noGrp="1" noChangeArrowheads="1"/>
          </p:cNvSpPr>
          <p:nvPr>
            <p:ph type="sldNum" sz="quarter" idx="12"/>
          </p:nvPr>
        </p:nvSpPr>
        <p:spPr>
          <a:ln/>
        </p:spPr>
        <p:txBody>
          <a:bodyPr/>
          <a:lstStyle>
            <a:lvl1pPr>
              <a:defRPr/>
            </a:lvl1pPr>
          </a:lstStyle>
          <a:p>
            <a:pPr>
              <a:defRPr/>
            </a:pPr>
            <a:fld id="{850D0BE2-DAC0-D240-8DAF-84E6CD4F51B5}" type="slidenum">
              <a:rPr lang="en-US" altLang="en-US"/>
              <a:pPr>
                <a:defRPr/>
              </a:pPr>
              <a:t>‹#›</a:t>
            </a:fld>
            <a:endParaRPr lang="en-US" altLang="en-US" dirty="0"/>
          </a:p>
        </p:txBody>
      </p:sp>
    </p:spTree>
    <p:extLst>
      <p:ext uri="{BB962C8B-B14F-4D97-AF65-F5344CB8AC3E}">
        <p14:creationId xmlns:p14="http://schemas.microsoft.com/office/powerpoint/2010/main" val="13125244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836DA63-D919-8F02-ABF8-35A1B592BE7F}"/>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83519CAA-8352-2055-97F2-503C53BB3D2C}"/>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390B96BE-D6C6-185C-D8D3-126CA31790EA}"/>
              </a:ext>
            </a:extLst>
          </p:cNvPr>
          <p:cNvSpPr>
            <a:spLocks noGrp="1" noChangeArrowheads="1"/>
          </p:cNvSpPr>
          <p:nvPr>
            <p:ph type="sldNum" sz="quarter" idx="12"/>
          </p:nvPr>
        </p:nvSpPr>
        <p:spPr>
          <a:ln/>
        </p:spPr>
        <p:txBody>
          <a:bodyPr/>
          <a:lstStyle>
            <a:lvl1pPr>
              <a:defRPr/>
            </a:lvl1pPr>
          </a:lstStyle>
          <a:p>
            <a:pPr>
              <a:defRPr/>
            </a:pPr>
            <a:fld id="{D0C8066B-F343-5140-AE4E-C09417C6AD01}" type="slidenum">
              <a:rPr lang="en-US" altLang="en-US"/>
              <a:pPr>
                <a:defRPr/>
              </a:pPr>
              <a:t>‹#›</a:t>
            </a:fld>
            <a:endParaRPr lang="en-US" altLang="en-US" dirty="0"/>
          </a:p>
        </p:txBody>
      </p:sp>
    </p:spTree>
    <p:extLst>
      <p:ext uri="{BB962C8B-B14F-4D97-AF65-F5344CB8AC3E}">
        <p14:creationId xmlns:p14="http://schemas.microsoft.com/office/powerpoint/2010/main" val="37857342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3048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3048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0AB8E47-9FC7-7635-C77B-1892C7A28BCA}"/>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B99751B8-CB45-7091-DC12-CECB473EC0E1}"/>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610682D2-1D74-534B-AA4D-883A8DDCB7FC}"/>
              </a:ext>
            </a:extLst>
          </p:cNvPr>
          <p:cNvSpPr>
            <a:spLocks noGrp="1" noChangeArrowheads="1"/>
          </p:cNvSpPr>
          <p:nvPr>
            <p:ph type="sldNum" sz="quarter" idx="12"/>
          </p:nvPr>
        </p:nvSpPr>
        <p:spPr>
          <a:ln/>
        </p:spPr>
        <p:txBody>
          <a:bodyPr/>
          <a:lstStyle>
            <a:lvl1pPr>
              <a:defRPr/>
            </a:lvl1pPr>
          </a:lstStyle>
          <a:p>
            <a:pPr>
              <a:defRPr/>
            </a:pPr>
            <a:fld id="{0BD03893-88B6-4246-85DA-7A93CC334C0B}" type="slidenum">
              <a:rPr lang="en-US" altLang="en-US"/>
              <a:pPr>
                <a:defRPr/>
              </a:pPr>
              <a:t>‹#›</a:t>
            </a:fld>
            <a:endParaRPr lang="en-US" altLang="en-US" dirty="0"/>
          </a:p>
        </p:txBody>
      </p:sp>
    </p:spTree>
    <p:extLst>
      <p:ext uri="{BB962C8B-B14F-4D97-AF65-F5344CB8AC3E}">
        <p14:creationId xmlns:p14="http://schemas.microsoft.com/office/powerpoint/2010/main" val="36105772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10363200" cy="1143000"/>
          </a:xfrm>
        </p:spPr>
        <p:txBody>
          <a:bodyPr/>
          <a:lstStyle/>
          <a:p>
            <a:r>
              <a:rPr lang="en-US"/>
              <a:t>Click to edit Master title style</a:t>
            </a:r>
          </a:p>
        </p:txBody>
      </p:sp>
      <p:sp>
        <p:nvSpPr>
          <p:cNvPr id="3" name="Table Placeholder 2"/>
          <p:cNvSpPr>
            <a:spLocks noGrp="1"/>
          </p:cNvSpPr>
          <p:nvPr>
            <p:ph type="tbl" idx="1"/>
          </p:nvPr>
        </p:nvSpPr>
        <p:spPr>
          <a:xfrm>
            <a:off x="914400" y="1676400"/>
            <a:ext cx="10363200" cy="4114800"/>
          </a:xfrm>
        </p:spPr>
        <p:txBody>
          <a:bodyPr/>
          <a:lstStyle/>
          <a:p>
            <a:pPr lvl="0"/>
            <a:endParaRPr lang="en-US" noProof="0" dirty="0"/>
          </a:p>
        </p:txBody>
      </p:sp>
      <p:sp>
        <p:nvSpPr>
          <p:cNvPr id="4" name="Rectangle 4">
            <a:extLst>
              <a:ext uri="{FF2B5EF4-FFF2-40B4-BE49-F238E27FC236}">
                <a16:creationId xmlns:a16="http://schemas.microsoft.com/office/drawing/2014/main" id="{55CC8317-138D-4EEC-FCB2-44EEBD42154E}"/>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54696AAC-9218-9B05-397E-3B5A64E5AFEC}"/>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D1A1A6B5-4986-E140-D641-BDD42796D996}"/>
              </a:ext>
            </a:extLst>
          </p:cNvPr>
          <p:cNvSpPr>
            <a:spLocks noGrp="1" noChangeArrowheads="1"/>
          </p:cNvSpPr>
          <p:nvPr>
            <p:ph type="sldNum" sz="quarter" idx="12"/>
          </p:nvPr>
        </p:nvSpPr>
        <p:spPr>
          <a:ln/>
        </p:spPr>
        <p:txBody>
          <a:bodyPr/>
          <a:lstStyle>
            <a:lvl1pPr>
              <a:defRPr/>
            </a:lvl1pPr>
          </a:lstStyle>
          <a:p>
            <a:pPr>
              <a:defRPr/>
            </a:pPr>
            <a:fld id="{A319CA26-549D-C941-9CB9-6D6DAB0E667B}" type="slidenum">
              <a:rPr lang="en-US" altLang="en-US"/>
              <a:pPr>
                <a:defRPr/>
              </a:pPr>
              <a:t>‹#›</a:t>
            </a:fld>
            <a:endParaRPr lang="en-US" altLang="en-US" dirty="0"/>
          </a:p>
        </p:txBody>
      </p:sp>
    </p:spTree>
    <p:extLst>
      <p:ext uri="{BB962C8B-B14F-4D97-AF65-F5344CB8AC3E}">
        <p14:creationId xmlns:p14="http://schemas.microsoft.com/office/powerpoint/2010/main" val="34608073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3959F577-91FC-1E02-B313-60F10DC628E5}"/>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A8574C87-D8A7-A83F-90CD-138354F3AD57}"/>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ADAB5FBB-910B-E3AB-3A7A-1FC5760E432C}"/>
              </a:ext>
            </a:extLst>
          </p:cNvPr>
          <p:cNvSpPr>
            <a:spLocks noGrp="1" noChangeArrowheads="1"/>
          </p:cNvSpPr>
          <p:nvPr>
            <p:ph type="sldNum" sz="quarter" idx="12"/>
          </p:nvPr>
        </p:nvSpPr>
        <p:spPr>
          <a:ln/>
        </p:spPr>
        <p:txBody>
          <a:bodyPr/>
          <a:lstStyle>
            <a:lvl1pPr>
              <a:defRPr/>
            </a:lvl1pPr>
          </a:lstStyle>
          <a:p>
            <a:pPr>
              <a:defRPr/>
            </a:pPr>
            <a:fld id="{48330FC4-69FC-B148-A8AF-E2D87049B876}" type="slidenum">
              <a:rPr lang="en-US" altLang="en-US"/>
              <a:pPr>
                <a:defRPr/>
              </a:pPr>
              <a:t>‹#›</a:t>
            </a:fld>
            <a:endParaRPr lang="en-US" altLang="en-US" dirty="0"/>
          </a:p>
        </p:txBody>
      </p:sp>
    </p:spTree>
    <p:extLst>
      <p:ext uri="{BB962C8B-B14F-4D97-AF65-F5344CB8AC3E}">
        <p14:creationId xmlns:p14="http://schemas.microsoft.com/office/powerpoint/2010/main" val="4032943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D136D2A-699A-AAD2-A8B6-A407D5C421C5}"/>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1459A965-67BC-8E2C-C8B0-E6939F4B6BDB}"/>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F386531A-AA10-42F4-878A-F8D91204A856}"/>
              </a:ext>
            </a:extLst>
          </p:cNvPr>
          <p:cNvSpPr>
            <a:spLocks noGrp="1" noChangeArrowheads="1"/>
          </p:cNvSpPr>
          <p:nvPr>
            <p:ph type="sldNum" sz="quarter" idx="12"/>
          </p:nvPr>
        </p:nvSpPr>
        <p:spPr>
          <a:ln/>
        </p:spPr>
        <p:txBody>
          <a:bodyPr/>
          <a:lstStyle>
            <a:lvl1pPr>
              <a:defRPr/>
            </a:lvl1pPr>
          </a:lstStyle>
          <a:p>
            <a:pPr>
              <a:defRPr/>
            </a:pPr>
            <a:fld id="{04665DD7-C861-FC48-B545-10CB1459D619}" type="slidenum">
              <a:rPr lang="en-US" altLang="en-US"/>
              <a:pPr>
                <a:defRPr/>
              </a:pPr>
              <a:t>‹#›</a:t>
            </a:fld>
            <a:endParaRPr lang="en-US" altLang="en-US" dirty="0"/>
          </a:p>
        </p:txBody>
      </p:sp>
    </p:spTree>
    <p:extLst>
      <p:ext uri="{BB962C8B-B14F-4D97-AF65-F5344CB8AC3E}">
        <p14:creationId xmlns:p14="http://schemas.microsoft.com/office/powerpoint/2010/main" val="37282376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BB1744E7-79DF-8C77-5060-5B1E31996D74}"/>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45DE2114-424F-A3B4-8C85-C85D4221BE40}"/>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36491AC1-B7FB-1608-DAF8-97F380981286}"/>
              </a:ext>
            </a:extLst>
          </p:cNvPr>
          <p:cNvSpPr>
            <a:spLocks noGrp="1" noChangeArrowheads="1"/>
          </p:cNvSpPr>
          <p:nvPr>
            <p:ph type="sldNum" sz="quarter" idx="12"/>
          </p:nvPr>
        </p:nvSpPr>
        <p:spPr>
          <a:ln/>
        </p:spPr>
        <p:txBody>
          <a:bodyPr/>
          <a:lstStyle>
            <a:lvl1pPr>
              <a:defRPr/>
            </a:lvl1pPr>
          </a:lstStyle>
          <a:p>
            <a:pPr>
              <a:defRPr/>
            </a:pPr>
            <a:fld id="{27A66B34-4C53-4142-B6D1-4513503CE516}" type="slidenum">
              <a:rPr lang="en-US" altLang="en-US"/>
              <a:pPr>
                <a:defRPr/>
              </a:pPr>
              <a:t>‹#›</a:t>
            </a:fld>
            <a:endParaRPr lang="en-US" altLang="en-US" dirty="0"/>
          </a:p>
        </p:txBody>
      </p:sp>
    </p:spTree>
    <p:extLst>
      <p:ext uri="{BB962C8B-B14F-4D97-AF65-F5344CB8AC3E}">
        <p14:creationId xmlns:p14="http://schemas.microsoft.com/office/powerpoint/2010/main" val="11065365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6764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764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E67CAD4-F048-C210-A676-B6BFC25050EF}"/>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B0755531-F1DD-B9F6-AD16-E4B4E585F0EA}"/>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C1EA870B-30FB-3AF7-1292-C351174C87D7}"/>
              </a:ext>
            </a:extLst>
          </p:cNvPr>
          <p:cNvSpPr>
            <a:spLocks noGrp="1" noChangeArrowheads="1"/>
          </p:cNvSpPr>
          <p:nvPr>
            <p:ph type="sldNum" sz="quarter" idx="12"/>
          </p:nvPr>
        </p:nvSpPr>
        <p:spPr>
          <a:ln/>
        </p:spPr>
        <p:txBody>
          <a:bodyPr/>
          <a:lstStyle>
            <a:lvl1pPr>
              <a:defRPr/>
            </a:lvl1pPr>
          </a:lstStyle>
          <a:p>
            <a:pPr>
              <a:defRPr/>
            </a:pPr>
            <a:fld id="{ECFE501D-F1C0-A140-B2FC-190CFECE3BA6}" type="slidenum">
              <a:rPr lang="en-US" altLang="en-US"/>
              <a:pPr>
                <a:defRPr/>
              </a:pPr>
              <a:t>‹#›</a:t>
            </a:fld>
            <a:endParaRPr lang="en-US" altLang="en-US" dirty="0"/>
          </a:p>
        </p:txBody>
      </p:sp>
    </p:spTree>
    <p:extLst>
      <p:ext uri="{BB962C8B-B14F-4D97-AF65-F5344CB8AC3E}">
        <p14:creationId xmlns:p14="http://schemas.microsoft.com/office/powerpoint/2010/main" val="4086063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C1CB3C65-BC83-28C8-BA56-1B107F31EC89}"/>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a:extLst>
              <a:ext uri="{FF2B5EF4-FFF2-40B4-BE49-F238E27FC236}">
                <a16:creationId xmlns:a16="http://schemas.microsoft.com/office/drawing/2014/main" id="{3040AF03-2C9F-D9B4-18D1-58C5E6FE6071}"/>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a:extLst>
              <a:ext uri="{FF2B5EF4-FFF2-40B4-BE49-F238E27FC236}">
                <a16:creationId xmlns:a16="http://schemas.microsoft.com/office/drawing/2014/main" id="{2A018599-BD54-2A2F-22BE-6332A81DE811}"/>
              </a:ext>
            </a:extLst>
          </p:cNvPr>
          <p:cNvSpPr>
            <a:spLocks noGrp="1" noChangeArrowheads="1"/>
          </p:cNvSpPr>
          <p:nvPr>
            <p:ph type="sldNum" sz="quarter" idx="12"/>
          </p:nvPr>
        </p:nvSpPr>
        <p:spPr>
          <a:ln/>
        </p:spPr>
        <p:txBody>
          <a:bodyPr/>
          <a:lstStyle>
            <a:lvl1pPr>
              <a:defRPr/>
            </a:lvl1pPr>
          </a:lstStyle>
          <a:p>
            <a:pPr>
              <a:defRPr/>
            </a:pPr>
            <a:fld id="{7C36CB32-E51E-984E-9168-9077E107CD62}" type="slidenum">
              <a:rPr lang="en-US" altLang="en-US"/>
              <a:pPr>
                <a:defRPr/>
              </a:pPr>
              <a:t>‹#›</a:t>
            </a:fld>
            <a:endParaRPr lang="en-US" altLang="en-US" dirty="0"/>
          </a:p>
        </p:txBody>
      </p:sp>
    </p:spTree>
    <p:extLst>
      <p:ext uri="{BB962C8B-B14F-4D97-AF65-F5344CB8AC3E}">
        <p14:creationId xmlns:p14="http://schemas.microsoft.com/office/powerpoint/2010/main" val="2657822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7F5B557B-C7A5-F315-1A90-292D35306EAA}"/>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a:extLst>
              <a:ext uri="{FF2B5EF4-FFF2-40B4-BE49-F238E27FC236}">
                <a16:creationId xmlns:a16="http://schemas.microsoft.com/office/drawing/2014/main" id="{CFA083C9-3F96-BCCF-759C-B408CBE8464E}"/>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a:extLst>
              <a:ext uri="{FF2B5EF4-FFF2-40B4-BE49-F238E27FC236}">
                <a16:creationId xmlns:a16="http://schemas.microsoft.com/office/drawing/2014/main" id="{42183FDB-A848-AA1E-7876-C3B28B384FF8}"/>
              </a:ext>
            </a:extLst>
          </p:cNvPr>
          <p:cNvSpPr>
            <a:spLocks noGrp="1" noChangeArrowheads="1"/>
          </p:cNvSpPr>
          <p:nvPr>
            <p:ph type="sldNum" sz="quarter" idx="12"/>
          </p:nvPr>
        </p:nvSpPr>
        <p:spPr>
          <a:ln/>
        </p:spPr>
        <p:txBody>
          <a:bodyPr/>
          <a:lstStyle>
            <a:lvl1pPr>
              <a:defRPr/>
            </a:lvl1pPr>
          </a:lstStyle>
          <a:p>
            <a:pPr>
              <a:defRPr/>
            </a:pPr>
            <a:fld id="{BC7956FE-1D6E-6C43-BD58-CD9983D6E8D6}" type="slidenum">
              <a:rPr lang="en-US" altLang="en-US"/>
              <a:pPr>
                <a:defRPr/>
              </a:pPr>
              <a:t>‹#›</a:t>
            </a:fld>
            <a:endParaRPr lang="en-US" altLang="en-US" dirty="0"/>
          </a:p>
        </p:txBody>
      </p:sp>
    </p:spTree>
    <p:extLst>
      <p:ext uri="{BB962C8B-B14F-4D97-AF65-F5344CB8AC3E}">
        <p14:creationId xmlns:p14="http://schemas.microsoft.com/office/powerpoint/2010/main" val="2794220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D7487D1-6A27-D2AF-174C-9C2453F2E914}"/>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a:extLst>
              <a:ext uri="{FF2B5EF4-FFF2-40B4-BE49-F238E27FC236}">
                <a16:creationId xmlns:a16="http://schemas.microsoft.com/office/drawing/2014/main" id="{F410FBC0-F351-A5DA-D91A-BDB6BE653AEF}"/>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a:extLst>
              <a:ext uri="{FF2B5EF4-FFF2-40B4-BE49-F238E27FC236}">
                <a16:creationId xmlns:a16="http://schemas.microsoft.com/office/drawing/2014/main" id="{2EBFC3D9-D935-B7BD-7840-E2DBBE2925A6}"/>
              </a:ext>
            </a:extLst>
          </p:cNvPr>
          <p:cNvSpPr>
            <a:spLocks noGrp="1" noChangeArrowheads="1"/>
          </p:cNvSpPr>
          <p:nvPr>
            <p:ph type="sldNum" sz="quarter" idx="12"/>
          </p:nvPr>
        </p:nvSpPr>
        <p:spPr>
          <a:ln/>
        </p:spPr>
        <p:txBody>
          <a:bodyPr/>
          <a:lstStyle>
            <a:lvl1pPr>
              <a:defRPr/>
            </a:lvl1pPr>
          </a:lstStyle>
          <a:p>
            <a:pPr>
              <a:defRPr/>
            </a:pPr>
            <a:fld id="{1E189AE1-72EE-0C4F-9B09-547758AF44F4}" type="slidenum">
              <a:rPr lang="en-US" altLang="en-US"/>
              <a:pPr>
                <a:defRPr/>
              </a:pPr>
              <a:t>‹#›</a:t>
            </a:fld>
            <a:endParaRPr lang="en-US" altLang="en-US" dirty="0"/>
          </a:p>
        </p:txBody>
      </p:sp>
    </p:spTree>
    <p:extLst>
      <p:ext uri="{BB962C8B-B14F-4D97-AF65-F5344CB8AC3E}">
        <p14:creationId xmlns:p14="http://schemas.microsoft.com/office/powerpoint/2010/main" val="17558393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C012CE3-E9C5-5807-1B59-CFF3B13C806D}"/>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962AFF71-0B1A-6499-8467-0CB7B4EEBD63}"/>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D4C9900F-1727-89EB-BF45-8EB068517CA2}"/>
              </a:ext>
            </a:extLst>
          </p:cNvPr>
          <p:cNvSpPr>
            <a:spLocks noGrp="1" noChangeArrowheads="1"/>
          </p:cNvSpPr>
          <p:nvPr>
            <p:ph type="sldNum" sz="quarter" idx="12"/>
          </p:nvPr>
        </p:nvSpPr>
        <p:spPr>
          <a:ln/>
        </p:spPr>
        <p:txBody>
          <a:bodyPr/>
          <a:lstStyle>
            <a:lvl1pPr>
              <a:defRPr/>
            </a:lvl1pPr>
          </a:lstStyle>
          <a:p>
            <a:pPr>
              <a:defRPr/>
            </a:pPr>
            <a:fld id="{8803FF2F-5F2A-5449-B13E-C3BBE07F297F}" type="slidenum">
              <a:rPr lang="en-US" altLang="en-US"/>
              <a:pPr>
                <a:defRPr/>
              </a:pPr>
              <a:t>‹#›</a:t>
            </a:fld>
            <a:endParaRPr lang="en-US" altLang="en-US" dirty="0"/>
          </a:p>
        </p:txBody>
      </p:sp>
    </p:spTree>
    <p:extLst>
      <p:ext uri="{BB962C8B-B14F-4D97-AF65-F5344CB8AC3E}">
        <p14:creationId xmlns:p14="http://schemas.microsoft.com/office/powerpoint/2010/main" val="43668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C830994-E86D-93D2-4D2C-49B1BFFF5579}"/>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FF0B4D4F-0A0F-C6C3-988C-76CEE48AF315}"/>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F0D4B6DD-E7B2-2516-B22B-564A15319B68}"/>
              </a:ext>
            </a:extLst>
          </p:cNvPr>
          <p:cNvSpPr>
            <a:spLocks noGrp="1" noChangeArrowheads="1"/>
          </p:cNvSpPr>
          <p:nvPr>
            <p:ph type="sldNum" sz="quarter" idx="12"/>
          </p:nvPr>
        </p:nvSpPr>
        <p:spPr>
          <a:ln/>
        </p:spPr>
        <p:txBody>
          <a:bodyPr/>
          <a:lstStyle>
            <a:lvl1pPr>
              <a:defRPr/>
            </a:lvl1pPr>
          </a:lstStyle>
          <a:p>
            <a:pPr>
              <a:defRPr/>
            </a:pPr>
            <a:fld id="{850D0BE2-DAC0-D240-8DAF-84E6CD4F51B5}" type="slidenum">
              <a:rPr lang="en-US" altLang="en-US"/>
              <a:pPr>
                <a:defRPr/>
              </a:pPr>
              <a:t>‹#›</a:t>
            </a:fld>
            <a:endParaRPr lang="en-US" altLang="en-US" dirty="0"/>
          </a:p>
        </p:txBody>
      </p:sp>
    </p:spTree>
    <p:extLst>
      <p:ext uri="{BB962C8B-B14F-4D97-AF65-F5344CB8AC3E}">
        <p14:creationId xmlns:p14="http://schemas.microsoft.com/office/powerpoint/2010/main" val="15973958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836DA63-D919-8F02-ABF8-35A1B592BE7F}"/>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83519CAA-8352-2055-97F2-503C53BB3D2C}"/>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390B96BE-D6C6-185C-D8D3-126CA31790EA}"/>
              </a:ext>
            </a:extLst>
          </p:cNvPr>
          <p:cNvSpPr>
            <a:spLocks noGrp="1" noChangeArrowheads="1"/>
          </p:cNvSpPr>
          <p:nvPr>
            <p:ph type="sldNum" sz="quarter" idx="12"/>
          </p:nvPr>
        </p:nvSpPr>
        <p:spPr>
          <a:ln/>
        </p:spPr>
        <p:txBody>
          <a:bodyPr/>
          <a:lstStyle>
            <a:lvl1pPr>
              <a:defRPr/>
            </a:lvl1pPr>
          </a:lstStyle>
          <a:p>
            <a:pPr>
              <a:defRPr/>
            </a:pPr>
            <a:fld id="{D0C8066B-F343-5140-AE4E-C09417C6AD01}" type="slidenum">
              <a:rPr lang="en-US" altLang="en-US"/>
              <a:pPr>
                <a:defRPr/>
              </a:pPr>
              <a:t>‹#›</a:t>
            </a:fld>
            <a:endParaRPr lang="en-US" altLang="en-US" dirty="0"/>
          </a:p>
        </p:txBody>
      </p:sp>
    </p:spTree>
    <p:extLst>
      <p:ext uri="{BB962C8B-B14F-4D97-AF65-F5344CB8AC3E}">
        <p14:creationId xmlns:p14="http://schemas.microsoft.com/office/powerpoint/2010/main" val="21665146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3048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3048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0AB8E47-9FC7-7635-C77B-1892C7A28BCA}"/>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B99751B8-CB45-7091-DC12-CECB473EC0E1}"/>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610682D2-1D74-534B-AA4D-883A8DDCB7FC}"/>
              </a:ext>
            </a:extLst>
          </p:cNvPr>
          <p:cNvSpPr>
            <a:spLocks noGrp="1" noChangeArrowheads="1"/>
          </p:cNvSpPr>
          <p:nvPr>
            <p:ph type="sldNum" sz="quarter" idx="12"/>
          </p:nvPr>
        </p:nvSpPr>
        <p:spPr>
          <a:ln/>
        </p:spPr>
        <p:txBody>
          <a:bodyPr/>
          <a:lstStyle>
            <a:lvl1pPr>
              <a:defRPr/>
            </a:lvl1pPr>
          </a:lstStyle>
          <a:p>
            <a:pPr>
              <a:defRPr/>
            </a:pPr>
            <a:fld id="{0BD03893-88B6-4246-85DA-7A93CC334C0B}" type="slidenum">
              <a:rPr lang="en-US" altLang="en-US"/>
              <a:pPr>
                <a:defRPr/>
              </a:pPr>
              <a:t>‹#›</a:t>
            </a:fld>
            <a:endParaRPr lang="en-US" altLang="en-US" dirty="0"/>
          </a:p>
        </p:txBody>
      </p:sp>
    </p:spTree>
    <p:extLst>
      <p:ext uri="{BB962C8B-B14F-4D97-AF65-F5344CB8AC3E}">
        <p14:creationId xmlns:p14="http://schemas.microsoft.com/office/powerpoint/2010/main" val="20051621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10363200" cy="1143000"/>
          </a:xfrm>
        </p:spPr>
        <p:txBody>
          <a:bodyPr/>
          <a:lstStyle/>
          <a:p>
            <a:r>
              <a:rPr lang="en-US"/>
              <a:t>Click to edit Master title style</a:t>
            </a:r>
          </a:p>
        </p:txBody>
      </p:sp>
      <p:sp>
        <p:nvSpPr>
          <p:cNvPr id="3" name="Table Placeholder 2"/>
          <p:cNvSpPr>
            <a:spLocks noGrp="1"/>
          </p:cNvSpPr>
          <p:nvPr>
            <p:ph type="tbl" idx="1"/>
          </p:nvPr>
        </p:nvSpPr>
        <p:spPr>
          <a:xfrm>
            <a:off x="914400" y="1676400"/>
            <a:ext cx="10363200" cy="4114800"/>
          </a:xfrm>
        </p:spPr>
        <p:txBody>
          <a:bodyPr/>
          <a:lstStyle/>
          <a:p>
            <a:pPr lvl="0"/>
            <a:endParaRPr lang="en-US" noProof="0" dirty="0"/>
          </a:p>
        </p:txBody>
      </p:sp>
      <p:sp>
        <p:nvSpPr>
          <p:cNvPr id="4" name="Rectangle 4">
            <a:extLst>
              <a:ext uri="{FF2B5EF4-FFF2-40B4-BE49-F238E27FC236}">
                <a16:creationId xmlns:a16="http://schemas.microsoft.com/office/drawing/2014/main" id="{55CC8317-138D-4EEC-FCB2-44EEBD42154E}"/>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54696AAC-9218-9B05-397E-3B5A64E5AFEC}"/>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D1A1A6B5-4986-E140-D641-BDD42796D996}"/>
              </a:ext>
            </a:extLst>
          </p:cNvPr>
          <p:cNvSpPr>
            <a:spLocks noGrp="1" noChangeArrowheads="1"/>
          </p:cNvSpPr>
          <p:nvPr>
            <p:ph type="sldNum" sz="quarter" idx="12"/>
          </p:nvPr>
        </p:nvSpPr>
        <p:spPr>
          <a:ln/>
        </p:spPr>
        <p:txBody>
          <a:bodyPr/>
          <a:lstStyle>
            <a:lvl1pPr>
              <a:defRPr/>
            </a:lvl1pPr>
          </a:lstStyle>
          <a:p>
            <a:pPr>
              <a:defRPr/>
            </a:pPr>
            <a:fld id="{A319CA26-549D-C941-9CB9-6D6DAB0E667B}" type="slidenum">
              <a:rPr lang="en-US" altLang="en-US"/>
              <a:pPr>
                <a:defRPr/>
              </a:pPr>
              <a:t>‹#›</a:t>
            </a:fld>
            <a:endParaRPr lang="en-US" altLang="en-US" dirty="0"/>
          </a:p>
        </p:txBody>
      </p:sp>
    </p:spTree>
    <p:extLst>
      <p:ext uri="{BB962C8B-B14F-4D97-AF65-F5344CB8AC3E}">
        <p14:creationId xmlns:p14="http://schemas.microsoft.com/office/powerpoint/2010/main" val="38766654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DA233-56B4-831F-7E1D-DE8DBEB734E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GR"/>
          </a:p>
        </p:txBody>
      </p:sp>
      <p:sp>
        <p:nvSpPr>
          <p:cNvPr id="3" name="Subtitle 2">
            <a:extLst>
              <a:ext uri="{FF2B5EF4-FFF2-40B4-BE49-F238E27FC236}">
                <a16:creationId xmlns:a16="http://schemas.microsoft.com/office/drawing/2014/main" id="{4A2D93EB-1876-578B-60DF-01CD622359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R"/>
          </a:p>
        </p:txBody>
      </p:sp>
      <p:sp>
        <p:nvSpPr>
          <p:cNvPr id="4" name="Date Placeholder 3">
            <a:extLst>
              <a:ext uri="{FF2B5EF4-FFF2-40B4-BE49-F238E27FC236}">
                <a16:creationId xmlns:a16="http://schemas.microsoft.com/office/drawing/2014/main" id="{5DE3BB9D-CC91-63D8-EF4A-0D91E85B56D8}"/>
              </a:ext>
            </a:extLst>
          </p:cNvPr>
          <p:cNvSpPr>
            <a:spLocks noGrp="1"/>
          </p:cNvSpPr>
          <p:nvPr>
            <p:ph type="dt" sz="half" idx="10"/>
          </p:nvPr>
        </p:nvSpPr>
        <p:spPr/>
        <p:txBody>
          <a:bodyPr/>
          <a:lstStyle/>
          <a:p>
            <a:fld id="{DB294700-7D9E-414E-B91B-60EC0288C265}" type="datetimeFigureOut">
              <a:rPr lang="en-GR" smtClean="0"/>
              <a:t>9/9/26</a:t>
            </a:fld>
            <a:endParaRPr lang="en-GR"/>
          </a:p>
        </p:txBody>
      </p:sp>
      <p:sp>
        <p:nvSpPr>
          <p:cNvPr id="5" name="Footer Placeholder 4">
            <a:extLst>
              <a:ext uri="{FF2B5EF4-FFF2-40B4-BE49-F238E27FC236}">
                <a16:creationId xmlns:a16="http://schemas.microsoft.com/office/drawing/2014/main" id="{AE58D4B4-32C4-10D7-E724-96303370787D}"/>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B489842F-BEE1-1575-8DE2-AC9CDF2FB1F6}"/>
              </a:ext>
            </a:extLst>
          </p:cNvPr>
          <p:cNvSpPr>
            <a:spLocks noGrp="1"/>
          </p:cNvSpPr>
          <p:nvPr>
            <p:ph type="sldNum" sz="quarter" idx="12"/>
          </p:nvPr>
        </p:nvSpPr>
        <p:spPr/>
        <p:txBody>
          <a:bodyPr/>
          <a:lstStyle/>
          <a:p>
            <a:fld id="{4FE71726-C79E-4247-B7C7-D2AA167E02C5}" type="slidenum">
              <a:rPr lang="en-GR" smtClean="0"/>
              <a:t>‹#›</a:t>
            </a:fld>
            <a:endParaRPr lang="en-GR"/>
          </a:p>
        </p:txBody>
      </p:sp>
    </p:spTree>
    <p:extLst>
      <p:ext uri="{BB962C8B-B14F-4D97-AF65-F5344CB8AC3E}">
        <p14:creationId xmlns:p14="http://schemas.microsoft.com/office/powerpoint/2010/main" val="30040646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A70F1-DAD2-0828-CCB9-5AC77DE137E9}"/>
              </a:ext>
            </a:extLst>
          </p:cNvPr>
          <p:cNvSpPr>
            <a:spLocks noGrp="1"/>
          </p:cNvSpPr>
          <p:nvPr>
            <p:ph type="title"/>
          </p:nvPr>
        </p:nvSpPr>
        <p:spPr/>
        <p:txBody>
          <a:bodyPr/>
          <a:lstStyle/>
          <a:p>
            <a:r>
              <a:rPr lang="en-GB"/>
              <a:t>Click to edit Master title style</a:t>
            </a:r>
            <a:endParaRPr lang="en-GR"/>
          </a:p>
        </p:txBody>
      </p:sp>
      <p:sp>
        <p:nvSpPr>
          <p:cNvPr id="3" name="Content Placeholder 2">
            <a:extLst>
              <a:ext uri="{FF2B5EF4-FFF2-40B4-BE49-F238E27FC236}">
                <a16:creationId xmlns:a16="http://schemas.microsoft.com/office/drawing/2014/main" id="{2753641E-9E98-A8F2-4817-74E1FFCDBA9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Date Placeholder 3">
            <a:extLst>
              <a:ext uri="{FF2B5EF4-FFF2-40B4-BE49-F238E27FC236}">
                <a16:creationId xmlns:a16="http://schemas.microsoft.com/office/drawing/2014/main" id="{AB33E142-AB06-5ABA-E99F-05E0D4690903}"/>
              </a:ext>
            </a:extLst>
          </p:cNvPr>
          <p:cNvSpPr>
            <a:spLocks noGrp="1"/>
          </p:cNvSpPr>
          <p:nvPr>
            <p:ph type="dt" sz="half" idx="10"/>
          </p:nvPr>
        </p:nvSpPr>
        <p:spPr/>
        <p:txBody>
          <a:bodyPr/>
          <a:lstStyle/>
          <a:p>
            <a:fld id="{DB294700-7D9E-414E-B91B-60EC0288C265}" type="datetimeFigureOut">
              <a:rPr lang="en-GR" smtClean="0"/>
              <a:t>9/9/26</a:t>
            </a:fld>
            <a:endParaRPr lang="en-GR"/>
          </a:p>
        </p:txBody>
      </p:sp>
      <p:sp>
        <p:nvSpPr>
          <p:cNvPr id="5" name="Footer Placeholder 4">
            <a:extLst>
              <a:ext uri="{FF2B5EF4-FFF2-40B4-BE49-F238E27FC236}">
                <a16:creationId xmlns:a16="http://schemas.microsoft.com/office/drawing/2014/main" id="{4D72B31C-9C8D-247A-5009-A6C65471F5D3}"/>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1BDD9FD7-9E17-650E-48F1-2546C08D6EF0}"/>
              </a:ext>
            </a:extLst>
          </p:cNvPr>
          <p:cNvSpPr>
            <a:spLocks noGrp="1"/>
          </p:cNvSpPr>
          <p:nvPr>
            <p:ph type="sldNum" sz="quarter" idx="12"/>
          </p:nvPr>
        </p:nvSpPr>
        <p:spPr/>
        <p:txBody>
          <a:bodyPr/>
          <a:lstStyle/>
          <a:p>
            <a:fld id="{4FE71726-C79E-4247-B7C7-D2AA167E02C5}" type="slidenum">
              <a:rPr lang="en-GR" smtClean="0"/>
              <a:t>‹#›</a:t>
            </a:fld>
            <a:endParaRPr lang="en-GR"/>
          </a:p>
        </p:txBody>
      </p:sp>
    </p:spTree>
    <p:extLst>
      <p:ext uri="{BB962C8B-B14F-4D97-AF65-F5344CB8AC3E}">
        <p14:creationId xmlns:p14="http://schemas.microsoft.com/office/powerpoint/2010/main" val="42594427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BF911-8948-C9B1-F7F1-99A0DA16F26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GR"/>
          </a:p>
        </p:txBody>
      </p:sp>
      <p:sp>
        <p:nvSpPr>
          <p:cNvPr id="3" name="Text Placeholder 2">
            <a:extLst>
              <a:ext uri="{FF2B5EF4-FFF2-40B4-BE49-F238E27FC236}">
                <a16:creationId xmlns:a16="http://schemas.microsoft.com/office/drawing/2014/main" id="{4A3922BE-9276-D44F-DD95-D056B8D585D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DBA8615-369C-070C-69BD-1A40BB5CD8DD}"/>
              </a:ext>
            </a:extLst>
          </p:cNvPr>
          <p:cNvSpPr>
            <a:spLocks noGrp="1"/>
          </p:cNvSpPr>
          <p:nvPr>
            <p:ph type="dt" sz="half" idx="10"/>
          </p:nvPr>
        </p:nvSpPr>
        <p:spPr/>
        <p:txBody>
          <a:bodyPr/>
          <a:lstStyle/>
          <a:p>
            <a:fld id="{DB294700-7D9E-414E-B91B-60EC0288C265}" type="datetimeFigureOut">
              <a:rPr lang="en-GR" smtClean="0"/>
              <a:t>9/9/26</a:t>
            </a:fld>
            <a:endParaRPr lang="en-GR"/>
          </a:p>
        </p:txBody>
      </p:sp>
      <p:sp>
        <p:nvSpPr>
          <p:cNvPr id="5" name="Footer Placeholder 4">
            <a:extLst>
              <a:ext uri="{FF2B5EF4-FFF2-40B4-BE49-F238E27FC236}">
                <a16:creationId xmlns:a16="http://schemas.microsoft.com/office/drawing/2014/main" id="{5F4B4610-2A43-0B0A-E25C-07DCF0316631}"/>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2516D1AB-7343-8D02-824C-DF1A56456E38}"/>
              </a:ext>
            </a:extLst>
          </p:cNvPr>
          <p:cNvSpPr>
            <a:spLocks noGrp="1"/>
          </p:cNvSpPr>
          <p:nvPr>
            <p:ph type="sldNum" sz="quarter" idx="12"/>
          </p:nvPr>
        </p:nvSpPr>
        <p:spPr/>
        <p:txBody>
          <a:bodyPr/>
          <a:lstStyle/>
          <a:p>
            <a:fld id="{4FE71726-C79E-4247-B7C7-D2AA167E02C5}" type="slidenum">
              <a:rPr lang="en-GR" smtClean="0"/>
              <a:t>‹#›</a:t>
            </a:fld>
            <a:endParaRPr lang="en-GR"/>
          </a:p>
        </p:txBody>
      </p:sp>
    </p:spTree>
    <p:extLst>
      <p:ext uri="{BB962C8B-B14F-4D97-AF65-F5344CB8AC3E}">
        <p14:creationId xmlns:p14="http://schemas.microsoft.com/office/powerpoint/2010/main" val="33678234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FB29D-50D4-A961-919B-0D1EBD071F17}"/>
              </a:ext>
            </a:extLst>
          </p:cNvPr>
          <p:cNvSpPr>
            <a:spLocks noGrp="1"/>
          </p:cNvSpPr>
          <p:nvPr>
            <p:ph type="title"/>
          </p:nvPr>
        </p:nvSpPr>
        <p:spPr/>
        <p:txBody>
          <a:bodyPr/>
          <a:lstStyle/>
          <a:p>
            <a:r>
              <a:rPr lang="en-GB"/>
              <a:t>Click to edit Master title style</a:t>
            </a:r>
            <a:endParaRPr lang="en-GR"/>
          </a:p>
        </p:txBody>
      </p:sp>
      <p:sp>
        <p:nvSpPr>
          <p:cNvPr id="3" name="Content Placeholder 2">
            <a:extLst>
              <a:ext uri="{FF2B5EF4-FFF2-40B4-BE49-F238E27FC236}">
                <a16:creationId xmlns:a16="http://schemas.microsoft.com/office/drawing/2014/main" id="{700C4B48-FDAE-7135-58B5-FEE28E70E9F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Content Placeholder 3">
            <a:extLst>
              <a:ext uri="{FF2B5EF4-FFF2-40B4-BE49-F238E27FC236}">
                <a16:creationId xmlns:a16="http://schemas.microsoft.com/office/drawing/2014/main" id="{DE5C8B98-88C8-67AF-6894-DE281EA987A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5" name="Date Placeholder 4">
            <a:extLst>
              <a:ext uri="{FF2B5EF4-FFF2-40B4-BE49-F238E27FC236}">
                <a16:creationId xmlns:a16="http://schemas.microsoft.com/office/drawing/2014/main" id="{406FB118-8DEE-4B09-9E8A-8F65784BB223}"/>
              </a:ext>
            </a:extLst>
          </p:cNvPr>
          <p:cNvSpPr>
            <a:spLocks noGrp="1"/>
          </p:cNvSpPr>
          <p:nvPr>
            <p:ph type="dt" sz="half" idx="10"/>
          </p:nvPr>
        </p:nvSpPr>
        <p:spPr/>
        <p:txBody>
          <a:bodyPr/>
          <a:lstStyle/>
          <a:p>
            <a:fld id="{DB294700-7D9E-414E-B91B-60EC0288C265}" type="datetimeFigureOut">
              <a:rPr lang="en-GR" smtClean="0"/>
              <a:t>9/9/26</a:t>
            </a:fld>
            <a:endParaRPr lang="en-GR"/>
          </a:p>
        </p:txBody>
      </p:sp>
      <p:sp>
        <p:nvSpPr>
          <p:cNvPr id="6" name="Footer Placeholder 5">
            <a:extLst>
              <a:ext uri="{FF2B5EF4-FFF2-40B4-BE49-F238E27FC236}">
                <a16:creationId xmlns:a16="http://schemas.microsoft.com/office/drawing/2014/main" id="{4EF62D11-73D0-8F6C-ABC2-156A74EA9A74}"/>
              </a:ext>
            </a:extLst>
          </p:cNvPr>
          <p:cNvSpPr>
            <a:spLocks noGrp="1"/>
          </p:cNvSpPr>
          <p:nvPr>
            <p:ph type="ftr" sz="quarter" idx="11"/>
          </p:nvPr>
        </p:nvSpPr>
        <p:spPr/>
        <p:txBody>
          <a:bodyPr/>
          <a:lstStyle/>
          <a:p>
            <a:endParaRPr lang="en-GR"/>
          </a:p>
        </p:txBody>
      </p:sp>
      <p:sp>
        <p:nvSpPr>
          <p:cNvPr id="7" name="Slide Number Placeholder 6">
            <a:extLst>
              <a:ext uri="{FF2B5EF4-FFF2-40B4-BE49-F238E27FC236}">
                <a16:creationId xmlns:a16="http://schemas.microsoft.com/office/drawing/2014/main" id="{3C864FE2-34B5-28F8-2608-9A235277ACFD}"/>
              </a:ext>
            </a:extLst>
          </p:cNvPr>
          <p:cNvSpPr>
            <a:spLocks noGrp="1"/>
          </p:cNvSpPr>
          <p:nvPr>
            <p:ph type="sldNum" sz="quarter" idx="12"/>
          </p:nvPr>
        </p:nvSpPr>
        <p:spPr/>
        <p:txBody>
          <a:bodyPr/>
          <a:lstStyle/>
          <a:p>
            <a:fld id="{4FE71726-C79E-4247-B7C7-D2AA167E02C5}" type="slidenum">
              <a:rPr lang="en-GR" smtClean="0"/>
              <a:t>‹#›</a:t>
            </a:fld>
            <a:endParaRPr lang="en-GR"/>
          </a:p>
        </p:txBody>
      </p:sp>
    </p:spTree>
    <p:extLst>
      <p:ext uri="{BB962C8B-B14F-4D97-AF65-F5344CB8AC3E}">
        <p14:creationId xmlns:p14="http://schemas.microsoft.com/office/powerpoint/2010/main" val="39203153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675E0-6423-6D4B-7966-0747DF413D58}"/>
              </a:ext>
            </a:extLst>
          </p:cNvPr>
          <p:cNvSpPr>
            <a:spLocks noGrp="1"/>
          </p:cNvSpPr>
          <p:nvPr>
            <p:ph type="title"/>
          </p:nvPr>
        </p:nvSpPr>
        <p:spPr>
          <a:xfrm>
            <a:off x="839788" y="365125"/>
            <a:ext cx="10515600" cy="1325563"/>
          </a:xfrm>
        </p:spPr>
        <p:txBody>
          <a:bodyPr/>
          <a:lstStyle/>
          <a:p>
            <a:r>
              <a:rPr lang="en-GB"/>
              <a:t>Click to edit Master title style</a:t>
            </a:r>
            <a:endParaRPr lang="en-GR"/>
          </a:p>
        </p:txBody>
      </p:sp>
      <p:sp>
        <p:nvSpPr>
          <p:cNvPr id="3" name="Text Placeholder 2">
            <a:extLst>
              <a:ext uri="{FF2B5EF4-FFF2-40B4-BE49-F238E27FC236}">
                <a16:creationId xmlns:a16="http://schemas.microsoft.com/office/drawing/2014/main" id="{501C1C62-12B9-BF62-B28D-90B8244302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FD8E8A8-C23A-B0BF-3A9D-06C259C96D5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5" name="Text Placeholder 4">
            <a:extLst>
              <a:ext uri="{FF2B5EF4-FFF2-40B4-BE49-F238E27FC236}">
                <a16:creationId xmlns:a16="http://schemas.microsoft.com/office/drawing/2014/main" id="{B334EE8E-F43B-9274-916B-BC80930462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013083C-6990-AD26-6A30-DFEA61CA64F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7" name="Date Placeholder 6">
            <a:extLst>
              <a:ext uri="{FF2B5EF4-FFF2-40B4-BE49-F238E27FC236}">
                <a16:creationId xmlns:a16="http://schemas.microsoft.com/office/drawing/2014/main" id="{9D343B7D-BED5-8C50-8DEB-5C9318F4DC52}"/>
              </a:ext>
            </a:extLst>
          </p:cNvPr>
          <p:cNvSpPr>
            <a:spLocks noGrp="1"/>
          </p:cNvSpPr>
          <p:nvPr>
            <p:ph type="dt" sz="half" idx="10"/>
          </p:nvPr>
        </p:nvSpPr>
        <p:spPr/>
        <p:txBody>
          <a:bodyPr/>
          <a:lstStyle/>
          <a:p>
            <a:fld id="{DB294700-7D9E-414E-B91B-60EC0288C265}" type="datetimeFigureOut">
              <a:rPr lang="en-GR" smtClean="0"/>
              <a:t>9/9/26</a:t>
            </a:fld>
            <a:endParaRPr lang="en-GR"/>
          </a:p>
        </p:txBody>
      </p:sp>
      <p:sp>
        <p:nvSpPr>
          <p:cNvPr id="8" name="Footer Placeholder 7">
            <a:extLst>
              <a:ext uri="{FF2B5EF4-FFF2-40B4-BE49-F238E27FC236}">
                <a16:creationId xmlns:a16="http://schemas.microsoft.com/office/drawing/2014/main" id="{42EEEFB5-9661-8E14-7F82-AB55ED8D1455}"/>
              </a:ext>
            </a:extLst>
          </p:cNvPr>
          <p:cNvSpPr>
            <a:spLocks noGrp="1"/>
          </p:cNvSpPr>
          <p:nvPr>
            <p:ph type="ftr" sz="quarter" idx="11"/>
          </p:nvPr>
        </p:nvSpPr>
        <p:spPr/>
        <p:txBody>
          <a:bodyPr/>
          <a:lstStyle/>
          <a:p>
            <a:endParaRPr lang="en-GR"/>
          </a:p>
        </p:txBody>
      </p:sp>
      <p:sp>
        <p:nvSpPr>
          <p:cNvPr id="9" name="Slide Number Placeholder 8">
            <a:extLst>
              <a:ext uri="{FF2B5EF4-FFF2-40B4-BE49-F238E27FC236}">
                <a16:creationId xmlns:a16="http://schemas.microsoft.com/office/drawing/2014/main" id="{5F7A7189-FE77-2224-C3DF-6C9AC590E2CD}"/>
              </a:ext>
            </a:extLst>
          </p:cNvPr>
          <p:cNvSpPr>
            <a:spLocks noGrp="1"/>
          </p:cNvSpPr>
          <p:nvPr>
            <p:ph type="sldNum" sz="quarter" idx="12"/>
          </p:nvPr>
        </p:nvSpPr>
        <p:spPr/>
        <p:txBody>
          <a:bodyPr/>
          <a:lstStyle/>
          <a:p>
            <a:fld id="{4FE71726-C79E-4247-B7C7-D2AA167E02C5}" type="slidenum">
              <a:rPr lang="en-GR" smtClean="0"/>
              <a:t>‹#›</a:t>
            </a:fld>
            <a:endParaRPr lang="en-GR"/>
          </a:p>
        </p:txBody>
      </p:sp>
    </p:spTree>
    <p:extLst>
      <p:ext uri="{BB962C8B-B14F-4D97-AF65-F5344CB8AC3E}">
        <p14:creationId xmlns:p14="http://schemas.microsoft.com/office/powerpoint/2010/main" val="2134761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4A962-8B79-6AE8-D26A-6822E8BCB2EF}"/>
              </a:ext>
            </a:extLst>
          </p:cNvPr>
          <p:cNvSpPr>
            <a:spLocks noGrp="1"/>
          </p:cNvSpPr>
          <p:nvPr>
            <p:ph type="title"/>
          </p:nvPr>
        </p:nvSpPr>
        <p:spPr/>
        <p:txBody>
          <a:bodyPr/>
          <a:lstStyle/>
          <a:p>
            <a:r>
              <a:rPr lang="en-GB"/>
              <a:t>Click to edit Master title style</a:t>
            </a:r>
            <a:endParaRPr lang="en-GR"/>
          </a:p>
        </p:txBody>
      </p:sp>
      <p:sp>
        <p:nvSpPr>
          <p:cNvPr id="3" name="Date Placeholder 2">
            <a:extLst>
              <a:ext uri="{FF2B5EF4-FFF2-40B4-BE49-F238E27FC236}">
                <a16:creationId xmlns:a16="http://schemas.microsoft.com/office/drawing/2014/main" id="{A4DE7E82-FFD1-D4B5-FB73-780F52EB053A}"/>
              </a:ext>
            </a:extLst>
          </p:cNvPr>
          <p:cNvSpPr>
            <a:spLocks noGrp="1"/>
          </p:cNvSpPr>
          <p:nvPr>
            <p:ph type="dt" sz="half" idx="10"/>
          </p:nvPr>
        </p:nvSpPr>
        <p:spPr/>
        <p:txBody>
          <a:bodyPr/>
          <a:lstStyle/>
          <a:p>
            <a:fld id="{DB294700-7D9E-414E-B91B-60EC0288C265}" type="datetimeFigureOut">
              <a:rPr lang="en-GR" smtClean="0"/>
              <a:t>9/9/26</a:t>
            </a:fld>
            <a:endParaRPr lang="en-GR"/>
          </a:p>
        </p:txBody>
      </p:sp>
      <p:sp>
        <p:nvSpPr>
          <p:cNvPr id="4" name="Footer Placeholder 3">
            <a:extLst>
              <a:ext uri="{FF2B5EF4-FFF2-40B4-BE49-F238E27FC236}">
                <a16:creationId xmlns:a16="http://schemas.microsoft.com/office/drawing/2014/main" id="{340A8222-42B7-60DD-458A-5CCC0B7A9191}"/>
              </a:ext>
            </a:extLst>
          </p:cNvPr>
          <p:cNvSpPr>
            <a:spLocks noGrp="1"/>
          </p:cNvSpPr>
          <p:nvPr>
            <p:ph type="ftr" sz="quarter" idx="11"/>
          </p:nvPr>
        </p:nvSpPr>
        <p:spPr/>
        <p:txBody>
          <a:bodyPr/>
          <a:lstStyle/>
          <a:p>
            <a:endParaRPr lang="en-GR"/>
          </a:p>
        </p:txBody>
      </p:sp>
      <p:sp>
        <p:nvSpPr>
          <p:cNvPr id="5" name="Slide Number Placeholder 4">
            <a:extLst>
              <a:ext uri="{FF2B5EF4-FFF2-40B4-BE49-F238E27FC236}">
                <a16:creationId xmlns:a16="http://schemas.microsoft.com/office/drawing/2014/main" id="{7C665BBF-B4C5-7648-E220-526C9CE2FA0F}"/>
              </a:ext>
            </a:extLst>
          </p:cNvPr>
          <p:cNvSpPr>
            <a:spLocks noGrp="1"/>
          </p:cNvSpPr>
          <p:nvPr>
            <p:ph type="sldNum" sz="quarter" idx="12"/>
          </p:nvPr>
        </p:nvSpPr>
        <p:spPr/>
        <p:txBody>
          <a:bodyPr/>
          <a:lstStyle/>
          <a:p>
            <a:fld id="{4FE71726-C79E-4247-B7C7-D2AA167E02C5}" type="slidenum">
              <a:rPr lang="en-GR" smtClean="0"/>
              <a:t>‹#›</a:t>
            </a:fld>
            <a:endParaRPr lang="en-GR"/>
          </a:p>
        </p:txBody>
      </p:sp>
    </p:spTree>
    <p:extLst>
      <p:ext uri="{BB962C8B-B14F-4D97-AF65-F5344CB8AC3E}">
        <p14:creationId xmlns:p14="http://schemas.microsoft.com/office/powerpoint/2010/main" val="3498711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7F542E-783C-0517-A73E-7101FFAE0D4D}"/>
              </a:ext>
            </a:extLst>
          </p:cNvPr>
          <p:cNvSpPr>
            <a:spLocks noGrp="1"/>
          </p:cNvSpPr>
          <p:nvPr>
            <p:ph type="dt" sz="half" idx="10"/>
          </p:nvPr>
        </p:nvSpPr>
        <p:spPr/>
        <p:txBody>
          <a:bodyPr/>
          <a:lstStyle/>
          <a:p>
            <a:fld id="{DB294700-7D9E-414E-B91B-60EC0288C265}" type="datetimeFigureOut">
              <a:rPr lang="en-GR" smtClean="0"/>
              <a:t>9/9/26</a:t>
            </a:fld>
            <a:endParaRPr lang="en-GR"/>
          </a:p>
        </p:txBody>
      </p:sp>
      <p:sp>
        <p:nvSpPr>
          <p:cNvPr id="3" name="Footer Placeholder 2">
            <a:extLst>
              <a:ext uri="{FF2B5EF4-FFF2-40B4-BE49-F238E27FC236}">
                <a16:creationId xmlns:a16="http://schemas.microsoft.com/office/drawing/2014/main" id="{F72987D4-D303-C2C4-36DA-35466502809B}"/>
              </a:ext>
            </a:extLst>
          </p:cNvPr>
          <p:cNvSpPr>
            <a:spLocks noGrp="1"/>
          </p:cNvSpPr>
          <p:nvPr>
            <p:ph type="ftr" sz="quarter" idx="11"/>
          </p:nvPr>
        </p:nvSpPr>
        <p:spPr/>
        <p:txBody>
          <a:bodyPr/>
          <a:lstStyle/>
          <a:p>
            <a:endParaRPr lang="en-GR"/>
          </a:p>
        </p:txBody>
      </p:sp>
      <p:sp>
        <p:nvSpPr>
          <p:cNvPr id="4" name="Slide Number Placeholder 3">
            <a:extLst>
              <a:ext uri="{FF2B5EF4-FFF2-40B4-BE49-F238E27FC236}">
                <a16:creationId xmlns:a16="http://schemas.microsoft.com/office/drawing/2014/main" id="{CEFE6291-34C6-2837-D5FC-3B02449C92D8}"/>
              </a:ext>
            </a:extLst>
          </p:cNvPr>
          <p:cNvSpPr>
            <a:spLocks noGrp="1"/>
          </p:cNvSpPr>
          <p:nvPr>
            <p:ph type="sldNum" sz="quarter" idx="12"/>
          </p:nvPr>
        </p:nvSpPr>
        <p:spPr/>
        <p:txBody>
          <a:bodyPr/>
          <a:lstStyle/>
          <a:p>
            <a:fld id="{4FE71726-C79E-4247-B7C7-D2AA167E02C5}" type="slidenum">
              <a:rPr lang="en-GR" smtClean="0"/>
              <a:t>‹#›</a:t>
            </a:fld>
            <a:endParaRPr lang="en-GR"/>
          </a:p>
        </p:txBody>
      </p:sp>
    </p:spTree>
    <p:extLst>
      <p:ext uri="{BB962C8B-B14F-4D97-AF65-F5344CB8AC3E}">
        <p14:creationId xmlns:p14="http://schemas.microsoft.com/office/powerpoint/2010/main" val="34085673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8F1-4B1F-1138-048E-5AE69D8A950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R"/>
          </a:p>
        </p:txBody>
      </p:sp>
      <p:sp>
        <p:nvSpPr>
          <p:cNvPr id="3" name="Content Placeholder 2">
            <a:extLst>
              <a:ext uri="{FF2B5EF4-FFF2-40B4-BE49-F238E27FC236}">
                <a16:creationId xmlns:a16="http://schemas.microsoft.com/office/drawing/2014/main" id="{1490BD7E-3A5B-A859-305F-26BAFF913C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Text Placeholder 3">
            <a:extLst>
              <a:ext uri="{FF2B5EF4-FFF2-40B4-BE49-F238E27FC236}">
                <a16:creationId xmlns:a16="http://schemas.microsoft.com/office/drawing/2014/main" id="{78799DC3-9D84-E3D4-D8B2-2E8E4FF119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FCEDE54-9751-994B-0826-DE702E88C749}"/>
              </a:ext>
            </a:extLst>
          </p:cNvPr>
          <p:cNvSpPr>
            <a:spLocks noGrp="1"/>
          </p:cNvSpPr>
          <p:nvPr>
            <p:ph type="dt" sz="half" idx="10"/>
          </p:nvPr>
        </p:nvSpPr>
        <p:spPr/>
        <p:txBody>
          <a:bodyPr/>
          <a:lstStyle/>
          <a:p>
            <a:fld id="{DB294700-7D9E-414E-B91B-60EC0288C265}" type="datetimeFigureOut">
              <a:rPr lang="en-GR" smtClean="0"/>
              <a:t>9/9/26</a:t>
            </a:fld>
            <a:endParaRPr lang="en-GR"/>
          </a:p>
        </p:txBody>
      </p:sp>
      <p:sp>
        <p:nvSpPr>
          <p:cNvPr id="6" name="Footer Placeholder 5">
            <a:extLst>
              <a:ext uri="{FF2B5EF4-FFF2-40B4-BE49-F238E27FC236}">
                <a16:creationId xmlns:a16="http://schemas.microsoft.com/office/drawing/2014/main" id="{05D536A6-652E-5FD0-DBC3-92456969A4B5}"/>
              </a:ext>
            </a:extLst>
          </p:cNvPr>
          <p:cNvSpPr>
            <a:spLocks noGrp="1"/>
          </p:cNvSpPr>
          <p:nvPr>
            <p:ph type="ftr" sz="quarter" idx="11"/>
          </p:nvPr>
        </p:nvSpPr>
        <p:spPr/>
        <p:txBody>
          <a:bodyPr/>
          <a:lstStyle/>
          <a:p>
            <a:endParaRPr lang="en-GR"/>
          </a:p>
        </p:txBody>
      </p:sp>
      <p:sp>
        <p:nvSpPr>
          <p:cNvPr id="7" name="Slide Number Placeholder 6">
            <a:extLst>
              <a:ext uri="{FF2B5EF4-FFF2-40B4-BE49-F238E27FC236}">
                <a16:creationId xmlns:a16="http://schemas.microsoft.com/office/drawing/2014/main" id="{1D97731A-2B85-E585-D0F0-E92BA96E3887}"/>
              </a:ext>
            </a:extLst>
          </p:cNvPr>
          <p:cNvSpPr>
            <a:spLocks noGrp="1"/>
          </p:cNvSpPr>
          <p:nvPr>
            <p:ph type="sldNum" sz="quarter" idx="12"/>
          </p:nvPr>
        </p:nvSpPr>
        <p:spPr/>
        <p:txBody>
          <a:bodyPr/>
          <a:lstStyle/>
          <a:p>
            <a:fld id="{4FE71726-C79E-4247-B7C7-D2AA167E02C5}" type="slidenum">
              <a:rPr lang="en-GR" smtClean="0"/>
              <a:t>‹#›</a:t>
            </a:fld>
            <a:endParaRPr lang="en-GR"/>
          </a:p>
        </p:txBody>
      </p:sp>
    </p:spTree>
    <p:extLst>
      <p:ext uri="{BB962C8B-B14F-4D97-AF65-F5344CB8AC3E}">
        <p14:creationId xmlns:p14="http://schemas.microsoft.com/office/powerpoint/2010/main" val="11699651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7E028-74C5-8491-B055-BE4B4B8D2C0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R"/>
          </a:p>
        </p:txBody>
      </p:sp>
      <p:sp>
        <p:nvSpPr>
          <p:cNvPr id="3" name="Picture Placeholder 2">
            <a:extLst>
              <a:ext uri="{FF2B5EF4-FFF2-40B4-BE49-F238E27FC236}">
                <a16:creationId xmlns:a16="http://schemas.microsoft.com/office/drawing/2014/main" id="{828D5728-DF14-D0F2-4658-3E6CB59F87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R"/>
          </a:p>
        </p:txBody>
      </p:sp>
      <p:sp>
        <p:nvSpPr>
          <p:cNvPr id="4" name="Text Placeholder 3">
            <a:extLst>
              <a:ext uri="{FF2B5EF4-FFF2-40B4-BE49-F238E27FC236}">
                <a16:creationId xmlns:a16="http://schemas.microsoft.com/office/drawing/2014/main" id="{71EAFF66-FC6C-C8DB-7765-C025CDD371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4B64AFC-0F98-A670-E2A7-80905476E402}"/>
              </a:ext>
            </a:extLst>
          </p:cNvPr>
          <p:cNvSpPr>
            <a:spLocks noGrp="1"/>
          </p:cNvSpPr>
          <p:nvPr>
            <p:ph type="dt" sz="half" idx="10"/>
          </p:nvPr>
        </p:nvSpPr>
        <p:spPr/>
        <p:txBody>
          <a:bodyPr/>
          <a:lstStyle/>
          <a:p>
            <a:fld id="{DB294700-7D9E-414E-B91B-60EC0288C265}" type="datetimeFigureOut">
              <a:rPr lang="en-GR" smtClean="0"/>
              <a:t>9/9/26</a:t>
            </a:fld>
            <a:endParaRPr lang="en-GR"/>
          </a:p>
        </p:txBody>
      </p:sp>
      <p:sp>
        <p:nvSpPr>
          <p:cNvPr id="6" name="Footer Placeholder 5">
            <a:extLst>
              <a:ext uri="{FF2B5EF4-FFF2-40B4-BE49-F238E27FC236}">
                <a16:creationId xmlns:a16="http://schemas.microsoft.com/office/drawing/2014/main" id="{49577C7A-EF54-3C4F-F9A1-25A2BF234311}"/>
              </a:ext>
            </a:extLst>
          </p:cNvPr>
          <p:cNvSpPr>
            <a:spLocks noGrp="1"/>
          </p:cNvSpPr>
          <p:nvPr>
            <p:ph type="ftr" sz="quarter" idx="11"/>
          </p:nvPr>
        </p:nvSpPr>
        <p:spPr/>
        <p:txBody>
          <a:bodyPr/>
          <a:lstStyle/>
          <a:p>
            <a:endParaRPr lang="en-GR"/>
          </a:p>
        </p:txBody>
      </p:sp>
      <p:sp>
        <p:nvSpPr>
          <p:cNvPr id="7" name="Slide Number Placeholder 6">
            <a:extLst>
              <a:ext uri="{FF2B5EF4-FFF2-40B4-BE49-F238E27FC236}">
                <a16:creationId xmlns:a16="http://schemas.microsoft.com/office/drawing/2014/main" id="{6AE3C9A6-C0EF-ACC5-A40E-14C35170F53A}"/>
              </a:ext>
            </a:extLst>
          </p:cNvPr>
          <p:cNvSpPr>
            <a:spLocks noGrp="1"/>
          </p:cNvSpPr>
          <p:nvPr>
            <p:ph type="sldNum" sz="quarter" idx="12"/>
          </p:nvPr>
        </p:nvSpPr>
        <p:spPr/>
        <p:txBody>
          <a:bodyPr/>
          <a:lstStyle/>
          <a:p>
            <a:fld id="{4FE71726-C79E-4247-B7C7-D2AA167E02C5}" type="slidenum">
              <a:rPr lang="en-GR" smtClean="0"/>
              <a:t>‹#›</a:t>
            </a:fld>
            <a:endParaRPr lang="en-GR"/>
          </a:p>
        </p:txBody>
      </p:sp>
    </p:spTree>
    <p:extLst>
      <p:ext uri="{BB962C8B-B14F-4D97-AF65-F5344CB8AC3E}">
        <p14:creationId xmlns:p14="http://schemas.microsoft.com/office/powerpoint/2010/main" val="27291135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7572D-52AC-FFA5-DFA0-140CE7BED01E}"/>
              </a:ext>
            </a:extLst>
          </p:cNvPr>
          <p:cNvSpPr>
            <a:spLocks noGrp="1"/>
          </p:cNvSpPr>
          <p:nvPr>
            <p:ph type="title"/>
          </p:nvPr>
        </p:nvSpPr>
        <p:spPr/>
        <p:txBody>
          <a:bodyPr/>
          <a:lstStyle/>
          <a:p>
            <a:r>
              <a:rPr lang="en-GB"/>
              <a:t>Click to edit Master title style</a:t>
            </a:r>
            <a:endParaRPr lang="en-GR"/>
          </a:p>
        </p:txBody>
      </p:sp>
      <p:sp>
        <p:nvSpPr>
          <p:cNvPr id="3" name="Vertical Text Placeholder 2">
            <a:extLst>
              <a:ext uri="{FF2B5EF4-FFF2-40B4-BE49-F238E27FC236}">
                <a16:creationId xmlns:a16="http://schemas.microsoft.com/office/drawing/2014/main" id="{108CEFDB-6698-C5C3-FBA2-6240BF0C6B2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Date Placeholder 3">
            <a:extLst>
              <a:ext uri="{FF2B5EF4-FFF2-40B4-BE49-F238E27FC236}">
                <a16:creationId xmlns:a16="http://schemas.microsoft.com/office/drawing/2014/main" id="{6BF427BC-0993-CEB0-E39F-475D50827904}"/>
              </a:ext>
            </a:extLst>
          </p:cNvPr>
          <p:cNvSpPr>
            <a:spLocks noGrp="1"/>
          </p:cNvSpPr>
          <p:nvPr>
            <p:ph type="dt" sz="half" idx="10"/>
          </p:nvPr>
        </p:nvSpPr>
        <p:spPr/>
        <p:txBody>
          <a:bodyPr/>
          <a:lstStyle/>
          <a:p>
            <a:fld id="{DB294700-7D9E-414E-B91B-60EC0288C265}" type="datetimeFigureOut">
              <a:rPr lang="en-GR" smtClean="0"/>
              <a:t>9/9/26</a:t>
            </a:fld>
            <a:endParaRPr lang="en-GR"/>
          </a:p>
        </p:txBody>
      </p:sp>
      <p:sp>
        <p:nvSpPr>
          <p:cNvPr id="5" name="Footer Placeholder 4">
            <a:extLst>
              <a:ext uri="{FF2B5EF4-FFF2-40B4-BE49-F238E27FC236}">
                <a16:creationId xmlns:a16="http://schemas.microsoft.com/office/drawing/2014/main" id="{E864D8D0-4F77-4CFA-1737-9E025C94C683}"/>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762A07EC-4D22-8679-5A9D-01D4BA505FCC}"/>
              </a:ext>
            </a:extLst>
          </p:cNvPr>
          <p:cNvSpPr>
            <a:spLocks noGrp="1"/>
          </p:cNvSpPr>
          <p:nvPr>
            <p:ph type="sldNum" sz="quarter" idx="12"/>
          </p:nvPr>
        </p:nvSpPr>
        <p:spPr/>
        <p:txBody>
          <a:bodyPr/>
          <a:lstStyle/>
          <a:p>
            <a:fld id="{4FE71726-C79E-4247-B7C7-D2AA167E02C5}" type="slidenum">
              <a:rPr lang="en-GR" smtClean="0"/>
              <a:t>‹#›</a:t>
            </a:fld>
            <a:endParaRPr lang="en-GR"/>
          </a:p>
        </p:txBody>
      </p:sp>
    </p:spTree>
    <p:extLst>
      <p:ext uri="{BB962C8B-B14F-4D97-AF65-F5344CB8AC3E}">
        <p14:creationId xmlns:p14="http://schemas.microsoft.com/office/powerpoint/2010/main" val="13383625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C3C684D-DD9C-DBAE-731D-9A055109F27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GR"/>
          </a:p>
        </p:txBody>
      </p:sp>
      <p:sp>
        <p:nvSpPr>
          <p:cNvPr id="3" name="Vertical Text Placeholder 2">
            <a:extLst>
              <a:ext uri="{FF2B5EF4-FFF2-40B4-BE49-F238E27FC236}">
                <a16:creationId xmlns:a16="http://schemas.microsoft.com/office/drawing/2014/main" id="{F572D408-2EB4-7E19-4B65-649A498D8A3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Date Placeholder 3">
            <a:extLst>
              <a:ext uri="{FF2B5EF4-FFF2-40B4-BE49-F238E27FC236}">
                <a16:creationId xmlns:a16="http://schemas.microsoft.com/office/drawing/2014/main" id="{B2F32C61-4E75-51F3-459A-E576618ECDD9}"/>
              </a:ext>
            </a:extLst>
          </p:cNvPr>
          <p:cNvSpPr>
            <a:spLocks noGrp="1"/>
          </p:cNvSpPr>
          <p:nvPr>
            <p:ph type="dt" sz="half" idx="10"/>
          </p:nvPr>
        </p:nvSpPr>
        <p:spPr/>
        <p:txBody>
          <a:bodyPr/>
          <a:lstStyle/>
          <a:p>
            <a:fld id="{DB294700-7D9E-414E-B91B-60EC0288C265}" type="datetimeFigureOut">
              <a:rPr lang="en-GR" smtClean="0"/>
              <a:t>9/9/26</a:t>
            </a:fld>
            <a:endParaRPr lang="en-GR"/>
          </a:p>
        </p:txBody>
      </p:sp>
      <p:sp>
        <p:nvSpPr>
          <p:cNvPr id="5" name="Footer Placeholder 4">
            <a:extLst>
              <a:ext uri="{FF2B5EF4-FFF2-40B4-BE49-F238E27FC236}">
                <a16:creationId xmlns:a16="http://schemas.microsoft.com/office/drawing/2014/main" id="{2BA6996A-8B65-6D4A-01F0-266953756A7D}"/>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588B4674-22F1-72DE-17CF-3FB31AD88CB3}"/>
              </a:ext>
            </a:extLst>
          </p:cNvPr>
          <p:cNvSpPr>
            <a:spLocks noGrp="1"/>
          </p:cNvSpPr>
          <p:nvPr>
            <p:ph type="sldNum" sz="quarter" idx="12"/>
          </p:nvPr>
        </p:nvSpPr>
        <p:spPr/>
        <p:txBody>
          <a:bodyPr/>
          <a:lstStyle/>
          <a:p>
            <a:fld id="{4FE71726-C79E-4247-B7C7-D2AA167E02C5}" type="slidenum">
              <a:rPr lang="en-GR" smtClean="0"/>
              <a:t>‹#›</a:t>
            </a:fld>
            <a:endParaRPr lang="en-GR"/>
          </a:p>
        </p:txBody>
      </p:sp>
    </p:spTree>
    <p:extLst>
      <p:ext uri="{BB962C8B-B14F-4D97-AF65-F5344CB8AC3E}">
        <p14:creationId xmlns:p14="http://schemas.microsoft.com/office/powerpoint/2010/main" val="17700447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C684D-D457-408D-BA62-32490F65B1B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GR"/>
          </a:p>
        </p:txBody>
      </p:sp>
      <p:sp>
        <p:nvSpPr>
          <p:cNvPr id="3" name="Subtitle 2">
            <a:extLst>
              <a:ext uri="{FF2B5EF4-FFF2-40B4-BE49-F238E27FC236}">
                <a16:creationId xmlns:a16="http://schemas.microsoft.com/office/drawing/2014/main" id="{B19D80B8-97F0-D703-AB46-32E070D12E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R"/>
          </a:p>
        </p:txBody>
      </p:sp>
      <p:sp>
        <p:nvSpPr>
          <p:cNvPr id="4" name="Date Placeholder 3">
            <a:extLst>
              <a:ext uri="{FF2B5EF4-FFF2-40B4-BE49-F238E27FC236}">
                <a16:creationId xmlns:a16="http://schemas.microsoft.com/office/drawing/2014/main" id="{4BB721FD-26A9-13EC-6180-A3F11A404C98}"/>
              </a:ext>
            </a:extLst>
          </p:cNvPr>
          <p:cNvSpPr>
            <a:spLocks noGrp="1"/>
          </p:cNvSpPr>
          <p:nvPr>
            <p:ph type="dt" sz="half" idx="10"/>
          </p:nvPr>
        </p:nvSpPr>
        <p:spPr/>
        <p:txBody>
          <a:bodyPr/>
          <a:lstStyle/>
          <a:p>
            <a:fld id="{1E7F1D17-BACB-EA4D-8C53-D715D162E696}" type="datetimeFigureOut">
              <a:rPr lang="en-GR" smtClean="0"/>
              <a:t>9/9/26</a:t>
            </a:fld>
            <a:endParaRPr lang="en-GR"/>
          </a:p>
        </p:txBody>
      </p:sp>
      <p:sp>
        <p:nvSpPr>
          <p:cNvPr id="5" name="Footer Placeholder 4">
            <a:extLst>
              <a:ext uri="{FF2B5EF4-FFF2-40B4-BE49-F238E27FC236}">
                <a16:creationId xmlns:a16="http://schemas.microsoft.com/office/drawing/2014/main" id="{2252754C-71CC-6954-8686-3291CB9E1569}"/>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10F44143-3A03-B605-159B-195C32B722F7}"/>
              </a:ext>
            </a:extLst>
          </p:cNvPr>
          <p:cNvSpPr>
            <a:spLocks noGrp="1"/>
          </p:cNvSpPr>
          <p:nvPr>
            <p:ph type="sldNum" sz="quarter" idx="12"/>
          </p:nvPr>
        </p:nvSpPr>
        <p:spPr/>
        <p:txBody>
          <a:bodyPr/>
          <a:lstStyle/>
          <a:p>
            <a:fld id="{78E19608-754A-0641-BBC8-75A76EBDDEE0}" type="slidenum">
              <a:rPr lang="en-GR" smtClean="0"/>
              <a:t>‹#›</a:t>
            </a:fld>
            <a:endParaRPr lang="en-GR"/>
          </a:p>
        </p:txBody>
      </p:sp>
    </p:spTree>
    <p:extLst>
      <p:ext uri="{BB962C8B-B14F-4D97-AF65-F5344CB8AC3E}">
        <p14:creationId xmlns:p14="http://schemas.microsoft.com/office/powerpoint/2010/main" val="39351567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80ECE-FFB0-B055-840A-79053B69FBC2}"/>
              </a:ext>
            </a:extLst>
          </p:cNvPr>
          <p:cNvSpPr>
            <a:spLocks noGrp="1"/>
          </p:cNvSpPr>
          <p:nvPr>
            <p:ph type="title"/>
          </p:nvPr>
        </p:nvSpPr>
        <p:spPr/>
        <p:txBody>
          <a:bodyPr/>
          <a:lstStyle/>
          <a:p>
            <a:r>
              <a:rPr lang="en-GB"/>
              <a:t>Click to edit Master title style</a:t>
            </a:r>
            <a:endParaRPr lang="en-GR"/>
          </a:p>
        </p:txBody>
      </p:sp>
      <p:sp>
        <p:nvSpPr>
          <p:cNvPr id="3" name="Content Placeholder 2">
            <a:extLst>
              <a:ext uri="{FF2B5EF4-FFF2-40B4-BE49-F238E27FC236}">
                <a16:creationId xmlns:a16="http://schemas.microsoft.com/office/drawing/2014/main" id="{E09E885E-255A-A423-1DCD-B7A83E5115D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Date Placeholder 3">
            <a:extLst>
              <a:ext uri="{FF2B5EF4-FFF2-40B4-BE49-F238E27FC236}">
                <a16:creationId xmlns:a16="http://schemas.microsoft.com/office/drawing/2014/main" id="{D0B03D07-EE1E-3496-F429-A1F791433E62}"/>
              </a:ext>
            </a:extLst>
          </p:cNvPr>
          <p:cNvSpPr>
            <a:spLocks noGrp="1"/>
          </p:cNvSpPr>
          <p:nvPr>
            <p:ph type="dt" sz="half" idx="10"/>
          </p:nvPr>
        </p:nvSpPr>
        <p:spPr/>
        <p:txBody>
          <a:bodyPr/>
          <a:lstStyle/>
          <a:p>
            <a:fld id="{1E7F1D17-BACB-EA4D-8C53-D715D162E696}" type="datetimeFigureOut">
              <a:rPr lang="en-GR" smtClean="0"/>
              <a:t>9/9/26</a:t>
            </a:fld>
            <a:endParaRPr lang="en-GR"/>
          </a:p>
        </p:txBody>
      </p:sp>
      <p:sp>
        <p:nvSpPr>
          <p:cNvPr id="5" name="Footer Placeholder 4">
            <a:extLst>
              <a:ext uri="{FF2B5EF4-FFF2-40B4-BE49-F238E27FC236}">
                <a16:creationId xmlns:a16="http://schemas.microsoft.com/office/drawing/2014/main" id="{DA14B077-319A-82AA-16C9-1A762DEDD979}"/>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665AB7B3-9FFA-57C2-4CCC-09D5B9F71D75}"/>
              </a:ext>
            </a:extLst>
          </p:cNvPr>
          <p:cNvSpPr>
            <a:spLocks noGrp="1"/>
          </p:cNvSpPr>
          <p:nvPr>
            <p:ph type="sldNum" sz="quarter" idx="12"/>
          </p:nvPr>
        </p:nvSpPr>
        <p:spPr/>
        <p:txBody>
          <a:bodyPr/>
          <a:lstStyle/>
          <a:p>
            <a:fld id="{78E19608-754A-0641-BBC8-75A76EBDDEE0}" type="slidenum">
              <a:rPr lang="en-GR" smtClean="0"/>
              <a:t>‹#›</a:t>
            </a:fld>
            <a:endParaRPr lang="en-GR"/>
          </a:p>
        </p:txBody>
      </p:sp>
    </p:spTree>
    <p:extLst>
      <p:ext uri="{BB962C8B-B14F-4D97-AF65-F5344CB8AC3E}">
        <p14:creationId xmlns:p14="http://schemas.microsoft.com/office/powerpoint/2010/main" val="19950052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B7037-6154-6629-4255-F16FCEE8279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GR"/>
          </a:p>
        </p:txBody>
      </p:sp>
      <p:sp>
        <p:nvSpPr>
          <p:cNvPr id="3" name="Text Placeholder 2">
            <a:extLst>
              <a:ext uri="{FF2B5EF4-FFF2-40B4-BE49-F238E27FC236}">
                <a16:creationId xmlns:a16="http://schemas.microsoft.com/office/drawing/2014/main" id="{19FD97F4-6554-63D2-C97B-C640F088D85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CC5E6A5-C446-1054-2E1B-46CA536A4AB4}"/>
              </a:ext>
            </a:extLst>
          </p:cNvPr>
          <p:cNvSpPr>
            <a:spLocks noGrp="1"/>
          </p:cNvSpPr>
          <p:nvPr>
            <p:ph type="dt" sz="half" idx="10"/>
          </p:nvPr>
        </p:nvSpPr>
        <p:spPr/>
        <p:txBody>
          <a:bodyPr/>
          <a:lstStyle/>
          <a:p>
            <a:fld id="{1E7F1D17-BACB-EA4D-8C53-D715D162E696}" type="datetimeFigureOut">
              <a:rPr lang="en-GR" smtClean="0"/>
              <a:t>9/9/26</a:t>
            </a:fld>
            <a:endParaRPr lang="en-GR"/>
          </a:p>
        </p:txBody>
      </p:sp>
      <p:sp>
        <p:nvSpPr>
          <p:cNvPr id="5" name="Footer Placeholder 4">
            <a:extLst>
              <a:ext uri="{FF2B5EF4-FFF2-40B4-BE49-F238E27FC236}">
                <a16:creationId xmlns:a16="http://schemas.microsoft.com/office/drawing/2014/main" id="{0BBC3A82-C6F0-109C-D303-827F3A842960}"/>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134EE0E5-07F8-EEC2-296E-441966332B76}"/>
              </a:ext>
            </a:extLst>
          </p:cNvPr>
          <p:cNvSpPr>
            <a:spLocks noGrp="1"/>
          </p:cNvSpPr>
          <p:nvPr>
            <p:ph type="sldNum" sz="quarter" idx="12"/>
          </p:nvPr>
        </p:nvSpPr>
        <p:spPr/>
        <p:txBody>
          <a:bodyPr/>
          <a:lstStyle/>
          <a:p>
            <a:fld id="{78E19608-754A-0641-BBC8-75A76EBDDEE0}" type="slidenum">
              <a:rPr lang="en-GR" smtClean="0"/>
              <a:t>‹#›</a:t>
            </a:fld>
            <a:endParaRPr lang="en-GR"/>
          </a:p>
        </p:txBody>
      </p:sp>
    </p:spTree>
    <p:extLst>
      <p:ext uri="{BB962C8B-B14F-4D97-AF65-F5344CB8AC3E}">
        <p14:creationId xmlns:p14="http://schemas.microsoft.com/office/powerpoint/2010/main" val="21224536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A38C8-CC8A-573D-49EF-D2B39138F86C}"/>
              </a:ext>
            </a:extLst>
          </p:cNvPr>
          <p:cNvSpPr>
            <a:spLocks noGrp="1"/>
          </p:cNvSpPr>
          <p:nvPr>
            <p:ph type="title"/>
          </p:nvPr>
        </p:nvSpPr>
        <p:spPr/>
        <p:txBody>
          <a:bodyPr/>
          <a:lstStyle/>
          <a:p>
            <a:r>
              <a:rPr lang="en-GB"/>
              <a:t>Click to edit Master title style</a:t>
            </a:r>
            <a:endParaRPr lang="en-GR"/>
          </a:p>
        </p:txBody>
      </p:sp>
      <p:sp>
        <p:nvSpPr>
          <p:cNvPr id="3" name="Content Placeholder 2">
            <a:extLst>
              <a:ext uri="{FF2B5EF4-FFF2-40B4-BE49-F238E27FC236}">
                <a16:creationId xmlns:a16="http://schemas.microsoft.com/office/drawing/2014/main" id="{3AD3ACC4-1E61-6A04-D3C7-5E74A34554B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Content Placeholder 3">
            <a:extLst>
              <a:ext uri="{FF2B5EF4-FFF2-40B4-BE49-F238E27FC236}">
                <a16:creationId xmlns:a16="http://schemas.microsoft.com/office/drawing/2014/main" id="{1594F5D7-E4D0-1D77-31F0-15E88FA6EB0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5" name="Date Placeholder 4">
            <a:extLst>
              <a:ext uri="{FF2B5EF4-FFF2-40B4-BE49-F238E27FC236}">
                <a16:creationId xmlns:a16="http://schemas.microsoft.com/office/drawing/2014/main" id="{D9841ED0-9F8E-58A8-71D3-5A5564F2BC79}"/>
              </a:ext>
            </a:extLst>
          </p:cNvPr>
          <p:cNvSpPr>
            <a:spLocks noGrp="1"/>
          </p:cNvSpPr>
          <p:nvPr>
            <p:ph type="dt" sz="half" idx="10"/>
          </p:nvPr>
        </p:nvSpPr>
        <p:spPr/>
        <p:txBody>
          <a:bodyPr/>
          <a:lstStyle/>
          <a:p>
            <a:fld id="{1E7F1D17-BACB-EA4D-8C53-D715D162E696}" type="datetimeFigureOut">
              <a:rPr lang="en-GR" smtClean="0"/>
              <a:t>9/9/26</a:t>
            </a:fld>
            <a:endParaRPr lang="en-GR"/>
          </a:p>
        </p:txBody>
      </p:sp>
      <p:sp>
        <p:nvSpPr>
          <p:cNvPr id="6" name="Footer Placeholder 5">
            <a:extLst>
              <a:ext uri="{FF2B5EF4-FFF2-40B4-BE49-F238E27FC236}">
                <a16:creationId xmlns:a16="http://schemas.microsoft.com/office/drawing/2014/main" id="{D5EEAA17-565C-E9FF-1800-87C372A23F39}"/>
              </a:ext>
            </a:extLst>
          </p:cNvPr>
          <p:cNvSpPr>
            <a:spLocks noGrp="1"/>
          </p:cNvSpPr>
          <p:nvPr>
            <p:ph type="ftr" sz="quarter" idx="11"/>
          </p:nvPr>
        </p:nvSpPr>
        <p:spPr/>
        <p:txBody>
          <a:bodyPr/>
          <a:lstStyle/>
          <a:p>
            <a:endParaRPr lang="en-GR"/>
          </a:p>
        </p:txBody>
      </p:sp>
      <p:sp>
        <p:nvSpPr>
          <p:cNvPr id="7" name="Slide Number Placeholder 6">
            <a:extLst>
              <a:ext uri="{FF2B5EF4-FFF2-40B4-BE49-F238E27FC236}">
                <a16:creationId xmlns:a16="http://schemas.microsoft.com/office/drawing/2014/main" id="{54F627C7-630E-E3AA-78AE-6706F132949E}"/>
              </a:ext>
            </a:extLst>
          </p:cNvPr>
          <p:cNvSpPr>
            <a:spLocks noGrp="1"/>
          </p:cNvSpPr>
          <p:nvPr>
            <p:ph type="sldNum" sz="quarter" idx="12"/>
          </p:nvPr>
        </p:nvSpPr>
        <p:spPr/>
        <p:txBody>
          <a:bodyPr/>
          <a:lstStyle/>
          <a:p>
            <a:fld id="{78E19608-754A-0641-BBC8-75A76EBDDEE0}" type="slidenum">
              <a:rPr lang="en-GR" smtClean="0"/>
              <a:t>‹#›</a:t>
            </a:fld>
            <a:endParaRPr lang="en-GR"/>
          </a:p>
        </p:txBody>
      </p:sp>
    </p:spTree>
    <p:extLst>
      <p:ext uri="{BB962C8B-B14F-4D97-AF65-F5344CB8AC3E}">
        <p14:creationId xmlns:p14="http://schemas.microsoft.com/office/powerpoint/2010/main" val="3552569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5168D-97E0-C14E-988B-278EAAF0EA16}"/>
              </a:ext>
            </a:extLst>
          </p:cNvPr>
          <p:cNvSpPr>
            <a:spLocks noGrp="1"/>
          </p:cNvSpPr>
          <p:nvPr>
            <p:ph type="title"/>
          </p:nvPr>
        </p:nvSpPr>
        <p:spPr>
          <a:xfrm>
            <a:off x="839788" y="365125"/>
            <a:ext cx="10515600" cy="1325563"/>
          </a:xfrm>
        </p:spPr>
        <p:txBody>
          <a:bodyPr/>
          <a:lstStyle/>
          <a:p>
            <a:r>
              <a:rPr lang="en-GB"/>
              <a:t>Click to edit Master title style</a:t>
            </a:r>
            <a:endParaRPr lang="en-GR"/>
          </a:p>
        </p:txBody>
      </p:sp>
      <p:sp>
        <p:nvSpPr>
          <p:cNvPr id="3" name="Text Placeholder 2">
            <a:extLst>
              <a:ext uri="{FF2B5EF4-FFF2-40B4-BE49-F238E27FC236}">
                <a16:creationId xmlns:a16="http://schemas.microsoft.com/office/drawing/2014/main" id="{A0EC1B76-F5BB-B7F3-EA63-A1EA5F9FE2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3FFEF64-BF14-CE51-54BD-9CBCD5ECB5D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5" name="Text Placeholder 4">
            <a:extLst>
              <a:ext uri="{FF2B5EF4-FFF2-40B4-BE49-F238E27FC236}">
                <a16:creationId xmlns:a16="http://schemas.microsoft.com/office/drawing/2014/main" id="{C81C7570-6FD0-6108-DEC8-C4DAD72EE7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8335B97-DA27-9B27-8958-40D2BB1E70C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7" name="Date Placeholder 6">
            <a:extLst>
              <a:ext uri="{FF2B5EF4-FFF2-40B4-BE49-F238E27FC236}">
                <a16:creationId xmlns:a16="http://schemas.microsoft.com/office/drawing/2014/main" id="{244A4D7D-5B34-0E08-BB43-D1F02D0460EA}"/>
              </a:ext>
            </a:extLst>
          </p:cNvPr>
          <p:cNvSpPr>
            <a:spLocks noGrp="1"/>
          </p:cNvSpPr>
          <p:nvPr>
            <p:ph type="dt" sz="half" idx="10"/>
          </p:nvPr>
        </p:nvSpPr>
        <p:spPr/>
        <p:txBody>
          <a:bodyPr/>
          <a:lstStyle/>
          <a:p>
            <a:fld id="{1E7F1D17-BACB-EA4D-8C53-D715D162E696}" type="datetimeFigureOut">
              <a:rPr lang="en-GR" smtClean="0"/>
              <a:t>9/9/26</a:t>
            </a:fld>
            <a:endParaRPr lang="en-GR"/>
          </a:p>
        </p:txBody>
      </p:sp>
      <p:sp>
        <p:nvSpPr>
          <p:cNvPr id="8" name="Footer Placeholder 7">
            <a:extLst>
              <a:ext uri="{FF2B5EF4-FFF2-40B4-BE49-F238E27FC236}">
                <a16:creationId xmlns:a16="http://schemas.microsoft.com/office/drawing/2014/main" id="{B8CD211E-A87A-F2D4-5A80-EE2A3EE179DA}"/>
              </a:ext>
            </a:extLst>
          </p:cNvPr>
          <p:cNvSpPr>
            <a:spLocks noGrp="1"/>
          </p:cNvSpPr>
          <p:nvPr>
            <p:ph type="ftr" sz="quarter" idx="11"/>
          </p:nvPr>
        </p:nvSpPr>
        <p:spPr/>
        <p:txBody>
          <a:bodyPr/>
          <a:lstStyle/>
          <a:p>
            <a:endParaRPr lang="en-GR"/>
          </a:p>
        </p:txBody>
      </p:sp>
      <p:sp>
        <p:nvSpPr>
          <p:cNvPr id="9" name="Slide Number Placeholder 8">
            <a:extLst>
              <a:ext uri="{FF2B5EF4-FFF2-40B4-BE49-F238E27FC236}">
                <a16:creationId xmlns:a16="http://schemas.microsoft.com/office/drawing/2014/main" id="{D732D204-E79E-437F-8BC9-70F9E49938FB}"/>
              </a:ext>
            </a:extLst>
          </p:cNvPr>
          <p:cNvSpPr>
            <a:spLocks noGrp="1"/>
          </p:cNvSpPr>
          <p:nvPr>
            <p:ph type="sldNum" sz="quarter" idx="12"/>
          </p:nvPr>
        </p:nvSpPr>
        <p:spPr/>
        <p:txBody>
          <a:bodyPr/>
          <a:lstStyle/>
          <a:p>
            <a:fld id="{78E19608-754A-0641-BBC8-75A76EBDDEE0}" type="slidenum">
              <a:rPr lang="en-GR" smtClean="0"/>
              <a:t>‹#›</a:t>
            </a:fld>
            <a:endParaRPr lang="en-GR"/>
          </a:p>
        </p:txBody>
      </p:sp>
    </p:spTree>
    <p:extLst>
      <p:ext uri="{BB962C8B-B14F-4D97-AF65-F5344CB8AC3E}">
        <p14:creationId xmlns:p14="http://schemas.microsoft.com/office/powerpoint/2010/main" val="15347703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36707-1990-5904-7E7B-DAA868F6C93E}"/>
              </a:ext>
            </a:extLst>
          </p:cNvPr>
          <p:cNvSpPr>
            <a:spLocks noGrp="1"/>
          </p:cNvSpPr>
          <p:nvPr>
            <p:ph type="title"/>
          </p:nvPr>
        </p:nvSpPr>
        <p:spPr/>
        <p:txBody>
          <a:bodyPr/>
          <a:lstStyle/>
          <a:p>
            <a:r>
              <a:rPr lang="en-GB"/>
              <a:t>Click to edit Master title style</a:t>
            </a:r>
            <a:endParaRPr lang="en-GR"/>
          </a:p>
        </p:txBody>
      </p:sp>
      <p:sp>
        <p:nvSpPr>
          <p:cNvPr id="3" name="Date Placeholder 2">
            <a:extLst>
              <a:ext uri="{FF2B5EF4-FFF2-40B4-BE49-F238E27FC236}">
                <a16:creationId xmlns:a16="http://schemas.microsoft.com/office/drawing/2014/main" id="{892D78C1-788A-49BA-4A7F-0C92E2E52428}"/>
              </a:ext>
            </a:extLst>
          </p:cNvPr>
          <p:cNvSpPr>
            <a:spLocks noGrp="1"/>
          </p:cNvSpPr>
          <p:nvPr>
            <p:ph type="dt" sz="half" idx="10"/>
          </p:nvPr>
        </p:nvSpPr>
        <p:spPr/>
        <p:txBody>
          <a:bodyPr/>
          <a:lstStyle/>
          <a:p>
            <a:fld id="{1E7F1D17-BACB-EA4D-8C53-D715D162E696}" type="datetimeFigureOut">
              <a:rPr lang="en-GR" smtClean="0"/>
              <a:t>9/9/26</a:t>
            </a:fld>
            <a:endParaRPr lang="en-GR"/>
          </a:p>
        </p:txBody>
      </p:sp>
      <p:sp>
        <p:nvSpPr>
          <p:cNvPr id="4" name="Footer Placeholder 3">
            <a:extLst>
              <a:ext uri="{FF2B5EF4-FFF2-40B4-BE49-F238E27FC236}">
                <a16:creationId xmlns:a16="http://schemas.microsoft.com/office/drawing/2014/main" id="{32EE6700-7F3B-BCCF-BEE5-58C80E7F9DC7}"/>
              </a:ext>
            </a:extLst>
          </p:cNvPr>
          <p:cNvSpPr>
            <a:spLocks noGrp="1"/>
          </p:cNvSpPr>
          <p:nvPr>
            <p:ph type="ftr" sz="quarter" idx="11"/>
          </p:nvPr>
        </p:nvSpPr>
        <p:spPr/>
        <p:txBody>
          <a:bodyPr/>
          <a:lstStyle/>
          <a:p>
            <a:endParaRPr lang="en-GR"/>
          </a:p>
        </p:txBody>
      </p:sp>
      <p:sp>
        <p:nvSpPr>
          <p:cNvPr id="5" name="Slide Number Placeholder 4">
            <a:extLst>
              <a:ext uri="{FF2B5EF4-FFF2-40B4-BE49-F238E27FC236}">
                <a16:creationId xmlns:a16="http://schemas.microsoft.com/office/drawing/2014/main" id="{90515B31-5081-A8D1-8DD7-4B5C618C3613}"/>
              </a:ext>
            </a:extLst>
          </p:cNvPr>
          <p:cNvSpPr>
            <a:spLocks noGrp="1"/>
          </p:cNvSpPr>
          <p:nvPr>
            <p:ph type="sldNum" sz="quarter" idx="12"/>
          </p:nvPr>
        </p:nvSpPr>
        <p:spPr/>
        <p:txBody>
          <a:bodyPr/>
          <a:lstStyle/>
          <a:p>
            <a:fld id="{78E19608-754A-0641-BBC8-75A76EBDDEE0}" type="slidenum">
              <a:rPr lang="en-GR" smtClean="0"/>
              <a:t>‹#›</a:t>
            </a:fld>
            <a:endParaRPr lang="en-GR"/>
          </a:p>
        </p:txBody>
      </p:sp>
    </p:spTree>
    <p:extLst>
      <p:ext uri="{BB962C8B-B14F-4D97-AF65-F5344CB8AC3E}">
        <p14:creationId xmlns:p14="http://schemas.microsoft.com/office/powerpoint/2010/main" val="7378159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EF9B46-BA4C-AF72-1D60-619D3C52E369}"/>
              </a:ext>
            </a:extLst>
          </p:cNvPr>
          <p:cNvSpPr>
            <a:spLocks noGrp="1"/>
          </p:cNvSpPr>
          <p:nvPr>
            <p:ph type="dt" sz="half" idx="10"/>
          </p:nvPr>
        </p:nvSpPr>
        <p:spPr/>
        <p:txBody>
          <a:bodyPr/>
          <a:lstStyle/>
          <a:p>
            <a:fld id="{1E7F1D17-BACB-EA4D-8C53-D715D162E696}" type="datetimeFigureOut">
              <a:rPr lang="en-GR" smtClean="0"/>
              <a:t>9/9/26</a:t>
            </a:fld>
            <a:endParaRPr lang="en-GR"/>
          </a:p>
        </p:txBody>
      </p:sp>
      <p:sp>
        <p:nvSpPr>
          <p:cNvPr id="3" name="Footer Placeholder 2">
            <a:extLst>
              <a:ext uri="{FF2B5EF4-FFF2-40B4-BE49-F238E27FC236}">
                <a16:creationId xmlns:a16="http://schemas.microsoft.com/office/drawing/2014/main" id="{16FE4E4D-DCB3-FA47-9CE6-75C7456B9422}"/>
              </a:ext>
            </a:extLst>
          </p:cNvPr>
          <p:cNvSpPr>
            <a:spLocks noGrp="1"/>
          </p:cNvSpPr>
          <p:nvPr>
            <p:ph type="ftr" sz="quarter" idx="11"/>
          </p:nvPr>
        </p:nvSpPr>
        <p:spPr/>
        <p:txBody>
          <a:bodyPr/>
          <a:lstStyle/>
          <a:p>
            <a:endParaRPr lang="en-GR"/>
          </a:p>
        </p:txBody>
      </p:sp>
      <p:sp>
        <p:nvSpPr>
          <p:cNvPr id="4" name="Slide Number Placeholder 3">
            <a:extLst>
              <a:ext uri="{FF2B5EF4-FFF2-40B4-BE49-F238E27FC236}">
                <a16:creationId xmlns:a16="http://schemas.microsoft.com/office/drawing/2014/main" id="{FB70BD29-69F6-53E8-E91B-F5AA1B33A62D}"/>
              </a:ext>
            </a:extLst>
          </p:cNvPr>
          <p:cNvSpPr>
            <a:spLocks noGrp="1"/>
          </p:cNvSpPr>
          <p:nvPr>
            <p:ph type="sldNum" sz="quarter" idx="12"/>
          </p:nvPr>
        </p:nvSpPr>
        <p:spPr/>
        <p:txBody>
          <a:bodyPr/>
          <a:lstStyle/>
          <a:p>
            <a:fld id="{78E19608-754A-0641-BBC8-75A76EBDDEE0}" type="slidenum">
              <a:rPr lang="en-GR" smtClean="0"/>
              <a:t>‹#›</a:t>
            </a:fld>
            <a:endParaRPr lang="en-GR"/>
          </a:p>
        </p:txBody>
      </p:sp>
    </p:spTree>
    <p:extLst>
      <p:ext uri="{BB962C8B-B14F-4D97-AF65-F5344CB8AC3E}">
        <p14:creationId xmlns:p14="http://schemas.microsoft.com/office/powerpoint/2010/main" val="19989108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type="objTx" preserve="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5FB45-C621-6946-4E19-8655CA5519C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R"/>
          </a:p>
        </p:txBody>
      </p:sp>
      <p:sp>
        <p:nvSpPr>
          <p:cNvPr id="3" name="Content Placeholder 2">
            <a:extLst>
              <a:ext uri="{FF2B5EF4-FFF2-40B4-BE49-F238E27FC236}">
                <a16:creationId xmlns:a16="http://schemas.microsoft.com/office/drawing/2014/main" id="{4A56CC0F-0FB1-10E6-70AD-0E032CD1FA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Text Placeholder 3">
            <a:extLst>
              <a:ext uri="{FF2B5EF4-FFF2-40B4-BE49-F238E27FC236}">
                <a16:creationId xmlns:a16="http://schemas.microsoft.com/office/drawing/2014/main" id="{BEB9C143-760C-FBE0-FD85-BDD48838E9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BF12E5C-2FB1-C724-CC89-90FBD4D50D35}"/>
              </a:ext>
            </a:extLst>
          </p:cNvPr>
          <p:cNvSpPr>
            <a:spLocks noGrp="1"/>
          </p:cNvSpPr>
          <p:nvPr>
            <p:ph type="dt" sz="half" idx="10"/>
          </p:nvPr>
        </p:nvSpPr>
        <p:spPr/>
        <p:txBody>
          <a:bodyPr/>
          <a:lstStyle/>
          <a:p>
            <a:fld id="{1E7F1D17-BACB-EA4D-8C53-D715D162E696}" type="datetimeFigureOut">
              <a:rPr lang="en-GR" smtClean="0"/>
              <a:t>9/9/26</a:t>
            </a:fld>
            <a:endParaRPr lang="en-GR"/>
          </a:p>
        </p:txBody>
      </p:sp>
      <p:sp>
        <p:nvSpPr>
          <p:cNvPr id="6" name="Footer Placeholder 5">
            <a:extLst>
              <a:ext uri="{FF2B5EF4-FFF2-40B4-BE49-F238E27FC236}">
                <a16:creationId xmlns:a16="http://schemas.microsoft.com/office/drawing/2014/main" id="{D4E3BBD0-C0EF-46A0-DACE-D10A29631982}"/>
              </a:ext>
            </a:extLst>
          </p:cNvPr>
          <p:cNvSpPr>
            <a:spLocks noGrp="1"/>
          </p:cNvSpPr>
          <p:nvPr>
            <p:ph type="ftr" sz="quarter" idx="11"/>
          </p:nvPr>
        </p:nvSpPr>
        <p:spPr/>
        <p:txBody>
          <a:bodyPr/>
          <a:lstStyle/>
          <a:p>
            <a:endParaRPr lang="en-GR"/>
          </a:p>
        </p:txBody>
      </p:sp>
      <p:sp>
        <p:nvSpPr>
          <p:cNvPr id="7" name="Slide Number Placeholder 6">
            <a:extLst>
              <a:ext uri="{FF2B5EF4-FFF2-40B4-BE49-F238E27FC236}">
                <a16:creationId xmlns:a16="http://schemas.microsoft.com/office/drawing/2014/main" id="{7D2A4DD1-6B95-23B6-C04C-8BB3158DE9CF}"/>
              </a:ext>
            </a:extLst>
          </p:cNvPr>
          <p:cNvSpPr>
            <a:spLocks noGrp="1"/>
          </p:cNvSpPr>
          <p:nvPr>
            <p:ph type="sldNum" sz="quarter" idx="12"/>
          </p:nvPr>
        </p:nvSpPr>
        <p:spPr/>
        <p:txBody>
          <a:bodyPr/>
          <a:lstStyle/>
          <a:p>
            <a:fld id="{78E19608-754A-0641-BBC8-75A76EBDDEE0}" type="slidenum">
              <a:rPr lang="en-GR" smtClean="0"/>
              <a:t>‹#›</a:t>
            </a:fld>
            <a:endParaRPr lang="en-GR"/>
          </a:p>
        </p:txBody>
      </p:sp>
    </p:spTree>
    <p:extLst>
      <p:ext uri="{BB962C8B-B14F-4D97-AF65-F5344CB8AC3E}">
        <p14:creationId xmlns:p14="http://schemas.microsoft.com/office/powerpoint/2010/main" val="12314451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E18F-4656-F28C-5F8E-E5D5E024A71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R"/>
          </a:p>
        </p:txBody>
      </p:sp>
      <p:sp>
        <p:nvSpPr>
          <p:cNvPr id="3" name="Picture Placeholder 2">
            <a:extLst>
              <a:ext uri="{FF2B5EF4-FFF2-40B4-BE49-F238E27FC236}">
                <a16:creationId xmlns:a16="http://schemas.microsoft.com/office/drawing/2014/main" id="{69AC85BD-5E03-4D87-BAFA-278563BB0D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R"/>
          </a:p>
        </p:txBody>
      </p:sp>
      <p:sp>
        <p:nvSpPr>
          <p:cNvPr id="4" name="Text Placeholder 3">
            <a:extLst>
              <a:ext uri="{FF2B5EF4-FFF2-40B4-BE49-F238E27FC236}">
                <a16:creationId xmlns:a16="http://schemas.microsoft.com/office/drawing/2014/main" id="{7AD97E2B-A404-05DF-92A5-5811B10124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F4D8E9D-12A2-B7B8-BDC9-B418FCC4CF6E}"/>
              </a:ext>
            </a:extLst>
          </p:cNvPr>
          <p:cNvSpPr>
            <a:spLocks noGrp="1"/>
          </p:cNvSpPr>
          <p:nvPr>
            <p:ph type="dt" sz="half" idx="10"/>
          </p:nvPr>
        </p:nvSpPr>
        <p:spPr/>
        <p:txBody>
          <a:bodyPr/>
          <a:lstStyle/>
          <a:p>
            <a:fld id="{1E7F1D17-BACB-EA4D-8C53-D715D162E696}" type="datetimeFigureOut">
              <a:rPr lang="en-GR" smtClean="0"/>
              <a:t>9/9/26</a:t>
            </a:fld>
            <a:endParaRPr lang="en-GR"/>
          </a:p>
        </p:txBody>
      </p:sp>
      <p:sp>
        <p:nvSpPr>
          <p:cNvPr id="6" name="Footer Placeholder 5">
            <a:extLst>
              <a:ext uri="{FF2B5EF4-FFF2-40B4-BE49-F238E27FC236}">
                <a16:creationId xmlns:a16="http://schemas.microsoft.com/office/drawing/2014/main" id="{1B744C53-EE1E-B5C5-F073-68BF11616FDD}"/>
              </a:ext>
            </a:extLst>
          </p:cNvPr>
          <p:cNvSpPr>
            <a:spLocks noGrp="1"/>
          </p:cNvSpPr>
          <p:nvPr>
            <p:ph type="ftr" sz="quarter" idx="11"/>
          </p:nvPr>
        </p:nvSpPr>
        <p:spPr/>
        <p:txBody>
          <a:bodyPr/>
          <a:lstStyle/>
          <a:p>
            <a:endParaRPr lang="en-GR"/>
          </a:p>
        </p:txBody>
      </p:sp>
      <p:sp>
        <p:nvSpPr>
          <p:cNvPr id="7" name="Slide Number Placeholder 6">
            <a:extLst>
              <a:ext uri="{FF2B5EF4-FFF2-40B4-BE49-F238E27FC236}">
                <a16:creationId xmlns:a16="http://schemas.microsoft.com/office/drawing/2014/main" id="{613B1A3A-BD9D-0863-003A-544556F8D950}"/>
              </a:ext>
            </a:extLst>
          </p:cNvPr>
          <p:cNvSpPr>
            <a:spLocks noGrp="1"/>
          </p:cNvSpPr>
          <p:nvPr>
            <p:ph type="sldNum" sz="quarter" idx="12"/>
          </p:nvPr>
        </p:nvSpPr>
        <p:spPr/>
        <p:txBody>
          <a:bodyPr/>
          <a:lstStyle/>
          <a:p>
            <a:fld id="{78E19608-754A-0641-BBC8-75A76EBDDEE0}" type="slidenum">
              <a:rPr lang="en-GR" smtClean="0"/>
              <a:t>‹#›</a:t>
            </a:fld>
            <a:endParaRPr lang="en-GR"/>
          </a:p>
        </p:txBody>
      </p:sp>
    </p:spTree>
    <p:extLst>
      <p:ext uri="{BB962C8B-B14F-4D97-AF65-F5344CB8AC3E}">
        <p14:creationId xmlns:p14="http://schemas.microsoft.com/office/powerpoint/2010/main" val="13025780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type="vertTx" preserve="1">
  <p:cSld name="1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AE442-7945-CC3E-BBD6-3FFD910F004A}"/>
              </a:ext>
            </a:extLst>
          </p:cNvPr>
          <p:cNvSpPr>
            <a:spLocks noGrp="1"/>
          </p:cNvSpPr>
          <p:nvPr>
            <p:ph type="title"/>
          </p:nvPr>
        </p:nvSpPr>
        <p:spPr/>
        <p:txBody>
          <a:bodyPr/>
          <a:lstStyle/>
          <a:p>
            <a:r>
              <a:rPr lang="en-GB"/>
              <a:t>Click to edit Master title style</a:t>
            </a:r>
            <a:endParaRPr lang="en-GR"/>
          </a:p>
        </p:txBody>
      </p:sp>
      <p:sp>
        <p:nvSpPr>
          <p:cNvPr id="3" name="Vertical Text Placeholder 2">
            <a:extLst>
              <a:ext uri="{FF2B5EF4-FFF2-40B4-BE49-F238E27FC236}">
                <a16:creationId xmlns:a16="http://schemas.microsoft.com/office/drawing/2014/main" id="{79DBF71F-DABD-86EF-6D31-05903CA1DEC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Date Placeholder 3">
            <a:extLst>
              <a:ext uri="{FF2B5EF4-FFF2-40B4-BE49-F238E27FC236}">
                <a16:creationId xmlns:a16="http://schemas.microsoft.com/office/drawing/2014/main" id="{0B686D4D-CDCC-2B4F-44DA-38BBBFA0FB35}"/>
              </a:ext>
            </a:extLst>
          </p:cNvPr>
          <p:cNvSpPr>
            <a:spLocks noGrp="1"/>
          </p:cNvSpPr>
          <p:nvPr>
            <p:ph type="dt" sz="half" idx="10"/>
          </p:nvPr>
        </p:nvSpPr>
        <p:spPr/>
        <p:txBody>
          <a:bodyPr/>
          <a:lstStyle/>
          <a:p>
            <a:fld id="{1E7F1D17-BACB-EA4D-8C53-D715D162E696}" type="datetimeFigureOut">
              <a:rPr lang="en-GR" smtClean="0"/>
              <a:t>9/9/26</a:t>
            </a:fld>
            <a:endParaRPr lang="en-GR"/>
          </a:p>
        </p:txBody>
      </p:sp>
      <p:sp>
        <p:nvSpPr>
          <p:cNvPr id="5" name="Footer Placeholder 4">
            <a:extLst>
              <a:ext uri="{FF2B5EF4-FFF2-40B4-BE49-F238E27FC236}">
                <a16:creationId xmlns:a16="http://schemas.microsoft.com/office/drawing/2014/main" id="{1464A401-679F-1773-D920-B4EAB6F1B9B5}"/>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721FDDD0-40DE-F952-F853-7CF23261FF3E}"/>
              </a:ext>
            </a:extLst>
          </p:cNvPr>
          <p:cNvSpPr>
            <a:spLocks noGrp="1"/>
          </p:cNvSpPr>
          <p:nvPr>
            <p:ph type="sldNum" sz="quarter" idx="12"/>
          </p:nvPr>
        </p:nvSpPr>
        <p:spPr/>
        <p:txBody>
          <a:bodyPr/>
          <a:lstStyle/>
          <a:p>
            <a:fld id="{78E19608-754A-0641-BBC8-75A76EBDDEE0}" type="slidenum">
              <a:rPr lang="en-GR" smtClean="0"/>
              <a:t>‹#›</a:t>
            </a:fld>
            <a:endParaRPr lang="en-GR"/>
          </a:p>
        </p:txBody>
      </p:sp>
    </p:spTree>
    <p:extLst>
      <p:ext uri="{BB962C8B-B14F-4D97-AF65-F5344CB8AC3E}">
        <p14:creationId xmlns:p14="http://schemas.microsoft.com/office/powerpoint/2010/main" val="1813234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type="vertTitleAndTx" preserve="1">
  <p:cSld name="1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A927B2-9846-7A69-1D7C-AA666102DFF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GR"/>
          </a:p>
        </p:txBody>
      </p:sp>
      <p:sp>
        <p:nvSpPr>
          <p:cNvPr id="3" name="Vertical Text Placeholder 2">
            <a:extLst>
              <a:ext uri="{FF2B5EF4-FFF2-40B4-BE49-F238E27FC236}">
                <a16:creationId xmlns:a16="http://schemas.microsoft.com/office/drawing/2014/main" id="{1A652E0C-461E-A131-DDE0-C8CA80778DC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Date Placeholder 3">
            <a:extLst>
              <a:ext uri="{FF2B5EF4-FFF2-40B4-BE49-F238E27FC236}">
                <a16:creationId xmlns:a16="http://schemas.microsoft.com/office/drawing/2014/main" id="{01C50571-0436-9A30-A10E-AAAF8B60AFB2}"/>
              </a:ext>
            </a:extLst>
          </p:cNvPr>
          <p:cNvSpPr>
            <a:spLocks noGrp="1"/>
          </p:cNvSpPr>
          <p:nvPr>
            <p:ph type="dt" sz="half" idx="10"/>
          </p:nvPr>
        </p:nvSpPr>
        <p:spPr/>
        <p:txBody>
          <a:bodyPr/>
          <a:lstStyle/>
          <a:p>
            <a:fld id="{1E7F1D17-BACB-EA4D-8C53-D715D162E696}" type="datetimeFigureOut">
              <a:rPr lang="en-GR" smtClean="0"/>
              <a:t>9/9/26</a:t>
            </a:fld>
            <a:endParaRPr lang="en-GR"/>
          </a:p>
        </p:txBody>
      </p:sp>
      <p:sp>
        <p:nvSpPr>
          <p:cNvPr id="5" name="Footer Placeholder 4">
            <a:extLst>
              <a:ext uri="{FF2B5EF4-FFF2-40B4-BE49-F238E27FC236}">
                <a16:creationId xmlns:a16="http://schemas.microsoft.com/office/drawing/2014/main" id="{B22A6788-2C31-CD39-BAAC-76AC3D900123}"/>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1C757BA8-E086-22CD-2F1B-643022B2D451}"/>
              </a:ext>
            </a:extLst>
          </p:cNvPr>
          <p:cNvSpPr>
            <a:spLocks noGrp="1"/>
          </p:cNvSpPr>
          <p:nvPr>
            <p:ph type="sldNum" sz="quarter" idx="12"/>
          </p:nvPr>
        </p:nvSpPr>
        <p:spPr/>
        <p:txBody>
          <a:bodyPr/>
          <a:lstStyle/>
          <a:p>
            <a:fld id="{78E19608-754A-0641-BBC8-75A76EBDDEE0}" type="slidenum">
              <a:rPr lang="en-GR" smtClean="0"/>
              <a:t>‹#›</a:t>
            </a:fld>
            <a:endParaRPr lang="en-GR"/>
          </a:p>
        </p:txBody>
      </p:sp>
    </p:spTree>
    <p:extLst>
      <p:ext uri="{BB962C8B-B14F-4D97-AF65-F5344CB8AC3E}">
        <p14:creationId xmlns:p14="http://schemas.microsoft.com/office/powerpoint/2010/main" val="34548604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DD93F370-0603-42F8-A7D8-E3390EE70687}"/>
              </a:ext>
            </a:extLst>
          </p:cNvPr>
          <p:cNvSpPr>
            <a:spLocks noGrp="1"/>
          </p:cNvSpPr>
          <p:nvPr userDrawn="1">
            <p:ph type="ctrTitle" hasCustomPrompt="1"/>
          </p:nvPr>
        </p:nvSpPr>
        <p:spPr>
          <a:xfrm>
            <a:off x="365760" y="2180861"/>
            <a:ext cx="7543165" cy="2560320"/>
          </a:xfrm>
        </p:spPr>
        <p:txBody>
          <a:bodyPr anchor="t" anchorCtr="0"/>
          <a:lstStyle>
            <a:lvl1pPr algn="l">
              <a:defRPr sz="5063" b="0" spc="0" baseline="0"/>
            </a:lvl1pPr>
          </a:lstStyle>
          <a:p>
            <a:r>
              <a:rPr lang="en-US" dirty="0"/>
              <a:t>[Presentation title]</a:t>
            </a:r>
          </a:p>
        </p:txBody>
      </p:sp>
      <p:sp>
        <p:nvSpPr>
          <p:cNvPr id="5" name="Text Placeholder 4">
            <a:extLst>
              <a:ext uri="{FF2B5EF4-FFF2-40B4-BE49-F238E27FC236}">
                <a16:creationId xmlns:a16="http://schemas.microsoft.com/office/drawing/2014/main" id="{C7CE39BE-06F7-7349-BF12-45D065ED872B}"/>
              </a:ext>
            </a:extLst>
          </p:cNvPr>
          <p:cNvSpPr>
            <a:spLocks noGrp="1"/>
          </p:cNvSpPr>
          <p:nvPr>
            <p:ph type="body" sz="quarter" idx="11" hasCustomPrompt="1"/>
          </p:nvPr>
        </p:nvSpPr>
        <p:spPr>
          <a:xfrm>
            <a:off x="365759" y="4937760"/>
            <a:ext cx="7543167" cy="685800"/>
          </a:xfrm>
        </p:spPr>
        <p:txBody>
          <a:bodyPr/>
          <a:lstStyle>
            <a:lvl1pPr marL="0" indent="0">
              <a:spcBef>
                <a:spcPts val="0"/>
              </a:spcBef>
              <a:buNone/>
              <a:defRPr b="0"/>
            </a:lvl1pPr>
            <a:lvl2pPr marL="0" indent="0">
              <a:spcBef>
                <a:spcPts val="0"/>
              </a:spcBef>
              <a:buNone/>
              <a:defRPr b="0"/>
            </a:lvl2pPr>
            <a:lvl3pPr marL="0" indent="0">
              <a:spcBef>
                <a:spcPts val="0"/>
              </a:spcBef>
              <a:buNone/>
              <a:defRPr b="0"/>
            </a:lvl3pPr>
            <a:lvl4pPr marL="0" indent="0">
              <a:spcBef>
                <a:spcPts val="0"/>
              </a:spcBef>
              <a:buNone/>
              <a:defRPr b="0"/>
            </a:lvl4pPr>
            <a:lvl5pPr marL="0" indent="0">
              <a:spcBef>
                <a:spcPts val="0"/>
              </a:spcBef>
              <a:buNone/>
              <a:defRPr b="0"/>
            </a:lvl5pPr>
            <a:lvl6pPr marL="0" indent="0">
              <a:spcBef>
                <a:spcPts val="0"/>
              </a:spcBef>
              <a:buNone/>
              <a:defRPr b="0"/>
            </a:lvl6pPr>
            <a:lvl7pPr marL="0" indent="0">
              <a:spcBef>
                <a:spcPts val="0"/>
              </a:spcBef>
              <a:buNone/>
              <a:defRPr b="0"/>
            </a:lvl7pPr>
            <a:lvl8pPr marL="0" indent="0">
              <a:spcBef>
                <a:spcPts val="0"/>
              </a:spcBef>
              <a:buNone/>
              <a:defRPr b="0"/>
            </a:lvl8pPr>
            <a:lvl9pPr marL="0" indent="0">
              <a:spcBef>
                <a:spcPts val="0"/>
              </a:spcBef>
              <a:buNone/>
              <a:defRPr b="0"/>
            </a:lvl9pPr>
          </a:lstStyle>
          <a:p>
            <a:pPr lvl="0"/>
            <a:r>
              <a:rPr lang="en-US" dirty="0"/>
              <a:t>[Presenter Name]</a:t>
            </a:r>
            <a:br>
              <a:rPr lang="en-US" dirty="0"/>
            </a:br>
            <a:r>
              <a:rPr lang="en-US" dirty="0"/>
              <a:t>[Title]</a:t>
            </a:r>
          </a:p>
        </p:txBody>
      </p:sp>
      <p:pic>
        <p:nvPicPr>
          <p:cNvPr id="4" name="Imagen 1">
            <a:extLst>
              <a:ext uri="{FF2B5EF4-FFF2-40B4-BE49-F238E27FC236}">
                <a16:creationId xmlns:a16="http://schemas.microsoft.com/office/drawing/2014/main" id="{81F29D93-7F92-1442-AD6B-57A9542DF94D}"/>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 y="6290675"/>
            <a:ext cx="856412" cy="5716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11" descr="escudo universidad">
            <a:extLst>
              <a:ext uri="{FF2B5EF4-FFF2-40B4-BE49-F238E27FC236}">
                <a16:creationId xmlns:a16="http://schemas.microsoft.com/office/drawing/2014/main" id="{3844D00B-4648-C343-A569-A71DD4AC55D2}"/>
              </a:ext>
            </a:extLst>
          </p:cNvPr>
          <p:cNvPicPr>
            <a:picLocks noChangeAspect="1" noChangeArrowheads="1"/>
          </p:cNvPicPr>
          <p:nvPr userDrawn="1"/>
        </p:nvPicPr>
        <p:blipFill>
          <a:blip r:embed="rId3" cstate="email">
            <a:clrChange>
              <a:clrFrom>
                <a:srgbClr val="010101"/>
              </a:clrFrom>
              <a:clrTo>
                <a:srgbClr val="010101">
                  <a:alpha val="0"/>
                </a:srgbClr>
              </a:clrTo>
            </a:clrChange>
            <a:extLst>
              <a:ext uri="{28A0092B-C50C-407E-A947-70E740481C1C}">
                <a14:useLocalDpi xmlns:a14="http://schemas.microsoft.com/office/drawing/2010/main" val="0"/>
              </a:ext>
            </a:extLst>
          </a:blip>
          <a:srcRect/>
          <a:stretch>
            <a:fillRect/>
          </a:stretch>
        </p:blipFill>
        <p:spPr bwMode="auto">
          <a:xfrm>
            <a:off x="984429" y="6276445"/>
            <a:ext cx="599612" cy="5716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Logo CIC">
            <a:extLst>
              <a:ext uri="{FF2B5EF4-FFF2-40B4-BE49-F238E27FC236}">
                <a16:creationId xmlns:a16="http://schemas.microsoft.com/office/drawing/2014/main" id="{5BC9C4D8-CB6E-3F4F-A3A3-F51404C96E73}"/>
              </a:ext>
            </a:extLst>
          </p:cNvPr>
          <p:cNvPicPr>
            <a:picLocks noChangeAspect="1" noChangeArrowheads="1"/>
          </p:cNvPicPr>
          <p:nvPr userDrawn="1"/>
        </p:nvPicPr>
        <p:blipFill>
          <a:blip r:embed="rId4" cstate="email">
            <a:clrChange>
              <a:clrFrom>
                <a:srgbClr val="010101"/>
              </a:clrFrom>
              <a:clrTo>
                <a:srgbClr val="010101">
                  <a:alpha val="0"/>
                </a:srgbClr>
              </a:clrTo>
            </a:clrChange>
            <a:extLst>
              <a:ext uri="{28A0092B-C50C-407E-A947-70E740481C1C}">
                <a14:useLocalDpi xmlns:a14="http://schemas.microsoft.com/office/drawing/2010/main" val="0"/>
              </a:ext>
            </a:extLst>
          </a:blip>
          <a:srcRect/>
          <a:stretch>
            <a:fillRect/>
          </a:stretch>
        </p:blipFill>
        <p:spPr bwMode="auto">
          <a:xfrm>
            <a:off x="1662758" y="6257489"/>
            <a:ext cx="1019713" cy="5716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70175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pos="4982">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userDrawn="1">
  <p:cSld name="1_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normAutofit/>
          </a:bodyPr>
          <a:lstStyle>
            <a:lvl1pPr>
              <a:defRPr sz="3300">
                <a:latin typeface="Verdana" panose="020B0604030504040204" pitchFamily="34" charset="0"/>
                <a:ea typeface="Verdana" panose="020B0604030504040204" pitchFamily="34" charset="0"/>
                <a:cs typeface="Verdana" panose="020B0604030504040204" pitchFamily="34" charset="0"/>
              </a:defRPr>
            </a:lvl1pPr>
          </a:lstStyle>
          <a:p>
            <a:r>
              <a:t>Slide Title</a:t>
            </a:r>
          </a:p>
        </p:txBody>
      </p:sp>
      <p:sp>
        <p:nvSpPr>
          <p:cNvPr id="44" name="Body Level One…"/>
          <p:cNvSpPr txBox="1">
            <a:spLocks noGrp="1"/>
          </p:cNvSpPr>
          <p:nvPr>
            <p:ph type="body" idx="1" hasCustomPrompt="1"/>
          </p:nvPr>
        </p:nvSpPr>
        <p:spPr>
          <a:xfrm>
            <a:off x="603251" y="1435397"/>
            <a:ext cx="10985500" cy="4816863"/>
          </a:xfrm>
          <a:prstGeom prst="rect">
            <a:avLst/>
          </a:prstGeom>
        </p:spPr>
        <p:txBody>
          <a:bodyPr/>
          <a:lstStyle>
            <a:lvl1pPr>
              <a:defRPr sz="1800">
                <a:latin typeface="Verdana" panose="020B0604030504040204" pitchFamily="34" charset="0"/>
                <a:ea typeface="Verdana" panose="020B0604030504040204" pitchFamily="34" charset="0"/>
                <a:cs typeface="Verdana" panose="020B0604030504040204" pitchFamily="34" charset="0"/>
              </a:defRPr>
            </a:lvl1pPr>
            <a:lvl2pPr>
              <a:defRPr sz="1800">
                <a:latin typeface="Verdana" panose="020B0604030504040204" pitchFamily="34" charset="0"/>
                <a:ea typeface="Verdana" panose="020B0604030504040204" pitchFamily="34" charset="0"/>
                <a:cs typeface="Verdana" panose="020B0604030504040204" pitchFamily="34" charset="0"/>
              </a:defRPr>
            </a:lvl2pPr>
            <a:lvl3pPr>
              <a:defRPr sz="1800">
                <a:latin typeface="Verdana" panose="020B0604030504040204" pitchFamily="34" charset="0"/>
                <a:ea typeface="Verdana" panose="020B0604030504040204" pitchFamily="34" charset="0"/>
                <a:cs typeface="Verdana" panose="020B0604030504040204" pitchFamily="34" charset="0"/>
              </a:defRPr>
            </a:lvl3pPr>
            <a:lvl4pPr>
              <a:defRPr sz="1800">
                <a:latin typeface="Verdana" panose="020B0604030504040204" pitchFamily="34" charset="0"/>
                <a:ea typeface="Verdana" panose="020B0604030504040204" pitchFamily="34" charset="0"/>
                <a:cs typeface="Verdana" panose="020B0604030504040204" pitchFamily="34" charset="0"/>
              </a:defRPr>
            </a:lvl4pPr>
            <a:lvl5pPr>
              <a:defRPr sz="1800">
                <a:latin typeface="Verdana" panose="020B0604030504040204" pitchFamily="34" charset="0"/>
                <a:ea typeface="Verdana" panose="020B0604030504040204" pitchFamily="34" charset="0"/>
                <a:cs typeface="Verdana" panose="020B0604030504040204" pitchFamily="34" charset="0"/>
              </a:defRPr>
            </a:lvl5p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48477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20169CC9-E48A-4A98-8478-7E438438D46A}"/>
              </a:ext>
            </a:extLst>
          </p:cNvPr>
          <p:cNvSpPr>
            <a:spLocks noGrp="1"/>
          </p:cNvSpPr>
          <p:nvPr>
            <p:ph type="body" sz="quarter" idx="12" hasCustomPrompt="1"/>
          </p:nvPr>
        </p:nvSpPr>
        <p:spPr>
          <a:xfrm>
            <a:off x="9665818" y="0"/>
            <a:ext cx="2526183" cy="249283"/>
          </a:xfrm>
        </p:spPr>
        <p:txBody>
          <a:bodyPr/>
          <a:lstStyle>
            <a:lvl1pPr algn="r">
              <a:defRPr sz="1100">
                <a:solidFill>
                  <a:schemeClr val="tx2"/>
                </a:solidFill>
              </a:defRPr>
            </a:lvl1pPr>
          </a:lstStyle>
          <a:p>
            <a:pPr lvl="0"/>
            <a:r>
              <a:rPr lang="en-US"/>
              <a:t>Study name</a:t>
            </a:r>
          </a:p>
        </p:txBody>
      </p:sp>
      <p:sp>
        <p:nvSpPr>
          <p:cNvPr id="2" name="Title 1"/>
          <p:cNvSpPr>
            <a:spLocks noGrp="1"/>
          </p:cNvSpPr>
          <p:nvPr>
            <p:ph type="title"/>
          </p:nvPr>
        </p:nvSpPr>
        <p:spPr/>
        <p:txBody>
          <a:bodyPr/>
          <a:lstStyle/>
          <a:p>
            <a:r>
              <a:rPr lang="en-US"/>
              <a:t>Click to edit Master title style</a:t>
            </a:r>
          </a:p>
        </p:txBody>
      </p:sp>
    </p:spTree>
    <p:custDataLst>
      <p:tags r:id="rId1"/>
    </p:custDataLst>
    <p:extLst>
      <p:ext uri="{BB962C8B-B14F-4D97-AF65-F5344CB8AC3E}">
        <p14:creationId xmlns:p14="http://schemas.microsoft.com/office/powerpoint/2010/main" val="19863995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0DED229-FF74-4A62-88C2-BBB1F4AD1004}"/>
              </a:ext>
            </a:extLst>
          </p:cNvPr>
          <p:cNvSpPr>
            <a:spLocks noGrp="1"/>
          </p:cNvSpPr>
          <p:nvPr>
            <p:ph type="body" sz="quarter" idx="12" hasCustomPrompt="1"/>
          </p:nvPr>
        </p:nvSpPr>
        <p:spPr>
          <a:xfrm>
            <a:off x="9665818" y="0"/>
            <a:ext cx="2526183" cy="249283"/>
          </a:xfrm>
        </p:spPr>
        <p:txBody>
          <a:bodyPr/>
          <a:lstStyle>
            <a:lvl1pPr algn="r">
              <a:defRPr sz="1067">
                <a:solidFill>
                  <a:schemeClr val="tx2"/>
                </a:solidFill>
              </a:defRPr>
            </a:lvl1pPr>
          </a:lstStyle>
          <a:p>
            <a:pPr lvl="0"/>
            <a:r>
              <a:rPr lang="en-US"/>
              <a:t>Study name</a:t>
            </a:r>
          </a:p>
        </p:txBody>
      </p:sp>
      <p:sp>
        <p:nvSpPr>
          <p:cNvPr id="2" name="Title 1"/>
          <p:cNvSpPr>
            <a:spLocks noGrp="1"/>
          </p:cNvSpPr>
          <p:nvPr>
            <p:ph type="title"/>
          </p:nvPr>
        </p:nvSpPr>
        <p:spPr>
          <a:xfrm>
            <a:off x="378462" y="145370"/>
            <a:ext cx="11435077" cy="677333"/>
          </a:xfrm>
        </p:spPr>
        <p:txBody>
          <a:bodyPr/>
          <a:lstStyle>
            <a:lvl1pPr>
              <a:defRPr sz="3200"/>
            </a:lvl1pPr>
          </a:lstStyle>
          <a:p>
            <a:r>
              <a:rPr lang="en-US"/>
              <a:t>Click to edit Master title style</a:t>
            </a:r>
          </a:p>
        </p:txBody>
      </p:sp>
      <p:sp>
        <p:nvSpPr>
          <p:cNvPr id="3" name="Content Placeholder 2"/>
          <p:cNvSpPr>
            <a:spLocks noGrp="1"/>
          </p:cNvSpPr>
          <p:nvPr>
            <p:ph idx="1"/>
          </p:nvPr>
        </p:nvSpPr>
        <p:spPr>
          <a:xfrm>
            <a:off x="378462" y="1397000"/>
            <a:ext cx="11435077" cy="4622800"/>
          </a:xfrm>
        </p:spPr>
        <p:txBody>
          <a:bodyPr/>
          <a:lstStyle>
            <a:lvl1pPr marL="0" indent="0">
              <a:buNone/>
              <a:defRPr b="0">
                <a:solidFill>
                  <a:schemeClr val="tx2"/>
                </a:solidFill>
              </a:defRPr>
            </a:lvl1pPr>
            <a:lvl2pPr marL="256026" indent="-256026">
              <a:buFont typeface="Arial" panose="020B0604020202020204" pitchFamily="34" charset="0"/>
              <a:buChar char="•"/>
              <a:defRPr sz="1800"/>
            </a:lvl2pPr>
            <a:lvl3pPr marL="755885" indent="-341367">
              <a:buFont typeface="Arial" panose="020B0604020202020204" pitchFamily="34" charset="0"/>
              <a:buChar char="–"/>
              <a:defRPr sz="1600"/>
            </a:lvl3pPr>
            <a:lvl4pPr marL="1182594" indent="-268217">
              <a:buFont typeface="Arial" panose="020B0604020202020204" pitchFamily="34" charset="0"/>
              <a:buChar char="•"/>
              <a:defRPr sz="1400"/>
            </a:lvl4pPr>
            <a:lvl5pPr marL="1609304" indent="-304792">
              <a:buFont typeface="Arial" panose="020B0604020202020204" pitchFamily="34" charset="0"/>
              <a:buChar cha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4"/>
          </p:nvPr>
        </p:nvSpPr>
        <p:spPr>
          <a:xfrm>
            <a:off x="10578133" y="6332095"/>
            <a:ext cx="662940" cy="365125"/>
          </a:xfrm>
          <a:prstGeom prst="rect">
            <a:avLst/>
          </a:prstGeom>
        </p:spPr>
        <p:txBody>
          <a:bodyPr vert="horz" lIns="0" tIns="0" rIns="0" bIns="0" rtlCol="0" anchor="b" anchorCtr="0"/>
          <a:lstStyle>
            <a:lvl1pPr algn="r">
              <a:defRPr lang="en-US" sz="1200" smtClean="0"/>
            </a:lvl1pPr>
          </a:lstStyle>
          <a:p>
            <a:fld id="{AF1AFCDA-ABCC-4704-AB71-48FDE4F2FA4C}" type="slidenum">
              <a:rPr lang="en-GB" smtClean="0"/>
              <a:pPr/>
              <a:t>‹#›</a:t>
            </a:fld>
            <a:endParaRPr lang="en-GB" dirty="0"/>
          </a:p>
        </p:txBody>
      </p:sp>
      <p:sp>
        <p:nvSpPr>
          <p:cNvPr id="4" name="Footer Placeholder 3">
            <a:extLst>
              <a:ext uri="{FF2B5EF4-FFF2-40B4-BE49-F238E27FC236}">
                <a16:creationId xmlns:a16="http://schemas.microsoft.com/office/drawing/2014/main" id="{06604FB1-BAAF-42A4-8F0F-109AB7DA65F9}"/>
              </a:ext>
            </a:extLst>
          </p:cNvPr>
          <p:cNvSpPr>
            <a:spLocks noGrp="1"/>
          </p:cNvSpPr>
          <p:nvPr>
            <p:ph type="ftr" sz="quarter" idx="13"/>
          </p:nvPr>
        </p:nvSpPr>
        <p:spPr/>
        <p:txBody>
          <a:bodyPr/>
          <a:lstStyle>
            <a:lvl1pPr>
              <a:defRPr>
                <a:solidFill>
                  <a:schemeClr val="tx1"/>
                </a:solidFill>
              </a:defRPr>
            </a:lvl1pPr>
          </a:lstStyle>
          <a:p>
            <a:endParaRPr lang="en-US" dirty="0">
              <a:solidFill>
                <a:schemeClr val="tx1"/>
              </a:solidFill>
            </a:endParaRPr>
          </a:p>
        </p:txBody>
      </p:sp>
    </p:spTree>
    <p:custDataLst>
      <p:tags r:id="rId1"/>
    </p:custDataLst>
    <p:extLst>
      <p:ext uri="{BB962C8B-B14F-4D97-AF65-F5344CB8AC3E}">
        <p14:creationId xmlns:p14="http://schemas.microsoft.com/office/powerpoint/2010/main" val="393024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35360" y="323561"/>
            <a:ext cx="11521280" cy="951640"/>
          </a:xfrm>
        </p:spPr>
        <p:txBody>
          <a:bodyPr/>
          <a:lstStyle>
            <a:lvl1pPr algn="ctr">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14042F-3AA6-4404-A128-6AEA29C5F73A}"/>
              </a:ext>
            </a:extLst>
          </p:cNvPr>
          <p:cNvSpPr>
            <a:spLocks noGrp="1"/>
          </p:cNvSpPr>
          <p:nvPr>
            <p:ph type="dt" sz="half" idx="10"/>
          </p:nvPr>
        </p:nvSpPr>
        <p:spPr/>
        <p:txBody>
          <a:bodyPr/>
          <a:lstStyle>
            <a:lvl1pPr>
              <a:defRPr/>
            </a:lvl1pPr>
          </a:lstStyle>
          <a:p>
            <a:pPr>
              <a:defRPr/>
            </a:pPr>
            <a:fld id="{C563D0AA-7A2F-4658-B581-87A061CD5B22}" type="datetime1">
              <a:rPr lang="en-US" altLang="en-US"/>
              <a:pPr>
                <a:defRPr/>
              </a:pPr>
              <a:t>9/9/26</a:t>
            </a:fld>
            <a:endParaRPr lang="en-US" altLang="en-US" dirty="0"/>
          </a:p>
        </p:txBody>
      </p:sp>
      <p:sp>
        <p:nvSpPr>
          <p:cNvPr id="5" name="Footer Placeholder 4">
            <a:extLst>
              <a:ext uri="{FF2B5EF4-FFF2-40B4-BE49-F238E27FC236}">
                <a16:creationId xmlns:a16="http://schemas.microsoft.com/office/drawing/2014/main" id="{6EA47B47-C198-4364-8473-9C865A8E5812}"/>
              </a:ext>
            </a:extLst>
          </p:cNvPr>
          <p:cNvSpPr>
            <a:spLocks noGrp="1"/>
          </p:cNvSpPr>
          <p:nvPr>
            <p:ph type="ftr" sz="quarter" idx="11"/>
          </p:nvPr>
        </p:nvSpPr>
        <p:spPr/>
        <p:txBody>
          <a:bodyPr/>
          <a:lstStyle>
            <a:lvl1pPr>
              <a:defRPr/>
            </a:lvl1pPr>
          </a:lstStyle>
          <a:p>
            <a:pPr>
              <a:defRPr/>
            </a:pPr>
            <a:endParaRPr lang="en-US" dirty="0"/>
          </a:p>
        </p:txBody>
      </p:sp>
      <p:sp>
        <p:nvSpPr>
          <p:cNvPr id="6" name="Slide Number Placeholder 5">
            <a:extLst>
              <a:ext uri="{FF2B5EF4-FFF2-40B4-BE49-F238E27FC236}">
                <a16:creationId xmlns:a16="http://schemas.microsoft.com/office/drawing/2014/main" id="{76E3902C-A235-483D-9BFC-63C598B8F658}"/>
              </a:ext>
            </a:extLst>
          </p:cNvPr>
          <p:cNvSpPr>
            <a:spLocks noGrp="1"/>
          </p:cNvSpPr>
          <p:nvPr>
            <p:ph type="sldNum" sz="quarter" idx="12"/>
          </p:nvPr>
        </p:nvSpPr>
        <p:spPr/>
        <p:txBody>
          <a:bodyPr/>
          <a:lstStyle>
            <a:lvl1pPr>
              <a:defRPr/>
            </a:lvl1pPr>
          </a:lstStyle>
          <a:p>
            <a:fld id="{1673472C-715D-4551-9357-52C3746BEF7B}" type="slidenum">
              <a:rPr lang="en-US" altLang="en-US"/>
              <a:pPr/>
              <a:t>‹#›</a:t>
            </a:fld>
            <a:endParaRPr lang="en-US" altLang="en-US" dirty="0"/>
          </a:p>
        </p:txBody>
      </p:sp>
    </p:spTree>
    <p:extLst>
      <p:ext uri="{BB962C8B-B14F-4D97-AF65-F5344CB8AC3E}">
        <p14:creationId xmlns:p14="http://schemas.microsoft.com/office/powerpoint/2010/main" val="20699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531">
          <p15:clr>
            <a:srgbClr val="FBAE40"/>
          </p15:clr>
        </p15:guide>
        <p15:guide id="2" pos="288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25860FB5-8C76-4891-824D-D469B8A0ED79}"/>
              </a:ext>
            </a:extLst>
          </p:cNvPr>
          <p:cNvSpPr>
            <a:spLocks noGrp="1"/>
          </p:cNvSpPr>
          <p:nvPr>
            <p:ph type="dt" sz="half" idx="10"/>
          </p:nvPr>
        </p:nvSpPr>
        <p:spPr/>
        <p:txBody>
          <a:bodyPr/>
          <a:lstStyle>
            <a:lvl1pPr>
              <a:defRPr/>
            </a:lvl1pPr>
          </a:lstStyle>
          <a:p>
            <a:pPr>
              <a:defRPr/>
            </a:pPr>
            <a:fld id="{5898D0E2-0F33-4A18-820B-EB009B278C74}" type="datetime1">
              <a:rPr lang="en-US" altLang="en-US"/>
              <a:pPr>
                <a:defRPr/>
              </a:pPr>
              <a:t>9/9/26</a:t>
            </a:fld>
            <a:endParaRPr lang="en-US" altLang="en-US" dirty="0"/>
          </a:p>
        </p:txBody>
      </p:sp>
      <p:sp>
        <p:nvSpPr>
          <p:cNvPr id="4" name="Footer Placeholder 4">
            <a:extLst>
              <a:ext uri="{FF2B5EF4-FFF2-40B4-BE49-F238E27FC236}">
                <a16:creationId xmlns:a16="http://schemas.microsoft.com/office/drawing/2014/main" id="{E6354C8B-85E9-428C-B0CB-17B60392BD25}"/>
              </a:ext>
            </a:extLst>
          </p:cNvPr>
          <p:cNvSpPr>
            <a:spLocks noGrp="1"/>
          </p:cNvSpPr>
          <p:nvPr>
            <p:ph type="ftr" sz="quarter" idx="11"/>
          </p:nvPr>
        </p:nvSpPr>
        <p:spPr/>
        <p:txBody>
          <a:bodyPr/>
          <a:lstStyle>
            <a:lvl1pPr>
              <a:defRPr/>
            </a:lvl1pPr>
          </a:lstStyle>
          <a:p>
            <a:pPr>
              <a:defRPr/>
            </a:pPr>
            <a:endParaRPr lang="en-US" dirty="0"/>
          </a:p>
        </p:txBody>
      </p:sp>
      <p:sp>
        <p:nvSpPr>
          <p:cNvPr id="5" name="Slide Number Placeholder 5">
            <a:extLst>
              <a:ext uri="{FF2B5EF4-FFF2-40B4-BE49-F238E27FC236}">
                <a16:creationId xmlns:a16="http://schemas.microsoft.com/office/drawing/2014/main" id="{F411E6F3-1DCA-4931-818D-5F802137A93C}"/>
              </a:ext>
            </a:extLst>
          </p:cNvPr>
          <p:cNvSpPr>
            <a:spLocks noGrp="1"/>
          </p:cNvSpPr>
          <p:nvPr>
            <p:ph type="sldNum" sz="quarter" idx="12"/>
          </p:nvPr>
        </p:nvSpPr>
        <p:spPr/>
        <p:txBody>
          <a:bodyPr/>
          <a:lstStyle>
            <a:lvl1pPr>
              <a:defRPr/>
            </a:lvl1pPr>
          </a:lstStyle>
          <a:p>
            <a:fld id="{3AFD32A7-D0C3-4517-BF9B-FF5ABF75E864}" type="slidenum">
              <a:rPr lang="en-US" altLang="en-US"/>
              <a:pPr/>
              <a:t>‹#›</a:t>
            </a:fld>
            <a:endParaRPr lang="en-US" altLang="en-US" dirty="0"/>
          </a:p>
        </p:txBody>
      </p:sp>
    </p:spTree>
    <p:extLst>
      <p:ext uri="{BB962C8B-B14F-4D97-AF65-F5344CB8AC3E}">
        <p14:creationId xmlns:p14="http://schemas.microsoft.com/office/powerpoint/2010/main" val="419954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userDrawn="1">
  <p:cSld name="Content 1-Column">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9234C522-B44D-4F41-B0C6-2045066BA38E}"/>
              </a:ext>
            </a:extLst>
          </p:cNvPr>
          <p:cNvSpPr/>
          <p:nvPr userDrawn="1"/>
        </p:nvSpPr>
        <p:spPr>
          <a:xfrm>
            <a:off x="11558591" y="6259513"/>
            <a:ext cx="449263" cy="450851"/>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eaLnBrk="1" fontAlgn="auto" hangingPunct="1">
              <a:spcBef>
                <a:spcPts val="0"/>
              </a:spcBef>
              <a:spcAft>
                <a:spcPts val="0"/>
              </a:spcAft>
              <a:defRPr/>
            </a:pPr>
            <a:endParaRPr lang="en-US" sz="1800" dirty="0"/>
          </a:p>
        </p:txBody>
      </p:sp>
      <p:sp>
        <p:nvSpPr>
          <p:cNvPr id="7" name="TextBox 6">
            <a:extLst>
              <a:ext uri="{FF2B5EF4-FFF2-40B4-BE49-F238E27FC236}">
                <a16:creationId xmlns:a16="http://schemas.microsoft.com/office/drawing/2014/main" id="{0C74671A-E844-4C87-9D38-9259D6DCCF1B}"/>
              </a:ext>
            </a:extLst>
          </p:cNvPr>
          <p:cNvSpPr txBox="1"/>
          <p:nvPr userDrawn="1"/>
        </p:nvSpPr>
        <p:spPr>
          <a:xfrm>
            <a:off x="663577" y="6642102"/>
            <a:ext cx="10864851" cy="230830"/>
          </a:xfrm>
          <a:prstGeom prst="rect">
            <a:avLst/>
          </a:prstGeom>
          <a:noFill/>
        </p:spPr>
        <p:txBody>
          <a:bodyPr lIns="91439" tIns="45719" rIns="91439" bIns="45719">
            <a:spAutoFit/>
          </a:bodyPr>
          <a:lstStyle>
            <a:defPPr>
              <a:defRPr lang="de-DE"/>
            </a:defPPr>
            <a:lvl1pPr marL="0" marR="0" lvl="0" indent="0" algn="ctr" defTabSz="914400" latinLnBrk="0">
              <a:lnSpc>
                <a:spcPct val="100000"/>
              </a:lnSpc>
              <a:buClrTx/>
              <a:buSzTx/>
              <a:buFontTx/>
              <a:buNone/>
              <a:tabLst/>
              <a:defRPr kumimoji="0" sz="900" b="0" i="0" u="none" strike="noStrike" cap="none" normalizeH="0" baseline="0">
                <a:ln>
                  <a:noFill/>
                </a:ln>
                <a:solidFill>
                  <a:schemeClr val="accent6"/>
                </a:solidFill>
                <a:effectLst/>
                <a:latin typeface="+mj-lt"/>
                <a:cs typeface="Segoe UI" panose="020B0502040204020203" pitchFamily="34" charset="0"/>
              </a:defRPr>
            </a:lvl1pPr>
          </a:lstStyle>
          <a:p>
            <a:pPr eaLnBrk="1" fontAlgn="auto" hangingPunct="1">
              <a:spcBef>
                <a:spcPts val="0"/>
              </a:spcBef>
              <a:spcAft>
                <a:spcPts val="0"/>
              </a:spcAft>
              <a:defRPr/>
            </a:pPr>
            <a:r>
              <a:rPr lang="en-US" altLang="en-US" sz="900" dirty="0">
                <a:solidFill>
                  <a:srgbClr val="5C5C5C"/>
                </a:solidFill>
                <a:ea typeface="+mn-ea"/>
              </a:rPr>
              <a:t>These materials are provided to you solely as an educational resource for your personal use. Any commercial use or distribution of these materials or any portion thereof is strictly prohibited.</a:t>
            </a:r>
          </a:p>
        </p:txBody>
      </p:sp>
      <p:sp>
        <p:nvSpPr>
          <p:cNvPr id="3" name="Content Placeholder 2"/>
          <p:cNvSpPr>
            <a:spLocks noGrp="1"/>
          </p:cNvSpPr>
          <p:nvPr>
            <p:ph idx="1"/>
          </p:nvPr>
        </p:nvSpPr>
        <p:spPr>
          <a:xfrm>
            <a:off x="256032" y="1325883"/>
            <a:ext cx="11612880" cy="4657828"/>
          </a:xfrm>
          <a:prstGeom prst="rect">
            <a:avLst/>
          </a:prstGeom>
        </p:spPr>
        <p:txBody>
          <a:bodyPr lIns="91438" tIns="45719" rIns="91438" bIns="45719"/>
          <a:lstStyle>
            <a:lvl1pPr>
              <a:defRPr>
                <a:solidFill>
                  <a:srgbClr val="141414"/>
                </a:solidFill>
                <a:latin typeface="+mj-lt"/>
              </a:defRPr>
            </a:lvl1pPr>
            <a:lvl2pPr>
              <a:defRPr>
                <a:solidFill>
                  <a:srgbClr val="141414"/>
                </a:solidFill>
                <a:latin typeface="Franklin Gothic Book" panose="020B0503020102020204" pitchFamily="34" charset="0"/>
              </a:defRPr>
            </a:lvl2pPr>
            <a:lvl3pPr>
              <a:defRPr>
                <a:solidFill>
                  <a:srgbClr val="141414"/>
                </a:solidFill>
                <a:latin typeface="Franklin Gothic Book" panose="020B0503020102020204" pitchFamily="34" charset="0"/>
              </a:defRPr>
            </a:lvl3pPr>
            <a:lvl4pPr>
              <a:defRPr>
                <a:solidFill>
                  <a:srgbClr val="141414"/>
                </a:solidFill>
                <a:latin typeface="Franklin Gothic Book" panose="020B05030201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2"/>
          <p:cNvSpPr>
            <a:spLocks noGrp="1"/>
          </p:cNvSpPr>
          <p:nvPr>
            <p:ph type="body" sz="quarter" idx="10"/>
          </p:nvPr>
        </p:nvSpPr>
        <p:spPr>
          <a:xfrm>
            <a:off x="256037" y="6163056"/>
            <a:ext cx="11085039" cy="475488"/>
          </a:xfrm>
          <a:prstGeom prst="rect">
            <a:avLst/>
          </a:prstGeom>
        </p:spPr>
        <p:txBody>
          <a:bodyPr lIns="91438" tIns="45719" rIns="91438" bIns="45719" anchor="b"/>
          <a:lstStyle>
            <a:lvl1pPr>
              <a:spcBef>
                <a:spcPts val="0"/>
              </a:spcBef>
              <a:defRPr sz="1500" b="0">
                <a:latin typeface="Franklin Gothic Book" panose="020B0503020102020204" pitchFamily="34" charset="0"/>
              </a:defRPr>
            </a:lvl1pPr>
          </a:lstStyle>
          <a:p>
            <a:pPr lvl="0"/>
            <a:r>
              <a:rPr lang="en-US" dirty="0"/>
              <a:t>Edit Master text styles</a:t>
            </a:r>
          </a:p>
        </p:txBody>
      </p:sp>
      <p:sp>
        <p:nvSpPr>
          <p:cNvPr id="5" name="Title 4"/>
          <p:cNvSpPr>
            <a:spLocks noGrp="1"/>
          </p:cNvSpPr>
          <p:nvPr>
            <p:ph type="title"/>
          </p:nvPr>
        </p:nvSpPr>
        <p:spPr>
          <a:xfrm>
            <a:off x="256033" y="138132"/>
            <a:ext cx="9003715" cy="926817"/>
          </a:xfrm>
          <a:prstGeom prst="rect">
            <a:avLst/>
          </a:prstGeom>
        </p:spPr>
        <p:txBody>
          <a:bodyPr lIns="91438" tIns="45719" rIns="91438" bIns="45719"/>
          <a:lstStyle/>
          <a:p>
            <a:r>
              <a:rPr lang="en-US" dirty="0"/>
              <a:t>Click to edit Master title style</a:t>
            </a:r>
          </a:p>
        </p:txBody>
      </p:sp>
      <p:sp>
        <p:nvSpPr>
          <p:cNvPr id="8" name="Slide Number Placeholder 5">
            <a:extLst>
              <a:ext uri="{FF2B5EF4-FFF2-40B4-BE49-F238E27FC236}">
                <a16:creationId xmlns:a16="http://schemas.microsoft.com/office/drawing/2014/main" id="{90B13518-740A-4132-8649-D67D01E0097E}"/>
              </a:ext>
            </a:extLst>
          </p:cNvPr>
          <p:cNvSpPr>
            <a:spLocks noGrp="1"/>
          </p:cNvSpPr>
          <p:nvPr>
            <p:ph type="sldNum" sz="quarter" idx="11"/>
          </p:nvPr>
        </p:nvSpPr>
        <p:spPr>
          <a:xfrm>
            <a:off x="11449053" y="6345240"/>
            <a:ext cx="666751" cy="274637"/>
          </a:xfrm>
        </p:spPr>
        <p:txBody>
          <a:bodyPr lIns="91438" tIns="45719" rIns="91438" bIns="45719" anchor="t"/>
          <a:lstStyle>
            <a:lvl1pPr algn="ctr">
              <a:defRPr>
                <a:solidFill>
                  <a:schemeClr val="tx1"/>
                </a:solidFill>
                <a:latin typeface="Franklin Gothic Medium Cond" panose="020B0606030402020204" pitchFamily="34" charset="0"/>
              </a:defRPr>
            </a:lvl1pPr>
          </a:lstStyle>
          <a:p>
            <a:fld id="{140DA110-C647-446F-836E-2DA6C1CE523F}" type="slidenum">
              <a:rPr lang="en-US" altLang="en-US"/>
              <a:pPr/>
              <a:t>‹#›</a:t>
            </a:fld>
            <a:endParaRPr lang="en-US" altLang="en-US" dirty="0"/>
          </a:p>
        </p:txBody>
      </p:sp>
    </p:spTree>
    <p:extLst>
      <p:ext uri="{BB962C8B-B14F-4D97-AF65-F5344CB8AC3E}">
        <p14:creationId xmlns:p14="http://schemas.microsoft.com/office/powerpoint/2010/main" val="3068877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userDrawn="1">
  <p:cSld name="Title Only - Midnight">
    <p:spTree>
      <p:nvGrpSpPr>
        <p:cNvPr id="1" name=""/>
        <p:cNvGrpSpPr/>
        <p:nvPr/>
      </p:nvGrpSpPr>
      <p:grpSpPr>
        <a:xfrm>
          <a:off x="0" y="0"/>
          <a:ext cx="0" cy="0"/>
          <a:chOff x="0" y="0"/>
          <a:chExt cx="0" cy="0"/>
        </a:xfrm>
      </p:grpSpPr>
      <p:sp>
        <p:nvSpPr>
          <p:cNvPr id="2" name="Title 1"/>
          <p:cNvSpPr>
            <a:spLocks noGrp="1"/>
          </p:cNvSpPr>
          <p:nvPr>
            <p:ph type="title"/>
          </p:nvPr>
        </p:nvSpPr>
        <p:spPr>
          <a:xfrm>
            <a:off x="914400" y="723919"/>
            <a:ext cx="10363200" cy="1149351"/>
          </a:xfrm>
          <a:prstGeom prst="rect">
            <a:avLst/>
          </a:prstGeom>
        </p:spPr>
        <p:txBody>
          <a:bodyPr anchor="ctr"/>
          <a:lstStyle>
            <a:lvl1pPr>
              <a:defRPr sz="4300">
                <a:solidFill>
                  <a:schemeClr val="accent6">
                    <a:lumMod val="75000"/>
                  </a:schemeClr>
                </a:solidFill>
              </a:defRPr>
            </a:lvl1pPr>
          </a:lstStyle>
          <a:p>
            <a:r>
              <a:rPr lang="en-US" dirty="0"/>
              <a:t>Click to edit Master title style</a:t>
            </a:r>
          </a:p>
        </p:txBody>
      </p:sp>
      <p:sp>
        <p:nvSpPr>
          <p:cNvPr id="4" name="Text Placeholder 4"/>
          <p:cNvSpPr>
            <a:spLocks noGrp="1"/>
          </p:cNvSpPr>
          <p:nvPr>
            <p:ph type="body" sz="quarter" idx="13"/>
          </p:nvPr>
        </p:nvSpPr>
        <p:spPr>
          <a:xfrm>
            <a:off x="565081" y="6359562"/>
            <a:ext cx="5157859" cy="401639"/>
          </a:xfrm>
          <a:prstGeom prst="rect">
            <a:avLst/>
          </a:prstGeom>
        </p:spPr>
        <p:txBody>
          <a:bodyPr anchor="b"/>
          <a:lstStyle>
            <a:lvl1pPr marL="0" indent="0">
              <a:buNone/>
              <a:defRPr lang="en-GB" sz="1500" b="0" dirty="0">
                <a:solidFill>
                  <a:schemeClr val="bg1"/>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6" name="Text Placeholder 4"/>
          <p:cNvSpPr>
            <a:spLocks noGrp="1"/>
          </p:cNvSpPr>
          <p:nvPr>
            <p:ph type="body" sz="quarter" idx="14"/>
          </p:nvPr>
        </p:nvSpPr>
        <p:spPr>
          <a:xfrm>
            <a:off x="6452172" y="6359562"/>
            <a:ext cx="5466896" cy="401639"/>
          </a:xfrm>
          <a:prstGeom prst="rect">
            <a:avLst/>
          </a:prstGeom>
        </p:spPr>
        <p:txBody>
          <a:bodyPr anchor="b"/>
          <a:lstStyle>
            <a:lvl1pPr marL="0" indent="0" algn="r">
              <a:buNone/>
              <a:defRPr lang="en-GB" sz="1500" b="0" dirty="0">
                <a:solidFill>
                  <a:schemeClr val="bg1"/>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25055482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67" indent="0">
              <a:buNone/>
              <a:defRPr sz="1800">
                <a:solidFill>
                  <a:schemeClr val="tx1">
                    <a:tint val="75000"/>
                  </a:schemeClr>
                </a:solidFill>
              </a:defRPr>
            </a:lvl2pPr>
            <a:lvl3pPr marL="914332"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30" indent="0">
              <a:buNone/>
              <a:defRPr sz="1400">
                <a:solidFill>
                  <a:schemeClr val="tx1">
                    <a:tint val="75000"/>
                  </a:schemeClr>
                </a:solidFill>
              </a:defRPr>
            </a:lvl6pPr>
            <a:lvl7pPr marL="2742994" indent="0">
              <a:buNone/>
              <a:defRPr sz="1400">
                <a:solidFill>
                  <a:schemeClr val="tx1">
                    <a:tint val="75000"/>
                  </a:schemeClr>
                </a:solidFill>
              </a:defRPr>
            </a:lvl7pPr>
            <a:lvl8pPr marL="3200160" indent="0">
              <a:buNone/>
              <a:defRPr sz="1400">
                <a:solidFill>
                  <a:schemeClr val="tx1">
                    <a:tint val="75000"/>
                  </a:schemeClr>
                </a:solidFill>
              </a:defRPr>
            </a:lvl8pPr>
            <a:lvl9pPr marL="3657327"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80881644-39E4-1C43-ABFE-1F7402602533}" type="datetimeFigureOut">
              <a:rPr lang="en-US"/>
              <a:pPr>
                <a:defRPr/>
              </a:pPr>
              <a:t>9/9/26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101094C-EA4D-104B-83B0-EE8AA0EC17EF}" type="slidenum">
              <a:rPr lang="en-US"/>
              <a:pPr>
                <a:defRPr/>
              </a:pPr>
              <a:t>‹#›</a:t>
            </a:fld>
            <a:endParaRPr lang="en-US" dirty="0"/>
          </a:p>
        </p:txBody>
      </p:sp>
    </p:spTree>
    <p:extLst>
      <p:ext uri="{BB962C8B-B14F-4D97-AF65-F5344CB8AC3E}">
        <p14:creationId xmlns:p14="http://schemas.microsoft.com/office/powerpoint/2010/main" val="9159101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userDrawn="1">
  <p:cSld name="9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4"/>
          </p:nvPr>
        </p:nvSpPr>
        <p:spPr>
          <a:xfrm>
            <a:off x="11334443" y="6413120"/>
            <a:ext cx="662940" cy="365125"/>
          </a:xfrm>
          <a:prstGeom prst="rect">
            <a:avLst/>
          </a:prstGeom>
        </p:spPr>
        <p:txBody>
          <a:bodyPr vert="horz" lIns="91440" tIns="45720" rIns="91440" bIns="45720" rtlCol="0" anchor="ctr"/>
          <a:lstStyle>
            <a:lvl1pPr algn="r">
              <a:defRPr lang="en-US" sz="1467" smtClean="0"/>
            </a:lvl1pPr>
          </a:lstStyle>
          <a:p>
            <a:fld id="{AF1AFCDA-ABCC-4704-AB71-48FDE4F2FA4C}" type="slidenum">
              <a:rPr lang="en-US" smtClean="0"/>
              <a:pPr/>
              <a:t>‹#›</a:t>
            </a:fld>
            <a:endParaRPr lang="en-US" dirty="0"/>
          </a:p>
        </p:txBody>
      </p:sp>
      <p:sp>
        <p:nvSpPr>
          <p:cNvPr id="5" name="Text Placeholder 5">
            <a:extLst>
              <a:ext uri="{FF2B5EF4-FFF2-40B4-BE49-F238E27FC236}">
                <a16:creationId xmlns:a16="http://schemas.microsoft.com/office/drawing/2014/main" id="{21BF7C2D-2C19-4241-9CF3-26389255A655}"/>
              </a:ext>
            </a:extLst>
          </p:cNvPr>
          <p:cNvSpPr>
            <a:spLocks noGrp="1"/>
          </p:cNvSpPr>
          <p:nvPr>
            <p:ph type="body" sz="quarter" idx="13"/>
          </p:nvPr>
        </p:nvSpPr>
        <p:spPr>
          <a:xfrm>
            <a:off x="383116" y="6501567"/>
            <a:ext cx="11040000" cy="240130"/>
          </a:xfrm>
        </p:spPr>
        <p:txBody>
          <a:bodyPr anchor="b">
            <a:spAutoFit/>
          </a:bodyPr>
          <a:lstStyle>
            <a:lvl1pPr>
              <a:spcBef>
                <a:spcPts val="400"/>
              </a:spcBef>
              <a:spcAft>
                <a:spcPts val="0"/>
              </a:spcAft>
              <a:defRPr sz="1067"/>
            </a:lvl1pPr>
          </a:lstStyle>
          <a:p>
            <a:pPr lvl="0"/>
            <a:r>
              <a:rPr lang="en-US"/>
              <a:t>Click to edit Master text styles</a:t>
            </a:r>
          </a:p>
        </p:txBody>
      </p:sp>
    </p:spTree>
    <p:custDataLst>
      <p:tags r:id="rId1"/>
    </p:custDataLst>
    <p:extLst>
      <p:ext uri="{BB962C8B-B14F-4D97-AF65-F5344CB8AC3E}">
        <p14:creationId xmlns:p14="http://schemas.microsoft.com/office/powerpoint/2010/main" val="3705002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cSld name="1_Plain 4:3 Title and Content Cool Palette Rev">
    <p:spTree>
      <p:nvGrpSpPr>
        <p:cNvPr id="1" name=""/>
        <p:cNvGrpSpPr/>
        <p:nvPr/>
      </p:nvGrpSpPr>
      <p:grpSpPr>
        <a:xfrm>
          <a:off x="0" y="0"/>
          <a:ext cx="0" cy="0"/>
          <a:chOff x="0" y="0"/>
          <a:chExt cx="0" cy="0"/>
        </a:xfrm>
      </p:grpSpPr>
      <p:cxnSp>
        <p:nvCxnSpPr>
          <p:cNvPr id="3" name="Straight Connector 2"/>
          <p:cNvCxnSpPr/>
          <p:nvPr/>
        </p:nvCxnSpPr>
        <p:spPr bwMode="auto">
          <a:xfrm>
            <a:off x="313268" y="885825"/>
            <a:ext cx="11559117" cy="0"/>
          </a:xfrm>
          <a:prstGeom prst="line">
            <a:avLst/>
          </a:prstGeom>
          <a:solidFill>
            <a:srgbClr val="F9AC4B"/>
          </a:solidFill>
          <a:ln w="19050" cap="flat" cmpd="sng" algn="ctr">
            <a:solidFill>
              <a:schemeClr val="accent2">
                <a:lumMod val="75000"/>
              </a:schemeClr>
            </a:solidFill>
            <a:prstDash val="solid"/>
            <a:round/>
            <a:headEnd type="none" w="med" len="med"/>
            <a:tailEnd type="none" w="med" len="med"/>
          </a:ln>
          <a:effectLst/>
        </p:spPr>
      </p:cxnSp>
      <p:cxnSp>
        <p:nvCxnSpPr>
          <p:cNvPr id="4" name="Straight Connector 3"/>
          <p:cNvCxnSpPr/>
          <p:nvPr/>
        </p:nvCxnSpPr>
        <p:spPr bwMode="auto">
          <a:xfrm>
            <a:off x="313268" y="885825"/>
            <a:ext cx="11559117" cy="0"/>
          </a:xfrm>
          <a:prstGeom prst="line">
            <a:avLst/>
          </a:prstGeom>
          <a:solidFill>
            <a:srgbClr val="F9AC4B"/>
          </a:solidFill>
          <a:ln w="19050" cap="flat" cmpd="sng" algn="ctr">
            <a:solidFill>
              <a:schemeClr val="accent2">
                <a:lumMod val="75000"/>
              </a:schemeClr>
            </a:solidFill>
            <a:prstDash val="solid"/>
            <a:round/>
            <a:headEnd type="none" w="med" len="med"/>
            <a:tailEnd type="none" w="med" len="med"/>
          </a:ln>
          <a:effectLst/>
        </p:spPr>
      </p:cxnSp>
      <p:sp>
        <p:nvSpPr>
          <p:cNvPr id="2" name="Title 1"/>
          <p:cNvSpPr>
            <a:spLocks noGrp="1"/>
          </p:cNvSpPr>
          <p:nvPr>
            <p:ph type="title"/>
          </p:nvPr>
        </p:nvSpPr>
        <p:spPr>
          <a:xfrm>
            <a:off x="177157" y="137161"/>
            <a:ext cx="11702608" cy="707887"/>
          </a:xfrm>
        </p:spPr>
        <p:txBody>
          <a:bodyPr/>
          <a:lstStyle/>
          <a:p>
            <a:r>
              <a:rPr lang="de-DE"/>
              <a:t>Mastertitelformat bearbeiten</a:t>
            </a:r>
            <a:endParaRPr lang="en-US" dirty="0"/>
          </a:p>
        </p:txBody>
      </p:sp>
      <p:sp>
        <p:nvSpPr>
          <p:cNvPr id="5" name="Rectangle 3"/>
          <p:cNvSpPr>
            <a:spLocks noGrp="1" noChangeArrowheads="1"/>
          </p:cNvSpPr>
          <p:nvPr>
            <p:ph type="sldNum" sz="quarter" idx="10"/>
          </p:nvPr>
        </p:nvSpPr>
        <p:spPr/>
        <p:txBody>
          <a:bodyPr/>
          <a:lstStyle>
            <a:lvl1pPr>
              <a:defRPr/>
            </a:lvl1pPr>
          </a:lstStyle>
          <a:p>
            <a:fld id="{870EB530-0347-42D3-8FE8-0E3668D0B96F}" type="slidenum">
              <a:rPr lang="en-US" altLang="en-US">
                <a:solidFill>
                  <a:srgbClr val="FFFFFF"/>
                </a:solidFill>
              </a:rPr>
              <a:pPr/>
              <a:t>‹#›</a:t>
            </a:fld>
            <a:endParaRPr lang="en-US" altLang="en-US" dirty="0">
              <a:solidFill>
                <a:srgbClr val="FFFFFF"/>
              </a:solidFill>
            </a:endParaRPr>
          </a:p>
        </p:txBody>
      </p:sp>
      <p:sp>
        <p:nvSpPr>
          <p:cNvPr id="6" name="Footer Placeholder 3">
            <a:extLst>
              <a:ext uri="{FF2B5EF4-FFF2-40B4-BE49-F238E27FC236}">
                <a16:creationId xmlns:a16="http://schemas.microsoft.com/office/drawing/2014/main" id="{D1F98607-8D2C-4544-AB3B-C3239043A745}"/>
              </a:ext>
            </a:extLst>
          </p:cNvPr>
          <p:cNvSpPr>
            <a:spLocks noGrp="1"/>
          </p:cNvSpPr>
          <p:nvPr>
            <p:ph type="ftr" sz="quarter" idx="3"/>
          </p:nvPr>
        </p:nvSpPr>
        <p:spPr>
          <a:xfrm>
            <a:off x="619689" y="5769035"/>
            <a:ext cx="11000811" cy="365125"/>
          </a:xfrm>
          <a:prstGeom prst="rect">
            <a:avLst/>
          </a:prstGeom>
        </p:spPr>
        <p:txBody>
          <a:bodyPr vert="horz" lIns="0" tIns="0" rIns="0" bIns="0" rtlCol="0" anchor="b"/>
          <a:lstStyle>
            <a:lvl1pPr algn="l">
              <a:defRPr sz="800">
                <a:solidFill>
                  <a:schemeClr val="tx1">
                    <a:tint val="75000"/>
                  </a:schemeClr>
                </a:solidFill>
              </a:defRPr>
            </a:lvl1pPr>
          </a:lstStyle>
          <a:p>
            <a:endParaRPr lang="en-US" dirty="0"/>
          </a:p>
        </p:txBody>
      </p:sp>
    </p:spTree>
    <p:extLst>
      <p:ext uri="{BB962C8B-B14F-4D97-AF65-F5344CB8AC3E}">
        <p14:creationId xmlns:p14="http://schemas.microsoft.com/office/powerpoint/2010/main" val="28491428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0180D-E11A-4239-9F89-9DACB1662C60}"/>
              </a:ext>
            </a:extLst>
          </p:cNvPr>
          <p:cNvSpPr>
            <a:spLocks noGrp="1"/>
          </p:cNvSpPr>
          <p:nvPr>
            <p:ph type="ctrTitle"/>
          </p:nvPr>
        </p:nvSpPr>
        <p:spPr>
          <a:xfrm>
            <a:off x="1524000" y="1122363"/>
            <a:ext cx="9144000" cy="2387600"/>
          </a:xfrm>
        </p:spPr>
        <p:txBody>
          <a:bodyPr anchor="b">
            <a:normAutofit/>
          </a:bodyPr>
          <a:lstStyle>
            <a:lvl1pPr algn="ctr">
              <a:defRPr sz="480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E9160E04-9653-484D-A509-76DD42B1791B}"/>
              </a:ext>
            </a:extLst>
          </p:cNvPr>
          <p:cNvSpPr>
            <a:spLocks noGrp="1"/>
          </p:cNvSpPr>
          <p:nvPr>
            <p:ph type="subTitle" idx="1"/>
          </p:nvPr>
        </p:nvSpPr>
        <p:spPr>
          <a:xfrm>
            <a:off x="1524000" y="3602038"/>
            <a:ext cx="9144000" cy="1655762"/>
          </a:xfrm>
        </p:spPr>
        <p:txBody>
          <a:bodyPr/>
          <a:lstStyle>
            <a:lvl1pPr marL="0" indent="0" algn="ctr">
              <a:buNone/>
              <a:defRPr sz="2400">
                <a:solidFill>
                  <a:srgbClr val="3B39D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7" name="Text Placeholder 7">
            <a:extLst>
              <a:ext uri="{FF2B5EF4-FFF2-40B4-BE49-F238E27FC236}">
                <a16:creationId xmlns:a16="http://schemas.microsoft.com/office/drawing/2014/main" id="{F055444D-F623-467D-8401-7E5885C36645}"/>
              </a:ext>
            </a:extLst>
          </p:cNvPr>
          <p:cNvSpPr>
            <a:spLocks noGrp="1"/>
          </p:cNvSpPr>
          <p:nvPr>
            <p:ph type="body" sz="quarter" idx="10"/>
          </p:nvPr>
        </p:nvSpPr>
        <p:spPr>
          <a:xfrm>
            <a:off x="407988" y="6345238"/>
            <a:ext cx="4673600" cy="396875"/>
          </a:xfrm>
        </p:spPr>
        <p:txBody>
          <a:bodyPr lIns="0" tIns="0" rIns="0" bIns="0" anchor="b">
            <a:no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Edit Master text styles</a:t>
            </a:r>
            <a:endParaRPr lang="en-GB" dirty="0"/>
          </a:p>
        </p:txBody>
      </p:sp>
      <p:sp>
        <p:nvSpPr>
          <p:cNvPr id="8" name="Text Placeholder 9">
            <a:extLst>
              <a:ext uri="{FF2B5EF4-FFF2-40B4-BE49-F238E27FC236}">
                <a16:creationId xmlns:a16="http://schemas.microsoft.com/office/drawing/2014/main" id="{7F51955F-492B-48C8-BFC5-DEA8D5EC8B54}"/>
              </a:ext>
            </a:extLst>
          </p:cNvPr>
          <p:cNvSpPr>
            <a:spLocks noGrp="1"/>
          </p:cNvSpPr>
          <p:nvPr>
            <p:ph type="body" sz="quarter" idx="11"/>
          </p:nvPr>
        </p:nvSpPr>
        <p:spPr>
          <a:xfrm>
            <a:off x="7110413" y="6345238"/>
            <a:ext cx="4638675" cy="396875"/>
          </a:xfrm>
        </p:spPr>
        <p:txBody>
          <a:bodyPr lIns="0" tIns="0" rIns="0" bIns="0" anchor="b">
            <a:noAutofit/>
          </a:bodyPr>
          <a:lstStyle>
            <a:lvl1pPr marL="0" indent="0" algn="r">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Edit Master text styles</a:t>
            </a:r>
            <a:endParaRPr lang="en-GB" dirty="0"/>
          </a:p>
        </p:txBody>
      </p:sp>
      <p:sp>
        <p:nvSpPr>
          <p:cNvPr id="9" name="Slide Number Placeholder 5">
            <a:extLst>
              <a:ext uri="{FF2B5EF4-FFF2-40B4-BE49-F238E27FC236}">
                <a16:creationId xmlns:a16="http://schemas.microsoft.com/office/drawing/2014/main" id="{898EAF83-F401-4670-BD7C-68B988D4719A}"/>
              </a:ext>
            </a:extLst>
          </p:cNvPr>
          <p:cNvSpPr>
            <a:spLocks noGrp="1"/>
          </p:cNvSpPr>
          <p:nvPr>
            <p:ph type="sldNum" sz="quarter" idx="12"/>
          </p:nvPr>
        </p:nvSpPr>
        <p:spPr>
          <a:xfrm>
            <a:off x="11749088" y="6345238"/>
            <a:ext cx="442912" cy="396875"/>
          </a:xfrm>
          <a:prstGeom prst="rect">
            <a:avLst/>
          </a:prstGeom>
        </p:spPr>
        <p:txBody>
          <a:bodyPr lIns="0" tIns="0" bIns="0" anchor="b"/>
          <a:lstStyle>
            <a:lvl1pPr algn="r">
              <a:defRPr sz="1000"/>
            </a:lvl1pPr>
          </a:lstStyle>
          <a:p>
            <a:fld id="{9F9809C6-42AB-4592-B7D3-77E882210B8E}" type="slidenum">
              <a:rPr lang="en-GB" smtClean="0"/>
              <a:pPr/>
              <a:t>‹#›</a:t>
            </a:fld>
            <a:endParaRPr lang="en-GB" dirty="0"/>
          </a:p>
        </p:txBody>
      </p:sp>
    </p:spTree>
    <p:extLst>
      <p:ext uri="{BB962C8B-B14F-4D97-AF65-F5344CB8AC3E}">
        <p14:creationId xmlns:p14="http://schemas.microsoft.com/office/powerpoint/2010/main" val="6880609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594A7-743D-F450-BB20-EA8AE0EA503B}"/>
              </a:ext>
            </a:extLst>
          </p:cNvPr>
          <p:cNvSpPr>
            <a:spLocks noGrp="1"/>
          </p:cNvSpPr>
          <p:nvPr>
            <p:ph type="title"/>
          </p:nvPr>
        </p:nvSpPr>
        <p:spPr>
          <a:xfrm>
            <a:off x="600075" y="1242215"/>
            <a:ext cx="11029950" cy="648499"/>
          </a:xfrm>
        </p:spPr>
        <p:txBody>
          <a:bodyPr/>
          <a:lstStyle>
            <a:lvl1pPr>
              <a:defRPr>
                <a:solidFill>
                  <a:schemeClr val="tx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1D4A8088-175F-7439-1FB9-E97958F77B42}"/>
              </a:ext>
            </a:extLst>
          </p:cNvPr>
          <p:cNvSpPr>
            <a:spLocks noGrp="1"/>
          </p:cNvSpPr>
          <p:nvPr>
            <p:ph idx="1"/>
          </p:nvPr>
        </p:nvSpPr>
        <p:spPr>
          <a:xfrm>
            <a:off x="600075" y="2025651"/>
            <a:ext cx="11029950" cy="40751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Graphic 6">
            <a:extLst>
              <a:ext uri="{FF2B5EF4-FFF2-40B4-BE49-F238E27FC236}">
                <a16:creationId xmlns:a16="http://schemas.microsoft.com/office/drawing/2014/main" id="{2E10A4E9-C652-6954-466A-8A122B7F6C3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56135" y="314407"/>
            <a:ext cx="1907309" cy="548395"/>
          </a:xfrm>
          <a:prstGeom prst="rect">
            <a:avLst/>
          </a:prstGeom>
        </p:spPr>
      </p:pic>
      <p:sp>
        <p:nvSpPr>
          <p:cNvPr id="10" name="Text Placeholder 8">
            <a:extLst>
              <a:ext uri="{FF2B5EF4-FFF2-40B4-BE49-F238E27FC236}">
                <a16:creationId xmlns:a16="http://schemas.microsoft.com/office/drawing/2014/main" id="{7913CDFC-C87B-94A0-8753-009EAA0B82CD}"/>
              </a:ext>
            </a:extLst>
          </p:cNvPr>
          <p:cNvSpPr>
            <a:spLocks noGrp="1"/>
          </p:cNvSpPr>
          <p:nvPr>
            <p:ph type="body" sz="quarter" idx="12" hasCustomPrompt="1"/>
          </p:nvPr>
        </p:nvSpPr>
        <p:spPr>
          <a:xfrm>
            <a:off x="600076" y="6346040"/>
            <a:ext cx="11029950" cy="365125"/>
          </a:xfrm>
        </p:spPr>
        <p:txBody>
          <a:bodyPr anchor="ctr">
            <a:normAutofit/>
          </a:bodyPr>
          <a:lstStyle>
            <a:lvl1pPr marL="0" indent="0">
              <a:buNone/>
              <a:defRPr sz="1100">
                <a:solidFill>
                  <a:schemeClr val="tx1"/>
                </a:solidFill>
              </a:defRPr>
            </a:lvl1pPr>
          </a:lstStyle>
          <a:p>
            <a:pPr lvl="0"/>
            <a:r>
              <a:rPr lang="en-US" dirty="0"/>
              <a:t>Reference</a:t>
            </a:r>
          </a:p>
        </p:txBody>
      </p:sp>
    </p:spTree>
    <p:extLst>
      <p:ext uri="{BB962C8B-B14F-4D97-AF65-F5344CB8AC3E}">
        <p14:creationId xmlns:p14="http://schemas.microsoft.com/office/powerpoint/2010/main" val="42191476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a:lvl1pPr>
          </a:lstStyle>
          <a:p>
            <a:r>
              <a:rPr lang="en-US"/>
              <a:t>Click to edit Master title style</a:t>
            </a:r>
          </a:p>
        </p:txBody>
      </p:sp>
      <p:sp>
        <p:nvSpPr>
          <p:cNvPr id="3" name="Content Placeholder 2"/>
          <p:cNvSpPr>
            <a:spLocks noGrp="1"/>
          </p:cNvSpPr>
          <p:nvPr>
            <p:ph idx="1"/>
          </p:nvPr>
        </p:nvSpPr>
        <p:spPr>
          <a:xfrm>
            <a:off x="838201" y="1941534"/>
            <a:ext cx="10515600" cy="3820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GB"/>
          </a:p>
        </p:txBody>
      </p:sp>
      <p:sp>
        <p:nvSpPr>
          <p:cNvPr id="6" name="Text Placeholder 5">
            <a:extLst>
              <a:ext uri="{FF2B5EF4-FFF2-40B4-BE49-F238E27FC236}">
                <a16:creationId xmlns:a16="http://schemas.microsoft.com/office/drawing/2014/main" id="{1D48B0B6-2E66-459F-A4ED-7F9CB3507353}"/>
              </a:ext>
            </a:extLst>
          </p:cNvPr>
          <p:cNvSpPr>
            <a:spLocks noGrp="1"/>
          </p:cNvSpPr>
          <p:nvPr>
            <p:ph type="body" sz="quarter" idx="12"/>
          </p:nvPr>
        </p:nvSpPr>
        <p:spPr>
          <a:xfrm>
            <a:off x="838201" y="1433425"/>
            <a:ext cx="10516800" cy="432954"/>
          </a:xfrm>
        </p:spPr>
        <p:txBody>
          <a:bodyPr/>
          <a:lstStyle>
            <a:lvl1pPr marL="0" indent="0">
              <a:buNone/>
              <a:defRPr b="0">
                <a:solidFill>
                  <a:schemeClr val="bg1">
                    <a:lumMod val="50000"/>
                  </a:schemeClr>
                </a:solidFill>
                <a:latin typeface="+mj-lt"/>
              </a:defRPr>
            </a:lvl1pPr>
            <a:lvl2pPr marL="457063" indent="0">
              <a:buNone/>
              <a:defRPr>
                <a:latin typeface="+mj-lt"/>
              </a:defRPr>
            </a:lvl2pPr>
            <a:lvl3pPr marL="914126" indent="0">
              <a:buNone/>
              <a:defRPr>
                <a:latin typeface="+mj-lt"/>
              </a:defRPr>
            </a:lvl3pPr>
            <a:lvl4pPr marL="1371189" indent="0">
              <a:buNone/>
              <a:defRPr>
                <a:latin typeface="+mj-lt"/>
              </a:defRPr>
            </a:lvl4pPr>
            <a:lvl5pPr marL="1828251" indent="0">
              <a:buNone/>
              <a:defRPr>
                <a:latin typeface="+mj-lt"/>
              </a:defRPr>
            </a:lvl5pPr>
          </a:lstStyle>
          <a:p>
            <a:pPr lvl="0"/>
            <a:r>
              <a:rPr lang="en-US"/>
              <a:t>Click to edit Master text styles</a:t>
            </a:r>
          </a:p>
        </p:txBody>
      </p:sp>
    </p:spTree>
    <p:extLst>
      <p:ext uri="{BB962C8B-B14F-4D97-AF65-F5344CB8AC3E}">
        <p14:creationId xmlns:p14="http://schemas.microsoft.com/office/powerpoint/2010/main" val="38417741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70FB4-7B04-7294-591B-8BB8969FD665}"/>
              </a:ext>
            </a:extLst>
          </p:cNvPr>
          <p:cNvSpPr>
            <a:spLocks noGrp="1"/>
          </p:cNvSpPr>
          <p:nvPr>
            <p:ph type="title"/>
          </p:nvPr>
        </p:nvSpPr>
        <p:spPr/>
        <p:txBody>
          <a:bodyPr/>
          <a:lstStyle/>
          <a:p>
            <a:r>
              <a:rPr lang="en-US"/>
              <a:t>Click to edit Master title style</a:t>
            </a:r>
            <a:endParaRPr lang="en-IN" dirty="0"/>
          </a:p>
        </p:txBody>
      </p:sp>
      <p:sp>
        <p:nvSpPr>
          <p:cNvPr id="3" name="Text Placeholder 4">
            <a:extLst>
              <a:ext uri="{FF2B5EF4-FFF2-40B4-BE49-F238E27FC236}">
                <a16:creationId xmlns:a16="http://schemas.microsoft.com/office/drawing/2014/main" id="{0E2F48B2-8790-560A-3D31-42418CD31930}"/>
              </a:ext>
            </a:extLst>
          </p:cNvPr>
          <p:cNvSpPr>
            <a:spLocks noGrp="1"/>
          </p:cNvSpPr>
          <p:nvPr>
            <p:ph type="body" sz="quarter" idx="10"/>
          </p:nvPr>
        </p:nvSpPr>
        <p:spPr>
          <a:xfrm>
            <a:off x="3997843" y="6503009"/>
            <a:ext cx="6613008" cy="247968"/>
          </a:xfrm>
        </p:spPr>
        <p:txBody>
          <a:bodyPr>
            <a:normAutofit/>
          </a:bodyPr>
          <a:lstStyle>
            <a:lvl1pPr marL="0" indent="0" algn="r">
              <a:buNone/>
              <a:defRPr sz="12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6037831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userDrawn="1">
  <p:cSld name="1_Blank_Imag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B8726CF-69E2-C0FE-C14C-3CEA2577B45E}"/>
              </a:ext>
            </a:extLst>
          </p:cNvPr>
          <p:cNvSpPr>
            <a:spLocks noGrp="1" noRot="1" noMove="1" noResize="1" noEditPoints="1" noAdjustHandles="1" noChangeArrowheads="1" noChangeShapeType="1"/>
          </p:cNvSpPr>
          <p:nvPr userDrawn="1"/>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907983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Cover Slide Light SCRI">
    <p:bg>
      <p:bgPr>
        <a:solidFill>
          <a:schemeClr val="bg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256AC81-C7C2-FF95-7FA1-EF745252FDFE}"/>
              </a:ext>
            </a:extLst>
          </p:cNvPr>
          <p:cNvPicPr>
            <a:picLocks noChangeAspect="1"/>
          </p:cNvPicPr>
          <p:nvPr userDrawn="1"/>
        </p:nvPicPr>
        <p:blipFill>
          <a:blip r:embed="rId2"/>
          <a:srcRect/>
          <a:stretch/>
        </p:blipFill>
        <p:spPr>
          <a:xfrm>
            <a:off x="2466" y="1388"/>
            <a:ext cx="12189532" cy="6856611"/>
          </a:xfrm>
          <a:prstGeom prst="rect">
            <a:avLst/>
          </a:prstGeom>
        </p:spPr>
      </p:pic>
      <p:pic>
        <p:nvPicPr>
          <p:cNvPr id="19" name="Picture 18" descr="A blue and black sign&#10;&#10;Description automatically generated">
            <a:extLst>
              <a:ext uri="{FF2B5EF4-FFF2-40B4-BE49-F238E27FC236}">
                <a16:creationId xmlns:a16="http://schemas.microsoft.com/office/drawing/2014/main" id="{957F5B37-BBC7-9336-E116-50038DAD9E4C}"/>
              </a:ext>
            </a:extLst>
          </p:cNvPr>
          <p:cNvPicPr>
            <a:picLocks noChangeAspect="1"/>
          </p:cNvPicPr>
          <p:nvPr userDrawn="1"/>
        </p:nvPicPr>
        <p:blipFill>
          <a:blip r:embed="rId3"/>
          <a:stretch>
            <a:fillRect/>
          </a:stretch>
        </p:blipFill>
        <p:spPr>
          <a:xfrm>
            <a:off x="421340" y="5469697"/>
            <a:ext cx="2968631" cy="503018"/>
          </a:xfrm>
          <a:prstGeom prst="rect">
            <a:avLst/>
          </a:prstGeom>
        </p:spPr>
      </p:pic>
      <p:sp>
        <p:nvSpPr>
          <p:cNvPr id="4" name="Text Placeholder 3">
            <a:extLst>
              <a:ext uri="{FF2B5EF4-FFF2-40B4-BE49-F238E27FC236}">
                <a16:creationId xmlns:a16="http://schemas.microsoft.com/office/drawing/2014/main" id="{CAC090BF-F266-6A44-0D17-A2F44A134AFF}"/>
              </a:ext>
            </a:extLst>
          </p:cNvPr>
          <p:cNvSpPr>
            <a:spLocks noGrp="1"/>
          </p:cNvSpPr>
          <p:nvPr>
            <p:ph type="body" sz="quarter" idx="10" hasCustomPrompt="1"/>
          </p:nvPr>
        </p:nvSpPr>
        <p:spPr>
          <a:xfrm>
            <a:off x="421341" y="2354199"/>
            <a:ext cx="7970306" cy="1370636"/>
          </a:xfrm>
        </p:spPr>
        <p:txBody>
          <a:bodyPr anchor="b"/>
          <a:lstStyle>
            <a:lvl1pPr marL="0" indent="0">
              <a:buNone/>
              <a:defRPr sz="4400"/>
            </a:lvl1pPr>
          </a:lstStyle>
          <a:p>
            <a:pPr lvl="0"/>
            <a:r>
              <a:rPr lang="en-US"/>
              <a:t>This is Your Presentation Cover Slide Headline – Light (SCRI)</a:t>
            </a:r>
          </a:p>
        </p:txBody>
      </p:sp>
      <p:sp>
        <p:nvSpPr>
          <p:cNvPr id="5" name="Text Placeholder 3">
            <a:extLst>
              <a:ext uri="{FF2B5EF4-FFF2-40B4-BE49-F238E27FC236}">
                <a16:creationId xmlns:a16="http://schemas.microsoft.com/office/drawing/2014/main" id="{B8E19A6A-A3CF-6BB4-F7AE-131D8A939291}"/>
              </a:ext>
            </a:extLst>
          </p:cNvPr>
          <p:cNvSpPr>
            <a:spLocks noGrp="1"/>
          </p:cNvSpPr>
          <p:nvPr>
            <p:ph type="body" sz="quarter" idx="11" hasCustomPrompt="1"/>
          </p:nvPr>
        </p:nvSpPr>
        <p:spPr>
          <a:xfrm>
            <a:off x="421340" y="3846823"/>
            <a:ext cx="7970307" cy="442789"/>
          </a:xfrm>
        </p:spPr>
        <p:txBody>
          <a:bodyPr/>
          <a:lstStyle>
            <a:lvl1pPr marL="0" indent="0">
              <a:buNone/>
              <a:defRPr sz="2400" b="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Your Sub-Headline</a:t>
            </a:r>
          </a:p>
        </p:txBody>
      </p:sp>
      <p:sp>
        <p:nvSpPr>
          <p:cNvPr id="3" name="Text Placeholder 3">
            <a:extLst>
              <a:ext uri="{FF2B5EF4-FFF2-40B4-BE49-F238E27FC236}">
                <a16:creationId xmlns:a16="http://schemas.microsoft.com/office/drawing/2014/main" id="{C3F912E7-0773-79BA-D9B6-F800CF098C0D}"/>
              </a:ext>
            </a:extLst>
          </p:cNvPr>
          <p:cNvSpPr>
            <a:spLocks noGrp="1"/>
          </p:cNvSpPr>
          <p:nvPr>
            <p:ph type="body" sz="quarter" idx="12" hasCustomPrompt="1"/>
          </p:nvPr>
        </p:nvSpPr>
        <p:spPr>
          <a:xfrm>
            <a:off x="421341" y="4501197"/>
            <a:ext cx="1741996" cy="338554"/>
          </a:xfrm>
        </p:spPr>
        <p:txBody>
          <a:bodyPr/>
          <a:lstStyle>
            <a:lvl1pPr marL="0" indent="0">
              <a:buNone/>
              <a:defRPr sz="1400" b="0">
                <a:solidFill>
                  <a:schemeClr val="accent6"/>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Month 202X</a:t>
            </a:r>
          </a:p>
        </p:txBody>
      </p:sp>
    </p:spTree>
    <p:extLst>
      <p:ext uri="{BB962C8B-B14F-4D97-AF65-F5344CB8AC3E}">
        <p14:creationId xmlns:p14="http://schemas.microsoft.com/office/powerpoint/2010/main" val="3229896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Divider Slide Light SCRI">
    <p:bg>
      <p:bgPr>
        <a:solidFill>
          <a:schemeClr val="bg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256AC81-C7C2-FF95-7FA1-EF745252FDFE}"/>
              </a:ext>
            </a:extLst>
          </p:cNvPr>
          <p:cNvPicPr>
            <a:picLocks noChangeAspect="1"/>
          </p:cNvPicPr>
          <p:nvPr userDrawn="1"/>
        </p:nvPicPr>
        <p:blipFill>
          <a:blip r:embed="rId2"/>
          <a:srcRect/>
          <a:stretch/>
        </p:blipFill>
        <p:spPr>
          <a:xfrm>
            <a:off x="0" y="1387"/>
            <a:ext cx="12192000" cy="6858000"/>
          </a:xfrm>
          <a:prstGeom prst="rect">
            <a:avLst/>
          </a:prstGeom>
        </p:spPr>
      </p:pic>
      <p:pic>
        <p:nvPicPr>
          <p:cNvPr id="2" name="Picture 1" descr="A blue and black sign&#10;&#10;Description automatically generated">
            <a:extLst>
              <a:ext uri="{FF2B5EF4-FFF2-40B4-BE49-F238E27FC236}">
                <a16:creationId xmlns:a16="http://schemas.microsoft.com/office/drawing/2014/main" id="{216AF799-7AE5-E04A-D3CE-5B5E0862CDA8}"/>
              </a:ext>
            </a:extLst>
          </p:cNvPr>
          <p:cNvPicPr>
            <a:picLocks noChangeAspect="1"/>
          </p:cNvPicPr>
          <p:nvPr userDrawn="1"/>
        </p:nvPicPr>
        <p:blipFill>
          <a:blip r:embed="rId3"/>
          <a:stretch>
            <a:fillRect/>
          </a:stretch>
        </p:blipFill>
        <p:spPr>
          <a:xfrm>
            <a:off x="421341" y="6257418"/>
            <a:ext cx="2049345" cy="347250"/>
          </a:xfrm>
          <a:prstGeom prst="rect">
            <a:avLst/>
          </a:prstGeom>
        </p:spPr>
      </p:pic>
      <p:sp>
        <p:nvSpPr>
          <p:cNvPr id="3" name="Text Placeholder 3">
            <a:extLst>
              <a:ext uri="{FF2B5EF4-FFF2-40B4-BE49-F238E27FC236}">
                <a16:creationId xmlns:a16="http://schemas.microsoft.com/office/drawing/2014/main" id="{90B90765-49D4-B798-EB23-03CC1F4C679D}"/>
              </a:ext>
            </a:extLst>
          </p:cNvPr>
          <p:cNvSpPr>
            <a:spLocks noGrp="1"/>
          </p:cNvSpPr>
          <p:nvPr>
            <p:ph type="body" sz="quarter" idx="10" hasCustomPrompt="1"/>
          </p:nvPr>
        </p:nvSpPr>
        <p:spPr>
          <a:xfrm>
            <a:off x="421340" y="2673233"/>
            <a:ext cx="6250923" cy="1128075"/>
          </a:xfrm>
        </p:spPr>
        <p:txBody>
          <a:bodyPr/>
          <a:lstStyle>
            <a:lvl1pPr marL="0" indent="0">
              <a:buNone/>
              <a:defRPr sz="3400">
                <a:solidFill>
                  <a:schemeClr val="tx1"/>
                </a:solidFill>
              </a:defRPr>
            </a:lvl1pPr>
          </a:lstStyle>
          <a:p>
            <a:pPr lvl="0"/>
            <a:r>
              <a:rPr lang="en-US"/>
              <a:t>This is Your Section Break Slide – Light (SCRI)</a:t>
            </a:r>
          </a:p>
        </p:txBody>
      </p:sp>
    </p:spTree>
    <p:extLst>
      <p:ext uri="{BB962C8B-B14F-4D97-AF65-F5344CB8AC3E}">
        <p14:creationId xmlns:p14="http://schemas.microsoft.com/office/powerpoint/2010/main" val="28060448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tle and Text White">
    <p:spTree>
      <p:nvGrpSpPr>
        <p:cNvPr id="1" name=""/>
        <p:cNvGrpSpPr/>
        <p:nvPr/>
      </p:nvGrpSpPr>
      <p:grpSpPr>
        <a:xfrm>
          <a:off x="0" y="0"/>
          <a:ext cx="0" cy="0"/>
          <a:chOff x="0" y="0"/>
          <a:chExt cx="0" cy="0"/>
        </a:xfrm>
      </p:grpSpPr>
      <p:sp>
        <p:nvSpPr>
          <p:cNvPr id="8" name="Title Placeholder 15">
            <a:extLst>
              <a:ext uri="{FF2B5EF4-FFF2-40B4-BE49-F238E27FC236}">
                <a16:creationId xmlns:a16="http://schemas.microsoft.com/office/drawing/2014/main" id="{9F7DCE49-9C18-575F-EE06-2A0BB5527DC2}"/>
              </a:ext>
            </a:extLst>
          </p:cNvPr>
          <p:cNvSpPr>
            <a:spLocks noGrp="1"/>
          </p:cNvSpPr>
          <p:nvPr>
            <p:ph type="title" hasCustomPrompt="1"/>
          </p:nvPr>
        </p:nvSpPr>
        <p:spPr>
          <a:xfrm>
            <a:off x="421340" y="394634"/>
            <a:ext cx="11344835" cy="704257"/>
          </a:xfrm>
          <a:prstGeom prst="rect">
            <a:avLst/>
          </a:prstGeom>
        </p:spPr>
        <p:txBody>
          <a:bodyPr vert="horz" lIns="91440" tIns="45720" rIns="91440" bIns="45720" rtlCol="0" anchor="t" anchorCtr="0">
            <a:noAutofit/>
          </a:bodyPr>
          <a:lstStyle>
            <a:lvl1pPr>
              <a:defRPr sz="3600"/>
            </a:lvl1pPr>
          </a:lstStyle>
          <a:p>
            <a:r>
              <a:rPr lang="en-US"/>
              <a:t>Title Placement</a:t>
            </a:r>
          </a:p>
        </p:txBody>
      </p:sp>
      <p:sp>
        <p:nvSpPr>
          <p:cNvPr id="12" name="Text Placeholder 17">
            <a:extLst>
              <a:ext uri="{FF2B5EF4-FFF2-40B4-BE49-F238E27FC236}">
                <a16:creationId xmlns:a16="http://schemas.microsoft.com/office/drawing/2014/main" id="{D98DF1C9-1835-F786-0800-24087C95E10B}"/>
              </a:ext>
            </a:extLst>
          </p:cNvPr>
          <p:cNvSpPr>
            <a:spLocks noGrp="1"/>
          </p:cNvSpPr>
          <p:nvPr>
            <p:ph idx="1"/>
          </p:nvPr>
        </p:nvSpPr>
        <p:spPr>
          <a:xfrm>
            <a:off x="430212" y="1317624"/>
            <a:ext cx="11363325" cy="4720103"/>
          </a:xfrm>
          <a:prstGeom prst="rect">
            <a:avLst/>
          </a:prstGeom>
        </p:spPr>
        <p:txBody>
          <a:bodyPr vert="horz" lIns="91440" tIns="45720" rIns="91440" bIns="45720" rtlCol="0">
            <a:noAutofit/>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503325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le and Text White + Beam">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E141562-E9F8-B54B-61CE-7CDCF49E19BA}"/>
              </a:ext>
            </a:extLst>
          </p:cNvPr>
          <p:cNvSpPr/>
          <p:nvPr userDrawn="1"/>
        </p:nvSpPr>
        <p:spPr>
          <a:xfrm>
            <a:off x="7227518" y="5968652"/>
            <a:ext cx="4634630" cy="8893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3D370614-7FC8-F209-54D6-E794289B81BB}"/>
              </a:ext>
            </a:extLst>
          </p:cNvPr>
          <p:cNvPicPr>
            <a:picLocks noChangeAspect="1"/>
          </p:cNvPicPr>
          <p:nvPr userDrawn="1"/>
        </p:nvPicPr>
        <p:blipFill>
          <a:blip r:embed="rId2"/>
          <a:srcRect/>
          <a:stretch/>
        </p:blipFill>
        <p:spPr>
          <a:xfrm>
            <a:off x="2467" y="1388"/>
            <a:ext cx="12189530" cy="6856611"/>
          </a:xfrm>
          <a:prstGeom prst="rect">
            <a:avLst/>
          </a:prstGeom>
        </p:spPr>
      </p:pic>
      <p:sp>
        <p:nvSpPr>
          <p:cNvPr id="8" name="Title Placeholder 15">
            <a:extLst>
              <a:ext uri="{FF2B5EF4-FFF2-40B4-BE49-F238E27FC236}">
                <a16:creationId xmlns:a16="http://schemas.microsoft.com/office/drawing/2014/main" id="{9F7DCE49-9C18-575F-EE06-2A0BB5527DC2}"/>
              </a:ext>
            </a:extLst>
          </p:cNvPr>
          <p:cNvSpPr>
            <a:spLocks noGrp="1"/>
          </p:cNvSpPr>
          <p:nvPr>
            <p:ph type="title" hasCustomPrompt="1"/>
          </p:nvPr>
        </p:nvSpPr>
        <p:spPr>
          <a:xfrm>
            <a:off x="1193808" y="1778246"/>
            <a:ext cx="9815568" cy="704257"/>
          </a:xfrm>
          <a:prstGeom prst="rect">
            <a:avLst/>
          </a:prstGeom>
        </p:spPr>
        <p:txBody>
          <a:bodyPr vert="horz" lIns="91440" tIns="45720" rIns="91440" bIns="45720" rtlCol="0" anchor="t" anchorCtr="0">
            <a:noAutofit/>
          </a:bodyPr>
          <a:lstStyle>
            <a:lvl1pPr algn="l">
              <a:defRPr/>
            </a:lvl1pPr>
          </a:lstStyle>
          <a:p>
            <a:r>
              <a:rPr lang="en-US"/>
              <a:t>This is Your Headline</a:t>
            </a:r>
          </a:p>
        </p:txBody>
      </p:sp>
      <p:pic>
        <p:nvPicPr>
          <p:cNvPr id="3" name="Picture 2" descr="A blue and black sign&#10;&#10;Description automatically generated">
            <a:extLst>
              <a:ext uri="{FF2B5EF4-FFF2-40B4-BE49-F238E27FC236}">
                <a16:creationId xmlns:a16="http://schemas.microsoft.com/office/drawing/2014/main" id="{48DD9BD3-2618-F7D6-687A-07AB3BE9B5BC}"/>
              </a:ext>
            </a:extLst>
          </p:cNvPr>
          <p:cNvPicPr>
            <a:picLocks noChangeAspect="1"/>
          </p:cNvPicPr>
          <p:nvPr userDrawn="1"/>
        </p:nvPicPr>
        <p:blipFill>
          <a:blip r:embed="rId3"/>
          <a:stretch>
            <a:fillRect/>
          </a:stretch>
        </p:blipFill>
        <p:spPr>
          <a:xfrm>
            <a:off x="421341" y="6257418"/>
            <a:ext cx="2049345" cy="347250"/>
          </a:xfrm>
          <a:prstGeom prst="rect">
            <a:avLst/>
          </a:prstGeom>
        </p:spPr>
      </p:pic>
      <p:sp>
        <p:nvSpPr>
          <p:cNvPr id="2" name="Text Placeholder 17">
            <a:extLst>
              <a:ext uri="{FF2B5EF4-FFF2-40B4-BE49-F238E27FC236}">
                <a16:creationId xmlns:a16="http://schemas.microsoft.com/office/drawing/2014/main" id="{74BF43D6-D725-9593-426D-EE2036310B04}"/>
              </a:ext>
            </a:extLst>
          </p:cNvPr>
          <p:cNvSpPr>
            <a:spLocks noGrp="1"/>
          </p:cNvSpPr>
          <p:nvPr>
            <p:ph idx="1"/>
          </p:nvPr>
        </p:nvSpPr>
        <p:spPr>
          <a:xfrm>
            <a:off x="1193808" y="2608729"/>
            <a:ext cx="9364663" cy="1837765"/>
          </a:xfrm>
          <a:prstGeom prst="rect">
            <a:avLst/>
          </a:prstGeom>
        </p:spPr>
        <p:txBody>
          <a:bodyPr vert="horz" lIns="91440" tIns="45720" rIns="91440" bIns="45720" rtlCol="0">
            <a:noAutofit/>
          </a:bodyPr>
          <a:lstStyle>
            <a:lvl1pPr>
              <a:defRPr b="0">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17841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Partial Beam">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C8CFB09-D6AA-29AE-8CB9-D14986A85D43}"/>
              </a:ext>
            </a:extLst>
          </p:cNvPr>
          <p:cNvSpPr/>
          <p:nvPr userDrawn="1"/>
        </p:nvSpPr>
        <p:spPr>
          <a:xfrm>
            <a:off x="1270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accent1"/>
              </a:solidFill>
            </a:endParaRPr>
          </a:p>
        </p:txBody>
      </p:sp>
      <p:sp>
        <p:nvSpPr>
          <p:cNvPr id="12" name="Oval 11">
            <a:extLst>
              <a:ext uri="{FF2B5EF4-FFF2-40B4-BE49-F238E27FC236}">
                <a16:creationId xmlns:a16="http://schemas.microsoft.com/office/drawing/2014/main" id="{331960D1-2E18-74EA-5573-91DF9B8EF9C0}"/>
              </a:ext>
            </a:extLst>
          </p:cNvPr>
          <p:cNvSpPr/>
          <p:nvPr userDrawn="1"/>
        </p:nvSpPr>
        <p:spPr>
          <a:xfrm>
            <a:off x="4203700" y="0"/>
            <a:ext cx="6858000" cy="6858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ectangle 12">
            <a:extLst>
              <a:ext uri="{FF2B5EF4-FFF2-40B4-BE49-F238E27FC236}">
                <a16:creationId xmlns:a16="http://schemas.microsoft.com/office/drawing/2014/main" id="{CF90DEEF-8729-FC24-EABC-3A18F2AC61DA}"/>
              </a:ext>
            </a:extLst>
          </p:cNvPr>
          <p:cNvSpPr/>
          <p:nvPr userDrawn="1"/>
        </p:nvSpPr>
        <p:spPr>
          <a:xfrm>
            <a:off x="0" y="0"/>
            <a:ext cx="76581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F25D89A-74FB-4791-21C6-F25EDAFFBE40}"/>
              </a:ext>
            </a:extLst>
          </p:cNvPr>
          <p:cNvSpPr>
            <a:spLocks noGrp="1"/>
          </p:cNvSpPr>
          <p:nvPr>
            <p:ph type="title"/>
          </p:nvPr>
        </p:nvSpPr>
        <p:spPr>
          <a:xfrm>
            <a:off x="421341" y="394634"/>
            <a:ext cx="8557560" cy="704257"/>
          </a:xfrm>
        </p:spPr>
        <p:txBody>
          <a:bodyPr/>
          <a:lstStyle>
            <a:lvl1pPr>
              <a:defRPr sz="3600">
                <a:solidFill>
                  <a:schemeClr val="tx1"/>
                </a:solidFill>
              </a:defRPr>
            </a:lvl1pPr>
          </a:lstStyle>
          <a:p>
            <a:r>
              <a:rPr lang="en-US"/>
              <a:t>Click to edit Master title style</a:t>
            </a:r>
          </a:p>
        </p:txBody>
      </p:sp>
      <p:pic>
        <p:nvPicPr>
          <p:cNvPr id="15" name="Picture 14" descr="A blue and black sign&#10;&#10;Description automatically generated">
            <a:extLst>
              <a:ext uri="{FF2B5EF4-FFF2-40B4-BE49-F238E27FC236}">
                <a16:creationId xmlns:a16="http://schemas.microsoft.com/office/drawing/2014/main" id="{7B2E9339-617A-003C-CAD0-BF86223DCB15}"/>
              </a:ext>
            </a:extLst>
          </p:cNvPr>
          <p:cNvPicPr>
            <a:picLocks noChangeAspect="1"/>
          </p:cNvPicPr>
          <p:nvPr userDrawn="1"/>
        </p:nvPicPr>
        <p:blipFill>
          <a:blip r:embed="rId2"/>
          <a:stretch>
            <a:fillRect/>
          </a:stretch>
        </p:blipFill>
        <p:spPr>
          <a:xfrm>
            <a:off x="421341" y="6257418"/>
            <a:ext cx="2049345" cy="347250"/>
          </a:xfrm>
          <a:prstGeom prst="rect">
            <a:avLst/>
          </a:prstGeom>
        </p:spPr>
      </p:pic>
    </p:spTree>
    <p:extLst>
      <p:ext uri="{BB962C8B-B14F-4D97-AF65-F5344CB8AC3E}">
        <p14:creationId xmlns:p14="http://schemas.microsoft.com/office/powerpoint/2010/main" val="17320411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2" name="Title Placeholder 15">
            <a:extLst>
              <a:ext uri="{FF2B5EF4-FFF2-40B4-BE49-F238E27FC236}">
                <a16:creationId xmlns:a16="http://schemas.microsoft.com/office/drawing/2014/main" id="{BCF25F47-E9B6-1B4D-5C54-3447F075A1C5}"/>
              </a:ext>
            </a:extLst>
          </p:cNvPr>
          <p:cNvSpPr>
            <a:spLocks noGrp="1"/>
          </p:cNvSpPr>
          <p:nvPr>
            <p:ph type="title" hasCustomPrompt="1"/>
          </p:nvPr>
        </p:nvSpPr>
        <p:spPr>
          <a:xfrm>
            <a:off x="421340" y="394634"/>
            <a:ext cx="11344835" cy="704257"/>
          </a:xfrm>
          <a:prstGeom prst="rect">
            <a:avLst/>
          </a:prstGeom>
        </p:spPr>
        <p:txBody>
          <a:bodyPr vert="horz" lIns="91440" tIns="45720" rIns="91440" bIns="45720" rtlCol="0" anchor="t" anchorCtr="0">
            <a:noAutofit/>
          </a:bodyPr>
          <a:lstStyle>
            <a:lvl1pPr>
              <a:defRPr sz="3600"/>
            </a:lvl1pPr>
          </a:lstStyle>
          <a:p>
            <a:r>
              <a:rPr lang="en-US"/>
              <a:t>Title Placement</a:t>
            </a:r>
          </a:p>
        </p:txBody>
      </p:sp>
      <p:sp>
        <p:nvSpPr>
          <p:cNvPr id="6" name="Text Placeholder 17">
            <a:extLst>
              <a:ext uri="{FF2B5EF4-FFF2-40B4-BE49-F238E27FC236}">
                <a16:creationId xmlns:a16="http://schemas.microsoft.com/office/drawing/2014/main" id="{FF08CE58-E46C-6220-7A90-24B7B2882F3F}"/>
              </a:ext>
            </a:extLst>
          </p:cNvPr>
          <p:cNvSpPr>
            <a:spLocks noGrp="1"/>
          </p:cNvSpPr>
          <p:nvPr>
            <p:ph idx="10"/>
          </p:nvPr>
        </p:nvSpPr>
        <p:spPr>
          <a:xfrm>
            <a:off x="5053808" y="1317624"/>
            <a:ext cx="6721882" cy="4720103"/>
          </a:xfrm>
          <a:prstGeom prst="rect">
            <a:avLst/>
          </a:prstGeom>
        </p:spPr>
        <p:txBody>
          <a:bodyPr vert="horz" lIns="91440" tIns="45720" rIns="91440" bIns="45720" rtlCol="0">
            <a:noAutofit/>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a:extLst>
              <a:ext uri="{FF2B5EF4-FFF2-40B4-BE49-F238E27FC236}">
                <a16:creationId xmlns:a16="http://schemas.microsoft.com/office/drawing/2014/main" id="{3863F1EC-CDB6-C9D3-2E44-8CCE09604DF1}"/>
              </a:ext>
            </a:extLst>
          </p:cNvPr>
          <p:cNvSpPr>
            <a:spLocks noGrp="1"/>
          </p:cNvSpPr>
          <p:nvPr>
            <p:ph sz="quarter" idx="12"/>
          </p:nvPr>
        </p:nvSpPr>
        <p:spPr>
          <a:xfrm>
            <a:off x="416310" y="1317160"/>
            <a:ext cx="3709603" cy="47201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81463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sp>
        <p:nvSpPr>
          <p:cNvPr id="2" name="Title Placeholder 15">
            <a:extLst>
              <a:ext uri="{FF2B5EF4-FFF2-40B4-BE49-F238E27FC236}">
                <a16:creationId xmlns:a16="http://schemas.microsoft.com/office/drawing/2014/main" id="{BCF25F47-E9B6-1B4D-5C54-3447F075A1C5}"/>
              </a:ext>
            </a:extLst>
          </p:cNvPr>
          <p:cNvSpPr>
            <a:spLocks noGrp="1"/>
          </p:cNvSpPr>
          <p:nvPr>
            <p:ph type="title" hasCustomPrompt="1"/>
          </p:nvPr>
        </p:nvSpPr>
        <p:spPr>
          <a:xfrm>
            <a:off x="421340" y="394634"/>
            <a:ext cx="11344835" cy="704257"/>
          </a:xfrm>
          <a:prstGeom prst="rect">
            <a:avLst/>
          </a:prstGeom>
        </p:spPr>
        <p:txBody>
          <a:bodyPr vert="horz" lIns="91440" tIns="45720" rIns="91440" bIns="45720" rtlCol="0" anchor="t" anchorCtr="0">
            <a:noAutofit/>
          </a:bodyPr>
          <a:lstStyle/>
          <a:p>
            <a:r>
              <a:rPr lang="en-US"/>
              <a:t>Title Placement</a:t>
            </a:r>
          </a:p>
        </p:txBody>
      </p:sp>
      <p:sp>
        <p:nvSpPr>
          <p:cNvPr id="5" name="Text Placeholder 17">
            <a:extLst>
              <a:ext uri="{FF2B5EF4-FFF2-40B4-BE49-F238E27FC236}">
                <a16:creationId xmlns:a16="http://schemas.microsoft.com/office/drawing/2014/main" id="{48F2343F-77EF-3916-E13C-5544B4783E66}"/>
              </a:ext>
            </a:extLst>
          </p:cNvPr>
          <p:cNvSpPr>
            <a:spLocks noGrp="1"/>
          </p:cNvSpPr>
          <p:nvPr>
            <p:ph idx="1"/>
          </p:nvPr>
        </p:nvSpPr>
        <p:spPr>
          <a:xfrm>
            <a:off x="430212" y="1317624"/>
            <a:ext cx="3628831" cy="4720103"/>
          </a:xfrm>
          <a:prstGeom prst="rect">
            <a:avLst/>
          </a:prstGeom>
        </p:spPr>
        <p:txBody>
          <a:bodyPr vert="horz" lIns="91440" tIns="45720" rIns="91440" bIns="45720" rtlCol="0">
            <a:noAutofit/>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17">
            <a:extLst>
              <a:ext uri="{FF2B5EF4-FFF2-40B4-BE49-F238E27FC236}">
                <a16:creationId xmlns:a16="http://schemas.microsoft.com/office/drawing/2014/main" id="{FF08CE58-E46C-6220-7A90-24B7B2882F3F}"/>
              </a:ext>
            </a:extLst>
          </p:cNvPr>
          <p:cNvSpPr>
            <a:spLocks noGrp="1"/>
          </p:cNvSpPr>
          <p:nvPr>
            <p:ph idx="10"/>
          </p:nvPr>
        </p:nvSpPr>
        <p:spPr>
          <a:xfrm>
            <a:off x="8146858" y="1317624"/>
            <a:ext cx="3628831" cy="4720103"/>
          </a:xfrm>
          <a:prstGeom prst="rect">
            <a:avLst/>
          </a:prstGeom>
        </p:spPr>
        <p:txBody>
          <a:bodyPr vert="horz" lIns="91440" tIns="45720" rIns="91440" bIns="45720" rtlCol="0">
            <a:noAutofit/>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17">
            <a:extLst>
              <a:ext uri="{FF2B5EF4-FFF2-40B4-BE49-F238E27FC236}">
                <a16:creationId xmlns:a16="http://schemas.microsoft.com/office/drawing/2014/main" id="{C9C5FAAB-F57A-7162-0586-566460B3E318}"/>
              </a:ext>
            </a:extLst>
          </p:cNvPr>
          <p:cNvSpPr>
            <a:spLocks noGrp="1"/>
          </p:cNvSpPr>
          <p:nvPr>
            <p:ph idx="11"/>
          </p:nvPr>
        </p:nvSpPr>
        <p:spPr>
          <a:xfrm>
            <a:off x="4288535" y="1317624"/>
            <a:ext cx="3628831" cy="4720103"/>
          </a:xfrm>
          <a:prstGeom prst="rect">
            <a:avLst/>
          </a:prstGeom>
        </p:spPr>
        <p:txBody>
          <a:bodyPr vert="horz" lIns="91440" tIns="45720" rIns="91440" bIns="45720" rtlCol="0">
            <a:noAutofit/>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2403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9241349-D348-B847-1B33-7E57B57C5CE9}"/>
              </a:ext>
            </a:extLst>
          </p:cNvPr>
          <p:cNvPicPr>
            <a:picLocks noChangeAspect="1"/>
          </p:cNvPicPr>
          <p:nvPr userDrawn="1"/>
        </p:nvPicPr>
        <p:blipFill>
          <a:blip r:embed="rId2"/>
          <a:srcRect/>
          <a:stretch/>
        </p:blipFill>
        <p:spPr>
          <a:xfrm>
            <a:off x="2468" y="1389"/>
            <a:ext cx="12189532" cy="6856611"/>
          </a:xfrm>
          <a:prstGeom prst="rect">
            <a:avLst/>
          </a:prstGeom>
        </p:spPr>
      </p:pic>
      <p:sp>
        <p:nvSpPr>
          <p:cNvPr id="9" name="Text Placeholder 3">
            <a:extLst>
              <a:ext uri="{FF2B5EF4-FFF2-40B4-BE49-F238E27FC236}">
                <a16:creationId xmlns:a16="http://schemas.microsoft.com/office/drawing/2014/main" id="{07CE87BD-9F87-39ED-8E92-0C49E86B569F}"/>
              </a:ext>
            </a:extLst>
          </p:cNvPr>
          <p:cNvSpPr>
            <a:spLocks noGrp="1"/>
          </p:cNvSpPr>
          <p:nvPr>
            <p:ph type="body" sz="quarter" idx="10" hasCustomPrompt="1"/>
          </p:nvPr>
        </p:nvSpPr>
        <p:spPr>
          <a:xfrm>
            <a:off x="421340" y="3051116"/>
            <a:ext cx="6250923" cy="755767"/>
          </a:xfrm>
        </p:spPr>
        <p:txBody>
          <a:bodyPr/>
          <a:lstStyle>
            <a:lvl1pPr marL="0" indent="0">
              <a:buNone/>
              <a:defRPr sz="5400">
                <a:solidFill>
                  <a:srgbClr val="2C5697"/>
                </a:solidFill>
              </a:defRPr>
            </a:lvl1pPr>
          </a:lstStyle>
          <a:p>
            <a:pPr lvl="0"/>
            <a:r>
              <a:rPr lang="en-US"/>
              <a:t>Thank you.</a:t>
            </a:r>
          </a:p>
        </p:txBody>
      </p:sp>
      <p:pic>
        <p:nvPicPr>
          <p:cNvPr id="11" name="Picture 10" descr="A blue and black sign&#10;&#10;Description automatically generated">
            <a:extLst>
              <a:ext uri="{FF2B5EF4-FFF2-40B4-BE49-F238E27FC236}">
                <a16:creationId xmlns:a16="http://schemas.microsoft.com/office/drawing/2014/main" id="{16ECFA75-3783-555B-DA1A-6C65B56367AE}"/>
              </a:ext>
            </a:extLst>
          </p:cNvPr>
          <p:cNvPicPr>
            <a:picLocks noChangeAspect="1"/>
          </p:cNvPicPr>
          <p:nvPr userDrawn="1"/>
        </p:nvPicPr>
        <p:blipFill>
          <a:blip r:embed="rId3"/>
          <a:stretch>
            <a:fillRect/>
          </a:stretch>
        </p:blipFill>
        <p:spPr>
          <a:xfrm>
            <a:off x="421341" y="6257418"/>
            <a:ext cx="2049345" cy="347250"/>
          </a:xfrm>
          <a:prstGeom prst="rect">
            <a:avLst/>
          </a:prstGeom>
        </p:spPr>
      </p:pic>
    </p:spTree>
    <p:extLst>
      <p:ext uri="{BB962C8B-B14F-4D97-AF65-F5344CB8AC3E}">
        <p14:creationId xmlns:p14="http://schemas.microsoft.com/office/powerpoint/2010/main" val="18155680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type="obj">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452957" y="6302173"/>
            <a:ext cx="1989031" cy="277340"/>
          </a:xfrm>
          <a:prstGeom prst="rect">
            <a:avLst/>
          </a:prstGeom>
        </p:spPr>
      </p:pic>
      <p:sp>
        <p:nvSpPr>
          <p:cNvPr id="2" name="Holder 2"/>
          <p:cNvSpPr>
            <a:spLocks noGrp="1"/>
          </p:cNvSpPr>
          <p:nvPr>
            <p:ph type="title"/>
          </p:nvPr>
        </p:nvSpPr>
        <p:spPr/>
        <p:txBody>
          <a:bodyPr lIns="0" tIns="0" rIns="0" bIns="0"/>
          <a:lstStyle>
            <a:lvl1pPr>
              <a:defRPr sz="3600" b="1" i="0">
                <a:solidFill>
                  <a:srgbClr val="295597"/>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4400" b="1" i="0">
                <a:solidFill>
                  <a:srgbClr val="E2762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defRPr sz="800" b="0" i="0">
                <a:solidFill>
                  <a:srgbClr val="295597"/>
                </a:solidFill>
                <a:latin typeface="Arial"/>
                <a:cs typeface="Arial"/>
              </a:defRPr>
            </a:lvl1pPr>
          </a:lstStyle>
          <a:p>
            <a:pPr marL="12700" marR="5080">
              <a:lnSpc>
                <a:spcPct val="100000"/>
              </a:lnSpc>
              <a:spcBef>
                <a:spcPts val="20"/>
              </a:spcBef>
            </a:pPr>
            <a:r>
              <a:t>CONFIDENTIAL</a:t>
            </a:r>
            <a:r>
              <a:rPr spc="-15"/>
              <a:t> </a:t>
            </a:r>
            <a:r>
              <a:t>–</a:t>
            </a:r>
            <a:r>
              <a:rPr spc="-35"/>
              <a:t> </a:t>
            </a:r>
            <a:r>
              <a:t>Contains</a:t>
            </a:r>
            <a:r>
              <a:rPr spc="-20"/>
              <a:t> </a:t>
            </a:r>
            <a:r>
              <a:t>proprietary</a:t>
            </a:r>
            <a:r>
              <a:rPr spc="-15"/>
              <a:t> </a:t>
            </a:r>
            <a:r>
              <a:rPr spc="-10"/>
              <a:t>information. </a:t>
            </a:r>
            <a:r>
              <a:t>Not</a:t>
            </a:r>
            <a:r>
              <a:rPr spc="-30"/>
              <a:t> </a:t>
            </a:r>
            <a:r>
              <a:t>intended</a:t>
            </a:r>
            <a:r>
              <a:rPr spc="-15"/>
              <a:t> </a:t>
            </a:r>
            <a:r>
              <a:t>for</a:t>
            </a:r>
            <a:r>
              <a:rPr spc="-35"/>
              <a:t> </a:t>
            </a:r>
            <a:r>
              <a:t>external</a:t>
            </a:r>
            <a:r>
              <a:rPr spc="-15"/>
              <a:t> </a:t>
            </a:r>
            <a:r>
              <a:rPr spc="-10"/>
              <a:t>distribution.</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9/9/26</a:t>
            </a:fld>
            <a:endParaRPr lang="en-US"/>
          </a:p>
        </p:txBody>
      </p:sp>
      <p:sp>
        <p:nvSpPr>
          <p:cNvPr id="6" name="Holder 6"/>
          <p:cNvSpPr>
            <a:spLocks noGrp="1"/>
          </p:cNvSpPr>
          <p:nvPr>
            <p:ph type="sldNum" sz="quarter" idx="7"/>
          </p:nvPr>
        </p:nvSpPr>
        <p:spPr/>
        <p:txBody>
          <a:bodyPr lIns="0" tIns="0" rIns="0" bIns="0"/>
          <a:lstStyle>
            <a:lvl1pPr>
              <a:defRPr sz="1000" b="0" i="0">
                <a:solidFill>
                  <a:srgbClr val="295597"/>
                </a:solidFill>
                <a:latin typeface="Arial"/>
                <a:cs typeface="Arial"/>
              </a:defRPr>
            </a:lvl1pPr>
          </a:lstStyle>
          <a:p>
            <a:pPr marL="38100">
              <a:lnSpc>
                <a:spcPct val="100000"/>
              </a:lnSpc>
              <a:spcBef>
                <a:spcPts val="5"/>
              </a:spcBef>
            </a:pPr>
            <a:fld id="{81D60167-4931-47E6-BA6A-407CBD079E47}" type="slidenum">
              <a:rPr spc="-50" dirty="0"/>
              <a:t>‹#›</a:t>
            </a:fld>
            <a:endParaRPr spc="-50"/>
          </a:p>
        </p:txBody>
      </p:sp>
    </p:spTree>
    <p:extLst>
      <p:ext uri="{BB962C8B-B14F-4D97-AF65-F5344CB8AC3E}">
        <p14:creationId xmlns:p14="http://schemas.microsoft.com/office/powerpoint/2010/main" val="33721628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28800" y="1664700"/>
            <a:ext cx="8534400" cy="3532408"/>
          </a:xfrm>
        </p:spPr>
        <p:txBody>
          <a:bodyPr/>
          <a:lstStyle>
            <a:lvl1pPr marL="0" indent="0" algn="ctr">
              <a:buNone/>
              <a:defRPr/>
            </a:lvl1pPr>
            <a:lvl2pPr marL="609036" indent="0" algn="ctr">
              <a:buNone/>
              <a:defRPr/>
            </a:lvl2pPr>
            <a:lvl3pPr marL="1218072" indent="0" algn="ctr">
              <a:buNone/>
              <a:defRPr/>
            </a:lvl3pPr>
            <a:lvl4pPr marL="1827108" indent="0" algn="ctr">
              <a:buNone/>
              <a:defRPr/>
            </a:lvl4pPr>
            <a:lvl5pPr marL="2436144" indent="0" algn="ctr">
              <a:buNone/>
              <a:defRPr/>
            </a:lvl5pPr>
            <a:lvl6pPr marL="3045181" indent="0" algn="ctr">
              <a:buNone/>
              <a:defRPr/>
            </a:lvl6pPr>
            <a:lvl7pPr marL="3654217" indent="0" algn="ctr">
              <a:buNone/>
              <a:defRPr/>
            </a:lvl7pPr>
            <a:lvl8pPr marL="4263253" indent="0" algn="ctr">
              <a:buNone/>
              <a:defRPr/>
            </a:lvl8pPr>
            <a:lvl9pPr marL="4872289" indent="0" algn="ctr">
              <a:buNone/>
              <a:defRPr/>
            </a:lvl9pPr>
          </a:lstStyle>
          <a:p>
            <a:r>
              <a:rPr lang="en-US" dirty="0"/>
              <a:t>Click to edit Master subtitle style</a:t>
            </a:r>
          </a:p>
        </p:txBody>
      </p:sp>
      <p:sp>
        <p:nvSpPr>
          <p:cNvPr id="6" name="Title 1"/>
          <p:cNvSpPr>
            <a:spLocks noGrp="1"/>
          </p:cNvSpPr>
          <p:nvPr>
            <p:ph type="title"/>
          </p:nvPr>
        </p:nvSpPr>
        <p:spPr>
          <a:xfrm>
            <a:off x="0" y="175944"/>
            <a:ext cx="12192000" cy="1340768"/>
          </a:xfrm>
          <a:prstGeom prst="rect">
            <a:avLst/>
          </a:prstGeom>
          <a:noFill/>
        </p:spPr>
        <p:txBody>
          <a:bodyPr/>
          <a:lstStyle>
            <a:lvl1pPr>
              <a:defRPr>
                <a:solidFill>
                  <a:srgbClr val="002450"/>
                </a:solidFill>
              </a:defRPr>
            </a:lvl1pPr>
          </a:lstStyle>
          <a:p>
            <a:r>
              <a:rPr lang="en-US" dirty="0"/>
              <a:t>Click to edit Master title style</a:t>
            </a:r>
          </a:p>
        </p:txBody>
      </p:sp>
    </p:spTree>
    <p:extLst>
      <p:ext uri="{BB962C8B-B14F-4D97-AF65-F5344CB8AC3E}">
        <p14:creationId xmlns:p14="http://schemas.microsoft.com/office/powerpoint/2010/main" val="4750223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CD2C9585-A121-7C92-3C95-418DB8E1C6D6}"/>
              </a:ext>
            </a:extLst>
          </p:cNvPr>
          <p:cNvSpPr>
            <a:spLocks noGrp="1"/>
          </p:cNvSpPr>
          <p:nvPr>
            <p:ph type="dt" sz="half" idx="10"/>
          </p:nvPr>
        </p:nvSpPr>
        <p:spPr/>
        <p:txBody>
          <a:bodyPr/>
          <a:lstStyle>
            <a:lvl1pPr>
              <a:defRPr/>
            </a:lvl1pPr>
          </a:lstStyle>
          <a:p>
            <a:pPr>
              <a:defRPr/>
            </a:pPr>
            <a:fld id="{171587D7-C1D7-D848-A981-A98E99FE21DE}" type="datetimeFigureOut">
              <a:rPr lang="en-US"/>
              <a:pPr>
                <a:defRPr/>
              </a:pPr>
              <a:t>9/9/26</a:t>
            </a:fld>
            <a:endParaRPr lang="en-US"/>
          </a:p>
        </p:txBody>
      </p:sp>
      <p:sp>
        <p:nvSpPr>
          <p:cNvPr id="4" name="Footer Placeholder 4">
            <a:extLst>
              <a:ext uri="{FF2B5EF4-FFF2-40B4-BE49-F238E27FC236}">
                <a16:creationId xmlns:a16="http://schemas.microsoft.com/office/drawing/2014/main" id="{DB1127FA-F31C-F94B-8BD5-2712ABCF7DD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39546DB3-14D0-64B6-34F1-0944CA97FDA7}"/>
              </a:ext>
            </a:extLst>
          </p:cNvPr>
          <p:cNvSpPr>
            <a:spLocks noGrp="1"/>
          </p:cNvSpPr>
          <p:nvPr>
            <p:ph type="sldNum" sz="quarter" idx="12"/>
          </p:nvPr>
        </p:nvSpPr>
        <p:spPr/>
        <p:txBody>
          <a:bodyPr/>
          <a:lstStyle>
            <a:lvl1pPr>
              <a:defRPr/>
            </a:lvl1pPr>
          </a:lstStyle>
          <a:p>
            <a:pPr>
              <a:defRPr/>
            </a:pPr>
            <a:fld id="{C8022230-7A4F-BD4A-B041-7D1140793ECA}" type="slidenum">
              <a:rPr lang="en-US"/>
              <a:pPr>
                <a:defRPr/>
              </a:pPr>
              <a:t>‹#›</a:t>
            </a:fld>
            <a:endParaRPr lang="en-US"/>
          </a:p>
        </p:txBody>
      </p:sp>
    </p:spTree>
    <p:extLst>
      <p:ext uri="{BB962C8B-B14F-4D97-AF65-F5344CB8AC3E}">
        <p14:creationId xmlns:p14="http://schemas.microsoft.com/office/powerpoint/2010/main" val="39808482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a:lvl1pPr>
          </a:lstStyle>
          <a:p>
            <a:r>
              <a:rPr lang="en-US"/>
              <a:t>Click to edit Master title style</a:t>
            </a:r>
          </a:p>
        </p:txBody>
      </p:sp>
      <p:sp>
        <p:nvSpPr>
          <p:cNvPr id="3" name="Content Placeholder 2"/>
          <p:cNvSpPr>
            <a:spLocks noGrp="1"/>
          </p:cNvSpPr>
          <p:nvPr>
            <p:ph idx="1"/>
          </p:nvPr>
        </p:nvSpPr>
        <p:spPr>
          <a:xfrm>
            <a:off x="838201" y="1941534"/>
            <a:ext cx="10515600" cy="3820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2"/>
          </p:nvPr>
        </p:nvSpPr>
        <p:spPr>
          <a:xfrm>
            <a:off x="838201" y="1433425"/>
            <a:ext cx="10516800" cy="432954"/>
          </a:xfrm>
        </p:spPr>
        <p:txBody>
          <a:bodyPr/>
          <a:lstStyle>
            <a:lvl1pPr marL="0" indent="0">
              <a:buNone/>
              <a:defRPr b="0">
                <a:solidFill>
                  <a:schemeClr val="bg1">
                    <a:lumMod val="50000"/>
                  </a:schemeClr>
                </a:solidFill>
                <a:latin typeface="+mj-lt"/>
              </a:defRPr>
            </a:lvl1pPr>
            <a:lvl2pPr marL="457063" indent="0">
              <a:buNone/>
              <a:defRPr>
                <a:latin typeface="+mj-lt"/>
              </a:defRPr>
            </a:lvl2pPr>
            <a:lvl3pPr marL="914126" indent="0">
              <a:buNone/>
              <a:defRPr>
                <a:latin typeface="+mj-lt"/>
              </a:defRPr>
            </a:lvl3pPr>
            <a:lvl4pPr marL="1371189" indent="0">
              <a:buNone/>
              <a:defRPr>
                <a:latin typeface="+mj-lt"/>
              </a:defRPr>
            </a:lvl4pPr>
            <a:lvl5pPr marL="1828251" indent="0">
              <a:buNone/>
              <a:defRPr>
                <a:latin typeface="+mj-lt"/>
              </a:defRPr>
            </a:lvl5pPr>
          </a:lstStyle>
          <a:p>
            <a:pPr lvl="0"/>
            <a:r>
              <a:rPr lang="en-US"/>
              <a:t>Click to edit Master text styles</a:t>
            </a:r>
          </a:p>
        </p:txBody>
      </p:sp>
      <p:sp>
        <p:nvSpPr>
          <p:cNvPr id="4" name="Footer Placeholder 4">
            <a:extLst>
              <a:ext uri="{FF2B5EF4-FFF2-40B4-BE49-F238E27FC236}">
                <a16:creationId xmlns:a16="http://schemas.microsoft.com/office/drawing/2014/main" id="{6155D788-DF1A-34E9-0EA4-36E12D082B20}"/>
              </a:ext>
            </a:extLst>
          </p:cNvPr>
          <p:cNvSpPr>
            <a:spLocks noGrp="1"/>
          </p:cNvSpPr>
          <p:nvPr>
            <p:ph type="ftr" sz="quarter" idx="13"/>
          </p:nvPr>
        </p:nvSpPr>
        <p:spPr/>
        <p:txBody>
          <a:bodyPr/>
          <a:lstStyle>
            <a:lvl1pPr>
              <a:defRPr/>
            </a:lvl1pPr>
          </a:lstStyle>
          <a:p>
            <a:pPr>
              <a:defRPr/>
            </a:pPr>
            <a:endParaRPr lang="en-GB"/>
          </a:p>
        </p:txBody>
      </p:sp>
    </p:spTree>
    <p:extLst>
      <p:ext uri="{BB962C8B-B14F-4D97-AF65-F5344CB8AC3E}">
        <p14:creationId xmlns:p14="http://schemas.microsoft.com/office/powerpoint/2010/main" val="3868067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19" Type="http://schemas.openxmlformats.org/officeDocument/2006/relationships/image" Target="../media/image2.png"/><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theme" Target="../theme/theme4.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19" Type="http://schemas.openxmlformats.org/officeDocument/2006/relationships/image" Target="../media/image4.jpeg"/><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18" Type="http://schemas.openxmlformats.org/officeDocument/2006/relationships/slideLayout" Target="../slideLayouts/slideLayout78.xml"/><Relationship Id="rId26" Type="http://schemas.openxmlformats.org/officeDocument/2006/relationships/image" Target="../media/image5.png"/><Relationship Id="rId3" Type="http://schemas.openxmlformats.org/officeDocument/2006/relationships/slideLayout" Target="../slideLayouts/slideLayout63.xml"/><Relationship Id="rId21" Type="http://schemas.openxmlformats.org/officeDocument/2006/relationships/slideLayout" Target="../slideLayouts/slideLayout81.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5" Type="http://schemas.openxmlformats.org/officeDocument/2006/relationships/theme" Target="../theme/theme5.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0" Type="http://schemas.openxmlformats.org/officeDocument/2006/relationships/slideLayout" Target="../slideLayouts/slideLayout80.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24" Type="http://schemas.openxmlformats.org/officeDocument/2006/relationships/slideLayout" Target="../slideLayouts/slideLayout84.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23" Type="http://schemas.openxmlformats.org/officeDocument/2006/relationships/slideLayout" Target="../slideLayouts/slideLayout83.xml"/><Relationship Id="rId10" Type="http://schemas.openxmlformats.org/officeDocument/2006/relationships/slideLayout" Target="../slideLayouts/slideLayout70.xml"/><Relationship Id="rId19" Type="http://schemas.openxmlformats.org/officeDocument/2006/relationships/slideLayout" Target="../slideLayouts/slideLayout79.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 Id="rId22" Type="http://schemas.openxmlformats.org/officeDocument/2006/relationships/slideLayout" Target="../slideLayouts/slideLayout8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theme" Target="../theme/theme6.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theme" Target="../theme/theme7.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theme" Target="../theme/theme8.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slideLayout" Target="../slideLayouts/slideLayout133.xml"/><Relationship Id="rId18" Type="http://schemas.openxmlformats.org/officeDocument/2006/relationships/slideLayout" Target="../slideLayouts/slideLayout138.xml"/><Relationship Id="rId26" Type="http://schemas.openxmlformats.org/officeDocument/2006/relationships/slideLayout" Target="../slideLayouts/slideLayout146.xml"/><Relationship Id="rId3" Type="http://schemas.openxmlformats.org/officeDocument/2006/relationships/slideLayout" Target="../slideLayouts/slideLayout123.xml"/><Relationship Id="rId21" Type="http://schemas.openxmlformats.org/officeDocument/2006/relationships/slideLayout" Target="../slideLayouts/slideLayout141.xml"/><Relationship Id="rId7" Type="http://schemas.openxmlformats.org/officeDocument/2006/relationships/slideLayout" Target="../slideLayouts/slideLayout127.xml"/><Relationship Id="rId12" Type="http://schemas.openxmlformats.org/officeDocument/2006/relationships/slideLayout" Target="../slideLayouts/slideLayout132.xml"/><Relationship Id="rId17" Type="http://schemas.openxmlformats.org/officeDocument/2006/relationships/slideLayout" Target="../slideLayouts/slideLayout137.xml"/><Relationship Id="rId25" Type="http://schemas.openxmlformats.org/officeDocument/2006/relationships/slideLayout" Target="../slideLayouts/slideLayout145.xml"/><Relationship Id="rId2" Type="http://schemas.openxmlformats.org/officeDocument/2006/relationships/slideLayout" Target="../slideLayouts/slideLayout122.xml"/><Relationship Id="rId16" Type="http://schemas.openxmlformats.org/officeDocument/2006/relationships/slideLayout" Target="../slideLayouts/slideLayout136.xml"/><Relationship Id="rId20" Type="http://schemas.openxmlformats.org/officeDocument/2006/relationships/slideLayout" Target="../slideLayouts/slideLayout140.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24" Type="http://schemas.openxmlformats.org/officeDocument/2006/relationships/slideLayout" Target="../slideLayouts/slideLayout144.xml"/><Relationship Id="rId5" Type="http://schemas.openxmlformats.org/officeDocument/2006/relationships/slideLayout" Target="../slideLayouts/slideLayout125.xml"/><Relationship Id="rId15" Type="http://schemas.openxmlformats.org/officeDocument/2006/relationships/slideLayout" Target="../slideLayouts/slideLayout135.xml"/><Relationship Id="rId23" Type="http://schemas.openxmlformats.org/officeDocument/2006/relationships/slideLayout" Target="../slideLayouts/slideLayout143.xml"/><Relationship Id="rId10" Type="http://schemas.openxmlformats.org/officeDocument/2006/relationships/slideLayout" Target="../slideLayouts/slideLayout130.xml"/><Relationship Id="rId19" Type="http://schemas.openxmlformats.org/officeDocument/2006/relationships/slideLayout" Target="../slideLayouts/slideLayout139.xml"/><Relationship Id="rId4" Type="http://schemas.openxmlformats.org/officeDocument/2006/relationships/slideLayout" Target="../slideLayouts/slideLayout124.xml"/><Relationship Id="rId9" Type="http://schemas.openxmlformats.org/officeDocument/2006/relationships/slideLayout" Target="../slideLayouts/slideLayout129.xml"/><Relationship Id="rId14" Type="http://schemas.openxmlformats.org/officeDocument/2006/relationships/slideLayout" Target="../slideLayouts/slideLayout134.xml"/><Relationship Id="rId22" Type="http://schemas.openxmlformats.org/officeDocument/2006/relationships/slideLayout" Target="../slideLayouts/slideLayout142.xml"/><Relationship Id="rId27"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4.xml"/><Relationship Id="rId13" Type="http://schemas.openxmlformats.org/officeDocument/2006/relationships/theme" Target="../theme/theme10.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slideLayout" Target="../slideLayouts/slideLayout158.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66.xml"/><Relationship Id="rId13" Type="http://schemas.openxmlformats.org/officeDocument/2006/relationships/theme" Target="../theme/theme11.xml"/><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slideLayout" Target="../slideLayouts/slideLayout170.xml"/><Relationship Id="rId2" Type="http://schemas.openxmlformats.org/officeDocument/2006/relationships/slideLayout" Target="../slideLayouts/slideLayout160.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 Id="rId14"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6"/>
            <a:ext cx="10515600" cy="396156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p:cNvSpPr txBox="1"/>
          <p:nvPr userDrawn="1"/>
        </p:nvSpPr>
        <p:spPr>
          <a:xfrm>
            <a:off x="10429877" y="651510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142029520"/>
      </p:ext>
    </p:extLst>
  </p:cSld>
  <p:clrMap bg1="lt1" tx1="dk1" bg2="lt2" tx2="dk2" accent1="accent1" accent2="accent2" accent3="accent3" accent4="accent4" accent5="accent5" accent6="accent6" hlink="hlink" folHlink="folHlink"/>
  <p:sldLayoutIdLst>
    <p:sldLayoutId id="2147488319" r:id="rId1"/>
    <p:sldLayoutId id="2147488320" r:id="rId2"/>
    <p:sldLayoutId id="2147488321" r:id="rId3"/>
    <p:sldLayoutId id="2147488322" r:id="rId4"/>
    <p:sldLayoutId id="2147488323" r:id="rId5"/>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hf hdr="0" ftr="0" dt="0"/>
  <p:txStyles>
    <p:titleStyle>
      <a:lvl1pPr algn="l" defTabSz="914377" rtl="0" eaLnBrk="1" latinLnBrk="0" hangingPunct="1">
        <a:lnSpc>
          <a:spcPct val="90000"/>
        </a:lnSpc>
        <a:spcBef>
          <a:spcPct val="0"/>
        </a:spcBef>
        <a:buNone/>
        <a:defRPr sz="3800" b="1" i="0" kern="1200" baseline="0">
          <a:solidFill>
            <a:srgbClr val="113468"/>
          </a:solidFill>
          <a:latin typeface="Calibri"/>
          <a:ea typeface="+mj-ea"/>
          <a:cs typeface="Calibri"/>
        </a:defRPr>
      </a:lvl1pPr>
    </p:titleStyle>
    <p:bodyStyle>
      <a:lvl1pPr marL="228594" indent="-228594" algn="l" defTabSz="914377" rtl="0" eaLnBrk="1" latinLnBrk="0" hangingPunct="1">
        <a:lnSpc>
          <a:spcPct val="90000"/>
        </a:lnSpc>
        <a:spcBef>
          <a:spcPts val="1000"/>
        </a:spcBef>
        <a:buFont typeface="Arial"/>
        <a:buChar char="•"/>
        <a:defRPr sz="2800" kern="1200">
          <a:solidFill>
            <a:schemeClr val="tx1"/>
          </a:solidFill>
          <a:latin typeface="Calibri"/>
          <a:ea typeface="+mn-ea"/>
          <a:cs typeface="Calibri"/>
        </a:defRPr>
      </a:lvl1pPr>
      <a:lvl2pPr marL="685783" indent="-228594" algn="l" defTabSz="914377" rtl="0" eaLnBrk="1" latinLnBrk="0" hangingPunct="1">
        <a:lnSpc>
          <a:spcPct val="90000"/>
        </a:lnSpc>
        <a:spcBef>
          <a:spcPts val="500"/>
        </a:spcBef>
        <a:buFont typeface="Arial"/>
        <a:buChar char="•"/>
        <a:defRPr sz="2400" kern="1200">
          <a:solidFill>
            <a:schemeClr val="tx1"/>
          </a:solidFill>
          <a:latin typeface="Calibri"/>
          <a:ea typeface="+mn-ea"/>
          <a:cs typeface="Calibri"/>
        </a:defRPr>
      </a:lvl2pPr>
      <a:lvl3pPr marL="1142971" indent="-228594" algn="l" defTabSz="914377" rtl="0" eaLnBrk="1" latinLnBrk="0" hangingPunct="1">
        <a:lnSpc>
          <a:spcPct val="90000"/>
        </a:lnSpc>
        <a:spcBef>
          <a:spcPts val="500"/>
        </a:spcBef>
        <a:buFont typeface="Arial"/>
        <a:buChar char="•"/>
        <a:defRPr sz="2000" kern="1200">
          <a:solidFill>
            <a:schemeClr val="tx1"/>
          </a:solidFill>
          <a:latin typeface="Calibri"/>
          <a:ea typeface="+mn-ea"/>
          <a:cs typeface="Calibri"/>
        </a:defRPr>
      </a:lvl3pPr>
      <a:lvl4pPr marL="1600160" indent="-228594" algn="l" defTabSz="914377" rtl="0" eaLnBrk="1" latinLnBrk="0" hangingPunct="1">
        <a:lnSpc>
          <a:spcPct val="90000"/>
        </a:lnSpc>
        <a:spcBef>
          <a:spcPts val="500"/>
        </a:spcBef>
        <a:buFont typeface="Arial"/>
        <a:buChar char="•"/>
        <a:defRPr sz="1800" kern="1200">
          <a:solidFill>
            <a:schemeClr val="tx1"/>
          </a:solidFill>
          <a:latin typeface="Calibri"/>
          <a:ea typeface="+mn-ea"/>
          <a:cs typeface="Calibri"/>
        </a:defRPr>
      </a:lvl4pPr>
      <a:lvl5pPr marL="2057349" indent="-228594" algn="l" defTabSz="914377" rtl="0" eaLnBrk="1" latinLnBrk="0" hangingPunct="1">
        <a:lnSpc>
          <a:spcPct val="90000"/>
        </a:lnSpc>
        <a:spcBef>
          <a:spcPts val="500"/>
        </a:spcBef>
        <a:buFont typeface="Arial"/>
        <a:buChar char="•"/>
        <a:defRPr sz="1800" kern="1200">
          <a:solidFill>
            <a:schemeClr val="tx1"/>
          </a:solidFill>
          <a:latin typeface="Calibri"/>
          <a:ea typeface="+mn-ea"/>
          <a:cs typeface="Calibri"/>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19">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1352223316"/>
      </p:ext>
    </p:extLst>
  </p:cSld>
  <p:clrMap bg1="lt1" tx1="dk1" bg2="lt2" tx2="dk2" accent1="accent1" accent2="accent2" accent3="accent3" accent4="accent4" accent5="accent5" accent6="accent6" hlink="hlink" folHlink="folHlink"/>
  <p:sldLayoutIdLst>
    <p:sldLayoutId id="2147488383" r:id="rId1"/>
    <p:sldLayoutId id="2147488384" r:id="rId2"/>
    <p:sldLayoutId id="2147488385" r:id="rId3"/>
    <p:sldLayoutId id="2147488386" r:id="rId4"/>
    <p:sldLayoutId id="2147488387" r:id="rId5"/>
    <p:sldLayoutId id="2147488388" r:id="rId6"/>
    <p:sldLayoutId id="2147488389" r:id="rId7"/>
    <p:sldLayoutId id="2147488390" r:id="rId8"/>
    <p:sldLayoutId id="2147488391" r:id="rId9"/>
    <p:sldLayoutId id="2147488392" r:id="rId10"/>
    <p:sldLayoutId id="2147488393" r:id="rId11"/>
    <p:sldLayoutId id="2147488394" r:id="rId12"/>
    <p:sldLayoutId id="2147488395" r:id="rId13"/>
    <p:sldLayoutId id="2147488396" r:id="rId14"/>
    <p:sldLayoutId id="2147488397" r:id="rId15"/>
    <p:sldLayoutId id="2147488398" r:id="rId16"/>
    <p:sldLayoutId id="2147488399" r:id="rId1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0645176"/>
      </p:ext>
    </p:extLst>
  </p:cSld>
  <p:clrMap bg1="dk2" tx1="lt1" bg2="dk1" tx2="lt2" accent1="accent1" accent2="accent2" accent3="accent3" accent4="accent4" accent5="accent5" accent6="accent6" hlink="hlink" folHlink="folHlink"/>
  <p:sldLayoutIdLst>
    <p:sldLayoutId id="2147488546" r:id="rId1"/>
    <p:sldLayoutId id="2147488547" r:id="rId2"/>
    <p:sldLayoutId id="2147488548" r:id="rId3"/>
    <p:sldLayoutId id="2147488549" r:id="rId4"/>
    <p:sldLayoutId id="2147488550" r:id="rId5"/>
    <p:sldLayoutId id="2147488551" r:id="rId6"/>
    <p:sldLayoutId id="2147488552" r:id="rId7"/>
    <p:sldLayoutId id="2147488553" r:id="rId8"/>
    <p:sldLayoutId id="2147488554" r:id="rId9"/>
    <p:sldLayoutId id="2147488555" r:id="rId10"/>
    <p:sldLayoutId id="2147488556" r:id="rId11"/>
    <p:sldLayoutId id="2147488557" r:id="rId12"/>
    <p:sldLayoutId id="2147488558" r:id="rId13"/>
    <p:sldLayoutId id="2147488559" r:id="rId14"/>
    <p:sldLayoutId id="2147488560" r:id="rId15"/>
    <p:sldLayoutId id="2147488561" r:id="rId16"/>
    <p:sldLayoutId id="2147488562" r:id="rId17"/>
    <p:sldLayoutId id="2147488563" r:id="rId18"/>
    <p:sldLayoutId id="2147488564" r:id="rId19"/>
    <p:sldLayoutId id="2147488565" r:id="rId20"/>
    <p:sldLayoutId id="2147488566" r:id="rId2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19" cstate="print">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2190376036"/>
      </p:ext>
    </p:extLst>
  </p:cSld>
  <p:clrMap bg1="lt1" tx1="dk1" bg2="lt2" tx2="dk2" accent1="accent1" accent2="accent2" accent3="accent3" accent4="accent4" accent5="accent5" accent6="accent6" hlink="hlink" folHlink="folHlink"/>
  <p:sldLayoutIdLst>
    <p:sldLayoutId id="2147488777" r:id="rId1"/>
    <p:sldLayoutId id="2147488778" r:id="rId2"/>
    <p:sldLayoutId id="2147488779" r:id="rId3"/>
    <p:sldLayoutId id="2147488780" r:id="rId4"/>
    <p:sldLayoutId id="2147488781" r:id="rId5"/>
    <p:sldLayoutId id="2147488782" r:id="rId6"/>
    <p:sldLayoutId id="2147488783" r:id="rId7"/>
    <p:sldLayoutId id="2147488784" r:id="rId8"/>
    <p:sldLayoutId id="2147488785" r:id="rId9"/>
    <p:sldLayoutId id="2147488786" r:id="rId10"/>
    <p:sldLayoutId id="2147488787" r:id="rId11"/>
    <p:sldLayoutId id="2147488788" r:id="rId12"/>
    <p:sldLayoutId id="2147488789" r:id="rId13"/>
    <p:sldLayoutId id="2147488790" r:id="rId14"/>
    <p:sldLayoutId id="2147488791" r:id="rId15"/>
    <p:sldLayoutId id="2147488792" r:id="rId16"/>
    <p:sldLayoutId id="2147488793" r:id="rId1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26" cstate="screen">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269399151"/>
      </p:ext>
    </p:extLst>
  </p:cSld>
  <p:clrMap bg1="lt1" tx1="dk1" bg2="lt2" tx2="dk2" accent1="accent1" accent2="accent2" accent3="accent3" accent4="accent4" accent5="accent5" accent6="accent6" hlink="hlink" folHlink="folHlink"/>
  <p:sldLayoutIdLst>
    <p:sldLayoutId id="2147488821" r:id="rId1"/>
    <p:sldLayoutId id="2147488822" r:id="rId2"/>
    <p:sldLayoutId id="2147488823" r:id="rId3"/>
    <p:sldLayoutId id="2147488824" r:id="rId4"/>
    <p:sldLayoutId id="2147488825" r:id="rId5"/>
    <p:sldLayoutId id="2147488826" r:id="rId6"/>
    <p:sldLayoutId id="2147488827" r:id="rId7"/>
    <p:sldLayoutId id="2147488828" r:id="rId8"/>
    <p:sldLayoutId id="2147488829" r:id="rId9"/>
    <p:sldLayoutId id="2147488830" r:id="rId10"/>
    <p:sldLayoutId id="2147488831" r:id="rId11"/>
    <p:sldLayoutId id="2147488832" r:id="rId12"/>
    <p:sldLayoutId id="2147488833" r:id="rId13"/>
    <p:sldLayoutId id="2147488834" r:id="rId14"/>
    <p:sldLayoutId id="2147488835" r:id="rId15"/>
    <p:sldLayoutId id="2147488836" r:id="rId16"/>
    <p:sldLayoutId id="2147488837" r:id="rId17"/>
    <p:sldLayoutId id="2147488838" r:id="rId18"/>
    <p:sldLayoutId id="2147488839" r:id="rId19"/>
    <p:sldLayoutId id="2147488840" r:id="rId20"/>
    <p:sldLayoutId id="2147488841" r:id="rId21"/>
    <p:sldLayoutId id="2147488842" r:id="rId22"/>
    <p:sldLayoutId id="2147488843" r:id="rId23"/>
    <p:sldLayoutId id="2147488844" r:id="rId24"/>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50000">
              <a:srgbClr val="00004B"/>
            </a:gs>
            <a:gs pos="100000">
              <a:srgbClr val="000000"/>
            </a:gs>
          </a:gsLst>
          <a:lin ang="5400000" scaled="1"/>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716F6E9-FCFC-5B18-CFB3-8FC50E64F1F9}"/>
              </a:ext>
            </a:extLst>
          </p:cNvPr>
          <p:cNvSpPr>
            <a:spLocks noGrp="1" noChangeArrowheads="1"/>
          </p:cNvSpPr>
          <p:nvPr>
            <p:ph type="title"/>
          </p:nvPr>
        </p:nvSpPr>
        <p:spPr bwMode="auto">
          <a:xfrm>
            <a:off x="914400" y="3048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F663D267-B446-DF42-CB3E-168E5BB9FA3F}"/>
              </a:ext>
            </a:extLst>
          </p:cNvPr>
          <p:cNvSpPr>
            <a:spLocks noGrp="1" noChangeArrowheads="1"/>
          </p:cNvSpPr>
          <p:nvPr>
            <p:ph type="body" idx="1"/>
          </p:nvPr>
        </p:nvSpPr>
        <p:spPr bwMode="auto">
          <a:xfrm>
            <a:off x="914400" y="16764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CFD6D45F-EB03-14CF-E003-DEB7FF102CE8}"/>
              </a:ext>
            </a:extLst>
          </p:cNvPr>
          <p:cNvSpPr>
            <a:spLocks noGrp="1" noChangeArrowheads="1"/>
          </p:cNvSpPr>
          <p:nvPr>
            <p:ph type="dt" sz="half" idx="2"/>
          </p:nvPr>
        </p:nvSpPr>
        <p:spPr bwMode="auto">
          <a:xfrm>
            <a:off x="9144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b="0" dirty="0">
                <a:latin typeface="Times" charset="0"/>
                <a:ea typeface="ＭＳ Ｐゴシック" charset="0"/>
                <a:cs typeface="+mn-cs"/>
              </a:defRPr>
            </a:lvl1pPr>
          </a:lstStyle>
          <a:p>
            <a:pPr>
              <a:defRPr/>
            </a:pPr>
            <a:endParaRPr lang="en-US" dirty="0"/>
          </a:p>
        </p:txBody>
      </p:sp>
      <p:sp>
        <p:nvSpPr>
          <p:cNvPr id="1029" name="Rectangle 5">
            <a:extLst>
              <a:ext uri="{FF2B5EF4-FFF2-40B4-BE49-F238E27FC236}">
                <a16:creationId xmlns:a16="http://schemas.microsoft.com/office/drawing/2014/main" id="{1E06C569-7E7C-47F3-13F2-C605FF2C88C4}"/>
              </a:ext>
            </a:extLst>
          </p:cNvPr>
          <p:cNvSpPr>
            <a:spLocks noGrp="1" noChangeArrowheads="1"/>
          </p:cNvSpPr>
          <p:nvPr>
            <p:ph type="ftr" sz="quarter" idx="3"/>
          </p:nvPr>
        </p:nvSpPr>
        <p:spPr bwMode="auto">
          <a:xfrm>
            <a:off x="4165600" y="6248400"/>
            <a:ext cx="3860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b="0" dirty="0">
                <a:latin typeface="Times" charset="0"/>
                <a:ea typeface="ＭＳ Ｐゴシック" charset="0"/>
                <a:cs typeface="+mn-cs"/>
              </a:defRPr>
            </a:lvl1pPr>
          </a:lstStyle>
          <a:p>
            <a:pPr>
              <a:defRPr/>
            </a:pPr>
            <a:endParaRPr lang="en-US" dirty="0"/>
          </a:p>
        </p:txBody>
      </p:sp>
      <p:sp>
        <p:nvSpPr>
          <p:cNvPr id="1030" name="Rectangle 6">
            <a:extLst>
              <a:ext uri="{FF2B5EF4-FFF2-40B4-BE49-F238E27FC236}">
                <a16:creationId xmlns:a16="http://schemas.microsoft.com/office/drawing/2014/main" id="{70645D20-E199-751A-2CCE-5A256548DB41}"/>
              </a:ext>
            </a:extLst>
          </p:cNvPr>
          <p:cNvSpPr>
            <a:spLocks noGrp="1" noChangeArrowheads="1"/>
          </p:cNvSpPr>
          <p:nvPr>
            <p:ph type="sldNum" sz="quarter" idx="4"/>
          </p:nvPr>
        </p:nvSpPr>
        <p:spPr bwMode="auto">
          <a:xfrm>
            <a:off x="87376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b="0" smtClean="0">
                <a:latin typeface="Times" pitchFamily="2" charset="0"/>
              </a:defRPr>
            </a:lvl1pPr>
          </a:lstStyle>
          <a:p>
            <a:pPr>
              <a:defRPr/>
            </a:pPr>
            <a:fld id="{A5D63D49-DEFF-EE4C-8DC3-A8CABDBE71EC}" type="slidenum">
              <a:rPr lang="en-US" altLang="en-US"/>
              <a:pPr>
                <a:defRPr/>
              </a:pPr>
              <a:t>‹#›</a:t>
            </a:fld>
            <a:endParaRPr lang="en-US" altLang="en-US" dirty="0"/>
          </a:p>
        </p:txBody>
      </p:sp>
    </p:spTree>
    <p:extLst>
      <p:ext uri="{BB962C8B-B14F-4D97-AF65-F5344CB8AC3E}">
        <p14:creationId xmlns:p14="http://schemas.microsoft.com/office/powerpoint/2010/main" val="2135110964"/>
      </p:ext>
    </p:extLst>
  </p:cSld>
  <p:clrMap bg1="dk2" tx1="lt1" bg2="dk1" tx2="lt2" accent1="accent1" accent2="accent2" accent3="accent3" accent4="accent4" accent5="accent5" accent6="accent6" hlink="hlink" folHlink="folHlink"/>
  <p:sldLayoutIdLst>
    <p:sldLayoutId id="2147488846" r:id="rId1"/>
    <p:sldLayoutId id="2147488847" r:id="rId2"/>
    <p:sldLayoutId id="2147488848" r:id="rId3"/>
    <p:sldLayoutId id="2147488849" r:id="rId4"/>
    <p:sldLayoutId id="2147488850" r:id="rId5"/>
    <p:sldLayoutId id="2147488851" r:id="rId6"/>
    <p:sldLayoutId id="2147488852" r:id="rId7"/>
    <p:sldLayoutId id="2147488853" r:id="rId8"/>
    <p:sldLayoutId id="2147488854" r:id="rId9"/>
    <p:sldLayoutId id="2147488855" r:id="rId10"/>
    <p:sldLayoutId id="2147488856" r:id="rId11"/>
    <p:sldLayoutId id="2147488857" r:id="rId12"/>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rtl="0" eaLnBrk="0" fontAlgn="base" hangingPunct="0">
        <a:spcBef>
          <a:spcPct val="0"/>
        </a:spcBef>
        <a:spcAft>
          <a:spcPct val="0"/>
        </a:spcAft>
        <a:defRPr sz="3600">
          <a:solidFill>
            <a:schemeClr val="tx2"/>
          </a:solidFill>
          <a:latin typeface="+mj-lt"/>
          <a:ea typeface="+mj-ea"/>
          <a:cs typeface="ＭＳ Ｐゴシック" charset="0"/>
        </a:defRPr>
      </a:lvl1pPr>
      <a:lvl2pPr algn="ctr" rtl="0" eaLnBrk="0" fontAlgn="base" hangingPunct="0">
        <a:spcBef>
          <a:spcPct val="0"/>
        </a:spcBef>
        <a:spcAft>
          <a:spcPct val="0"/>
        </a:spcAft>
        <a:defRPr sz="3600">
          <a:solidFill>
            <a:schemeClr val="tx2"/>
          </a:solidFill>
          <a:latin typeface="Times" charset="0"/>
          <a:ea typeface="ＭＳ Ｐゴシック" charset="0"/>
          <a:cs typeface="ＭＳ Ｐゴシック" charset="0"/>
        </a:defRPr>
      </a:lvl2pPr>
      <a:lvl3pPr algn="ctr" rtl="0" eaLnBrk="0" fontAlgn="base" hangingPunct="0">
        <a:spcBef>
          <a:spcPct val="0"/>
        </a:spcBef>
        <a:spcAft>
          <a:spcPct val="0"/>
        </a:spcAft>
        <a:defRPr sz="3600">
          <a:solidFill>
            <a:schemeClr val="tx2"/>
          </a:solidFill>
          <a:latin typeface="Times" charset="0"/>
          <a:ea typeface="ＭＳ Ｐゴシック" charset="0"/>
          <a:cs typeface="ＭＳ Ｐゴシック" charset="0"/>
        </a:defRPr>
      </a:lvl3pPr>
      <a:lvl4pPr algn="ctr" rtl="0" eaLnBrk="0" fontAlgn="base" hangingPunct="0">
        <a:spcBef>
          <a:spcPct val="0"/>
        </a:spcBef>
        <a:spcAft>
          <a:spcPct val="0"/>
        </a:spcAft>
        <a:defRPr sz="3600">
          <a:solidFill>
            <a:schemeClr val="tx2"/>
          </a:solidFill>
          <a:latin typeface="Times" charset="0"/>
          <a:ea typeface="ＭＳ Ｐゴシック" charset="0"/>
          <a:cs typeface="ＭＳ Ｐゴシック" charset="0"/>
        </a:defRPr>
      </a:lvl4pPr>
      <a:lvl5pPr algn="ctr" rtl="0" eaLnBrk="0" fontAlgn="base" hangingPunct="0">
        <a:spcBef>
          <a:spcPct val="0"/>
        </a:spcBef>
        <a:spcAft>
          <a:spcPct val="0"/>
        </a:spcAft>
        <a:defRPr sz="3600">
          <a:solidFill>
            <a:schemeClr val="tx2"/>
          </a:solidFill>
          <a:latin typeface="Times" charset="0"/>
          <a:ea typeface="ＭＳ Ｐゴシック" charset="0"/>
          <a:cs typeface="ＭＳ Ｐゴシック" charset="0"/>
        </a:defRPr>
      </a:lvl5pPr>
      <a:lvl6pPr marL="457200" algn="ctr" rtl="0" eaLnBrk="0" fontAlgn="base" hangingPunct="0">
        <a:spcBef>
          <a:spcPct val="0"/>
        </a:spcBef>
        <a:spcAft>
          <a:spcPct val="0"/>
        </a:spcAft>
        <a:defRPr sz="3600">
          <a:solidFill>
            <a:schemeClr val="tx2"/>
          </a:solidFill>
          <a:latin typeface="Times" charset="0"/>
          <a:ea typeface="ＭＳ Ｐゴシック" charset="0"/>
        </a:defRPr>
      </a:lvl6pPr>
      <a:lvl7pPr marL="914400" algn="ctr" rtl="0" eaLnBrk="0" fontAlgn="base" hangingPunct="0">
        <a:spcBef>
          <a:spcPct val="0"/>
        </a:spcBef>
        <a:spcAft>
          <a:spcPct val="0"/>
        </a:spcAft>
        <a:defRPr sz="3600">
          <a:solidFill>
            <a:schemeClr val="tx2"/>
          </a:solidFill>
          <a:latin typeface="Times" charset="0"/>
          <a:ea typeface="ＭＳ Ｐゴシック" charset="0"/>
        </a:defRPr>
      </a:lvl7pPr>
      <a:lvl8pPr marL="1371600" algn="ctr" rtl="0" eaLnBrk="0" fontAlgn="base" hangingPunct="0">
        <a:spcBef>
          <a:spcPct val="0"/>
        </a:spcBef>
        <a:spcAft>
          <a:spcPct val="0"/>
        </a:spcAft>
        <a:defRPr sz="3600">
          <a:solidFill>
            <a:schemeClr val="tx2"/>
          </a:solidFill>
          <a:latin typeface="Times" charset="0"/>
          <a:ea typeface="ＭＳ Ｐゴシック" charset="0"/>
        </a:defRPr>
      </a:lvl8pPr>
      <a:lvl9pPr marL="1828800" algn="ctr" rtl="0" eaLnBrk="0" fontAlgn="base" hangingPunct="0">
        <a:spcBef>
          <a:spcPct val="0"/>
        </a:spcBef>
        <a:spcAft>
          <a:spcPct val="0"/>
        </a:spcAft>
        <a:defRPr sz="3600">
          <a:solidFill>
            <a:schemeClr val="tx2"/>
          </a:solidFill>
          <a:latin typeface="Times"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50000">
              <a:srgbClr val="00004B"/>
            </a:gs>
            <a:gs pos="100000">
              <a:srgbClr val="000000"/>
            </a:gs>
          </a:gsLst>
          <a:lin ang="5400000" scaled="1"/>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716F6E9-FCFC-5B18-CFB3-8FC50E64F1F9}"/>
              </a:ext>
            </a:extLst>
          </p:cNvPr>
          <p:cNvSpPr>
            <a:spLocks noGrp="1" noChangeArrowheads="1"/>
          </p:cNvSpPr>
          <p:nvPr>
            <p:ph type="title"/>
          </p:nvPr>
        </p:nvSpPr>
        <p:spPr bwMode="auto">
          <a:xfrm>
            <a:off x="914400" y="3048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F663D267-B446-DF42-CB3E-168E5BB9FA3F}"/>
              </a:ext>
            </a:extLst>
          </p:cNvPr>
          <p:cNvSpPr>
            <a:spLocks noGrp="1" noChangeArrowheads="1"/>
          </p:cNvSpPr>
          <p:nvPr>
            <p:ph type="body" idx="1"/>
          </p:nvPr>
        </p:nvSpPr>
        <p:spPr bwMode="auto">
          <a:xfrm>
            <a:off x="914400" y="16764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CFD6D45F-EB03-14CF-E003-DEB7FF102CE8}"/>
              </a:ext>
            </a:extLst>
          </p:cNvPr>
          <p:cNvSpPr>
            <a:spLocks noGrp="1" noChangeArrowheads="1"/>
          </p:cNvSpPr>
          <p:nvPr>
            <p:ph type="dt" sz="half" idx="2"/>
          </p:nvPr>
        </p:nvSpPr>
        <p:spPr bwMode="auto">
          <a:xfrm>
            <a:off x="9144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b="0" dirty="0">
                <a:latin typeface="Times" charset="0"/>
                <a:ea typeface="ＭＳ Ｐゴシック" charset="0"/>
                <a:cs typeface="+mn-cs"/>
              </a:defRPr>
            </a:lvl1pPr>
          </a:lstStyle>
          <a:p>
            <a:pPr>
              <a:defRPr/>
            </a:pPr>
            <a:endParaRPr lang="en-US" dirty="0"/>
          </a:p>
        </p:txBody>
      </p:sp>
      <p:sp>
        <p:nvSpPr>
          <p:cNvPr id="1029" name="Rectangle 5">
            <a:extLst>
              <a:ext uri="{FF2B5EF4-FFF2-40B4-BE49-F238E27FC236}">
                <a16:creationId xmlns:a16="http://schemas.microsoft.com/office/drawing/2014/main" id="{1E06C569-7E7C-47F3-13F2-C605FF2C88C4}"/>
              </a:ext>
            </a:extLst>
          </p:cNvPr>
          <p:cNvSpPr>
            <a:spLocks noGrp="1" noChangeArrowheads="1"/>
          </p:cNvSpPr>
          <p:nvPr>
            <p:ph type="ftr" sz="quarter" idx="3"/>
          </p:nvPr>
        </p:nvSpPr>
        <p:spPr bwMode="auto">
          <a:xfrm>
            <a:off x="4165600" y="6248400"/>
            <a:ext cx="3860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b="0" dirty="0">
                <a:latin typeface="Times" charset="0"/>
                <a:ea typeface="ＭＳ Ｐゴシック" charset="0"/>
                <a:cs typeface="+mn-cs"/>
              </a:defRPr>
            </a:lvl1pPr>
          </a:lstStyle>
          <a:p>
            <a:pPr>
              <a:defRPr/>
            </a:pPr>
            <a:endParaRPr lang="en-US" dirty="0"/>
          </a:p>
        </p:txBody>
      </p:sp>
      <p:sp>
        <p:nvSpPr>
          <p:cNvPr id="1030" name="Rectangle 6">
            <a:extLst>
              <a:ext uri="{FF2B5EF4-FFF2-40B4-BE49-F238E27FC236}">
                <a16:creationId xmlns:a16="http://schemas.microsoft.com/office/drawing/2014/main" id="{70645D20-E199-751A-2CCE-5A256548DB41}"/>
              </a:ext>
            </a:extLst>
          </p:cNvPr>
          <p:cNvSpPr>
            <a:spLocks noGrp="1" noChangeArrowheads="1"/>
          </p:cNvSpPr>
          <p:nvPr>
            <p:ph type="sldNum" sz="quarter" idx="4"/>
          </p:nvPr>
        </p:nvSpPr>
        <p:spPr bwMode="auto">
          <a:xfrm>
            <a:off x="87376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b="0" smtClean="0">
                <a:latin typeface="Times" pitchFamily="2" charset="0"/>
              </a:defRPr>
            </a:lvl1pPr>
          </a:lstStyle>
          <a:p>
            <a:pPr>
              <a:defRPr/>
            </a:pPr>
            <a:fld id="{A5D63D49-DEFF-EE4C-8DC3-A8CABDBE71EC}" type="slidenum">
              <a:rPr lang="en-US" altLang="en-US"/>
              <a:pPr>
                <a:defRPr/>
              </a:pPr>
              <a:t>‹#›</a:t>
            </a:fld>
            <a:endParaRPr lang="en-US" altLang="en-US" dirty="0"/>
          </a:p>
        </p:txBody>
      </p:sp>
    </p:spTree>
    <p:extLst>
      <p:ext uri="{BB962C8B-B14F-4D97-AF65-F5344CB8AC3E}">
        <p14:creationId xmlns:p14="http://schemas.microsoft.com/office/powerpoint/2010/main" val="3601231833"/>
      </p:ext>
    </p:extLst>
  </p:cSld>
  <p:clrMap bg1="dk2" tx1="lt1" bg2="dk1" tx2="lt2" accent1="accent1" accent2="accent2" accent3="accent3" accent4="accent4" accent5="accent5" accent6="accent6" hlink="hlink" folHlink="folHlink"/>
  <p:sldLayoutIdLst>
    <p:sldLayoutId id="2147488859" r:id="rId1"/>
    <p:sldLayoutId id="2147488860" r:id="rId2"/>
    <p:sldLayoutId id="2147488861" r:id="rId3"/>
    <p:sldLayoutId id="2147488862" r:id="rId4"/>
    <p:sldLayoutId id="2147488863" r:id="rId5"/>
    <p:sldLayoutId id="2147488864" r:id="rId6"/>
    <p:sldLayoutId id="2147488865" r:id="rId7"/>
    <p:sldLayoutId id="2147488866" r:id="rId8"/>
    <p:sldLayoutId id="2147488867" r:id="rId9"/>
    <p:sldLayoutId id="2147488868" r:id="rId10"/>
    <p:sldLayoutId id="2147488869" r:id="rId11"/>
    <p:sldLayoutId id="2147488870" r:id="rId12"/>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rtl="0" eaLnBrk="0" fontAlgn="base" hangingPunct="0">
        <a:spcBef>
          <a:spcPct val="0"/>
        </a:spcBef>
        <a:spcAft>
          <a:spcPct val="0"/>
        </a:spcAft>
        <a:defRPr sz="3600">
          <a:solidFill>
            <a:schemeClr val="tx2"/>
          </a:solidFill>
          <a:latin typeface="+mj-lt"/>
          <a:ea typeface="+mj-ea"/>
          <a:cs typeface="ＭＳ Ｐゴシック" charset="0"/>
        </a:defRPr>
      </a:lvl1pPr>
      <a:lvl2pPr algn="ctr" rtl="0" eaLnBrk="0" fontAlgn="base" hangingPunct="0">
        <a:spcBef>
          <a:spcPct val="0"/>
        </a:spcBef>
        <a:spcAft>
          <a:spcPct val="0"/>
        </a:spcAft>
        <a:defRPr sz="3600">
          <a:solidFill>
            <a:schemeClr val="tx2"/>
          </a:solidFill>
          <a:latin typeface="Times" charset="0"/>
          <a:ea typeface="ＭＳ Ｐゴシック" charset="0"/>
          <a:cs typeface="ＭＳ Ｐゴシック" charset="0"/>
        </a:defRPr>
      </a:lvl2pPr>
      <a:lvl3pPr algn="ctr" rtl="0" eaLnBrk="0" fontAlgn="base" hangingPunct="0">
        <a:spcBef>
          <a:spcPct val="0"/>
        </a:spcBef>
        <a:spcAft>
          <a:spcPct val="0"/>
        </a:spcAft>
        <a:defRPr sz="3600">
          <a:solidFill>
            <a:schemeClr val="tx2"/>
          </a:solidFill>
          <a:latin typeface="Times" charset="0"/>
          <a:ea typeface="ＭＳ Ｐゴシック" charset="0"/>
          <a:cs typeface="ＭＳ Ｐゴシック" charset="0"/>
        </a:defRPr>
      </a:lvl3pPr>
      <a:lvl4pPr algn="ctr" rtl="0" eaLnBrk="0" fontAlgn="base" hangingPunct="0">
        <a:spcBef>
          <a:spcPct val="0"/>
        </a:spcBef>
        <a:spcAft>
          <a:spcPct val="0"/>
        </a:spcAft>
        <a:defRPr sz="3600">
          <a:solidFill>
            <a:schemeClr val="tx2"/>
          </a:solidFill>
          <a:latin typeface="Times" charset="0"/>
          <a:ea typeface="ＭＳ Ｐゴシック" charset="0"/>
          <a:cs typeface="ＭＳ Ｐゴシック" charset="0"/>
        </a:defRPr>
      </a:lvl4pPr>
      <a:lvl5pPr algn="ctr" rtl="0" eaLnBrk="0" fontAlgn="base" hangingPunct="0">
        <a:spcBef>
          <a:spcPct val="0"/>
        </a:spcBef>
        <a:spcAft>
          <a:spcPct val="0"/>
        </a:spcAft>
        <a:defRPr sz="3600">
          <a:solidFill>
            <a:schemeClr val="tx2"/>
          </a:solidFill>
          <a:latin typeface="Times" charset="0"/>
          <a:ea typeface="ＭＳ Ｐゴシック" charset="0"/>
          <a:cs typeface="ＭＳ Ｐゴシック" charset="0"/>
        </a:defRPr>
      </a:lvl5pPr>
      <a:lvl6pPr marL="457200" algn="ctr" rtl="0" eaLnBrk="0" fontAlgn="base" hangingPunct="0">
        <a:spcBef>
          <a:spcPct val="0"/>
        </a:spcBef>
        <a:spcAft>
          <a:spcPct val="0"/>
        </a:spcAft>
        <a:defRPr sz="3600">
          <a:solidFill>
            <a:schemeClr val="tx2"/>
          </a:solidFill>
          <a:latin typeface="Times" charset="0"/>
          <a:ea typeface="ＭＳ Ｐゴシック" charset="0"/>
        </a:defRPr>
      </a:lvl6pPr>
      <a:lvl7pPr marL="914400" algn="ctr" rtl="0" eaLnBrk="0" fontAlgn="base" hangingPunct="0">
        <a:spcBef>
          <a:spcPct val="0"/>
        </a:spcBef>
        <a:spcAft>
          <a:spcPct val="0"/>
        </a:spcAft>
        <a:defRPr sz="3600">
          <a:solidFill>
            <a:schemeClr val="tx2"/>
          </a:solidFill>
          <a:latin typeface="Times" charset="0"/>
          <a:ea typeface="ＭＳ Ｐゴシック" charset="0"/>
        </a:defRPr>
      </a:lvl7pPr>
      <a:lvl8pPr marL="1371600" algn="ctr" rtl="0" eaLnBrk="0" fontAlgn="base" hangingPunct="0">
        <a:spcBef>
          <a:spcPct val="0"/>
        </a:spcBef>
        <a:spcAft>
          <a:spcPct val="0"/>
        </a:spcAft>
        <a:defRPr sz="3600">
          <a:solidFill>
            <a:schemeClr val="tx2"/>
          </a:solidFill>
          <a:latin typeface="Times" charset="0"/>
          <a:ea typeface="ＭＳ Ｐゴシック" charset="0"/>
        </a:defRPr>
      </a:lvl8pPr>
      <a:lvl9pPr marL="1828800" algn="ctr" rtl="0" eaLnBrk="0" fontAlgn="base" hangingPunct="0">
        <a:spcBef>
          <a:spcPct val="0"/>
        </a:spcBef>
        <a:spcAft>
          <a:spcPct val="0"/>
        </a:spcAft>
        <a:defRPr sz="3600">
          <a:solidFill>
            <a:schemeClr val="tx2"/>
          </a:solidFill>
          <a:latin typeface="Times"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50000">
              <a:srgbClr val="00004B"/>
            </a:gs>
            <a:gs pos="100000">
              <a:srgbClr val="000000"/>
            </a:gs>
          </a:gsLst>
          <a:lin ang="5400000" scaled="1"/>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716F6E9-FCFC-5B18-CFB3-8FC50E64F1F9}"/>
              </a:ext>
            </a:extLst>
          </p:cNvPr>
          <p:cNvSpPr>
            <a:spLocks noGrp="1" noChangeArrowheads="1"/>
          </p:cNvSpPr>
          <p:nvPr>
            <p:ph type="title"/>
          </p:nvPr>
        </p:nvSpPr>
        <p:spPr bwMode="auto">
          <a:xfrm>
            <a:off x="914400" y="3048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F663D267-B446-DF42-CB3E-168E5BB9FA3F}"/>
              </a:ext>
            </a:extLst>
          </p:cNvPr>
          <p:cNvSpPr>
            <a:spLocks noGrp="1" noChangeArrowheads="1"/>
          </p:cNvSpPr>
          <p:nvPr>
            <p:ph type="body" idx="1"/>
          </p:nvPr>
        </p:nvSpPr>
        <p:spPr bwMode="auto">
          <a:xfrm>
            <a:off x="914400" y="16764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CFD6D45F-EB03-14CF-E003-DEB7FF102CE8}"/>
              </a:ext>
            </a:extLst>
          </p:cNvPr>
          <p:cNvSpPr>
            <a:spLocks noGrp="1" noChangeArrowheads="1"/>
          </p:cNvSpPr>
          <p:nvPr>
            <p:ph type="dt" sz="half" idx="2"/>
          </p:nvPr>
        </p:nvSpPr>
        <p:spPr bwMode="auto">
          <a:xfrm>
            <a:off x="9144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b="0" dirty="0">
                <a:latin typeface="Times" charset="0"/>
                <a:ea typeface="ＭＳ Ｐゴシック" charset="0"/>
                <a:cs typeface="+mn-cs"/>
              </a:defRPr>
            </a:lvl1pPr>
          </a:lstStyle>
          <a:p>
            <a:pPr>
              <a:defRPr/>
            </a:pPr>
            <a:endParaRPr lang="en-US" dirty="0"/>
          </a:p>
        </p:txBody>
      </p:sp>
      <p:sp>
        <p:nvSpPr>
          <p:cNvPr id="1029" name="Rectangle 5">
            <a:extLst>
              <a:ext uri="{FF2B5EF4-FFF2-40B4-BE49-F238E27FC236}">
                <a16:creationId xmlns:a16="http://schemas.microsoft.com/office/drawing/2014/main" id="{1E06C569-7E7C-47F3-13F2-C605FF2C88C4}"/>
              </a:ext>
            </a:extLst>
          </p:cNvPr>
          <p:cNvSpPr>
            <a:spLocks noGrp="1" noChangeArrowheads="1"/>
          </p:cNvSpPr>
          <p:nvPr>
            <p:ph type="ftr" sz="quarter" idx="3"/>
          </p:nvPr>
        </p:nvSpPr>
        <p:spPr bwMode="auto">
          <a:xfrm>
            <a:off x="4165600" y="6248400"/>
            <a:ext cx="3860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b="0" dirty="0">
                <a:latin typeface="Times" charset="0"/>
                <a:ea typeface="ＭＳ Ｐゴシック" charset="0"/>
                <a:cs typeface="+mn-cs"/>
              </a:defRPr>
            </a:lvl1pPr>
          </a:lstStyle>
          <a:p>
            <a:pPr>
              <a:defRPr/>
            </a:pPr>
            <a:endParaRPr lang="en-US" dirty="0"/>
          </a:p>
        </p:txBody>
      </p:sp>
      <p:sp>
        <p:nvSpPr>
          <p:cNvPr id="1030" name="Rectangle 6">
            <a:extLst>
              <a:ext uri="{FF2B5EF4-FFF2-40B4-BE49-F238E27FC236}">
                <a16:creationId xmlns:a16="http://schemas.microsoft.com/office/drawing/2014/main" id="{70645D20-E199-751A-2CCE-5A256548DB41}"/>
              </a:ext>
            </a:extLst>
          </p:cNvPr>
          <p:cNvSpPr>
            <a:spLocks noGrp="1" noChangeArrowheads="1"/>
          </p:cNvSpPr>
          <p:nvPr>
            <p:ph type="sldNum" sz="quarter" idx="4"/>
          </p:nvPr>
        </p:nvSpPr>
        <p:spPr bwMode="auto">
          <a:xfrm>
            <a:off x="8737600" y="6248400"/>
            <a:ext cx="2540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b="0" smtClean="0">
                <a:latin typeface="Times" pitchFamily="2" charset="0"/>
              </a:defRPr>
            </a:lvl1pPr>
          </a:lstStyle>
          <a:p>
            <a:pPr>
              <a:defRPr/>
            </a:pPr>
            <a:fld id="{A5D63D49-DEFF-EE4C-8DC3-A8CABDBE71EC}" type="slidenum">
              <a:rPr lang="en-US" altLang="en-US"/>
              <a:pPr>
                <a:defRPr/>
              </a:pPr>
              <a:t>‹#›</a:t>
            </a:fld>
            <a:endParaRPr lang="en-US" altLang="en-US" dirty="0"/>
          </a:p>
        </p:txBody>
      </p:sp>
    </p:spTree>
    <p:extLst>
      <p:ext uri="{BB962C8B-B14F-4D97-AF65-F5344CB8AC3E}">
        <p14:creationId xmlns:p14="http://schemas.microsoft.com/office/powerpoint/2010/main" val="1081222466"/>
      </p:ext>
    </p:extLst>
  </p:cSld>
  <p:clrMap bg1="dk2" tx1="lt1" bg2="dk1" tx2="lt2" accent1="accent1" accent2="accent2" accent3="accent3" accent4="accent4" accent5="accent5" accent6="accent6" hlink="hlink" folHlink="folHlink"/>
  <p:sldLayoutIdLst>
    <p:sldLayoutId id="2147488872" r:id="rId1"/>
    <p:sldLayoutId id="2147488873" r:id="rId2"/>
    <p:sldLayoutId id="2147488874" r:id="rId3"/>
    <p:sldLayoutId id="2147488875" r:id="rId4"/>
    <p:sldLayoutId id="2147488876" r:id="rId5"/>
    <p:sldLayoutId id="2147488877" r:id="rId6"/>
    <p:sldLayoutId id="2147488878" r:id="rId7"/>
    <p:sldLayoutId id="2147488879" r:id="rId8"/>
    <p:sldLayoutId id="2147488880" r:id="rId9"/>
    <p:sldLayoutId id="2147488881" r:id="rId10"/>
    <p:sldLayoutId id="2147488882" r:id="rId11"/>
    <p:sldLayoutId id="2147488883" r:id="rId12"/>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rtl="0" eaLnBrk="0" fontAlgn="base" hangingPunct="0">
        <a:spcBef>
          <a:spcPct val="0"/>
        </a:spcBef>
        <a:spcAft>
          <a:spcPct val="0"/>
        </a:spcAft>
        <a:defRPr sz="3600">
          <a:solidFill>
            <a:schemeClr val="tx2"/>
          </a:solidFill>
          <a:latin typeface="+mj-lt"/>
          <a:ea typeface="+mj-ea"/>
          <a:cs typeface="ＭＳ Ｐゴシック" charset="0"/>
        </a:defRPr>
      </a:lvl1pPr>
      <a:lvl2pPr algn="ctr" rtl="0" eaLnBrk="0" fontAlgn="base" hangingPunct="0">
        <a:spcBef>
          <a:spcPct val="0"/>
        </a:spcBef>
        <a:spcAft>
          <a:spcPct val="0"/>
        </a:spcAft>
        <a:defRPr sz="3600">
          <a:solidFill>
            <a:schemeClr val="tx2"/>
          </a:solidFill>
          <a:latin typeface="Times" charset="0"/>
          <a:ea typeface="ＭＳ Ｐゴシック" charset="0"/>
          <a:cs typeface="ＭＳ Ｐゴシック" charset="0"/>
        </a:defRPr>
      </a:lvl2pPr>
      <a:lvl3pPr algn="ctr" rtl="0" eaLnBrk="0" fontAlgn="base" hangingPunct="0">
        <a:spcBef>
          <a:spcPct val="0"/>
        </a:spcBef>
        <a:spcAft>
          <a:spcPct val="0"/>
        </a:spcAft>
        <a:defRPr sz="3600">
          <a:solidFill>
            <a:schemeClr val="tx2"/>
          </a:solidFill>
          <a:latin typeface="Times" charset="0"/>
          <a:ea typeface="ＭＳ Ｐゴシック" charset="0"/>
          <a:cs typeface="ＭＳ Ｐゴシック" charset="0"/>
        </a:defRPr>
      </a:lvl3pPr>
      <a:lvl4pPr algn="ctr" rtl="0" eaLnBrk="0" fontAlgn="base" hangingPunct="0">
        <a:spcBef>
          <a:spcPct val="0"/>
        </a:spcBef>
        <a:spcAft>
          <a:spcPct val="0"/>
        </a:spcAft>
        <a:defRPr sz="3600">
          <a:solidFill>
            <a:schemeClr val="tx2"/>
          </a:solidFill>
          <a:latin typeface="Times" charset="0"/>
          <a:ea typeface="ＭＳ Ｐゴシック" charset="0"/>
          <a:cs typeface="ＭＳ Ｐゴシック" charset="0"/>
        </a:defRPr>
      </a:lvl4pPr>
      <a:lvl5pPr algn="ctr" rtl="0" eaLnBrk="0" fontAlgn="base" hangingPunct="0">
        <a:spcBef>
          <a:spcPct val="0"/>
        </a:spcBef>
        <a:spcAft>
          <a:spcPct val="0"/>
        </a:spcAft>
        <a:defRPr sz="3600">
          <a:solidFill>
            <a:schemeClr val="tx2"/>
          </a:solidFill>
          <a:latin typeface="Times" charset="0"/>
          <a:ea typeface="ＭＳ Ｐゴシック" charset="0"/>
          <a:cs typeface="ＭＳ Ｐゴシック" charset="0"/>
        </a:defRPr>
      </a:lvl5pPr>
      <a:lvl6pPr marL="457200" algn="ctr" rtl="0" eaLnBrk="0" fontAlgn="base" hangingPunct="0">
        <a:spcBef>
          <a:spcPct val="0"/>
        </a:spcBef>
        <a:spcAft>
          <a:spcPct val="0"/>
        </a:spcAft>
        <a:defRPr sz="3600">
          <a:solidFill>
            <a:schemeClr val="tx2"/>
          </a:solidFill>
          <a:latin typeface="Times" charset="0"/>
          <a:ea typeface="ＭＳ Ｐゴシック" charset="0"/>
        </a:defRPr>
      </a:lvl6pPr>
      <a:lvl7pPr marL="914400" algn="ctr" rtl="0" eaLnBrk="0" fontAlgn="base" hangingPunct="0">
        <a:spcBef>
          <a:spcPct val="0"/>
        </a:spcBef>
        <a:spcAft>
          <a:spcPct val="0"/>
        </a:spcAft>
        <a:defRPr sz="3600">
          <a:solidFill>
            <a:schemeClr val="tx2"/>
          </a:solidFill>
          <a:latin typeface="Times" charset="0"/>
          <a:ea typeface="ＭＳ Ｐゴシック" charset="0"/>
        </a:defRPr>
      </a:lvl7pPr>
      <a:lvl8pPr marL="1371600" algn="ctr" rtl="0" eaLnBrk="0" fontAlgn="base" hangingPunct="0">
        <a:spcBef>
          <a:spcPct val="0"/>
        </a:spcBef>
        <a:spcAft>
          <a:spcPct val="0"/>
        </a:spcAft>
        <a:defRPr sz="3600">
          <a:solidFill>
            <a:schemeClr val="tx2"/>
          </a:solidFill>
          <a:latin typeface="Times" charset="0"/>
          <a:ea typeface="ＭＳ Ｐゴシック" charset="0"/>
        </a:defRPr>
      </a:lvl8pPr>
      <a:lvl9pPr marL="1828800" algn="ctr" rtl="0" eaLnBrk="0" fontAlgn="base" hangingPunct="0">
        <a:spcBef>
          <a:spcPct val="0"/>
        </a:spcBef>
        <a:spcAft>
          <a:spcPct val="0"/>
        </a:spcAft>
        <a:defRPr sz="3600">
          <a:solidFill>
            <a:schemeClr val="tx2"/>
          </a:solidFill>
          <a:latin typeface="Times"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4C923E-AAEC-231B-1029-AC1465FF4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R"/>
          </a:p>
        </p:txBody>
      </p:sp>
      <p:sp>
        <p:nvSpPr>
          <p:cNvPr id="3" name="Text Placeholder 2">
            <a:extLst>
              <a:ext uri="{FF2B5EF4-FFF2-40B4-BE49-F238E27FC236}">
                <a16:creationId xmlns:a16="http://schemas.microsoft.com/office/drawing/2014/main" id="{0584E10D-9B12-0A04-4464-435A27F17B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Date Placeholder 3">
            <a:extLst>
              <a:ext uri="{FF2B5EF4-FFF2-40B4-BE49-F238E27FC236}">
                <a16:creationId xmlns:a16="http://schemas.microsoft.com/office/drawing/2014/main" id="{00CD7AE2-91B6-1724-42D0-91EC138046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B294700-7D9E-414E-B91B-60EC0288C265}" type="datetimeFigureOut">
              <a:rPr lang="en-GR" smtClean="0"/>
              <a:t>9/9/26</a:t>
            </a:fld>
            <a:endParaRPr lang="en-GR"/>
          </a:p>
        </p:txBody>
      </p:sp>
      <p:sp>
        <p:nvSpPr>
          <p:cNvPr id="5" name="Footer Placeholder 4">
            <a:extLst>
              <a:ext uri="{FF2B5EF4-FFF2-40B4-BE49-F238E27FC236}">
                <a16:creationId xmlns:a16="http://schemas.microsoft.com/office/drawing/2014/main" id="{2EB3A60B-ED8D-B97F-0E09-CD2C1920F3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R"/>
          </a:p>
        </p:txBody>
      </p:sp>
      <p:sp>
        <p:nvSpPr>
          <p:cNvPr id="6" name="Slide Number Placeholder 5">
            <a:extLst>
              <a:ext uri="{FF2B5EF4-FFF2-40B4-BE49-F238E27FC236}">
                <a16:creationId xmlns:a16="http://schemas.microsoft.com/office/drawing/2014/main" id="{7B61E0B5-5C8E-B150-44BD-1762529D83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FE71726-C79E-4247-B7C7-D2AA167E02C5}" type="slidenum">
              <a:rPr lang="en-GR" smtClean="0"/>
              <a:t>‹#›</a:t>
            </a:fld>
            <a:endParaRPr lang="en-GR"/>
          </a:p>
        </p:txBody>
      </p:sp>
    </p:spTree>
    <p:extLst>
      <p:ext uri="{BB962C8B-B14F-4D97-AF65-F5344CB8AC3E}">
        <p14:creationId xmlns:p14="http://schemas.microsoft.com/office/powerpoint/2010/main" val="110599365"/>
      </p:ext>
    </p:extLst>
  </p:cSld>
  <p:clrMap bg1="lt1" tx1="dk1" bg2="lt2" tx2="dk2" accent1="accent1" accent2="accent2" accent3="accent3" accent4="accent4" accent5="accent5" accent6="accent6" hlink="hlink" folHlink="folHlink"/>
  <p:sldLayoutIdLst>
    <p:sldLayoutId id="2147488885" r:id="rId1"/>
    <p:sldLayoutId id="2147488886" r:id="rId2"/>
    <p:sldLayoutId id="2147488887" r:id="rId3"/>
    <p:sldLayoutId id="2147488888" r:id="rId4"/>
    <p:sldLayoutId id="2147488889" r:id="rId5"/>
    <p:sldLayoutId id="2147488890" r:id="rId6"/>
    <p:sldLayoutId id="2147488891" r:id="rId7"/>
    <p:sldLayoutId id="2147488892" r:id="rId8"/>
    <p:sldLayoutId id="2147488893" r:id="rId9"/>
    <p:sldLayoutId id="2147488894" r:id="rId10"/>
    <p:sldLayoutId id="2147488895" r:id="rId11"/>
    <p:sldLayoutId id="2147488897" r:id="rId12"/>
    <p:sldLayoutId id="2147488898" r:id="rId13"/>
    <p:sldLayoutId id="2147488899" r:id="rId14"/>
    <p:sldLayoutId id="2147488900" r:id="rId15"/>
    <p:sldLayoutId id="2147488901" r:id="rId16"/>
    <p:sldLayoutId id="2147488902" r:id="rId17"/>
    <p:sldLayoutId id="2147488903" r:id="rId18"/>
    <p:sldLayoutId id="2147488904" r:id="rId19"/>
    <p:sldLayoutId id="2147488905" r:id="rId20"/>
    <p:sldLayoutId id="2147488906" r:id="rId21"/>
    <p:sldLayoutId id="2147488907" r:id="rId22"/>
    <p:sldLayoutId id="2147488908" r:id="rId23"/>
    <p:sldLayoutId id="2147488909" r:id="rId24"/>
    <p:sldLayoutId id="2147488910" r:id="rId25"/>
    <p:sldLayoutId id="2147488911" r:id="rId26"/>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9465FA4-58DA-4EBD-A15D-A4025393BCB4}"/>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p>
            <a:pPr lvl="0" algn="ctr" defTabSz="914332" eaLnBrk="1" hangingPunct="1">
              <a:buFont typeface="Arial" panose="020B0604020202020204" pitchFamily="34" charset="0"/>
              <a:buNone/>
            </a:pPr>
            <a:r>
              <a:rPr lang="en-US" altLang="en-US"/>
              <a:t>Click to edit Master title style</a:t>
            </a:r>
          </a:p>
        </p:txBody>
      </p:sp>
      <p:sp>
        <p:nvSpPr>
          <p:cNvPr id="1027" name="Text Placeholder 2">
            <a:extLst>
              <a:ext uri="{FF2B5EF4-FFF2-40B4-BE49-F238E27FC236}">
                <a16:creationId xmlns:a16="http://schemas.microsoft.com/office/drawing/2014/main" id="{BE325D25-1B6B-4088-9159-67E4B22D9B61}"/>
              </a:ext>
            </a:extLst>
          </p:cNvPr>
          <p:cNvSpPr>
            <a:spLocks noGrp="1"/>
          </p:cNvSpPr>
          <p:nvPr>
            <p:ph type="body" idx="1"/>
          </p:nvPr>
        </p:nvSpPr>
        <p:spPr bwMode="auto">
          <a:xfrm>
            <a:off x="838200" y="1825625"/>
            <a:ext cx="10515600" cy="43513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76B5C17F-3C7C-4EAE-B687-4D99A6FA3EC3}"/>
              </a:ext>
            </a:extLst>
          </p:cNvPr>
          <p:cNvSpPr>
            <a:spLocks noGrp="1"/>
          </p:cNvSpPr>
          <p:nvPr>
            <p:ph type="dt" sz="half" idx="2"/>
          </p:nvPr>
        </p:nvSpPr>
        <p:spPr>
          <a:xfrm>
            <a:off x="838200" y="6356352"/>
            <a:ext cx="27432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anose="020F0502020204030204" pitchFamily="34" charset="0"/>
              </a:defRPr>
            </a:lvl1pPr>
          </a:lstStyle>
          <a:p>
            <a:pPr>
              <a:defRPr/>
            </a:pPr>
            <a:fld id="{2D52800D-CD93-4374-B18D-13F35420D2BB}" type="datetime1">
              <a:rPr lang="en-US" altLang="en-US"/>
              <a:t>9/9/26</a:t>
            </a:fld>
            <a:endParaRPr lang="en-US" altLang="en-US"/>
          </a:p>
        </p:txBody>
      </p:sp>
      <p:sp>
        <p:nvSpPr>
          <p:cNvPr id="5" name="Footer Placeholder 4">
            <a:extLst>
              <a:ext uri="{FF2B5EF4-FFF2-40B4-BE49-F238E27FC236}">
                <a16:creationId xmlns:a16="http://schemas.microsoft.com/office/drawing/2014/main" id="{468673D2-99C5-44C3-8E47-3AD5605370CD}"/>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515B3BB7-B101-42B8-9FB4-D15FD106BE83}"/>
              </a:ext>
            </a:extLst>
          </p:cNvPr>
          <p:cNvSpPr>
            <a:spLocks noGrp="1"/>
          </p:cNvSpPr>
          <p:nvPr>
            <p:ph type="sldNum" sz="quarter" idx="4"/>
          </p:nvPr>
        </p:nvSpPr>
        <p:spPr>
          <a:xfrm>
            <a:off x="8610600" y="6356352"/>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16E4487C-5957-4583-A038-BC36171F4FDB}" type="slidenum">
              <a:rPr lang="en-US" altLang="en-US"/>
              <a:pPr/>
              <a:t>‹#›</a:t>
            </a:fld>
            <a:endParaRPr lang="en-US" altLang="en-US"/>
          </a:p>
        </p:txBody>
      </p:sp>
    </p:spTree>
    <p:extLst>
      <p:ext uri="{BB962C8B-B14F-4D97-AF65-F5344CB8AC3E}">
        <p14:creationId xmlns:p14="http://schemas.microsoft.com/office/powerpoint/2010/main" val="786749022"/>
      </p:ext>
    </p:extLst>
  </p:cSld>
  <p:clrMap bg1="lt1" tx1="dk1" bg2="lt2" tx2="dk2" accent1="accent1" accent2="accent2" accent3="accent3" accent4="accent4" accent5="accent5" accent6="accent6" hlink="hlink" folHlink="folHlink"/>
  <p:sldLayoutIdLst>
    <p:sldLayoutId id="2147488913" r:id="rId1"/>
    <p:sldLayoutId id="2147488914" r:id="rId2"/>
    <p:sldLayoutId id="2147488915" r:id="rId3"/>
    <p:sldLayoutId id="2147488916" r:id="rId4"/>
    <p:sldLayoutId id="2147488917" r:id="rId5"/>
    <p:sldLayoutId id="2147488918" r:id="rId6"/>
    <p:sldLayoutId id="2147488919" r:id="rId7"/>
    <p:sldLayoutId id="2147488920" r:id="rId8"/>
    <p:sldLayoutId id="2147488921" r:id="rId9"/>
    <p:sldLayoutId id="2147488922" r:id="rId10"/>
    <p:sldLayoutId id="2147488923" r:id="rId11"/>
    <p:sldLayoutId id="2147488924" r:id="rId12"/>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l" rtl="0" eaLnBrk="0" fontAlgn="base" hangingPunct="0">
        <a:lnSpc>
          <a:spcPct val="90000"/>
        </a:lnSpc>
        <a:spcBef>
          <a:spcPct val="0"/>
        </a:spcBef>
        <a:spcAft>
          <a:spcPct val="0"/>
        </a:spcAft>
        <a:defRPr lang="en-US" altLang="en-US" sz="3200" b="1" kern="1200">
          <a:solidFill>
            <a:prstClr val="black"/>
          </a:solidFill>
          <a:latin typeface="Arial" panose="020B0604020202020204" pitchFamily="34" charset="0"/>
          <a:ea typeface="ＭＳ Ｐゴシック" panose="020B0600070205080204" pitchFamily="34" charset="-128"/>
          <a:cs typeface="Arial" panose="020B0604020202020204" pitchFamily="34" charset="0"/>
        </a:defRPr>
      </a:lvl1pPr>
      <a:lvl2pPr algn="l" rtl="0" eaLnBrk="0" fontAlgn="base" hangingPunct="0">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eaLnBrk="0" fontAlgn="base" hangingPunct="0">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eaLnBrk="0" fontAlgn="base" hangingPunct="0">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eaLnBrk="0" fontAlgn="base" hangingPunct="0">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167"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332"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498"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664"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584" indent="-228584"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ＭＳ Ｐゴシック" charset="0"/>
          <a:cs typeface="ＭＳ Ｐゴシック" charset="0"/>
        </a:defRPr>
      </a:lvl1pPr>
      <a:lvl2pPr marL="685750" indent="-228584"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2pPr>
      <a:lvl3pPr marL="1142914" indent="-228584"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3pPr>
      <a:lvl4pPr marL="1600080" indent="-228584"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ＭＳ Ｐゴシック" charset="0"/>
          <a:cs typeface="+mn-cs"/>
        </a:defRPr>
      </a:lvl4pPr>
      <a:lvl5pPr marL="2057247" indent="-228584"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ＭＳ Ｐゴシック" charset="0"/>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Title Placeholder 15">
            <a:extLst>
              <a:ext uri="{FF2B5EF4-FFF2-40B4-BE49-F238E27FC236}">
                <a16:creationId xmlns:a16="http://schemas.microsoft.com/office/drawing/2014/main" id="{0C7060C7-D55F-F1B1-7C98-6901EAC44D38}"/>
              </a:ext>
            </a:extLst>
          </p:cNvPr>
          <p:cNvSpPr>
            <a:spLocks noGrp="1"/>
          </p:cNvSpPr>
          <p:nvPr>
            <p:ph type="title"/>
          </p:nvPr>
        </p:nvSpPr>
        <p:spPr>
          <a:xfrm>
            <a:off x="421340" y="394634"/>
            <a:ext cx="11344835" cy="704257"/>
          </a:xfrm>
          <a:prstGeom prst="rect">
            <a:avLst/>
          </a:prstGeom>
        </p:spPr>
        <p:txBody>
          <a:bodyPr vert="horz" lIns="91440" tIns="45720" rIns="91440" bIns="45720" rtlCol="0" anchor="t" anchorCtr="0">
            <a:noAutofit/>
          </a:bodyPr>
          <a:lstStyle/>
          <a:p>
            <a:r>
              <a:rPr lang="en-US"/>
              <a:t>Click to edit Master title style</a:t>
            </a:r>
          </a:p>
        </p:txBody>
      </p:sp>
      <p:sp>
        <p:nvSpPr>
          <p:cNvPr id="17" name="Text Placeholder 16">
            <a:extLst>
              <a:ext uri="{FF2B5EF4-FFF2-40B4-BE49-F238E27FC236}">
                <a16:creationId xmlns:a16="http://schemas.microsoft.com/office/drawing/2014/main" id="{4AA535E7-42A0-3B4C-C480-9B675B6999BA}"/>
              </a:ext>
            </a:extLst>
          </p:cNvPr>
          <p:cNvSpPr>
            <a:spLocks noGrp="1"/>
          </p:cNvSpPr>
          <p:nvPr>
            <p:ph type="body" idx="1"/>
          </p:nvPr>
        </p:nvSpPr>
        <p:spPr>
          <a:xfrm>
            <a:off x="421340" y="1402567"/>
            <a:ext cx="11344835"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blue and black sign&#10;&#10;Description automatically generated">
            <a:extLst>
              <a:ext uri="{FF2B5EF4-FFF2-40B4-BE49-F238E27FC236}">
                <a16:creationId xmlns:a16="http://schemas.microsoft.com/office/drawing/2014/main" id="{BB33D2F9-A733-9E07-7AAF-6F967AF5BF1F}"/>
              </a:ext>
            </a:extLst>
          </p:cNvPr>
          <p:cNvPicPr>
            <a:picLocks noChangeAspect="1"/>
          </p:cNvPicPr>
          <p:nvPr userDrawn="1"/>
        </p:nvPicPr>
        <p:blipFill>
          <a:blip r:embed="rId14"/>
          <a:stretch>
            <a:fillRect/>
          </a:stretch>
        </p:blipFill>
        <p:spPr>
          <a:xfrm>
            <a:off x="421341" y="6257418"/>
            <a:ext cx="2049345" cy="347250"/>
          </a:xfrm>
          <a:prstGeom prst="rect">
            <a:avLst/>
          </a:prstGeom>
        </p:spPr>
      </p:pic>
    </p:spTree>
    <p:extLst>
      <p:ext uri="{BB962C8B-B14F-4D97-AF65-F5344CB8AC3E}">
        <p14:creationId xmlns:p14="http://schemas.microsoft.com/office/powerpoint/2010/main" val="2639354954"/>
      </p:ext>
    </p:extLst>
  </p:cSld>
  <p:clrMap bg1="lt1" tx1="dk1" bg2="lt2" tx2="dk2" accent1="accent1" accent2="accent2" accent3="accent3" accent4="accent4" accent5="accent5" accent6="accent6" hlink="hlink" folHlink="folHlink"/>
  <p:sldLayoutIdLst>
    <p:sldLayoutId id="2147488926" r:id="rId1"/>
    <p:sldLayoutId id="2147488927" r:id="rId2"/>
    <p:sldLayoutId id="2147488928" r:id="rId3"/>
    <p:sldLayoutId id="2147488929" r:id="rId4"/>
    <p:sldLayoutId id="2147488930" r:id="rId5"/>
    <p:sldLayoutId id="2147488931" r:id="rId6"/>
    <p:sldLayoutId id="2147488932" r:id="rId7"/>
    <p:sldLayoutId id="2147488933" r:id="rId8"/>
    <p:sldLayoutId id="2147488934" r:id="rId9"/>
    <p:sldLayoutId id="2147488935" r:id="rId10"/>
    <p:sldLayoutId id="2147488936" r:id="rId11"/>
    <p:sldLayoutId id="2147488937" r:id="rId12"/>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hf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9.xml"/><Relationship Id="rId1" Type="http://schemas.openxmlformats.org/officeDocument/2006/relationships/tags" Target="../tags/tag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1.xml"/><Relationship Id="rId1" Type="http://schemas.openxmlformats.org/officeDocument/2006/relationships/tags" Target="../tags/tag8.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6.xml"/><Relationship Id="rId1" Type="http://schemas.openxmlformats.org/officeDocument/2006/relationships/tags" Target="../tags/tag9.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6.xml"/><Relationship Id="rId1" Type="http://schemas.openxmlformats.org/officeDocument/2006/relationships/tags" Target="../tags/tag10.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66.xml"/><Relationship Id="rId1" Type="http://schemas.openxmlformats.org/officeDocument/2006/relationships/tags" Target="../tags/tag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2.xml"/></Relationships>
</file>

<file path=ppt/slides/_rels/slide9.xml.rels><?xml version="1.0" encoding="UTF-8" standalone="yes"?>
<Relationships xmlns="http://schemas.openxmlformats.org/package/2006/relationships"><Relationship Id="rId2" Type="http://schemas.openxmlformats.org/officeDocument/2006/relationships/hyperlink" Target="mailto:DrNeilLove@ResearchToPractice.com"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ti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9.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154.xml"/><Relationship Id="rId4" Type="http://schemas.openxmlformats.org/officeDocument/2006/relationships/image" Target="../media/image22.svg"/></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48.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4.png"/><Relationship Id="rId1" Type="http://schemas.openxmlformats.org/officeDocument/2006/relationships/slideLayout" Target="../slideLayouts/slideLayout147.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5.png"/><Relationship Id="rId1" Type="http://schemas.openxmlformats.org/officeDocument/2006/relationships/slideLayout" Target="../slideLayouts/slideLayout15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8.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148.xml"/><Relationship Id="rId6" Type="http://schemas.microsoft.com/office/2007/relationships/hdphoto" Target="../media/hdphoto4.wdp"/><Relationship Id="rId5" Type="http://schemas.openxmlformats.org/officeDocument/2006/relationships/image" Target="../media/image27.png"/><Relationship Id="rId4" Type="http://schemas.microsoft.com/office/2007/relationships/hdphoto" Target="../media/hdphoto3.wdp"/></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58.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148.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148.xml"/><Relationship Id="rId6" Type="http://schemas.microsoft.com/office/2007/relationships/hdphoto" Target="../media/hdphoto6.wdp"/><Relationship Id="rId5" Type="http://schemas.openxmlformats.org/officeDocument/2006/relationships/image" Target="../media/image32.png"/><Relationship Id="rId4" Type="http://schemas.microsoft.com/office/2007/relationships/hdphoto" Target="../media/hdphoto5.wdp"/></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148.xml"/><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14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67.xml"/><Relationship Id="rId1" Type="http://schemas.openxmlformats.org/officeDocument/2006/relationships/tags" Target="../tags/tag13.xml"/><Relationship Id="rId5" Type="http://schemas.microsoft.com/office/2007/relationships/hdphoto" Target="../media/hdphoto7.wdp"/><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67.xml"/><Relationship Id="rId1" Type="http://schemas.openxmlformats.org/officeDocument/2006/relationships/tags" Target="../tags/tag14.xml"/><Relationship Id="rId5" Type="http://schemas.microsoft.com/office/2007/relationships/hdphoto" Target="../media/hdphoto8.wdp"/><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67.xml"/><Relationship Id="rId1" Type="http://schemas.openxmlformats.org/officeDocument/2006/relationships/tags" Target="../tags/tag15.xml"/><Relationship Id="rId4" Type="http://schemas.openxmlformats.org/officeDocument/2006/relationships/image" Target="../media/image38.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67.xml"/><Relationship Id="rId1" Type="http://schemas.openxmlformats.org/officeDocument/2006/relationships/tags" Target="../tags/tag16.xml"/><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67.xml"/><Relationship Id="rId1" Type="http://schemas.openxmlformats.org/officeDocument/2006/relationships/tags" Target="../tags/tag17.xml"/><Relationship Id="rId4" Type="http://schemas.openxmlformats.org/officeDocument/2006/relationships/image" Target="../media/image40.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67.xml"/><Relationship Id="rId1" Type="http://schemas.openxmlformats.org/officeDocument/2006/relationships/tags" Target="../tags/tag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6.xml"/></Relationships>
</file>

<file path=ppt/slides/_rels/slide4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109.xml"/><Relationship Id="rId5" Type="http://schemas.openxmlformats.org/officeDocument/2006/relationships/image" Target="../media/image41.png"/><Relationship Id="rId4" Type="http://schemas.openxmlformats.org/officeDocument/2006/relationships/image" Target="../media/image43.jpeg"/></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1.png"/><Relationship Id="rId1" Type="http://schemas.openxmlformats.org/officeDocument/2006/relationships/slideLayout" Target="../slideLayouts/slideLayout110.xml"/><Relationship Id="rId4" Type="http://schemas.microsoft.com/office/2007/relationships/hdphoto" Target="../media/hdphoto9.wdp"/></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10.xml"/><Relationship Id="rId5" Type="http://schemas.openxmlformats.org/officeDocument/2006/relationships/image" Target="../media/image41.png"/><Relationship Id="rId4" Type="http://schemas.microsoft.com/office/2007/relationships/hdphoto" Target="../media/hdphoto10.wdp"/></Relationships>
</file>

<file path=ppt/slides/_rels/slide55.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47.png"/><Relationship Id="rId1" Type="http://schemas.openxmlformats.org/officeDocument/2006/relationships/slideLayout" Target="../slideLayouts/slideLayout110.xml"/><Relationship Id="rId6" Type="http://schemas.openxmlformats.org/officeDocument/2006/relationships/image" Target="../media/image41.png"/><Relationship Id="rId5" Type="http://schemas.microsoft.com/office/2007/relationships/hdphoto" Target="../media/hdphoto12.wdp"/><Relationship Id="rId4" Type="http://schemas.openxmlformats.org/officeDocument/2006/relationships/image" Target="../media/image48.png"/></Relationships>
</file>

<file path=ppt/slides/_rels/slide5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10.xml"/><Relationship Id="rId5" Type="http://schemas.openxmlformats.org/officeDocument/2006/relationships/image" Target="../media/image41.png"/><Relationship Id="rId4" Type="http://schemas.microsoft.com/office/2007/relationships/hdphoto" Target="../media/hdphoto13.wdp"/></Relationships>
</file>

<file path=ppt/slides/_rels/slide57.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51.png"/><Relationship Id="rId1" Type="http://schemas.openxmlformats.org/officeDocument/2006/relationships/slideLayout" Target="../slideLayouts/slideLayout110.xml"/><Relationship Id="rId4" Type="http://schemas.openxmlformats.org/officeDocument/2006/relationships/image" Target="../media/image41.png"/></Relationships>
</file>

<file path=ppt/slides/_rels/slide5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10.xml"/><Relationship Id="rId5" Type="http://schemas.openxmlformats.org/officeDocument/2006/relationships/image" Target="../media/image41.png"/><Relationship Id="rId4" Type="http://schemas.microsoft.com/office/2007/relationships/hdphoto" Target="../media/hdphoto15.wdp"/></Relationships>
</file>

<file path=ppt/slides/_rels/slide5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10.xml"/><Relationship Id="rId5" Type="http://schemas.openxmlformats.org/officeDocument/2006/relationships/image" Target="../media/image41.png"/><Relationship Id="rId4" Type="http://schemas.microsoft.com/office/2007/relationships/hdphoto" Target="../media/hdphoto16.wdp"/></Relationships>
</file>

<file path=ppt/slides/_rels/slide6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10.xml"/><Relationship Id="rId5" Type="http://schemas.openxmlformats.org/officeDocument/2006/relationships/image" Target="../media/image41.png"/><Relationship Id="rId4" Type="http://schemas.microsoft.com/office/2007/relationships/hdphoto" Target="../media/hdphoto17.wdp"/></Relationships>
</file>

<file path=ppt/slides/_rels/slide6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8.png"/><Relationship Id="rId1" Type="http://schemas.openxmlformats.org/officeDocument/2006/relationships/slideLayout" Target="../slideLayouts/slideLayout110.xml"/></Relationships>
</file>

<file path=ppt/slides/_rels/slide6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9.png"/><Relationship Id="rId1" Type="http://schemas.openxmlformats.org/officeDocument/2006/relationships/slideLayout" Target="../slideLayouts/slideLayout110.xml"/></Relationships>
</file>

<file path=ppt/slides/_rels/slide6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10.xml"/><Relationship Id="rId5" Type="http://schemas.openxmlformats.org/officeDocument/2006/relationships/image" Target="../media/image41.png"/><Relationship Id="rId4" Type="http://schemas.microsoft.com/office/2007/relationships/hdphoto" Target="../media/hdphoto18.wdp"/></Relationships>
</file>

<file path=ppt/slides/_rels/slide6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10.xml"/><Relationship Id="rId4" Type="http://schemas.openxmlformats.org/officeDocument/2006/relationships/image" Target="../media/image41.png"/></Relationships>
</file>

<file path=ppt/slides/_rels/slide6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64.png"/><Relationship Id="rId1" Type="http://schemas.openxmlformats.org/officeDocument/2006/relationships/slideLayout" Target="../slideLayouts/slideLayout110.xml"/></Relationships>
</file>

<file path=ppt/slides/_rels/slide6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65.png"/><Relationship Id="rId1" Type="http://schemas.openxmlformats.org/officeDocument/2006/relationships/slideLayout" Target="../slideLayouts/slideLayout110.xml"/></Relationships>
</file>

<file path=ppt/slides/_rels/slide6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10.xml"/><Relationship Id="rId5" Type="http://schemas.openxmlformats.org/officeDocument/2006/relationships/image" Target="../media/image41.png"/><Relationship Id="rId4" Type="http://schemas.openxmlformats.org/officeDocument/2006/relationships/image" Target="../media/image68.png"/></Relationships>
</file>

<file path=ppt/slides/_rels/slide6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1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6.xml"/><Relationship Id="rId1" Type="http://schemas.openxmlformats.org/officeDocument/2006/relationships/slideLayout" Target="../slideLayouts/slideLayout143.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3.xml"/></Relationships>
</file>

<file path=ppt/slides/_rels/slide8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8.xml"/><Relationship Id="rId1" Type="http://schemas.openxmlformats.org/officeDocument/2006/relationships/slideLayout" Target="../slideLayouts/slideLayout133.xml"/></Relationships>
</file>

<file path=ppt/slides/_rels/slide8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9.xml"/><Relationship Id="rId1" Type="http://schemas.openxmlformats.org/officeDocument/2006/relationships/slideLayout" Target="../slideLayouts/slideLayout145.xml"/><Relationship Id="rId5" Type="http://schemas.openxmlformats.org/officeDocument/2006/relationships/image" Target="../media/image76.png"/><Relationship Id="rId4" Type="http://schemas.openxmlformats.org/officeDocument/2006/relationships/image" Target="../media/image75.png"/></Relationships>
</file>

<file path=ppt/slides/_rels/slide8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0.xml"/><Relationship Id="rId1" Type="http://schemas.openxmlformats.org/officeDocument/2006/relationships/slideLayout" Target="../slideLayouts/slideLayout144.xml"/><Relationship Id="rId4" Type="http://schemas.microsoft.com/office/2007/relationships/hdphoto" Target="../media/hdphoto19.wdp"/></Relationships>
</file>

<file path=ppt/slides/_rels/slide8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1.xml"/><Relationship Id="rId1" Type="http://schemas.openxmlformats.org/officeDocument/2006/relationships/slideLayout" Target="../slideLayouts/slideLayout144.xml"/></Relationships>
</file>

<file path=ppt/slides/_rels/slide8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2.xml"/><Relationship Id="rId1" Type="http://schemas.openxmlformats.org/officeDocument/2006/relationships/slideLayout" Target="../slideLayouts/slideLayout144.xml"/></Relationships>
</file>

<file path=ppt/slides/_rels/slide8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3.xml"/><Relationship Id="rId1" Type="http://schemas.openxmlformats.org/officeDocument/2006/relationships/slideLayout" Target="../slideLayouts/slideLayout144.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46.xml"/><Relationship Id="rId1" Type="http://schemas.openxmlformats.org/officeDocument/2006/relationships/tags" Target="../tags/tag19.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46.xml"/><Relationship Id="rId1" Type="http://schemas.openxmlformats.org/officeDocument/2006/relationships/tags" Target="../tags/tag20.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46.xml"/><Relationship Id="rId1" Type="http://schemas.openxmlformats.org/officeDocument/2006/relationships/tags" Target="../tags/tag21.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46.xml"/><Relationship Id="rId1" Type="http://schemas.openxmlformats.org/officeDocument/2006/relationships/tags" Target="../tags/tag22.xml"/><Relationship Id="rId4" Type="http://schemas.openxmlformats.org/officeDocument/2006/relationships/chart" Target="../charts/chart1.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46.xml"/><Relationship Id="rId1" Type="http://schemas.openxmlformats.org/officeDocument/2006/relationships/tags" Target="../tags/tag23.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46.xml"/><Relationship Id="rId1" Type="http://schemas.openxmlformats.org/officeDocument/2006/relationships/tags" Target="../tags/tag24.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46.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4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46.xml"/></Relationships>
</file>

<file path=ppt/slides/_rels/slide95.xml.rels><?xml version="1.0" encoding="UTF-8" standalone="yes"?>
<Relationships xmlns="http://schemas.openxmlformats.org/package/2006/relationships"><Relationship Id="rId3" Type="http://schemas.openxmlformats.org/officeDocument/2006/relationships/hyperlink" Target="http://clinicaltrials.gov/show/NCT04674813" TargetMode="External"/><Relationship Id="rId2" Type="http://schemas.openxmlformats.org/officeDocument/2006/relationships/notesSlide" Target="../notesSlides/notesSlide53.xml"/><Relationship Id="rId1" Type="http://schemas.openxmlformats.org/officeDocument/2006/relationships/slideLayout" Target="../slideLayouts/slideLayout146.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46.xml"/></Relationships>
</file>

<file path=ppt/slides/_rels/slide9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5.xml"/><Relationship Id="rId1" Type="http://schemas.openxmlformats.org/officeDocument/2006/relationships/slideLayout" Target="../slideLayouts/slideLayout146.xml"/><Relationship Id="rId5" Type="http://schemas.openxmlformats.org/officeDocument/2006/relationships/image" Target="../media/image83.png"/><Relationship Id="rId4" Type="http://schemas.openxmlformats.org/officeDocument/2006/relationships/image" Target="../media/image82.png"/></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46.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98.xml"/></Relationships>
</file>

<file path=ppt/slides/_rels/slide10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98.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67D96-7E57-81F7-CA92-9B01625ECE09}"/>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7E1F107C-0A58-70CF-F908-0EDA2C9EAB19}"/>
              </a:ext>
            </a:extLst>
          </p:cNvPr>
          <p:cNvSpPr>
            <a:spLocks noGrp="1" noChangeArrowheads="1"/>
          </p:cNvSpPr>
          <p:nvPr>
            <p:ph type="title"/>
          </p:nvPr>
        </p:nvSpPr>
        <p:spPr>
          <a:xfrm>
            <a:off x="-26623" y="526272"/>
            <a:ext cx="12192000" cy="1143000"/>
          </a:xfrm>
        </p:spPr>
        <p:txBody>
          <a:bodyPr wrap="square" anchor="ctr">
            <a:noAutofit/>
          </a:bodyPr>
          <a:lstStyle/>
          <a:p>
            <a:r>
              <a:rPr lang="en-US" sz="4200" dirty="0"/>
              <a:t>Data + Perspectives: Investigators </a:t>
            </a:r>
            <a:br>
              <a:rPr lang="en-US" sz="4200" dirty="0"/>
            </a:br>
            <a:r>
              <a:rPr lang="en-US" sz="4200" dirty="0"/>
              <a:t>Discuss the Optimal Management of </a:t>
            </a:r>
            <a:br>
              <a:rPr lang="en-US" sz="4200" dirty="0"/>
            </a:br>
            <a:r>
              <a:rPr lang="en-US" sz="4200" dirty="0"/>
              <a:t>Relapsed/Refractory Multiple Myeloma</a:t>
            </a:r>
          </a:p>
        </p:txBody>
      </p:sp>
      <p:sp>
        <p:nvSpPr>
          <p:cNvPr id="2" name="Text Box 6">
            <a:extLst>
              <a:ext uri="{FF2B5EF4-FFF2-40B4-BE49-F238E27FC236}">
                <a16:creationId xmlns:a16="http://schemas.microsoft.com/office/drawing/2014/main" id="{D604D3AF-ABE0-6F95-9204-75E01E84E3F4}"/>
              </a:ext>
            </a:extLst>
          </p:cNvPr>
          <p:cNvSpPr txBox="1">
            <a:spLocks noChangeArrowheads="1"/>
          </p:cNvSpPr>
          <p:nvPr/>
        </p:nvSpPr>
        <p:spPr bwMode="auto">
          <a:xfrm>
            <a:off x="0" y="3016177"/>
            <a:ext cx="12192000" cy="94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Wednesday, September 9, 2026</a:t>
            </a:r>
            <a:b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b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11:56 AM – 12:56 PM</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4" name="Text Box 3">
            <a:extLst>
              <a:ext uri="{FF2B5EF4-FFF2-40B4-BE49-F238E27FC236}">
                <a16:creationId xmlns:a16="http://schemas.microsoft.com/office/drawing/2014/main" id="{6BA50D8E-0B0B-0716-4065-F371120296D4}"/>
              </a:ext>
            </a:extLst>
          </p:cNvPr>
          <p:cNvSpPr txBox="1">
            <a:spLocks noChangeArrowheads="1"/>
          </p:cNvSpPr>
          <p:nvPr/>
        </p:nvSpPr>
        <p:spPr bwMode="auto">
          <a:xfrm>
            <a:off x="0" y="5738253"/>
            <a:ext cx="12192000" cy="94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nchor="b"/>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640"/>
              </a:lnSpc>
              <a:spcBef>
                <a:spcPct val="0"/>
              </a:spcBef>
              <a:spcAft>
                <a:spcPts val="0"/>
              </a:spcAft>
              <a:buClr>
                <a:srgbClr val="000000"/>
              </a:buClr>
              <a:buSzPct val="80000"/>
              <a:buFont typeface="Wingdings" charset="2"/>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Moderator</a:t>
            </a:r>
            <a:endPar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Robert Z Orlowski, MD, PhD</a:t>
            </a:r>
          </a:p>
        </p:txBody>
      </p:sp>
      <p:sp>
        <p:nvSpPr>
          <p:cNvPr id="5" name="Text Box 7">
            <a:extLst>
              <a:ext uri="{FF2B5EF4-FFF2-40B4-BE49-F238E27FC236}">
                <a16:creationId xmlns:a16="http://schemas.microsoft.com/office/drawing/2014/main" id="{80438C6B-08CD-C048-FA5B-127456362369}"/>
              </a:ext>
            </a:extLst>
          </p:cNvPr>
          <p:cNvSpPr txBox="1">
            <a:spLocks noChangeArrowheads="1"/>
          </p:cNvSpPr>
          <p:nvPr/>
        </p:nvSpPr>
        <p:spPr bwMode="auto">
          <a:xfrm>
            <a:off x="4647392" y="4082659"/>
            <a:ext cx="28972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Faculty </a:t>
            </a:r>
          </a:p>
        </p:txBody>
      </p:sp>
      <p:sp>
        <p:nvSpPr>
          <p:cNvPr id="6" name="Text Box 6">
            <a:extLst>
              <a:ext uri="{FF2B5EF4-FFF2-40B4-BE49-F238E27FC236}">
                <a16:creationId xmlns:a16="http://schemas.microsoft.com/office/drawing/2014/main" id="{43ED8D2F-C545-18C1-E985-693BCE08234E}"/>
              </a:ext>
            </a:extLst>
          </p:cNvPr>
          <p:cNvSpPr txBox="1">
            <a:spLocks noChangeArrowheads="1"/>
          </p:cNvSpPr>
          <p:nvPr/>
        </p:nvSpPr>
        <p:spPr bwMode="auto">
          <a:xfrm>
            <a:off x="152400" y="4637172"/>
            <a:ext cx="12039600" cy="5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lvl="0" algn="ctr">
              <a:lnSpc>
                <a:spcPts val="3440"/>
              </a:lnSpc>
              <a:spcAft>
                <a:spcPts val="0"/>
              </a:spcAft>
              <a:buClr>
                <a:srgbClr val="000000"/>
              </a:buClr>
              <a:buSzPct val="80000"/>
              <a:defRPr/>
            </a:pPr>
            <a:r>
              <a:rPr lang="en-US" altLang="x-none" sz="3200" b="1" dirty="0">
                <a:solidFill>
                  <a:srgbClr val="002060"/>
                </a:solidFill>
                <a:latin typeface="Calibri" panose="020F0502020204030204" pitchFamily="34" charset="0"/>
                <a:cs typeface="Calibri" panose="020F0502020204030204" pitchFamily="34" charset="0"/>
              </a:rPr>
              <a:t>Meletios-Athanasios (Thanos) C Dimopoulos, MD</a:t>
            </a:r>
            <a:br>
              <a:rPr lang="en-US" altLang="x-none" sz="3200" b="1" dirty="0">
                <a:solidFill>
                  <a:srgbClr val="002060"/>
                </a:solidFill>
                <a:latin typeface="Calibri" panose="020F0502020204030204" pitchFamily="34" charset="0"/>
                <a:cs typeface="Calibri" panose="020F0502020204030204" pitchFamily="34" charset="0"/>
              </a:rPr>
            </a:br>
            <a:r>
              <a:rPr lang="en-US" altLang="x-none" sz="3200" b="1" dirty="0">
                <a:solidFill>
                  <a:srgbClr val="002060"/>
                </a:solidFill>
                <a:latin typeface="Calibri" panose="020F0502020204030204" pitchFamily="34" charset="0"/>
                <a:cs typeface="Calibri" panose="020F0502020204030204" pitchFamily="34" charset="0"/>
              </a:rPr>
              <a:t>Noopur Raje, MD</a:t>
            </a:r>
          </a:p>
        </p:txBody>
      </p:sp>
      <p:sp>
        <p:nvSpPr>
          <p:cNvPr id="3" name="Rectangle 4">
            <a:extLst>
              <a:ext uri="{FF2B5EF4-FFF2-40B4-BE49-F238E27FC236}">
                <a16:creationId xmlns:a16="http://schemas.microsoft.com/office/drawing/2014/main" id="{0557328F-A4F4-8A83-5AE4-EF4ADAD57CD1}"/>
              </a:ext>
            </a:extLst>
          </p:cNvPr>
          <p:cNvSpPr txBox="1">
            <a:spLocks noChangeArrowheads="1"/>
          </p:cNvSpPr>
          <p:nvPr/>
        </p:nvSpPr>
        <p:spPr bwMode="auto">
          <a:xfrm>
            <a:off x="0" y="2090991"/>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A CME-Accredited Satellite Symposium During the </a:t>
            </a:r>
            <a:b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b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Society of Hematologic Oncology 2026 Annual Meeting</a:t>
            </a:r>
          </a:p>
        </p:txBody>
      </p:sp>
    </p:spTree>
    <p:custDataLst>
      <p:tags r:id="rId1"/>
    </p:custDataLst>
    <p:extLst>
      <p:ext uri="{BB962C8B-B14F-4D97-AF65-F5344CB8AC3E}">
        <p14:creationId xmlns:p14="http://schemas.microsoft.com/office/powerpoint/2010/main" val="32019062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286" y="5366"/>
            <a:ext cx="10358967" cy="903354"/>
          </a:xfrm>
        </p:spPr>
        <p:txBody>
          <a:bodyPr/>
          <a:lstStyle/>
          <a:p>
            <a:r>
              <a:rPr lang="en-US" dirty="0"/>
              <a:t>Faculty</a:t>
            </a:r>
          </a:p>
        </p:txBody>
      </p:sp>
      <p:pic>
        <p:nvPicPr>
          <p:cNvPr id="12" name="Picture 11">
            <a:extLst>
              <a:ext uri="{FF2B5EF4-FFF2-40B4-BE49-F238E27FC236}">
                <a16:creationId xmlns:a16="http://schemas.microsoft.com/office/drawing/2014/main" id="{3E85B479-7CC2-B8D4-AEAB-4F020D82316B}"/>
              </a:ext>
            </a:extLst>
          </p:cNvPr>
          <p:cNvPicPr>
            <a:picLocks noChangeAspect="1"/>
          </p:cNvPicPr>
          <p:nvPr/>
        </p:nvPicPr>
        <p:blipFill>
          <a:blip r:embed="rId4"/>
          <a:srcRect/>
          <a:stretch/>
        </p:blipFill>
        <p:spPr>
          <a:xfrm>
            <a:off x="6553200" y="1386947"/>
            <a:ext cx="1261872" cy="1261872"/>
          </a:xfrm>
          <a:prstGeom prst="rect">
            <a:avLst/>
          </a:prstGeom>
        </p:spPr>
      </p:pic>
      <p:sp>
        <p:nvSpPr>
          <p:cNvPr id="15" name="Text Box 7">
            <a:extLst>
              <a:ext uri="{FF2B5EF4-FFF2-40B4-BE49-F238E27FC236}">
                <a16:creationId xmlns:a16="http://schemas.microsoft.com/office/drawing/2014/main" id="{41B3E2D5-0299-2503-7FFA-79CA3D616046}"/>
              </a:ext>
            </a:extLst>
          </p:cNvPr>
          <p:cNvSpPr txBox="1">
            <a:spLocks noChangeArrowheads="1"/>
          </p:cNvSpPr>
          <p:nvPr/>
        </p:nvSpPr>
        <p:spPr bwMode="auto">
          <a:xfrm>
            <a:off x="1702639" y="1386947"/>
            <a:ext cx="4245365" cy="1531803"/>
          </a:xfrm>
          <a:prstGeom prst="rect">
            <a:avLst/>
          </a:prstGeom>
          <a:noFill/>
          <a:ln w="9525">
            <a:noFill/>
            <a:miter lim="800000"/>
            <a:headEnd/>
            <a:tailEnd/>
          </a:ln>
        </p:spPr>
        <p:txBody>
          <a:bodyPr lIns="91440" tIns="0" rIns="0" bIns="0">
            <a:prstTxWarp prst="textNoShape">
              <a:avLst/>
            </a:prstTxWarp>
          </a:bodyPr>
          <a:lstStyle/>
          <a:p>
            <a:pPr lvl="0">
              <a:defRPr/>
            </a:pPr>
            <a:r>
              <a:rPr lang="en-US" sz="1600" b="1" dirty="0" err="1">
                <a:solidFill>
                  <a:srgbClr val="000000"/>
                </a:solidFill>
                <a:latin typeface="Calibri" panose="020F0502020204030204" pitchFamily="34" charset="0"/>
                <a:cs typeface="Calibri" panose="020F0502020204030204" pitchFamily="34" charset="0"/>
              </a:rPr>
              <a:t>Meletios</a:t>
            </a:r>
            <a:r>
              <a:rPr lang="en-US" sz="1600" b="1" dirty="0">
                <a:solidFill>
                  <a:srgbClr val="000000"/>
                </a:solidFill>
                <a:latin typeface="Calibri" panose="020F0502020204030204" pitchFamily="34" charset="0"/>
                <a:cs typeface="Calibri" panose="020F0502020204030204" pitchFamily="34" charset="0"/>
              </a:rPr>
              <a:t>-Athanasios (Thanos) C Dimopoulos, MD</a:t>
            </a:r>
          </a:p>
          <a:p>
            <a:pPr lvl="0">
              <a:defRPr/>
            </a:pPr>
            <a:r>
              <a:rPr lang="en-US" sz="1600" dirty="0">
                <a:solidFill>
                  <a:srgbClr val="000000"/>
                </a:solidFill>
                <a:latin typeface="Calibri" panose="020F0502020204030204" pitchFamily="34" charset="0"/>
                <a:cs typeface="Calibri" panose="020F0502020204030204" pitchFamily="34" charset="0"/>
              </a:rPr>
              <a:t>Professor and Chairman</a:t>
            </a:r>
          </a:p>
          <a:p>
            <a:pPr lvl="0">
              <a:defRPr/>
            </a:pPr>
            <a:r>
              <a:rPr lang="en-US" sz="1600" dirty="0">
                <a:solidFill>
                  <a:srgbClr val="000000"/>
                </a:solidFill>
                <a:latin typeface="Calibri" panose="020F0502020204030204" pitchFamily="34" charset="0"/>
                <a:cs typeface="Calibri" panose="020F0502020204030204" pitchFamily="34" charset="0"/>
              </a:rPr>
              <a:t>Plasma Cell Dyscrasias Unit</a:t>
            </a:r>
          </a:p>
          <a:p>
            <a:pPr lvl="0">
              <a:defRPr/>
            </a:pPr>
            <a:r>
              <a:rPr lang="en-US" sz="1600" dirty="0">
                <a:solidFill>
                  <a:srgbClr val="000000"/>
                </a:solidFill>
                <a:latin typeface="Calibri" panose="020F0502020204030204" pitchFamily="34" charset="0"/>
                <a:cs typeface="Calibri" panose="020F0502020204030204" pitchFamily="34" charset="0"/>
              </a:rPr>
              <a:t>Section of Hematology and Medical Oncology</a:t>
            </a:r>
          </a:p>
          <a:p>
            <a:pPr lvl="0">
              <a:defRPr/>
            </a:pPr>
            <a:r>
              <a:rPr lang="en-US" sz="1600" dirty="0">
                <a:solidFill>
                  <a:srgbClr val="000000"/>
                </a:solidFill>
                <a:latin typeface="Calibri" panose="020F0502020204030204" pitchFamily="34" charset="0"/>
                <a:cs typeface="Calibri" panose="020F0502020204030204" pitchFamily="34" charset="0"/>
              </a:rPr>
              <a:t>Department of Clinical Therapeutics</a:t>
            </a:r>
          </a:p>
          <a:p>
            <a:pPr lvl="0">
              <a:defRPr/>
            </a:pPr>
            <a:r>
              <a:rPr lang="en-US" sz="1600" dirty="0">
                <a:solidFill>
                  <a:srgbClr val="000000"/>
                </a:solidFill>
                <a:latin typeface="Calibri" panose="020F0502020204030204" pitchFamily="34" charset="0"/>
                <a:cs typeface="Calibri" panose="020F0502020204030204" pitchFamily="34" charset="0"/>
              </a:rPr>
              <a:t>School of Medicine</a:t>
            </a:r>
          </a:p>
          <a:p>
            <a:pPr lvl="0">
              <a:defRPr/>
            </a:pPr>
            <a:r>
              <a:rPr lang="en-US" sz="1600" dirty="0">
                <a:solidFill>
                  <a:srgbClr val="000000"/>
                </a:solidFill>
                <a:latin typeface="Calibri" panose="020F0502020204030204" pitchFamily="34" charset="0"/>
                <a:cs typeface="Calibri" panose="020F0502020204030204" pitchFamily="34" charset="0"/>
              </a:rPr>
              <a:t>National and </a:t>
            </a:r>
            <a:r>
              <a:rPr lang="en-US" sz="1600" dirty="0" err="1">
                <a:solidFill>
                  <a:srgbClr val="000000"/>
                </a:solidFill>
                <a:latin typeface="Calibri" panose="020F0502020204030204" pitchFamily="34" charset="0"/>
                <a:cs typeface="Calibri" panose="020F0502020204030204" pitchFamily="34" charset="0"/>
              </a:rPr>
              <a:t>Kapodistrian</a:t>
            </a:r>
            <a:r>
              <a:rPr lang="en-US" sz="1600" dirty="0">
                <a:solidFill>
                  <a:srgbClr val="000000"/>
                </a:solidFill>
                <a:latin typeface="Calibri" panose="020F0502020204030204" pitchFamily="34" charset="0"/>
                <a:cs typeface="Calibri" panose="020F0502020204030204" pitchFamily="34" charset="0"/>
              </a:rPr>
              <a:t> University of Athens</a:t>
            </a:r>
          </a:p>
          <a:p>
            <a:pPr lvl="0">
              <a:defRPr/>
            </a:pPr>
            <a:r>
              <a:rPr lang="en-US" sz="1600" dirty="0">
                <a:solidFill>
                  <a:srgbClr val="000000"/>
                </a:solidFill>
                <a:latin typeface="Calibri" panose="020F0502020204030204" pitchFamily="34" charset="0"/>
                <a:cs typeface="Calibri" panose="020F0502020204030204" pitchFamily="34" charset="0"/>
              </a:rPr>
              <a:t>Alexandra Hospital</a:t>
            </a:r>
          </a:p>
          <a:p>
            <a:pPr lvl="0">
              <a:defRPr/>
            </a:pPr>
            <a:r>
              <a:rPr lang="en-US" sz="1600" dirty="0">
                <a:solidFill>
                  <a:srgbClr val="000000"/>
                </a:solidFill>
                <a:latin typeface="Calibri" panose="020F0502020204030204" pitchFamily="34" charset="0"/>
                <a:cs typeface="Calibri" panose="020F0502020204030204" pitchFamily="34" charset="0"/>
              </a:rPr>
              <a:t>Athens, Greece</a:t>
            </a:r>
            <a:endParaRPr kumimoji="0" lang="en-US" sz="160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pic>
        <p:nvPicPr>
          <p:cNvPr id="16" name="Picture 15">
            <a:extLst>
              <a:ext uri="{FF2B5EF4-FFF2-40B4-BE49-F238E27FC236}">
                <a16:creationId xmlns:a16="http://schemas.microsoft.com/office/drawing/2014/main" id="{0479E3F4-F609-4335-E0B8-E8D3376AC123}"/>
              </a:ext>
            </a:extLst>
          </p:cNvPr>
          <p:cNvPicPr>
            <a:picLocks noChangeAspect="1"/>
          </p:cNvPicPr>
          <p:nvPr/>
        </p:nvPicPr>
        <p:blipFill>
          <a:blip r:embed="rId5"/>
          <a:srcRect/>
          <a:stretch/>
        </p:blipFill>
        <p:spPr>
          <a:xfrm>
            <a:off x="381000" y="1386947"/>
            <a:ext cx="1261872" cy="1261872"/>
          </a:xfrm>
          <a:prstGeom prst="rect">
            <a:avLst/>
          </a:prstGeom>
        </p:spPr>
      </p:pic>
      <p:sp>
        <p:nvSpPr>
          <p:cNvPr id="18" name="Text Box 7">
            <a:extLst>
              <a:ext uri="{FF2B5EF4-FFF2-40B4-BE49-F238E27FC236}">
                <a16:creationId xmlns:a16="http://schemas.microsoft.com/office/drawing/2014/main" id="{027F8254-7C8B-9824-BE15-6C32B4F441CD}"/>
              </a:ext>
            </a:extLst>
          </p:cNvPr>
          <p:cNvSpPr txBox="1">
            <a:spLocks noChangeArrowheads="1"/>
          </p:cNvSpPr>
          <p:nvPr/>
        </p:nvSpPr>
        <p:spPr bwMode="auto">
          <a:xfrm>
            <a:off x="1702639" y="4030797"/>
            <a:ext cx="4469561" cy="1531803"/>
          </a:xfrm>
          <a:prstGeom prst="rect">
            <a:avLst/>
          </a:prstGeom>
          <a:noFill/>
          <a:ln w="9525">
            <a:noFill/>
            <a:miter lim="800000"/>
            <a:headEnd/>
            <a:tailEnd/>
          </a:ln>
        </p:spPr>
        <p:txBody>
          <a:bodyPr lIns="91440" tIns="0" rIns="0" bIns="0">
            <a:prstTxWarp prst="textNoShape">
              <a:avLst/>
            </a:prstTxWarp>
          </a:bodyPr>
          <a:lstStyle/>
          <a:p>
            <a:pPr lvl="0">
              <a:defRPr/>
            </a:pPr>
            <a:r>
              <a:rPr lang="en-US" sz="1600" b="1" dirty="0">
                <a:solidFill>
                  <a:srgbClr val="000000"/>
                </a:solidFill>
                <a:latin typeface="Calibri" panose="020F0502020204030204" pitchFamily="34" charset="0"/>
                <a:cs typeface="Calibri" panose="020F0502020204030204" pitchFamily="34" charset="0"/>
              </a:rPr>
              <a:t>Noopur Raje, MD </a:t>
            </a:r>
          </a:p>
          <a:p>
            <a:pPr lvl="0">
              <a:defRPr/>
            </a:pPr>
            <a:r>
              <a:rPr lang="en-US" sz="1600" dirty="0">
                <a:solidFill>
                  <a:srgbClr val="000000"/>
                </a:solidFill>
                <a:latin typeface="Calibri" panose="020F0502020204030204" pitchFamily="34" charset="0"/>
                <a:cs typeface="Calibri" panose="020F0502020204030204" pitchFamily="34" charset="0"/>
              </a:rPr>
              <a:t>Director, Center for Multiple Myeloma and Plasma Cell Disorders</a:t>
            </a:r>
          </a:p>
          <a:p>
            <a:pPr lvl="0">
              <a:defRPr/>
            </a:pPr>
            <a:r>
              <a:rPr lang="en-US" sz="1600" dirty="0">
                <a:solidFill>
                  <a:srgbClr val="000000"/>
                </a:solidFill>
                <a:latin typeface="Calibri" panose="020F0502020204030204" pitchFamily="34" charset="0"/>
                <a:cs typeface="Calibri" panose="020F0502020204030204" pitchFamily="34" charset="0"/>
              </a:rPr>
              <a:t>Mass General Brigham Cancer Institute</a:t>
            </a:r>
          </a:p>
          <a:p>
            <a:pPr lvl="0">
              <a:defRPr/>
            </a:pPr>
            <a:r>
              <a:rPr lang="en-US" sz="1600" dirty="0">
                <a:solidFill>
                  <a:srgbClr val="000000"/>
                </a:solidFill>
                <a:latin typeface="Calibri" panose="020F0502020204030204" pitchFamily="34" charset="0"/>
                <a:cs typeface="Calibri" panose="020F0502020204030204" pitchFamily="34" charset="0"/>
              </a:rPr>
              <a:t>Rita Kelley Chair in Oncology</a:t>
            </a:r>
          </a:p>
          <a:p>
            <a:pPr lvl="0">
              <a:defRPr/>
            </a:pPr>
            <a:r>
              <a:rPr lang="en-US" sz="1600" dirty="0">
                <a:solidFill>
                  <a:srgbClr val="000000"/>
                </a:solidFill>
                <a:latin typeface="Calibri" panose="020F0502020204030204" pitchFamily="34" charset="0"/>
                <a:cs typeface="Calibri" panose="020F0502020204030204" pitchFamily="34" charset="0"/>
              </a:rPr>
              <a:t>Professor of Medicine</a:t>
            </a:r>
          </a:p>
          <a:p>
            <a:pPr lvl="0">
              <a:defRPr/>
            </a:pPr>
            <a:r>
              <a:rPr lang="en-US" sz="1600" dirty="0">
                <a:solidFill>
                  <a:srgbClr val="000000"/>
                </a:solidFill>
                <a:latin typeface="Calibri" panose="020F0502020204030204" pitchFamily="34" charset="0"/>
                <a:cs typeface="Calibri" panose="020F0502020204030204" pitchFamily="34" charset="0"/>
              </a:rPr>
              <a:t>Harvard Medical School</a:t>
            </a:r>
          </a:p>
          <a:p>
            <a:pPr lvl="0">
              <a:defRPr/>
            </a:pPr>
            <a:r>
              <a:rPr lang="en-US" sz="1600" dirty="0">
                <a:solidFill>
                  <a:srgbClr val="000000"/>
                </a:solidFill>
                <a:latin typeface="Calibri" panose="020F0502020204030204" pitchFamily="34" charset="0"/>
                <a:cs typeface="Calibri" panose="020F0502020204030204" pitchFamily="34" charset="0"/>
              </a:rPr>
              <a:t>Boston, Massachusetts</a:t>
            </a:r>
          </a:p>
        </p:txBody>
      </p:sp>
      <p:sp>
        <p:nvSpPr>
          <p:cNvPr id="4" name="Text Box 7">
            <a:extLst>
              <a:ext uri="{FF2B5EF4-FFF2-40B4-BE49-F238E27FC236}">
                <a16:creationId xmlns:a16="http://schemas.microsoft.com/office/drawing/2014/main" id="{EC7BB3CB-A66B-4AFE-0BDA-6B1094AF6B92}"/>
              </a:ext>
            </a:extLst>
          </p:cNvPr>
          <p:cNvSpPr txBox="1">
            <a:spLocks noChangeArrowheads="1"/>
          </p:cNvSpPr>
          <p:nvPr/>
        </p:nvSpPr>
        <p:spPr bwMode="auto">
          <a:xfrm>
            <a:off x="7874839" y="1386947"/>
            <a:ext cx="3783761" cy="1531803"/>
          </a:xfrm>
          <a:prstGeom prst="rect">
            <a:avLst/>
          </a:prstGeom>
          <a:noFill/>
          <a:ln w="9525">
            <a:noFill/>
            <a:miter lim="800000"/>
            <a:headEnd/>
            <a:tailEnd/>
          </a:ln>
        </p:spPr>
        <p:txBody>
          <a:bodyPr lIns="91440" tIns="0" rIns="0" bIns="0">
            <a:prstTxWarp prst="textNoShape">
              <a:avLst/>
            </a:prstTxWarp>
          </a:bodyPr>
          <a:lstStyle/>
          <a:p>
            <a:pPr lvl="0">
              <a:defRPr/>
            </a:pPr>
            <a:r>
              <a:rPr lang="en-US" sz="1600" b="1" dirty="0">
                <a:solidFill>
                  <a:srgbClr val="0432FF"/>
                </a:solidFill>
                <a:latin typeface="Calibri" pitchFamily="-72" charset="0"/>
                <a:ea typeface="MS PGothic" charset="0"/>
              </a:rPr>
              <a:t>Moderator </a:t>
            </a:r>
            <a:br>
              <a:rPr lang="en-US" sz="1600" b="1" dirty="0">
                <a:solidFill>
                  <a:srgbClr val="0432FF"/>
                </a:solidFill>
                <a:latin typeface="Calibri" pitchFamily="-72" charset="0"/>
                <a:ea typeface="MS PGothic" charset="0"/>
              </a:rPr>
            </a:br>
            <a:r>
              <a:rPr lang="en-US" sz="1600" b="1" dirty="0">
                <a:solidFill>
                  <a:srgbClr val="000000"/>
                </a:solidFill>
                <a:latin typeface="Calibri" panose="020F0502020204030204" pitchFamily="34" charset="0"/>
                <a:cs typeface="Calibri" panose="020F0502020204030204" pitchFamily="34" charset="0"/>
              </a:rPr>
              <a:t>Robert Z Orlowski, MD, PhD</a:t>
            </a:r>
          </a:p>
          <a:p>
            <a:pPr lvl="0">
              <a:defRPr/>
            </a:pPr>
            <a:r>
              <a:rPr lang="en-US" sz="1600" dirty="0">
                <a:solidFill>
                  <a:srgbClr val="000000"/>
                </a:solidFill>
                <a:latin typeface="Calibri" panose="020F0502020204030204" pitchFamily="34" charset="0"/>
                <a:cs typeface="Calibri" panose="020F0502020204030204" pitchFamily="34" charset="0"/>
              </a:rPr>
              <a:t>Florence Maude Thomas Cancer Research Professor</a:t>
            </a:r>
          </a:p>
          <a:p>
            <a:pPr lvl="0">
              <a:defRPr/>
            </a:pPr>
            <a:r>
              <a:rPr lang="en-US" sz="1600" dirty="0">
                <a:solidFill>
                  <a:srgbClr val="000000"/>
                </a:solidFill>
                <a:latin typeface="Calibri" panose="020F0502020204030204" pitchFamily="34" charset="0"/>
                <a:cs typeface="Calibri" panose="020F0502020204030204" pitchFamily="34" charset="0"/>
              </a:rPr>
              <a:t>Department of Lymphoma and Myeloma</a:t>
            </a:r>
          </a:p>
          <a:p>
            <a:pPr lvl="0">
              <a:defRPr/>
            </a:pPr>
            <a:r>
              <a:rPr lang="en-US" sz="1600" dirty="0">
                <a:solidFill>
                  <a:srgbClr val="000000"/>
                </a:solidFill>
                <a:latin typeface="Calibri" panose="020F0502020204030204" pitchFamily="34" charset="0"/>
                <a:cs typeface="Calibri" panose="020F0502020204030204" pitchFamily="34" charset="0"/>
              </a:rPr>
              <a:t>Professor, Department of Experimental Therapeutics</a:t>
            </a:r>
          </a:p>
          <a:p>
            <a:pPr lvl="0">
              <a:defRPr/>
            </a:pPr>
            <a:r>
              <a:rPr lang="en-US" sz="1600" dirty="0">
                <a:solidFill>
                  <a:srgbClr val="000000"/>
                </a:solidFill>
                <a:latin typeface="Calibri" panose="020F0502020204030204" pitchFamily="34" charset="0"/>
                <a:cs typeface="Calibri" panose="020F0502020204030204" pitchFamily="34" charset="0"/>
              </a:rPr>
              <a:t>Vice Chair, Myeloma Translational Research</a:t>
            </a:r>
          </a:p>
          <a:p>
            <a:pPr lvl="0">
              <a:defRPr/>
            </a:pPr>
            <a:r>
              <a:rPr lang="en-US" sz="1600" dirty="0">
                <a:solidFill>
                  <a:srgbClr val="000000"/>
                </a:solidFill>
                <a:latin typeface="Calibri" panose="020F0502020204030204" pitchFamily="34" charset="0"/>
                <a:cs typeface="Calibri" panose="020F0502020204030204" pitchFamily="34" charset="0"/>
              </a:rPr>
              <a:t>Division of Cancer Medicine</a:t>
            </a:r>
          </a:p>
          <a:p>
            <a:pPr lvl="0">
              <a:defRPr/>
            </a:pPr>
            <a:r>
              <a:rPr lang="en-US" sz="1600" dirty="0">
                <a:solidFill>
                  <a:srgbClr val="000000"/>
                </a:solidFill>
                <a:latin typeface="Calibri" panose="020F0502020204030204" pitchFamily="34" charset="0"/>
                <a:cs typeface="Calibri" panose="020F0502020204030204" pitchFamily="34" charset="0"/>
              </a:rPr>
              <a:t>The University of Texas MD Anderson Cancer Center</a:t>
            </a:r>
          </a:p>
          <a:p>
            <a:pPr lvl="0">
              <a:defRPr/>
            </a:pPr>
            <a:r>
              <a:rPr lang="en-US" sz="1600" dirty="0">
                <a:solidFill>
                  <a:srgbClr val="000000"/>
                </a:solidFill>
                <a:latin typeface="Calibri" panose="020F0502020204030204" pitchFamily="34" charset="0"/>
                <a:cs typeface="Calibri" panose="020F0502020204030204" pitchFamily="34" charset="0"/>
              </a:rPr>
              <a:t>Houston, Texas</a:t>
            </a:r>
          </a:p>
        </p:txBody>
      </p:sp>
      <p:pic>
        <p:nvPicPr>
          <p:cNvPr id="5" name="Picture 4">
            <a:extLst>
              <a:ext uri="{FF2B5EF4-FFF2-40B4-BE49-F238E27FC236}">
                <a16:creationId xmlns:a16="http://schemas.microsoft.com/office/drawing/2014/main" id="{80C166FE-DC07-4696-C387-F08343CB2FA9}"/>
              </a:ext>
            </a:extLst>
          </p:cNvPr>
          <p:cNvPicPr>
            <a:picLocks noChangeAspect="1"/>
          </p:cNvPicPr>
          <p:nvPr/>
        </p:nvPicPr>
        <p:blipFill>
          <a:blip r:embed="rId6"/>
          <a:srcRect/>
          <a:stretch/>
        </p:blipFill>
        <p:spPr>
          <a:xfrm>
            <a:off x="381000" y="4030797"/>
            <a:ext cx="1261872" cy="1261872"/>
          </a:xfrm>
          <a:prstGeom prst="rect">
            <a:avLst/>
          </a:prstGeom>
        </p:spPr>
      </p:pic>
    </p:spTree>
    <p:custDataLst>
      <p:tags r:id="rId1"/>
    </p:custDataLst>
    <p:extLst>
      <p:ext uri="{BB962C8B-B14F-4D97-AF65-F5344CB8AC3E}">
        <p14:creationId xmlns:p14="http://schemas.microsoft.com/office/powerpoint/2010/main" val="13827949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516" y="29760"/>
            <a:ext cx="10358967" cy="1383015"/>
          </a:xfrm>
        </p:spPr>
        <p:txBody>
          <a:bodyPr/>
          <a:lstStyle/>
          <a:p>
            <a:r>
              <a:rPr lang="en-US" sz="3200" dirty="0">
                <a:solidFill>
                  <a:srgbClr val="0432FF"/>
                </a:solidFill>
              </a:rPr>
              <a:t>Prof Dimopoulos — Disclosures</a:t>
            </a:r>
            <a:br>
              <a:rPr lang="en-US" sz="3200" dirty="0">
                <a:solidFill>
                  <a:srgbClr val="0432FF"/>
                </a:solidFill>
              </a:rPr>
            </a:br>
            <a:r>
              <a:rPr lang="en-US" sz="3200" dirty="0">
                <a:solidFill>
                  <a:srgbClr val="0432FF"/>
                </a:solidFill>
              </a:rPr>
              <a:t>Faculty</a:t>
            </a:r>
          </a:p>
        </p:txBody>
      </p:sp>
      <p:graphicFrame>
        <p:nvGraphicFramePr>
          <p:cNvPr id="5" name="Content Placeholder 3">
            <a:extLst>
              <a:ext uri="{FF2B5EF4-FFF2-40B4-BE49-F238E27FC236}">
                <a16:creationId xmlns:a16="http://schemas.microsoft.com/office/drawing/2014/main" id="{AC54A03E-3DC1-4C41-A07A-B20EBF4DEA0B}"/>
              </a:ext>
            </a:extLst>
          </p:cNvPr>
          <p:cNvGraphicFramePr>
            <a:graphicFrameLocks/>
          </p:cNvGraphicFramePr>
          <p:nvPr>
            <p:extLst>
              <p:ext uri="{D42A27DB-BD31-4B8C-83A1-F6EECF244321}">
                <p14:modId xmlns:p14="http://schemas.microsoft.com/office/powerpoint/2010/main" val="1206095521"/>
              </p:ext>
            </p:extLst>
          </p:nvPr>
        </p:nvGraphicFramePr>
        <p:xfrm>
          <a:off x="916516" y="1988840"/>
          <a:ext cx="10369152" cy="2887960"/>
        </p:xfrm>
        <a:graphic>
          <a:graphicData uri="http://schemas.openxmlformats.org/drawingml/2006/table">
            <a:tbl>
              <a:tblPr firstRow="1" bandRow="1">
                <a:tableStyleId>{F2DE63D5-997A-4646-A377-4702673A728D}</a:tableStyleId>
              </a:tblPr>
              <a:tblGrid>
                <a:gridCol w="3163260">
                  <a:extLst>
                    <a:ext uri="{9D8B030D-6E8A-4147-A177-3AD203B41FA5}">
                      <a16:colId xmlns:a16="http://schemas.microsoft.com/office/drawing/2014/main" val="20000"/>
                    </a:ext>
                  </a:extLst>
                </a:gridCol>
                <a:gridCol w="7205892">
                  <a:extLst>
                    <a:ext uri="{9D8B030D-6E8A-4147-A177-3AD203B41FA5}">
                      <a16:colId xmlns:a16="http://schemas.microsoft.com/office/drawing/2014/main" val="20001"/>
                    </a:ext>
                  </a:extLst>
                </a:gridCol>
              </a:tblGrid>
              <a:tr h="2887960">
                <a:tc>
                  <a:txBody>
                    <a:bodyPr/>
                    <a:lstStyle/>
                    <a:p>
                      <a:r>
                        <a:rPr lang="en-US" sz="1800" b="1" kern="1200" dirty="0">
                          <a:solidFill>
                            <a:schemeClr val="tx1"/>
                          </a:solidFill>
                          <a:effectLst/>
                          <a:latin typeface="+mn-lt"/>
                          <a:ea typeface="+mn-ea"/>
                          <a:cs typeface="+mn-cs"/>
                        </a:rPr>
                        <a:t>Advisory Committees and Consulting Agreements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US" sz="1800" b="0" kern="1200" dirty="0">
                          <a:solidFill>
                            <a:schemeClr val="tx1"/>
                          </a:solidFill>
                          <a:effectLst/>
                          <a:latin typeface="+mn-lt"/>
                          <a:ea typeface="+mn-ea"/>
                          <a:cs typeface="+mn-cs"/>
                        </a:rPr>
                        <a:t>Amgen Inc, AstraZeneca Pharmaceuticals LP, </a:t>
                      </a:r>
                      <a:r>
                        <a:rPr lang="en-US" sz="1800" b="0" kern="1200" dirty="0" err="1">
                          <a:solidFill>
                            <a:schemeClr val="tx1"/>
                          </a:solidFill>
                          <a:effectLst/>
                          <a:latin typeface="+mn-lt"/>
                          <a:ea typeface="+mn-ea"/>
                          <a:cs typeface="+mn-cs"/>
                        </a:rPr>
                        <a:t>BeOne</a:t>
                      </a:r>
                      <a:r>
                        <a:rPr lang="en-US" sz="1800" b="0" kern="1200" dirty="0">
                          <a:solidFill>
                            <a:schemeClr val="tx1"/>
                          </a:solidFill>
                          <a:effectLst/>
                          <a:latin typeface="+mn-lt"/>
                          <a:ea typeface="+mn-ea"/>
                          <a:cs typeface="+mn-cs"/>
                        </a:rPr>
                        <a:t>, Bristol Myers Squibb, GSK, Janssen Biotech Inc, Menarini Group, Regeneron Pharmaceuticals Inc, Sanofi, </a:t>
                      </a:r>
                      <a:r>
                        <a:rPr lang="en-US" sz="1800" b="0" kern="1200" dirty="0" err="1">
                          <a:solidFill>
                            <a:schemeClr val="tx1"/>
                          </a:solidFill>
                          <a:effectLst/>
                          <a:latin typeface="+mn-lt"/>
                          <a:ea typeface="+mn-ea"/>
                          <a:cs typeface="+mn-cs"/>
                        </a:rPr>
                        <a:t>Swixx</a:t>
                      </a:r>
                      <a:r>
                        <a:rPr lang="en-US" sz="1800" b="0" kern="1200" dirty="0">
                          <a:solidFill>
                            <a:schemeClr val="tx1"/>
                          </a:solidFill>
                          <a:effectLst/>
                          <a:latin typeface="+mn-lt"/>
                          <a:ea typeface="+mn-ea"/>
                          <a:cs typeface="+mn-cs"/>
                        </a:rPr>
                        <a:t> Biopharma, Takeda Pharmaceutical Company Limited</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Tree>
    <p:custDataLst>
      <p:tags r:id="rId1"/>
    </p:custDataLst>
    <p:extLst>
      <p:ext uri="{BB962C8B-B14F-4D97-AF65-F5344CB8AC3E}">
        <p14:creationId xmlns:p14="http://schemas.microsoft.com/office/powerpoint/2010/main" val="12834494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3C041-6F74-755C-29B5-E76A257467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387FF8-57F4-D7BF-5FAA-6FF691319BAA}"/>
              </a:ext>
            </a:extLst>
          </p:cNvPr>
          <p:cNvSpPr>
            <a:spLocks noGrp="1"/>
          </p:cNvSpPr>
          <p:nvPr>
            <p:ph type="title"/>
          </p:nvPr>
        </p:nvSpPr>
        <p:spPr>
          <a:xfrm>
            <a:off x="916516" y="29760"/>
            <a:ext cx="10358967" cy="1383015"/>
          </a:xfrm>
        </p:spPr>
        <p:txBody>
          <a:bodyPr/>
          <a:lstStyle/>
          <a:p>
            <a:r>
              <a:rPr lang="en-US" sz="3200" dirty="0">
                <a:solidFill>
                  <a:srgbClr val="0432FF"/>
                </a:solidFill>
              </a:rPr>
              <a:t>Dr Raje — Disclosures</a:t>
            </a:r>
            <a:br>
              <a:rPr lang="en-US" sz="3200" dirty="0">
                <a:solidFill>
                  <a:srgbClr val="0432FF"/>
                </a:solidFill>
              </a:rPr>
            </a:br>
            <a:r>
              <a:rPr lang="en-US" sz="3200" dirty="0">
                <a:solidFill>
                  <a:srgbClr val="0432FF"/>
                </a:solidFill>
              </a:rPr>
              <a:t>Faculty</a:t>
            </a:r>
          </a:p>
        </p:txBody>
      </p:sp>
      <p:graphicFrame>
        <p:nvGraphicFramePr>
          <p:cNvPr id="5" name="Content Placeholder 3">
            <a:extLst>
              <a:ext uri="{FF2B5EF4-FFF2-40B4-BE49-F238E27FC236}">
                <a16:creationId xmlns:a16="http://schemas.microsoft.com/office/drawing/2014/main" id="{FEE69086-22E7-0798-115D-C82B06FB402D}"/>
              </a:ext>
            </a:extLst>
          </p:cNvPr>
          <p:cNvGraphicFramePr>
            <a:graphicFrameLocks/>
          </p:cNvGraphicFramePr>
          <p:nvPr>
            <p:extLst>
              <p:ext uri="{D42A27DB-BD31-4B8C-83A1-F6EECF244321}">
                <p14:modId xmlns:p14="http://schemas.microsoft.com/office/powerpoint/2010/main" val="2825899163"/>
              </p:ext>
            </p:extLst>
          </p:nvPr>
        </p:nvGraphicFramePr>
        <p:xfrm>
          <a:off x="916516" y="1752600"/>
          <a:ext cx="10369152" cy="3649959"/>
        </p:xfrm>
        <a:graphic>
          <a:graphicData uri="http://schemas.openxmlformats.org/drawingml/2006/table">
            <a:tbl>
              <a:tblPr firstRow="1" bandRow="1">
                <a:tableStyleId>{F2DE63D5-997A-4646-A377-4702673A728D}</a:tableStyleId>
              </a:tblPr>
              <a:tblGrid>
                <a:gridCol w="2893484">
                  <a:extLst>
                    <a:ext uri="{9D8B030D-6E8A-4147-A177-3AD203B41FA5}">
                      <a16:colId xmlns:a16="http://schemas.microsoft.com/office/drawing/2014/main" val="20000"/>
                    </a:ext>
                  </a:extLst>
                </a:gridCol>
                <a:gridCol w="7475668">
                  <a:extLst>
                    <a:ext uri="{9D8B030D-6E8A-4147-A177-3AD203B41FA5}">
                      <a16:colId xmlns:a16="http://schemas.microsoft.com/office/drawing/2014/main" val="20001"/>
                    </a:ext>
                  </a:extLst>
                </a:gridCol>
              </a:tblGrid>
              <a:tr h="1216653">
                <a:tc>
                  <a:txBody>
                    <a:bodyPr/>
                    <a:lstStyle/>
                    <a:p>
                      <a:r>
                        <a:rPr lang="en-US" sz="1800" b="1" kern="1200" dirty="0">
                          <a:solidFill>
                            <a:schemeClr val="tx1"/>
                          </a:solidFill>
                          <a:effectLst/>
                          <a:latin typeface="+mn-lt"/>
                          <a:ea typeface="+mn-ea"/>
                          <a:cs typeface="+mn-cs"/>
                        </a:rPr>
                        <a:t>Advisory Boards and Consulting Agreements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US" sz="1800" b="0" kern="1200" dirty="0">
                          <a:solidFill>
                            <a:schemeClr val="tx1"/>
                          </a:solidFill>
                          <a:effectLst/>
                          <a:latin typeface="+mn-lt"/>
                          <a:ea typeface="+mn-ea"/>
                          <a:cs typeface="+mn-cs"/>
                        </a:rPr>
                        <a:t>AbbVie Inc, Bristol Myers Squibb, Caribou Biosciences Inc, GSK, </a:t>
                      </a:r>
                      <a:r>
                        <a:rPr lang="en-US" sz="1800" b="0" kern="1200" dirty="0" err="1">
                          <a:solidFill>
                            <a:schemeClr val="tx1"/>
                          </a:solidFill>
                          <a:effectLst/>
                          <a:latin typeface="+mn-lt"/>
                          <a:ea typeface="+mn-ea"/>
                          <a:cs typeface="+mn-cs"/>
                        </a:rPr>
                        <a:t>Immuneel</a:t>
                      </a:r>
                      <a:r>
                        <a:rPr lang="en-US" sz="1800" b="0" kern="1200" dirty="0">
                          <a:solidFill>
                            <a:schemeClr val="tx1"/>
                          </a:solidFill>
                          <a:effectLst/>
                          <a:latin typeface="+mn-lt"/>
                          <a:ea typeface="+mn-ea"/>
                          <a:cs typeface="+mn-cs"/>
                        </a:rPr>
                        <a:t> Therapeutics, Johnson &amp; Johnson, </a:t>
                      </a:r>
                      <a:r>
                        <a:rPr lang="en-US" sz="1800" b="0" kern="1200" dirty="0" err="1">
                          <a:solidFill>
                            <a:schemeClr val="tx1"/>
                          </a:solidFill>
                          <a:effectLst/>
                          <a:latin typeface="+mn-lt"/>
                          <a:ea typeface="+mn-ea"/>
                          <a:cs typeface="+mn-cs"/>
                        </a:rPr>
                        <a:t>Kelonia</a:t>
                      </a:r>
                      <a:r>
                        <a:rPr lang="en-US" sz="1800" b="0" kern="1200" dirty="0">
                          <a:solidFill>
                            <a:schemeClr val="tx1"/>
                          </a:solidFill>
                          <a:effectLst/>
                          <a:latin typeface="+mn-lt"/>
                          <a:ea typeface="+mn-ea"/>
                          <a:cs typeface="+mn-cs"/>
                        </a:rPr>
                        <a:t> Therapeutics, Pfizer Inc, Sanofi</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1216653">
                <a:tc>
                  <a:txBody>
                    <a:bodyPr/>
                    <a:lstStyle/>
                    <a:p>
                      <a:r>
                        <a:rPr lang="en-US" sz="1800" b="1" kern="1200" dirty="0">
                          <a:solidFill>
                            <a:schemeClr val="tx1"/>
                          </a:solidFill>
                          <a:effectLst/>
                          <a:latin typeface="+mn-lt"/>
                          <a:ea typeface="+mn-ea"/>
                          <a:cs typeface="+mn-cs"/>
                        </a:rPr>
                        <a:t>Contracted Research</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US" sz="1800" b="0" kern="1200" dirty="0">
                          <a:solidFill>
                            <a:schemeClr val="tx1"/>
                          </a:solidFill>
                          <a:effectLst/>
                          <a:latin typeface="+mn-lt"/>
                          <a:ea typeface="+mn-ea"/>
                          <a:cs typeface="+mn-cs"/>
                        </a:rPr>
                        <a:t>Pfizer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31805275"/>
                  </a:ext>
                </a:extLst>
              </a:tr>
              <a:tr h="1216653">
                <a:tc>
                  <a:txBody>
                    <a:bodyPr/>
                    <a:lstStyle/>
                    <a:p>
                      <a:r>
                        <a:rPr lang="en-US" sz="1800" b="1" kern="1200" dirty="0">
                          <a:solidFill>
                            <a:schemeClr val="tx1"/>
                          </a:solidFill>
                          <a:effectLst/>
                          <a:latin typeface="+mn-lt"/>
                          <a:ea typeface="+mn-ea"/>
                          <a:cs typeface="+mn-cs"/>
                        </a:rPr>
                        <a:t>Data and Safety </a:t>
                      </a:r>
                      <a:r>
                        <a:rPr lang="en-US" sz="1800" b="1" kern="1200" dirty="0" err="1">
                          <a:solidFill>
                            <a:schemeClr val="tx1"/>
                          </a:solidFill>
                          <a:effectLst/>
                          <a:latin typeface="+mn-lt"/>
                          <a:ea typeface="+mn-ea"/>
                          <a:cs typeface="+mn-cs"/>
                        </a:rPr>
                        <a:t>MonitoringBoards</a:t>
                      </a:r>
                      <a:r>
                        <a:rPr lang="en-US" sz="1800" b="1" kern="1200" dirty="0">
                          <a:solidFill>
                            <a:schemeClr val="tx1"/>
                          </a:solidFill>
                          <a:effectLst/>
                          <a:latin typeface="+mn-lt"/>
                          <a:ea typeface="+mn-ea"/>
                          <a:cs typeface="+mn-cs"/>
                        </a:rPr>
                        <a:t>/</a:t>
                      </a:r>
                      <a:br>
                        <a:rPr lang="en-US" sz="1800" b="1" kern="1200" dirty="0">
                          <a:solidFill>
                            <a:schemeClr val="tx1"/>
                          </a:solidFill>
                          <a:effectLst/>
                          <a:latin typeface="+mn-lt"/>
                          <a:ea typeface="+mn-ea"/>
                          <a:cs typeface="+mn-cs"/>
                        </a:rPr>
                      </a:br>
                      <a:r>
                        <a:rPr lang="en-US" sz="1800" b="1" kern="1200" dirty="0">
                          <a:solidFill>
                            <a:schemeClr val="tx1"/>
                          </a:solidFill>
                          <a:effectLst/>
                          <a:latin typeface="+mn-lt"/>
                          <a:ea typeface="+mn-ea"/>
                          <a:cs typeface="+mn-cs"/>
                        </a:rPr>
                        <a:t>Committees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US" sz="1800" b="0" kern="1200" dirty="0">
                          <a:solidFill>
                            <a:schemeClr val="tx1"/>
                          </a:solidFill>
                          <a:effectLst/>
                          <a:latin typeface="+mn-lt"/>
                          <a:ea typeface="+mn-ea"/>
                          <a:cs typeface="+mn-cs"/>
                        </a:rPr>
                        <a:t>Bristol Myers Squibb</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4542398"/>
                  </a:ext>
                </a:extLst>
              </a:tr>
            </a:tbl>
          </a:graphicData>
        </a:graphic>
      </p:graphicFrame>
    </p:spTree>
    <p:custDataLst>
      <p:tags r:id="rId1"/>
    </p:custDataLst>
    <p:extLst>
      <p:ext uri="{BB962C8B-B14F-4D97-AF65-F5344CB8AC3E}">
        <p14:creationId xmlns:p14="http://schemas.microsoft.com/office/powerpoint/2010/main" val="36000124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DA6D8-6BEC-330D-7005-154CB618C0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D136D2-BF3A-9E83-E26C-522F98AEB807}"/>
              </a:ext>
            </a:extLst>
          </p:cNvPr>
          <p:cNvSpPr>
            <a:spLocks noGrp="1"/>
          </p:cNvSpPr>
          <p:nvPr>
            <p:ph type="title"/>
          </p:nvPr>
        </p:nvSpPr>
        <p:spPr>
          <a:xfrm>
            <a:off x="916516" y="29760"/>
            <a:ext cx="10358967" cy="1383015"/>
          </a:xfrm>
        </p:spPr>
        <p:txBody>
          <a:bodyPr/>
          <a:lstStyle/>
          <a:p>
            <a:r>
              <a:rPr lang="en-US" sz="3200" dirty="0">
                <a:solidFill>
                  <a:srgbClr val="0432FF"/>
                </a:solidFill>
              </a:rPr>
              <a:t>Dr Orlowski — Disclosures</a:t>
            </a:r>
            <a:br>
              <a:rPr lang="en-US" sz="3200" dirty="0">
                <a:solidFill>
                  <a:srgbClr val="0432FF"/>
                </a:solidFill>
              </a:rPr>
            </a:br>
            <a:r>
              <a:rPr lang="en-US" sz="3200" dirty="0">
                <a:solidFill>
                  <a:srgbClr val="0432FF"/>
                </a:solidFill>
              </a:rPr>
              <a:t>Moderator</a:t>
            </a:r>
          </a:p>
        </p:txBody>
      </p:sp>
      <p:graphicFrame>
        <p:nvGraphicFramePr>
          <p:cNvPr id="5" name="Content Placeholder 3">
            <a:extLst>
              <a:ext uri="{FF2B5EF4-FFF2-40B4-BE49-F238E27FC236}">
                <a16:creationId xmlns:a16="http://schemas.microsoft.com/office/drawing/2014/main" id="{DC378007-8BE1-6265-B4E8-4F8F24532136}"/>
              </a:ext>
            </a:extLst>
          </p:cNvPr>
          <p:cNvGraphicFramePr>
            <a:graphicFrameLocks/>
          </p:cNvGraphicFramePr>
          <p:nvPr>
            <p:extLst>
              <p:ext uri="{D42A27DB-BD31-4B8C-83A1-F6EECF244321}">
                <p14:modId xmlns:p14="http://schemas.microsoft.com/office/powerpoint/2010/main" val="3969772111"/>
              </p:ext>
            </p:extLst>
          </p:nvPr>
        </p:nvGraphicFramePr>
        <p:xfrm>
          <a:off x="983432" y="1682806"/>
          <a:ext cx="9865096" cy="4260794"/>
        </p:xfrm>
        <a:graphic>
          <a:graphicData uri="http://schemas.openxmlformats.org/drawingml/2006/table">
            <a:tbl>
              <a:tblPr firstRow="1" bandRow="1">
                <a:tableStyleId>{F2DE63D5-997A-4646-A377-4702673A728D}</a:tableStyleId>
              </a:tblPr>
              <a:tblGrid>
                <a:gridCol w="2664296">
                  <a:extLst>
                    <a:ext uri="{9D8B030D-6E8A-4147-A177-3AD203B41FA5}">
                      <a16:colId xmlns:a16="http://schemas.microsoft.com/office/drawing/2014/main" val="20000"/>
                    </a:ext>
                  </a:extLst>
                </a:gridCol>
                <a:gridCol w="7200800">
                  <a:extLst>
                    <a:ext uri="{9D8B030D-6E8A-4147-A177-3AD203B41FA5}">
                      <a16:colId xmlns:a16="http://schemas.microsoft.com/office/drawing/2014/main" val="20001"/>
                    </a:ext>
                  </a:extLst>
                </a:gridCol>
              </a:tblGrid>
              <a:tr h="2266380">
                <a:tc>
                  <a:txBody>
                    <a:bodyPr/>
                    <a:lstStyle/>
                    <a:p>
                      <a:r>
                        <a:rPr lang="en-US" sz="1800" b="1" kern="1200" dirty="0">
                          <a:solidFill>
                            <a:schemeClr val="tx1"/>
                          </a:solidFill>
                          <a:effectLst/>
                          <a:latin typeface="+mn-lt"/>
                          <a:ea typeface="+mn-ea"/>
                          <a:cs typeface="+mn-cs"/>
                        </a:rPr>
                        <a:t>Advisory Committees and Consulting Agreements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US" sz="1800" b="0" kern="1200" dirty="0">
                          <a:solidFill>
                            <a:schemeClr val="tx1"/>
                          </a:solidFill>
                          <a:effectLst/>
                          <a:latin typeface="+mn-lt"/>
                          <a:ea typeface="+mn-ea"/>
                          <a:cs typeface="+mn-cs"/>
                        </a:rPr>
                        <a:t>AbbVie Inc, Adaptive Biotechnologies Corporation, Asylia Therapeutics Inc, </a:t>
                      </a:r>
                      <a:r>
                        <a:rPr lang="en-US" sz="1800" b="0" kern="1200" dirty="0" err="1">
                          <a:solidFill>
                            <a:schemeClr val="tx1"/>
                          </a:solidFill>
                          <a:effectLst/>
                          <a:latin typeface="+mn-lt"/>
                          <a:ea typeface="+mn-ea"/>
                          <a:cs typeface="+mn-cs"/>
                        </a:rPr>
                        <a:t>Biotheryx</a:t>
                      </a:r>
                      <a:r>
                        <a:rPr lang="en-US" sz="1800" b="0" kern="1200" dirty="0">
                          <a:solidFill>
                            <a:schemeClr val="tx1"/>
                          </a:solidFill>
                          <a:effectLst/>
                          <a:latin typeface="+mn-lt"/>
                          <a:ea typeface="+mn-ea"/>
                          <a:cs typeface="+mn-cs"/>
                        </a:rPr>
                        <a:t>, Bristol Myers Squibb, DEM BioPharma, GSK, IASO Bio, </a:t>
                      </a:r>
                      <a:r>
                        <a:rPr lang="en-US" sz="1800" b="0" kern="1200" dirty="0" err="1">
                          <a:solidFill>
                            <a:schemeClr val="tx1"/>
                          </a:solidFill>
                          <a:effectLst/>
                          <a:latin typeface="+mn-lt"/>
                          <a:ea typeface="+mn-ea"/>
                          <a:cs typeface="+mn-cs"/>
                        </a:rPr>
                        <a:t>Karyopharm</a:t>
                      </a:r>
                      <a:r>
                        <a:rPr lang="en-US" sz="1800" b="0" kern="1200" dirty="0">
                          <a:solidFill>
                            <a:schemeClr val="tx1"/>
                          </a:solidFill>
                          <a:effectLst/>
                          <a:latin typeface="+mn-lt"/>
                          <a:ea typeface="+mn-ea"/>
                          <a:cs typeface="+mn-cs"/>
                        </a:rPr>
                        <a:t> Therapeutics, </a:t>
                      </a:r>
                      <a:r>
                        <a:rPr lang="en-US" sz="1800" b="0" kern="1200" dirty="0" err="1">
                          <a:solidFill>
                            <a:schemeClr val="tx1"/>
                          </a:solidFill>
                          <a:effectLst/>
                          <a:latin typeface="+mn-lt"/>
                          <a:ea typeface="+mn-ea"/>
                          <a:cs typeface="+mn-cs"/>
                        </a:rPr>
                        <a:t>Lytica</a:t>
                      </a:r>
                      <a:r>
                        <a:rPr lang="en-US" sz="1800" b="0" kern="1200" dirty="0">
                          <a:solidFill>
                            <a:schemeClr val="tx1"/>
                          </a:solidFill>
                          <a:effectLst/>
                          <a:latin typeface="+mn-lt"/>
                          <a:ea typeface="+mn-ea"/>
                          <a:cs typeface="+mn-cs"/>
                        </a:rPr>
                        <a:t> Therapeutics, Meridian Therapeutics, Monte Rosa Therapeutics, MYELOMA360, </a:t>
                      </a:r>
                      <a:r>
                        <a:rPr lang="en-US" sz="1800" b="0" kern="1200" dirty="0" err="1">
                          <a:solidFill>
                            <a:schemeClr val="tx1"/>
                          </a:solidFill>
                          <a:effectLst/>
                          <a:latin typeface="+mn-lt"/>
                          <a:ea typeface="+mn-ea"/>
                          <a:cs typeface="+mn-cs"/>
                        </a:rPr>
                        <a:t>Neurogene</a:t>
                      </a:r>
                      <a:r>
                        <a:rPr lang="en-US" sz="1800" b="0" kern="1200" dirty="0">
                          <a:solidFill>
                            <a:schemeClr val="tx1"/>
                          </a:solidFill>
                          <a:effectLst/>
                          <a:latin typeface="+mn-lt"/>
                          <a:ea typeface="+mn-ea"/>
                          <a:cs typeface="+mn-cs"/>
                        </a:rPr>
                        <a:t> Inc, </a:t>
                      </a:r>
                      <a:r>
                        <a:rPr lang="en-US" sz="1800" b="0" kern="1200" dirty="0" err="1">
                          <a:solidFill>
                            <a:schemeClr val="tx1"/>
                          </a:solidFill>
                          <a:effectLst/>
                          <a:latin typeface="+mn-lt"/>
                          <a:ea typeface="+mn-ea"/>
                          <a:cs typeface="+mn-cs"/>
                        </a:rPr>
                        <a:t>Oncopeptides</a:t>
                      </a:r>
                      <a:r>
                        <a:rPr lang="en-US" sz="1800" b="0" kern="1200" dirty="0">
                          <a:solidFill>
                            <a:schemeClr val="tx1"/>
                          </a:solidFill>
                          <a:effectLst/>
                          <a:latin typeface="+mn-lt"/>
                          <a:ea typeface="+mn-ea"/>
                          <a:cs typeface="+mn-cs"/>
                        </a:rPr>
                        <a:t>, Pfizer Inc, Regeneron Pharmaceuticals Inc, Sanofi, </a:t>
                      </a:r>
                      <a:r>
                        <a:rPr lang="en-US" sz="1800" b="0" kern="1200" dirty="0" err="1">
                          <a:solidFill>
                            <a:schemeClr val="tx1"/>
                          </a:solidFill>
                          <a:effectLst/>
                          <a:latin typeface="+mn-lt"/>
                          <a:ea typeface="+mn-ea"/>
                          <a:cs typeface="+mn-cs"/>
                        </a:rPr>
                        <a:t>Sporos</a:t>
                      </a:r>
                      <a:r>
                        <a:rPr lang="en-US" sz="1800" b="0" kern="1200" dirty="0">
                          <a:solidFill>
                            <a:schemeClr val="tx1"/>
                          </a:solidFill>
                          <a:effectLst/>
                          <a:latin typeface="+mn-lt"/>
                          <a:ea typeface="+mn-ea"/>
                          <a:cs typeface="+mn-cs"/>
                        </a:rPr>
                        <a:t> </a:t>
                      </a:r>
                      <a:r>
                        <a:rPr lang="en-US" sz="1800" b="0" kern="1200" dirty="0" err="1">
                          <a:solidFill>
                            <a:schemeClr val="tx1"/>
                          </a:solidFill>
                          <a:effectLst/>
                          <a:latin typeface="+mn-lt"/>
                          <a:ea typeface="+mn-ea"/>
                          <a:cs typeface="+mn-cs"/>
                        </a:rPr>
                        <a:t>Bioventures</a:t>
                      </a:r>
                      <a:r>
                        <a:rPr lang="en-US" sz="1800" b="0" kern="1200" dirty="0">
                          <a:solidFill>
                            <a:schemeClr val="tx1"/>
                          </a:solidFill>
                          <a:effectLst/>
                          <a:latin typeface="+mn-lt"/>
                          <a:ea typeface="+mn-ea"/>
                          <a:cs typeface="+mn-cs"/>
                        </a:rPr>
                        <a:t>, Takeda Pharmaceuticals USA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815897">
                <a:tc>
                  <a:txBody>
                    <a:bodyPr/>
                    <a:lstStyle/>
                    <a:p>
                      <a:r>
                        <a:rPr lang="en-US" sz="1800" b="1" kern="1200" dirty="0">
                          <a:solidFill>
                            <a:schemeClr val="tx1"/>
                          </a:solidFill>
                          <a:effectLst/>
                          <a:latin typeface="+mn-lt"/>
                          <a:ea typeface="+mn-ea"/>
                          <a:cs typeface="+mn-cs"/>
                        </a:rPr>
                        <a:t>Contracted Research</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US" sz="1800" b="0" kern="1200" dirty="0">
                          <a:solidFill>
                            <a:schemeClr val="tx1"/>
                          </a:solidFill>
                          <a:effectLst/>
                          <a:latin typeface="+mn-lt"/>
                          <a:ea typeface="+mn-ea"/>
                          <a:cs typeface="+mn-cs"/>
                        </a:rPr>
                        <a:t>Asylia Therapeutics Inc, </a:t>
                      </a:r>
                      <a:r>
                        <a:rPr lang="en-US" sz="1800" b="0" kern="1200" dirty="0" err="1">
                          <a:solidFill>
                            <a:schemeClr val="tx1"/>
                          </a:solidFill>
                          <a:effectLst/>
                          <a:latin typeface="+mn-lt"/>
                          <a:ea typeface="+mn-ea"/>
                          <a:cs typeface="+mn-cs"/>
                        </a:rPr>
                        <a:t>Biotheryx</a:t>
                      </a:r>
                      <a:r>
                        <a:rPr lang="en-US" sz="1800" b="0" kern="1200" dirty="0">
                          <a:solidFill>
                            <a:schemeClr val="tx1"/>
                          </a:solidFill>
                          <a:effectLst/>
                          <a:latin typeface="+mn-lt"/>
                          <a:ea typeface="+mn-ea"/>
                          <a:cs typeface="+mn-cs"/>
                        </a:rPr>
                        <a:t>, Heidelberg Pharma, Regeneron Pharmaceuticals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54698226"/>
                  </a:ext>
                </a:extLst>
              </a:tr>
              <a:tr h="1178517">
                <a:tc>
                  <a:txBody>
                    <a:bodyPr/>
                    <a:lstStyle/>
                    <a:p>
                      <a:r>
                        <a:rPr lang="en-US" sz="1800" b="1" kern="1200" dirty="0">
                          <a:solidFill>
                            <a:schemeClr val="tx1"/>
                          </a:solidFill>
                          <a:effectLst/>
                          <a:latin typeface="+mn-lt"/>
                          <a:ea typeface="+mn-ea"/>
                          <a:cs typeface="+mn-cs"/>
                        </a:rPr>
                        <a:t>Data and Safety Monitoring Boards/Committees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US" sz="1800" b="0" kern="1200" dirty="0">
                          <a:solidFill>
                            <a:schemeClr val="tx1"/>
                          </a:solidFill>
                          <a:effectLst/>
                          <a:latin typeface="+mn-lt"/>
                          <a:ea typeface="+mn-ea"/>
                          <a:cs typeface="+mn-cs"/>
                        </a:rPr>
                        <a:t>Sanofi</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26856579"/>
                  </a:ext>
                </a:extLst>
              </a:tr>
            </a:tbl>
          </a:graphicData>
        </a:graphic>
      </p:graphicFrame>
    </p:spTree>
    <p:custDataLst>
      <p:tags r:id="rId1"/>
    </p:custDataLst>
    <p:extLst>
      <p:ext uri="{BB962C8B-B14F-4D97-AF65-F5344CB8AC3E}">
        <p14:creationId xmlns:p14="http://schemas.microsoft.com/office/powerpoint/2010/main" val="28313271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A6C8-C92E-A241-858C-742836094465}"/>
              </a:ext>
            </a:extLst>
          </p:cNvPr>
          <p:cNvSpPr>
            <a:spLocks noGrp="1"/>
          </p:cNvSpPr>
          <p:nvPr>
            <p:ph type="title"/>
          </p:nvPr>
        </p:nvSpPr>
        <p:spPr>
          <a:xfrm>
            <a:off x="912286" y="53752"/>
            <a:ext cx="10358967" cy="926976"/>
          </a:xfrm>
        </p:spPr>
        <p:txBody>
          <a:bodyPr/>
          <a:lstStyle/>
          <a:p>
            <a:r>
              <a:rPr lang="en-US" dirty="0"/>
              <a:t>Research To Practice President Neil Love, MD — Disclosures</a:t>
            </a:r>
          </a:p>
        </p:txBody>
      </p:sp>
      <p:sp>
        <p:nvSpPr>
          <p:cNvPr id="6" name="Content Placeholder 2">
            <a:extLst>
              <a:ext uri="{FF2B5EF4-FFF2-40B4-BE49-F238E27FC236}">
                <a16:creationId xmlns:a16="http://schemas.microsoft.com/office/drawing/2014/main" id="{CDE0B523-DC14-3BCC-7832-17E26722FB0E}"/>
              </a:ext>
            </a:extLst>
          </p:cNvPr>
          <p:cNvSpPr>
            <a:spLocks noGrp="1"/>
          </p:cNvSpPr>
          <p:nvPr>
            <p:ph idx="1"/>
          </p:nvPr>
        </p:nvSpPr>
        <p:spPr>
          <a:xfrm>
            <a:off x="563255" y="1124744"/>
            <a:ext cx="11005353" cy="4799013"/>
          </a:xfrm>
        </p:spPr>
        <p:txBody>
          <a:bodyPr/>
          <a:lstStyle/>
          <a:p>
            <a:pPr marL="98425" indent="0">
              <a:lnSpc>
                <a:spcPct val="100000"/>
              </a:lnSpc>
              <a:buNone/>
            </a:pPr>
            <a:r>
              <a:rPr lang="en-US" sz="1850" dirty="0"/>
              <a:t>Dr Love </a:t>
            </a:r>
            <a:r>
              <a:rPr lang="en-US" sz="1850" b="0" dirty="0"/>
              <a:t>is president and CEO of Research To Practice. Research To Practice receives funds in the form of educational grants to develop CME activities from the following companies: Aadi Bioscience, AbbVie Inc, ADC Therapeutics, </a:t>
            </a:r>
            <a:r>
              <a:rPr lang="en-US" sz="1850" b="0" dirty="0" err="1"/>
              <a:t>Agendia</a:t>
            </a:r>
            <a:r>
              <a:rPr lang="en-US" sz="1850" b="0" dirty="0"/>
              <a:t> Inc, Alexion Pharmaceuticals, Amgen Inc, Array BioPharma Inc, a subsidiary of Pfizer Inc, Arvinas, Astellas, AstraZeneca Pharmaceuticals LP, Aveo Pharmaceuticals, Bayer HealthCare Pharmaceuticals, </a:t>
            </a:r>
            <a:r>
              <a:rPr lang="en-US" sz="1850" b="0" dirty="0" err="1"/>
              <a:t>BeOne</a:t>
            </a:r>
            <a:r>
              <a:rPr lang="en-US" sz="1850" b="0" dirty="0"/>
              <a:t>, Biotheranostics Inc, A Hologic Company, Black Diamond Therapeutics Inc, Blueprint Medicines, Boehringer Ingelheim Pharmaceuticals Inc, Bristol Myers Squibb, Catalyst Pharmaceuticals Inc, </a:t>
            </a:r>
            <a:r>
              <a:rPr lang="en-US" sz="1850" b="0" dirty="0" err="1"/>
              <a:t>Celcuity</a:t>
            </a:r>
            <a:r>
              <a:rPr lang="en-US" sz="1850" b="0" dirty="0"/>
              <a:t>, Clovis Oncology, Coherus </a:t>
            </a:r>
            <a:r>
              <a:rPr lang="en-US" sz="1850" b="0" dirty="0" err="1"/>
              <a:t>BioSciences</a:t>
            </a:r>
            <a:r>
              <a:rPr lang="en-US" sz="1850" b="0" dirty="0"/>
              <a:t>, </a:t>
            </a:r>
            <a:r>
              <a:rPr lang="en-US" sz="1850" b="0" dirty="0" err="1"/>
              <a:t>Corcept</a:t>
            </a:r>
            <a:r>
              <a:rPr lang="en-US" sz="1850" b="0" dirty="0"/>
              <a:t> Therapeutics Inc, CTI BioPharma, a Sobi Company, Daiichi Sankyo Inc, Eisai Inc, Elevation Oncology Inc, Exact Sciences Corporation, Exelixis Inc, Genentech, a member of the Roche Group, Genmab US Inc, Geron Corporation, Gilead Sciences Inc, GSK, Helsinn Therapeutics (US) Inc, </a:t>
            </a:r>
            <a:r>
              <a:rPr lang="en-US" sz="1850" b="0" dirty="0" err="1"/>
              <a:t>ImmunoGen</a:t>
            </a:r>
            <a:r>
              <a:rPr lang="en-US" sz="1850" b="0" dirty="0"/>
              <a:t> Inc, Incyte Corporation, Ipsen Biopharmaceuticals Inc, Jazz Pharmaceuticals Inc, Johnson &amp; Johnson, </a:t>
            </a:r>
            <a:r>
              <a:rPr lang="en-US" sz="1850" b="0" dirty="0" err="1"/>
              <a:t>Karyopharm</a:t>
            </a:r>
            <a:r>
              <a:rPr lang="en-US" sz="1850" b="0" dirty="0"/>
              <a:t> Therapeutics, Kite, A Gilead Company, Kura Oncology, Legend Biotech, Lilly, MEI Pharma Inc, Merck, Mersana Therapeutics Inc, Mirati Therapeutics Inc, Mural Oncology Inc, Natera Inc, Novartis, Novartis Pharmaceuticals Corporation on behalf of Advanced Accelerator Applications, </a:t>
            </a:r>
            <a:r>
              <a:rPr lang="en-US" sz="1850" b="0" dirty="0" err="1"/>
              <a:t>Novocure</a:t>
            </a:r>
            <a:r>
              <a:rPr lang="en-US" sz="1850" b="0" dirty="0"/>
              <a:t> Inc, </a:t>
            </a:r>
            <a:r>
              <a:rPr lang="en-US" sz="1850" b="0" dirty="0" err="1"/>
              <a:t>Nuvalent</a:t>
            </a:r>
            <a:r>
              <a:rPr lang="en-US" sz="1850" b="0" dirty="0"/>
              <a:t>, Nuvation Bio Inc, Pfizer Inc, Pharmacyclics LLC, an AbbVie Company, Puma Biotechnology Inc, Regeneron Pharmaceuticals Inc, Revolution Medicines Inc, Rigel Pharmaceuticals Inc, R-Pharm US, Sanofi, </a:t>
            </a:r>
            <a:r>
              <a:rPr lang="en-US" sz="1850" b="0" dirty="0" err="1"/>
              <a:t>Seagen</a:t>
            </a:r>
            <a:r>
              <a:rPr lang="en-US" sz="1850" b="0" dirty="0"/>
              <a:t> Inc, Servier Pharmaceuticals LLC, </a:t>
            </a:r>
            <a:r>
              <a:rPr lang="en-US" sz="1850" b="0" dirty="0" err="1"/>
              <a:t>SpringWorks</a:t>
            </a:r>
            <a:r>
              <a:rPr lang="en-US" sz="1850" b="0" dirty="0"/>
              <a:t> Therapeutics Inc, </a:t>
            </a:r>
            <a:r>
              <a:rPr lang="en-US" sz="1850" b="0" dirty="0" err="1"/>
              <a:t>Stemline</a:t>
            </a:r>
            <a:r>
              <a:rPr lang="en-US" sz="1850" b="0" dirty="0"/>
              <a:t> Therapeutics Inc, Sumitomo Pharma America, Summit Therapeutics, </a:t>
            </a:r>
            <a:r>
              <a:rPr lang="en-US" sz="1850" b="0" dirty="0" err="1"/>
              <a:t>Syndax</a:t>
            </a:r>
            <a:r>
              <a:rPr lang="en-US" sz="1850" b="0" dirty="0"/>
              <a:t> Pharmaceuticals, Taiho Oncology Inc, Takeda Pharmaceuticals USA Inc, </a:t>
            </a:r>
            <a:r>
              <a:rPr lang="en-US" sz="1850" b="0" dirty="0" err="1"/>
              <a:t>TerSera</a:t>
            </a:r>
            <a:r>
              <a:rPr lang="en-US" sz="1850" b="0" dirty="0"/>
              <a:t> Therapeutics LLC, </a:t>
            </a:r>
            <a:r>
              <a:rPr lang="en-US" sz="1850" b="0" dirty="0" err="1"/>
              <a:t>Tesaro</a:t>
            </a:r>
            <a:r>
              <a:rPr lang="en-US" sz="1850" b="0" dirty="0"/>
              <a:t>, A GSK Company, and Verastem Inc.</a:t>
            </a:r>
            <a:endParaRPr lang="en-US" sz="1850" b="0" dirty="0">
              <a:solidFill>
                <a:schemeClr val="tx1"/>
              </a:solidFill>
            </a:endParaRPr>
          </a:p>
        </p:txBody>
      </p:sp>
    </p:spTree>
    <p:extLst>
      <p:ext uri="{BB962C8B-B14F-4D97-AF65-F5344CB8AC3E}">
        <p14:creationId xmlns:p14="http://schemas.microsoft.com/office/powerpoint/2010/main" val="26301663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A6C8-C92E-A241-858C-742836094465}"/>
              </a:ext>
            </a:extLst>
          </p:cNvPr>
          <p:cNvSpPr>
            <a:spLocks noGrp="1"/>
          </p:cNvSpPr>
          <p:nvPr>
            <p:ph type="title"/>
          </p:nvPr>
        </p:nvSpPr>
        <p:spPr/>
        <p:txBody>
          <a:bodyPr/>
          <a:lstStyle/>
          <a:p>
            <a:r>
              <a:rPr lang="en-US" dirty="0"/>
              <a:t>Commercial Support</a:t>
            </a:r>
          </a:p>
        </p:txBody>
      </p:sp>
      <p:sp>
        <p:nvSpPr>
          <p:cNvPr id="3" name="Content Placeholder 2">
            <a:extLst>
              <a:ext uri="{FF2B5EF4-FFF2-40B4-BE49-F238E27FC236}">
                <a16:creationId xmlns:a16="http://schemas.microsoft.com/office/drawing/2014/main" id="{5DF225B5-DDBB-F04C-87FC-4A699DA2706A}"/>
              </a:ext>
            </a:extLst>
          </p:cNvPr>
          <p:cNvSpPr>
            <a:spLocks noGrp="1"/>
          </p:cNvSpPr>
          <p:nvPr>
            <p:ph idx="1"/>
          </p:nvPr>
        </p:nvSpPr>
        <p:spPr>
          <a:xfrm>
            <a:off x="1051639" y="1556793"/>
            <a:ext cx="9580865" cy="1501346"/>
          </a:xfrm>
        </p:spPr>
        <p:txBody>
          <a:bodyPr/>
          <a:lstStyle/>
          <a:p>
            <a:pPr marL="98425" indent="0">
              <a:buNone/>
            </a:pPr>
            <a:r>
              <a:rPr lang="en-US" sz="2500" b="0" dirty="0"/>
              <a:t>This activity is supported by educational grants from Bristol Myers Squibb, Genentech, a member of the Roche Group, and GSK.</a:t>
            </a:r>
          </a:p>
        </p:txBody>
      </p:sp>
      <p:sp>
        <p:nvSpPr>
          <p:cNvPr id="4" name="Title 1">
            <a:extLst>
              <a:ext uri="{FF2B5EF4-FFF2-40B4-BE49-F238E27FC236}">
                <a16:creationId xmlns:a16="http://schemas.microsoft.com/office/drawing/2014/main" id="{74009152-E724-A64C-A30B-6758754F9324}"/>
              </a:ext>
            </a:extLst>
          </p:cNvPr>
          <p:cNvSpPr txBox="1">
            <a:spLocks/>
          </p:cNvSpPr>
          <p:nvPr/>
        </p:nvSpPr>
        <p:spPr bwMode="auto">
          <a:xfrm>
            <a:off x="912286" y="3573016"/>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ct val="88000"/>
              </a:lnSpc>
              <a:spcBef>
                <a:spcPct val="0"/>
              </a:spcBef>
              <a:spcAft>
                <a:spcPct val="0"/>
              </a:spcAft>
              <a:buClr>
                <a:srgbClr val="000000"/>
              </a:buClr>
              <a:buSzPct val="45000"/>
              <a:buFont typeface="Wingdings" pitchFamily="-72" charset="2"/>
              <a:buNone/>
              <a:tabLst/>
              <a:defRPr/>
            </a:pPr>
            <a: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t>Research To Practice CME Planning Committee Members, </a:t>
            </a:r>
            <a:b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br>
            <a: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t>Staff and Reviewers</a:t>
            </a:r>
          </a:p>
        </p:txBody>
      </p:sp>
      <p:sp>
        <p:nvSpPr>
          <p:cNvPr id="5" name="Content Placeholder 2">
            <a:extLst>
              <a:ext uri="{FF2B5EF4-FFF2-40B4-BE49-F238E27FC236}">
                <a16:creationId xmlns:a16="http://schemas.microsoft.com/office/drawing/2014/main" id="{148D3090-4FC7-2B40-B374-D8A89852AA83}"/>
              </a:ext>
            </a:extLst>
          </p:cNvPr>
          <p:cNvSpPr txBox="1">
            <a:spLocks/>
          </p:cNvSpPr>
          <p:nvPr/>
        </p:nvSpPr>
        <p:spPr bwMode="auto">
          <a:xfrm>
            <a:off x="912286" y="5006744"/>
            <a:ext cx="10512305" cy="1143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l" defTabSz="412750" rtl="0" eaLnBrk="0" fontAlgn="base" latinLnBrk="0" hangingPunct="0">
              <a:lnSpc>
                <a:spcPct val="105000"/>
              </a:lnSpc>
              <a:spcBef>
                <a:spcPct val="30000"/>
              </a:spcBef>
              <a:spcAft>
                <a:spcPts val="800"/>
              </a:spcAft>
              <a:buClr>
                <a:srgbClr val="000000"/>
              </a:buClr>
              <a:buSzPct val="100000"/>
              <a:buFont typeface="Arial" pitchFamily="-72" charset="0"/>
              <a:buNone/>
              <a:tabLst/>
              <a:defRPr/>
            </a:pPr>
            <a:r>
              <a:rPr kumimoji="0" lang="en-US" sz="2500" b="0" i="0" u="none" strike="noStrike" kern="0" cap="none" spc="0" normalizeH="0" baseline="0" noProof="0" dirty="0">
                <a:ln>
                  <a:noFill/>
                </a:ln>
                <a:solidFill>
                  <a:srgbClr val="000000"/>
                </a:solidFill>
                <a:effectLst/>
                <a:uLnTx/>
                <a:uFillTx/>
                <a:latin typeface="Calibri" charset="0"/>
                <a:ea typeface="MS PGothic" pitchFamily="34" charset="-128"/>
              </a:rPr>
              <a:t>Planners, scientific staff and independent reviewers for Research To Practice have no relevant financial relationships to disclose.</a:t>
            </a:r>
          </a:p>
        </p:txBody>
      </p:sp>
    </p:spTree>
    <p:extLst>
      <p:ext uri="{BB962C8B-B14F-4D97-AF65-F5344CB8AC3E}">
        <p14:creationId xmlns:p14="http://schemas.microsoft.com/office/powerpoint/2010/main" val="19945836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BAF690AF-19BF-01A1-8D52-20A82A949FCD}"/>
              </a:ext>
            </a:extLst>
          </p:cNvPr>
          <p:cNvSpPr>
            <a:spLocks noGrp="1"/>
          </p:cNvSpPr>
          <p:nvPr>
            <p:ph idx="1"/>
          </p:nvPr>
        </p:nvSpPr>
        <p:spPr>
          <a:xfrm>
            <a:off x="1415480" y="1916832"/>
            <a:ext cx="9361040" cy="2520280"/>
          </a:xfrm>
          <a:solidFill>
            <a:srgbClr val="E9F8FD"/>
          </a:solidFill>
          <a:ln>
            <a:solidFill>
              <a:schemeClr val="tx2">
                <a:lumMod val="50000"/>
                <a:lumOff val="50000"/>
              </a:schemeClr>
            </a:solidFill>
          </a:ln>
        </p:spPr>
        <p:txBody>
          <a:bodyPr lIns="365760" rIns="365760" anchor="ctr"/>
          <a:lstStyle/>
          <a:p>
            <a:pPr marL="98425" indent="0">
              <a:lnSpc>
                <a:spcPct val="100000"/>
              </a:lnSpc>
              <a:buNone/>
            </a:pPr>
            <a:r>
              <a:rPr lang="en-US" sz="3200" dirty="0"/>
              <a:t>This educational activity contains discussion of </a:t>
            </a:r>
            <a:br>
              <a:rPr lang="en-US" sz="3200" dirty="0"/>
            </a:br>
            <a:r>
              <a:rPr lang="en-US" sz="3200" dirty="0"/>
              <a:t>non-FDA-approved uses of agents and regimens. Please refer to official prescribing information for each product for approved indications. </a:t>
            </a:r>
          </a:p>
        </p:txBody>
      </p:sp>
    </p:spTree>
    <p:extLst>
      <p:ext uri="{BB962C8B-B14F-4D97-AF65-F5344CB8AC3E}">
        <p14:creationId xmlns:p14="http://schemas.microsoft.com/office/powerpoint/2010/main" val="40671944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A2238-372D-7800-7BF4-957B41634ABA}"/>
              </a:ext>
            </a:extLst>
          </p:cNvPr>
          <p:cNvSpPr>
            <a:spLocks noGrp="1"/>
          </p:cNvSpPr>
          <p:nvPr>
            <p:ph type="title"/>
          </p:nvPr>
        </p:nvSpPr>
        <p:spPr/>
        <p:txBody>
          <a:bodyPr/>
          <a:lstStyle/>
          <a:p>
            <a:r>
              <a:rPr lang="en-US" dirty="0"/>
              <a:t>Have a Case or Question for the Faculty?</a:t>
            </a:r>
          </a:p>
        </p:txBody>
      </p:sp>
      <p:sp>
        <p:nvSpPr>
          <p:cNvPr id="3" name="Content Placeholder 2">
            <a:extLst>
              <a:ext uri="{FF2B5EF4-FFF2-40B4-BE49-F238E27FC236}">
                <a16:creationId xmlns:a16="http://schemas.microsoft.com/office/drawing/2014/main" id="{DC25C49D-1FAB-6929-F094-581506FD8FAD}"/>
              </a:ext>
            </a:extLst>
          </p:cNvPr>
          <p:cNvSpPr>
            <a:spLocks noGrp="1"/>
          </p:cNvSpPr>
          <p:nvPr>
            <p:ph idx="1"/>
          </p:nvPr>
        </p:nvSpPr>
        <p:spPr/>
        <p:txBody>
          <a:bodyPr/>
          <a:lstStyle/>
          <a:p>
            <a:pPr marL="98425" indent="0">
              <a:spcBef>
                <a:spcPts val="1600"/>
              </a:spcBef>
              <a:buNone/>
            </a:pPr>
            <a:r>
              <a:rPr lang="en-US" dirty="0"/>
              <a:t>In-Person Attendees:</a:t>
            </a:r>
            <a:r>
              <a:rPr lang="en-US" b="0" dirty="0"/>
              <a:t> Download our </a:t>
            </a:r>
            <a:r>
              <a:rPr lang="en-US" b="0" dirty="0" err="1"/>
              <a:t>RTPLive</a:t>
            </a:r>
            <a:r>
              <a:rPr lang="en-US" b="0" dirty="0"/>
              <a:t> app or email </a:t>
            </a:r>
            <a:r>
              <a:rPr lang="en-US" dirty="0">
                <a:solidFill>
                  <a:srgbClr val="0331FF"/>
                </a:solidFill>
                <a:hlinkClick r:id="rId2">
                  <a:extLst>
                    <a:ext uri="{A12FA001-AC4F-418D-AE19-62706E023703}">
                      <ahyp:hlinkClr xmlns:ahyp="http://schemas.microsoft.com/office/drawing/2018/hyperlinkcolor" val="tx"/>
                    </a:ext>
                  </a:extLst>
                </a:hlinkClick>
              </a:rPr>
              <a:t>DrNeilLove@ResearchToPractice.com</a:t>
            </a:r>
            <a:r>
              <a:rPr lang="en-US" b="0" dirty="0"/>
              <a:t> to submit challenging cases or questions for discussion. Links for instructions on how to download the app are included on the back cover of the program syllabus.</a:t>
            </a:r>
          </a:p>
          <a:p>
            <a:pPr marL="98425" indent="0">
              <a:spcBef>
                <a:spcPts val="1600"/>
              </a:spcBef>
              <a:buNone/>
            </a:pPr>
            <a:r>
              <a:rPr lang="en-US" dirty="0"/>
              <a:t>Virtual/Zoom Attendees:</a:t>
            </a:r>
            <a:r>
              <a:rPr lang="en-US" b="0" dirty="0"/>
              <a:t> Submit challenging cases or questions for discussion using the Zoom chat room.</a:t>
            </a:r>
          </a:p>
          <a:p>
            <a:pPr marL="98425" indent="0">
              <a:spcBef>
                <a:spcPts val="1600"/>
              </a:spcBef>
              <a:buNone/>
            </a:pPr>
            <a:r>
              <a:rPr lang="en-US" dirty="0"/>
              <a:t>The program moderator will address as many cases or questions as possible with the faculty panel during the program.</a:t>
            </a:r>
          </a:p>
        </p:txBody>
      </p:sp>
    </p:spTree>
    <p:extLst>
      <p:ext uri="{BB962C8B-B14F-4D97-AF65-F5344CB8AC3E}">
        <p14:creationId xmlns:p14="http://schemas.microsoft.com/office/powerpoint/2010/main" val="37607659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E92C7-4722-F828-B806-82D47F657F90}"/>
              </a:ext>
            </a:extLst>
          </p:cNvPr>
          <p:cNvSpPr>
            <a:spLocks noGrp="1"/>
          </p:cNvSpPr>
          <p:nvPr>
            <p:ph type="title"/>
          </p:nvPr>
        </p:nvSpPr>
        <p:spPr/>
        <p:txBody>
          <a:bodyPr/>
          <a:lstStyle/>
          <a:p>
            <a:r>
              <a:rPr lang="en-US" dirty="0"/>
              <a:t>Download Program Slides Here</a:t>
            </a:r>
          </a:p>
        </p:txBody>
      </p:sp>
      <p:sp>
        <p:nvSpPr>
          <p:cNvPr id="3" name="Content Placeholder 2">
            <a:extLst>
              <a:ext uri="{FF2B5EF4-FFF2-40B4-BE49-F238E27FC236}">
                <a16:creationId xmlns:a16="http://schemas.microsoft.com/office/drawing/2014/main" id="{B00A4D88-0883-CC50-9278-BDA663A31811}"/>
              </a:ext>
            </a:extLst>
          </p:cNvPr>
          <p:cNvSpPr>
            <a:spLocks noGrp="1"/>
          </p:cNvSpPr>
          <p:nvPr>
            <p:ph idx="1"/>
          </p:nvPr>
        </p:nvSpPr>
        <p:spPr/>
        <p:txBody>
          <a:bodyPr/>
          <a:lstStyle/>
          <a:p>
            <a:pPr marL="98425" indent="0">
              <a:buNone/>
            </a:pPr>
            <a:endParaRPr lang="en-US" b="0" dirty="0">
              <a:solidFill>
                <a:schemeClr val="tx1"/>
              </a:solidFill>
            </a:endParaRPr>
          </a:p>
          <a:p>
            <a:pPr marL="98425" indent="0">
              <a:buNone/>
            </a:pPr>
            <a:r>
              <a:rPr lang="en-US" u="sng" dirty="0">
                <a:solidFill>
                  <a:srgbClr val="0432FF"/>
                </a:solidFill>
                <a:latin typeface="Calibri" panose="020F0502020204030204" pitchFamily="34" charset="0"/>
                <a:ea typeface="ヒラギノ角ゴ Pro W3" charset="0"/>
                <a:cs typeface="Calibri" panose="020F0502020204030204" pitchFamily="34" charset="0"/>
              </a:rPr>
              <a:t>https://</a:t>
            </a:r>
            <a:r>
              <a:rPr lang="en-US" u="sng" dirty="0" err="1">
                <a:solidFill>
                  <a:srgbClr val="0432FF"/>
                </a:solidFill>
                <a:latin typeface="Calibri" panose="020F0502020204030204" pitchFamily="34" charset="0"/>
                <a:ea typeface="ヒラギノ角ゴ Pro W3" charset="0"/>
                <a:cs typeface="Calibri" panose="020F0502020204030204" pitchFamily="34" charset="0"/>
              </a:rPr>
              <a:t>asset.researchtopractice.com</a:t>
            </a:r>
            <a:r>
              <a:rPr lang="en-US" u="sng" dirty="0">
                <a:solidFill>
                  <a:srgbClr val="0432FF"/>
                </a:solidFill>
                <a:latin typeface="Calibri" panose="020F0502020204030204" pitchFamily="34" charset="0"/>
                <a:ea typeface="ヒラギノ角ゴ Pro W3" charset="0"/>
                <a:cs typeface="Calibri" panose="020F0502020204030204" pitchFamily="34" charset="0"/>
              </a:rPr>
              <a:t>/</a:t>
            </a:r>
            <a:br>
              <a:rPr lang="en-US" u="sng" dirty="0">
                <a:solidFill>
                  <a:srgbClr val="0432FF"/>
                </a:solidFill>
                <a:latin typeface="Calibri" panose="020F0502020204030204" pitchFamily="34" charset="0"/>
                <a:ea typeface="ヒラギノ角ゴ Pro W3" charset="0"/>
                <a:cs typeface="Calibri" panose="020F0502020204030204" pitchFamily="34" charset="0"/>
              </a:rPr>
            </a:br>
            <a:r>
              <a:rPr lang="en-US" u="sng" dirty="0">
                <a:solidFill>
                  <a:srgbClr val="0432FF"/>
                </a:solidFill>
                <a:latin typeface="Calibri" panose="020F0502020204030204" pitchFamily="34" charset="0"/>
                <a:ea typeface="ヒラギノ角ゴ Pro W3" charset="0"/>
                <a:cs typeface="Calibri" panose="020F0502020204030204" pitchFamily="34" charset="0"/>
              </a:rPr>
              <a:t>2026/Webinar/SOHO/RR_MM_Sep9.pdf</a:t>
            </a:r>
            <a:endParaRPr lang="en-US" b="0" dirty="0">
              <a:solidFill>
                <a:srgbClr val="0432FF"/>
              </a:solidFill>
            </a:endParaRPr>
          </a:p>
          <a:p>
            <a:pPr marL="98425" indent="0">
              <a:buNone/>
            </a:pPr>
            <a:r>
              <a:rPr lang="en-US" b="0" dirty="0">
                <a:solidFill>
                  <a:schemeClr val="tx1"/>
                </a:solidFill>
              </a:rPr>
              <a:t>Slides are also available on our </a:t>
            </a:r>
            <a:r>
              <a:rPr lang="en-US" b="0" dirty="0" err="1">
                <a:solidFill>
                  <a:schemeClr val="tx1"/>
                </a:solidFill>
              </a:rPr>
              <a:t>RTPLive</a:t>
            </a:r>
            <a:r>
              <a:rPr lang="en-US" b="0" dirty="0">
                <a:solidFill>
                  <a:schemeClr val="tx1"/>
                </a:solidFill>
              </a:rPr>
              <a:t> app.</a:t>
            </a:r>
          </a:p>
          <a:p>
            <a:pPr marL="98425" indent="0">
              <a:buNone/>
            </a:pPr>
            <a:r>
              <a:rPr lang="en-US" b="0" dirty="0">
                <a:solidFill>
                  <a:schemeClr val="tx1"/>
                </a:solidFill>
              </a:rPr>
              <a:t>For Zoom attendees, the slides link is posted in the chat room.</a:t>
            </a:r>
          </a:p>
        </p:txBody>
      </p:sp>
      <p:pic>
        <p:nvPicPr>
          <p:cNvPr id="5" name="Picture 4">
            <a:extLst>
              <a:ext uri="{FF2B5EF4-FFF2-40B4-BE49-F238E27FC236}">
                <a16:creationId xmlns:a16="http://schemas.microsoft.com/office/drawing/2014/main" id="{0C72895C-5C3C-DCE0-C0F8-2F3986B5BA6E}"/>
              </a:ext>
            </a:extLst>
          </p:cNvPr>
          <p:cNvPicPr>
            <a:picLocks noChangeAspect="1"/>
          </p:cNvPicPr>
          <p:nvPr/>
        </p:nvPicPr>
        <p:blipFill>
          <a:blip r:embed="rId2"/>
          <a:srcRect/>
          <a:stretch/>
        </p:blipFill>
        <p:spPr>
          <a:xfrm>
            <a:off x="8229600" y="1416053"/>
            <a:ext cx="1968500" cy="1968500"/>
          </a:xfrm>
          <a:prstGeom prst="rect">
            <a:avLst/>
          </a:prstGeom>
        </p:spPr>
      </p:pic>
    </p:spTree>
    <p:extLst>
      <p:ext uri="{BB962C8B-B14F-4D97-AF65-F5344CB8AC3E}">
        <p14:creationId xmlns:p14="http://schemas.microsoft.com/office/powerpoint/2010/main" val="21651051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pPr eaLnBrk="1" hangingPunct="1"/>
            <a:r>
              <a:rPr lang="en-US" dirty="0">
                <a:latin typeface="Calibri" panose="020F0502020204030204" pitchFamily="34" charset="0"/>
                <a:ea typeface="ヒラギノ角ゴ Pro W3" charset="0"/>
                <a:cs typeface="Calibri" panose="020F0502020204030204" pitchFamily="34" charset="0"/>
              </a:rPr>
              <a:t>About the Enduring Program</a:t>
            </a:r>
            <a:endParaRPr lang="en-US" dirty="0">
              <a:latin typeface="Calibri" panose="020F0502020204030204" pitchFamily="34" charset="0"/>
              <a:ea typeface="ＭＳ Ｐゴシック" charset="0"/>
              <a:cs typeface="Calibri" panose="020F0502020204030204" pitchFamily="34" charset="0"/>
            </a:endParaRPr>
          </a:p>
        </p:txBody>
      </p:sp>
      <p:sp>
        <p:nvSpPr>
          <p:cNvPr id="15362" name="Content Placeholder 2"/>
          <p:cNvSpPr>
            <a:spLocks noGrp="1"/>
          </p:cNvSpPr>
          <p:nvPr>
            <p:ph idx="1"/>
          </p:nvPr>
        </p:nvSpPr>
        <p:spPr>
          <a:xfrm>
            <a:off x="912287" y="1416053"/>
            <a:ext cx="10008250" cy="4799013"/>
          </a:xfrm>
        </p:spPr>
        <p:txBody>
          <a:bodyPr/>
          <a:lstStyle/>
          <a:p>
            <a:pPr eaLnBrk="1" hangingPunct="1">
              <a:lnSpc>
                <a:spcPts val="3280"/>
              </a:lnSpc>
              <a:spcBef>
                <a:spcPts val="1800"/>
              </a:spcBef>
            </a:pPr>
            <a:r>
              <a:rPr lang="en-US" b="0" dirty="0">
                <a:solidFill>
                  <a:schemeClr val="tx1"/>
                </a:solidFill>
                <a:latin typeface="Calibri" panose="020F0502020204030204" pitchFamily="34" charset="0"/>
                <a:ea typeface="ヒラギノ角ゴ Pro W3" charset="0"/>
                <a:cs typeface="Calibri" panose="020F0502020204030204" pitchFamily="34" charset="0"/>
              </a:rPr>
              <a:t>The live meeting is being video </a:t>
            </a:r>
            <a:br>
              <a:rPr lang="en-US" b="0" dirty="0">
                <a:solidFill>
                  <a:schemeClr val="tx1"/>
                </a:solidFill>
                <a:latin typeface="Calibri" panose="020F0502020204030204" pitchFamily="34" charset="0"/>
                <a:ea typeface="ヒラギノ角ゴ Pro W3" charset="0"/>
                <a:cs typeface="Calibri" panose="020F0502020204030204" pitchFamily="34" charset="0"/>
              </a:rPr>
            </a:br>
            <a:r>
              <a:rPr lang="en-US" b="0" dirty="0">
                <a:solidFill>
                  <a:schemeClr val="tx1"/>
                </a:solidFill>
                <a:latin typeface="Calibri" panose="020F0502020204030204" pitchFamily="34" charset="0"/>
                <a:ea typeface="ヒラギノ角ゴ Pro W3" charset="0"/>
                <a:cs typeface="Calibri" panose="020F0502020204030204" pitchFamily="34" charset="0"/>
              </a:rPr>
              <a:t>and audio recorded.</a:t>
            </a:r>
          </a:p>
          <a:p>
            <a:pPr eaLnBrk="1" hangingPunct="1">
              <a:lnSpc>
                <a:spcPts val="3280"/>
              </a:lnSpc>
              <a:spcBef>
                <a:spcPts val="1800"/>
              </a:spcBef>
            </a:pPr>
            <a:r>
              <a:rPr lang="en-US" b="0" dirty="0">
                <a:solidFill>
                  <a:schemeClr val="tx1"/>
                </a:solidFill>
                <a:latin typeface="Calibri" panose="020F0502020204030204" pitchFamily="34" charset="0"/>
                <a:ea typeface="ヒラギノ角ゴ Pro W3" charset="0"/>
                <a:cs typeface="Calibri" panose="020F0502020204030204" pitchFamily="34" charset="0"/>
              </a:rPr>
              <a:t>The proceedings from today will </a:t>
            </a:r>
            <a:br>
              <a:rPr lang="en-US" b="0" dirty="0">
                <a:solidFill>
                  <a:schemeClr val="tx1"/>
                </a:solidFill>
                <a:latin typeface="Calibri" panose="020F0502020204030204" pitchFamily="34" charset="0"/>
                <a:ea typeface="ヒラギノ角ゴ Pro W3" charset="0"/>
                <a:cs typeface="Calibri" panose="020F0502020204030204" pitchFamily="34" charset="0"/>
              </a:rPr>
            </a:br>
            <a:r>
              <a:rPr lang="en-US" b="0" dirty="0">
                <a:solidFill>
                  <a:schemeClr val="tx1"/>
                </a:solidFill>
                <a:latin typeface="Calibri" panose="020F0502020204030204" pitchFamily="34" charset="0"/>
                <a:ea typeface="ヒラギノ角ゴ Pro W3" charset="0"/>
                <a:cs typeface="Calibri" panose="020F0502020204030204" pitchFamily="34" charset="0"/>
              </a:rPr>
              <a:t>be edited and developed into </a:t>
            </a:r>
            <a:br>
              <a:rPr lang="en-US" b="0" dirty="0">
                <a:solidFill>
                  <a:schemeClr val="tx1"/>
                </a:solidFill>
                <a:latin typeface="Calibri" panose="020F0502020204030204" pitchFamily="34" charset="0"/>
                <a:ea typeface="ヒラギノ角ゴ Pro W3" charset="0"/>
                <a:cs typeface="Calibri" panose="020F0502020204030204" pitchFamily="34" charset="0"/>
              </a:rPr>
            </a:br>
            <a:r>
              <a:rPr lang="en-US" b="0" dirty="0">
                <a:solidFill>
                  <a:schemeClr val="tx1"/>
                </a:solidFill>
                <a:latin typeface="Calibri" panose="020F0502020204030204" pitchFamily="34" charset="0"/>
                <a:ea typeface="ヒラギノ角ゴ Pro W3" charset="0"/>
                <a:cs typeface="Calibri" panose="020F0502020204030204" pitchFamily="34" charset="0"/>
              </a:rPr>
              <a:t>an enduring web-based program. </a:t>
            </a:r>
            <a:br>
              <a:rPr lang="en-US" b="0" dirty="0">
                <a:solidFill>
                  <a:schemeClr val="tx1"/>
                </a:solidFill>
                <a:latin typeface="Calibri" panose="020F0502020204030204" pitchFamily="34" charset="0"/>
                <a:ea typeface="ヒラギノ角ゴ Pro W3" charset="0"/>
                <a:cs typeface="Calibri" panose="020F0502020204030204" pitchFamily="34" charset="0"/>
              </a:rPr>
            </a:br>
            <a:r>
              <a:rPr lang="en-US" b="0" dirty="0">
                <a:solidFill>
                  <a:schemeClr val="tx1"/>
                </a:solidFill>
                <a:latin typeface="Calibri" panose="020F0502020204030204" pitchFamily="34" charset="0"/>
                <a:ea typeface="ＭＳ Ｐゴシック" charset="0"/>
                <a:cs typeface="Calibri" panose="020F0502020204030204" pitchFamily="34" charset="0"/>
              </a:rPr>
              <a:t>An email will be sent to all attendees </a:t>
            </a:r>
            <a:br>
              <a:rPr lang="en-US" b="0" dirty="0">
                <a:solidFill>
                  <a:schemeClr val="tx1"/>
                </a:solidFill>
                <a:latin typeface="Calibri" panose="020F0502020204030204" pitchFamily="34" charset="0"/>
                <a:ea typeface="ＭＳ Ｐゴシック" charset="0"/>
                <a:cs typeface="Calibri" panose="020F0502020204030204" pitchFamily="34" charset="0"/>
              </a:rPr>
            </a:br>
            <a:r>
              <a:rPr lang="en-US" b="0" dirty="0">
                <a:solidFill>
                  <a:schemeClr val="tx1"/>
                </a:solidFill>
                <a:latin typeface="Calibri" panose="020F0502020204030204" pitchFamily="34" charset="0"/>
                <a:ea typeface="ＭＳ Ｐゴシック" charset="0"/>
                <a:cs typeface="Calibri" panose="020F0502020204030204" pitchFamily="34" charset="0"/>
              </a:rPr>
              <a:t>when the activity is available. </a:t>
            </a:r>
            <a:endParaRPr lang="en-US" b="0" dirty="0">
              <a:solidFill>
                <a:schemeClr val="tx1"/>
              </a:solidFill>
              <a:latin typeface="Calibri" panose="020F0502020204030204" pitchFamily="34" charset="0"/>
              <a:ea typeface="ヒラギノ角ゴ Pro W3" charset="0"/>
              <a:cs typeface="Calibri" panose="020F0502020204030204" pitchFamily="34" charset="0"/>
            </a:endParaRPr>
          </a:p>
          <a:p>
            <a:pPr eaLnBrk="1" hangingPunct="1">
              <a:lnSpc>
                <a:spcPts val="3280"/>
              </a:lnSpc>
              <a:spcBef>
                <a:spcPts val="1800"/>
              </a:spcBef>
            </a:pPr>
            <a:r>
              <a:rPr lang="en-US" b="0" dirty="0">
                <a:solidFill>
                  <a:schemeClr val="tx1"/>
                </a:solidFill>
                <a:latin typeface="Calibri" panose="020F0502020204030204" pitchFamily="34" charset="0"/>
                <a:ea typeface="ヒラギノ角ゴ Pro W3" charset="0"/>
                <a:cs typeface="Calibri" panose="020F0502020204030204" pitchFamily="34" charset="0"/>
              </a:rPr>
              <a:t>To learn more about our education programs, visit our website, </a:t>
            </a:r>
            <a:r>
              <a:rPr lang="en-US" u="sng" dirty="0" err="1">
                <a:solidFill>
                  <a:srgbClr val="3233FF"/>
                </a:solidFill>
                <a:latin typeface="Calibri" panose="020F0502020204030204" pitchFamily="34" charset="0"/>
                <a:ea typeface="ヒラギノ角ゴ Pro W3" charset="0"/>
                <a:cs typeface="Calibri" panose="020F0502020204030204" pitchFamily="34" charset="0"/>
              </a:rPr>
              <a:t>www.ResearchToPractice.com</a:t>
            </a:r>
            <a:endParaRPr lang="en-US" u="sng" dirty="0">
              <a:solidFill>
                <a:srgbClr val="3233FF"/>
              </a:solidFill>
              <a:latin typeface="Calibri" panose="020F0502020204030204" pitchFamily="34" charset="0"/>
              <a:ea typeface="ヒラギノ角ゴ Pro W3" charset="0"/>
              <a:cs typeface="Calibri" panose="020F0502020204030204" pitchFamily="34" charset="0"/>
            </a:endParaRPr>
          </a:p>
        </p:txBody>
      </p:sp>
      <p:pic>
        <p:nvPicPr>
          <p:cNvPr id="4" name="Picture 3">
            <a:extLst>
              <a:ext uri="{FF2B5EF4-FFF2-40B4-BE49-F238E27FC236}">
                <a16:creationId xmlns:a16="http://schemas.microsoft.com/office/drawing/2014/main" id="{B2B4D72D-13C3-47C1-047B-CFB2A565DAC3}"/>
              </a:ext>
            </a:extLst>
          </p:cNvPr>
          <p:cNvPicPr>
            <a:picLocks noChangeAspect="1"/>
          </p:cNvPicPr>
          <p:nvPr/>
        </p:nvPicPr>
        <p:blipFill>
          <a:blip r:embed="rId3">
            <a:extLst>
              <a:ext uri="{28A0092B-C50C-407E-A947-70E740481C1C}">
                <a14:useLocalDpi xmlns:a14="http://schemas.microsoft.com/office/drawing/2010/main" val="0"/>
              </a:ext>
            </a:extLst>
          </a:blip>
          <a:srcRect t="125" b="125"/>
          <a:stretch/>
        </p:blipFill>
        <p:spPr>
          <a:xfrm>
            <a:off x="7536160" y="1268760"/>
            <a:ext cx="4114800" cy="273634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072509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67D96-7E57-81F7-CA92-9B01625ECE09}"/>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7E1F107C-0A58-70CF-F908-0EDA2C9EAB19}"/>
              </a:ext>
            </a:extLst>
          </p:cNvPr>
          <p:cNvSpPr>
            <a:spLocks noGrp="1" noChangeArrowheads="1"/>
          </p:cNvSpPr>
          <p:nvPr>
            <p:ph type="title"/>
          </p:nvPr>
        </p:nvSpPr>
        <p:spPr>
          <a:xfrm>
            <a:off x="-26623" y="526272"/>
            <a:ext cx="12192000" cy="1143000"/>
          </a:xfrm>
        </p:spPr>
        <p:txBody>
          <a:bodyPr wrap="square" anchor="ctr">
            <a:noAutofit/>
          </a:bodyPr>
          <a:lstStyle/>
          <a:p>
            <a:r>
              <a:rPr lang="en-US" sz="4200" dirty="0"/>
              <a:t>Data + Perspectives: Investigators </a:t>
            </a:r>
            <a:br>
              <a:rPr lang="en-US" sz="4200" dirty="0"/>
            </a:br>
            <a:r>
              <a:rPr lang="en-US" sz="4200" dirty="0"/>
              <a:t>Discuss the Optimal Management of </a:t>
            </a:r>
            <a:br>
              <a:rPr lang="en-US" sz="4200" dirty="0"/>
            </a:br>
            <a:r>
              <a:rPr lang="en-US" sz="4200" dirty="0"/>
              <a:t>Relapsed/Refractory Multiple Myeloma</a:t>
            </a:r>
          </a:p>
        </p:txBody>
      </p:sp>
      <p:sp>
        <p:nvSpPr>
          <p:cNvPr id="2" name="Text Box 6">
            <a:extLst>
              <a:ext uri="{FF2B5EF4-FFF2-40B4-BE49-F238E27FC236}">
                <a16:creationId xmlns:a16="http://schemas.microsoft.com/office/drawing/2014/main" id="{D604D3AF-ABE0-6F95-9204-75E01E84E3F4}"/>
              </a:ext>
            </a:extLst>
          </p:cNvPr>
          <p:cNvSpPr txBox="1">
            <a:spLocks noChangeArrowheads="1"/>
          </p:cNvSpPr>
          <p:nvPr/>
        </p:nvSpPr>
        <p:spPr bwMode="auto">
          <a:xfrm>
            <a:off x="0" y="3016177"/>
            <a:ext cx="12192000" cy="94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Wednesday, September 9, 2026</a:t>
            </a:r>
            <a:b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b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11:56 AM – 12:56 PM</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4" name="Text Box 3">
            <a:extLst>
              <a:ext uri="{FF2B5EF4-FFF2-40B4-BE49-F238E27FC236}">
                <a16:creationId xmlns:a16="http://schemas.microsoft.com/office/drawing/2014/main" id="{6BA50D8E-0B0B-0716-4065-F371120296D4}"/>
              </a:ext>
            </a:extLst>
          </p:cNvPr>
          <p:cNvSpPr txBox="1">
            <a:spLocks noChangeArrowheads="1"/>
          </p:cNvSpPr>
          <p:nvPr/>
        </p:nvSpPr>
        <p:spPr bwMode="auto">
          <a:xfrm>
            <a:off x="0" y="5738253"/>
            <a:ext cx="12192000" cy="94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nchor="b"/>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640"/>
              </a:lnSpc>
              <a:spcBef>
                <a:spcPct val="0"/>
              </a:spcBef>
              <a:spcAft>
                <a:spcPts val="0"/>
              </a:spcAft>
              <a:buClr>
                <a:srgbClr val="000000"/>
              </a:buClr>
              <a:buSzPct val="80000"/>
              <a:buFont typeface="Wingdings" charset="2"/>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Moderator</a:t>
            </a:r>
            <a:endPar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Robert Z Orlowski, MD, PhD</a:t>
            </a:r>
          </a:p>
        </p:txBody>
      </p:sp>
      <p:sp>
        <p:nvSpPr>
          <p:cNvPr id="5" name="Text Box 7">
            <a:extLst>
              <a:ext uri="{FF2B5EF4-FFF2-40B4-BE49-F238E27FC236}">
                <a16:creationId xmlns:a16="http://schemas.microsoft.com/office/drawing/2014/main" id="{80438C6B-08CD-C048-FA5B-127456362369}"/>
              </a:ext>
            </a:extLst>
          </p:cNvPr>
          <p:cNvSpPr txBox="1">
            <a:spLocks noChangeArrowheads="1"/>
          </p:cNvSpPr>
          <p:nvPr/>
        </p:nvSpPr>
        <p:spPr bwMode="auto">
          <a:xfrm>
            <a:off x="4647392" y="4082659"/>
            <a:ext cx="28972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Faculty </a:t>
            </a:r>
          </a:p>
        </p:txBody>
      </p:sp>
      <p:sp>
        <p:nvSpPr>
          <p:cNvPr id="6" name="Text Box 6">
            <a:extLst>
              <a:ext uri="{FF2B5EF4-FFF2-40B4-BE49-F238E27FC236}">
                <a16:creationId xmlns:a16="http://schemas.microsoft.com/office/drawing/2014/main" id="{43ED8D2F-C545-18C1-E985-693BCE08234E}"/>
              </a:ext>
            </a:extLst>
          </p:cNvPr>
          <p:cNvSpPr txBox="1">
            <a:spLocks noChangeArrowheads="1"/>
          </p:cNvSpPr>
          <p:nvPr/>
        </p:nvSpPr>
        <p:spPr bwMode="auto">
          <a:xfrm>
            <a:off x="152400" y="4637172"/>
            <a:ext cx="12039600" cy="5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lvl="0" algn="ctr">
              <a:lnSpc>
                <a:spcPts val="3440"/>
              </a:lnSpc>
              <a:spcAft>
                <a:spcPts val="0"/>
              </a:spcAft>
              <a:buClr>
                <a:srgbClr val="000000"/>
              </a:buClr>
              <a:buSzPct val="80000"/>
              <a:defRPr/>
            </a:pPr>
            <a:r>
              <a:rPr lang="en-US" altLang="x-none" sz="3200" b="1" dirty="0">
                <a:solidFill>
                  <a:srgbClr val="002060"/>
                </a:solidFill>
                <a:latin typeface="Calibri" panose="020F0502020204030204" pitchFamily="34" charset="0"/>
                <a:cs typeface="Calibri" panose="020F0502020204030204" pitchFamily="34" charset="0"/>
              </a:rPr>
              <a:t>Meletios-Athanasios (Thanos) C Dimopoulos, MD</a:t>
            </a:r>
            <a:br>
              <a:rPr lang="en-US" altLang="x-none" sz="3200" b="1" dirty="0">
                <a:solidFill>
                  <a:srgbClr val="002060"/>
                </a:solidFill>
                <a:latin typeface="Calibri" panose="020F0502020204030204" pitchFamily="34" charset="0"/>
                <a:cs typeface="Calibri" panose="020F0502020204030204" pitchFamily="34" charset="0"/>
              </a:rPr>
            </a:br>
            <a:r>
              <a:rPr lang="en-US" altLang="x-none" sz="3200" b="1" dirty="0">
                <a:solidFill>
                  <a:srgbClr val="002060"/>
                </a:solidFill>
                <a:latin typeface="Calibri" panose="020F0502020204030204" pitchFamily="34" charset="0"/>
                <a:cs typeface="Calibri" panose="020F0502020204030204" pitchFamily="34" charset="0"/>
              </a:rPr>
              <a:t>Noopur Raje, MD</a:t>
            </a:r>
          </a:p>
        </p:txBody>
      </p:sp>
      <p:sp>
        <p:nvSpPr>
          <p:cNvPr id="3" name="Rectangle 4">
            <a:extLst>
              <a:ext uri="{FF2B5EF4-FFF2-40B4-BE49-F238E27FC236}">
                <a16:creationId xmlns:a16="http://schemas.microsoft.com/office/drawing/2014/main" id="{0557328F-A4F4-8A83-5AE4-EF4ADAD57CD1}"/>
              </a:ext>
            </a:extLst>
          </p:cNvPr>
          <p:cNvSpPr txBox="1">
            <a:spLocks noChangeArrowheads="1"/>
          </p:cNvSpPr>
          <p:nvPr/>
        </p:nvSpPr>
        <p:spPr bwMode="auto">
          <a:xfrm>
            <a:off x="0" y="2090991"/>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A CME-Accredited Satellite Symposium During the </a:t>
            </a:r>
            <a:b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b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Society of Hematologic Oncology 2026 Annual Meeting</a:t>
            </a:r>
          </a:p>
        </p:txBody>
      </p:sp>
    </p:spTree>
    <p:custDataLst>
      <p:tags r:id="rId1"/>
    </p:custDataLst>
    <p:extLst>
      <p:ext uri="{BB962C8B-B14F-4D97-AF65-F5344CB8AC3E}">
        <p14:creationId xmlns:p14="http://schemas.microsoft.com/office/powerpoint/2010/main" val="24220096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A6976-58E0-FF4D-B5BE-E3C425F9EA63}"/>
              </a:ext>
            </a:extLst>
          </p:cNvPr>
          <p:cNvSpPr>
            <a:spLocks noGrp="1"/>
          </p:cNvSpPr>
          <p:nvPr>
            <p:ph type="title"/>
          </p:nvPr>
        </p:nvSpPr>
        <p:spPr>
          <a:xfrm>
            <a:off x="912286" y="44624"/>
            <a:ext cx="10358967" cy="1143000"/>
          </a:xfrm>
        </p:spPr>
        <p:txBody>
          <a:bodyPr/>
          <a:lstStyle/>
          <a:p>
            <a:pPr>
              <a:spcBef>
                <a:spcPts val="1200"/>
              </a:spcBef>
            </a:pPr>
            <a:r>
              <a:rPr lang="en-US" dirty="0"/>
              <a:t>Agenda</a:t>
            </a:r>
            <a:endParaRPr lang="en-US" sz="2400" dirty="0"/>
          </a:p>
        </p:txBody>
      </p:sp>
      <p:sp>
        <p:nvSpPr>
          <p:cNvPr id="3" name="Content Placeholder 2">
            <a:extLst>
              <a:ext uri="{FF2B5EF4-FFF2-40B4-BE49-F238E27FC236}">
                <a16:creationId xmlns:a16="http://schemas.microsoft.com/office/drawing/2014/main" id="{5239D5A5-CF8E-1043-8EA1-EB2202922538}"/>
              </a:ext>
            </a:extLst>
          </p:cNvPr>
          <p:cNvSpPr>
            <a:spLocks noGrp="1"/>
          </p:cNvSpPr>
          <p:nvPr>
            <p:ph idx="1"/>
          </p:nvPr>
        </p:nvSpPr>
        <p:spPr>
          <a:xfrm>
            <a:off x="623392" y="980728"/>
            <a:ext cx="10273208" cy="4799013"/>
          </a:xfrm>
        </p:spPr>
        <p:txBody>
          <a:bodyPr/>
          <a:lstStyle/>
          <a:p>
            <a:pPr marL="98425" indent="0">
              <a:lnSpc>
                <a:spcPct val="100000"/>
              </a:lnSpc>
              <a:spcBef>
                <a:spcPts val="600"/>
              </a:spcBef>
              <a:spcAft>
                <a:spcPts val="0"/>
              </a:spcAft>
              <a:buNone/>
            </a:pPr>
            <a:endParaRPr lang="en-US" sz="2800" dirty="0">
              <a:solidFill>
                <a:srgbClr val="0432FF"/>
              </a:solidFill>
              <a:latin typeface="Calibri" panose="020F0502020204030204" pitchFamily="34" charset="0"/>
              <a:cs typeface="Calibri" panose="020F0502020204030204" pitchFamily="34" charset="0"/>
            </a:endParaRPr>
          </a:p>
          <a:p>
            <a:pPr marL="98425" indent="0">
              <a:lnSpc>
                <a:spcPct val="100000"/>
              </a:lnSpc>
              <a:spcBef>
                <a:spcPts val="600"/>
              </a:spcBef>
              <a:spcAft>
                <a:spcPts val="0"/>
              </a:spcAft>
              <a:buNone/>
            </a:pPr>
            <a:r>
              <a:rPr lang="en-US" sz="2800" dirty="0">
                <a:solidFill>
                  <a:srgbClr val="0432FF"/>
                </a:solidFill>
                <a:latin typeface="Calibri" panose="020F0502020204030204" pitchFamily="34" charset="0"/>
                <a:cs typeface="Calibri" panose="020F0502020204030204" pitchFamily="34" charset="0"/>
              </a:rPr>
              <a:t>Module 1 – </a:t>
            </a:r>
            <a:r>
              <a:rPr lang="en-US" sz="2800" dirty="0">
                <a:solidFill>
                  <a:schemeClr val="tx1"/>
                </a:solidFill>
                <a:latin typeface="Calibri" panose="020F0502020204030204" pitchFamily="34" charset="0"/>
                <a:cs typeface="Calibri" panose="020F0502020204030204" pitchFamily="34" charset="0"/>
              </a:rPr>
              <a:t>New and Emerging Strategies with Bispecific Antibodies in Multiple Myeloma (MM) – Dr Raje</a:t>
            </a:r>
            <a:endParaRPr lang="en-US" sz="2800" b="0" dirty="0">
              <a:solidFill>
                <a:schemeClr val="tx1"/>
              </a:solidFill>
              <a:latin typeface="Calibri" panose="020F0502020204030204" pitchFamily="34" charset="0"/>
              <a:cs typeface="Calibri" panose="020F0502020204030204" pitchFamily="34" charset="0"/>
            </a:endParaRPr>
          </a:p>
          <a:p>
            <a:pPr marL="98425" indent="0">
              <a:lnSpc>
                <a:spcPct val="100000"/>
              </a:lnSpc>
              <a:spcBef>
                <a:spcPts val="1600"/>
              </a:spcBef>
              <a:spcAft>
                <a:spcPts val="0"/>
              </a:spcAft>
              <a:buNone/>
            </a:pPr>
            <a:r>
              <a:rPr lang="en-US" sz="2800" dirty="0">
                <a:solidFill>
                  <a:srgbClr val="0432FF"/>
                </a:solidFill>
                <a:latin typeface="Calibri" panose="020F0502020204030204" pitchFamily="34" charset="0"/>
                <a:cs typeface="Calibri" panose="020F0502020204030204" pitchFamily="34" charset="0"/>
              </a:rPr>
              <a:t>Module 2 – </a:t>
            </a:r>
            <a:r>
              <a:rPr lang="en-US" sz="2800" dirty="0">
                <a:solidFill>
                  <a:schemeClr val="tx1"/>
                </a:solidFill>
                <a:latin typeface="Calibri" panose="020F0502020204030204" pitchFamily="34" charset="0"/>
                <a:cs typeface="Calibri" panose="020F0502020204030204" pitchFamily="34" charset="0"/>
              </a:rPr>
              <a:t>Utility of Antibody-Drug Conjugates for Relapsed/Refractory (R/R) MM  –  Dr Orlowski</a:t>
            </a:r>
          </a:p>
          <a:p>
            <a:pPr marL="98425" indent="0">
              <a:lnSpc>
                <a:spcPct val="100000"/>
              </a:lnSpc>
              <a:spcBef>
                <a:spcPts val="1600"/>
              </a:spcBef>
              <a:spcAft>
                <a:spcPts val="0"/>
              </a:spcAft>
              <a:buNone/>
            </a:pPr>
            <a:r>
              <a:rPr lang="en-US" sz="2800" dirty="0">
                <a:solidFill>
                  <a:srgbClr val="0432FF"/>
                </a:solidFill>
                <a:latin typeface="Calibri" panose="020F0502020204030204" pitchFamily="34" charset="0"/>
                <a:cs typeface="Calibri" panose="020F0502020204030204" pitchFamily="34" charset="0"/>
              </a:rPr>
              <a:t>Module 3 – </a:t>
            </a:r>
            <a:r>
              <a:rPr lang="en-US" sz="2800" dirty="0">
                <a:solidFill>
                  <a:schemeClr val="tx1"/>
                </a:solidFill>
                <a:latin typeface="Calibri" panose="020F0502020204030204" pitchFamily="34" charset="0"/>
                <a:cs typeface="Calibri" panose="020F0502020204030204" pitchFamily="34" charset="0"/>
              </a:rPr>
              <a:t>Potential Role of </a:t>
            </a:r>
            <a:r>
              <a:rPr lang="en-US" sz="2800" dirty="0" err="1">
                <a:solidFill>
                  <a:schemeClr val="tx1"/>
                </a:solidFill>
                <a:latin typeface="Calibri" panose="020F0502020204030204" pitchFamily="34" charset="0"/>
                <a:cs typeface="Calibri" panose="020F0502020204030204" pitchFamily="34" charset="0"/>
              </a:rPr>
              <a:t>Cereblon</a:t>
            </a:r>
            <a:r>
              <a:rPr lang="en-US" sz="2800" dirty="0">
                <a:solidFill>
                  <a:schemeClr val="tx1"/>
                </a:solidFill>
                <a:latin typeface="Calibri" panose="020F0502020204030204" pitchFamily="34" charset="0"/>
                <a:cs typeface="Calibri" panose="020F0502020204030204" pitchFamily="34" charset="0"/>
              </a:rPr>
              <a:t> E3 Ligase Modulators </a:t>
            </a:r>
            <a:br>
              <a:rPr lang="en-US" sz="2800" dirty="0">
                <a:solidFill>
                  <a:schemeClr val="tx1"/>
                </a:solidFill>
                <a:latin typeface="Calibri" panose="020F0502020204030204" pitchFamily="34" charset="0"/>
                <a:cs typeface="Calibri" panose="020F0502020204030204" pitchFamily="34" charset="0"/>
              </a:rPr>
            </a:br>
            <a:r>
              <a:rPr lang="en-US" sz="2800" dirty="0">
                <a:solidFill>
                  <a:schemeClr val="tx1"/>
                </a:solidFill>
                <a:latin typeface="Calibri" panose="020F0502020204030204" pitchFamily="34" charset="0"/>
                <a:cs typeface="Calibri" panose="020F0502020204030204" pitchFamily="34" charset="0"/>
              </a:rPr>
              <a:t>and Other Promising Novel Agents and Strategies for R/R MM – </a:t>
            </a:r>
            <a:br>
              <a:rPr lang="en-US" sz="2800" dirty="0">
                <a:solidFill>
                  <a:schemeClr val="tx1"/>
                </a:solidFill>
                <a:latin typeface="Calibri" panose="020F0502020204030204" pitchFamily="34" charset="0"/>
                <a:cs typeface="Calibri" panose="020F0502020204030204" pitchFamily="34" charset="0"/>
              </a:rPr>
            </a:br>
            <a:r>
              <a:rPr lang="en-US" sz="2800" dirty="0">
                <a:solidFill>
                  <a:schemeClr val="tx1"/>
                </a:solidFill>
                <a:latin typeface="Calibri" panose="020F0502020204030204" pitchFamily="34" charset="0"/>
                <a:cs typeface="Calibri" panose="020F0502020204030204" pitchFamily="34" charset="0"/>
              </a:rPr>
              <a:t>Prof Dimopoulos</a:t>
            </a:r>
          </a:p>
        </p:txBody>
      </p:sp>
    </p:spTree>
    <p:extLst>
      <p:ext uri="{BB962C8B-B14F-4D97-AF65-F5344CB8AC3E}">
        <p14:creationId xmlns:p14="http://schemas.microsoft.com/office/powerpoint/2010/main" val="25678616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58A93-B186-9AEA-9F45-8AB84CA414D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7C08CA7-1A0B-4EC1-BA7C-B00736998A57}"/>
              </a:ext>
            </a:extLst>
          </p:cNvPr>
          <p:cNvSpPr/>
          <p:nvPr/>
        </p:nvSpPr>
        <p:spPr bwMode="auto">
          <a:xfrm>
            <a:off x="533400" y="1447800"/>
            <a:ext cx="10801200" cy="1005840"/>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2" name="Title 1">
            <a:extLst>
              <a:ext uri="{FF2B5EF4-FFF2-40B4-BE49-F238E27FC236}">
                <a16:creationId xmlns:a16="http://schemas.microsoft.com/office/drawing/2014/main" id="{083ED513-7E65-4DA2-DDB6-AF4A3C262D43}"/>
              </a:ext>
            </a:extLst>
          </p:cNvPr>
          <p:cNvSpPr>
            <a:spLocks noGrp="1"/>
          </p:cNvSpPr>
          <p:nvPr>
            <p:ph type="title"/>
          </p:nvPr>
        </p:nvSpPr>
        <p:spPr>
          <a:xfrm>
            <a:off x="912286" y="44624"/>
            <a:ext cx="10358967" cy="1143000"/>
          </a:xfrm>
        </p:spPr>
        <p:txBody>
          <a:bodyPr/>
          <a:lstStyle/>
          <a:p>
            <a:pPr>
              <a:spcBef>
                <a:spcPts val="1200"/>
              </a:spcBef>
            </a:pPr>
            <a:r>
              <a:rPr lang="en-US" dirty="0"/>
              <a:t>Agenda</a:t>
            </a:r>
            <a:endParaRPr lang="en-US" sz="2400" dirty="0"/>
          </a:p>
        </p:txBody>
      </p:sp>
      <p:sp>
        <p:nvSpPr>
          <p:cNvPr id="3" name="Content Placeholder 2">
            <a:extLst>
              <a:ext uri="{FF2B5EF4-FFF2-40B4-BE49-F238E27FC236}">
                <a16:creationId xmlns:a16="http://schemas.microsoft.com/office/drawing/2014/main" id="{1C168AEB-5B5E-A533-69D0-CA8613C3983A}"/>
              </a:ext>
            </a:extLst>
          </p:cNvPr>
          <p:cNvSpPr>
            <a:spLocks noGrp="1"/>
          </p:cNvSpPr>
          <p:nvPr>
            <p:ph idx="1"/>
          </p:nvPr>
        </p:nvSpPr>
        <p:spPr>
          <a:xfrm>
            <a:off x="623392" y="980728"/>
            <a:ext cx="10273208" cy="4799013"/>
          </a:xfrm>
        </p:spPr>
        <p:txBody>
          <a:bodyPr/>
          <a:lstStyle/>
          <a:p>
            <a:pPr marL="98425" indent="0">
              <a:lnSpc>
                <a:spcPct val="100000"/>
              </a:lnSpc>
              <a:spcBef>
                <a:spcPts val="600"/>
              </a:spcBef>
              <a:spcAft>
                <a:spcPts val="0"/>
              </a:spcAft>
              <a:buNone/>
            </a:pPr>
            <a:endParaRPr lang="en-US" sz="2800" dirty="0">
              <a:solidFill>
                <a:srgbClr val="0432FF"/>
              </a:solidFill>
              <a:latin typeface="Calibri" panose="020F0502020204030204" pitchFamily="34" charset="0"/>
              <a:cs typeface="Calibri" panose="020F0502020204030204" pitchFamily="34" charset="0"/>
            </a:endParaRPr>
          </a:p>
          <a:p>
            <a:pPr marL="98425" indent="0">
              <a:lnSpc>
                <a:spcPct val="100000"/>
              </a:lnSpc>
              <a:spcBef>
                <a:spcPts val="600"/>
              </a:spcBef>
              <a:spcAft>
                <a:spcPts val="0"/>
              </a:spcAft>
              <a:buNone/>
            </a:pPr>
            <a:r>
              <a:rPr lang="en-US" sz="2800" dirty="0">
                <a:solidFill>
                  <a:schemeClr val="bg1"/>
                </a:solidFill>
                <a:latin typeface="Calibri" panose="020F0502020204030204" pitchFamily="34" charset="0"/>
                <a:cs typeface="Calibri" panose="020F0502020204030204" pitchFamily="34" charset="0"/>
              </a:rPr>
              <a:t>Module 1 – New and Emerging Strategies with Bispecific Antibodies in Multiple Myeloma (MM) – Dr Raje</a:t>
            </a:r>
            <a:endParaRPr lang="en-US" sz="2800" b="0" dirty="0">
              <a:solidFill>
                <a:schemeClr val="bg1"/>
              </a:solidFill>
              <a:latin typeface="Calibri" panose="020F0502020204030204" pitchFamily="34" charset="0"/>
              <a:cs typeface="Calibri" panose="020F0502020204030204" pitchFamily="34" charset="0"/>
            </a:endParaRPr>
          </a:p>
          <a:p>
            <a:pPr marL="98425" indent="0">
              <a:lnSpc>
                <a:spcPct val="100000"/>
              </a:lnSpc>
              <a:spcBef>
                <a:spcPts val="1600"/>
              </a:spcBef>
              <a:spcAft>
                <a:spcPts val="0"/>
              </a:spcAft>
              <a:buNone/>
            </a:pPr>
            <a:r>
              <a:rPr lang="en-US" sz="2800" dirty="0">
                <a:solidFill>
                  <a:srgbClr val="0432FF"/>
                </a:solidFill>
                <a:latin typeface="Calibri" panose="020F0502020204030204" pitchFamily="34" charset="0"/>
                <a:cs typeface="Calibri" panose="020F0502020204030204" pitchFamily="34" charset="0"/>
              </a:rPr>
              <a:t>Module 2 – </a:t>
            </a:r>
            <a:r>
              <a:rPr lang="en-US" sz="2800" dirty="0">
                <a:solidFill>
                  <a:schemeClr val="tx1"/>
                </a:solidFill>
                <a:latin typeface="Calibri" panose="020F0502020204030204" pitchFamily="34" charset="0"/>
                <a:cs typeface="Calibri" panose="020F0502020204030204" pitchFamily="34" charset="0"/>
              </a:rPr>
              <a:t>Utility of Antibody-Drug Conjugates for Relapsed/Refractory (R/R) MM  –  Dr Orlowski</a:t>
            </a:r>
          </a:p>
          <a:p>
            <a:pPr marL="98425" indent="0">
              <a:lnSpc>
                <a:spcPct val="100000"/>
              </a:lnSpc>
              <a:spcBef>
                <a:spcPts val="1600"/>
              </a:spcBef>
              <a:spcAft>
                <a:spcPts val="0"/>
              </a:spcAft>
              <a:buNone/>
            </a:pPr>
            <a:r>
              <a:rPr lang="en-US" sz="2800" dirty="0">
                <a:solidFill>
                  <a:srgbClr val="0432FF"/>
                </a:solidFill>
                <a:latin typeface="Calibri" panose="020F0502020204030204" pitchFamily="34" charset="0"/>
                <a:cs typeface="Calibri" panose="020F0502020204030204" pitchFamily="34" charset="0"/>
              </a:rPr>
              <a:t>Module 3 – </a:t>
            </a:r>
            <a:r>
              <a:rPr lang="en-US" sz="2800" dirty="0">
                <a:solidFill>
                  <a:schemeClr val="tx1"/>
                </a:solidFill>
                <a:latin typeface="Calibri" panose="020F0502020204030204" pitchFamily="34" charset="0"/>
                <a:cs typeface="Calibri" panose="020F0502020204030204" pitchFamily="34" charset="0"/>
              </a:rPr>
              <a:t>Potential Role of </a:t>
            </a:r>
            <a:r>
              <a:rPr lang="en-US" sz="2800" dirty="0" err="1">
                <a:solidFill>
                  <a:schemeClr val="tx1"/>
                </a:solidFill>
                <a:latin typeface="Calibri" panose="020F0502020204030204" pitchFamily="34" charset="0"/>
                <a:cs typeface="Calibri" panose="020F0502020204030204" pitchFamily="34" charset="0"/>
              </a:rPr>
              <a:t>Cereblon</a:t>
            </a:r>
            <a:r>
              <a:rPr lang="en-US" sz="2800" dirty="0">
                <a:solidFill>
                  <a:schemeClr val="tx1"/>
                </a:solidFill>
                <a:latin typeface="Calibri" panose="020F0502020204030204" pitchFamily="34" charset="0"/>
                <a:cs typeface="Calibri" panose="020F0502020204030204" pitchFamily="34" charset="0"/>
              </a:rPr>
              <a:t> E3 Ligase Modulators </a:t>
            </a:r>
            <a:br>
              <a:rPr lang="en-US" sz="2800" dirty="0">
                <a:solidFill>
                  <a:schemeClr val="tx1"/>
                </a:solidFill>
                <a:latin typeface="Calibri" panose="020F0502020204030204" pitchFamily="34" charset="0"/>
                <a:cs typeface="Calibri" panose="020F0502020204030204" pitchFamily="34" charset="0"/>
              </a:rPr>
            </a:br>
            <a:r>
              <a:rPr lang="en-US" sz="2800" dirty="0">
                <a:solidFill>
                  <a:schemeClr val="tx1"/>
                </a:solidFill>
                <a:latin typeface="Calibri" panose="020F0502020204030204" pitchFamily="34" charset="0"/>
                <a:cs typeface="Calibri" panose="020F0502020204030204" pitchFamily="34" charset="0"/>
              </a:rPr>
              <a:t>and Other Promising Novel Agents and Strategies for R/R MM – </a:t>
            </a:r>
            <a:br>
              <a:rPr lang="en-US" sz="2800" dirty="0">
                <a:solidFill>
                  <a:schemeClr val="tx1"/>
                </a:solidFill>
                <a:latin typeface="Calibri" panose="020F0502020204030204" pitchFamily="34" charset="0"/>
                <a:cs typeface="Calibri" panose="020F0502020204030204" pitchFamily="34" charset="0"/>
              </a:rPr>
            </a:br>
            <a:r>
              <a:rPr lang="en-US" sz="2800" dirty="0">
                <a:solidFill>
                  <a:schemeClr val="tx1"/>
                </a:solidFill>
                <a:latin typeface="Calibri" panose="020F0502020204030204" pitchFamily="34" charset="0"/>
                <a:cs typeface="Calibri" panose="020F0502020204030204" pitchFamily="34" charset="0"/>
              </a:rPr>
              <a:t>Prof Dimopoulos</a:t>
            </a:r>
          </a:p>
        </p:txBody>
      </p:sp>
    </p:spTree>
    <p:extLst>
      <p:ext uri="{BB962C8B-B14F-4D97-AF65-F5344CB8AC3E}">
        <p14:creationId xmlns:p14="http://schemas.microsoft.com/office/powerpoint/2010/main" val="21731294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lmrintra.partners.org/scripts/phsweb.mwl?APP=LMR&amp;OPT=GETIMG&amp;IMGID=3908329&amp;TT=Img.jpeg"/>
          <p:cNvPicPr>
            <a:picLocks noChangeAspect="1" noChangeArrowheads="1"/>
          </p:cNvPicPr>
          <p:nvPr/>
        </p:nvPicPr>
        <p:blipFill>
          <a:blip r:embed="rId3" cstate="print"/>
          <a:srcRect/>
          <a:stretch>
            <a:fillRect/>
          </a:stretch>
        </p:blipFill>
        <p:spPr bwMode="auto">
          <a:xfrm>
            <a:off x="240303" y="6003166"/>
            <a:ext cx="5362575" cy="647700"/>
          </a:xfrm>
          <a:prstGeom prst="rect">
            <a:avLst/>
          </a:prstGeom>
          <a:noFill/>
        </p:spPr>
      </p:pic>
      <p:sp>
        <p:nvSpPr>
          <p:cNvPr id="3" name="Title 2">
            <a:extLst>
              <a:ext uri="{FF2B5EF4-FFF2-40B4-BE49-F238E27FC236}">
                <a16:creationId xmlns:a16="http://schemas.microsoft.com/office/drawing/2014/main" id="{6D1D6C19-7BF9-4B44-A911-CAA8CB537A25}"/>
              </a:ext>
            </a:extLst>
          </p:cNvPr>
          <p:cNvSpPr>
            <a:spLocks noGrp="1"/>
          </p:cNvSpPr>
          <p:nvPr>
            <p:ph type="ctrTitle"/>
          </p:nvPr>
        </p:nvSpPr>
        <p:spPr>
          <a:xfrm>
            <a:off x="1136468" y="868362"/>
            <a:ext cx="9919063" cy="2387600"/>
          </a:xfrm>
        </p:spPr>
        <p:txBody>
          <a:bodyPr>
            <a:normAutofit/>
          </a:bodyPr>
          <a:lstStyle/>
          <a:p>
            <a:r>
              <a:rPr lang="en-US" altLang="en-US" dirty="0">
                <a:solidFill>
                  <a:srgbClr val="C00000"/>
                </a:solidFill>
              </a:rPr>
              <a:t>New and Emerging Strategies with Bispecific Antibodies in Multiple Myeloma</a:t>
            </a:r>
            <a:endParaRPr lang="en-GB" dirty="0">
              <a:solidFill>
                <a:srgbClr val="C00000"/>
              </a:solidFill>
              <a:latin typeface="+mn-lt"/>
              <a:ea typeface="Arial" charset="0"/>
              <a:cs typeface="Arial" charset="0"/>
            </a:endParaRPr>
          </a:p>
        </p:txBody>
      </p:sp>
      <p:sp>
        <p:nvSpPr>
          <p:cNvPr id="7" name="Subtitle 6">
            <a:extLst>
              <a:ext uri="{FF2B5EF4-FFF2-40B4-BE49-F238E27FC236}">
                <a16:creationId xmlns:a16="http://schemas.microsoft.com/office/drawing/2014/main" id="{0C28E84C-841D-42B5-B093-4ED4B7CB0D23}"/>
              </a:ext>
            </a:extLst>
          </p:cNvPr>
          <p:cNvSpPr>
            <a:spLocks noGrp="1"/>
          </p:cNvSpPr>
          <p:nvPr>
            <p:ph type="subTitle" idx="1"/>
          </p:nvPr>
        </p:nvSpPr>
        <p:spPr/>
        <p:txBody>
          <a:bodyPr>
            <a:normAutofit fontScale="70000" lnSpcReduction="20000"/>
          </a:bodyPr>
          <a:lstStyle/>
          <a:p>
            <a:pPr>
              <a:lnSpc>
                <a:spcPct val="120000"/>
              </a:lnSpc>
            </a:pPr>
            <a:r>
              <a:rPr lang="en-US" sz="2900" b="1" dirty="0">
                <a:solidFill>
                  <a:srgbClr val="002060"/>
                </a:solidFill>
              </a:rPr>
              <a:t>Noopur Raje, MD</a:t>
            </a:r>
            <a:br>
              <a:rPr lang="en-US" sz="2900" dirty="0">
                <a:solidFill>
                  <a:srgbClr val="002060"/>
                </a:solidFill>
              </a:rPr>
            </a:br>
            <a:r>
              <a:rPr lang="en-US" sz="2900" dirty="0">
                <a:solidFill>
                  <a:srgbClr val="002060"/>
                </a:solidFill>
              </a:rPr>
              <a:t> Center for Multiple Myeloma</a:t>
            </a:r>
            <a:br>
              <a:rPr lang="en-US" sz="2900" dirty="0">
                <a:solidFill>
                  <a:srgbClr val="002060"/>
                </a:solidFill>
              </a:rPr>
            </a:br>
            <a:r>
              <a:rPr lang="en-US" sz="2900" dirty="0">
                <a:solidFill>
                  <a:srgbClr val="002060"/>
                </a:solidFill>
              </a:rPr>
              <a:t>MGH Cancer Center </a:t>
            </a:r>
            <a:br>
              <a:rPr lang="en-US" sz="2900" dirty="0">
                <a:solidFill>
                  <a:srgbClr val="002060"/>
                </a:solidFill>
              </a:rPr>
            </a:br>
            <a:r>
              <a:rPr lang="en-US" sz="2900" dirty="0">
                <a:solidFill>
                  <a:srgbClr val="002060"/>
                </a:solidFill>
              </a:rPr>
              <a:t>Professor of Medicine</a:t>
            </a:r>
            <a:br>
              <a:rPr lang="en-US" sz="2900" dirty="0">
                <a:solidFill>
                  <a:srgbClr val="002060"/>
                </a:solidFill>
              </a:rPr>
            </a:br>
            <a:r>
              <a:rPr lang="en-US" sz="2900" dirty="0">
                <a:solidFill>
                  <a:srgbClr val="002060"/>
                </a:solidFill>
              </a:rPr>
              <a:t>Harvard Medical School</a:t>
            </a:r>
            <a:endParaRPr lang="en-GB" dirty="0"/>
          </a:p>
        </p:txBody>
      </p:sp>
      <p:pic>
        <p:nvPicPr>
          <p:cNvPr id="4" name="Graphic 3">
            <a:extLst>
              <a:ext uri="{FF2B5EF4-FFF2-40B4-BE49-F238E27FC236}">
                <a16:creationId xmlns:a16="http://schemas.microsoft.com/office/drawing/2014/main" id="{0249A8AC-E5BB-7570-21A6-979C465E29A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03030" y="5989638"/>
            <a:ext cx="4746439" cy="661228"/>
          </a:xfrm>
          <a:prstGeom prst="rect">
            <a:avLst/>
          </a:prstGeom>
        </p:spPr>
      </p:pic>
    </p:spTree>
    <p:extLst>
      <p:ext uri="{BB962C8B-B14F-4D97-AF65-F5344CB8AC3E}">
        <p14:creationId xmlns:p14="http://schemas.microsoft.com/office/powerpoint/2010/main" val="747577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A53FC9-4511-A352-7F04-5591187D43C6}"/>
              </a:ext>
            </a:extLst>
          </p:cNvPr>
          <p:cNvSpPr>
            <a:spLocks noGrp="1"/>
          </p:cNvSpPr>
          <p:nvPr>
            <p:ph type="title"/>
          </p:nvPr>
        </p:nvSpPr>
        <p:spPr>
          <a:xfrm>
            <a:off x="342156" y="418126"/>
            <a:ext cx="11507688" cy="762000"/>
          </a:xfrm>
        </p:spPr>
        <p:txBody>
          <a:bodyPr>
            <a:noAutofit/>
          </a:bodyPr>
          <a:lstStyle/>
          <a:p>
            <a:pPr algn="ctr"/>
            <a:r>
              <a:rPr lang="en-US" sz="3600" dirty="0">
                <a:solidFill>
                  <a:srgbClr val="C00000"/>
                </a:solidFill>
              </a:rPr>
              <a:t>Triple-class-exposed disease has </a:t>
            </a:r>
            <a:r>
              <a:rPr lang="en-US" sz="3600" i="1" dirty="0">
                <a:solidFill>
                  <a:srgbClr val="C00000"/>
                </a:solidFill>
              </a:rPr>
              <a:t>historically</a:t>
            </a:r>
            <a:r>
              <a:rPr lang="en-US" sz="3600" dirty="0">
                <a:solidFill>
                  <a:srgbClr val="C00000"/>
                </a:solidFill>
              </a:rPr>
              <a:t> </a:t>
            </a:r>
            <a:br>
              <a:rPr lang="en-US" sz="3600" dirty="0">
                <a:solidFill>
                  <a:srgbClr val="C00000"/>
                </a:solidFill>
              </a:rPr>
            </a:br>
            <a:r>
              <a:rPr lang="en-US" sz="3600" dirty="0">
                <a:solidFill>
                  <a:srgbClr val="C00000"/>
                </a:solidFill>
              </a:rPr>
              <a:t>had poor outcomes</a:t>
            </a:r>
          </a:p>
        </p:txBody>
      </p:sp>
      <p:sp>
        <p:nvSpPr>
          <p:cNvPr id="1152" name="TextBox 1151">
            <a:extLst>
              <a:ext uri="{FF2B5EF4-FFF2-40B4-BE49-F238E27FC236}">
                <a16:creationId xmlns:a16="http://schemas.microsoft.com/office/drawing/2014/main" id="{9EA15175-7218-9137-E28B-3893FEACF8F2}"/>
              </a:ext>
            </a:extLst>
          </p:cNvPr>
          <p:cNvSpPr txBox="1"/>
          <p:nvPr/>
        </p:nvSpPr>
        <p:spPr>
          <a:xfrm>
            <a:off x="738765" y="1224884"/>
            <a:ext cx="11028716" cy="923330"/>
          </a:xfrm>
          <a:prstGeom prst="rect">
            <a:avLst/>
          </a:prstGeom>
          <a:noFill/>
        </p:spPr>
        <p:txBody>
          <a:bodyPr wrap="square" rtlCol="0">
            <a:spAutoFit/>
          </a:bodyP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LocoMMotion:  </a:t>
            </a:r>
            <a:r>
              <a:rPr kumimoji="0" lang="en-CA"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prospective study of real life standard of care of triple-class exposed RRMM patients</a:t>
            </a:r>
          </a:p>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Proteasome inhibitor, immunomodulatory drug, anti-CD38 monoclonal antibody</a:t>
            </a:r>
          </a:p>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CA" sz="1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Data cut off:  May 2021</a:t>
            </a:r>
            <a:endParaRPr kumimoji="0" lang="en-CA" sz="1800" b="0" i="1"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oter Placeholder 3">
            <a:extLst>
              <a:ext uri="{FF2B5EF4-FFF2-40B4-BE49-F238E27FC236}">
                <a16:creationId xmlns:a16="http://schemas.microsoft.com/office/drawing/2014/main" id="{13C7F7FA-ACC7-9144-37E1-3442DFDB6E12}"/>
              </a:ext>
            </a:extLst>
          </p:cNvPr>
          <p:cNvSpPr txBox="1">
            <a:spLocks/>
          </p:cNvSpPr>
          <p:nvPr/>
        </p:nvSpPr>
        <p:spPr>
          <a:xfrm>
            <a:off x="417045" y="6543779"/>
            <a:ext cx="4623255" cy="35568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dirty="0">
                <a:ln>
                  <a:noFill/>
                </a:ln>
                <a:solidFill>
                  <a:srgbClr val="3F3F3F"/>
                </a:solidFill>
                <a:effectLst/>
                <a:uLnTx/>
                <a:uFillTx/>
                <a:latin typeface="Arial" panose="020B0604020202020204" pitchFamily="34" charset="0"/>
                <a:ea typeface="+mn-ea"/>
                <a:cs typeface="+mn-cs"/>
              </a:rPr>
              <a:t>Mateos MV et al, </a:t>
            </a:r>
            <a:r>
              <a:rPr kumimoji="0" lang="en-CA" sz="1400" b="0" i="1" u="none" strike="noStrike" kern="1200" cap="none" spc="0" normalizeH="0" baseline="0" noProof="0" dirty="0">
                <a:ln>
                  <a:noFill/>
                </a:ln>
                <a:solidFill>
                  <a:srgbClr val="3F3F3F"/>
                </a:solidFill>
                <a:effectLst/>
                <a:uLnTx/>
                <a:uFillTx/>
                <a:latin typeface="Arial" panose="020B0604020202020204" pitchFamily="34" charset="0"/>
                <a:ea typeface="+mn-ea"/>
                <a:cs typeface="+mn-cs"/>
              </a:rPr>
              <a:t>Leukemia</a:t>
            </a:r>
            <a:r>
              <a:rPr kumimoji="0" lang="en-CA" sz="1400" b="0" i="0" u="none" strike="noStrike" kern="1200" cap="none" spc="0" normalizeH="0" baseline="0" noProof="0" dirty="0">
                <a:ln>
                  <a:noFill/>
                </a:ln>
                <a:solidFill>
                  <a:srgbClr val="3F3F3F"/>
                </a:solidFill>
                <a:effectLst/>
                <a:uLnTx/>
                <a:uFillTx/>
                <a:latin typeface="Arial" panose="020B0604020202020204" pitchFamily="34" charset="0"/>
                <a:ea typeface="+mn-ea"/>
                <a:cs typeface="+mn-cs"/>
              </a:rPr>
              <a:t> 2022</a:t>
            </a:r>
          </a:p>
        </p:txBody>
      </p:sp>
      <p:pic>
        <p:nvPicPr>
          <p:cNvPr id="4" name="Picture 3">
            <a:extLst>
              <a:ext uri="{FF2B5EF4-FFF2-40B4-BE49-F238E27FC236}">
                <a16:creationId xmlns:a16="http://schemas.microsoft.com/office/drawing/2014/main" id="{5260B53A-2190-1585-4417-324543D6CDAA}"/>
              </a:ext>
            </a:extLst>
          </p:cNvPr>
          <p:cNvPicPr>
            <a:picLocks noChangeAspect="1"/>
          </p:cNvPicPr>
          <p:nvPr/>
        </p:nvPicPr>
        <p:blipFill>
          <a:blip r:embed="rId2"/>
          <a:stretch>
            <a:fillRect/>
          </a:stretch>
        </p:blipFill>
        <p:spPr>
          <a:xfrm>
            <a:off x="821126" y="2233905"/>
            <a:ext cx="10286855" cy="4214614"/>
          </a:xfrm>
          <a:prstGeom prst="rect">
            <a:avLst/>
          </a:prstGeom>
        </p:spPr>
      </p:pic>
      <p:sp>
        <p:nvSpPr>
          <p:cNvPr id="5" name="TextBox 4">
            <a:extLst>
              <a:ext uri="{FF2B5EF4-FFF2-40B4-BE49-F238E27FC236}">
                <a16:creationId xmlns:a16="http://schemas.microsoft.com/office/drawing/2014/main" id="{29B41F70-00AB-A3AA-3CF2-318868FA3F1A}"/>
              </a:ext>
            </a:extLst>
          </p:cNvPr>
          <p:cNvSpPr txBox="1"/>
          <p:nvPr/>
        </p:nvSpPr>
        <p:spPr>
          <a:xfrm>
            <a:off x="3010392" y="2568340"/>
            <a:ext cx="287931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PFS 4.6 months</a:t>
            </a:r>
          </a:p>
        </p:txBody>
      </p:sp>
      <p:sp>
        <p:nvSpPr>
          <p:cNvPr id="6" name="TextBox 5">
            <a:extLst>
              <a:ext uri="{FF2B5EF4-FFF2-40B4-BE49-F238E27FC236}">
                <a16:creationId xmlns:a16="http://schemas.microsoft.com/office/drawing/2014/main" id="{73E0E95E-CD31-933A-06BA-EA089366AFCE}"/>
              </a:ext>
            </a:extLst>
          </p:cNvPr>
          <p:cNvSpPr txBox="1"/>
          <p:nvPr/>
        </p:nvSpPr>
        <p:spPr>
          <a:xfrm>
            <a:off x="8207829" y="2568340"/>
            <a:ext cx="290015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OS 12.4 months</a:t>
            </a:r>
          </a:p>
        </p:txBody>
      </p:sp>
    </p:spTree>
    <p:extLst>
      <p:ext uri="{BB962C8B-B14F-4D97-AF65-F5344CB8AC3E}">
        <p14:creationId xmlns:p14="http://schemas.microsoft.com/office/powerpoint/2010/main" val="3692132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89F49-B4C5-B344-DD72-C96F73F7109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F931395-5D0A-E9D6-1A1B-8EE622F62CB5}"/>
              </a:ext>
            </a:extLst>
          </p:cNvPr>
          <p:cNvSpPr>
            <a:spLocks noGrp="1"/>
          </p:cNvSpPr>
          <p:nvPr>
            <p:ph type="title"/>
          </p:nvPr>
        </p:nvSpPr>
        <p:spPr>
          <a:xfrm>
            <a:off x="189186" y="235478"/>
            <a:ext cx="11901215" cy="1325563"/>
          </a:xfrm>
        </p:spPr>
        <p:txBody>
          <a:bodyPr>
            <a:normAutofit/>
          </a:bodyPr>
          <a:lstStyle/>
          <a:p>
            <a:r>
              <a:rPr lang="en-US" sz="3600" b="1" dirty="0">
                <a:solidFill>
                  <a:srgbClr val="C00000"/>
                </a:solidFill>
              </a:rPr>
              <a:t>Bispecific Antibody Targets and Mechanism of Action</a:t>
            </a:r>
          </a:p>
        </p:txBody>
      </p:sp>
      <p:pic>
        <p:nvPicPr>
          <p:cNvPr id="8" name="Picture 7">
            <a:extLst>
              <a:ext uri="{FF2B5EF4-FFF2-40B4-BE49-F238E27FC236}">
                <a16:creationId xmlns:a16="http://schemas.microsoft.com/office/drawing/2014/main" id="{934CFF8D-EF88-0483-B53E-18888B98AF4F}"/>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6115" y="2396991"/>
            <a:ext cx="6089885" cy="2622872"/>
          </a:xfrm>
          <a:prstGeom prst="rect">
            <a:avLst/>
          </a:prstGeom>
        </p:spPr>
      </p:pic>
      <p:graphicFrame>
        <p:nvGraphicFramePr>
          <p:cNvPr id="9" name="Table 8">
            <a:extLst>
              <a:ext uri="{FF2B5EF4-FFF2-40B4-BE49-F238E27FC236}">
                <a16:creationId xmlns:a16="http://schemas.microsoft.com/office/drawing/2014/main" id="{771CC946-D5F2-4596-FF96-1108796F9DCA}"/>
              </a:ext>
            </a:extLst>
          </p:cNvPr>
          <p:cNvGraphicFramePr>
            <a:graphicFrameLocks noGrp="1"/>
          </p:cNvGraphicFramePr>
          <p:nvPr/>
        </p:nvGraphicFramePr>
        <p:xfrm>
          <a:off x="6001946" y="2281545"/>
          <a:ext cx="5968778" cy="3149600"/>
        </p:xfrm>
        <a:graphic>
          <a:graphicData uri="http://schemas.openxmlformats.org/drawingml/2006/table">
            <a:tbl>
              <a:tblPr firstRow="1" bandRow="1">
                <a:tableStyleId>{21E4AEA4-8DFA-4A89-87EB-49C32662AFE0}</a:tableStyleId>
              </a:tblPr>
              <a:tblGrid>
                <a:gridCol w="1492195">
                  <a:extLst>
                    <a:ext uri="{9D8B030D-6E8A-4147-A177-3AD203B41FA5}">
                      <a16:colId xmlns:a16="http://schemas.microsoft.com/office/drawing/2014/main" val="2967124894"/>
                    </a:ext>
                  </a:extLst>
                </a:gridCol>
                <a:gridCol w="1417236">
                  <a:extLst>
                    <a:ext uri="{9D8B030D-6E8A-4147-A177-3AD203B41FA5}">
                      <a16:colId xmlns:a16="http://schemas.microsoft.com/office/drawing/2014/main" val="1702347790"/>
                    </a:ext>
                  </a:extLst>
                </a:gridCol>
                <a:gridCol w="1343697">
                  <a:extLst>
                    <a:ext uri="{9D8B030D-6E8A-4147-A177-3AD203B41FA5}">
                      <a16:colId xmlns:a16="http://schemas.microsoft.com/office/drawing/2014/main" val="2680257608"/>
                    </a:ext>
                  </a:extLst>
                </a:gridCol>
                <a:gridCol w="1715650">
                  <a:extLst>
                    <a:ext uri="{9D8B030D-6E8A-4147-A177-3AD203B41FA5}">
                      <a16:colId xmlns:a16="http://schemas.microsoft.com/office/drawing/2014/main" val="3877444473"/>
                    </a:ext>
                  </a:extLst>
                </a:gridCol>
              </a:tblGrid>
              <a:tr h="370840">
                <a:tc>
                  <a:txBody>
                    <a:bodyPr/>
                    <a:lstStyle/>
                    <a:p>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a:latin typeface="Arial" panose="020B0604020202020204" pitchFamily="34" charset="0"/>
                          <a:cs typeface="Arial" panose="020B0604020202020204" pitchFamily="34" charset="0"/>
                        </a:rPr>
                        <a:t>BCMA</a:t>
                      </a:r>
                    </a:p>
                  </a:txBody>
                  <a:tcPr/>
                </a:tc>
                <a:tc>
                  <a:txBody>
                    <a:bodyPr/>
                    <a:lstStyle/>
                    <a:p>
                      <a:pPr algn="ctr"/>
                      <a:r>
                        <a:rPr lang="en-US" sz="1400" dirty="0">
                          <a:latin typeface="Arial" panose="020B0604020202020204" pitchFamily="34" charset="0"/>
                          <a:cs typeface="Arial" panose="020B0604020202020204" pitchFamily="34" charset="0"/>
                        </a:rPr>
                        <a:t>GPRC5D</a:t>
                      </a:r>
                    </a:p>
                  </a:txBody>
                  <a:tcPr/>
                </a:tc>
                <a:tc>
                  <a:txBody>
                    <a:bodyPr/>
                    <a:lstStyle/>
                    <a:p>
                      <a:pPr algn="ctr"/>
                      <a:r>
                        <a:rPr lang="en-US" sz="1400" dirty="0">
                          <a:latin typeface="Arial" panose="020B0604020202020204" pitchFamily="34" charset="0"/>
                          <a:cs typeface="Arial" panose="020B0604020202020204" pitchFamily="34" charset="0"/>
                        </a:rPr>
                        <a:t>FcRH5</a:t>
                      </a:r>
                    </a:p>
                  </a:txBody>
                  <a:tcPr/>
                </a:tc>
                <a:extLst>
                  <a:ext uri="{0D108BD9-81ED-4DB2-BD59-A6C34878D82A}">
                    <a16:rowId xmlns:a16="http://schemas.microsoft.com/office/drawing/2014/main" val="4285419887"/>
                  </a:ext>
                </a:extLst>
              </a:tr>
              <a:tr h="370840">
                <a:tc>
                  <a:txBody>
                    <a:bodyPr/>
                    <a:lstStyle/>
                    <a:p>
                      <a:r>
                        <a:rPr lang="en-US" sz="1400" b="1" dirty="0">
                          <a:latin typeface="Arial" panose="020B0604020202020204" pitchFamily="34" charset="0"/>
                          <a:cs typeface="Arial" panose="020B0604020202020204" pitchFamily="34" charset="0"/>
                        </a:rPr>
                        <a:t>Expression</a:t>
                      </a:r>
                    </a:p>
                  </a:txBody>
                  <a:tcPr/>
                </a:tc>
                <a:tc>
                  <a:txBody>
                    <a:bodyPr/>
                    <a:lstStyle/>
                    <a:p>
                      <a:pPr algn="ctr"/>
                      <a:r>
                        <a:rPr lang="en-US" sz="1400" dirty="0">
                          <a:latin typeface="Arial" panose="020B0604020202020204" pitchFamily="34" charset="0"/>
                          <a:cs typeface="Arial" panose="020B0604020202020204" pitchFamily="34" charset="0"/>
                        </a:rPr>
                        <a:t>Plasma cells, </a:t>
                      </a:r>
                    </a:p>
                    <a:p>
                      <a:pPr algn="ctr"/>
                      <a:r>
                        <a:rPr lang="en-US" sz="1400" dirty="0" err="1">
                          <a:latin typeface="Arial" panose="020B0604020202020204" pitchFamily="34" charset="0"/>
                          <a:cs typeface="Arial" panose="020B0604020202020204" pitchFamily="34" charset="0"/>
                        </a:rPr>
                        <a:t>Plasmablasts</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a:latin typeface="Arial" panose="020B0604020202020204" pitchFamily="34" charset="0"/>
                          <a:cs typeface="Arial" panose="020B0604020202020204" pitchFamily="34" charset="0"/>
                        </a:rPr>
                        <a:t>Plasma cells, hair follicle, eccrine glands, filiform papillae of tongue </a:t>
                      </a:r>
                    </a:p>
                  </a:txBody>
                  <a:tcPr/>
                </a:tc>
                <a:tc>
                  <a:txBody>
                    <a:bodyPr/>
                    <a:lstStyle/>
                    <a:p>
                      <a:pPr algn="ctr"/>
                      <a:r>
                        <a:rPr lang="en-US" sz="1400" dirty="0">
                          <a:latin typeface="Arial" panose="020B0604020202020204" pitchFamily="34" charset="0"/>
                          <a:cs typeface="Arial" panose="020B0604020202020204" pitchFamily="34" charset="0"/>
                        </a:rPr>
                        <a:t>B-cell lineage cells including plasma cells</a:t>
                      </a:r>
                    </a:p>
                  </a:txBody>
                  <a:tcPr/>
                </a:tc>
                <a:extLst>
                  <a:ext uri="{0D108BD9-81ED-4DB2-BD59-A6C34878D82A}">
                    <a16:rowId xmlns:a16="http://schemas.microsoft.com/office/drawing/2014/main" val="2813375794"/>
                  </a:ext>
                </a:extLst>
              </a:tr>
              <a:tr h="370840">
                <a:tc>
                  <a:txBody>
                    <a:bodyPr/>
                    <a:lstStyle/>
                    <a:p>
                      <a:r>
                        <a:rPr lang="en-US" sz="1400" b="1" dirty="0">
                          <a:latin typeface="Arial" panose="020B0604020202020204" pitchFamily="34" charset="0"/>
                          <a:cs typeface="Arial" panose="020B0604020202020204" pitchFamily="34" charset="0"/>
                        </a:rPr>
                        <a:t>Biologic Significance</a:t>
                      </a:r>
                    </a:p>
                  </a:txBody>
                  <a:tcPr/>
                </a:tc>
                <a:tc>
                  <a:txBody>
                    <a:bodyPr/>
                    <a:lstStyle/>
                    <a:p>
                      <a:pPr algn="ctr"/>
                      <a:r>
                        <a:rPr lang="en-US" sz="1400" dirty="0">
                          <a:latin typeface="Arial" panose="020B0604020202020204" pitchFamily="34" charset="0"/>
                          <a:cs typeface="Arial" panose="020B0604020202020204" pitchFamily="34" charset="0"/>
                        </a:rPr>
                        <a:t>Survival/growth of plasma cells</a:t>
                      </a:r>
                    </a:p>
                  </a:txBody>
                  <a:tcPr/>
                </a:tc>
                <a:tc>
                  <a:txBody>
                    <a:bodyPr/>
                    <a:lstStyle/>
                    <a:p>
                      <a:pPr algn="ctr"/>
                      <a:r>
                        <a:rPr lang="en-US" sz="1400" dirty="0">
                          <a:latin typeface="Arial" panose="020B0604020202020204" pitchFamily="34" charset="0"/>
                          <a:cs typeface="Arial" panose="020B0604020202020204" pitchFamily="34" charset="0"/>
                        </a:rPr>
                        <a:t>Unclear</a:t>
                      </a:r>
                    </a:p>
                  </a:txBody>
                  <a:tcPr/>
                </a:tc>
                <a:tc>
                  <a:txBody>
                    <a:bodyPr/>
                    <a:lstStyle/>
                    <a:p>
                      <a:pPr algn="ctr"/>
                      <a:r>
                        <a:rPr lang="en-US" sz="1400" dirty="0">
                          <a:latin typeface="Arial" panose="020B0604020202020204" pitchFamily="34" charset="0"/>
                          <a:cs typeface="Arial" panose="020B0604020202020204" pitchFamily="34" charset="0"/>
                        </a:rPr>
                        <a:t>Unclear</a:t>
                      </a:r>
                    </a:p>
                  </a:txBody>
                  <a:tcPr/>
                </a:tc>
                <a:extLst>
                  <a:ext uri="{0D108BD9-81ED-4DB2-BD59-A6C34878D82A}">
                    <a16:rowId xmlns:a16="http://schemas.microsoft.com/office/drawing/2014/main" val="2583890948"/>
                  </a:ext>
                </a:extLst>
              </a:tr>
              <a:tr h="370840">
                <a:tc>
                  <a:txBody>
                    <a:bodyPr/>
                    <a:lstStyle/>
                    <a:p>
                      <a:r>
                        <a:rPr lang="en-US" sz="1400" b="1" dirty="0">
                          <a:latin typeface="Arial" panose="020B0604020202020204" pitchFamily="34" charset="0"/>
                          <a:cs typeface="Arial" panose="020B0604020202020204" pitchFamily="34" charset="0"/>
                        </a:rPr>
                        <a:t>Location</a:t>
                      </a:r>
                    </a:p>
                  </a:txBody>
                  <a:tcPr/>
                </a:tc>
                <a:tc>
                  <a:txBody>
                    <a:bodyPr/>
                    <a:lstStyle/>
                    <a:p>
                      <a:pPr algn="ctr"/>
                      <a:r>
                        <a:rPr lang="en-US" sz="1400" b="0" kern="1200" dirty="0">
                          <a:solidFill>
                            <a:schemeClr val="dk1"/>
                          </a:solidFill>
                          <a:effectLst/>
                          <a:latin typeface="Arial" panose="020B0604020202020204" pitchFamily="34" charset="0"/>
                          <a:cs typeface="Arial" panose="020B0604020202020204" pitchFamily="34" charset="0"/>
                        </a:rPr>
                        <a:t>16p13</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a:latin typeface="Arial" panose="020B0604020202020204" pitchFamily="34" charset="0"/>
                          <a:cs typeface="Arial" panose="020B0604020202020204" pitchFamily="34" charset="0"/>
                        </a:rPr>
                        <a:t>12p13</a:t>
                      </a:r>
                    </a:p>
                  </a:txBody>
                  <a:tcPr/>
                </a:tc>
                <a:tc>
                  <a:txBody>
                    <a:bodyPr/>
                    <a:lstStyle/>
                    <a:p>
                      <a:pPr algn="ctr"/>
                      <a:r>
                        <a:rPr lang="en-US" sz="1400" dirty="0">
                          <a:latin typeface="Arial" panose="020B0604020202020204" pitchFamily="34" charset="0"/>
                          <a:cs typeface="Arial" panose="020B0604020202020204" pitchFamily="34" charset="0"/>
                        </a:rPr>
                        <a:t>1q21</a:t>
                      </a:r>
                    </a:p>
                  </a:txBody>
                  <a:tcPr/>
                </a:tc>
                <a:extLst>
                  <a:ext uri="{0D108BD9-81ED-4DB2-BD59-A6C34878D82A}">
                    <a16:rowId xmlns:a16="http://schemas.microsoft.com/office/drawing/2014/main" val="4285825176"/>
                  </a:ext>
                </a:extLst>
              </a:tr>
              <a:tr h="401327">
                <a:tc>
                  <a:txBody>
                    <a:bodyPr/>
                    <a:lstStyle/>
                    <a:p>
                      <a:r>
                        <a:rPr lang="en-US" sz="1400" b="1" dirty="0">
                          <a:latin typeface="Arial" panose="020B0604020202020204" pitchFamily="34" charset="0"/>
                          <a:cs typeface="Arial" panose="020B0604020202020204" pitchFamily="34" charset="0"/>
                        </a:rPr>
                        <a:t>Extracellular Shedding?</a:t>
                      </a:r>
                    </a:p>
                  </a:txBody>
                  <a:tcPr/>
                </a:tc>
                <a:tc>
                  <a:txBody>
                    <a:bodyPr/>
                    <a:lstStyle/>
                    <a:p>
                      <a:pPr algn="ctr"/>
                      <a:r>
                        <a:rPr lang="en-US" sz="1400" dirty="0">
                          <a:latin typeface="Arial" panose="020B0604020202020204" pitchFamily="34" charset="0"/>
                          <a:cs typeface="Arial" panose="020B0604020202020204" pitchFamily="34" charset="0"/>
                        </a:rPr>
                        <a:t>Yes</a:t>
                      </a:r>
                    </a:p>
                  </a:txBody>
                  <a:tcPr/>
                </a:tc>
                <a:tc>
                  <a:txBody>
                    <a:bodyPr/>
                    <a:lstStyle/>
                    <a:p>
                      <a:pPr algn="ctr"/>
                      <a:r>
                        <a:rPr lang="en-US" sz="1400" dirty="0">
                          <a:latin typeface="Arial" panose="020B0604020202020204" pitchFamily="34" charset="0"/>
                          <a:cs typeface="Arial" panose="020B0604020202020204" pitchFamily="34" charset="0"/>
                        </a:rPr>
                        <a:t>No</a:t>
                      </a:r>
                    </a:p>
                  </a:txBody>
                  <a:tcPr/>
                </a:tc>
                <a:tc>
                  <a:txBody>
                    <a:bodyPr/>
                    <a:lstStyle/>
                    <a:p>
                      <a:pPr algn="ctr"/>
                      <a:r>
                        <a:rPr lang="en-US" sz="1400" dirty="0">
                          <a:latin typeface="Arial" panose="020B0604020202020204" pitchFamily="34" charset="0"/>
                          <a:cs typeface="Arial" panose="020B0604020202020204" pitchFamily="34" charset="0"/>
                        </a:rPr>
                        <a:t>Yes</a:t>
                      </a:r>
                    </a:p>
                  </a:txBody>
                  <a:tcPr/>
                </a:tc>
                <a:extLst>
                  <a:ext uri="{0D108BD9-81ED-4DB2-BD59-A6C34878D82A}">
                    <a16:rowId xmlns:a16="http://schemas.microsoft.com/office/drawing/2014/main" val="2766048217"/>
                  </a:ext>
                </a:extLst>
              </a:tr>
            </a:tbl>
          </a:graphicData>
        </a:graphic>
      </p:graphicFrame>
      <p:sp>
        <p:nvSpPr>
          <p:cNvPr id="10" name="TextBox 9">
            <a:extLst>
              <a:ext uri="{FF2B5EF4-FFF2-40B4-BE49-F238E27FC236}">
                <a16:creationId xmlns:a16="http://schemas.microsoft.com/office/drawing/2014/main" id="{19EFA6C6-C4B3-329A-127E-7FDA5848B663}"/>
              </a:ext>
            </a:extLst>
          </p:cNvPr>
          <p:cNvSpPr txBox="1"/>
          <p:nvPr/>
        </p:nvSpPr>
        <p:spPr>
          <a:xfrm>
            <a:off x="0" y="6396335"/>
            <a:ext cx="1172449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Reese et al, </a:t>
            </a:r>
            <a:r>
              <a:rPr kumimoji="0" lang="en-US"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Frontiers in Immunology</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2024; Yu et al, </a:t>
            </a:r>
            <a:r>
              <a:rPr kumimoji="0" lang="en-US"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Journal of Hematology &amp; Oncology</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Rodriguez-Otero et al, </a:t>
            </a:r>
            <a:r>
              <a:rPr kumimoji="0" lang="en-US"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Blood Cancer Journal</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2024; Li et al, </a:t>
            </a:r>
            <a:r>
              <a:rPr kumimoji="0" lang="en-US"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Cancer Cell</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Ise et al, </a:t>
            </a:r>
            <a:r>
              <a:rPr kumimoji="0" lang="en-US"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Leukemia</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2007</a:t>
            </a:r>
          </a:p>
        </p:txBody>
      </p:sp>
    </p:spTree>
    <p:extLst>
      <p:ext uri="{BB962C8B-B14F-4D97-AF65-F5344CB8AC3E}">
        <p14:creationId xmlns:p14="http://schemas.microsoft.com/office/powerpoint/2010/main" val="6123829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7D8A034-61EB-24B5-864D-4106005B7AC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2030507" y="1268705"/>
            <a:ext cx="7521461" cy="5381597"/>
          </a:xfrm>
          <a:prstGeom prst="rect">
            <a:avLst/>
          </a:prstGeom>
        </p:spPr>
      </p:pic>
      <p:sp>
        <p:nvSpPr>
          <p:cNvPr id="6" name="Title 4">
            <a:extLst>
              <a:ext uri="{FF2B5EF4-FFF2-40B4-BE49-F238E27FC236}">
                <a16:creationId xmlns:a16="http://schemas.microsoft.com/office/drawing/2014/main" id="{FC6DB004-78A7-64F4-6139-1827930BCDEB}"/>
              </a:ext>
            </a:extLst>
          </p:cNvPr>
          <p:cNvSpPr txBox="1">
            <a:spLocks/>
          </p:cNvSpPr>
          <p:nvPr/>
        </p:nvSpPr>
        <p:spPr>
          <a:xfrm>
            <a:off x="627960" y="501097"/>
            <a:ext cx="11564039" cy="76301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rPr>
              <a:t>PFS and ORR of Recently Approved </a:t>
            </a:r>
            <a:br>
              <a:rPr kumimoji="0" lang="en-US" sz="36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rPr>
            </a:br>
            <a:r>
              <a:rPr kumimoji="0" lang="en-US" sz="36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rPr>
              <a:t>Myeloma Drugs in RRMM </a:t>
            </a:r>
          </a:p>
        </p:txBody>
      </p:sp>
      <p:sp>
        <p:nvSpPr>
          <p:cNvPr id="7" name="TextBox 6">
            <a:extLst>
              <a:ext uri="{FF2B5EF4-FFF2-40B4-BE49-F238E27FC236}">
                <a16:creationId xmlns:a16="http://schemas.microsoft.com/office/drawing/2014/main" id="{DC6FDA10-20D4-213D-AFF6-FCB4FDB17C39}"/>
              </a:ext>
            </a:extLst>
          </p:cNvPr>
          <p:cNvSpPr txBox="1"/>
          <p:nvPr/>
        </p:nvSpPr>
        <p:spPr>
          <a:xfrm>
            <a:off x="107948" y="6501007"/>
            <a:ext cx="119761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San Miguel et al, </a:t>
            </a:r>
            <a:r>
              <a:rPr kumimoji="0" lang="en-US"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Lancet Oncology</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2013; Siegel et al, </a:t>
            </a:r>
            <a:r>
              <a:rPr kumimoji="0" lang="en-US"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Blood</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2012; </a:t>
            </a:r>
            <a:r>
              <a:rPr kumimoji="0" lang="en-US" sz="1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Lonial</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et al, </a:t>
            </a:r>
            <a:r>
              <a:rPr kumimoji="0" lang="en-US"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Lancet,</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2016; Chari et al, </a:t>
            </a:r>
            <a:r>
              <a:rPr kumimoji="0" lang="en-US"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NEJM</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2019; Moreau et al, </a:t>
            </a:r>
            <a:r>
              <a:rPr kumimoji="0" lang="en-US"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NEJM</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2022; </a:t>
            </a:r>
            <a:r>
              <a:rPr kumimoji="0" lang="en-US" sz="1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Lesokhin</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et al, </a:t>
            </a:r>
            <a:r>
              <a:rPr kumimoji="0" lang="en-US"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Nature Medicine</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2023; Bumma et al, </a:t>
            </a:r>
            <a:r>
              <a:rPr kumimoji="0" lang="en-US"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JCO, </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2024; Chari et al, </a:t>
            </a:r>
            <a:r>
              <a:rPr kumimoji="0" lang="en-US"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NEJM</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2022; Berdeja et al, </a:t>
            </a:r>
            <a:r>
              <a:rPr kumimoji="0" lang="en-US" sz="1000" b="0" i="1"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Lancet</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2021;  Munshi et al, </a:t>
            </a:r>
            <a:r>
              <a:rPr kumimoji="0" lang="en-US"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NEJM</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2021</a:t>
            </a:r>
          </a:p>
        </p:txBody>
      </p:sp>
      <p:sp>
        <p:nvSpPr>
          <p:cNvPr id="8" name="Rectangle 7">
            <a:extLst>
              <a:ext uri="{FF2B5EF4-FFF2-40B4-BE49-F238E27FC236}">
                <a16:creationId xmlns:a16="http://schemas.microsoft.com/office/drawing/2014/main" id="{3B3093A4-DF89-90E9-D1D5-AFE51EC6149E}"/>
              </a:ext>
            </a:extLst>
          </p:cNvPr>
          <p:cNvSpPr/>
          <p:nvPr/>
        </p:nvSpPr>
        <p:spPr>
          <a:xfrm>
            <a:off x="5270006" y="1423448"/>
            <a:ext cx="2702859" cy="4758888"/>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83D8A4A3-F707-487F-FB66-2079D5086411}"/>
              </a:ext>
            </a:extLst>
          </p:cNvPr>
          <p:cNvSpPr txBox="1"/>
          <p:nvPr/>
        </p:nvSpPr>
        <p:spPr>
          <a:xfrm rot="18746968">
            <a:off x="5294205" y="5352098"/>
            <a:ext cx="1260058"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black"/>
                </a:solidFill>
                <a:effectLst/>
                <a:uLnTx/>
                <a:uFillTx/>
                <a:latin typeface="Calibri"/>
                <a:ea typeface="+mn-ea"/>
                <a:cs typeface="+mn-cs"/>
              </a:rPr>
              <a:t>Elranatamab</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91168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3EC62-8316-D9A0-0D7C-502401B233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722074-7335-5744-11CF-0055830F66CC}"/>
              </a:ext>
            </a:extLst>
          </p:cNvPr>
          <p:cNvSpPr>
            <a:spLocks noGrp="1"/>
          </p:cNvSpPr>
          <p:nvPr>
            <p:ph type="title"/>
          </p:nvPr>
        </p:nvSpPr>
        <p:spPr>
          <a:xfrm>
            <a:off x="609600" y="2713038"/>
            <a:ext cx="10972800" cy="715962"/>
          </a:xfrm>
        </p:spPr>
        <p:txBody>
          <a:bodyPr/>
          <a:lstStyle/>
          <a:p>
            <a:r>
              <a:rPr lang="en-US" dirty="0">
                <a:solidFill>
                  <a:srgbClr val="C00000"/>
                </a:solidFill>
              </a:rPr>
              <a:t>Moving anti-BCMA bispecific antibody monotherapy </a:t>
            </a:r>
            <a:br>
              <a:rPr lang="en-US" dirty="0">
                <a:solidFill>
                  <a:srgbClr val="C00000"/>
                </a:solidFill>
              </a:rPr>
            </a:br>
            <a:r>
              <a:rPr lang="en-US" dirty="0">
                <a:solidFill>
                  <a:srgbClr val="C00000"/>
                </a:solidFill>
              </a:rPr>
              <a:t>to earlier lines of therapy</a:t>
            </a:r>
          </a:p>
        </p:txBody>
      </p:sp>
    </p:spTree>
    <p:extLst>
      <p:ext uri="{BB962C8B-B14F-4D97-AF65-F5344CB8AC3E}">
        <p14:creationId xmlns:p14="http://schemas.microsoft.com/office/powerpoint/2010/main" val="36762591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DBBB6-B88B-DC25-8F3F-DA8C6701257C}"/>
              </a:ext>
            </a:extLst>
          </p:cNvPr>
          <p:cNvSpPr>
            <a:spLocks noGrp="1"/>
          </p:cNvSpPr>
          <p:nvPr>
            <p:ph type="title"/>
          </p:nvPr>
        </p:nvSpPr>
        <p:spPr>
          <a:xfrm>
            <a:off x="838200" y="372472"/>
            <a:ext cx="10515600" cy="629448"/>
          </a:xfrm>
        </p:spPr>
        <p:txBody>
          <a:bodyPr/>
          <a:lstStyle/>
          <a:p>
            <a:pPr algn="ctr"/>
            <a:r>
              <a:rPr lang="en-US" dirty="0">
                <a:solidFill>
                  <a:srgbClr val="C00000"/>
                </a:solidFill>
              </a:rPr>
              <a:t>MajesTEC-9 Study Design</a:t>
            </a:r>
          </a:p>
        </p:txBody>
      </p:sp>
      <p:sp>
        <p:nvSpPr>
          <p:cNvPr id="6" name="TextBox 5">
            <a:extLst>
              <a:ext uri="{FF2B5EF4-FFF2-40B4-BE49-F238E27FC236}">
                <a16:creationId xmlns:a16="http://schemas.microsoft.com/office/drawing/2014/main" id="{CC0A3880-904C-57E9-22A6-4A7908460796}"/>
              </a:ext>
            </a:extLst>
          </p:cNvPr>
          <p:cNvSpPr txBox="1"/>
          <p:nvPr/>
        </p:nvSpPr>
        <p:spPr>
          <a:xfrm>
            <a:off x="8849686" y="4802992"/>
            <a:ext cx="2305439" cy="338554"/>
          </a:xfrm>
          <a:prstGeom prst="rect">
            <a:avLst/>
          </a:prstGeom>
          <a:noFill/>
        </p:spPr>
        <p:txBody>
          <a:bodyPr wrap="none" rtlCol="0">
            <a:spAutoFit/>
          </a:bodyPr>
          <a:lstStyle/>
          <a:p>
            <a:pPr marL="0" marR="0" lvl="0" indent="0" algn="l" defTabSz="608458"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ＭＳ Ｐゴシック" charset="0"/>
                <a:cs typeface="Arial"/>
              </a:rPr>
              <a:t>Primary endpoint:  PFS</a:t>
            </a:r>
          </a:p>
        </p:txBody>
      </p:sp>
      <p:sp>
        <p:nvSpPr>
          <p:cNvPr id="8" name="TextBox 7">
            <a:extLst>
              <a:ext uri="{FF2B5EF4-FFF2-40B4-BE49-F238E27FC236}">
                <a16:creationId xmlns:a16="http://schemas.microsoft.com/office/drawing/2014/main" id="{AA971D02-DB20-CEFC-2263-6BE1ACC532DA}"/>
              </a:ext>
            </a:extLst>
          </p:cNvPr>
          <p:cNvSpPr txBox="1"/>
          <p:nvPr/>
        </p:nvSpPr>
        <p:spPr>
          <a:xfrm>
            <a:off x="1954336" y="2436915"/>
            <a:ext cx="2203928" cy="1477328"/>
          </a:xfrm>
          <a:prstGeom prst="rect">
            <a:avLst/>
          </a:prstGeom>
          <a:noFill/>
        </p:spPr>
        <p:txBody>
          <a:bodyPr wrap="square" rtlCol="0">
            <a:spAutoFit/>
          </a:bodyPr>
          <a:lstStyle/>
          <a:p>
            <a:pPr marL="0" marR="0" lvl="0" indent="0" algn="l" defTabSz="608458"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a:ea typeface="ＭＳ Ｐゴシック" charset="0"/>
                <a:cs typeface="Arial"/>
              </a:rPr>
              <a:t>1-3 prior lines of therapy, </a:t>
            </a:r>
            <a:r>
              <a:rPr kumimoji="0" lang="en-US" sz="1800" b="1" i="1" u="none" strike="noStrike" kern="1200" cap="none" spc="0" normalizeH="0" baseline="0" noProof="0" dirty="0">
                <a:ln>
                  <a:noFill/>
                </a:ln>
                <a:solidFill>
                  <a:srgbClr val="000000"/>
                </a:solidFill>
                <a:effectLst/>
                <a:uLnTx/>
                <a:uFillTx/>
                <a:latin typeface="Arial"/>
                <a:ea typeface="ＭＳ Ｐゴシック" charset="0"/>
                <a:cs typeface="Arial"/>
              </a:rPr>
              <a:t>including lenalidomide and </a:t>
            </a:r>
            <a:r>
              <a:rPr kumimoji="0" lang="en-US" sz="1800" b="1" i="1" u="none" strike="noStrike" kern="1200" cap="none" spc="0" normalizeH="0" baseline="0" noProof="0" dirty="0">
                <a:ln>
                  <a:noFill/>
                </a:ln>
                <a:solidFill>
                  <a:srgbClr val="0F68B2"/>
                </a:solidFill>
                <a:effectLst/>
                <a:uLnTx/>
                <a:uFillTx/>
                <a:latin typeface="Arial"/>
                <a:ea typeface="ＭＳ Ｐゴシック" charset="0"/>
                <a:cs typeface="Arial"/>
              </a:rPr>
              <a:t>anti-CD38 antibody therapy</a:t>
            </a:r>
          </a:p>
        </p:txBody>
      </p:sp>
      <p:sp>
        <p:nvSpPr>
          <p:cNvPr id="9" name="TextBox 8">
            <a:extLst>
              <a:ext uri="{FF2B5EF4-FFF2-40B4-BE49-F238E27FC236}">
                <a16:creationId xmlns:a16="http://schemas.microsoft.com/office/drawing/2014/main" id="{CEA6A710-829F-5A6F-F405-96C9648509E1}"/>
              </a:ext>
            </a:extLst>
          </p:cNvPr>
          <p:cNvSpPr txBox="1"/>
          <p:nvPr/>
        </p:nvSpPr>
        <p:spPr>
          <a:xfrm>
            <a:off x="4613485" y="3441662"/>
            <a:ext cx="726481" cy="276999"/>
          </a:xfrm>
          <a:prstGeom prst="rect">
            <a:avLst/>
          </a:prstGeom>
          <a:noFill/>
        </p:spPr>
        <p:txBody>
          <a:bodyPr wrap="none" rtlCol="0">
            <a:spAutoFit/>
          </a:bodyPr>
          <a:lstStyle/>
          <a:p>
            <a:pPr marL="0" marR="0" lvl="0" indent="0" algn="l" defTabSz="608458"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ＭＳ Ｐゴシック" charset="0"/>
                <a:cs typeface="Arial"/>
              </a:rPr>
              <a:t>N = 614</a:t>
            </a:r>
          </a:p>
        </p:txBody>
      </p:sp>
      <p:sp>
        <p:nvSpPr>
          <p:cNvPr id="17" name="TextBox 16">
            <a:extLst>
              <a:ext uri="{FF2B5EF4-FFF2-40B4-BE49-F238E27FC236}">
                <a16:creationId xmlns:a16="http://schemas.microsoft.com/office/drawing/2014/main" id="{DAACD218-7EBB-24D1-64A1-E2D62E94136F}"/>
              </a:ext>
            </a:extLst>
          </p:cNvPr>
          <p:cNvSpPr txBox="1"/>
          <p:nvPr/>
        </p:nvSpPr>
        <p:spPr>
          <a:xfrm>
            <a:off x="6096000" y="3287775"/>
            <a:ext cx="2311729" cy="923330"/>
          </a:xfrm>
          <a:prstGeom prst="rect">
            <a:avLst/>
          </a:prstGeom>
          <a:solidFill>
            <a:schemeClr val="bg1">
              <a:lumMod val="50000"/>
            </a:schemeClr>
          </a:solidFill>
          <a:ln w="12700">
            <a:solidFill>
              <a:schemeClr val="tx1"/>
            </a:solidFill>
          </a:ln>
        </p:spPr>
        <p:txBody>
          <a:bodyPr wrap="square" rtlCol="0">
            <a:spAutoFit/>
          </a:bodyPr>
          <a:lstStyle/>
          <a:p>
            <a:pPr marL="0" marR="0" lvl="0" indent="0" algn="l" defTabSz="608458"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0"/>
                <a:cs typeface="Arial"/>
              </a:rPr>
              <a:t>Pomalidomide</a:t>
            </a:r>
          </a:p>
          <a:p>
            <a:pPr marL="0" marR="0" lvl="0" indent="0" algn="l" defTabSz="608458"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0"/>
                <a:cs typeface="Arial"/>
              </a:rPr>
              <a:t>Bortezomib</a:t>
            </a:r>
          </a:p>
          <a:p>
            <a:pPr marL="0" marR="0" lvl="0" indent="0" algn="l" defTabSz="608458"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0"/>
                <a:cs typeface="Arial"/>
              </a:rPr>
              <a:t>Dexamethasone</a:t>
            </a:r>
          </a:p>
        </p:txBody>
      </p:sp>
      <p:sp>
        <p:nvSpPr>
          <p:cNvPr id="18" name="TextBox 17">
            <a:extLst>
              <a:ext uri="{FF2B5EF4-FFF2-40B4-BE49-F238E27FC236}">
                <a16:creationId xmlns:a16="http://schemas.microsoft.com/office/drawing/2014/main" id="{1F73C06F-0274-EEE7-491A-C5458DB9134C}"/>
              </a:ext>
            </a:extLst>
          </p:cNvPr>
          <p:cNvSpPr txBox="1"/>
          <p:nvPr/>
        </p:nvSpPr>
        <p:spPr>
          <a:xfrm>
            <a:off x="9009353" y="3426274"/>
            <a:ext cx="1986106" cy="646331"/>
          </a:xfrm>
          <a:prstGeom prst="rect">
            <a:avLst/>
          </a:prstGeom>
          <a:solidFill>
            <a:schemeClr val="bg1">
              <a:lumMod val="50000"/>
            </a:schemeClr>
          </a:solidFill>
          <a:ln w="12700">
            <a:solidFill>
              <a:schemeClr val="tx1"/>
            </a:solidFill>
          </a:ln>
        </p:spPr>
        <p:txBody>
          <a:bodyPr wrap="square" rtlCol="0">
            <a:spAutoFit/>
          </a:bodyPr>
          <a:lstStyle/>
          <a:p>
            <a:pPr marL="0" marR="0" lvl="0" indent="0" algn="l" defTabSz="608458"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0"/>
                <a:cs typeface="Arial"/>
              </a:rPr>
              <a:t>Carfilzomib</a:t>
            </a:r>
          </a:p>
          <a:p>
            <a:pPr marL="0" marR="0" lvl="0" indent="0" algn="l" defTabSz="608458"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0"/>
                <a:cs typeface="Arial"/>
              </a:rPr>
              <a:t>Dexamethasone</a:t>
            </a:r>
          </a:p>
        </p:txBody>
      </p:sp>
      <p:cxnSp>
        <p:nvCxnSpPr>
          <p:cNvPr id="21" name="Straight Arrow Connector 20">
            <a:extLst>
              <a:ext uri="{FF2B5EF4-FFF2-40B4-BE49-F238E27FC236}">
                <a16:creationId xmlns:a16="http://schemas.microsoft.com/office/drawing/2014/main" id="{FCCEE189-DA75-8338-A041-CBC61B436262}"/>
              </a:ext>
            </a:extLst>
          </p:cNvPr>
          <p:cNvCxnSpPr>
            <a:cxnSpLocks/>
          </p:cNvCxnSpPr>
          <p:nvPr/>
        </p:nvCxnSpPr>
        <p:spPr>
          <a:xfrm flipV="1">
            <a:off x="5325906" y="2730396"/>
            <a:ext cx="562559" cy="353590"/>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A5247318-C4FF-493F-AA8B-24A3ADBE9082}"/>
              </a:ext>
            </a:extLst>
          </p:cNvPr>
          <p:cNvCxnSpPr>
            <a:cxnSpLocks/>
          </p:cNvCxnSpPr>
          <p:nvPr/>
        </p:nvCxnSpPr>
        <p:spPr>
          <a:xfrm>
            <a:off x="5325906" y="3239057"/>
            <a:ext cx="469282" cy="503363"/>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6757CD91-75B3-3A67-9BF4-050E621BD88D}"/>
              </a:ext>
            </a:extLst>
          </p:cNvPr>
          <p:cNvSpPr txBox="1"/>
          <p:nvPr/>
        </p:nvSpPr>
        <p:spPr>
          <a:xfrm>
            <a:off x="6096000" y="2494849"/>
            <a:ext cx="2311729" cy="369332"/>
          </a:xfrm>
          <a:prstGeom prst="rect">
            <a:avLst/>
          </a:prstGeom>
          <a:solidFill>
            <a:schemeClr val="accent4">
              <a:lumMod val="75000"/>
            </a:schemeClr>
          </a:solidFill>
          <a:ln w="38100">
            <a:solidFill>
              <a:srgbClr val="002E51"/>
            </a:solidFill>
          </a:ln>
        </p:spPr>
        <p:txBody>
          <a:bodyPr wrap="square" rtlCol="0">
            <a:spAutoFit/>
          </a:bodyPr>
          <a:lstStyle/>
          <a:p>
            <a:pPr marL="0" marR="0" lvl="0" indent="0" algn="l" defTabSz="608458"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ＭＳ Ｐゴシック" charset="0"/>
                <a:cs typeface="Arial"/>
              </a:rPr>
              <a:t>Teclistamab</a:t>
            </a:r>
          </a:p>
        </p:txBody>
      </p:sp>
      <p:sp>
        <p:nvSpPr>
          <p:cNvPr id="25" name="Oval 24">
            <a:extLst>
              <a:ext uri="{FF2B5EF4-FFF2-40B4-BE49-F238E27FC236}">
                <a16:creationId xmlns:a16="http://schemas.microsoft.com/office/drawing/2014/main" id="{667785D0-608F-3573-B612-EE7FF28A442A}"/>
              </a:ext>
            </a:extLst>
          </p:cNvPr>
          <p:cNvSpPr/>
          <p:nvPr/>
        </p:nvSpPr>
        <p:spPr bwMode="auto">
          <a:xfrm>
            <a:off x="4748126" y="2875115"/>
            <a:ext cx="457200" cy="457200"/>
          </a:xfrm>
          <a:prstGeom prst="ellipse">
            <a:avLst/>
          </a:prstGeom>
          <a:ln>
            <a:headEnd/>
            <a:tailEnd/>
          </a:ln>
          <a:extLst>
            <a:ext uri="{909E8E84-426E-40dd-AFC4-6F175D3DCCD1}">
              <a14:hiddenFill xmlns="" xmlns:a14="http://schemas.microsoft.com/office/drawing/2010/main">
                <a:solidFill>
                  <a:srgbClr val="18605A"/>
                </a:solidFill>
              </a14:hiddenFill>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style>
          <a:lnRef idx="2">
            <a:schemeClr val="accent2"/>
          </a:lnRef>
          <a:fillRef idx="1">
            <a:schemeClr val="lt1"/>
          </a:fillRef>
          <a:effectRef idx="0">
            <a:schemeClr val="accent2"/>
          </a:effectRef>
          <a:fontRef idx="minor">
            <a:schemeClr val="dk1"/>
          </a:fontRef>
        </p:style>
        <p:txBody>
          <a:bodyPr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R</a:t>
            </a:r>
          </a:p>
        </p:txBody>
      </p:sp>
      <p:sp>
        <p:nvSpPr>
          <p:cNvPr id="35" name="TextBox 34">
            <a:extLst>
              <a:ext uri="{FF2B5EF4-FFF2-40B4-BE49-F238E27FC236}">
                <a16:creationId xmlns:a16="http://schemas.microsoft.com/office/drawing/2014/main" id="{99D37EE5-988D-725E-4AEC-7BC2F395A956}"/>
              </a:ext>
            </a:extLst>
          </p:cNvPr>
          <p:cNvSpPr txBox="1"/>
          <p:nvPr/>
        </p:nvSpPr>
        <p:spPr>
          <a:xfrm>
            <a:off x="8524837" y="3569008"/>
            <a:ext cx="367408" cy="338554"/>
          </a:xfrm>
          <a:prstGeom prst="rect">
            <a:avLst/>
          </a:prstGeom>
          <a:noFill/>
        </p:spPr>
        <p:txBody>
          <a:bodyPr wrap="none" rtlCol="0">
            <a:spAutoFit/>
          </a:bodyPr>
          <a:lstStyle/>
          <a:p>
            <a:pPr marL="0" marR="0" lvl="0" indent="0" algn="ctr" defTabSz="608458" rtl="0" eaLnBrk="0" fontAlgn="base" latinLnBrk="0" hangingPunct="0">
              <a:lnSpc>
                <a:spcPct val="100000"/>
              </a:lnSpc>
              <a:spcBef>
                <a:spcPct val="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Arial"/>
                <a:ea typeface="ＭＳ Ｐゴシック" charset="0"/>
                <a:cs typeface="Arial"/>
              </a:rPr>
              <a:t>or</a:t>
            </a:r>
          </a:p>
        </p:txBody>
      </p:sp>
      <p:sp>
        <p:nvSpPr>
          <p:cNvPr id="37" name="Text Placeholder 2">
            <a:extLst>
              <a:ext uri="{FF2B5EF4-FFF2-40B4-BE49-F238E27FC236}">
                <a16:creationId xmlns:a16="http://schemas.microsoft.com/office/drawing/2014/main" id="{82C3051B-BC43-FE14-E340-E5F88D4DF676}"/>
              </a:ext>
            </a:extLst>
          </p:cNvPr>
          <p:cNvSpPr txBox="1">
            <a:spLocks/>
          </p:cNvSpPr>
          <p:nvPr/>
        </p:nvSpPr>
        <p:spPr bwMode="auto">
          <a:xfrm>
            <a:off x="576024" y="6410541"/>
            <a:ext cx="10333038" cy="276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584" indent="-228584"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ＭＳ Ｐゴシック" charset="0"/>
                <a:cs typeface="ＭＳ Ｐゴシック" charset="0"/>
              </a:defRPr>
            </a:lvl1pPr>
            <a:lvl2pPr marL="685750" indent="-228584"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2pPr>
            <a:lvl3pPr marL="1142914" indent="-228584"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3pPr>
            <a:lvl4pPr marL="1600080" indent="-228584"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ＭＳ Ｐゴシック" charset="0"/>
                <a:cs typeface="+mn-cs"/>
              </a:defRPr>
            </a:lvl4pPr>
            <a:lvl5pPr marL="2057247" indent="-228584"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ＭＳ Ｐゴシック" charset="0"/>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1200" b="0" i="0" u="none" strike="noStrike" kern="1200" cap="none" spc="0" normalizeH="0" baseline="0" noProof="0">
                <a:ln>
                  <a:noFill/>
                </a:ln>
                <a:solidFill>
                  <a:prstClr val="black"/>
                </a:solidFill>
                <a:effectLst/>
                <a:uLnTx/>
                <a:uFillTx/>
                <a:latin typeface="Calibri"/>
                <a:ea typeface="ＭＳ Ｐゴシック" charset="0"/>
              </a:rPr>
              <a:t>Touzeau C et al. </a:t>
            </a:r>
            <a:r>
              <a:rPr kumimoji="0" lang="en-US" sz="1200" b="0" i="1" u="none" strike="noStrike" kern="1200" cap="none" spc="0" normalizeH="0" baseline="0" noProof="0">
                <a:ln>
                  <a:noFill/>
                </a:ln>
                <a:solidFill>
                  <a:prstClr val="black"/>
                </a:solidFill>
                <a:effectLst/>
                <a:uLnTx/>
                <a:uFillTx/>
                <a:latin typeface="Calibri"/>
                <a:ea typeface="ＭＳ Ｐゴシック" charset="0"/>
              </a:rPr>
              <a:t>N Engl J Med </a:t>
            </a:r>
            <a:r>
              <a:rPr kumimoji="0" lang="en-US" sz="1200" b="0" i="0" u="none" strike="noStrike" kern="1200" cap="none" spc="0" normalizeH="0" baseline="0" noProof="0">
                <a:ln>
                  <a:noFill/>
                </a:ln>
                <a:solidFill>
                  <a:prstClr val="black"/>
                </a:solidFill>
                <a:effectLst/>
                <a:uLnTx/>
                <a:uFillTx/>
                <a:latin typeface="Calibri"/>
                <a:ea typeface="ＭＳ Ｐゴシック" charset="0"/>
              </a:rPr>
              <a:t>2026;395:440-53.</a:t>
            </a:r>
            <a:endParaRPr kumimoji="0" lang="en-US" sz="1200" b="0" i="0" u="none" strike="noStrike" kern="1200" cap="none" spc="0" normalizeH="0" baseline="0" noProof="0" dirty="0">
              <a:ln>
                <a:noFill/>
              </a:ln>
              <a:solidFill>
                <a:prstClr val="black"/>
              </a:solidFill>
              <a:effectLst/>
              <a:uLnTx/>
              <a:uFillTx/>
              <a:latin typeface="Calibri"/>
              <a:ea typeface="ＭＳ Ｐゴシック" charset="0"/>
            </a:endParaRPr>
          </a:p>
        </p:txBody>
      </p:sp>
    </p:spTree>
    <p:extLst>
      <p:ext uri="{BB962C8B-B14F-4D97-AF65-F5344CB8AC3E}">
        <p14:creationId xmlns:p14="http://schemas.microsoft.com/office/powerpoint/2010/main" val="40192355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4A2C3-F57D-7788-B47E-661E2FED0E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A6023E-AA1C-E14E-48E0-4F7FA21DC5B5}"/>
              </a:ext>
            </a:extLst>
          </p:cNvPr>
          <p:cNvSpPr>
            <a:spLocks noGrp="1"/>
          </p:cNvSpPr>
          <p:nvPr>
            <p:ph type="title"/>
          </p:nvPr>
        </p:nvSpPr>
        <p:spPr>
          <a:xfrm>
            <a:off x="647201" y="419697"/>
            <a:ext cx="10515600" cy="629448"/>
          </a:xfrm>
        </p:spPr>
        <p:txBody>
          <a:bodyPr/>
          <a:lstStyle/>
          <a:p>
            <a:r>
              <a:rPr lang="en-US" dirty="0">
                <a:solidFill>
                  <a:srgbClr val="C00000"/>
                </a:solidFill>
              </a:rPr>
              <a:t>MajesTEC-9: </a:t>
            </a:r>
            <a:r>
              <a:rPr lang="en-US" dirty="0" err="1">
                <a:solidFill>
                  <a:srgbClr val="C00000"/>
                </a:solidFill>
              </a:rPr>
              <a:t>Teclistamab</a:t>
            </a:r>
            <a:r>
              <a:rPr lang="en-US" dirty="0">
                <a:solidFill>
                  <a:srgbClr val="C00000"/>
                </a:solidFill>
              </a:rPr>
              <a:t> in Multiple Myeloma with One to Three Previous Lines of Therapy</a:t>
            </a:r>
          </a:p>
        </p:txBody>
      </p:sp>
      <p:sp>
        <p:nvSpPr>
          <p:cNvPr id="3" name="Text Placeholder 2">
            <a:extLst>
              <a:ext uri="{FF2B5EF4-FFF2-40B4-BE49-F238E27FC236}">
                <a16:creationId xmlns:a16="http://schemas.microsoft.com/office/drawing/2014/main" id="{EDFAC6D6-7868-5DDE-4503-D1F8CD61B3D0}"/>
              </a:ext>
            </a:extLst>
          </p:cNvPr>
          <p:cNvSpPr>
            <a:spLocks noGrp="1"/>
          </p:cNvSpPr>
          <p:nvPr>
            <p:ph type="body" sz="quarter" idx="4294967295"/>
          </p:nvPr>
        </p:nvSpPr>
        <p:spPr>
          <a:xfrm>
            <a:off x="576024" y="6410541"/>
            <a:ext cx="10333038" cy="276225"/>
          </a:xfrm>
        </p:spPr>
        <p:txBody>
          <a:bodyPr/>
          <a:lstStyle/>
          <a:p>
            <a:pPr marL="0" indent="0">
              <a:buNone/>
            </a:pPr>
            <a:r>
              <a:rPr lang="en-US" sz="1200" dirty="0" err="1"/>
              <a:t>Touzeau</a:t>
            </a:r>
            <a:r>
              <a:rPr lang="en-US" sz="1200" dirty="0"/>
              <a:t> C et al. </a:t>
            </a:r>
            <a:r>
              <a:rPr lang="en-US" sz="1200" i="1" dirty="0"/>
              <a:t>N Engl J Med </a:t>
            </a:r>
            <a:r>
              <a:rPr lang="en-US" sz="1200" dirty="0"/>
              <a:t>2026;395:440-53.</a:t>
            </a:r>
          </a:p>
        </p:txBody>
      </p:sp>
      <p:pic>
        <p:nvPicPr>
          <p:cNvPr id="34" name="Picture 33">
            <a:extLst>
              <a:ext uri="{FF2B5EF4-FFF2-40B4-BE49-F238E27FC236}">
                <a16:creationId xmlns:a16="http://schemas.microsoft.com/office/drawing/2014/main" id="{A7146AB9-D206-FA00-E507-3FFBE5D8143C}"/>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329577" y="1296877"/>
            <a:ext cx="7772400" cy="2733809"/>
          </a:xfrm>
          <a:prstGeom prst="rect">
            <a:avLst/>
          </a:prstGeom>
        </p:spPr>
      </p:pic>
      <p:pic>
        <p:nvPicPr>
          <p:cNvPr id="38" name="Picture 37">
            <a:extLst>
              <a:ext uri="{FF2B5EF4-FFF2-40B4-BE49-F238E27FC236}">
                <a16:creationId xmlns:a16="http://schemas.microsoft.com/office/drawing/2014/main" id="{00035F81-7CF0-B5C5-AD9D-FE5835A454B3}"/>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a:off x="7305023" y="3429000"/>
            <a:ext cx="4608666" cy="3317400"/>
          </a:xfrm>
          <a:prstGeom prst="rect">
            <a:avLst/>
          </a:prstGeom>
        </p:spPr>
      </p:pic>
    </p:spTree>
    <p:extLst>
      <p:ext uri="{BB962C8B-B14F-4D97-AF65-F5344CB8AC3E}">
        <p14:creationId xmlns:p14="http://schemas.microsoft.com/office/powerpoint/2010/main" val="20315655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99D1C-9FE0-3E43-80E1-2144C828BD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1E73F7-93F1-5C74-312F-3282C588206F}"/>
              </a:ext>
            </a:extLst>
          </p:cNvPr>
          <p:cNvSpPr>
            <a:spLocks noGrp="1"/>
          </p:cNvSpPr>
          <p:nvPr>
            <p:ph type="title"/>
          </p:nvPr>
        </p:nvSpPr>
        <p:spPr>
          <a:xfrm>
            <a:off x="838200" y="178352"/>
            <a:ext cx="10515600" cy="841005"/>
          </a:xfrm>
        </p:spPr>
        <p:txBody>
          <a:bodyPr>
            <a:noAutofit/>
          </a:bodyPr>
          <a:lstStyle/>
          <a:p>
            <a:pPr algn="ctr"/>
            <a:r>
              <a:rPr lang="en-US" sz="2600" dirty="0">
                <a:solidFill>
                  <a:srgbClr val="C00000"/>
                </a:solidFill>
              </a:rPr>
              <a:t>Randomized phase III studies of anti-BCMA bispecific antibody </a:t>
            </a:r>
            <a:br>
              <a:rPr lang="en-US" sz="2600" dirty="0">
                <a:solidFill>
                  <a:srgbClr val="C00000"/>
                </a:solidFill>
              </a:rPr>
            </a:br>
            <a:r>
              <a:rPr lang="en-US" sz="2600" dirty="0">
                <a:solidFill>
                  <a:srgbClr val="C00000"/>
                </a:solidFill>
              </a:rPr>
              <a:t>in progress in relapsed myeloma</a:t>
            </a:r>
          </a:p>
        </p:txBody>
      </p:sp>
      <p:sp>
        <p:nvSpPr>
          <p:cNvPr id="5" name="Text Placeholder 4">
            <a:extLst>
              <a:ext uri="{FF2B5EF4-FFF2-40B4-BE49-F238E27FC236}">
                <a16:creationId xmlns:a16="http://schemas.microsoft.com/office/drawing/2014/main" id="{91EA9AEC-6DAE-2206-44CB-A026B7D1D46D}"/>
              </a:ext>
            </a:extLst>
          </p:cNvPr>
          <p:cNvSpPr>
            <a:spLocks noGrp="1"/>
          </p:cNvSpPr>
          <p:nvPr>
            <p:ph type="body" sz="quarter" idx="4294967295"/>
          </p:nvPr>
        </p:nvSpPr>
        <p:spPr>
          <a:xfrm>
            <a:off x="264089" y="6372254"/>
            <a:ext cx="5949213" cy="341646"/>
          </a:xfrm>
        </p:spPr>
        <p:txBody>
          <a:bodyPr anchor="ctr"/>
          <a:lstStyle/>
          <a:p>
            <a:pPr marL="0" indent="0" algn="just">
              <a:buNone/>
            </a:pPr>
            <a:r>
              <a:rPr lang="en-US" sz="1100" dirty="0" err="1">
                <a:solidFill>
                  <a:prstClr val="black"/>
                </a:solidFill>
                <a:latin typeface="Arial"/>
                <a:cs typeface="Arial"/>
              </a:rPr>
              <a:t>Grosicki</a:t>
            </a:r>
            <a:r>
              <a:rPr lang="en-US" sz="1100" dirty="0">
                <a:solidFill>
                  <a:prstClr val="black"/>
                </a:solidFill>
                <a:latin typeface="Arial"/>
                <a:cs typeface="Arial"/>
              </a:rPr>
              <a:t> S et al., ASCO 2022; </a:t>
            </a:r>
            <a:r>
              <a:rPr lang="en-US" sz="1100" dirty="0"/>
              <a:t>Weisel K et al., IMS 2023; Costa LJ et al., IMS 2024</a:t>
            </a:r>
          </a:p>
        </p:txBody>
      </p:sp>
      <p:sp>
        <p:nvSpPr>
          <p:cNvPr id="4" name="TextBox 3">
            <a:extLst>
              <a:ext uri="{FF2B5EF4-FFF2-40B4-BE49-F238E27FC236}">
                <a16:creationId xmlns:a16="http://schemas.microsoft.com/office/drawing/2014/main" id="{AFB0DE11-AEE1-65EF-7365-86F13A3D45A8}"/>
              </a:ext>
            </a:extLst>
          </p:cNvPr>
          <p:cNvSpPr txBox="1"/>
          <p:nvPr/>
        </p:nvSpPr>
        <p:spPr>
          <a:xfrm>
            <a:off x="398987" y="1254559"/>
            <a:ext cx="1949573" cy="400110"/>
          </a:xfrm>
          <a:prstGeom prst="rect">
            <a:avLst/>
          </a:prstGeom>
          <a:noFill/>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a:ea typeface="+mn-ea"/>
                <a:cs typeface="Arial"/>
              </a:rPr>
              <a:t>MagnetisMM-5</a:t>
            </a:r>
          </a:p>
        </p:txBody>
      </p:sp>
      <p:sp>
        <p:nvSpPr>
          <p:cNvPr id="6" name="TextBox 5">
            <a:extLst>
              <a:ext uri="{FF2B5EF4-FFF2-40B4-BE49-F238E27FC236}">
                <a16:creationId xmlns:a16="http://schemas.microsoft.com/office/drawing/2014/main" id="{6EECDF6C-2151-AF4C-EFC0-6564A74DE1B1}"/>
              </a:ext>
            </a:extLst>
          </p:cNvPr>
          <p:cNvSpPr txBox="1"/>
          <p:nvPr/>
        </p:nvSpPr>
        <p:spPr>
          <a:xfrm>
            <a:off x="259526" y="4853636"/>
            <a:ext cx="1773242" cy="276999"/>
          </a:xfrm>
          <a:prstGeom prst="rect">
            <a:avLst/>
          </a:prstGeom>
          <a:noFill/>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Arial"/>
              </a:rPr>
              <a:t>Primary endpoint:  PFS</a:t>
            </a:r>
          </a:p>
        </p:txBody>
      </p:sp>
      <p:sp>
        <p:nvSpPr>
          <p:cNvPr id="9" name="TextBox 8">
            <a:extLst>
              <a:ext uri="{FF2B5EF4-FFF2-40B4-BE49-F238E27FC236}">
                <a16:creationId xmlns:a16="http://schemas.microsoft.com/office/drawing/2014/main" id="{A8EFEFFC-FCC7-A9CE-FDCD-49867BBE864D}"/>
              </a:ext>
            </a:extLst>
          </p:cNvPr>
          <p:cNvSpPr txBox="1"/>
          <p:nvPr/>
        </p:nvSpPr>
        <p:spPr>
          <a:xfrm>
            <a:off x="259526" y="5173868"/>
            <a:ext cx="2973519" cy="723275"/>
          </a:xfrm>
          <a:prstGeom prst="rect">
            <a:avLst/>
          </a:prstGeom>
          <a:noFill/>
        </p:spPr>
        <p:txBody>
          <a:bodyPr wrap="square" rtlCol="0">
            <a:spAutoFit/>
          </a:bodyPr>
          <a:lstStyle/>
          <a:p>
            <a:pPr marL="0" marR="0" lvl="0" indent="0" algn="l" defTabSz="1216915" rtl="0" eaLnBrk="0" fontAlgn="auto" latinLnBrk="0" hangingPunct="0">
              <a:lnSpc>
                <a:spcPct val="100000"/>
              </a:lnSpc>
              <a:spcBef>
                <a:spcPts val="0"/>
              </a:spcBef>
              <a:spcAft>
                <a:spcPts val="6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a:ea typeface="+mn-ea"/>
                <a:cs typeface="Arial"/>
              </a:rPr>
              <a:t>1-4 prior lines </a:t>
            </a:r>
            <a:r>
              <a:rPr kumimoji="0" lang="en-US" sz="1200" b="0" i="0" u="none" strike="noStrike" kern="1200" cap="none" spc="0" normalizeH="0" baseline="0" noProof="0" dirty="0">
                <a:ln>
                  <a:noFill/>
                </a:ln>
                <a:solidFill>
                  <a:prstClr val="black"/>
                </a:solidFill>
                <a:effectLst/>
                <a:uLnTx/>
                <a:uFillTx/>
                <a:latin typeface="Arial"/>
                <a:ea typeface="+mn-ea"/>
                <a:cs typeface="Arial"/>
              </a:rPr>
              <a:t>of therapy, including lenalidomide and PI</a:t>
            </a:r>
          </a:p>
          <a:p>
            <a:pPr marL="0" marR="0" lvl="0" indent="0" algn="l" defTabSz="1216915" rtl="0" eaLnBrk="0" fontAlgn="auto" latinLnBrk="0" hangingPunct="0">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Arial"/>
              </a:rPr>
              <a:t>Prior anti-CD38 allowed if &gt; 6 months</a:t>
            </a:r>
          </a:p>
        </p:txBody>
      </p:sp>
      <p:sp>
        <p:nvSpPr>
          <p:cNvPr id="10" name="Oval 9">
            <a:extLst>
              <a:ext uri="{FF2B5EF4-FFF2-40B4-BE49-F238E27FC236}">
                <a16:creationId xmlns:a16="http://schemas.microsoft.com/office/drawing/2014/main" id="{5719C782-B8F9-2AF1-302D-47F6673AF784}"/>
              </a:ext>
            </a:extLst>
          </p:cNvPr>
          <p:cNvSpPr/>
          <p:nvPr/>
        </p:nvSpPr>
        <p:spPr>
          <a:xfrm>
            <a:off x="398987" y="2692222"/>
            <a:ext cx="597412" cy="554955"/>
          </a:xfrm>
          <a:prstGeom prst="ellipse">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6915"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w="0">
                  <a:noFill/>
                </a:ln>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mn-ea"/>
                <a:cs typeface="Arial" panose="020B0604020202020204" pitchFamily="34" charset="0"/>
              </a:rPr>
              <a:t>R</a:t>
            </a:r>
          </a:p>
        </p:txBody>
      </p:sp>
      <p:cxnSp>
        <p:nvCxnSpPr>
          <p:cNvPr id="12" name="Straight Arrow Connector 11">
            <a:extLst>
              <a:ext uri="{FF2B5EF4-FFF2-40B4-BE49-F238E27FC236}">
                <a16:creationId xmlns:a16="http://schemas.microsoft.com/office/drawing/2014/main" id="{8D4C5F3F-2141-1962-6A90-B2049C2CDAFE}"/>
              </a:ext>
            </a:extLst>
          </p:cNvPr>
          <p:cNvCxnSpPr>
            <a:cxnSpLocks/>
          </p:cNvCxnSpPr>
          <p:nvPr/>
        </p:nvCxnSpPr>
        <p:spPr>
          <a:xfrm flipV="1">
            <a:off x="1122286" y="2337580"/>
            <a:ext cx="447407" cy="220272"/>
          </a:xfrm>
          <a:prstGeom prst="straightConnector1">
            <a:avLst/>
          </a:prstGeom>
          <a:ln w="285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3DC8D5D9-97AF-BF22-CFA3-63C5AD57621E}"/>
              </a:ext>
            </a:extLst>
          </p:cNvPr>
          <p:cNvSpPr txBox="1"/>
          <p:nvPr/>
        </p:nvSpPr>
        <p:spPr>
          <a:xfrm>
            <a:off x="1789359" y="2095097"/>
            <a:ext cx="1199367" cy="307777"/>
          </a:xfrm>
          <a:prstGeom prst="rect">
            <a:avLst/>
          </a:prstGeom>
          <a:solidFill>
            <a:schemeClr val="tx2">
              <a:lumMod val="75000"/>
            </a:schemeClr>
          </a:solidFill>
          <a:ln w="28575">
            <a:solidFill>
              <a:srgbClr val="000000"/>
            </a:solidFill>
          </a:ln>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Arial"/>
              </a:rPr>
              <a:t>Elranatamab</a:t>
            </a:r>
          </a:p>
        </p:txBody>
      </p:sp>
      <p:sp>
        <p:nvSpPr>
          <p:cNvPr id="14" name="TextBox 13">
            <a:extLst>
              <a:ext uri="{FF2B5EF4-FFF2-40B4-BE49-F238E27FC236}">
                <a16:creationId xmlns:a16="http://schemas.microsoft.com/office/drawing/2014/main" id="{F5CE19D9-3982-C4D7-BC7B-858EDADECA15}"/>
              </a:ext>
            </a:extLst>
          </p:cNvPr>
          <p:cNvSpPr txBox="1"/>
          <p:nvPr/>
        </p:nvSpPr>
        <p:spPr>
          <a:xfrm>
            <a:off x="1789359" y="2730876"/>
            <a:ext cx="1317990" cy="523220"/>
          </a:xfrm>
          <a:prstGeom prst="rect">
            <a:avLst/>
          </a:prstGeom>
          <a:solidFill>
            <a:schemeClr val="tx2">
              <a:lumMod val="60000"/>
              <a:lumOff val="40000"/>
            </a:schemeClr>
          </a:solidFill>
          <a:ln w="28575">
            <a:solidFill>
              <a:srgbClr val="000000"/>
            </a:solidFill>
          </a:ln>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Arial"/>
              </a:rPr>
              <a:t>Elranatamab</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Arial"/>
              </a:rPr>
              <a:t>Daratumumab</a:t>
            </a:r>
          </a:p>
        </p:txBody>
      </p:sp>
      <p:sp>
        <p:nvSpPr>
          <p:cNvPr id="15" name="TextBox 14">
            <a:extLst>
              <a:ext uri="{FF2B5EF4-FFF2-40B4-BE49-F238E27FC236}">
                <a16:creationId xmlns:a16="http://schemas.microsoft.com/office/drawing/2014/main" id="{F90C791F-ABF9-A65E-0C73-297BC210577D}"/>
              </a:ext>
            </a:extLst>
          </p:cNvPr>
          <p:cNvSpPr txBox="1"/>
          <p:nvPr/>
        </p:nvSpPr>
        <p:spPr>
          <a:xfrm>
            <a:off x="1789359" y="3582098"/>
            <a:ext cx="1487908" cy="738664"/>
          </a:xfrm>
          <a:prstGeom prst="rect">
            <a:avLst/>
          </a:prstGeom>
          <a:solidFill>
            <a:schemeClr val="bg1">
              <a:lumMod val="50000"/>
            </a:schemeClr>
          </a:solidFill>
          <a:ln w="12700">
            <a:solidFill>
              <a:schemeClr val="tx1"/>
            </a:solidFill>
          </a:ln>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Arial"/>
              </a:rPr>
              <a:t>Daratumumab</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Arial"/>
              </a:rPr>
              <a:t>Pomalidomide</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Arial"/>
              </a:rPr>
              <a:t>Dexamethasone</a:t>
            </a:r>
          </a:p>
        </p:txBody>
      </p:sp>
      <p:cxnSp>
        <p:nvCxnSpPr>
          <p:cNvPr id="16" name="Straight Arrow Connector 15">
            <a:extLst>
              <a:ext uri="{FF2B5EF4-FFF2-40B4-BE49-F238E27FC236}">
                <a16:creationId xmlns:a16="http://schemas.microsoft.com/office/drawing/2014/main" id="{B7DCD23F-EC56-8647-BBCF-043FE2F230B2}"/>
              </a:ext>
            </a:extLst>
          </p:cNvPr>
          <p:cNvCxnSpPr>
            <a:cxnSpLocks/>
          </p:cNvCxnSpPr>
          <p:nvPr/>
        </p:nvCxnSpPr>
        <p:spPr>
          <a:xfrm>
            <a:off x="1122286" y="2980948"/>
            <a:ext cx="447407" cy="0"/>
          </a:xfrm>
          <a:prstGeom prst="straightConnector1">
            <a:avLst/>
          </a:prstGeom>
          <a:ln w="285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06F9AD18-16F7-F543-272F-532CF9796FC6}"/>
              </a:ext>
            </a:extLst>
          </p:cNvPr>
          <p:cNvCxnSpPr>
            <a:cxnSpLocks/>
          </p:cNvCxnSpPr>
          <p:nvPr/>
        </p:nvCxnSpPr>
        <p:spPr>
          <a:xfrm>
            <a:off x="1122286" y="3438234"/>
            <a:ext cx="447407" cy="220272"/>
          </a:xfrm>
          <a:prstGeom prst="straightConnector1">
            <a:avLst/>
          </a:prstGeom>
          <a:ln w="285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60F78EE6-E299-F14D-0F5F-808B1D23C724}"/>
              </a:ext>
            </a:extLst>
          </p:cNvPr>
          <p:cNvSpPr txBox="1"/>
          <p:nvPr/>
        </p:nvSpPr>
        <p:spPr>
          <a:xfrm>
            <a:off x="342613" y="3655250"/>
            <a:ext cx="1019831" cy="276999"/>
          </a:xfrm>
          <a:prstGeom prst="rect">
            <a:avLst/>
          </a:prstGeom>
          <a:noFill/>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Arial"/>
              </a:rPr>
              <a:t>555 patients</a:t>
            </a:r>
          </a:p>
        </p:txBody>
      </p:sp>
      <p:sp>
        <p:nvSpPr>
          <p:cNvPr id="8" name="Oval 7">
            <a:extLst>
              <a:ext uri="{FF2B5EF4-FFF2-40B4-BE49-F238E27FC236}">
                <a16:creationId xmlns:a16="http://schemas.microsoft.com/office/drawing/2014/main" id="{ECBE2E6D-584A-6527-A4F2-C293CBD4D62E}"/>
              </a:ext>
            </a:extLst>
          </p:cNvPr>
          <p:cNvSpPr/>
          <p:nvPr/>
        </p:nvSpPr>
        <p:spPr>
          <a:xfrm>
            <a:off x="4056881" y="2203132"/>
            <a:ext cx="597412" cy="554955"/>
          </a:xfrm>
          <a:prstGeom prst="ellipse">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6915"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w="0">
                  <a:noFill/>
                </a:ln>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mn-ea"/>
                <a:cs typeface="Arial" panose="020B0604020202020204" pitchFamily="34" charset="0"/>
              </a:rPr>
              <a:t>R</a:t>
            </a:r>
          </a:p>
        </p:txBody>
      </p:sp>
      <p:cxnSp>
        <p:nvCxnSpPr>
          <p:cNvPr id="11" name="Straight Arrow Connector 10">
            <a:extLst>
              <a:ext uri="{FF2B5EF4-FFF2-40B4-BE49-F238E27FC236}">
                <a16:creationId xmlns:a16="http://schemas.microsoft.com/office/drawing/2014/main" id="{43E403C8-349F-D1BD-0331-F9BCA277B58E}"/>
              </a:ext>
            </a:extLst>
          </p:cNvPr>
          <p:cNvCxnSpPr>
            <a:cxnSpLocks/>
          </p:cNvCxnSpPr>
          <p:nvPr/>
        </p:nvCxnSpPr>
        <p:spPr>
          <a:xfrm flipV="1">
            <a:off x="4780180" y="2127095"/>
            <a:ext cx="447407" cy="220272"/>
          </a:xfrm>
          <a:prstGeom prst="straightConnector1">
            <a:avLst/>
          </a:prstGeom>
          <a:ln w="285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19D46C27-62A6-994F-3FA7-5DCA42094C3B}"/>
              </a:ext>
            </a:extLst>
          </p:cNvPr>
          <p:cNvSpPr txBox="1"/>
          <p:nvPr/>
        </p:nvSpPr>
        <p:spPr>
          <a:xfrm>
            <a:off x="5447254" y="1963553"/>
            <a:ext cx="1338828" cy="307777"/>
          </a:xfrm>
          <a:prstGeom prst="rect">
            <a:avLst/>
          </a:prstGeom>
          <a:solidFill>
            <a:srgbClr val="00B050"/>
          </a:solidFill>
          <a:ln w="28575">
            <a:solidFill>
              <a:srgbClr val="000000"/>
            </a:solidFill>
          </a:ln>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Arial"/>
              </a:rPr>
              <a:t>Linvoseltamab</a:t>
            </a:r>
          </a:p>
        </p:txBody>
      </p:sp>
      <p:sp>
        <p:nvSpPr>
          <p:cNvPr id="19" name="TextBox 18">
            <a:extLst>
              <a:ext uri="{FF2B5EF4-FFF2-40B4-BE49-F238E27FC236}">
                <a16:creationId xmlns:a16="http://schemas.microsoft.com/office/drawing/2014/main" id="{ACA3080C-D5F6-BE12-4F6D-DF47BB99F56A}"/>
              </a:ext>
            </a:extLst>
          </p:cNvPr>
          <p:cNvSpPr txBox="1"/>
          <p:nvPr/>
        </p:nvSpPr>
        <p:spPr>
          <a:xfrm>
            <a:off x="5476507" y="2689890"/>
            <a:ext cx="1487908" cy="738664"/>
          </a:xfrm>
          <a:prstGeom prst="rect">
            <a:avLst/>
          </a:prstGeom>
          <a:solidFill>
            <a:schemeClr val="bg1">
              <a:lumMod val="65000"/>
            </a:schemeClr>
          </a:solidFill>
          <a:ln w="12700">
            <a:solidFill>
              <a:schemeClr val="tx1"/>
            </a:solidFill>
          </a:ln>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Arial"/>
              </a:rPr>
              <a:t>Elotuzumab</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Arial"/>
              </a:rPr>
              <a:t>Pomalidomide</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Arial"/>
              </a:rPr>
              <a:t>Dexamethasone</a:t>
            </a:r>
          </a:p>
        </p:txBody>
      </p:sp>
      <p:cxnSp>
        <p:nvCxnSpPr>
          <p:cNvPr id="23" name="Straight Arrow Connector 22">
            <a:extLst>
              <a:ext uri="{FF2B5EF4-FFF2-40B4-BE49-F238E27FC236}">
                <a16:creationId xmlns:a16="http://schemas.microsoft.com/office/drawing/2014/main" id="{D11DCA85-AC96-B142-C316-18557E68A736}"/>
              </a:ext>
            </a:extLst>
          </p:cNvPr>
          <p:cNvCxnSpPr>
            <a:cxnSpLocks/>
          </p:cNvCxnSpPr>
          <p:nvPr/>
        </p:nvCxnSpPr>
        <p:spPr>
          <a:xfrm>
            <a:off x="4802888" y="2613852"/>
            <a:ext cx="447407" cy="220272"/>
          </a:xfrm>
          <a:prstGeom prst="straightConnector1">
            <a:avLst/>
          </a:prstGeom>
          <a:ln w="285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B5680B69-2769-4204-8CF4-07866565879A}"/>
              </a:ext>
            </a:extLst>
          </p:cNvPr>
          <p:cNvSpPr txBox="1"/>
          <p:nvPr/>
        </p:nvSpPr>
        <p:spPr>
          <a:xfrm>
            <a:off x="4049012" y="1254559"/>
            <a:ext cx="1795684" cy="400110"/>
          </a:xfrm>
          <a:prstGeom prst="rect">
            <a:avLst/>
          </a:prstGeom>
          <a:noFill/>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a:ea typeface="+mn-ea"/>
                <a:cs typeface="Arial"/>
              </a:rPr>
              <a:t>LINKER-MM3</a:t>
            </a:r>
          </a:p>
        </p:txBody>
      </p:sp>
      <p:sp>
        <p:nvSpPr>
          <p:cNvPr id="26" name="TextBox 25">
            <a:extLst>
              <a:ext uri="{FF2B5EF4-FFF2-40B4-BE49-F238E27FC236}">
                <a16:creationId xmlns:a16="http://schemas.microsoft.com/office/drawing/2014/main" id="{034B8947-B725-5F9A-FD44-B51A03DE0F11}"/>
              </a:ext>
            </a:extLst>
          </p:cNvPr>
          <p:cNvSpPr txBox="1"/>
          <p:nvPr/>
        </p:nvSpPr>
        <p:spPr>
          <a:xfrm>
            <a:off x="4052140" y="5173868"/>
            <a:ext cx="4005338" cy="984885"/>
          </a:xfrm>
          <a:prstGeom prst="rect">
            <a:avLst/>
          </a:prstGeom>
          <a:noFill/>
        </p:spPr>
        <p:txBody>
          <a:bodyPr wrap="square" rtlCol="0">
            <a:spAutoFit/>
          </a:bodyPr>
          <a:lstStyle/>
          <a:p>
            <a:pPr marL="0" marR="0" lvl="0" indent="0" algn="l" defTabSz="1216915" rtl="0" eaLnBrk="0" fontAlgn="auto" latinLnBrk="0" hangingPunct="0">
              <a:lnSpc>
                <a:spcPct val="100000"/>
              </a:lnSpc>
              <a:spcBef>
                <a:spcPts val="0"/>
              </a:spcBef>
              <a:spcAft>
                <a:spcPts val="6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a:ea typeface="+mn-ea"/>
                <a:cs typeface="Arial"/>
              </a:rPr>
              <a:t>1-4 prior lines </a:t>
            </a:r>
            <a:r>
              <a:rPr kumimoji="0" lang="en-US" sz="1200" b="0" i="0" u="none" strike="noStrike" kern="1200" cap="none" spc="0" normalizeH="0" baseline="0" noProof="0" dirty="0">
                <a:ln>
                  <a:noFill/>
                </a:ln>
                <a:solidFill>
                  <a:prstClr val="black"/>
                </a:solidFill>
                <a:effectLst/>
                <a:uLnTx/>
                <a:uFillTx/>
                <a:latin typeface="Arial"/>
                <a:ea typeface="+mn-ea"/>
                <a:cs typeface="Arial"/>
              </a:rPr>
              <a:t>of therapy, including lenalidomide and PI</a:t>
            </a:r>
          </a:p>
          <a:p>
            <a:pPr marL="0" marR="0" lvl="0" indent="0" algn="l" defTabSz="1216915" rtl="0" eaLnBrk="0" fontAlgn="auto" latinLnBrk="0" hangingPunct="0">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Arial"/>
              </a:rPr>
              <a:t>Prior anti-CD38 antibody allowed</a:t>
            </a:r>
          </a:p>
          <a:p>
            <a:pPr marL="0" marR="0" lvl="0" indent="0" algn="l" defTabSz="1216915" rtl="0" eaLnBrk="0" fontAlgn="auto" latinLnBrk="0" hangingPunct="0">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Arial"/>
              </a:rPr>
              <a:t>Patients in the EU and the UK must have had 2-4 prior lines of therapy, including an anti-CD38 antibody</a:t>
            </a:r>
          </a:p>
        </p:txBody>
      </p:sp>
      <p:sp>
        <p:nvSpPr>
          <p:cNvPr id="27" name="TextBox 26">
            <a:extLst>
              <a:ext uri="{FF2B5EF4-FFF2-40B4-BE49-F238E27FC236}">
                <a16:creationId xmlns:a16="http://schemas.microsoft.com/office/drawing/2014/main" id="{01CDE7EA-6D77-7035-BB6B-8AFB585DCE1B}"/>
              </a:ext>
            </a:extLst>
          </p:cNvPr>
          <p:cNvSpPr txBox="1"/>
          <p:nvPr/>
        </p:nvSpPr>
        <p:spPr>
          <a:xfrm>
            <a:off x="4052140" y="4853636"/>
            <a:ext cx="1773242" cy="276999"/>
          </a:xfrm>
          <a:prstGeom prst="rect">
            <a:avLst/>
          </a:prstGeom>
          <a:noFill/>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Arial"/>
              </a:rPr>
              <a:t>Primary endpoint:  PFS</a:t>
            </a:r>
          </a:p>
        </p:txBody>
      </p:sp>
      <p:sp>
        <p:nvSpPr>
          <p:cNvPr id="28" name="TextBox 27">
            <a:extLst>
              <a:ext uri="{FF2B5EF4-FFF2-40B4-BE49-F238E27FC236}">
                <a16:creationId xmlns:a16="http://schemas.microsoft.com/office/drawing/2014/main" id="{959D1C5F-9D2D-F2B5-9D22-0CF2E1190B96}"/>
              </a:ext>
            </a:extLst>
          </p:cNvPr>
          <p:cNvSpPr txBox="1"/>
          <p:nvPr/>
        </p:nvSpPr>
        <p:spPr>
          <a:xfrm>
            <a:off x="3948884" y="3149909"/>
            <a:ext cx="1109599" cy="276999"/>
          </a:xfrm>
          <a:prstGeom prst="rect">
            <a:avLst/>
          </a:prstGeom>
          <a:noFill/>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Arial"/>
              </a:rPr>
              <a:t>~300 patients</a:t>
            </a:r>
          </a:p>
        </p:txBody>
      </p:sp>
      <p:sp>
        <p:nvSpPr>
          <p:cNvPr id="31" name="TextBox 30">
            <a:extLst>
              <a:ext uri="{FF2B5EF4-FFF2-40B4-BE49-F238E27FC236}">
                <a16:creationId xmlns:a16="http://schemas.microsoft.com/office/drawing/2014/main" id="{25D579C5-7AC5-D126-9C7C-4F76F62567B7}"/>
              </a:ext>
            </a:extLst>
          </p:cNvPr>
          <p:cNvSpPr txBox="1"/>
          <p:nvPr/>
        </p:nvSpPr>
        <p:spPr>
          <a:xfrm>
            <a:off x="8028778" y="1254559"/>
            <a:ext cx="1350241" cy="400110"/>
          </a:xfrm>
          <a:prstGeom prst="rect">
            <a:avLst/>
          </a:prstGeom>
          <a:noFill/>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a:ea typeface="+mn-ea"/>
                <a:cs typeface="Arial"/>
              </a:rPr>
              <a:t>CERVINO</a:t>
            </a:r>
          </a:p>
        </p:txBody>
      </p:sp>
      <p:sp>
        <p:nvSpPr>
          <p:cNvPr id="32" name="Oval 31">
            <a:extLst>
              <a:ext uri="{FF2B5EF4-FFF2-40B4-BE49-F238E27FC236}">
                <a16:creationId xmlns:a16="http://schemas.microsoft.com/office/drawing/2014/main" id="{542C6AA1-B428-8B4B-404B-A31F55DC2E8E}"/>
              </a:ext>
            </a:extLst>
          </p:cNvPr>
          <p:cNvSpPr/>
          <p:nvPr/>
        </p:nvSpPr>
        <p:spPr>
          <a:xfrm>
            <a:off x="8028778" y="2584178"/>
            <a:ext cx="597412" cy="554955"/>
          </a:xfrm>
          <a:prstGeom prst="ellipse">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6915"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w="0">
                  <a:noFill/>
                </a:ln>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mn-ea"/>
                <a:cs typeface="Arial" panose="020B0604020202020204" pitchFamily="34" charset="0"/>
              </a:rPr>
              <a:t>R</a:t>
            </a:r>
          </a:p>
        </p:txBody>
      </p:sp>
      <p:cxnSp>
        <p:nvCxnSpPr>
          <p:cNvPr id="33" name="Straight Arrow Connector 32">
            <a:extLst>
              <a:ext uri="{FF2B5EF4-FFF2-40B4-BE49-F238E27FC236}">
                <a16:creationId xmlns:a16="http://schemas.microsoft.com/office/drawing/2014/main" id="{C9BB5E3C-3BB2-58C8-DA96-E0DC19D8C671}"/>
              </a:ext>
            </a:extLst>
          </p:cNvPr>
          <p:cNvCxnSpPr>
            <a:cxnSpLocks/>
          </p:cNvCxnSpPr>
          <p:nvPr/>
        </p:nvCxnSpPr>
        <p:spPr>
          <a:xfrm flipV="1">
            <a:off x="8784339" y="2202124"/>
            <a:ext cx="447407" cy="220272"/>
          </a:xfrm>
          <a:prstGeom prst="straightConnector1">
            <a:avLst/>
          </a:prstGeom>
          <a:ln w="285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DC608148-7FF8-E721-A940-36627AFB18D9}"/>
              </a:ext>
            </a:extLst>
          </p:cNvPr>
          <p:cNvSpPr txBox="1"/>
          <p:nvPr/>
        </p:nvSpPr>
        <p:spPr>
          <a:xfrm>
            <a:off x="9768362" y="1767346"/>
            <a:ext cx="990977" cy="307777"/>
          </a:xfrm>
          <a:prstGeom prst="rect">
            <a:avLst/>
          </a:prstGeom>
          <a:solidFill>
            <a:schemeClr val="accent2">
              <a:lumMod val="75000"/>
            </a:schemeClr>
          </a:solidFill>
          <a:ln w="28575">
            <a:solidFill>
              <a:srgbClr val="000000"/>
            </a:solidFill>
          </a:ln>
        </p:spPr>
        <p:txBody>
          <a:bodyPr wrap="squar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Arial"/>
              </a:rPr>
              <a:t>Etentamig</a:t>
            </a:r>
          </a:p>
        </p:txBody>
      </p:sp>
      <p:sp>
        <p:nvSpPr>
          <p:cNvPr id="36" name="TextBox 35">
            <a:extLst>
              <a:ext uri="{FF2B5EF4-FFF2-40B4-BE49-F238E27FC236}">
                <a16:creationId xmlns:a16="http://schemas.microsoft.com/office/drawing/2014/main" id="{F787811B-9A34-CC5F-F2AA-813886EBDFA3}"/>
              </a:ext>
            </a:extLst>
          </p:cNvPr>
          <p:cNvSpPr txBox="1"/>
          <p:nvPr/>
        </p:nvSpPr>
        <p:spPr>
          <a:xfrm>
            <a:off x="9768362" y="3930922"/>
            <a:ext cx="1487908" cy="738664"/>
          </a:xfrm>
          <a:prstGeom prst="rect">
            <a:avLst/>
          </a:prstGeom>
          <a:solidFill>
            <a:schemeClr val="bg2">
              <a:lumMod val="25000"/>
            </a:schemeClr>
          </a:solidFill>
          <a:ln w="12700">
            <a:solidFill>
              <a:srgbClr val="000000"/>
            </a:solidFill>
          </a:ln>
        </p:spPr>
        <p:txBody>
          <a:bodyPr wrap="squar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Arial"/>
              </a:rPr>
              <a:t>Selinexor</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Arial"/>
              </a:rPr>
              <a:t>Bortezomib</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Arial"/>
              </a:rPr>
              <a:t>Dexamethasone</a:t>
            </a:r>
          </a:p>
        </p:txBody>
      </p:sp>
      <p:cxnSp>
        <p:nvCxnSpPr>
          <p:cNvPr id="38" name="Straight Arrow Connector 37">
            <a:extLst>
              <a:ext uri="{FF2B5EF4-FFF2-40B4-BE49-F238E27FC236}">
                <a16:creationId xmlns:a16="http://schemas.microsoft.com/office/drawing/2014/main" id="{5DE809B4-4FF9-BED9-B237-2C8DED98AC32}"/>
              </a:ext>
            </a:extLst>
          </p:cNvPr>
          <p:cNvCxnSpPr>
            <a:cxnSpLocks/>
          </p:cNvCxnSpPr>
          <p:nvPr/>
        </p:nvCxnSpPr>
        <p:spPr>
          <a:xfrm>
            <a:off x="8784339" y="3300914"/>
            <a:ext cx="447407" cy="220272"/>
          </a:xfrm>
          <a:prstGeom prst="straightConnector1">
            <a:avLst/>
          </a:prstGeom>
          <a:ln w="285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D2D86580-3B6B-18B9-A707-BE7A2454C59E}"/>
              </a:ext>
            </a:extLst>
          </p:cNvPr>
          <p:cNvSpPr txBox="1"/>
          <p:nvPr/>
        </p:nvSpPr>
        <p:spPr>
          <a:xfrm>
            <a:off x="9768362" y="2358914"/>
            <a:ext cx="1487908" cy="523220"/>
          </a:xfrm>
          <a:prstGeom prst="rect">
            <a:avLst/>
          </a:prstGeom>
          <a:solidFill>
            <a:schemeClr val="bg2">
              <a:lumMod val="10000"/>
            </a:schemeClr>
          </a:solidFill>
          <a:ln w="12700">
            <a:solidFill>
              <a:srgbClr val="000000"/>
            </a:solidFill>
          </a:ln>
        </p:spPr>
        <p:txBody>
          <a:bodyPr wrap="squar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Arial"/>
              </a:rPr>
              <a:t>Carfilzomib</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Arial"/>
              </a:rPr>
              <a:t>Dexamethasone</a:t>
            </a:r>
          </a:p>
        </p:txBody>
      </p:sp>
      <p:sp>
        <p:nvSpPr>
          <p:cNvPr id="40" name="TextBox 39">
            <a:extLst>
              <a:ext uri="{FF2B5EF4-FFF2-40B4-BE49-F238E27FC236}">
                <a16:creationId xmlns:a16="http://schemas.microsoft.com/office/drawing/2014/main" id="{98B15125-D03F-369F-A548-C614020341AC}"/>
              </a:ext>
            </a:extLst>
          </p:cNvPr>
          <p:cNvSpPr txBox="1"/>
          <p:nvPr/>
        </p:nvSpPr>
        <p:spPr>
          <a:xfrm>
            <a:off x="9768362" y="3037196"/>
            <a:ext cx="1487908" cy="738664"/>
          </a:xfrm>
          <a:prstGeom prst="rect">
            <a:avLst/>
          </a:prstGeom>
          <a:solidFill>
            <a:schemeClr val="bg1">
              <a:lumMod val="65000"/>
            </a:schemeClr>
          </a:solidFill>
          <a:ln w="12700">
            <a:solidFill>
              <a:srgbClr val="000000"/>
            </a:solidFill>
          </a:ln>
        </p:spPr>
        <p:txBody>
          <a:bodyPr wrap="squar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Arial"/>
              </a:rPr>
              <a:t>Elotuzumab</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Arial"/>
              </a:rPr>
              <a:t>Pomalidomide</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Arial"/>
              </a:rPr>
              <a:t>Dexamethasone</a:t>
            </a:r>
          </a:p>
        </p:txBody>
      </p:sp>
      <p:sp>
        <p:nvSpPr>
          <p:cNvPr id="41" name="TextBox 40">
            <a:extLst>
              <a:ext uri="{FF2B5EF4-FFF2-40B4-BE49-F238E27FC236}">
                <a16:creationId xmlns:a16="http://schemas.microsoft.com/office/drawing/2014/main" id="{8761AE1E-3A7C-F766-420E-6CB6C553E570}"/>
              </a:ext>
            </a:extLst>
          </p:cNvPr>
          <p:cNvSpPr txBox="1"/>
          <p:nvPr/>
        </p:nvSpPr>
        <p:spPr>
          <a:xfrm>
            <a:off x="8571251" y="5173868"/>
            <a:ext cx="3363565" cy="461665"/>
          </a:xfrm>
          <a:prstGeom prst="rect">
            <a:avLst/>
          </a:prstGeom>
          <a:noFill/>
        </p:spPr>
        <p:txBody>
          <a:bodyPr wrap="squar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a:ea typeface="+mn-ea"/>
                <a:cs typeface="Arial"/>
              </a:rPr>
              <a:t>≥ 2 prior lines </a:t>
            </a:r>
            <a:r>
              <a:rPr kumimoji="0" lang="en-US" sz="1200" b="0" i="0" u="none" strike="noStrike" kern="1200" cap="none" spc="0" normalizeH="0" baseline="0" noProof="0" dirty="0">
                <a:ln>
                  <a:noFill/>
                </a:ln>
                <a:solidFill>
                  <a:prstClr val="black"/>
                </a:solidFill>
                <a:effectLst/>
                <a:uLnTx/>
                <a:uFillTx/>
                <a:latin typeface="Arial"/>
                <a:ea typeface="+mn-ea"/>
                <a:cs typeface="Arial"/>
              </a:rPr>
              <a:t>of therapy, including lenalidomide, PI, </a:t>
            </a:r>
            <a:r>
              <a:rPr kumimoji="0" lang="en-US" sz="1200" b="1" i="0" u="none" strike="noStrike" kern="1200" cap="none" spc="0" normalizeH="0" baseline="0" noProof="0" dirty="0">
                <a:ln>
                  <a:noFill/>
                </a:ln>
                <a:solidFill>
                  <a:prstClr val="black"/>
                </a:solidFill>
                <a:effectLst/>
                <a:uLnTx/>
                <a:uFillTx/>
                <a:latin typeface="Arial"/>
                <a:ea typeface="+mn-ea"/>
                <a:cs typeface="Arial"/>
              </a:rPr>
              <a:t>and anti-CD38 antibody</a:t>
            </a:r>
          </a:p>
        </p:txBody>
      </p:sp>
      <p:sp>
        <p:nvSpPr>
          <p:cNvPr id="42" name="TextBox 41">
            <a:extLst>
              <a:ext uri="{FF2B5EF4-FFF2-40B4-BE49-F238E27FC236}">
                <a16:creationId xmlns:a16="http://schemas.microsoft.com/office/drawing/2014/main" id="{53652DEE-63BA-8299-4EB7-BF706B3CF7EC}"/>
              </a:ext>
            </a:extLst>
          </p:cNvPr>
          <p:cNvSpPr txBox="1"/>
          <p:nvPr/>
        </p:nvSpPr>
        <p:spPr>
          <a:xfrm>
            <a:off x="7988211" y="3525158"/>
            <a:ext cx="1019831" cy="276999"/>
          </a:xfrm>
          <a:prstGeom prst="rect">
            <a:avLst/>
          </a:prstGeom>
          <a:noFill/>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Arial"/>
              </a:rPr>
              <a:t>380 patients</a:t>
            </a:r>
          </a:p>
        </p:txBody>
      </p:sp>
      <p:sp>
        <p:nvSpPr>
          <p:cNvPr id="43" name="TextBox 42">
            <a:extLst>
              <a:ext uri="{FF2B5EF4-FFF2-40B4-BE49-F238E27FC236}">
                <a16:creationId xmlns:a16="http://schemas.microsoft.com/office/drawing/2014/main" id="{2B9E14C0-C761-9EFB-89AF-152AD2ABDC22}"/>
              </a:ext>
            </a:extLst>
          </p:cNvPr>
          <p:cNvSpPr txBox="1"/>
          <p:nvPr/>
        </p:nvSpPr>
        <p:spPr>
          <a:xfrm>
            <a:off x="8575924" y="4853636"/>
            <a:ext cx="2533066" cy="276999"/>
          </a:xfrm>
          <a:prstGeom prst="rect">
            <a:avLst/>
          </a:prstGeom>
          <a:noFill/>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Arial"/>
              </a:rPr>
              <a:t>Primary endpoints:  PFS and ORR</a:t>
            </a:r>
          </a:p>
        </p:txBody>
      </p:sp>
      <p:sp>
        <p:nvSpPr>
          <p:cNvPr id="3" name="Left Brace 2">
            <a:extLst>
              <a:ext uri="{FF2B5EF4-FFF2-40B4-BE49-F238E27FC236}">
                <a16:creationId xmlns:a16="http://schemas.microsoft.com/office/drawing/2014/main" id="{443BEFCC-F2BC-28C8-AC39-D9B4250C5C2D}"/>
              </a:ext>
            </a:extLst>
          </p:cNvPr>
          <p:cNvSpPr/>
          <p:nvPr/>
        </p:nvSpPr>
        <p:spPr>
          <a:xfrm>
            <a:off x="9449322" y="2527580"/>
            <a:ext cx="229158" cy="2041580"/>
          </a:xfrm>
          <a:prstGeom prst="leftBrace">
            <a:avLst/>
          </a:prstGeom>
          <a:ln>
            <a:tailEnd type="none"/>
          </a:ln>
          <a:effectLst/>
        </p:spPr>
        <p:style>
          <a:lnRef idx="2">
            <a:schemeClr val="dk1"/>
          </a:lnRef>
          <a:fillRef idx="0">
            <a:schemeClr val="dk1"/>
          </a:fillRef>
          <a:effectRef idx="1">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94897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59027-E4B7-A84F-5994-5E4850DB6B4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3B46FC7-E5F1-137A-3872-93B8E028A637}"/>
              </a:ext>
            </a:extLst>
          </p:cNvPr>
          <p:cNvSpPr>
            <a:spLocks noGrp="1"/>
          </p:cNvSpPr>
          <p:nvPr>
            <p:ph type="title"/>
          </p:nvPr>
        </p:nvSpPr>
        <p:spPr>
          <a:xfrm>
            <a:off x="633577" y="288032"/>
            <a:ext cx="11186716" cy="1196752"/>
          </a:xfrm>
        </p:spPr>
        <p:txBody>
          <a:bodyPr/>
          <a:lstStyle/>
          <a:p>
            <a:pPr algn="l"/>
            <a:r>
              <a:rPr lang="en-US" b="1" dirty="0" err="1"/>
              <a:t>Elranatamab</a:t>
            </a:r>
            <a:r>
              <a:rPr lang="en-US" b="1" dirty="0"/>
              <a:t> Significantly Improves Progression-Free Survival for Double-Class Exposed Patients with Relapsed or Refractory MM</a:t>
            </a:r>
            <a:br>
              <a:rPr lang="en-US" b="1" dirty="0"/>
            </a:br>
            <a:r>
              <a:rPr lang="en-US" sz="2400" dirty="0"/>
              <a:t>Press Release: April 29, 2026</a:t>
            </a:r>
          </a:p>
        </p:txBody>
      </p:sp>
      <p:sp>
        <p:nvSpPr>
          <p:cNvPr id="4" name="Content Placeholder 3">
            <a:extLst>
              <a:ext uri="{FF2B5EF4-FFF2-40B4-BE49-F238E27FC236}">
                <a16:creationId xmlns:a16="http://schemas.microsoft.com/office/drawing/2014/main" id="{D2D0903C-106D-B7E5-D99F-AD669477D220}"/>
              </a:ext>
            </a:extLst>
          </p:cNvPr>
          <p:cNvSpPr>
            <a:spLocks noGrp="1"/>
          </p:cNvSpPr>
          <p:nvPr>
            <p:ph idx="1"/>
          </p:nvPr>
        </p:nvSpPr>
        <p:spPr>
          <a:xfrm>
            <a:off x="633577" y="1777926"/>
            <a:ext cx="11007039" cy="4214845"/>
          </a:xfrm>
        </p:spPr>
        <p:txBody>
          <a:bodyPr wrap="square"/>
          <a:lstStyle/>
          <a:p>
            <a:pPr marL="17463" indent="0">
              <a:spcBef>
                <a:spcPts val="1000"/>
              </a:spcBef>
              <a:spcAft>
                <a:spcPts val="0"/>
              </a:spcAft>
              <a:buNone/>
            </a:pPr>
            <a:r>
              <a:rPr lang="en-US" sz="2000" b="0" dirty="0"/>
              <a:t>“[The manufacturer] announced positive topline results from the Phase 3 MagnetisMM-5 study evaluating </a:t>
            </a:r>
            <a:r>
              <a:rPr lang="en-US" sz="2000" b="0" dirty="0" err="1"/>
              <a:t>elranatamab</a:t>
            </a:r>
            <a:r>
              <a:rPr lang="en-US" sz="2000" b="0" dirty="0"/>
              <a:t> as monotherapy in adults with relapsed or refractory multiple myeloma (RRMM) who received at least one prior line of treatment. </a:t>
            </a:r>
          </a:p>
          <a:p>
            <a:pPr marL="17463" indent="0">
              <a:spcBef>
                <a:spcPts val="1000"/>
              </a:spcBef>
              <a:spcAft>
                <a:spcPts val="0"/>
              </a:spcAft>
              <a:buNone/>
            </a:pPr>
            <a:r>
              <a:rPr lang="en-US" sz="2000" b="0" dirty="0"/>
              <a:t>The study demonstrated a statistically significant and clinically meaningful improvement in the primary endpoint of progression‑free survival (PFS), as assessed by blinded independent central review (BICR), versus standard-of-care daratumumab plus pomalidomide and dexamethasone (</a:t>
            </a:r>
            <a:r>
              <a:rPr lang="en-US" sz="2000" b="0" dirty="0" err="1"/>
              <a:t>DPd</a:t>
            </a:r>
            <a:r>
              <a:rPr lang="en-US" sz="2000" b="0" dirty="0"/>
              <a:t>). The safety and tolerability of </a:t>
            </a:r>
            <a:r>
              <a:rPr lang="en-US" sz="2000" b="0" dirty="0" err="1"/>
              <a:t>elranatamab</a:t>
            </a:r>
            <a:r>
              <a:rPr lang="en-US" sz="2000" b="0" dirty="0"/>
              <a:t> was consistent with its known safety profile.</a:t>
            </a:r>
          </a:p>
          <a:p>
            <a:pPr marL="17463" indent="0">
              <a:spcBef>
                <a:spcPts val="1000"/>
              </a:spcBef>
              <a:spcAft>
                <a:spcPts val="0"/>
              </a:spcAft>
              <a:buNone/>
            </a:pPr>
            <a:r>
              <a:rPr lang="en-US" sz="2000" b="0" dirty="0"/>
              <a:t>The PFS results exceeded the pre-specified interim analysis target hazard ratio for efficacy, with most </a:t>
            </a:r>
            <a:r>
              <a:rPr lang="en-US" sz="2000" b="0" dirty="0" err="1"/>
              <a:t>elranatamab</a:t>
            </a:r>
            <a:r>
              <a:rPr lang="en-US" sz="2000" b="0" dirty="0"/>
              <a:t>-treated patients remaining progression-free. The trial remains ongoing to assess overall survival, a key secondary endpoint, which was not yet mature at the time of this interim analysis. These data will be discussed with global health authorities, and detailed results from MagnetisMM-5 will be submitted for presentation at a future medical congress.”</a:t>
            </a:r>
          </a:p>
          <a:p>
            <a:pPr marL="17463" indent="0">
              <a:spcBef>
                <a:spcPts val="1000"/>
              </a:spcBef>
              <a:spcAft>
                <a:spcPts val="0"/>
              </a:spcAft>
              <a:buNone/>
            </a:pPr>
            <a:endParaRPr lang="en-US" sz="2000" b="0" dirty="0"/>
          </a:p>
        </p:txBody>
      </p:sp>
      <p:sp>
        <p:nvSpPr>
          <p:cNvPr id="5" name="TextBox 4">
            <a:extLst>
              <a:ext uri="{FF2B5EF4-FFF2-40B4-BE49-F238E27FC236}">
                <a16:creationId xmlns:a16="http://schemas.microsoft.com/office/drawing/2014/main" id="{A85EB4BC-7AF2-23B8-B5FD-E3DBC5FF11F0}"/>
              </a:ext>
            </a:extLst>
          </p:cNvPr>
          <p:cNvSpPr txBox="1"/>
          <p:nvPr/>
        </p:nvSpPr>
        <p:spPr>
          <a:xfrm>
            <a:off x="326834" y="6463470"/>
            <a:ext cx="10729192"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https://</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www.pfizer.com</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/news/press-release/press-release-detail/</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pfizers</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elrexfio</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-significantly-improves-progression-free</a:t>
            </a:r>
          </a:p>
        </p:txBody>
      </p:sp>
    </p:spTree>
    <p:extLst>
      <p:ext uri="{BB962C8B-B14F-4D97-AF65-F5344CB8AC3E}">
        <p14:creationId xmlns:p14="http://schemas.microsoft.com/office/powerpoint/2010/main" val="27698155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39DF7-F89F-F242-B037-FB821D4D443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91945E0-D7AA-B7AB-6A19-77D583E5C6A9}"/>
              </a:ext>
            </a:extLst>
          </p:cNvPr>
          <p:cNvSpPr>
            <a:spLocks noGrp="1"/>
          </p:cNvSpPr>
          <p:nvPr>
            <p:ph type="title"/>
          </p:nvPr>
        </p:nvSpPr>
        <p:spPr>
          <a:xfrm>
            <a:off x="633577" y="288032"/>
            <a:ext cx="11186716" cy="1196752"/>
          </a:xfrm>
        </p:spPr>
        <p:txBody>
          <a:bodyPr/>
          <a:lstStyle/>
          <a:p>
            <a:pPr algn="l"/>
            <a:r>
              <a:rPr lang="en-US" dirty="0"/>
              <a:t>Positive Topline Results from the Phase III CERVINO Trial of Etentamig versus Standard Available Therapies (SAT) for Triple-Class Exposed Relapsed/Refractory Multiple Myeloma</a:t>
            </a:r>
            <a:br>
              <a:rPr lang="en-US" b="1" dirty="0"/>
            </a:br>
            <a:r>
              <a:rPr lang="en-US" sz="2400" dirty="0"/>
              <a:t>Press Release: September 3, 2026</a:t>
            </a:r>
          </a:p>
        </p:txBody>
      </p:sp>
      <p:sp>
        <p:nvSpPr>
          <p:cNvPr id="4" name="Content Placeholder 3">
            <a:extLst>
              <a:ext uri="{FF2B5EF4-FFF2-40B4-BE49-F238E27FC236}">
                <a16:creationId xmlns:a16="http://schemas.microsoft.com/office/drawing/2014/main" id="{80F3FFF6-3E14-2CAC-889B-7ADE396DC6B7}"/>
              </a:ext>
            </a:extLst>
          </p:cNvPr>
          <p:cNvSpPr>
            <a:spLocks noGrp="1"/>
          </p:cNvSpPr>
          <p:nvPr>
            <p:ph idx="1"/>
          </p:nvPr>
        </p:nvSpPr>
        <p:spPr>
          <a:xfrm>
            <a:off x="592480" y="1777926"/>
            <a:ext cx="11007039" cy="4214845"/>
          </a:xfrm>
        </p:spPr>
        <p:txBody>
          <a:bodyPr wrap="square"/>
          <a:lstStyle/>
          <a:p>
            <a:pPr marL="17463" indent="0">
              <a:spcBef>
                <a:spcPts val="1000"/>
              </a:spcBef>
              <a:spcAft>
                <a:spcPts val="0"/>
              </a:spcAft>
              <a:buNone/>
            </a:pPr>
            <a:r>
              <a:rPr lang="en-US" sz="1800" b="0" dirty="0"/>
              <a:t>“The study met its dual primary endpoints of objective response rate (ORR) and progression-free survival (PFS). Full results will be presented in a plenary session at the 23rd International Myeloma Society Annual Meeting, taking place September 23-26, 2026, in Glasgow, Scotland. At the data cutoff, the Phase 3 CERVINO trial included 393 patients who had received a median of three prior lines of therapy. At the median follow-up of 11.4 months, etentamig demonstrated statistically significant and clinically meaningful efficacy with a manageable safety profile:</a:t>
            </a:r>
          </a:p>
          <a:p>
            <a:pPr marL="303213" indent="-285750">
              <a:spcBef>
                <a:spcPts val="1000"/>
              </a:spcBef>
              <a:spcAft>
                <a:spcPts val="0"/>
              </a:spcAft>
            </a:pPr>
            <a:r>
              <a:rPr lang="en-US" sz="1800" b="0" dirty="0"/>
              <a:t>Significantly higher ORR with etentamig vs. SAT (74.0% [95% CI, 67.25–79.97] vs. 45.7% [95% CI, 38.59–52.91]; P&lt;0.0001).</a:t>
            </a:r>
          </a:p>
          <a:p>
            <a:pPr marL="303213" indent="-285750">
              <a:spcBef>
                <a:spcPts val="1000"/>
              </a:spcBef>
              <a:spcAft>
                <a:spcPts val="0"/>
              </a:spcAft>
            </a:pPr>
            <a:r>
              <a:rPr lang="en-US" sz="1800" b="0" dirty="0"/>
              <a:t>Significantly improved PFS with etentamig vs. SAT (HR, 0.40; 95% CI, 0.29–0.54; P&lt;0.0001). The PFS benefit was observed across all pre-specified subgroups evaluated.</a:t>
            </a:r>
          </a:p>
          <a:p>
            <a:pPr marL="303213" indent="-285750">
              <a:spcBef>
                <a:spcPts val="1000"/>
              </a:spcBef>
              <a:spcAft>
                <a:spcPts val="0"/>
              </a:spcAft>
            </a:pPr>
            <a:r>
              <a:rPr lang="en-US" sz="1800" b="0" dirty="0"/>
              <a:t>12-month overall survival (OS) was 87.9% for etentamig vs. 72.0% for SAT (HR, 0.48; 95% CI: 0.29–0.77; nominal P=0.0012); prespecified efficacy boundary for OS was not crossed at data cutoff.</a:t>
            </a:r>
          </a:p>
          <a:p>
            <a:pPr marL="17463" indent="0">
              <a:spcBef>
                <a:spcPts val="1000"/>
              </a:spcBef>
              <a:spcAft>
                <a:spcPts val="0"/>
              </a:spcAft>
              <a:buNone/>
            </a:pPr>
            <a:r>
              <a:rPr lang="en-US" sz="1800" b="0" dirty="0"/>
              <a:t>This was the first planned efficacy interim analysis of the CERVINO study and, based on the significant benefit, the Independent Data Monitoring Committee (IDMC) recommended unblinding the study.”</a:t>
            </a:r>
          </a:p>
        </p:txBody>
      </p:sp>
      <p:sp>
        <p:nvSpPr>
          <p:cNvPr id="5" name="TextBox 4">
            <a:extLst>
              <a:ext uri="{FF2B5EF4-FFF2-40B4-BE49-F238E27FC236}">
                <a16:creationId xmlns:a16="http://schemas.microsoft.com/office/drawing/2014/main" id="{F4498DBB-3783-CD41-E80B-85D9714C3EEE}"/>
              </a:ext>
            </a:extLst>
          </p:cNvPr>
          <p:cNvSpPr txBox="1"/>
          <p:nvPr/>
        </p:nvSpPr>
        <p:spPr>
          <a:xfrm>
            <a:off x="329577" y="6188049"/>
            <a:ext cx="10729192" cy="553998"/>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https://</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news.abbvie.com</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/2026-09-03-AbbVie-Announces-Positive-Topline-Results-from-the-Phase-3-CERVINO-Trial-Showing-Etentamig-Significantly-Improved-Response-Rate-and-Progression-Free-Survival-in-Patients-with-Relapsed-Refractory-Multiple-Myeloma</a:t>
            </a:r>
          </a:p>
        </p:txBody>
      </p:sp>
    </p:spTree>
    <p:extLst>
      <p:ext uri="{BB962C8B-B14F-4D97-AF65-F5344CB8AC3E}">
        <p14:creationId xmlns:p14="http://schemas.microsoft.com/office/powerpoint/2010/main" val="22029080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C804B-9994-89E8-A5A8-1D30386579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F7594A-2D20-7597-9E82-0E62047AE1C2}"/>
              </a:ext>
            </a:extLst>
          </p:cNvPr>
          <p:cNvSpPr>
            <a:spLocks noGrp="1"/>
          </p:cNvSpPr>
          <p:nvPr>
            <p:ph type="title"/>
          </p:nvPr>
        </p:nvSpPr>
        <p:spPr>
          <a:xfrm>
            <a:off x="609600" y="2713038"/>
            <a:ext cx="10972800" cy="715962"/>
          </a:xfrm>
        </p:spPr>
        <p:txBody>
          <a:bodyPr/>
          <a:lstStyle/>
          <a:p>
            <a:r>
              <a:rPr lang="en-US" dirty="0">
                <a:solidFill>
                  <a:srgbClr val="C00000"/>
                </a:solidFill>
              </a:rPr>
              <a:t>Combining bispecific antibodies with other systemic therapies</a:t>
            </a:r>
          </a:p>
        </p:txBody>
      </p:sp>
    </p:spTree>
    <p:extLst>
      <p:ext uri="{BB962C8B-B14F-4D97-AF65-F5344CB8AC3E}">
        <p14:creationId xmlns:p14="http://schemas.microsoft.com/office/powerpoint/2010/main" val="38553290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and white sign with text&#10;&#10;AI-generated content may be incorrect.">
            <a:extLst>
              <a:ext uri="{FF2B5EF4-FFF2-40B4-BE49-F238E27FC236}">
                <a16:creationId xmlns:a16="http://schemas.microsoft.com/office/drawing/2014/main" id="{05FB2A89-36F5-C152-3A54-3F02638FF327}"/>
              </a:ext>
            </a:extLst>
          </p:cNvPr>
          <p:cNvPicPr>
            <a:picLocks noChangeAspect="1"/>
          </p:cNvPicPr>
          <p:nvPr/>
        </p:nvPicPr>
        <p:blipFill>
          <a:blip r:embed="rId2"/>
          <a:stretch>
            <a:fillRect/>
          </a:stretch>
        </p:blipFill>
        <p:spPr>
          <a:xfrm>
            <a:off x="0" y="435937"/>
            <a:ext cx="6484298" cy="3647418"/>
          </a:xfrm>
          <a:prstGeom prst="rect">
            <a:avLst/>
          </a:prstGeom>
        </p:spPr>
      </p:pic>
      <p:pic>
        <p:nvPicPr>
          <p:cNvPr id="2" name="Picture 1" descr="A qr code on a white background&#10;&#10;AI-generated content may be incorrect.">
            <a:extLst>
              <a:ext uri="{FF2B5EF4-FFF2-40B4-BE49-F238E27FC236}">
                <a16:creationId xmlns:a16="http://schemas.microsoft.com/office/drawing/2014/main" id="{A53ADD4A-08ED-F7D7-786D-68F30ACA2DC4}"/>
              </a:ext>
            </a:extLst>
          </p:cNvPr>
          <p:cNvPicPr>
            <a:picLocks noChangeAspect="1"/>
          </p:cNvPicPr>
          <p:nvPr/>
        </p:nvPicPr>
        <p:blipFill>
          <a:blip r:embed="rId3"/>
          <a:srcRect l="8680" t="31263" r="34942" b="11835"/>
          <a:stretch>
            <a:fillRect/>
          </a:stretch>
        </p:blipFill>
        <p:spPr>
          <a:xfrm>
            <a:off x="6325496" y="295564"/>
            <a:ext cx="5681778" cy="3225739"/>
          </a:xfrm>
          <a:prstGeom prst="rect">
            <a:avLst/>
          </a:prstGeom>
          <a:effectLst>
            <a:outerShdw blurRad="50800" dist="38100" dir="2700000" algn="tl" rotWithShape="0">
              <a:prstClr val="black">
                <a:alpha val="40000"/>
              </a:prstClr>
            </a:outerShdw>
          </a:effectLst>
        </p:spPr>
      </p:pic>
      <p:sp>
        <p:nvSpPr>
          <p:cNvPr id="3" name="Subtitle 2">
            <a:extLst>
              <a:ext uri="{FF2B5EF4-FFF2-40B4-BE49-F238E27FC236}">
                <a16:creationId xmlns:a16="http://schemas.microsoft.com/office/drawing/2014/main" id="{73D23299-B610-85B6-9C60-0A77147520F3}"/>
              </a:ext>
            </a:extLst>
          </p:cNvPr>
          <p:cNvSpPr txBox="1">
            <a:spLocks/>
          </p:cNvSpPr>
          <p:nvPr/>
        </p:nvSpPr>
        <p:spPr>
          <a:xfrm>
            <a:off x="272679" y="4173501"/>
            <a:ext cx="5217002" cy="327681"/>
          </a:xfrm>
          <a:prstGeom prst="rect">
            <a:avLst/>
          </a:prstGeom>
        </p:spPr>
        <p:txBody>
          <a:bodyPr/>
          <a:lstStyle>
            <a:lvl1pPr marL="0" indent="0" algn="l" defTabSz="914396" rtl="0" eaLnBrk="1" latinLnBrk="0" hangingPunct="1">
              <a:lnSpc>
                <a:spcPct val="100000"/>
              </a:lnSpc>
              <a:spcBef>
                <a:spcPts val="600"/>
              </a:spcBef>
              <a:buClr>
                <a:schemeClr val="accent1"/>
              </a:buClr>
              <a:buFont typeface="Arial" panose="020B0604020202020204" pitchFamily="34" charset="0"/>
              <a:buNone/>
              <a:defRPr lang="en-US" sz="1800" b="1" kern="1200" dirty="0" smtClean="0">
                <a:solidFill>
                  <a:schemeClr val="tx1"/>
                </a:solidFill>
                <a:latin typeface="+mn-lt"/>
                <a:ea typeface="+mn-ea"/>
                <a:cs typeface="+mn-cs"/>
              </a:defRPr>
            </a:lvl1pPr>
            <a:lvl2pPr marL="342900" indent="-171450" algn="l" defTabSz="914396" rtl="0" eaLnBrk="1" latinLnBrk="0" hangingPunct="1">
              <a:lnSpc>
                <a:spcPct val="100000"/>
              </a:lnSpc>
              <a:spcBef>
                <a:spcPts val="600"/>
              </a:spcBef>
              <a:buClr>
                <a:srgbClr val="CD1111"/>
              </a:buClr>
              <a:buFont typeface="Arial" panose="020B0604020202020204" pitchFamily="34" charset="0"/>
              <a:buChar char="•"/>
              <a:defRPr lang="en-US" sz="1800" kern="1200" dirty="0" smtClean="0">
                <a:solidFill>
                  <a:schemeClr val="tx1"/>
                </a:solidFill>
                <a:latin typeface="+mn-lt"/>
                <a:ea typeface="+mn-ea"/>
                <a:cs typeface="+mn-cs"/>
              </a:defRPr>
            </a:lvl2pPr>
            <a:lvl3pPr marL="514350" indent="-171450" algn="l" defTabSz="914396" rtl="0" eaLnBrk="1" latinLnBrk="0" hangingPunct="1">
              <a:lnSpc>
                <a:spcPct val="100000"/>
              </a:lnSpc>
              <a:spcBef>
                <a:spcPts val="600"/>
              </a:spcBef>
              <a:buClr>
                <a:srgbClr val="CD1111"/>
              </a:buClr>
              <a:buFont typeface="Johnson Text" panose="020B0606030504020204" pitchFamily="34" charset="0"/>
              <a:buChar char="–"/>
              <a:defRPr lang="en-US" sz="1800" kern="1200" dirty="0" smtClean="0">
                <a:solidFill>
                  <a:schemeClr val="tx1"/>
                </a:solidFill>
                <a:latin typeface="+mn-lt"/>
                <a:ea typeface="+mn-ea"/>
                <a:cs typeface="+mn-cs"/>
              </a:defRPr>
            </a:lvl3pPr>
            <a:lvl4pPr marL="825500" indent="-285750" algn="l" defTabSz="914396" rtl="0" eaLnBrk="1" latinLnBrk="0" hangingPunct="1">
              <a:lnSpc>
                <a:spcPct val="100000"/>
              </a:lnSpc>
              <a:spcBef>
                <a:spcPts val="600"/>
              </a:spcBef>
              <a:buClr>
                <a:srgbClr val="CD1111"/>
              </a:buClr>
              <a:buSzPct val="80000"/>
              <a:buFont typeface="Arial" panose="020B0604020202020204" pitchFamily="34" charset="0"/>
              <a:buChar char="◦"/>
              <a:defRPr lang="en-US" sz="1800" kern="1200" dirty="0">
                <a:solidFill>
                  <a:schemeClr val="tx1"/>
                </a:solidFill>
                <a:latin typeface="+mn-lt"/>
                <a:ea typeface="+mn-ea"/>
                <a:cs typeface="+mn-cs"/>
              </a:defRPr>
            </a:lvl4pPr>
            <a:lvl5pPr marL="825500" indent="-173736" algn="l" defTabSz="914396" rtl="0" eaLnBrk="1" latinLnBrk="0" hangingPunct="1">
              <a:lnSpc>
                <a:spcPct val="95000"/>
              </a:lnSpc>
              <a:spcBef>
                <a:spcPts val="600"/>
              </a:spcBef>
              <a:buClr>
                <a:schemeClr val="accent1"/>
              </a:buClr>
              <a:buFont typeface="Johnson Text" panose="02070309020205020404" pitchFamily="49" charset="0"/>
              <a:buChar char="o"/>
              <a:defRPr lang="en-US" sz="1800" kern="1200" dirty="0" smtClean="0">
                <a:solidFill>
                  <a:schemeClr val="bg1"/>
                </a:solidFill>
                <a:latin typeface="+mn-lt"/>
                <a:ea typeface="+mn-ea"/>
                <a:cs typeface="+mn-cs"/>
              </a:defRPr>
            </a:lvl5pPr>
            <a:lvl6pPr marL="2514590" indent="-228599" algn="l" defTabSz="91439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88" indent="-228599" algn="l" defTabSz="91439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86" indent="-228599" algn="l" defTabSz="91439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85" indent="-228599" algn="l" defTabSz="91439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96" rtl="0" eaLnBrk="1" fontAlgn="auto" latinLnBrk="0" hangingPunct="1">
              <a:lnSpc>
                <a:spcPct val="100000"/>
              </a:lnSpc>
              <a:spcBef>
                <a:spcPts val="600"/>
              </a:spcBef>
              <a:spcAft>
                <a:spcPts val="0"/>
              </a:spcAft>
              <a:buClr>
                <a:srgbClr val="4472C4"/>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Mateos M-V et al., ASH 2025, LBA-6</a:t>
            </a:r>
          </a:p>
        </p:txBody>
      </p:sp>
      <p:sp>
        <p:nvSpPr>
          <p:cNvPr id="4" name="TextBox 3">
            <a:extLst>
              <a:ext uri="{FF2B5EF4-FFF2-40B4-BE49-F238E27FC236}">
                <a16:creationId xmlns:a16="http://schemas.microsoft.com/office/drawing/2014/main" id="{BBC291AE-35FE-66BF-B5BF-0A147A22E5A4}"/>
              </a:ext>
            </a:extLst>
          </p:cNvPr>
          <p:cNvSpPr txBox="1"/>
          <p:nvPr/>
        </p:nvSpPr>
        <p:spPr>
          <a:xfrm>
            <a:off x="11194736" y="3134474"/>
            <a:ext cx="6976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2025</a:t>
            </a:r>
          </a:p>
        </p:txBody>
      </p:sp>
      <p:grpSp>
        <p:nvGrpSpPr>
          <p:cNvPr id="12" name="Group 11">
            <a:extLst>
              <a:ext uri="{FF2B5EF4-FFF2-40B4-BE49-F238E27FC236}">
                <a16:creationId xmlns:a16="http://schemas.microsoft.com/office/drawing/2014/main" id="{D7F29B9A-9033-C6A2-5853-627AA51458D9}"/>
              </a:ext>
            </a:extLst>
          </p:cNvPr>
          <p:cNvGrpSpPr/>
          <p:nvPr/>
        </p:nvGrpSpPr>
        <p:grpSpPr>
          <a:xfrm>
            <a:off x="2720463" y="4721087"/>
            <a:ext cx="6751075" cy="1905091"/>
            <a:chOff x="1833526" y="4721087"/>
            <a:chExt cx="6751075" cy="1905091"/>
          </a:xfrm>
        </p:grpSpPr>
        <p:sp>
          <p:nvSpPr>
            <p:cNvPr id="8" name="Rectangle 7">
              <a:extLst>
                <a:ext uri="{FF2B5EF4-FFF2-40B4-BE49-F238E27FC236}">
                  <a16:creationId xmlns:a16="http://schemas.microsoft.com/office/drawing/2014/main" id="{F822AE13-FF38-6DA8-15CC-9C9BA417E427}"/>
                </a:ext>
              </a:extLst>
            </p:cNvPr>
            <p:cNvSpPr/>
            <p:nvPr/>
          </p:nvSpPr>
          <p:spPr>
            <a:xfrm>
              <a:off x="1833526" y="4721087"/>
              <a:ext cx="6751075" cy="1905091"/>
            </a:xfrm>
            <a:prstGeom prst="rect">
              <a:avLst/>
            </a:prstGeom>
            <a:solidFill>
              <a:schemeClr val="bg1">
                <a:lumMod val="95000"/>
                <a:alpha val="25000"/>
              </a:schemeClr>
            </a:solidFill>
            <a:ln w="25400">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1" name="Group 10">
              <a:extLst>
                <a:ext uri="{FF2B5EF4-FFF2-40B4-BE49-F238E27FC236}">
                  <a16:creationId xmlns:a16="http://schemas.microsoft.com/office/drawing/2014/main" id="{1E6FDF61-8A33-33CD-AD46-F7E3776A7AC4}"/>
                </a:ext>
              </a:extLst>
            </p:cNvPr>
            <p:cNvGrpSpPr/>
            <p:nvPr/>
          </p:nvGrpSpPr>
          <p:grpSpPr>
            <a:xfrm>
              <a:off x="2053868" y="4821537"/>
              <a:ext cx="6276077" cy="1633321"/>
              <a:chOff x="2053868" y="4821537"/>
              <a:chExt cx="6276077" cy="1633321"/>
            </a:xfrm>
          </p:grpSpPr>
          <p:sp>
            <p:nvSpPr>
              <p:cNvPr id="6" name="TextBox 5">
                <a:extLst>
                  <a:ext uri="{FF2B5EF4-FFF2-40B4-BE49-F238E27FC236}">
                    <a16:creationId xmlns:a16="http://schemas.microsoft.com/office/drawing/2014/main" id="{7FB3B219-E29F-A7A6-735C-6F2212618CD8}"/>
                  </a:ext>
                </a:extLst>
              </p:cNvPr>
              <p:cNvSpPr txBox="1"/>
              <p:nvPr/>
            </p:nvSpPr>
            <p:spPr>
              <a:xfrm>
                <a:off x="2053868" y="4821537"/>
                <a:ext cx="627607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Rationale for combining daratumumab with teclistamab</a:t>
                </a:r>
              </a:p>
            </p:txBody>
          </p:sp>
          <p:sp>
            <p:nvSpPr>
              <p:cNvPr id="7" name="TextBox 6">
                <a:extLst>
                  <a:ext uri="{FF2B5EF4-FFF2-40B4-BE49-F238E27FC236}">
                    <a16:creationId xmlns:a16="http://schemas.microsoft.com/office/drawing/2014/main" id="{A4AACA7C-8648-77F9-28BA-706D12EA31D8}"/>
                  </a:ext>
                </a:extLst>
              </p:cNvPr>
              <p:cNvSpPr txBox="1"/>
              <p:nvPr/>
            </p:nvSpPr>
            <p:spPr>
              <a:xfrm>
                <a:off x="2053868" y="5254529"/>
                <a:ext cx="5425588"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Direct anti-myeloma effect of daratumumab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Daratumumab depletes immunosuppressive T-cells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Daratumumab enhances CD8+ T-cell cytotoxicity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Above creates a synergy between the two drugs</a:t>
                </a:r>
              </a:p>
            </p:txBody>
          </p:sp>
        </p:grpSp>
      </p:grpSp>
    </p:spTree>
    <p:extLst>
      <p:ext uri="{BB962C8B-B14F-4D97-AF65-F5344CB8AC3E}">
        <p14:creationId xmlns:p14="http://schemas.microsoft.com/office/powerpoint/2010/main" val="18242730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75860-9664-468F-4186-C1A3EC43785E}"/>
            </a:ext>
          </a:extLst>
        </p:cNvPr>
        <p:cNvGrpSpPr/>
        <p:nvPr/>
      </p:nvGrpSpPr>
      <p:grpSpPr>
        <a:xfrm>
          <a:off x="0" y="0"/>
          <a:ext cx="0" cy="0"/>
          <a:chOff x="0" y="0"/>
          <a:chExt cx="0" cy="0"/>
        </a:xfrm>
      </p:grpSpPr>
      <p:pic>
        <p:nvPicPr>
          <p:cNvPr id="3" name="Picture 2" descr="A graph of a patient's endpoint&#10;&#10;AI-generated content may be incorrect.">
            <a:extLst>
              <a:ext uri="{FF2B5EF4-FFF2-40B4-BE49-F238E27FC236}">
                <a16:creationId xmlns:a16="http://schemas.microsoft.com/office/drawing/2014/main" id="{1D627FEB-DDAF-C4F2-DE47-1E2F0A2DC0DB}"/>
              </a:ext>
            </a:extLst>
          </p:cNvPr>
          <p:cNvPicPr>
            <a:picLocks noChangeAspect="1"/>
          </p:cNvPicPr>
          <p:nvPr/>
        </p:nvPicPr>
        <p:blipFill>
          <a:blip r:embed="rId3"/>
          <a:srcRect t="20889" b="25334"/>
          <a:stretch>
            <a:fillRect/>
          </a:stretch>
        </p:blipFill>
        <p:spPr>
          <a:xfrm>
            <a:off x="0" y="819401"/>
            <a:ext cx="12192000" cy="3688080"/>
          </a:xfrm>
          <a:prstGeom prst="rect">
            <a:avLst/>
          </a:prstGeom>
        </p:spPr>
      </p:pic>
      <p:sp>
        <p:nvSpPr>
          <p:cNvPr id="2" name="TextBox 1">
            <a:extLst>
              <a:ext uri="{FF2B5EF4-FFF2-40B4-BE49-F238E27FC236}">
                <a16:creationId xmlns:a16="http://schemas.microsoft.com/office/drawing/2014/main" id="{8AC463D4-8806-0706-FF37-3510CD585C04}"/>
              </a:ext>
            </a:extLst>
          </p:cNvPr>
          <p:cNvSpPr txBox="1"/>
          <p:nvPr/>
        </p:nvSpPr>
        <p:spPr>
          <a:xfrm>
            <a:off x="9780814" y="2268397"/>
            <a:ext cx="184731" cy="379656"/>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67" b="1" i="0" u="none" strike="noStrike" kern="1200" cap="none" spc="0" normalizeH="0" baseline="0" noProof="0" dirty="0">
              <a:ln>
                <a:noFill/>
              </a:ln>
              <a:solidFill>
                <a:srgbClr val="FFFFFF"/>
              </a:solidFill>
              <a:effectLst/>
              <a:uLnTx/>
              <a:uFillTx/>
              <a:latin typeface="Arial" charset="0"/>
              <a:ea typeface="ＭＳ Ｐゴシック" charset="0"/>
              <a:cs typeface="+mn-cs"/>
            </a:endParaRPr>
          </a:p>
        </p:txBody>
      </p:sp>
      <p:sp>
        <p:nvSpPr>
          <p:cNvPr id="4" name="TextBox 3">
            <a:extLst>
              <a:ext uri="{FF2B5EF4-FFF2-40B4-BE49-F238E27FC236}">
                <a16:creationId xmlns:a16="http://schemas.microsoft.com/office/drawing/2014/main" id="{26DC5B00-AA7E-B2D5-2ED2-0E60DF8258CD}"/>
              </a:ext>
            </a:extLst>
          </p:cNvPr>
          <p:cNvSpPr txBox="1"/>
          <p:nvPr/>
        </p:nvSpPr>
        <p:spPr>
          <a:xfrm>
            <a:off x="10177982" y="2240219"/>
            <a:ext cx="1630575"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1" u="none" strike="noStrike" kern="1200" cap="none" spc="0" normalizeH="0" baseline="0" noProof="0" dirty="0">
                <a:ln>
                  <a:noFill/>
                </a:ln>
                <a:solidFill>
                  <a:srgbClr val="00467E"/>
                </a:solidFill>
                <a:effectLst/>
                <a:uLnTx/>
                <a:uFillTx/>
                <a:latin typeface="Arial" charset="0"/>
                <a:ea typeface="ＭＳ Ｐゴシック" charset="0"/>
                <a:cs typeface="+mn-cs"/>
              </a:rPr>
              <a:t>Dara Pd = 269 (91%)</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1" u="none" strike="noStrike" kern="1200" cap="none" spc="0" normalizeH="0" baseline="0" noProof="0" dirty="0">
                <a:ln>
                  <a:noFill/>
                </a:ln>
                <a:solidFill>
                  <a:srgbClr val="00467E"/>
                </a:solidFill>
                <a:effectLst/>
                <a:uLnTx/>
                <a:uFillTx/>
                <a:latin typeface="Arial" charset="0"/>
                <a:ea typeface="ＭＳ Ｐゴシック" charset="0"/>
                <a:cs typeface="+mn-cs"/>
              </a:rPr>
              <a:t>Dara Vd = 27 (9%)</a:t>
            </a:r>
          </a:p>
        </p:txBody>
      </p:sp>
      <p:sp>
        <p:nvSpPr>
          <p:cNvPr id="5" name="TextBox 4">
            <a:extLst>
              <a:ext uri="{FF2B5EF4-FFF2-40B4-BE49-F238E27FC236}">
                <a16:creationId xmlns:a16="http://schemas.microsoft.com/office/drawing/2014/main" id="{2387045C-F30C-22FC-688B-4358183B7007}"/>
              </a:ext>
            </a:extLst>
          </p:cNvPr>
          <p:cNvSpPr txBox="1"/>
          <p:nvPr/>
        </p:nvSpPr>
        <p:spPr>
          <a:xfrm>
            <a:off x="7020232" y="4553998"/>
            <a:ext cx="4182042" cy="58477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1" u="none" strike="noStrike" kern="1200" cap="none" spc="0" normalizeH="0" baseline="0" noProof="0" dirty="0">
                <a:ln>
                  <a:noFill/>
                </a:ln>
                <a:solidFill>
                  <a:srgbClr val="00467E"/>
                </a:solidFill>
                <a:effectLst/>
                <a:uLnTx/>
                <a:uFillTx/>
                <a:latin typeface="Arial" charset="0"/>
                <a:ea typeface="ＭＳ Ｐゴシック" charset="0"/>
                <a:cs typeface="+mn-cs"/>
              </a:rPr>
              <a:t>APOLLO dara Pd median PFS 12.4 months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1" u="none" strike="noStrike" kern="1200" cap="none" spc="0" normalizeH="0" baseline="0" noProof="0" dirty="0">
                <a:ln>
                  <a:noFill/>
                </a:ln>
                <a:solidFill>
                  <a:srgbClr val="00467E"/>
                </a:solidFill>
                <a:effectLst/>
                <a:uLnTx/>
                <a:uFillTx/>
                <a:latin typeface="Arial" charset="0"/>
                <a:ea typeface="ＭＳ Ｐゴシック" charset="0"/>
                <a:cs typeface="+mn-cs"/>
              </a:rPr>
              <a:t>CASTOR dara Vd median PFS 16.7 months</a:t>
            </a:r>
            <a:endParaRPr kumimoji="0" lang="en-US" sz="1600" b="0" i="1" u="none" strike="noStrike" kern="1200" cap="none" spc="0" normalizeH="0" baseline="0" noProof="0" dirty="0">
              <a:ln>
                <a:noFill/>
              </a:ln>
              <a:solidFill>
                <a:srgbClr val="00467E"/>
              </a:solidFill>
              <a:effectLst/>
              <a:uLnTx/>
              <a:uFillTx/>
              <a:latin typeface="Arial Narrow" panose="020B0606020202030204" pitchFamily="34" charset="0"/>
              <a:ea typeface="ＭＳ Ｐゴシック" charset="0"/>
              <a:cs typeface="+mn-cs"/>
            </a:endParaRPr>
          </a:p>
        </p:txBody>
      </p:sp>
      <p:sp>
        <p:nvSpPr>
          <p:cNvPr id="6" name="Title 5">
            <a:extLst>
              <a:ext uri="{FF2B5EF4-FFF2-40B4-BE49-F238E27FC236}">
                <a16:creationId xmlns:a16="http://schemas.microsoft.com/office/drawing/2014/main" id="{E2CFF7F6-B94F-D5B9-20C2-B5DBC349902D}"/>
              </a:ext>
            </a:extLst>
          </p:cNvPr>
          <p:cNvSpPr>
            <a:spLocks noGrp="1"/>
          </p:cNvSpPr>
          <p:nvPr>
            <p:ph type="title"/>
          </p:nvPr>
        </p:nvSpPr>
        <p:spPr>
          <a:xfrm>
            <a:off x="838200" y="267022"/>
            <a:ext cx="10515600" cy="590289"/>
          </a:xfrm>
        </p:spPr>
        <p:txBody>
          <a:bodyPr/>
          <a:lstStyle/>
          <a:p>
            <a:r>
              <a:rPr lang="en-US" sz="3200" dirty="0">
                <a:solidFill>
                  <a:srgbClr val="C00000"/>
                </a:solidFill>
              </a:rPr>
              <a:t>MajesTEC-3: Teclistamab and daratumumab v. SOC</a:t>
            </a:r>
          </a:p>
        </p:txBody>
      </p:sp>
      <p:sp>
        <p:nvSpPr>
          <p:cNvPr id="8" name="TextBox 7">
            <a:extLst>
              <a:ext uri="{FF2B5EF4-FFF2-40B4-BE49-F238E27FC236}">
                <a16:creationId xmlns:a16="http://schemas.microsoft.com/office/drawing/2014/main" id="{59212E43-51B0-F6F5-1D3A-212FF8248B1D}"/>
              </a:ext>
            </a:extLst>
          </p:cNvPr>
          <p:cNvSpPr txBox="1"/>
          <p:nvPr/>
        </p:nvSpPr>
        <p:spPr>
          <a:xfrm>
            <a:off x="708478" y="5701356"/>
            <a:ext cx="5128904" cy="707886"/>
          </a:xfrm>
          <a:prstGeom prst="rect">
            <a:avLst/>
          </a:prstGeom>
          <a:noFill/>
          <a:ln w="28575">
            <a:solidFill>
              <a:srgbClr val="FF0000"/>
            </a:solidFill>
          </a:ln>
        </p:spPr>
        <p:txBody>
          <a:bodyPr wrap="square" rIns="91440" rtlCol="0" anchor="ctr" anchorCtr="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charset="0"/>
                <a:ea typeface="ＭＳ Ｐゴシック" charset="0"/>
                <a:cs typeface="+mn-cs"/>
              </a:rPr>
              <a:t>Dramatic improvement in PFS with HR 0.17 with potential plateau in PFS</a:t>
            </a:r>
          </a:p>
        </p:txBody>
      </p:sp>
      <p:sp>
        <p:nvSpPr>
          <p:cNvPr id="10" name="TextBox 9">
            <a:extLst>
              <a:ext uri="{FF2B5EF4-FFF2-40B4-BE49-F238E27FC236}">
                <a16:creationId xmlns:a16="http://schemas.microsoft.com/office/drawing/2014/main" id="{3ED125C2-55B2-28ED-E513-3F5167BBA522}"/>
              </a:ext>
            </a:extLst>
          </p:cNvPr>
          <p:cNvSpPr txBox="1"/>
          <p:nvPr/>
        </p:nvSpPr>
        <p:spPr>
          <a:xfrm>
            <a:off x="708478" y="4455662"/>
            <a:ext cx="5489122" cy="1169551"/>
          </a:xfrm>
          <a:prstGeom prst="rect">
            <a:avLst/>
          </a:prstGeom>
          <a:noFill/>
          <a:ln>
            <a:noFill/>
          </a:ln>
        </p:spPr>
        <p:txBody>
          <a:bodyPr wrap="square" rIns="9144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1-3 prior lines of therapy, including PI and lenalidomide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Sensitive to anti-CD38 antibody (i.e., naïve or not refractory)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Daratumumab exposure:  5.3% overall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Higher dose of teclistamab, 3 mg/kg (starting with cycle 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 dexamethasone after C1D8</a:t>
            </a:r>
          </a:p>
        </p:txBody>
      </p:sp>
      <p:sp>
        <p:nvSpPr>
          <p:cNvPr id="11" name="TextBox 10">
            <a:extLst>
              <a:ext uri="{FF2B5EF4-FFF2-40B4-BE49-F238E27FC236}">
                <a16:creationId xmlns:a16="http://schemas.microsoft.com/office/drawing/2014/main" id="{9A2B6D99-A90D-81FA-7BC0-10FA593B820B}"/>
              </a:ext>
            </a:extLst>
          </p:cNvPr>
          <p:cNvSpPr txBox="1"/>
          <p:nvPr/>
        </p:nvSpPr>
        <p:spPr>
          <a:xfrm>
            <a:off x="7091660" y="5470668"/>
            <a:ext cx="4652242" cy="830997"/>
          </a:xfrm>
          <a:prstGeom prst="rect">
            <a:avLst/>
          </a:prstGeom>
          <a:noFill/>
          <a:ln w="19050">
            <a:solidFill>
              <a:schemeClr val="tx2">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Approved by FDA in March 2026 for relapse after 1 prior line of therapy including a proteasome inhibitor and an immunomodulatory drug</a:t>
            </a:r>
          </a:p>
        </p:txBody>
      </p:sp>
      <p:sp>
        <p:nvSpPr>
          <p:cNvPr id="9" name="Text Placeholder 6">
            <a:extLst>
              <a:ext uri="{FF2B5EF4-FFF2-40B4-BE49-F238E27FC236}">
                <a16:creationId xmlns:a16="http://schemas.microsoft.com/office/drawing/2014/main" id="{9377A944-FBA0-B2F1-57E6-81BEF6D12DC0}"/>
              </a:ext>
            </a:extLst>
          </p:cNvPr>
          <p:cNvSpPr txBox="1">
            <a:spLocks/>
          </p:cNvSpPr>
          <p:nvPr/>
        </p:nvSpPr>
        <p:spPr bwMode="auto">
          <a:xfrm>
            <a:off x="708478" y="6480678"/>
            <a:ext cx="10333038" cy="276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584" indent="-228584"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ＭＳ Ｐゴシック" charset="0"/>
                <a:cs typeface="ＭＳ Ｐゴシック" charset="0"/>
              </a:defRPr>
            </a:lvl1pPr>
            <a:lvl2pPr marL="685750" indent="-228584"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2pPr>
            <a:lvl3pPr marL="1142914" indent="-228584"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3pPr>
            <a:lvl4pPr marL="1600080" indent="-228584"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ＭＳ Ｐゴシック" charset="0"/>
                <a:cs typeface="+mn-cs"/>
              </a:defRPr>
            </a:lvl4pPr>
            <a:lvl5pPr marL="2057247" indent="-228584"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ＭＳ Ｐゴシック" charset="0"/>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1000" b="0" i="0" u="none" strike="noStrike" kern="1200" cap="none" spc="0" normalizeH="0" baseline="0" noProof="0">
                <a:ln>
                  <a:noFill/>
                </a:ln>
                <a:solidFill>
                  <a:prstClr val="black"/>
                </a:solidFill>
                <a:effectLst/>
                <a:uLnTx/>
                <a:uFillTx/>
                <a:latin typeface="Calibri"/>
                <a:ea typeface="ＭＳ Ｐゴシック" charset="0"/>
              </a:rPr>
              <a:t>Mateos MV et al., ASH 2025; Dimopoulos MA et al., </a:t>
            </a:r>
            <a:r>
              <a:rPr kumimoji="0" lang="en-US" sz="1000" b="0" i="1" u="none" strike="noStrike" kern="1200" cap="none" spc="0" normalizeH="0" baseline="0" noProof="0">
                <a:ln>
                  <a:noFill/>
                </a:ln>
                <a:solidFill>
                  <a:prstClr val="black"/>
                </a:solidFill>
                <a:effectLst/>
                <a:uLnTx/>
                <a:uFillTx/>
                <a:latin typeface="Calibri"/>
                <a:ea typeface="ＭＳ Ｐゴシック" charset="0"/>
              </a:rPr>
              <a:t>Lancet Oncol</a:t>
            </a:r>
            <a:r>
              <a:rPr kumimoji="0" lang="en-US" sz="1000" b="0" i="0" u="none" strike="noStrike" kern="1200" cap="none" spc="0" normalizeH="0" baseline="0" noProof="0">
                <a:ln>
                  <a:noFill/>
                </a:ln>
                <a:solidFill>
                  <a:prstClr val="black"/>
                </a:solidFill>
                <a:effectLst/>
                <a:uLnTx/>
                <a:uFillTx/>
                <a:latin typeface="Calibri"/>
                <a:ea typeface="ＭＳ Ｐゴシック" charset="0"/>
              </a:rPr>
              <a:t> 2021; Spencer A et al., </a:t>
            </a:r>
            <a:r>
              <a:rPr kumimoji="0" lang="en-US" sz="1000" b="0" i="1" u="none" strike="noStrike" kern="1200" cap="none" spc="0" normalizeH="0" baseline="0" noProof="0">
                <a:ln>
                  <a:noFill/>
                </a:ln>
                <a:solidFill>
                  <a:prstClr val="black"/>
                </a:solidFill>
                <a:effectLst/>
                <a:uLnTx/>
                <a:uFillTx/>
                <a:latin typeface="Calibri"/>
                <a:ea typeface="ＭＳ Ｐゴシック" charset="0"/>
              </a:rPr>
              <a:t>Haematologica</a:t>
            </a:r>
            <a:r>
              <a:rPr kumimoji="0" lang="en-US" sz="1000" b="0" i="0" u="none" strike="noStrike" kern="1200" cap="none" spc="0" normalizeH="0" baseline="0" noProof="0">
                <a:ln>
                  <a:noFill/>
                </a:ln>
                <a:solidFill>
                  <a:prstClr val="black"/>
                </a:solidFill>
                <a:effectLst/>
                <a:uLnTx/>
                <a:uFillTx/>
                <a:latin typeface="Calibri"/>
                <a:ea typeface="ＭＳ Ｐゴシック" charset="0"/>
              </a:rPr>
              <a:t> 2018</a:t>
            </a:r>
            <a:endParaRPr kumimoji="0" lang="en-US" sz="1000" b="0" i="0" u="none" strike="noStrike" kern="1200" cap="none" spc="0" normalizeH="0" baseline="0" noProof="0" dirty="0">
              <a:ln>
                <a:noFill/>
              </a:ln>
              <a:solidFill>
                <a:prstClr val="black"/>
              </a:solidFill>
              <a:effectLst/>
              <a:uLnTx/>
              <a:uFillTx/>
              <a:latin typeface="Calibri"/>
              <a:ea typeface="ＭＳ Ｐゴシック" charset="0"/>
            </a:endParaRPr>
          </a:p>
        </p:txBody>
      </p:sp>
    </p:spTree>
    <p:extLst>
      <p:ext uri="{BB962C8B-B14F-4D97-AF65-F5344CB8AC3E}">
        <p14:creationId xmlns:p14="http://schemas.microsoft.com/office/powerpoint/2010/main" val="2029115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BB054-9F34-69EF-6EC2-8FFFF7E92E9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3E04E35-CDA6-3050-E137-5DDADF5F5261}"/>
              </a:ext>
            </a:extLst>
          </p:cNvPr>
          <p:cNvSpPr txBox="1"/>
          <p:nvPr/>
        </p:nvSpPr>
        <p:spPr>
          <a:xfrm>
            <a:off x="9780814" y="2268397"/>
            <a:ext cx="184731" cy="379656"/>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67" b="1" i="0" u="none" strike="noStrike" kern="1200" cap="none" spc="0" normalizeH="0" baseline="0" noProof="0" dirty="0">
              <a:ln>
                <a:noFill/>
              </a:ln>
              <a:solidFill>
                <a:srgbClr val="FFFFFF"/>
              </a:solidFill>
              <a:effectLst/>
              <a:uLnTx/>
              <a:uFillTx/>
              <a:latin typeface="Arial" charset="0"/>
              <a:ea typeface="ＭＳ Ｐゴシック" charset="0"/>
              <a:cs typeface="+mn-cs"/>
            </a:endParaRPr>
          </a:p>
        </p:txBody>
      </p:sp>
      <p:sp>
        <p:nvSpPr>
          <p:cNvPr id="6" name="Title 5">
            <a:extLst>
              <a:ext uri="{FF2B5EF4-FFF2-40B4-BE49-F238E27FC236}">
                <a16:creationId xmlns:a16="http://schemas.microsoft.com/office/drawing/2014/main" id="{9C025CDD-DDDF-EC77-9955-4796D0E3C11F}"/>
              </a:ext>
            </a:extLst>
          </p:cNvPr>
          <p:cNvSpPr>
            <a:spLocks noGrp="1"/>
          </p:cNvSpPr>
          <p:nvPr>
            <p:ph type="title"/>
          </p:nvPr>
        </p:nvSpPr>
        <p:spPr>
          <a:xfrm>
            <a:off x="838200" y="530889"/>
            <a:ext cx="10515600" cy="590289"/>
          </a:xfrm>
        </p:spPr>
        <p:txBody>
          <a:bodyPr/>
          <a:lstStyle/>
          <a:p>
            <a:r>
              <a:rPr lang="en-US" sz="3200" dirty="0">
                <a:solidFill>
                  <a:srgbClr val="C00000"/>
                </a:solidFill>
              </a:rPr>
              <a:t>MonumenTAL-3: Phase III Trial of </a:t>
            </a:r>
            <a:r>
              <a:rPr lang="en-US" sz="3200" dirty="0" err="1">
                <a:solidFill>
                  <a:srgbClr val="C00000"/>
                </a:solidFill>
              </a:rPr>
              <a:t>Talquetamab</a:t>
            </a:r>
            <a:r>
              <a:rPr lang="en-US" sz="3200" dirty="0">
                <a:solidFill>
                  <a:srgbClr val="C00000"/>
                </a:solidFill>
              </a:rPr>
              <a:t> with Daratumumab in Relapsed or Refractory Myeloma</a:t>
            </a:r>
          </a:p>
        </p:txBody>
      </p:sp>
      <p:sp>
        <p:nvSpPr>
          <p:cNvPr id="12" name="Text Placeholder 6">
            <a:extLst>
              <a:ext uri="{FF2B5EF4-FFF2-40B4-BE49-F238E27FC236}">
                <a16:creationId xmlns:a16="http://schemas.microsoft.com/office/drawing/2014/main" id="{A9685725-ACA0-C665-ACE4-A5F785B517BD}"/>
              </a:ext>
            </a:extLst>
          </p:cNvPr>
          <p:cNvSpPr txBox="1">
            <a:spLocks/>
          </p:cNvSpPr>
          <p:nvPr/>
        </p:nvSpPr>
        <p:spPr bwMode="auto">
          <a:xfrm>
            <a:off x="708478" y="6581775"/>
            <a:ext cx="10333038" cy="276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584" indent="-228584"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ＭＳ Ｐゴシック" charset="0"/>
                <a:cs typeface="ＭＳ Ｐゴシック" charset="0"/>
              </a:defRPr>
            </a:lvl1pPr>
            <a:lvl2pPr marL="685750" indent="-228584"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2pPr>
            <a:lvl3pPr marL="1142914" indent="-228584"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3pPr>
            <a:lvl4pPr marL="1600080" indent="-228584"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ＭＳ Ｐゴシック" charset="0"/>
                <a:cs typeface="+mn-cs"/>
              </a:defRPr>
            </a:lvl4pPr>
            <a:lvl5pPr marL="2057247" indent="-228584"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ＭＳ Ｐゴシック" charset="0"/>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1000" b="0" i="0" u="none" strike="noStrike" kern="1200" cap="none" spc="0" normalizeH="0" baseline="0" noProof="0">
                <a:ln>
                  <a:noFill/>
                </a:ln>
                <a:solidFill>
                  <a:prstClr val="black"/>
                </a:solidFill>
                <a:effectLst/>
                <a:uLnTx/>
                <a:uFillTx/>
                <a:latin typeface="Calibri"/>
                <a:ea typeface="ＭＳ Ｐゴシック" charset="0"/>
              </a:rPr>
              <a:t>Mina R et al. </a:t>
            </a:r>
            <a:r>
              <a:rPr kumimoji="0" lang="en-US" sz="1000" b="0" i="1" u="none" strike="noStrike" kern="1200" cap="none" spc="0" normalizeH="0" baseline="0" noProof="0">
                <a:ln>
                  <a:noFill/>
                </a:ln>
                <a:solidFill>
                  <a:prstClr val="black"/>
                </a:solidFill>
                <a:effectLst/>
                <a:uLnTx/>
                <a:uFillTx/>
                <a:latin typeface="Calibri"/>
                <a:ea typeface="ＭＳ Ｐゴシック" charset="0"/>
              </a:rPr>
              <a:t>N Engl J Med </a:t>
            </a:r>
            <a:r>
              <a:rPr kumimoji="0" lang="en-US" sz="1000" b="0" i="0" u="none" strike="noStrike" kern="1200" cap="none" spc="0" normalizeH="0" baseline="0" noProof="0">
                <a:ln>
                  <a:noFill/>
                </a:ln>
                <a:solidFill>
                  <a:prstClr val="black"/>
                </a:solidFill>
                <a:effectLst/>
                <a:uLnTx/>
                <a:uFillTx/>
                <a:latin typeface="Calibri"/>
                <a:ea typeface="ＭＳ Ｐゴシック" charset="0"/>
              </a:rPr>
              <a:t>2026;395:671-83.</a:t>
            </a:r>
            <a:endParaRPr kumimoji="0" lang="en-US" sz="1000" b="0" i="0" u="none" strike="noStrike" kern="1200" cap="none" spc="0" normalizeH="0" baseline="0" noProof="0" dirty="0">
              <a:ln>
                <a:noFill/>
              </a:ln>
              <a:solidFill>
                <a:prstClr val="black"/>
              </a:solidFill>
              <a:effectLst/>
              <a:uLnTx/>
              <a:uFillTx/>
              <a:latin typeface="Calibri"/>
              <a:ea typeface="ＭＳ Ｐゴシック" charset="0"/>
            </a:endParaRPr>
          </a:p>
        </p:txBody>
      </p:sp>
      <p:pic>
        <p:nvPicPr>
          <p:cNvPr id="14" name="Picture 13">
            <a:extLst>
              <a:ext uri="{FF2B5EF4-FFF2-40B4-BE49-F238E27FC236}">
                <a16:creationId xmlns:a16="http://schemas.microsoft.com/office/drawing/2014/main" id="{A1B5C743-D70D-B79B-933E-1428C117E703}"/>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554242" y="1320800"/>
            <a:ext cx="5092700" cy="4216400"/>
          </a:xfrm>
          <a:prstGeom prst="rect">
            <a:avLst/>
          </a:prstGeom>
        </p:spPr>
      </p:pic>
      <p:pic>
        <p:nvPicPr>
          <p:cNvPr id="16" name="Picture 15">
            <a:extLst>
              <a:ext uri="{FF2B5EF4-FFF2-40B4-BE49-F238E27FC236}">
                <a16:creationId xmlns:a16="http://schemas.microsoft.com/office/drawing/2014/main" id="{833ED10F-5C6A-891F-2389-5A174A6F4D27}"/>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a:off x="5974216" y="1308100"/>
            <a:ext cx="5067300" cy="4229100"/>
          </a:xfrm>
          <a:prstGeom prst="rect">
            <a:avLst/>
          </a:prstGeom>
        </p:spPr>
      </p:pic>
      <p:sp>
        <p:nvSpPr>
          <p:cNvPr id="17" name="TextBox 16">
            <a:extLst>
              <a:ext uri="{FF2B5EF4-FFF2-40B4-BE49-F238E27FC236}">
                <a16:creationId xmlns:a16="http://schemas.microsoft.com/office/drawing/2014/main" id="{8CCE1BF3-C165-6920-D451-9578F1D5DAAF}"/>
              </a:ext>
            </a:extLst>
          </p:cNvPr>
          <p:cNvSpPr txBox="1"/>
          <p:nvPr/>
        </p:nvSpPr>
        <p:spPr>
          <a:xfrm>
            <a:off x="1580868" y="5600091"/>
            <a:ext cx="2173993"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24-month OS (HR 0.47):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Tal-DP 89.2%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DPd</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79.1%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CAACBD02-6166-85BC-5B4B-5098EC695B50}"/>
              </a:ext>
            </a:extLst>
          </p:cNvPr>
          <p:cNvSpPr txBox="1"/>
          <p:nvPr/>
        </p:nvSpPr>
        <p:spPr>
          <a:xfrm>
            <a:off x="7359005" y="5627668"/>
            <a:ext cx="2173993"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24-month OS (HR 0.51):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Tal-D 87.9%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DPd</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79.1%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945089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4E684-2B91-4533-0FE0-9C1EC5E2EC69}"/>
              </a:ext>
            </a:extLst>
          </p:cNvPr>
          <p:cNvSpPr>
            <a:spLocks noGrp="1"/>
          </p:cNvSpPr>
          <p:nvPr>
            <p:ph type="title"/>
          </p:nvPr>
        </p:nvSpPr>
        <p:spPr>
          <a:xfrm>
            <a:off x="838200" y="80946"/>
            <a:ext cx="10515600" cy="876742"/>
          </a:xfrm>
        </p:spPr>
        <p:txBody>
          <a:bodyPr>
            <a:noAutofit/>
          </a:bodyPr>
          <a:lstStyle/>
          <a:p>
            <a:pPr algn="ctr"/>
            <a:r>
              <a:rPr lang="en-US" sz="2400" dirty="0">
                <a:solidFill>
                  <a:srgbClr val="C00000"/>
                </a:solidFill>
              </a:rPr>
              <a:t>Randomized phase III anti-BCMA bispecific antibody trials in progress</a:t>
            </a:r>
            <a:br>
              <a:rPr lang="en-US" sz="2400" dirty="0">
                <a:solidFill>
                  <a:srgbClr val="C00000"/>
                </a:solidFill>
              </a:rPr>
            </a:br>
            <a:r>
              <a:rPr lang="en-US" sz="2400" i="1" dirty="0">
                <a:solidFill>
                  <a:srgbClr val="C00000"/>
                </a:solidFill>
              </a:rPr>
              <a:t>Newly diagnosed, transplant not eligible or not intended</a:t>
            </a:r>
          </a:p>
        </p:txBody>
      </p:sp>
      <p:sp>
        <p:nvSpPr>
          <p:cNvPr id="3" name="Text Placeholder 2">
            <a:extLst>
              <a:ext uri="{FF2B5EF4-FFF2-40B4-BE49-F238E27FC236}">
                <a16:creationId xmlns:a16="http://schemas.microsoft.com/office/drawing/2014/main" id="{6762C5D3-E3DF-85F7-3188-347F84304CA8}"/>
              </a:ext>
            </a:extLst>
          </p:cNvPr>
          <p:cNvSpPr>
            <a:spLocks noGrp="1"/>
          </p:cNvSpPr>
          <p:nvPr>
            <p:ph type="body" sz="quarter" idx="4294967295"/>
          </p:nvPr>
        </p:nvSpPr>
        <p:spPr>
          <a:xfrm>
            <a:off x="241734" y="6393842"/>
            <a:ext cx="10752138" cy="211399"/>
          </a:xfrm>
        </p:spPr>
        <p:txBody>
          <a:bodyPr anchor="ctr"/>
          <a:lstStyle/>
          <a:p>
            <a:pPr marL="0" indent="0">
              <a:buNone/>
            </a:pPr>
            <a:r>
              <a:rPr lang="en-US" sz="1050" dirty="0">
                <a:solidFill>
                  <a:prstClr val="black"/>
                </a:solidFill>
                <a:latin typeface="Arial"/>
                <a:cs typeface="Arial"/>
              </a:rPr>
              <a:t>Touzeau C, et al., ASCO 2024.  Grosicki S, et al., ASCO 2023.  Manier S et al., ASH 2025</a:t>
            </a:r>
          </a:p>
        </p:txBody>
      </p:sp>
      <p:sp>
        <p:nvSpPr>
          <p:cNvPr id="7" name="TextBox 6">
            <a:extLst>
              <a:ext uri="{FF2B5EF4-FFF2-40B4-BE49-F238E27FC236}">
                <a16:creationId xmlns:a16="http://schemas.microsoft.com/office/drawing/2014/main" id="{C85EC6AF-6C64-A008-3635-5F1EE3BAA491}"/>
              </a:ext>
            </a:extLst>
          </p:cNvPr>
          <p:cNvSpPr txBox="1"/>
          <p:nvPr/>
        </p:nvSpPr>
        <p:spPr>
          <a:xfrm>
            <a:off x="266130" y="1201726"/>
            <a:ext cx="1346844" cy="338554"/>
          </a:xfrm>
          <a:prstGeom prst="rect">
            <a:avLst/>
          </a:prstGeom>
          <a:noFill/>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a:ea typeface="+mn-ea"/>
                <a:cs typeface="Arial"/>
              </a:rPr>
              <a:t>MajesTEC-7</a:t>
            </a:r>
          </a:p>
        </p:txBody>
      </p:sp>
      <p:sp>
        <p:nvSpPr>
          <p:cNvPr id="8" name="TextBox 7">
            <a:extLst>
              <a:ext uri="{FF2B5EF4-FFF2-40B4-BE49-F238E27FC236}">
                <a16:creationId xmlns:a16="http://schemas.microsoft.com/office/drawing/2014/main" id="{95A009A3-E4C8-4B11-8278-D56B3C96A4FD}"/>
              </a:ext>
            </a:extLst>
          </p:cNvPr>
          <p:cNvSpPr txBox="1"/>
          <p:nvPr/>
        </p:nvSpPr>
        <p:spPr>
          <a:xfrm>
            <a:off x="266130" y="5072210"/>
            <a:ext cx="2172276" cy="830997"/>
          </a:xfrm>
          <a:prstGeom prst="rect">
            <a:avLst/>
          </a:prstGeom>
          <a:noFill/>
        </p:spPr>
        <p:txBody>
          <a:bodyPr wrap="squar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Arial"/>
              </a:rPr>
              <a:t>Dual primary endpoint:  PFS and sustained MRD negative (10</a:t>
            </a:r>
            <a:r>
              <a:rPr kumimoji="0" lang="en-US" sz="1200" b="0" i="0" u="none" strike="noStrike" kern="1200" cap="none" spc="0" normalizeH="0" baseline="30000" noProof="0" dirty="0">
                <a:ln>
                  <a:noFill/>
                </a:ln>
                <a:solidFill>
                  <a:prstClr val="black"/>
                </a:solidFill>
                <a:effectLst/>
                <a:uLnTx/>
                <a:uFillTx/>
                <a:latin typeface="Arial"/>
                <a:ea typeface="+mn-ea"/>
                <a:cs typeface="Arial"/>
              </a:rPr>
              <a:t>−5</a:t>
            </a:r>
            <a:r>
              <a:rPr kumimoji="0" lang="en-US" sz="1200" b="0" i="0" u="none" strike="noStrike" kern="1200" cap="none" spc="0" normalizeH="0" baseline="0" noProof="0" dirty="0">
                <a:ln>
                  <a:noFill/>
                </a:ln>
                <a:solidFill>
                  <a:prstClr val="black"/>
                </a:solidFill>
                <a:effectLst/>
                <a:uLnTx/>
                <a:uFillTx/>
                <a:latin typeface="Arial"/>
                <a:ea typeface="+mn-ea"/>
                <a:cs typeface="Arial"/>
              </a:rPr>
              <a:t>) CR duration </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latin typeface="Arial"/>
                <a:ea typeface="+mn-ea"/>
                <a:cs typeface="Arial"/>
              </a:rPr>
              <a:t>12 months</a:t>
            </a:r>
          </a:p>
        </p:txBody>
      </p:sp>
      <p:sp>
        <p:nvSpPr>
          <p:cNvPr id="23" name="TextBox 22">
            <a:extLst>
              <a:ext uri="{FF2B5EF4-FFF2-40B4-BE49-F238E27FC236}">
                <a16:creationId xmlns:a16="http://schemas.microsoft.com/office/drawing/2014/main" id="{E7E91CD1-D6DB-430A-A4BB-5375CE2836C2}"/>
              </a:ext>
            </a:extLst>
          </p:cNvPr>
          <p:cNvSpPr txBox="1"/>
          <p:nvPr/>
        </p:nvSpPr>
        <p:spPr>
          <a:xfrm>
            <a:off x="266130" y="4599005"/>
            <a:ext cx="2172277" cy="461665"/>
          </a:xfrm>
          <a:prstGeom prst="rect">
            <a:avLst/>
          </a:prstGeom>
          <a:noFill/>
        </p:spPr>
        <p:txBody>
          <a:bodyPr wrap="squar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ＭＳ Ｐゴシック" pitchFamily="34" charset="-128"/>
                <a:cs typeface="Arial"/>
              </a:rPr>
              <a:t>Transplant ineligible </a:t>
            </a:r>
            <a:r>
              <a:rPr kumimoji="0" lang="en-US" sz="1200" b="1" i="0" u="none" strike="noStrike" kern="1200" cap="none" spc="0" normalizeH="0" baseline="0" noProof="0" dirty="0">
                <a:ln>
                  <a:noFill/>
                </a:ln>
                <a:solidFill>
                  <a:prstClr val="black"/>
                </a:solidFill>
                <a:effectLst/>
                <a:uLnTx/>
                <a:uFillTx/>
                <a:latin typeface="Arial"/>
                <a:ea typeface="ＭＳ Ｐゴシック" pitchFamily="34" charset="-128"/>
                <a:cs typeface="Arial"/>
              </a:rPr>
              <a:t>or</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a:ea typeface="+mn-ea"/>
                <a:cs typeface="Arial"/>
              </a:rPr>
              <a:t>transplant not intended</a:t>
            </a:r>
          </a:p>
        </p:txBody>
      </p:sp>
      <p:sp>
        <p:nvSpPr>
          <p:cNvPr id="33" name="TextBox 32">
            <a:extLst>
              <a:ext uri="{FF2B5EF4-FFF2-40B4-BE49-F238E27FC236}">
                <a16:creationId xmlns:a16="http://schemas.microsoft.com/office/drawing/2014/main" id="{7CB50362-1C77-4450-B8A6-8A7D6E4CD37A}"/>
              </a:ext>
            </a:extLst>
          </p:cNvPr>
          <p:cNvSpPr txBox="1"/>
          <p:nvPr/>
        </p:nvSpPr>
        <p:spPr>
          <a:xfrm>
            <a:off x="241734" y="3413636"/>
            <a:ext cx="705642" cy="246221"/>
          </a:xfrm>
          <a:prstGeom prst="rect">
            <a:avLst/>
          </a:prstGeom>
          <a:noFill/>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mn-ea"/>
                <a:cs typeface="Arial"/>
              </a:rPr>
              <a:t>N = 1590</a:t>
            </a:r>
          </a:p>
        </p:txBody>
      </p:sp>
      <p:sp>
        <p:nvSpPr>
          <p:cNvPr id="5" name="TextBox 4">
            <a:extLst>
              <a:ext uri="{FF2B5EF4-FFF2-40B4-BE49-F238E27FC236}">
                <a16:creationId xmlns:a16="http://schemas.microsoft.com/office/drawing/2014/main" id="{DC8A85A9-7B18-427F-8D11-391231FB6F0B}"/>
              </a:ext>
            </a:extLst>
          </p:cNvPr>
          <p:cNvSpPr txBox="1"/>
          <p:nvPr/>
        </p:nvSpPr>
        <p:spPr>
          <a:xfrm>
            <a:off x="266130" y="4242539"/>
            <a:ext cx="2432076" cy="246221"/>
          </a:xfrm>
          <a:prstGeom prst="rect">
            <a:avLst/>
          </a:prstGeom>
          <a:noFill/>
        </p:spPr>
        <p:txBody>
          <a:bodyPr wrap="none" rtlCol="0">
            <a:spAutoFit/>
          </a:bodyPr>
          <a:lstStyle/>
          <a:p>
            <a:pPr marL="0" marR="0" lvl="0" indent="0" algn="l" defTabSz="913532" rtl="0" eaLnBrk="0" fontAlgn="auto" latinLnBrk="0" hangingPunct="0">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Arial"/>
                <a:ea typeface="ＭＳ Ｐゴシック" pitchFamily="34" charset="-128"/>
                <a:cs typeface="Arial"/>
              </a:rPr>
              <a:t>Tec and talq arms, dex given cycles 2-4</a:t>
            </a:r>
          </a:p>
        </p:txBody>
      </p:sp>
      <p:sp>
        <p:nvSpPr>
          <p:cNvPr id="18" name="TextBox 17">
            <a:extLst>
              <a:ext uri="{FF2B5EF4-FFF2-40B4-BE49-F238E27FC236}">
                <a16:creationId xmlns:a16="http://schemas.microsoft.com/office/drawing/2014/main" id="{C6E7524E-2AF5-375F-CC56-3B4B819A187B}"/>
              </a:ext>
            </a:extLst>
          </p:cNvPr>
          <p:cNvSpPr txBox="1"/>
          <p:nvPr/>
        </p:nvSpPr>
        <p:spPr>
          <a:xfrm>
            <a:off x="3035600" y="1201726"/>
            <a:ext cx="1600118" cy="338554"/>
          </a:xfrm>
          <a:prstGeom prst="rect">
            <a:avLst/>
          </a:prstGeom>
          <a:noFill/>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a:ea typeface="+mn-ea"/>
                <a:cs typeface="Arial"/>
              </a:rPr>
              <a:t>MagnetisMM-6</a:t>
            </a:r>
          </a:p>
        </p:txBody>
      </p:sp>
      <p:sp>
        <p:nvSpPr>
          <p:cNvPr id="19" name="TextBox 18">
            <a:extLst>
              <a:ext uri="{FF2B5EF4-FFF2-40B4-BE49-F238E27FC236}">
                <a16:creationId xmlns:a16="http://schemas.microsoft.com/office/drawing/2014/main" id="{0E5E2397-6520-0C44-AA7C-E03630E3B31A}"/>
              </a:ext>
            </a:extLst>
          </p:cNvPr>
          <p:cNvSpPr txBox="1"/>
          <p:nvPr/>
        </p:nvSpPr>
        <p:spPr>
          <a:xfrm>
            <a:off x="3035600" y="5072210"/>
            <a:ext cx="2706002" cy="646331"/>
          </a:xfrm>
          <a:prstGeom prst="rect">
            <a:avLst/>
          </a:prstGeom>
          <a:noFill/>
        </p:spPr>
        <p:txBody>
          <a:bodyPr wrap="squar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Arial"/>
              </a:rPr>
              <a:t>Dual primary endpoint:  PFS and </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Arial"/>
              </a:rPr>
              <a:t>sustained MRD-negative (10</a:t>
            </a:r>
            <a:r>
              <a:rPr kumimoji="0" lang="en-US" sz="1200" b="0" i="0" u="none" strike="noStrike" kern="1200" cap="none" spc="0" normalizeH="0" baseline="30000" noProof="0" dirty="0">
                <a:ln>
                  <a:noFill/>
                </a:ln>
                <a:solidFill>
                  <a:prstClr val="black"/>
                </a:solidFill>
                <a:effectLst/>
                <a:uLnTx/>
                <a:uFillTx/>
                <a:latin typeface="Arial"/>
                <a:ea typeface="+mn-ea"/>
                <a:cs typeface="Arial"/>
              </a:rPr>
              <a:t>−5</a:t>
            </a:r>
            <a:r>
              <a:rPr kumimoji="0" lang="en-US" sz="1200" b="0" i="0" u="none" strike="noStrike" kern="1200" cap="none" spc="0" normalizeH="0" baseline="0" noProof="0" dirty="0">
                <a:ln>
                  <a:noFill/>
                </a:ln>
                <a:solidFill>
                  <a:prstClr val="black"/>
                </a:solidFill>
                <a:effectLst/>
                <a:uLnTx/>
                <a:uFillTx/>
                <a:latin typeface="Arial"/>
                <a:ea typeface="+mn-ea"/>
                <a:cs typeface="Arial"/>
              </a:rPr>
              <a:t>) duration </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latin typeface="Arial"/>
                <a:ea typeface="+mn-ea"/>
                <a:cs typeface="Arial"/>
              </a:rPr>
              <a:t>12 months</a:t>
            </a:r>
          </a:p>
        </p:txBody>
      </p:sp>
      <p:sp>
        <p:nvSpPr>
          <p:cNvPr id="20" name="TextBox 19">
            <a:extLst>
              <a:ext uri="{FF2B5EF4-FFF2-40B4-BE49-F238E27FC236}">
                <a16:creationId xmlns:a16="http://schemas.microsoft.com/office/drawing/2014/main" id="{3548504F-F06F-B2CF-94BD-26F926CFAA7F}"/>
              </a:ext>
            </a:extLst>
          </p:cNvPr>
          <p:cNvSpPr txBox="1"/>
          <p:nvPr/>
        </p:nvSpPr>
        <p:spPr>
          <a:xfrm>
            <a:off x="5800110" y="4599005"/>
            <a:ext cx="2174837" cy="276999"/>
          </a:xfrm>
          <a:prstGeom prst="rect">
            <a:avLst/>
          </a:prstGeom>
          <a:noFill/>
        </p:spPr>
        <p:txBody>
          <a:bodyPr wrap="squar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ＭＳ Ｐゴシック" pitchFamily="34" charset="-128"/>
                <a:cs typeface="Arial"/>
              </a:rPr>
              <a:t>Transplant ineligible</a:t>
            </a:r>
            <a:endParaRPr kumimoji="0" lang="en-US" sz="1200" b="0" i="0" u="none" strike="noStrike" kern="1200" cap="none" spc="0" normalizeH="0" baseline="0" noProof="0" dirty="0">
              <a:ln>
                <a:noFill/>
              </a:ln>
              <a:solidFill>
                <a:prstClr val="black"/>
              </a:solidFill>
              <a:effectLst/>
              <a:uLnTx/>
              <a:uFillTx/>
              <a:latin typeface="Arial"/>
              <a:ea typeface="+mn-ea"/>
              <a:cs typeface="Arial"/>
            </a:endParaRPr>
          </a:p>
        </p:txBody>
      </p:sp>
      <p:sp>
        <p:nvSpPr>
          <p:cNvPr id="21" name="TextBox 20">
            <a:extLst>
              <a:ext uri="{FF2B5EF4-FFF2-40B4-BE49-F238E27FC236}">
                <a16:creationId xmlns:a16="http://schemas.microsoft.com/office/drawing/2014/main" id="{9CD5274C-41C0-8727-1BE2-2F1FCA67E6FD}"/>
              </a:ext>
            </a:extLst>
          </p:cNvPr>
          <p:cNvSpPr txBox="1"/>
          <p:nvPr/>
        </p:nvSpPr>
        <p:spPr>
          <a:xfrm>
            <a:off x="3953880" y="1792410"/>
            <a:ext cx="1156086" cy="646331"/>
          </a:xfrm>
          <a:prstGeom prst="rect">
            <a:avLst/>
          </a:prstGeom>
          <a:solidFill>
            <a:schemeClr val="accent1"/>
          </a:solidFill>
          <a:ln w="28575">
            <a:solidFill>
              <a:srgbClr val="000000"/>
            </a:solidFill>
          </a:ln>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Arial"/>
              </a:rPr>
              <a:t>Elranatamab</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Arial"/>
              </a:rPr>
              <a:t>Daratumumab</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ＭＳ Ｐゴシック" pitchFamily="34" charset="-128"/>
                <a:cs typeface="Arial"/>
              </a:rPr>
              <a:t>Lenalidomide</a:t>
            </a:r>
            <a:endParaRPr kumimoji="0" lang="en-US" sz="1200" b="0" i="0" u="none" strike="noStrike" kern="1200" cap="none" spc="0" normalizeH="0" baseline="0" noProof="0" dirty="0">
              <a:ln>
                <a:noFill/>
              </a:ln>
              <a:solidFill>
                <a:prstClr val="white"/>
              </a:solidFill>
              <a:effectLst/>
              <a:uLnTx/>
              <a:uFillTx/>
              <a:latin typeface="Arial"/>
              <a:ea typeface="+mn-ea"/>
              <a:cs typeface="Arial"/>
            </a:endParaRPr>
          </a:p>
        </p:txBody>
      </p:sp>
      <p:sp>
        <p:nvSpPr>
          <p:cNvPr id="22" name="TextBox 21">
            <a:extLst>
              <a:ext uri="{FF2B5EF4-FFF2-40B4-BE49-F238E27FC236}">
                <a16:creationId xmlns:a16="http://schemas.microsoft.com/office/drawing/2014/main" id="{626C2DD8-0439-73FC-0149-E897A6FE77B9}"/>
              </a:ext>
            </a:extLst>
          </p:cNvPr>
          <p:cNvSpPr txBox="1"/>
          <p:nvPr/>
        </p:nvSpPr>
        <p:spPr>
          <a:xfrm>
            <a:off x="3953880" y="2680132"/>
            <a:ext cx="1300356" cy="646331"/>
          </a:xfrm>
          <a:prstGeom prst="rect">
            <a:avLst/>
          </a:prstGeom>
          <a:solidFill>
            <a:schemeClr val="bg1">
              <a:lumMod val="50000"/>
            </a:schemeClr>
          </a:solidFill>
          <a:ln w="12700">
            <a:solidFill>
              <a:schemeClr val="tx1"/>
            </a:solidFill>
          </a:ln>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Arial"/>
              </a:rPr>
              <a:t>Daratumumab</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Arial"/>
              </a:rPr>
              <a:t>Lenalidomide</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Arial"/>
              </a:rPr>
              <a:t>Dexamethasone</a:t>
            </a:r>
          </a:p>
        </p:txBody>
      </p:sp>
      <p:sp>
        <p:nvSpPr>
          <p:cNvPr id="31" name="TextBox 30">
            <a:extLst>
              <a:ext uri="{FF2B5EF4-FFF2-40B4-BE49-F238E27FC236}">
                <a16:creationId xmlns:a16="http://schemas.microsoft.com/office/drawing/2014/main" id="{D0DC4FFD-4C71-08C2-C2E6-E729D4AC7F57}"/>
              </a:ext>
            </a:extLst>
          </p:cNvPr>
          <p:cNvSpPr txBox="1"/>
          <p:nvPr/>
        </p:nvSpPr>
        <p:spPr>
          <a:xfrm>
            <a:off x="3051704" y="2871756"/>
            <a:ext cx="635110" cy="246221"/>
          </a:xfrm>
          <a:prstGeom prst="rect">
            <a:avLst/>
          </a:prstGeom>
          <a:noFill/>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mn-ea"/>
                <a:cs typeface="Arial"/>
              </a:rPr>
              <a:t>N = 870</a:t>
            </a:r>
          </a:p>
        </p:txBody>
      </p:sp>
      <p:grpSp>
        <p:nvGrpSpPr>
          <p:cNvPr id="12" name="Group 11">
            <a:extLst>
              <a:ext uri="{FF2B5EF4-FFF2-40B4-BE49-F238E27FC236}">
                <a16:creationId xmlns:a16="http://schemas.microsoft.com/office/drawing/2014/main" id="{E401994C-B951-D9BC-B94F-5DB3A133F6D1}"/>
              </a:ext>
            </a:extLst>
          </p:cNvPr>
          <p:cNvGrpSpPr/>
          <p:nvPr/>
        </p:nvGrpSpPr>
        <p:grpSpPr>
          <a:xfrm>
            <a:off x="1435179" y="1843568"/>
            <a:ext cx="1300356" cy="2276972"/>
            <a:chOff x="1435179" y="1843568"/>
            <a:chExt cx="1300356" cy="2276972"/>
          </a:xfrm>
        </p:grpSpPr>
        <p:sp>
          <p:nvSpPr>
            <p:cNvPr id="24" name="TextBox 23">
              <a:extLst>
                <a:ext uri="{FF2B5EF4-FFF2-40B4-BE49-F238E27FC236}">
                  <a16:creationId xmlns:a16="http://schemas.microsoft.com/office/drawing/2014/main" id="{668D42A5-3607-4CA2-BC1F-A7775AF45B61}"/>
                </a:ext>
              </a:extLst>
            </p:cNvPr>
            <p:cNvSpPr txBox="1"/>
            <p:nvPr/>
          </p:nvSpPr>
          <p:spPr>
            <a:xfrm>
              <a:off x="1454827" y="1843568"/>
              <a:ext cx="1156086" cy="646331"/>
            </a:xfrm>
            <a:prstGeom prst="rect">
              <a:avLst/>
            </a:prstGeom>
            <a:solidFill>
              <a:schemeClr val="accent4">
                <a:lumMod val="75000"/>
              </a:schemeClr>
            </a:solidFill>
            <a:ln w="28575">
              <a:solidFill>
                <a:srgbClr val="002E51"/>
              </a:solidFill>
            </a:ln>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Arial"/>
                </a:rPr>
                <a:t>Teclistamab</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Arial"/>
                </a:rPr>
                <a:t>Daratumumab</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ＭＳ Ｐゴシック" pitchFamily="34" charset="-128"/>
                  <a:cs typeface="Arial"/>
                </a:rPr>
                <a:t>Lenalidomide</a:t>
              </a:r>
              <a:endParaRPr kumimoji="0" lang="en-US" sz="1200" b="0" i="0" u="none" strike="noStrike" kern="1200" cap="none" spc="0" normalizeH="0" baseline="0" noProof="0" dirty="0">
                <a:ln>
                  <a:noFill/>
                </a:ln>
                <a:solidFill>
                  <a:prstClr val="white"/>
                </a:solidFill>
                <a:effectLst/>
                <a:uLnTx/>
                <a:uFillTx/>
                <a:latin typeface="Arial"/>
                <a:ea typeface="+mn-ea"/>
                <a:cs typeface="Arial"/>
              </a:endParaRPr>
            </a:p>
          </p:txBody>
        </p:sp>
        <p:sp>
          <p:nvSpPr>
            <p:cNvPr id="25" name="TextBox 24">
              <a:extLst>
                <a:ext uri="{FF2B5EF4-FFF2-40B4-BE49-F238E27FC236}">
                  <a16:creationId xmlns:a16="http://schemas.microsoft.com/office/drawing/2014/main" id="{7036A1BB-FFFC-41E8-B6A4-7B1F73A7A62A}"/>
                </a:ext>
              </a:extLst>
            </p:cNvPr>
            <p:cNvSpPr txBox="1"/>
            <p:nvPr/>
          </p:nvSpPr>
          <p:spPr>
            <a:xfrm>
              <a:off x="1435179" y="3474209"/>
              <a:ext cx="1300356" cy="646331"/>
            </a:xfrm>
            <a:prstGeom prst="rect">
              <a:avLst/>
            </a:prstGeom>
            <a:solidFill>
              <a:schemeClr val="bg1">
                <a:lumMod val="50000"/>
              </a:schemeClr>
            </a:solidFill>
            <a:ln w="12700">
              <a:solidFill>
                <a:schemeClr val="tx1"/>
              </a:solidFill>
            </a:ln>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Arial"/>
                </a:rPr>
                <a:t>Daratumumab</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Arial"/>
                </a:rPr>
                <a:t>Lenalidomide</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Arial"/>
                </a:rPr>
                <a:t>Dexamethasone</a:t>
              </a:r>
            </a:p>
          </p:txBody>
        </p:sp>
        <p:sp>
          <p:nvSpPr>
            <p:cNvPr id="4" name="TextBox 3">
              <a:extLst>
                <a:ext uri="{FF2B5EF4-FFF2-40B4-BE49-F238E27FC236}">
                  <a16:creationId xmlns:a16="http://schemas.microsoft.com/office/drawing/2014/main" id="{08792CF5-9B74-8AB6-3E62-127B7BE509B9}"/>
                </a:ext>
              </a:extLst>
            </p:cNvPr>
            <p:cNvSpPr txBox="1"/>
            <p:nvPr/>
          </p:nvSpPr>
          <p:spPr>
            <a:xfrm>
              <a:off x="1454827" y="2658888"/>
              <a:ext cx="1156086" cy="646331"/>
            </a:xfrm>
            <a:prstGeom prst="rect">
              <a:avLst/>
            </a:prstGeom>
            <a:solidFill>
              <a:schemeClr val="accent6">
                <a:lumMod val="75000"/>
              </a:schemeClr>
            </a:solidFill>
            <a:ln w="28575">
              <a:solidFill>
                <a:srgbClr val="002E51"/>
              </a:solidFill>
            </a:ln>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Arial"/>
                </a:rPr>
                <a:t>Talquetamab</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Arial"/>
                </a:rPr>
                <a:t>Daratumumab</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ＭＳ Ｐゴシック" pitchFamily="34" charset="-128"/>
                  <a:cs typeface="Arial"/>
                </a:rPr>
                <a:t>Lenalidomide</a:t>
              </a:r>
              <a:endParaRPr kumimoji="0" lang="en-US" sz="1200" b="0" i="0" u="none" strike="noStrike" kern="1200" cap="none" spc="0" normalizeH="0" baseline="0" noProof="0" dirty="0">
                <a:ln>
                  <a:noFill/>
                </a:ln>
                <a:solidFill>
                  <a:prstClr val="white"/>
                </a:solidFill>
                <a:effectLst/>
                <a:uLnTx/>
                <a:uFillTx/>
                <a:latin typeface="Arial"/>
                <a:ea typeface="+mn-ea"/>
                <a:cs typeface="Arial"/>
              </a:endParaRPr>
            </a:p>
          </p:txBody>
        </p:sp>
      </p:grpSp>
      <p:grpSp>
        <p:nvGrpSpPr>
          <p:cNvPr id="10" name="Group 9">
            <a:extLst>
              <a:ext uri="{FF2B5EF4-FFF2-40B4-BE49-F238E27FC236}">
                <a16:creationId xmlns:a16="http://schemas.microsoft.com/office/drawing/2014/main" id="{54D3E537-4501-027C-8980-91770C74E4D4}"/>
              </a:ext>
            </a:extLst>
          </p:cNvPr>
          <p:cNvGrpSpPr/>
          <p:nvPr/>
        </p:nvGrpSpPr>
        <p:grpSpPr>
          <a:xfrm>
            <a:off x="1020019" y="2171814"/>
            <a:ext cx="228342" cy="1620481"/>
            <a:chOff x="4145730" y="1778464"/>
            <a:chExt cx="447408" cy="1620481"/>
          </a:xfrm>
        </p:grpSpPr>
        <p:cxnSp>
          <p:nvCxnSpPr>
            <p:cNvPr id="28" name="Straight Arrow Connector 27">
              <a:extLst>
                <a:ext uri="{FF2B5EF4-FFF2-40B4-BE49-F238E27FC236}">
                  <a16:creationId xmlns:a16="http://schemas.microsoft.com/office/drawing/2014/main" id="{9341DD3F-E4D0-4022-B8F7-D30A94F0B751}"/>
                </a:ext>
              </a:extLst>
            </p:cNvPr>
            <p:cNvCxnSpPr>
              <a:cxnSpLocks/>
            </p:cNvCxnSpPr>
            <p:nvPr/>
          </p:nvCxnSpPr>
          <p:spPr>
            <a:xfrm flipV="1">
              <a:off x="4145730" y="1778464"/>
              <a:ext cx="447407" cy="220272"/>
            </a:xfrm>
            <a:prstGeom prst="straightConnector1">
              <a:avLst/>
            </a:prstGeom>
            <a:ln w="317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C51A7DF5-0084-450C-995D-EC6C0ACB39D9}"/>
                </a:ext>
              </a:extLst>
            </p:cNvPr>
            <p:cNvCxnSpPr>
              <a:cxnSpLocks/>
            </p:cNvCxnSpPr>
            <p:nvPr/>
          </p:nvCxnSpPr>
          <p:spPr>
            <a:xfrm>
              <a:off x="4145731" y="3178673"/>
              <a:ext cx="447407" cy="220272"/>
            </a:xfrm>
            <a:prstGeom prst="straightConnector1">
              <a:avLst/>
            </a:prstGeom>
            <a:ln w="317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a16="http://schemas.microsoft.com/office/drawing/2014/main" id="{094B8F8D-62A2-784E-0B71-657DF6291FA1}"/>
                </a:ext>
              </a:extLst>
            </p:cNvPr>
            <p:cNvCxnSpPr>
              <a:cxnSpLocks/>
            </p:cNvCxnSpPr>
            <p:nvPr/>
          </p:nvCxnSpPr>
          <p:spPr>
            <a:xfrm>
              <a:off x="4145731" y="2588705"/>
              <a:ext cx="447407" cy="0"/>
            </a:xfrm>
            <a:prstGeom prst="straightConnector1">
              <a:avLst/>
            </a:prstGeom>
            <a:ln w="317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14" name="TextBox 13">
            <a:extLst>
              <a:ext uri="{FF2B5EF4-FFF2-40B4-BE49-F238E27FC236}">
                <a16:creationId xmlns:a16="http://schemas.microsoft.com/office/drawing/2014/main" id="{627FDC41-A774-72C2-CDA3-DA624FA2BC46}"/>
              </a:ext>
            </a:extLst>
          </p:cNvPr>
          <p:cNvSpPr txBox="1"/>
          <p:nvPr/>
        </p:nvSpPr>
        <p:spPr>
          <a:xfrm>
            <a:off x="5800110" y="1209414"/>
            <a:ext cx="221246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a:ea typeface="+mn-ea"/>
                <a:cs typeface="Arial"/>
              </a:rPr>
              <a:t>LINKER-MM6/EMN39</a:t>
            </a:r>
          </a:p>
        </p:txBody>
      </p:sp>
      <p:sp>
        <p:nvSpPr>
          <p:cNvPr id="17" name="TextBox 16">
            <a:extLst>
              <a:ext uri="{FF2B5EF4-FFF2-40B4-BE49-F238E27FC236}">
                <a16:creationId xmlns:a16="http://schemas.microsoft.com/office/drawing/2014/main" id="{603A69EA-2DF3-9781-1E29-A6FCCD58BBD1}"/>
              </a:ext>
            </a:extLst>
          </p:cNvPr>
          <p:cNvSpPr txBox="1"/>
          <p:nvPr/>
        </p:nvSpPr>
        <p:spPr>
          <a:xfrm>
            <a:off x="6676442" y="2946048"/>
            <a:ext cx="2208643" cy="646331"/>
          </a:xfrm>
          <a:prstGeom prst="rect">
            <a:avLst/>
          </a:prstGeom>
          <a:solidFill>
            <a:schemeClr val="bg1">
              <a:lumMod val="50000"/>
            </a:schemeClr>
          </a:solidFill>
          <a:ln w="12700">
            <a:solidFill>
              <a:schemeClr val="tx1"/>
            </a:solidFill>
          </a:ln>
        </p:spPr>
        <p:txBody>
          <a:bodyPr wrap="squar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Arial"/>
              </a:rPr>
              <a:t>Daratumumab</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Arial"/>
              </a:rPr>
              <a:t>Lenalidomide</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Arial"/>
              </a:rPr>
              <a:t>Dexamethasone</a:t>
            </a:r>
          </a:p>
        </p:txBody>
      </p:sp>
      <p:sp>
        <p:nvSpPr>
          <p:cNvPr id="35" name="TextBox 34">
            <a:extLst>
              <a:ext uri="{FF2B5EF4-FFF2-40B4-BE49-F238E27FC236}">
                <a16:creationId xmlns:a16="http://schemas.microsoft.com/office/drawing/2014/main" id="{C03A79AF-DE18-4A5E-DDC5-9424F8D063D8}"/>
              </a:ext>
            </a:extLst>
          </p:cNvPr>
          <p:cNvSpPr txBox="1"/>
          <p:nvPr/>
        </p:nvSpPr>
        <p:spPr>
          <a:xfrm>
            <a:off x="6696536" y="1779942"/>
            <a:ext cx="1124894" cy="830997"/>
          </a:xfrm>
          <a:prstGeom prst="rect">
            <a:avLst/>
          </a:prstGeom>
          <a:solidFill>
            <a:schemeClr val="bg1">
              <a:lumMod val="50000"/>
            </a:schemeClr>
          </a:solidFill>
          <a:ln w="12700">
            <a:solidFill>
              <a:schemeClr val="tx1"/>
            </a:solidFill>
          </a:ln>
        </p:spPr>
        <p:txBody>
          <a:bodyPr wrap="squar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Daratumumab</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Lenalidomide</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Dexamethasone</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 4 cycles</a:t>
            </a:r>
          </a:p>
        </p:txBody>
      </p:sp>
      <p:sp>
        <p:nvSpPr>
          <p:cNvPr id="37" name="TextBox 36">
            <a:extLst>
              <a:ext uri="{FF2B5EF4-FFF2-40B4-BE49-F238E27FC236}">
                <a16:creationId xmlns:a16="http://schemas.microsoft.com/office/drawing/2014/main" id="{8A80592B-7D22-9A57-5D46-377DBB68EEC0}"/>
              </a:ext>
            </a:extLst>
          </p:cNvPr>
          <p:cNvSpPr txBox="1"/>
          <p:nvPr/>
        </p:nvSpPr>
        <p:spPr>
          <a:xfrm>
            <a:off x="5800110" y="5072210"/>
            <a:ext cx="2814241" cy="461665"/>
          </a:xfrm>
          <a:prstGeom prst="rect">
            <a:avLst/>
          </a:prstGeom>
          <a:noFill/>
        </p:spPr>
        <p:txBody>
          <a:bodyPr wrap="squar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Arial"/>
              </a:rPr>
              <a:t>Dual primary endpoint:  PFS and MRD-negative (10</a:t>
            </a:r>
            <a:r>
              <a:rPr kumimoji="0" lang="en-US" sz="1200" b="0" i="0" u="none" strike="noStrike" kern="1200" cap="none" spc="0" normalizeH="0" baseline="30000" noProof="0" dirty="0">
                <a:ln>
                  <a:noFill/>
                </a:ln>
                <a:solidFill>
                  <a:prstClr val="black"/>
                </a:solidFill>
                <a:effectLst/>
                <a:uLnTx/>
                <a:uFillTx/>
                <a:latin typeface="Arial"/>
                <a:ea typeface="+mn-ea"/>
                <a:cs typeface="Arial"/>
              </a:rPr>
              <a:t>−5</a:t>
            </a:r>
            <a:r>
              <a:rPr kumimoji="0" lang="en-US" sz="1200" b="0" i="0" u="none" strike="noStrike" kern="1200" cap="none" spc="0" normalizeH="0" baseline="0" noProof="0" dirty="0">
                <a:ln>
                  <a:noFill/>
                </a:ln>
                <a:solidFill>
                  <a:prstClr val="black"/>
                </a:solidFill>
                <a:effectLst/>
                <a:uLnTx/>
                <a:uFillTx/>
                <a:latin typeface="Arial"/>
                <a:ea typeface="+mn-ea"/>
                <a:cs typeface="Arial"/>
              </a:rPr>
              <a:t>) </a:t>
            </a:r>
          </a:p>
        </p:txBody>
      </p:sp>
      <p:sp>
        <p:nvSpPr>
          <p:cNvPr id="38" name="TextBox 37">
            <a:extLst>
              <a:ext uri="{FF2B5EF4-FFF2-40B4-BE49-F238E27FC236}">
                <a16:creationId xmlns:a16="http://schemas.microsoft.com/office/drawing/2014/main" id="{2D8C553D-6D1F-2ADF-4678-6072685A4E34}"/>
              </a:ext>
            </a:extLst>
          </p:cNvPr>
          <p:cNvSpPr txBox="1"/>
          <p:nvPr/>
        </p:nvSpPr>
        <p:spPr>
          <a:xfrm>
            <a:off x="5745077" y="3007869"/>
            <a:ext cx="705642" cy="246221"/>
          </a:xfrm>
          <a:prstGeom prst="rect">
            <a:avLst/>
          </a:prstGeom>
          <a:noFill/>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mn-ea"/>
                <a:cs typeface="Arial"/>
              </a:rPr>
              <a:t>N = 1000</a:t>
            </a:r>
          </a:p>
        </p:txBody>
      </p:sp>
      <p:sp>
        <p:nvSpPr>
          <p:cNvPr id="41" name="TextBox 40">
            <a:extLst>
              <a:ext uri="{FF2B5EF4-FFF2-40B4-BE49-F238E27FC236}">
                <a16:creationId xmlns:a16="http://schemas.microsoft.com/office/drawing/2014/main" id="{70CA6AF7-D8CF-F35D-634C-820333E875E0}"/>
              </a:ext>
            </a:extLst>
          </p:cNvPr>
          <p:cNvSpPr txBox="1"/>
          <p:nvPr/>
        </p:nvSpPr>
        <p:spPr>
          <a:xfrm>
            <a:off x="9302722" y="1201726"/>
            <a:ext cx="275748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a:ea typeface="+mn-ea"/>
                <a:cs typeface="Arial"/>
              </a:rPr>
              <a:t>ENTRUST (IFM/PETHEMA)</a:t>
            </a:r>
          </a:p>
        </p:txBody>
      </p:sp>
      <p:sp>
        <p:nvSpPr>
          <p:cNvPr id="42" name="TextBox 41">
            <a:extLst>
              <a:ext uri="{FF2B5EF4-FFF2-40B4-BE49-F238E27FC236}">
                <a16:creationId xmlns:a16="http://schemas.microsoft.com/office/drawing/2014/main" id="{DAFCC9EB-8811-D9E6-C084-9743D43CD7CF}"/>
              </a:ext>
            </a:extLst>
          </p:cNvPr>
          <p:cNvSpPr txBox="1"/>
          <p:nvPr/>
        </p:nvSpPr>
        <p:spPr>
          <a:xfrm>
            <a:off x="10381946" y="1746979"/>
            <a:ext cx="1156086" cy="461665"/>
          </a:xfrm>
          <a:prstGeom prst="rect">
            <a:avLst/>
          </a:prstGeom>
          <a:solidFill>
            <a:schemeClr val="accent2">
              <a:lumMod val="75000"/>
            </a:schemeClr>
          </a:solidFill>
          <a:ln w="28575">
            <a:solidFill>
              <a:srgbClr val="000000"/>
            </a:solidFill>
          </a:ln>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Arial"/>
              </a:rPr>
              <a:t>Etentamig*</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Arial"/>
              </a:rPr>
              <a:t>Daratumumab</a:t>
            </a:r>
          </a:p>
        </p:txBody>
      </p:sp>
      <p:sp>
        <p:nvSpPr>
          <p:cNvPr id="43" name="TextBox 42">
            <a:extLst>
              <a:ext uri="{FF2B5EF4-FFF2-40B4-BE49-F238E27FC236}">
                <a16:creationId xmlns:a16="http://schemas.microsoft.com/office/drawing/2014/main" id="{8318423A-A106-40E0-F8AA-786FC0DC9A67}"/>
              </a:ext>
            </a:extLst>
          </p:cNvPr>
          <p:cNvSpPr txBox="1"/>
          <p:nvPr/>
        </p:nvSpPr>
        <p:spPr>
          <a:xfrm>
            <a:off x="10381946" y="2544641"/>
            <a:ext cx="1300356" cy="646331"/>
          </a:xfrm>
          <a:prstGeom prst="rect">
            <a:avLst/>
          </a:prstGeom>
          <a:solidFill>
            <a:schemeClr val="bg1">
              <a:lumMod val="50000"/>
            </a:schemeClr>
          </a:solidFill>
          <a:ln w="12700">
            <a:solidFill>
              <a:schemeClr val="tx1"/>
            </a:solidFill>
          </a:ln>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Arial"/>
              </a:rPr>
              <a:t>Daratumumab</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Arial"/>
              </a:rPr>
              <a:t>Lenalidomide</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Arial"/>
              </a:rPr>
              <a:t>Dexamethasone</a:t>
            </a:r>
          </a:p>
        </p:txBody>
      </p:sp>
      <p:sp>
        <p:nvSpPr>
          <p:cNvPr id="45" name="TextBox 44">
            <a:extLst>
              <a:ext uri="{FF2B5EF4-FFF2-40B4-BE49-F238E27FC236}">
                <a16:creationId xmlns:a16="http://schemas.microsoft.com/office/drawing/2014/main" id="{78FC4FF7-CCDA-8A9C-FD0D-5F7BCA4DC265}"/>
              </a:ext>
            </a:extLst>
          </p:cNvPr>
          <p:cNvSpPr txBox="1"/>
          <p:nvPr/>
        </p:nvSpPr>
        <p:spPr>
          <a:xfrm>
            <a:off x="9302723" y="4599005"/>
            <a:ext cx="2090702" cy="461665"/>
          </a:xfrm>
          <a:prstGeom prst="rect">
            <a:avLst/>
          </a:prstGeom>
          <a:noFill/>
        </p:spPr>
        <p:txBody>
          <a:bodyPr wrap="squar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ＭＳ Ｐゴシック" pitchFamily="34" charset="-128"/>
                <a:cs typeface="Arial"/>
              </a:rPr>
              <a:t>Transplant ineligible</a:t>
            </a:r>
          </a:p>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a:ea typeface="ＭＳ Ｐゴシック" pitchFamily="34" charset="-128"/>
                <a:cs typeface="Arial"/>
              </a:rPr>
              <a:t>IMWG Frailty Index ≥1</a:t>
            </a:r>
            <a:endParaRPr kumimoji="0" lang="en-US" sz="1200" b="1" i="0" u="none" strike="noStrike" kern="1200" cap="none" spc="0" normalizeH="0" baseline="0" noProof="0" dirty="0">
              <a:ln>
                <a:noFill/>
              </a:ln>
              <a:solidFill>
                <a:prstClr val="black"/>
              </a:solidFill>
              <a:effectLst/>
              <a:uLnTx/>
              <a:uFillTx/>
              <a:latin typeface="Arial"/>
              <a:ea typeface="+mn-ea"/>
              <a:cs typeface="Arial"/>
            </a:endParaRPr>
          </a:p>
        </p:txBody>
      </p:sp>
      <p:sp>
        <p:nvSpPr>
          <p:cNvPr id="46" name="TextBox 45">
            <a:extLst>
              <a:ext uri="{FF2B5EF4-FFF2-40B4-BE49-F238E27FC236}">
                <a16:creationId xmlns:a16="http://schemas.microsoft.com/office/drawing/2014/main" id="{BCE492AA-F986-7C8D-BF02-4A3A47A13AEE}"/>
              </a:ext>
            </a:extLst>
          </p:cNvPr>
          <p:cNvSpPr txBox="1"/>
          <p:nvPr/>
        </p:nvSpPr>
        <p:spPr>
          <a:xfrm>
            <a:off x="9302723" y="5072210"/>
            <a:ext cx="2623148" cy="461665"/>
          </a:xfrm>
          <a:prstGeom prst="rect">
            <a:avLst/>
          </a:prstGeom>
          <a:noFill/>
        </p:spPr>
        <p:txBody>
          <a:bodyPr wrap="squar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Arial"/>
              </a:rPr>
              <a:t>Dual primary endpoint:  PFS and MRD-negative (10</a:t>
            </a:r>
            <a:r>
              <a:rPr kumimoji="0" lang="en-US" sz="1200" b="0" i="0" u="none" strike="noStrike" kern="1200" cap="none" spc="0" normalizeH="0" baseline="30000" noProof="0" dirty="0">
                <a:ln>
                  <a:noFill/>
                </a:ln>
                <a:solidFill>
                  <a:prstClr val="black"/>
                </a:solidFill>
                <a:effectLst/>
                <a:uLnTx/>
                <a:uFillTx/>
                <a:latin typeface="Arial"/>
                <a:ea typeface="+mn-ea"/>
                <a:cs typeface="Arial"/>
              </a:rPr>
              <a:t>−5</a:t>
            </a:r>
            <a:r>
              <a:rPr kumimoji="0" lang="en-US" sz="1200" b="0" i="0" u="none" strike="noStrike" kern="1200" cap="none" spc="0" normalizeH="0" baseline="0" noProof="0" dirty="0">
                <a:ln>
                  <a:noFill/>
                </a:ln>
                <a:solidFill>
                  <a:prstClr val="black"/>
                </a:solidFill>
                <a:effectLst/>
                <a:uLnTx/>
                <a:uFillTx/>
                <a:latin typeface="Arial"/>
                <a:ea typeface="+mn-ea"/>
                <a:cs typeface="Arial"/>
              </a:rPr>
              <a:t>) </a:t>
            </a:r>
          </a:p>
        </p:txBody>
      </p:sp>
      <p:grpSp>
        <p:nvGrpSpPr>
          <p:cNvPr id="56" name="Group 55">
            <a:extLst>
              <a:ext uri="{FF2B5EF4-FFF2-40B4-BE49-F238E27FC236}">
                <a16:creationId xmlns:a16="http://schemas.microsoft.com/office/drawing/2014/main" id="{F1B0A884-3888-AD33-3CF1-E536FE506EC6}"/>
              </a:ext>
            </a:extLst>
          </p:cNvPr>
          <p:cNvGrpSpPr/>
          <p:nvPr/>
        </p:nvGrpSpPr>
        <p:grpSpPr>
          <a:xfrm>
            <a:off x="3683096" y="2327596"/>
            <a:ext cx="178735" cy="519124"/>
            <a:chOff x="4873853" y="2567782"/>
            <a:chExt cx="323728" cy="519124"/>
          </a:xfrm>
        </p:grpSpPr>
        <p:cxnSp>
          <p:nvCxnSpPr>
            <p:cNvPr id="54" name="Straight Arrow Connector 53">
              <a:extLst>
                <a:ext uri="{FF2B5EF4-FFF2-40B4-BE49-F238E27FC236}">
                  <a16:creationId xmlns:a16="http://schemas.microsoft.com/office/drawing/2014/main" id="{09499D99-C07D-ECD2-847A-54819E52A9B7}"/>
                </a:ext>
              </a:extLst>
            </p:cNvPr>
            <p:cNvCxnSpPr>
              <a:cxnSpLocks/>
            </p:cNvCxnSpPr>
            <p:nvPr/>
          </p:nvCxnSpPr>
          <p:spPr>
            <a:xfrm>
              <a:off x="4873853" y="2905084"/>
              <a:ext cx="323728" cy="181822"/>
            </a:xfrm>
            <a:prstGeom prst="straightConnector1">
              <a:avLst/>
            </a:prstGeom>
            <a:ln w="317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5" name="Straight Arrow Connector 54">
              <a:extLst>
                <a:ext uri="{FF2B5EF4-FFF2-40B4-BE49-F238E27FC236}">
                  <a16:creationId xmlns:a16="http://schemas.microsoft.com/office/drawing/2014/main" id="{CFF9CFF5-233F-7B11-516A-BE8A18781193}"/>
                </a:ext>
              </a:extLst>
            </p:cNvPr>
            <p:cNvCxnSpPr>
              <a:cxnSpLocks/>
            </p:cNvCxnSpPr>
            <p:nvPr/>
          </p:nvCxnSpPr>
          <p:spPr>
            <a:xfrm flipV="1">
              <a:off x="4873853" y="2567782"/>
              <a:ext cx="323728" cy="181822"/>
            </a:xfrm>
            <a:prstGeom prst="straightConnector1">
              <a:avLst/>
            </a:prstGeom>
            <a:ln w="317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57" name="Group 56">
            <a:extLst>
              <a:ext uri="{FF2B5EF4-FFF2-40B4-BE49-F238E27FC236}">
                <a16:creationId xmlns:a16="http://schemas.microsoft.com/office/drawing/2014/main" id="{E03B78BA-A766-C7F6-9080-ADDB6D5DE9D2}"/>
              </a:ext>
            </a:extLst>
          </p:cNvPr>
          <p:cNvGrpSpPr/>
          <p:nvPr/>
        </p:nvGrpSpPr>
        <p:grpSpPr>
          <a:xfrm>
            <a:off x="6347514" y="2378681"/>
            <a:ext cx="178735" cy="519124"/>
            <a:chOff x="4873853" y="2567782"/>
            <a:chExt cx="323728" cy="519124"/>
          </a:xfrm>
        </p:grpSpPr>
        <p:cxnSp>
          <p:nvCxnSpPr>
            <p:cNvPr id="58" name="Straight Arrow Connector 57">
              <a:extLst>
                <a:ext uri="{FF2B5EF4-FFF2-40B4-BE49-F238E27FC236}">
                  <a16:creationId xmlns:a16="http://schemas.microsoft.com/office/drawing/2014/main" id="{29F0A2B3-1EDF-AF1F-C09E-6E984A87086E}"/>
                </a:ext>
              </a:extLst>
            </p:cNvPr>
            <p:cNvCxnSpPr>
              <a:cxnSpLocks/>
            </p:cNvCxnSpPr>
            <p:nvPr/>
          </p:nvCxnSpPr>
          <p:spPr>
            <a:xfrm>
              <a:off x="4873853" y="2905084"/>
              <a:ext cx="323728" cy="181822"/>
            </a:xfrm>
            <a:prstGeom prst="straightConnector1">
              <a:avLst/>
            </a:prstGeom>
            <a:ln w="317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a:extLst>
                <a:ext uri="{FF2B5EF4-FFF2-40B4-BE49-F238E27FC236}">
                  <a16:creationId xmlns:a16="http://schemas.microsoft.com/office/drawing/2014/main" id="{092E3CBC-5AAC-F449-2215-6D2A4BCC5DA8}"/>
                </a:ext>
              </a:extLst>
            </p:cNvPr>
            <p:cNvCxnSpPr>
              <a:cxnSpLocks/>
            </p:cNvCxnSpPr>
            <p:nvPr/>
          </p:nvCxnSpPr>
          <p:spPr>
            <a:xfrm flipV="1">
              <a:off x="4873853" y="2567782"/>
              <a:ext cx="323728" cy="181822"/>
            </a:xfrm>
            <a:prstGeom prst="straightConnector1">
              <a:avLst/>
            </a:prstGeom>
            <a:ln w="317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60" name="Group 59">
            <a:extLst>
              <a:ext uri="{FF2B5EF4-FFF2-40B4-BE49-F238E27FC236}">
                <a16:creationId xmlns:a16="http://schemas.microsoft.com/office/drawing/2014/main" id="{7878A333-7A11-255E-53CF-139A43CB6297}"/>
              </a:ext>
            </a:extLst>
          </p:cNvPr>
          <p:cNvGrpSpPr/>
          <p:nvPr/>
        </p:nvGrpSpPr>
        <p:grpSpPr>
          <a:xfrm>
            <a:off x="10032767" y="2130410"/>
            <a:ext cx="178735" cy="519124"/>
            <a:chOff x="4873853" y="2567782"/>
            <a:chExt cx="323728" cy="519124"/>
          </a:xfrm>
        </p:grpSpPr>
        <p:cxnSp>
          <p:nvCxnSpPr>
            <p:cNvPr id="61" name="Straight Arrow Connector 60">
              <a:extLst>
                <a:ext uri="{FF2B5EF4-FFF2-40B4-BE49-F238E27FC236}">
                  <a16:creationId xmlns:a16="http://schemas.microsoft.com/office/drawing/2014/main" id="{C77076F7-A7A5-1F8A-372D-9777B8EBC98E}"/>
                </a:ext>
              </a:extLst>
            </p:cNvPr>
            <p:cNvCxnSpPr>
              <a:cxnSpLocks/>
            </p:cNvCxnSpPr>
            <p:nvPr/>
          </p:nvCxnSpPr>
          <p:spPr>
            <a:xfrm>
              <a:off x="4873853" y="2905084"/>
              <a:ext cx="323728" cy="181822"/>
            </a:xfrm>
            <a:prstGeom prst="straightConnector1">
              <a:avLst/>
            </a:prstGeom>
            <a:ln w="317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2" name="Straight Arrow Connector 61">
              <a:extLst>
                <a:ext uri="{FF2B5EF4-FFF2-40B4-BE49-F238E27FC236}">
                  <a16:creationId xmlns:a16="http://schemas.microsoft.com/office/drawing/2014/main" id="{785D4C63-D9D8-A8A2-5991-CDD51D5BE76A}"/>
                </a:ext>
              </a:extLst>
            </p:cNvPr>
            <p:cNvCxnSpPr>
              <a:cxnSpLocks/>
            </p:cNvCxnSpPr>
            <p:nvPr/>
          </p:nvCxnSpPr>
          <p:spPr>
            <a:xfrm flipV="1">
              <a:off x="4873853" y="2567782"/>
              <a:ext cx="323728" cy="181822"/>
            </a:xfrm>
            <a:prstGeom prst="straightConnector1">
              <a:avLst/>
            </a:prstGeom>
            <a:ln w="317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63" name="Oval 62">
            <a:extLst>
              <a:ext uri="{FF2B5EF4-FFF2-40B4-BE49-F238E27FC236}">
                <a16:creationId xmlns:a16="http://schemas.microsoft.com/office/drawing/2014/main" id="{533234EE-0D2E-EF46-7780-9130CB27643D}"/>
              </a:ext>
            </a:extLst>
          </p:cNvPr>
          <p:cNvSpPr/>
          <p:nvPr/>
        </p:nvSpPr>
        <p:spPr>
          <a:xfrm>
            <a:off x="398987" y="2767079"/>
            <a:ext cx="443064" cy="429950"/>
          </a:xfrm>
          <a:prstGeom prst="ellipse">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6915"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dirty="0">
                <a:ln w="0">
                  <a:noFill/>
                </a:ln>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mn-ea"/>
                <a:cs typeface="Arial" panose="020B0604020202020204" pitchFamily="34" charset="0"/>
              </a:rPr>
              <a:t>R</a:t>
            </a:r>
          </a:p>
        </p:txBody>
      </p:sp>
      <p:sp>
        <p:nvSpPr>
          <p:cNvPr id="64" name="Oval 63">
            <a:extLst>
              <a:ext uri="{FF2B5EF4-FFF2-40B4-BE49-F238E27FC236}">
                <a16:creationId xmlns:a16="http://schemas.microsoft.com/office/drawing/2014/main" id="{C037D8EB-8D8A-3ABF-C454-A9DE99B3CD0C}"/>
              </a:ext>
            </a:extLst>
          </p:cNvPr>
          <p:cNvSpPr/>
          <p:nvPr/>
        </p:nvSpPr>
        <p:spPr>
          <a:xfrm>
            <a:off x="3074643" y="2366804"/>
            <a:ext cx="443064" cy="429950"/>
          </a:xfrm>
          <a:prstGeom prst="ellipse">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6915"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dirty="0">
                <a:ln w="0">
                  <a:noFill/>
                </a:ln>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mn-ea"/>
                <a:cs typeface="Arial" panose="020B0604020202020204" pitchFamily="34" charset="0"/>
              </a:rPr>
              <a:t>R</a:t>
            </a:r>
          </a:p>
        </p:txBody>
      </p:sp>
      <p:sp>
        <p:nvSpPr>
          <p:cNvPr id="65" name="Oval 64">
            <a:extLst>
              <a:ext uri="{FF2B5EF4-FFF2-40B4-BE49-F238E27FC236}">
                <a16:creationId xmlns:a16="http://schemas.microsoft.com/office/drawing/2014/main" id="{73F97978-63B6-9BC3-0FEE-78224FF628E0}"/>
              </a:ext>
            </a:extLst>
          </p:cNvPr>
          <p:cNvSpPr/>
          <p:nvPr/>
        </p:nvSpPr>
        <p:spPr>
          <a:xfrm>
            <a:off x="5814629" y="2423268"/>
            <a:ext cx="443064" cy="429950"/>
          </a:xfrm>
          <a:prstGeom prst="ellipse">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6915"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dirty="0">
                <a:ln w="0">
                  <a:noFill/>
                </a:ln>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mn-ea"/>
                <a:cs typeface="Arial" panose="020B0604020202020204" pitchFamily="34" charset="0"/>
              </a:rPr>
              <a:t>R</a:t>
            </a:r>
          </a:p>
        </p:txBody>
      </p:sp>
      <p:sp>
        <p:nvSpPr>
          <p:cNvPr id="66" name="Oval 65">
            <a:extLst>
              <a:ext uri="{FF2B5EF4-FFF2-40B4-BE49-F238E27FC236}">
                <a16:creationId xmlns:a16="http://schemas.microsoft.com/office/drawing/2014/main" id="{7C7C22D0-F7BA-9D4C-5472-EEC31D70F175}"/>
              </a:ext>
            </a:extLst>
          </p:cNvPr>
          <p:cNvSpPr/>
          <p:nvPr/>
        </p:nvSpPr>
        <p:spPr>
          <a:xfrm>
            <a:off x="9419260" y="2174997"/>
            <a:ext cx="443064" cy="429950"/>
          </a:xfrm>
          <a:prstGeom prst="ellipse">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6915"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dirty="0">
                <a:ln w="0">
                  <a:noFill/>
                </a:ln>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mn-ea"/>
                <a:cs typeface="Arial" panose="020B0604020202020204" pitchFamily="34" charset="0"/>
              </a:rPr>
              <a:t>R</a:t>
            </a:r>
          </a:p>
        </p:txBody>
      </p:sp>
      <p:grpSp>
        <p:nvGrpSpPr>
          <p:cNvPr id="9" name="Group 8">
            <a:extLst>
              <a:ext uri="{FF2B5EF4-FFF2-40B4-BE49-F238E27FC236}">
                <a16:creationId xmlns:a16="http://schemas.microsoft.com/office/drawing/2014/main" id="{B36ADB6D-E7A9-6146-BABF-4B4C5E34987B}"/>
              </a:ext>
            </a:extLst>
          </p:cNvPr>
          <p:cNvGrpSpPr/>
          <p:nvPr/>
        </p:nvGrpSpPr>
        <p:grpSpPr>
          <a:xfrm>
            <a:off x="7736580" y="1779942"/>
            <a:ext cx="1172116" cy="830997"/>
            <a:chOff x="7791444" y="1833289"/>
            <a:chExt cx="1172116" cy="830996"/>
          </a:xfrm>
        </p:grpSpPr>
        <p:sp>
          <p:nvSpPr>
            <p:cNvPr id="68" name="Rectangle 67">
              <a:extLst>
                <a:ext uri="{FF2B5EF4-FFF2-40B4-BE49-F238E27FC236}">
                  <a16:creationId xmlns:a16="http://schemas.microsoft.com/office/drawing/2014/main" id="{A1D315C4-8133-873D-33EE-3D76946E3ED3}"/>
                </a:ext>
              </a:extLst>
            </p:cNvPr>
            <p:cNvSpPr/>
            <p:nvPr/>
          </p:nvSpPr>
          <p:spPr>
            <a:xfrm>
              <a:off x="7815055" y="1833289"/>
              <a:ext cx="1124895" cy="830996"/>
            </a:xfrm>
            <a:prstGeom prst="rect">
              <a:avLst/>
            </a:prstGeom>
            <a:solidFill>
              <a:srgbClr val="00B050"/>
            </a:solidFill>
            <a:ln w="2857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4FA1DDB1-6E8A-5E65-DFD2-88CD261556C4}"/>
                </a:ext>
              </a:extLst>
            </p:cNvPr>
            <p:cNvSpPr txBox="1"/>
            <p:nvPr/>
          </p:nvSpPr>
          <p:spPr>
            <a:xfrm>
              <a:off x="7791444" y="2110288"/>
              <a:ext cx="1172116" cy="276999"/>
            </a:xfrm>
            <a:prstGeom prst="rect">
              <a:avLst/>
            </a:prstGeom>
            <a:noFill/>
            <a:ln w="38100">
              <a:noFill/>
            </a:ln>
          </p:spPr>
          <p:txBody>
            <a:bodyPr wrap="non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mn-ea"/>
                  <a:cs typeface="Arial"/>
                </a:rPr>
                <a:t>Linvoseltamab</a:t>
              </a:r>
            </a:p>
          </p:txBody>
        </p:sp>
      </p:grpSp>
      <p:sp>
        <p:nvSpPr>
          <p:cNvPr id="70" name="TextBox 69">
            <a:extLst>
              <a:ext uri="{FF2B5EF4-FFF2-40B4-BE49-F238E27FC236}">
                <a16:creationId xmlns:a16="http://schemas.microsoft.com/office/drawing/2014/main" id="{D3719371-D63F-6AC4-3FFC-707C416755DB}"/>
              </a:ext>
            </a:extLst>
          </p:cNvPr>
          <p:cNvSpPr txBox="1"/>
          <p:nvPr/>
        </p:nvSpPr>
        <p:spPr>
          <a:xfrm>
            <a:off x="3035600" y="4599005"/>
            <a:ext cx="1860630" cy="276999"/>
          </a:xfrm>
          <a:prstGeom prst="rect">
            <a:avLst/>
          </a:prstGeom>
          <a:noFill/>
        </p:spPr>
        <p:txBody>
          <a:bodyPr wrap="square" rtlCol="0">
            <a:spAutoFit/>
          </a:bodyPr>
          <a:lstStyle/>
          <a:p>
            <a:pPr marL="0" marR="0" lvl="0" indent="0" algn="l" defTabSz="1216915"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ＭＳ Ｐゴシック" pitchFamily="34" charset="-128"/>
                <a:cs typeface="Arial"/>
              </a:rPr>
              <a:t>Transplant ineligible</a:t>
            </a:r>
            <a:endParaRPr kumimoji="0" lang="en-US" sz="1200" b="0" i="0" u="none" strike="noStrike" kern="1200" cap="none" spc="0" normalizeH="0" baseline="0" noProof="0" dirty="0">
              <a:ln>
                <a:noFill/>
              </a:ln>
              <a:solidFill>
                <a:prstClr val="black"/>
              </a:solidFill>
              <a:effectLst/>
              <a:uLnTx/>
              <a:uFillTx/>
              <a:latin typeface="Arial"/>
              <a:ea typeface="+mn-ea"/>
              <a:cs typeface="Arial"/>
            </a:endParaRPr>
          </a:p>
        </p:txBody>
      </p:sp>
      <p:sp>
        <p:nvSpPr>
          <p:cNvPr id="71" name="TextBox 70">
            <a:extLst>
              <a:ext uri="{FF2B5EF4-FFF2-40B4-BE49-F238E27FC236}">
                <a16:creationId xmlns:a16="http://schemas.microsoft.com/office/drawing/2014/main" id="{DD931640-34A7-DFA8-C8F3-9DEFDD08278B}"/>
              </a:ext>
            </a:extLst>
          </p:cNvPr>
          <p:cNvSpPr txBox="1"/>
          <p:nvPr/>
        </p:nvSpPr>
        <p:spPr>
          <a:xfrm>
            <a:off x="9302722" y="3496627"/>
            <a:ext cx="245612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Arial"/>
                <a:ea typeface="+mn-ea"/>
                <a:cs typeface="Arial"/>
              </a:rPr>
              <a:t>*Dose will be based on ongoing phase 2</a:t>
            </a:r>
          </a:p>
        </p:txBody>
      </p:sp>
    </p:spTree>
    <p:extLst>
      <p:ext uri="{BB962C8B-B14F-4D97-AF65-F5344CB8AC3E}">
        <p14:creationId xmlns:p14="http://schemas.microsoft.com/office/powerpoint/2010/main" val="21657263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BECEC-7B36-367B-21F5-06AEE0C1BE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89C334-D6AB-CD33-2A0B-A94D14DC6C12}"/>
              </a:ext>
            </a:extLst>
          </p:cNvPr>
          <p:cNvSpPr>
            <a:spLocks noGrp="1"/>
          </p:cNvSpPr>
          <p:nvPr>
            <p:ph type="title"/>
          </p:nvPr>
        </p:nvSpPr>
        <p:spPr>
          <a:xfrm>
            <a:off x="609600" y="2713038"/>
            <a:ext cx="10972800" cy="715962"/>
          </a:xfrm>
        </p:spPr>
        <p:txBody>
          <a:bodyPr/>
          <a:lstStyle/>
          <a:p>
            <a:r>
              <a:rPr lang="en-US" dirty="0">
                <a:solidFill>
                  <a:srgbClr val="C00000"/>
                </a:solidFill>
              </a:rPr>
              <a:t>Combining bispecific antibodies with other bispecific antibodies</a:t>
            </a:r>
          </a:p>
        </p:txBody>
      </p:sp>
    </p:spTree>
    <p:extLst>
      <p:ext uri="{BB962C8B-B14F-4D97-AF65-F5344CB8AC3E}">
        <p14:creationId xmlns:p14="http://schemas.microsoft.com/office/powerpoint/2010/main" val="382538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2B111-EE79-50D5-C0C3-B59297A8B0D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3586B5B-A7DE-FD2B-C862-E9CB955F11C9}"/>
              </a:ext>
            </a:extLst>
          </p:cNvPr>
          <p:cNvSpPr txBox="1"/>
          <p:nvPr/>
        </p:nvSpPr>
        <p:spPr>
          <a:xfrm>
            <a:off x="9780814" y="2268397"/>
            <a:ext cx="184731" cy="379656"/>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67" b="1" i="0" u="none" strike="noStrike" kern="1200" cap="none" spc="0" normalizeH="0" baseline="0" noProof="0" dirty="0">
              <a:ln>
                <a:noFill/>
              </a:ln>
              <a:solidFill>
                <a:srgbClr val="FFFFFF"/>
              </a:solidFill>
              <a:effectLst/>
              <a:uLnTx/>
              <a:uFillTx/>
              <a:latin typeface="Arial" charset="0"/>
              <a:ea typeface="ＭＳ Ｐゴシック" charset="0"/>
              <a:cs typeface="+mn-cs"/>
            </a:endParaRPr>
          </a:p>
        </p:txBody>
      </p:sp>
      <p:sp>
        <p:nvSpPr>
          <p:cNvPr id="6" name="Title 5">
            <a:extLst>
              <a:ext uri="{FF2B5EF4-FFF2-40B4-BE49-F238E27FC236}">
                <a16:creationId xmlns:a16="http://schemas.microsoft.com/office/drawing/2014/main" id="{EB0B11FE-1D03-E092-AE1F-E9384B6FCADE}"/>
              </a:ext>
            </a:extLst>
          </p:cNvPr>
          <p:cNvSpPr>
            <a:spLocks noGrp="1"/>
          </p:cNvSpPr>
          <p:nvPr>
            <p:ph type="title"/>
          </p:nvPr>
        </p:nvSpPr>
        <p:spPr>
          <a:xfrm>
            <a:off x="748781" y="460088"/>
            <a:ext cx="10694437" cy="590289"/>
          </a:xfrm>
        </p:spPr>
        <p:txBody>
          <a:bodyPr/>
          <a:lstStyle/>
          <a:p>
            <a:r>
              <a:rPr lang="en-US" sz="3200" dirty="0">
                <a:solidFill>
                  <a:srgbClr val="C00000"/>
                </a:solidFill>
              </a:rPr>
              <a:t>RedirecTT-1: Talquetamab + Teclistamab in R/R MM</a:t>
            </a:r>
          </a:p>
        </p:txBody>
      </p:sp>
      <p:sp>
        <p:nvSpPr>
          <p:cNvPr id="12" name="Text Placeholder 6">
            <a:extLst>
              <a:ext uri="{FF2B5EF4-FFF2-40B4-BE49-F238E27FC236}">
                <a16:creationId xmlns:a16="http://schemas.microsoft.com/office/drawing/2014/main" id="{40D51240-CE83-EDFA-6ABB-8DFD22477BEE}"/>
              </a:ext>
            </a:extLst>
          </p:cNvPr>
          <p:cNvSpPr txBox="1">
            <a:spLocks/>
          </p:cNvSpPr>
          <p:nvPr/>
        </p:nvSpPr>
        <p:spPr bwMode="auto">
          <a:xfrm>
            <a:off x="577850" y="6286631"/>
            <a:ext cx="10333038"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584" indent="-228584"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ＭＳ Ｐゴシック" charset="0"/>
                <a:cs typeface="ＭＳ Ｐゴシック" charset="0"/>
              </a:defRPr>
            </a:lvl1pPr>
            <a:lvl2pPr marL="685750" indent="-228584"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2pPr>
            <a:lvl3pPr marL="1142914" indent="-228584"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3pPr>
            <a:lvl4pPr marL="1600080" indent="-228584"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ＭＳ Ｐゴシック" charset="0"/>
                <a:cs typeface="+mn-cs"/>
              </a:defRPr>
            </a:lvl4pPr>
            <a:lvl5pPr marL="2057247" indent="-228584"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ＭＳ Ｐゴシック" charset="0"/>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1000" b="0" i="0" u="none" strike="noStrike" kern="1200" cap="none" spc="0" normalizeH="0" baseline="0" noProof="0" dirty="0">
                <a:ln>
                  <a:noFill/>
                </a:ln>
                <a:solidFill>
                  <a:prstClr val="black"/>
                </a:solidFill>
                <a:effectLst/>
                <a:uLnTx/>
                <a:uFillTx/>
                <a:latin typeface="Calibri"/>
                <a:ea typeface="ＭＳ Ｐゴシック" charset="0"/>
              </a:rPr>
              <a:t>Cohen YC et al. </a:t>
            </a:r>
            <a:r>
              <a:rPr kumimoji="0" lang="en-US" sz="1000" b="0" i="1" u="none" strike="noStrike" kern="1200" cap="none" spc="0" normalizeH="0" baseline="0" noProof="0" dirty="0">
                <a:ln>
                  <a:noFill/>
                </a:ln>
                <a:solidFill>
                  <a:prstClr val="black"/>
                </a:solidFill>
                <a:effectLst/>
                <a:uLnTx/>
                <a:uFillTx/>
                <a:latin typeface="Calibri"/>
                <a:ea typeface="ＭＳ Ｐゴシック" charset="0"/>
              </a:rPr>
              <a:t>N Engl J Med</a:t>
            </a:r>
            <a:r>
              <a:rPr kumimoji="0" lang="en-US" sz="1000" b="0" i="0" u="none" strike="noStrike" kern="1200" cap="none" spc="0" normalizeH="0" baseline="0" noProof="0" dirty="0">
                <a:ln>
                  <a:noFill/>
                </a:ln>
                <a:solidFill>
                  <a:prstClr val="black"/>
                </a:solidFill>
                <a:effectLst/>
                <a:uLnTx/>
                <a:uFillTx/>
                <a:latin typeface="Calibri"/>
                <a:ea typeface="ＭＳ Ｐゴシック" charset="0"/>
              </a:rPr>
              <a:t> 2025;392(2):138-149.</a:t>
            </a:r>
          </a:p>
        </p:txBody>
      </p:sp>
      <p:pic>
        <p:nvPicPr>
          <p:cNvPr id="4" name="Picture 3">
            <a:extLst>
              <a:ext uri="{FF2B5EF4-FFF2-40B4-BE49-F238E27FC236}">
                <a16:creationId xmlns:a16="http://schemas.microsoft.com/office/drawing/2014/main" id="{33F0099E-5D62-9093-EDA0-2EBB1202F787}"/>
              </a:ext>
            </a:extLst>
          </p:cNvPr>
          <p:cNvPicPr>
            <a:picLocks noChangeAspect="1"/>
          </p:cNvPicPr>
          <p:nvPr/>
        </p:nvPicPr>
        <p:blipFill>
          <a:blip r:embed="rId3"/>
          <a:stretch>
            <a:fillRect/>
          </a:stretch>
        </p:blipFill>
        <p:spPr>
          <a:xfrm>
            <a:off x="375557" y="1685554"/>
            <a:ext cx="6250479" cy="3900585"/>
          </a:xfrm>
          <a:prstGeom prst="rect">
            <a:avLst/>
          </a:prstGeom>
        </p:spPr>
      </p:pic>
      <p:pic>
        <p:nvPicPr>
          <p:cNvPr id="5" name="Picture 4">
            <a:extLst>
              <a:ext uri="{FF2B5EF4-FFF2-40B4-BE49-F238E27FC236}">
                <a16:creationId xmlns:a16="http://schemas.microsoft.com/office/drawing/2014/main" id="{014DBC79-D81B-D127-B065-D1A79B991842}"/>
              </a:ext>
            </a:extLst>
          </p:cNvPr>
          <p:cNvPicPr>
            <a:picLocks noChangeAspect="1"/>
          </p:cNvPicPr>
          <p:nvPr/>
        </p:nvPicPr>
        <p:blipFill>
          <a:blip r:embed="rId4"/>
          <a:stretch>
            <a:fillRect/>
          </a:stretch>
        </p:blipFill>
        <p:spPr>
          <a:xfrm>
            <a:off x="6618097" y="1712694"/>
            <a:ext cx="5020336" cy="3432612"/>
          </a:xfrm>
          <a:prstGeom prst="rect">
            <a:avLst/>
          </a:prstGeom>
        </p:spPr>
      </p:pic>
      <p:sp>
        <p:nvSpPr>
          <p:cNvPr id="7" name="Title 5">
            <a:extLst>
              <a:ext uri="{FF2B5EF4-FFF2-40B4-BE49-F238E27FC236}">
                <a16:creationId xmlns:a16="http://schemas.microsoft.com/office/drawing/2014/main" id="{348B80FD-B3D0-1E2D-4E15-5E21864B8B8A}"/>
              </a:ext>
            </a:extLst>
          </p:cNvPr>
          <p:cNvSpPr txBox="1">
            <a:spLocks/>
          </p:cNvSpPr>
          <p:nvPr/>
        </p:nvSpPr>
        <p:spPr bwMode="auto">
          <a:xfrm>
            <a:off x="8304633" y="5845798"/>
            <a:ext cx="2952362" cy="590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lgn="l" rtl="0" eaLnBrk="0" fontAlgn="base" hangingPunct="0">
              <a:lnSpc>
                <a:spcPct val="90000"/>
              </a:lnSpc>
              <a:spcBef>
                <a:spcPct val="0"/>
              </a:spcBef>
              <a:spcAft>
                <a:spcPct val="0"/>
              </a:spcAft>
              <a:defRPr lang="en-US" altLang="en-US" sz="3200" b="1" kern="1200">
                <a:solidFill>
                  <a:prstClr val="black"/>
                </a:solidFill>
                <a:latin typeface="Arial" panose="020B0604020202020204" pitchFamily="34" charset="0"/>
                <a:ea typeface="ＭＳ Ｐゴシック" panose="020B0600070205080204" pitchFamily="34" charset="-128"/>
                <a:cs typeface="Arial" panose="020B0604020202020204" pitchFamily="34" charset="0"/>
              </a:defRPr>
            </a:lvl1pPr>
            <a:lvl2pPr algn="l" rtl="0" eaLnBrk="0" fontAlgn="base" hangingPunct="0">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eaLnBrk="0" fontAlgn="base" hangingPunct="0">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eaLnBrk="0" fontAlgn="base" hangingPunct="0">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eaLnBrk="0" fontAlgn="base" hangingPunct="0">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167"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332"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498"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664"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t>With the recommended phase 2 regimen:</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C00000"/>
                </a:solidFill>
                <a:effectLst/>
                <a:uLnTx/>
                <a:uFillTx/>
                <a:latin typeface="Arial" panose="020B0604020202020204" pitchFamily="34" charset="0"/>
                <a:ea typeface="ＭＳ Ｐゴシック" panose="020B0600070205080204" pitchFamily="34" charset="-128"/>
                <a:cs typeface="Arial" panose="020B0604020202020204" pitchFamily="34" charset="0"/>
              </a:rPr>
              <a:t>12-month PFS: 74% </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C00000"/>
                </a:solidFill>
                <a:effectLst/>
                <a:uLnTx/>
                <a:uFillTx/>
                <a:latin typeface="Arial" panose="020B0604020202020204" pitchFamily="34" charset="0"/>
                <a:ea typeface="ＭＳ Ｐゴシック" panose="020B0600070205080204" pitchFamily="34" charset="-128"/>
                <a:cs typeface="Arial" panose="020B0604020202020204" pitchFamily="34" charset="0"/>
              </a:rPr>
              <a:t>18-month PFS: 70%</a:t>
            </a:r>
          </a:p>
        </p:txBody>
      </p:sp>
      <p:sp>
        <p:nvSpPr>
          <p:cNvPr id="3" name="Rectangle 2">
            <a:extLst>
              <a:ext uri="{FF2B5EF4-FFF2-40B4-BE49-F238E27FC236}">
                <a16:creationId xmlns:a16="http://schemas.microsoft.com/office/drawing/2014/main" id="{CB2CE2D8-6715-A42E-006A-E7C591A58786}"/>
              </a:ext>
            </a:extLst>
          </p:cNvPr>
          <p:cNvSpPr/>
          <p:nvPr/>
        </p:nvSpPr>
        <p:spPr>
          <a:xfrm>
            <a:off x="106680" y="1546860"/>
            <a:ext cx="541020" cy="4953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14947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9D635-BEEF-1B45-FDD9-953D345F1DE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27EC03B-6DDD-895C-BEB3-A14A03B02CE6}"/>
              </a:ext>
            </a:extLst>
          </p:cNvPr>
          <p:cNvSpPr txBox="1"/>
          <p:nvPr/>
        </p:nvSpPr>
        <p:spPr>
          <a:xfrm>
            <a:off x="9780814" y="2268397"/>
            <a:ext cx="184731" cy="379656"/>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67" b="1" i="0" u="none" strike="noStrike" kern="1200" cap="none" spc="0" normalizeH="0" baseline="0" noProof="0" dirty="0">
              <a:ln>
                <a:noFill/>
              </a:ln>
              <a:solidFill>
                <a:srgbClr val="FFFFFF"/>
              </a:solidFill>
              <a:effectLst/>
              <a:uLnTx/>
              <a:uFillTx/>
              <a:latin typeface="Arial" charset="0"/>
              <a:ea typeface="ＭＳ Ｐゴシック" charset="0"/>
              <a:cs typeface="+mn-cs"/>
            </a:endParaRPr>
          </a:p>
        </p:txBody>
      </p:sp>
      <p:sp>
        <p:nvSpPr>
          <p:cNvPr id="6" name="Title 5">
            <a:extLst>
              <a:ext uri="{FF2B5EF4-FFF2-40B4-BE49-F238E27FC236}">
                <a16:creationId xmlns:a16="http://schemas.microsoft.com/office/drawing/2014/main" id="{E2A75D51-69BF-27B6-23EA-2CB38F585D10}"/>
              </a:ext>
            </a:extLst>
          </p:cNvPr>
          <p:cNvSpPr>
            <a:spLocks noGrp="1"/>
          </p:cNvSpPr>
          <p:nvPr>
            <p:ph type="title"/>
          </p:nvPr>
        </p:nvSpPr>
        <p:spPr>
          <a:xfrm>
            <a:off x="838200" y="730675"/>
            <a:ext cx="10515600" cy="590289"/>
          </a:xfrm>
        </p:spPr>
        <p:txBody>
          <a:bodyPr/>
          <a:lstStyle/>
          <a:p>
            <a:r>
              <a:rPr lang="en-US" sz="3200" dirty="0">
                <a:solidFill>
                  <a:srgbClr val="C00000"/>
                </a:solidFill>
              </a:rPr>
              <a:t>MonumenTAL-6: Phase III Trial of Talquetamab-Based Combinations in Early Relapsed R/R MM</a:t>
            </a:r>
          </a:p>
        </p:txBody>
      </p:sp>
      <p:sp>
        <p:nvSpPr>
          <p:cNvPr id="12" name="Text Placeholder 6">
            <a:extLst>
              <a:ext uri="{FF2B5EF4-FFF2-40B4-BE49-F238E27FC236}">
                <a16:creationId xmlns:a16="http://schemas.microsoft.com/office/drawing/2014/main" id="{BCDA1AC1-81A1-938D-A28C-9E38DC0088B4}"/>
              </a:ext>
            </a:extLst>
          </p:cNvPr>
          <p:cNvSpPr txBox="1">
            <a:spLocks/>
          </p:cNvSpPr>
          <p:nvPr/>
        </p:nvSpPr>
        <p:spPr bwMode="auto">
          <a:xfrm>
            <a:off x="577850" y="6286631"/>
            <a:ext cx="10333038" cy="276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584" indent="-228584"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ＭＳ Ｐゴシック" charset="0"/>
                <a:cs typeface="ＭＳ Ｐゴシック" charset="0"/>
              </a:defRPr>
            </a:lvl1pPr>
            <a:lvl2pPr marL="685750" indent="-228584"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2pPr>
            <a:lvl3pPr marL="1142914" indent="-228584"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3pPr>
            <a:lvl4pPr marL="1600080" indent="-228584"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ＭＳ Ｐゴシック" charset="0"/>
                <a:cs typeface="+mn-cs"/>
              </a:defRPr>
            </a:lvl4pPr>
            <a:lvl5pPr marL="2057247" indent="-228584"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ＭＳ Ｐゴシック" charset="0"/>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tabLst/>
              <a:defRPr/>
            </a:pPr>
            <a:r>
              <a:rPr kumimoji="0" lang="en-US" sz="1000" b="0" i="0" u="none" strike="noStrike" kern="1200" cap="none" spc="0" normalizeH="0" baseline="0" noProof="0" dirty="0" err="1">
                <a:ln>
                  <a:noFill/>
                </a:ln>
                <a:solidFill>
                  <a:prstClr val="black"/>
                </a:solidFill>
                <a:effectLst/>
                <a:uLnTx/>
                <a:uFillTx/>
                <a:latin typeface="Calibri"/>
                <a:ea typeface="ＭＳ Ｐゴシック" charset="0"/>
              </a:rPr>
              <a:t>Nooka</a:t>
            </a:r>
            <a:r>
              <a:rPr kumimoji="0" lang="en-US" sz="1000" b="0" i="0" u="none" strike="noStrike" kern="1200" cap="none" spc="0" normalizeH="0" baseline="0" noProof="0" dirty="0">
                <a:ln>
                  <a:noFill/>
                </a:ln>
                <a:solidFill>
                  <a:prstClr val="black"/>
                </a:solidFill>
                <a:effectLst/>
                <a:uLnTx/>
                <a:uFillTx/>
                <a:latin typeface="Calibri"/>
                <a:ea typeface="ＭＳ Ｐゴシック" charset="0"/>
              </a:rPr>
              <a:t> AK et al. ASH 2024;Abstract 4757.</a:t>
            </a:r>
          </a:p>
        </p:txBody>
      </p:sp>
      <p:pic>
        <p:nvPicPr>
          <p:cNvPr id="3" name="Picture 2">
            <a:extLst>
              <a:ext uri="{FF2B5EF4-FFF2-40B4-BE49-F238E27FC236}">
                <a16:creationId xmlns:a16="http://schemas.microsoft.com/office/drawing/2014/main" id="{2B6CB484-0AD2-225C-89D4-08C1BDDD4198}"/>
              </a:ext>
            </a:extLst>
          </p:cNvPr>
          <p:cNvPicPr>
            <a:picLocks noChangeAspect="1"/>
          </p:cNvPicPr>
          <p:nvPr/>
        </p:nvPicPr>
        <p:blipFill>
          <a:blip r:embed="rId3"/>
          <a:stretch>
            <a:fillRect/>
          </a:stretch>
        </p:blipFill>
        <p:spPr>
          <a:xfrm>
            <a:off x="773339" y="1744435"/>
            <a:ext cx="10645322" cy="4118725"/>
          </a:xfrm>
          <a:prstGeom prst="rect">
            <a:avLst/>
          </a:prstGeom>
        </p:spPr>
      </p:pic>
    </p:spTree>
    <p:extLst>
      <p:ext uri="{BB962C8B-B14F-4D97-AF65-F5344CB8AC3E}">
        <p14:creationId xmlns:p14="http://schemas.microsoft.com/office/powerpoint/2010/main" val="27706163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BAE98-F96E-3A0B-39ED-8B860CD9E84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F75C6BF-072D-E436-49BE-72B444EFB088}"/>
              </a:ext>
            </a:extLst>
          </p:cNvPr>
          <p:cNvSpPr>
            <a:spLocks noGrp="1"/>
          </p:cNvSpPr>
          <p:nvPr>
            <p:ph type="title"/>
          </p:nvPr>
        </p:nvSpPr>
        <p:spPr>
          <a:xfrm>
            <a:off x="633577" y="288032"/>
            <a:ext cx="11186716" cy="1196752"/>
          </a:xfrm>
        </p:spPr>
        <p:txBody>
          <a:bodyPr/>
          <a:lstStyle/>
          <a:p>
            <a:pPr algn="l"/>
            <a:r>
              <a:rPr lang="en-US" dirty="0"/>
              <a:t>Positive Topline Results from the MonumenTAL-6 Phase III Trial of </a:t>
            </a:r>
            <a:r>
              <a:rPr lang="en-US" dirty="0" err="1"/>
              <a:t>Teclistamab</a:t>
            </a:r>
            <a:r>
              <a:rPr lang="en-US" dirty="0"/>
              <a:t> with </a:t>
            </a:r>
            <a:r>
              <a:rPr lang="en-US" dirty="0" err="1"/>
              <a:t>Talquetamab</a:t>
            </a:r>
            <a:r>
              <a:rPr lang="en-US" dirty="0"/>
              <a:t> for Relapsed/Refractory Multiple Myeloma in Earlier Lines of Therapy</a:t>
            </a:r>
            <a:br>
              <a:rPr lang="en-US" b="1" dirty="0"/>
            </a:br>
            <a:r>
              <a:rPr lang="en-US" sz="2400" dirty="0"/>
              <a:t>Press Release: July 23, 2026</a:t>
            </a:r>
          </a:p>
        </p:txBody>
      </p:sp>
      <p:sp>
        <p:nvSpPr>
          <p:cNvPr id="4" name="Content Placeholder 3">
            <a:extLst>
              <a:ext uri="{FF2B5EF4-FFF2-40B4-BE49-F238E27FC236}">
                <a16:creationId xmlns:a16="http://schemas.microsoft.com/office/drawing/2014/main" id="{49436F23-867F-D2C6-6361-71DE948AAE9A}"/>
              </a:ext>
            </a:extLst>
          </p:cNvPr>
          <p:cNvSpPr>
            <a:spLocks noGrp="1"/>
          </p:cNvSpPr>
          <p:nvPr>
            <p:ph idx="1"/>
          </p:nvPr>
        </p:nvSpPr>
        <p:spPr>
          <a:xfrm>
            <a:off x="633577" y="1777926"/>
            <a:ext cx="11007039" cy="4214845"/>
          </a:xfrm>
        </p:spPr>
        <p:txBody>
          <a:bodyPr wrap="square"/>
          <a:lstStyle/>
          <a:p>
            <a:pPr marL="17463" indent="0">
              <a:spcBef>
                <a:spcPts val="1000"/>
              </a:spcBef>
              <a:spcAft>
                <a:spcPts val="0"/>
              </a:spcAft>
              <a:buNone/>
            </a:pPr>
            <a:r>
              <a:rPr lang="en-US" sz="2000" b="0" dirty="0"/>
              <a:t>“[The manufacturer] announced positive topline results from the three-arm investigational Phase III MonumenTAL-6 study evaluating </a:t>
            </a:r>
            <a:r>
              <a:rPr lang="en-US" sz="2000" b="0" dirty="0" err="1"/>
              <a:t>teclistamab-cqyv</a:t>
            </a:r>
            <a:r>
              <a:rPr lang="en-US" sz="2000" b="0" dirty="0"/>
              <a:t> + </a:t>
            </a:r>
            <a:r>
              <a:rPr lang="en-US" sz="2000" b="0" dirty="0" err="1"/>
              <a:t>talquetamab-tgvs</a:t>
            </a:r>
            <a:r>
              <a:rPr lang="en-US" sz="2000" b="0" dirty="0"/>
              <a:t>, a BCMA and GPRC5D dual antigen targeting regimen, and </a:t>
            </a:r>
            <a:r>
              <a:rPr lang="en-US" sz="2000" b="0" dirty="0" err="1"/>
              <a:t>talquetamab-tgvs</a:t>
            </a:r>
            <a:r>
              <a:rPr lang="en-US" sz="2000" b="0" dirty="0"/>
              <a:t> + pomalidomide in adult patients with relapsed or refractory multiple myeloma (RRMM) who received 1 to 4 prior lines of therapy, including an anti-CD38 antibody and lenalidomide.</a:t>
            </a:r>
          </a:p>
          <a:p>
            <a:pPr marL="17463" indent="0">
              <a:spcBef>
                <a:spcPts val="1000"/>
              </a:spcBef>
              <a:spcAft>
                <a:spcPts val="0"/>
              </a:spcAft>
              <a:buNone/>
            </a:pPr>
            <a:r>
              <a:rPr lang="en-US" sz="2000" b="0" dirty="0"/>
              <a:t>The study demonstrated statistically significant and clinically meaningful improvements in progression-free survival and overall survival for both investigational arms compared with investigator’s choice standard of care. </a:t>
            </a:r>
            <a:r>
              <a:rPr lang="en-US" sz="2000" b="0" dirty="0" err="1"/>
              <a:t>Teclistamab-cqyv</a:t>
            </a:r>
            <a:r>
              <a:rPr lang="en-US" sz="2000" b="0" dirty="0"/>
              <a:t> + </a:t>
            </a:r>
            <a:r>
              <a:rPr lang="en-US" sz="2000" b="0" dirty="0" err="1"/>
              <a:t>talquetamab-tgvs</a:t>
            </a:r>
            <a:r>
              <a:rPr lang="en-US" sz="2000" b="0" dirty="0"/>
              <a:t> delivered the greatest benefit, reducing the risk of disease progression or death by 89% (HR, 0.11) and the risk of death by 62% (HR, 0.38). </a:t>
            </a:r>
          </a:p>
          <a:p>
            <a:pPr marL="17463" indent="0">
              <a:spcBef>
                <a:spcPts val="1000"/>
              </a:spcBef>
              <a:spcAft>
                <a:spcPts val="0"/>
              </a:spcAft>
              <a:buNone/>
            </a:pPr>
            <a:r>
              <a:rPr lang="en-US" sz="2000" b="0" dirty="0"/>
              <a:t>Based on the strength of the data, the Independent Data Monitoring Committee recommended unblinding the study at the first interim analysis. The full results of the Phase 3 MonumenTAL-6 study will be presented at a future major medical meeting and shared with global health authorities.”</a:t>
            </a:r>
          </a:p>
        </p:txBody>
      </p:sp>
      <p:sp>
        <p:nvSpPr>
          <p:cNvPr id="5" name="TextBox 4">
            <a:extLst>
              <a:ext uri="{FF2B5EF4-FFF2-40B4-BE49-F238E27FC236}">
                <a16:creationId xmlns:a16="http://schemas.microsoft.com/office/drawing/2014/main" id="{B9D951B9-F18E-5363-C356-B4CE97052C5A}"/>
              </a:ext>
            </a:extLst>
          </p:cNvPr>
          <p:cNvSpPr txBox="1"/>
          <p:nvPr/>
        </p:nvSpPr>
        <p:spPr>
          <a:xfrm>
            <a:off x="329577" y="6292969"/>
            <a:ext cx="10729192" cy="553998"/>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https://</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www.jnj.com</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/media-center/press-releases/tecvayli-talvey-reduced-the-risk-of-disease-progression-or-death-by-89-and-the-risk-of-death-by-62-in-earlier-line-relapsed-refractory-multiple-myeloma.</a:t>
            </a:r>
          </a:p>
        </p:txBody>
      </p:sp>
    </p:spTree>
    <p:extLst>
      <p:ext uri="{BB962C8B-B14F-4D97-AF65-F5344CB8AC3E}">
        <p14:creationId xmlns:p14="http://schemas.microsoft.com/office/powerpoint/2010/main" val="33050044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0B0B9-480B-AED0-9EE7-22B936CD5D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9A7972-EB12-56C3-E2EF-160E3C279BB7}"/>
              </a:ext>
            </a:extLst>
          </p:cNvPr>
          <p:cNvSpPr>
            <a:spLocks noGrp="1"/>
          </p:cNvSpPr>
          <p:nvPr>
            <p:ph type="title"/>
          </p:nvPr>
        </p:nvSpPr>
        <p:spPr>
          <a:xfrm>
            <a:off x="609600" y="2713038"/>
            <a:ext cx="10972800" cy="715962"/>
          </a:xfrm>
        </p:spPr>
        <p:txBody>
          <a:bodyPr/>
          <a:lstStyle/>
          <a:p>
            <a:r>
              <a:rPr lang="en-US" dirty="0">
                <a:solidFill>
                  <a:srgbClr val="C00000"/>
                </a:solidFill>
              </a:rPr>
              <a:t>Novel bispecific antibody targets in MM</a:t>
            </a:r>
          </a:p>
        </p:txBody>
      </p:sp>
    </p:spTree>
    <p:extLst>
      <p:ext uri="{BB962C8B-B14F-4D97-AF65-F5344CB8AC3E}">
        <p14:creationId xmlns:p14="http://schemas.microsoft.com/office/powerpoint/2010/main" val="3796041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921B6-769C-934D-BD1A-CE36DC3D0DD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CFE9297-D639-1665-425E-1727CF081B6A}"/>
              </a:ext>
            </a:extLst>
          </p:cNvPr>
          <p:cNvSpPr>
            <a:spLocks noGrp="1"/>
          </p:cNvSpPr>
          <p:nvPr>
            <p:ph type="title"/>
          </p:nvPr>
        </p:nvSpPr>
        <p:spPr>
          <a:xfrm>
            <a:off x="657235" y="354649"/>
            <a:ext cx="10877529" cy="723039"/>
          </a:xfrm>
        </p:spPr>
        <p:txBody>
          <a:bodyPr>
            <a:normAutofit fontScale="90000"/>
          </a:bodyPr>
          <a:lstStyle/>
          <a:p>
            <a:r>
              <a:rPr lang="en-US" sz="3200" dirty="0"/>
              <a:t>CAMMA 1: Randomized dose-expansion of FcRH5 x CD3 bispecific antibody cevostamab with pomalidomide, and dexamethasone </a:t>
            </a:r>
            <a:endParaRPr lang="en-US" sz="3200" b="1" noProof="0" dirty="0">
              <a:solidFill>
                <a:schemeClr val="tx1"/>
              </a:solidFill>
              <a:latin typeface="Arial"/>
              <a:cs typeface="Arial"/>
            </a:endParaRPr>
          </a:p>
        </p:txBody>
      </p:sp>
      <p:sp>
        <p:nvSpPr>
          <p:cNvPr id="7" name="TextBox 6">
            <a:extLst>
              <a:ext uri="{FF2B5EF4-FFF2-40B4-BE49-F238E27FC236}">
                <a16:creationId xmlns:a16="http://schemas.microsoft.com/office/drawing/2014/main" id="{E2E661C8-52F3-E90E-31D7-46B2C6518A83}"/>
              </a:ext>
            </a:extLst>
          </p:cNvPr>
          <p:cNvSpPr txBox="1"/>
          <p:nvPr/>
        </p:nvSpPr>
        <p:spPr>
          <a:xfrm>
            <a:off x="5326259" y="6538469"/>
            <a:ext cx="6865741"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95698"/>
                </a:solidFill>
                <a:effectLst/>
                <a:uLnTx/>
                <a:uFillTx/>
                <a:latin typeface="Arial"/>
                <a:ea typeface="MS PGothic" charset="0"/>
                <a:cs typeface="Arial"/>
              </a:rPr>
              <a:t>Mian et al, </a:t>
            </a:r>
            <a:r>
              <a:rPr kumimoji="0" lang="en-US" sz="1200" b="0" i="1" u="none" strike="noStrike" kern="1200" cap="none" spc="0" normalizeH="0" baseline="0" noProof="0" dirty="0">
                <a:ln>
                  <a:noFill/>
                </a:ln>
                <a:solidFill>
                  <a:srgbClr val="295698"/>
                </a:solidFill>
                <a:effectLst/>
                <a:uLnTx/>
                <a:uFillTx/>
                <a:latin typeface="Arial"/>
                <a:ea typeface="MS PGothic" charset="0"/>
                <a:cs typeface="Arial"/>
              </a:rPr>
              <a:t>IMS</a:t>
            </a:r>
            <a:r>
              <a:rPr kumimoji="0" lang="en-US" sz="1200" b="0" i="0" u="none" strike="noStrike" kern="1200" cap="none" spc="0" normalizeH="0" baseline="0" noProof="0" dirty="0">
                <a:ln>
                  <a:noFill/>
                </a:ln>
                <a:solidFill>
                  <a:srgbClr val="295698"/>
                </a:solidFill>
                <a:effectLst/>
                <a:uLnTx/>
                <a:uFillTx/>
                <a:latin typeface="Arial"/>
                <a:ea typeface="MS PGothic" charset="0"/>
                <a:cs typeface="Arial"/>
              </a:rPr>
              <a:t> 2025</a:t>
            </a:r>
          </a:p>
        </p:txBody>
      </p:sp>
      <p:pic>
        <p:nvPicPr>
          <p:cNvPr id="15" name="Picture 14">
            <a:extLst>
              <a:ext uri="{FF2B5EF4-FFF2-40B4-BE49-F238E27FC236}">
                <a16:creationId xmlns:a16="http://schemas.microsoft.com/office/drawing/2014/main" id="{4F526E4D-A234-1F29-7DD6-D344E4C42423}"/>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853852" y="1648451"/>
            <a:ext cx="10484293" cy="4524922"/>
          </a:xfrm>
          <a:prstGeom prst="rect">
            <a:avLst/>
          </a:prstGeom>
        </p:spPr>
      </p:pic>
      <p:sp>
        <p:nvSpPr>
          <p:cNvPr id="3" name="Rectangle 2">
            <a:extLst>
              <a:ext uri="{FF2B5EF4-FFF2-40B4-BE49-F238E27FC236}">
                <a16:creationId xmlns:a16="http://schemas.microsoft.com/office/drawing/2014/main" id="{FEA83E12-70CA-4576-C256-0D2697DAFF5F}"/>
              </a:ext>
            </a:extLst>
          </p:cNvPr>
          <p:cNvSpPr/>
          <p:nvPr/>
        </p:nvSpPr>
        <p:spPr>
          <a:xfrm>
            <a:off x="426720" y="6244046"/>
            <a:ext cx="2063931" cy="5714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BFDE4252-17C3-3D5D-4B87-2F55318B5E54}"/>
              </a:ext>
            </a:extLst>
          </p:cNvPr>
          <p:cNvSpPr txBox="1"/>
          <p:nvPr/>
        </p:nvSpPr>
        <p:spPr>
          <a:xfrm>
            <a:off x="467128" y="6540019"/>
            <a:ext cx="229421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Courtesy of Hans Lee, MD</a:t>
            </a:r>
          </a:p>
        </p:txBody>
      </p:sp>
    </p:spTree>
    <p:custDataLst>
      <p:tags r:id="rId1"/>
    </p:custDataLst>
    <p:extLst>
      <p:ext uri="{BB962C8B-B14F-4D97-AF65-F5344CB8AC3E}">
        <p14:creationId xmlns:p14="http://schemas.microsoft.com/office/powerpoint/2010/main" val="8423472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2A64A-2A8B-5F9F-126F-CB6956156AD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4C24EBD-8797-4315-F4F7-F75D08CCF49B}"/>
              </a:ext>
            </a:extLst>
          </p:cNvPr>
          <p:cNvSpPr>
            <a:spLocks noGrp="1"/>
          </p:cNvSpPr>
          <p:nvPr>
            <p:ph type="title"/>
          </p:nvPr>
        </p:nvSpPr>
        <p:spPr>
          <a:xfrm>
            <a:off x="657235" y="354649"/>
            <a:ext cx="10877529" cy="723039"/>
          </a:xfrm>
        </p:spPr>
        <p:txBody>
          <a:bodyPr>
            <a:normAutofit fontScale="90000"/>
          </a:bodyPr>
          <a:lstStyle/>
          <a:p>
            <a:pPr algn="ctr"/>
            <a:r>
              <a:rPr lang="en-US" sz="3200" dirty="0"/>
              <a:t>CAMMA 1: Randomized dose-expansion of cevostamab, pomalidomide, and dexamethasone </a:t>
            </a:r>
            <a:endParaRPr lang="en-US" sz="3200" b="1" noProof="0" dirty="0">
              <a:solidFill>
                <a:schemeClr val="tx1"/>
              </a:solidFill>
              <a:latin typeface="Arial"/>
              <a:cs typeface="Arial"/>
            </a:endParaRPr>
          </a:p>
        </p:txBody>
      </p:sp>
      <p:sp>
        <p:nvSpPr>
          <p:cNvPr id="7" name="TextBox 6">
            <a:extLst>
              <a:ext uri="{FF2B5EF4-FFF2-40B4-BE49-F238E27FC236}">
                <a16:creationId xmlns:a16="http://schemas.microsoft.com/office/drawing/2014/main" id="{1D54D7DC-9DA3-7E29-3E11-FCA59A1C9F98}"/>
              </a:ext>
            </a:extLst>
          </p:cNvPr>
          <p:cNvSpPr txBox="1"/>
          <p:nvPr/>
        </p:nvSpPr>
        <p:spPr>
          <a:xfrm>
            <a:off x="5326259" y="6538469"/>
            <a:ext cx="6865741"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95698"/>
                </a:solidFill>
                <a:effectLst/>
                <a:uLnTx/>
                <a:uFillTx/>
                <a:latin typeface="Arial"/>
                <a:ea typeface="MS PGothic" charset="0"/>
                <a:cs typeface="Arial"/>
              </a:rPr>
              <a:t>Mian et al, </a:t>
            </a:r>
            <a:r>
              <a:rPr kumimoji="0" lang="en-US" sz="1200" b="0" i="1" u="none" strike="noStrike" kern="1200" cap="none" spc="0" normalizeH="0" baseline="0" noProof="0" dirty="0">
                <a:ln>
                  <a:noFill/>
                </a:ln>
                <a:solidFill>
                  <a:srgbClr val="295698"/>
                </a:solidFill>
                <a:effectLst/>
                <a:uLnTx/>
                <a:uFillTx/>
                <a:latin typeface="Arial"/>
                <a:ea typeface="MS PGothic" charset="0"/>
                <a:cs typeface="Arial"/>
              </a:rPr>
              <a:t>IMS</a:t>
            </a:r>
            <a:r>
              <a:rPr kumimoji="0" lang="en-US" sz="1200" b="0" i="0" u="none" strike="noStrike" kern="1200" cap="none" spc="0" normalizeH="0" baseline="0" noProof="0" dirty="0">
                <a:ln>
                  <a:noFill/>
                </a:ln>
                <a:solidFill>
                  <a:srgbClr val="295698"/>
                </a:solidFill>
                <a:effectLst/>
                <a:uLnTx/>
                <a:uFillTx/>
                <a:latin typeface="Arial"/>
                <a:ea typeface="MS PGothic" charset="0"/>
                <a:cs typeface="Arial"/>
              </a:rPr>
              <a:t> 2025</a:t>
            </a:r>
          </a:p>
        </p:txBody>
      </p:sp>
      <p:pic>
        <p:nvPicPr>
          <p:cNvPr id="17" name="Picture 16">
            <a:extLst>
              <a:ext uri="{FF2B5EF4-FFF2-40B4-BE49-F238E27FC236}">
                <a16:creationId xmlns:a16="http://schemas.microsoft.com/office/drawing/2014/main" id="{306B2520-B865-EF77-AAEF-189B038B298F}"/>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2663130" y="1357096"/>
            <a:ext cx="6865740" cy="4488245"/>
          </a:xfrm>
          <a:prstGeom prst="rect">
            <a:avLst/>
          </a:prstGeom>
        </p:spPr>
      </p:pic>
      <p:sp>
        <p:nvSpPr>
          <p:cNvPr id="3" name="Rectangle 2">
            <a:extLst>
              <a:ext uri="{FF2B5EF4-FFF2-40B4-BE49-F238E27FC236}">
                <a16:creationId xmlns:a16="http://schemas.microsoft.com/office/drawing/2014/main" id="{BE881D61-3F06-6101-A0CD-074FFEA02046}"/>
              </a:ext>
            </a:extLst>
          </p:cNvPr>
          <p:cNvSpPr/>
          <p:nvPr/>
        </p:nvSpPr>
        <p:spPr>
          <a:xfrm>
            <a:off x="426720" y="6244046"/>
            <a:ext cx="2063931" cy="5714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5F3C90EB-C94F-A7A3-FABF-4A094E932A97}"/>
              </a:ext>
            </a:extLst>
          </p:cNvPr>
          <p:cNvSpPr txBox="1"/>
          <p:nvPr/>
        </p:nvSpPr>
        <p:spPr>
          <a:xfrm>
            <a:off x="467128" y="6540019"/>
            <a:ext cx="229421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Courtesy of Hans Lee, MD</a:t>
            </a:r>
          </a:p>
        </p:txBody>
      </p:sp>
    </p:spTree>
    <p:custDataLst>
      <p:tags r:id="rId1"/>
    </p:custDataLst>
    <p:extLst>
      <p:ext uri="{BB962C8B-B14F-4D97-AF65-F5344CB8AC3E}">
        <p14:creationId xmlns:p14="http://schemas.microsoft.com/office/powerpoint/2010/main" val="9800933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741A4-361D-20EC-E083-536F9F4D67C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5BCE989-9CA3-022B-131F-8E3A4F82B96A}"/>
              </a:ext>
            </a:extLst>
          </p:cNvPr>
          <p:cNvSpPr>
            <a:spLocks noGrp="1"/>
          </p:cNvSpPr>
          <p:nvPr>
            <p:ph type="title"/>
          </p:nvPr>
        </p:nvSpPr>
        <p:spPr>
          <a:xfrm>
            <a:off x="657235" y="354649"/>
            <a:ext cx="10877529" cy="723039"/>
          </a:xfrm>
        </p:spPr>
        <p:txBody>
          <a:bodyPr>
            <a:normAutofit/>
          </a:bodyPr>
          <a:lstStyle/>
          <a:p>
            <a:pPr algn="ctr"/>
            <a:r>
              <a:rPr lang="en-US" sz="3200" dirty="0"/>
              <a:t>CAMMA 1: Safety summary by target dose level</a:t>
            </a:r>
            <a:endParaRPr lang="en-US" sz="3200" b="1" noProof="0" dirty="0">
              <a:solidFill>
                <a:schemeClr val="tx1"/>
              </a:solidFill>
              <a:latin typeface="Arial"/>
              <a:cs typeface="Arial"/>
            </a:endParaRPr>
          </a:p>
        </p:txBody>
      </p:sp>
      <p:sp>
        <p:nvSpPr>
          <p:cNvPr id="7" name="TextBox 6">
            <a:extLst>
              <a:ext uri="{FF2B5EF4-FFF2-40B4-BE49-F238E27FC236}">
                <a16:creationId xmlns:a16="http://schemas.microsoft.com/office/drawing/2014/main" id="{4ED01F28-C7E6-045D-B25D-7F9E23894F36}"/>
              </a:ext>
            </a:extLst>
          </p:cNvPr>
          <p:cNvSpPr txBox="1"/>
          <p:nvPr/>
        </p:nvSpPr>
        <p:spPr>
          <a:xfrm>
            <a:off x="5326259" y="6538469"/>
            <a:ext cx="6865741"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95698"/>
                </a:solidFill>
                <a:effectLst/>
                <a:uLnTx/>
                <a:uFillTx/>
                <a:latin typeface="Arial"/>
                <a:ea typeface="MS PGothic" charset="0"/>
                <a:cs typeface="Arial"/>
              </a:rPr>
              <a:t>Mian et al, </a:t>
            </a:r>
            <a:r>
              <a:rPr kumimoji="0" lang="en-US" sz="1200" b="0" i="1" u="none" strike="noStrike" kern="1200" cap="none" spc="0" normalizeH="0" baseline="0" noProof="0" dirty="0">
                <a:ln>
                  <a:noFill/>
                </a:ln>
                <a:solidFill>
                  <a:srgbClr val="295698"/>
                </a:solidFill>
                <a:effectLst/>
                <a:uLnTx/>
                <a:uFillTx/>
                <a:latin typeface="Arial"/>
                <a:ea typeface="MS PGothic" charset="0"/>
                <a:cs typeface="Arial"/>
              </a:rPr>
              <a:t>IMS</a:t>
            </a:r>
            <a:r>
              <a:rPr kumimoji="0" lang="en-US" sz="1200" b="0" i="0" u="none" strike="noStrike" kern="1200" cap="none" spc="0" normalizeH="0" baseline="0" noProof="0" dirty="0">
                <a:ln>
                  <a:noFill/>
                </a:ln>
                <a:solidFill>
                  <a:srgbClr val="295698"/>
                </a:solidFill>
                <a:effectLst/>
                <a:uLnTx/>
                <a:uFillTx/>
                <a:latin typeface="Arial"/>
                <a:ea typeface="MS PGothic" charset="0"/>
                <a:cs typeface="Arial"/>
              </a:rPr>
              <a:t> 2025</a:t>
            </a:r>
          </a:p>
        </p:txBody>
      </p:sp>
      <p:pic>
        <p:nvPicPr>
          <p:cNvPr id="4" name="Picture 3">
            <a:extLst>
              <a:ext uri="{FF2B5EF4-FFF2-40B4-BE49-F238E27FC236}">
                <a16:creationId xmlns:a16="http://schemas.microsoft.com/office/drawing/2014/main" id="{53557213-9E38-F470-2C8B-695B789EC93A}"/>
              </a:ext>
            </a:extLst>
          </p:cNvPr>
          <p:cNvPicPr>
            <a:picLocks noChangeAspect="1"/>
          </p:cNvPicPr>
          <p:nvPr/>
        </p:nvPicPr>
        <p:blipFill>
          <a:blip r:embed="rId4"/>
          <a:stretch>
            <a:fillRect/>
          </a:stretch>
        </p:blipFill>
        <p:spPr>
          <a:xfrm>
            <a:off x="403365" y="1077688"/>
            <a:ext cx="11385267" cy="5128704"/>
          </a:xfrm>
          <a:prstGeom prst="rect">
            <a:avLst/>
          </a:prstGeom>
        </p:spPr>
      </p:pic>
      <p:sp>
        <p:nvSpPr>
          <p:cNvPr id="3" name="Rectangle 2">
            <a:extLst>
              <a:ext uri="{FF2B5EF4-FFF2-40B4-BE49-F238E27FC236}">
                <a16:creationId xmlns:a16="http://schemas.microsoft.com/office/drawing/2014/main" id="{3AD2F20A-653B-EC77-B463-3F6D98AAE517}"/>
              </a:ext>
            </a:extLst>
          </p:cNvPr>
          <p:cNvSpPr/>
          <p:nvPr/>
        </p:nvSpPr>
        <p:spPr>
          <a:xfrm>
            <a:off x="426720" y="6244046"/>
            <a:ext cx="2063931" cy="5714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2B67A1EE-6723-C956-1A93-8B0553B3390B}"/>
              </a:ext>
            </a:extLst>
          </p:cNvPr>
          <p:cNvSpPr txBox="1"/>
          <p:nvPr/>
        </p:nvSpPr>
        <p:spPr>
          <a:xfrm>
            <a:off x="467128" y="6540019"/>
            <a:ext cx="229421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Courtesy of Hans Lee, MD</a:t>
            </a:r>
          </a:p>
        </p:txBody>
      </p:sp>
    </p:spTree>
    <p:custDataLst>
      <p:tags r:id="rId1"/>
    </p:custDataLst>
    <p:extLst>
      <p:ext uri="{BB962C8B-B14F-4D97-AF65-F5344CB8AC3E}">
        <p14:creationId xmlns:p14="http://schemas.microsoft.com/office/powerpoint/2010/main" val="36283322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7FAAE-CE46-F2C4-658F-0A933862BAF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BCBAEA2-9C0D-536E-43D3-483EF1597856}"/>
              </a:ext>
            </a:extLst>
          </p:cNvPr>
          <p:cNvSpPr>
            <a:spLocks noGrp="1"/>
          </p:cNvSpPr>
          <p:nvPr>
            <p:ph type="title"/>
          </p:nvPr>
        </p:nvSpPr>
        <p:spPr>
          <a:xfrm>
            <a:off x="657235" y="354649"/>
            <a:ext cx="10877529" cy="723039"/>
          </a:xfrm>
        </p:spPr>
        <p:txBody>
          <a:bodyPr>
            <a:normAutofit/>
          </a:bodyPr>
          <a:lstStyle/>
          <a:p>
            <a:pPr algn="ctr"/>
            <a:r>
              <a:rPr lang="en-US" sz="3200" dirty="0"/>
              <a:t>CAMMA 1: Infection summary by target dose level</a:t>
            </a:r>
            <a:endParaRPr lang="en-US" sz="3200" b="1" noProof="0" dirty="0">
              <a:solidFill>
                <a:schemeClr val="tx1"/>
              </a:solidFill>
              <a:latin typeface="Arial"/>
              <a:cs typeface="Arial"/>
            </a:endParaRPr>
          </a:p>
        </p:txBody>
      </p:sp>
      <p:sp>
        <p:nvSpPr>
          <p:cNvPr id="7" name="TextBox 6">
            <a:extLst>
              <a:ext uri="{FF2B5EF4-FFF2-40B4-BE49-F238E27FC236}">
                <a16:creationId xmlns:a16="http://schemas.microsoft.com/office/drawing/2014/main" id="{601616A5-D740-79FE-21F0-E883DA1945C3}"/>
              </a:ext>
            </a:extLst>
          </p:cNvPr>
          <p:cNvSpPr txBox="1"/>
          <p:nvPr/>
        </p:nvSpPr>
        <p:spPr>
          <a:xfrm>
            <a:off x="5326259" y="6538469"/>
            <a:ext cx="6865741"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95698"/>
                </a:solidFill>
                <a:effectLst/>
                <a:uLnTx/>
                <a:uFillTx/>
                <a:latin typeface="Arial"/>
                <a:ea typeface="MS PGothic" charset="0"/>
                <a:cs typeface="Arial"/>
              </a:rPr>
              <a:t>Mian et al, </a:t>
            </a:r>
            <a:r>
              <a:rPr kumimoji="0" lang="en-US" sz="1200" b="0" i="1" u="none" strike="noStrike" kern="1200" cap="none" spc="0" normalizeH="0" baseline="0" noProof="0" dirty="0">
                <a:ln>
                  <a:noFill/>
                </a:ln>
                <a:solidFill>
                  <a:srgbClr val="295698"/>
                </a:solidFill>
                <a:effectLst/>
                <a:uLnTx/>
                <a:uFillTx/>
                <a:latin typeface="Arial"/>
                <a:ea typeface="MS PGothic" charset="0"/>
                <a:cs typeface="Arial"/>
              </a:rPr>
              <a:t>IMS</a:t>
            </a:r>
            <a:r>
              <a:rPr kumimoji="0" lang="en-US" sz="1200" b="0" i="0" u="none" strike="noStrike" kern="1200" cap="none" spc="0" normalizeH="0" baseline="0" noProof="0" dirty="0">
                <a:ln>
                  <a:noFill/>
                </a:ln>
                <a:solidFill>
                  <a:srgbClr val="295698"/>
                </a:solidFill>
                <a:effectLst/>
                <a:uLnTx/>
                <a:uFillTx/>
                <a:latin typeface="Arial"/>
                <a:ea typeface="MS PGothic" charset="0"/>
                <a:cs typeface="Arial"/>
              </a:rPr>
              <a:t> 2025</a:t>
            </a:r>
          </a:p>
        </p:txBody>
      </p:sp>
      <p:pic>
        <p:nvPicPr>
          <p:cNvPr id="5" name="Picture 4">
            <a:extLst>
              <a:ext uri="{FF2B5EF4-FFF2-40B4-BE49-F238E27FC236}">
                <a16:creationId xmlns:a16="http://schemas.microsoft.com/office/drawing/2014/main" id="{EE6620F9-5D4C-8914-9B33-A6645B79DB1B}"/>
              </a:ext>
            </a:extLst>
          </p:cNvPr>
          <p:cNvPicPr>
            <a:picLocks noChangeAspect="1"/>
          </p:cNvPicPr>
          <p:nvPr/>
        </p:nvPicPr>
        <p:blipFill>
          <a:blip r:embed="rId4"/>
          <a:stretch>
            <a:fillRect/>
          </a:stretch>
        </p:blipFill>
        <p:spPr>
          <a:xfrm>
            <a:off x="830123" y="948475"/>
            <a:ext cx="10531753" cy="4961050"/>
          </a:xfrm>
          <a:prstGeom prst="rect">
            <a:avLst/>
          </a:prstGeom>
        </p:spPr>
      </p:pic>
      <p:sp>
        <p:nvSpPr>
          <p:cNvPr id="3" name="Rectangle 2">
            <a:extLst>
              <a:ext uri="{FF2B5EF4-FFF2-40B4-BE49-F238E27FC236}">
                <a16:creationId xmlns:a16="http://schemas.microsoft.com/office/drawing/2014/main" id="{C72DB2A6-DF02-D9DD-57F8-8F7DFDEE1FEC}"/>
              </a:ext>
            </a:extLst>
          </p:cNvPr>
          <p:cNvSpPr/>
          <p:nvPr/>
        </p:nvSpPr>
        <p:spPr>
          <a:xfrm>
            <a:off x="426720" y="6244046"/>
            <a:ext cx="2063931" cy="5714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659D01E8-A282-581D-7032-ABBA3DDFBEBA}"/>
              </a:ext>
            </a:extLst>
          </p:cNvPr>
          <p:cNvSpPr txBox="1"/>
          <p:nvPr/>
        </p:nvSpPr>
        <p:spPr>
          <a:xfrm>
            <a:off x="467128" y="6540019"/>
            <a:ext cx="229421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Courtesy of Hans Lee, MD</a:t>
            </a:r>
          </a:p>
        </p:txBody>
      </p:sp>
    </p:spTree>
    <p:custDataLst>
      <p:tags r:id="rId1"/>
    </p:custDataLst>
    <p:extLst>
      <p:ext uri="{BB962C8B-B14F-4D97-AF65-F5344CB8AC3E}">
        <p14:creationId xmlns:p14="http://schemas.microsoft.com/office/powerpoint/2010/main" val="9197585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CB65B-C891-C4EA-6FFE-570828FE9E6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EA688CC-0A3F-571D-CB28-638812747551}"/>
              </a:ext>
            </a:extLst>
          </p:cNvPr>
          <p:cNvSpPr>
            <a:spLocks noGrp="1"/>
          </p:cNvSpPr>
          <p:nvPr>
            <p:ph type="title"/>
          </p:nvPr>
        </p:nvSpPr>
        <p:spPr>
          <a:xfrm>
            <a:off x="657235" y="354649"/>
            <a:ext cx="10877529" cy="723039"/>
          </a:xfrm>
        </p:spPr>
        <p:txBody>
          <a:bodyPr>
            <a:normAutofit/>
          </a:bodyPr>
          <a:lstStyle/>
          <a:p>
            <a:pPr algn="ctr"/>
            <a:r>
              <a:rPr lang="en-US" sz="3200" dirty="0"/>
              <a:t>CAMMA 1: CRS by step-up </a:t>
            </a:r>
            <a:r>
              <a:rPr lang="en-US" sz="3200"/>
              <a:t>dosing regimen</a:t>
            </a:r>
            <a:endParaRPr lang="en-US" sz="3200" b="1" noProof="0" dirty="0">
              <a:solidFill>
                <a:schemeClr val="tx1"/>
              </a:solidFill>
              <a:latin typeface="Arial"/>
              <a:cs typeface="Arial"/>
            </a:endParaRPr>
          </a:p>
        </p:txBody>
      </p:sp>
      <p:sp>
        <p:nvSpPr>
          <p:cNvPr id="7" name="TextBox 6">
            <a:extLst>
              <a:ext uri="{FF2B5EF4-FFF2-40B4-BE49-F238E27FC236}">
                <a16:creationId xmlns:a16="http://schemas.microsoft.com/office/drawing/2014/main" id="{E3E5183C-1E54-D5B3-162C-5F992E4798B0}"/>
              </a:ext>
            </a:extLst>
          </p:cNvPr>
          <p:cNvSpPr txBox="1"/>
          <p:nvPr/>
        </p:nvSpPr>
        <p:spPr>
          <a:xfrm>
            <a:off x="5326259" y="6538469"/>
            <a:ext cx="6865741"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95698"/>
                </a:solidFill>
                <a:effectLst/>
                <a:uLnTx/>
                <a:uFillTx/>
                <a:latin typeface="Arial"/>
                <a:ea typeface="MS PGothic" charset="0"/>
                <a:cs typeface="Arial"/>
              </a:rPr>
              <a:t>Mian et al, </a:t>
            </a:r>
            <a:r>
              <a:rPr kumimoji="0" lang="en-US" sz="1200" b="0" i="1" u="none" strike="noStrike" kern="1200" cap="none" spc="0" normalizeH="0" baseline="0" noProof="0" dirty="0">
                <a:ln>
                  <a:noFill/>
                </a:ln>
                <a:solidFill>
                  <a:srgbClr val="295698"/>
                </a:solidFill>
                <a:effectLst/>
                <a:uLnTx/>
                <a:uFillTx/>
                <a:latin typeface="Arial"/>
                <a:ea typeface="MS PGothic" charset="0"/>
                <a:cs typeface="Arial"/>
              </a:rPr>
              <a:t>IMS</a:t>
            </a:r>
            <a:r>
              <a:rPr kumimoji="0" lang="en-US" sz="1200" b="0" i="0" u="none" strike="noStrike" kern="1200" cap="none" spc="0" normalizeH="0" baseline="0" noProof="0" dirty="0">
                <a:ln>
                  <a:noFill/>
                </a:ln>
                <a:solidFill>
                  <a:srgbClr val="295698"/>
                </a:solidFill>
                <a:effectLst/>
                <a:uLnTx/>
                <a:uFillTx/>
                <a:latin typeface="Arial"/>
                <a:ea typeface="MS PGothic" charset="0"/>
                <a:cs typeface="Arial"/>
              </a:rPr>
              <a:t> 2025</a:t>
            </a:r>
          </a:p>
        </p:txBody>
      </p:sp>
      <p:pic>
        <p:nvPicPr>
          <p:cNvPr id="4" name="Picture 3">
            <a:extLst>
              <a:ext uri="{FF2B5EF4-FFF2-40B4-BE49-F238E27FC236}">
                <a16:creationId xmlns:a16="http://schemas.microsoft.com/office/drawing/2014/main" id="{3464BF27-26CC-40D9-4116-FCA161E79B1D}"/>
              </a:ext>
            </a:extLst>
          </p:cNvPr>
          <p:cNvPicPr>
            <a:picLocks noChangeAspect="1"/>
          </p:cNvPicPr>
          <p:nvPr/>
        </p:nvPicPr>
        <p:blipFill>
          <a:blip r:embed="rId4"/>
          <a:stretch>
            <a:fillRect/>
          </a:stretch>
        </p:blipFill>
        <p:spPr>
          <a:xfrm>
            <a:off x="792020" y="914182"/>
            <a:ext cx="10607959" cy="5029636"/>
          </a:xfrm>
          <a:prstGeom prst="rect">
            <a:avLst/>
          </a:prstGeom>
        </p:spPr>
      </p:pic>
      <p:sp>
        <p:nvSpPr>
          <p:cNvPr id="3" name="Rectangle 2">
            <a:extLst>
              <a:ext uri="{FF2B5EF4-FFF2-40B4-BE49-F238E27FC236}">
                <a16:creationId xmlns:a16="http://schemas.microsoft.com/office/drawing/2014/main" id="{AC239599-A3E0-301D-B5A4-953223405384}"/>
              </a:ext>
            </a:extLst>
          </p:cNvPr>
          <p:cNvSpPr/>
          <p:nvPr/>
        </p:nvSpPr>
        <p:spPr>
          <a:xfrm>
            <a:off x="426720" y="6244046"/>
            <a:ext cx="2063931" cy="5714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34ACF728-F494-4652-D932-6667E5EA71B0}"/>
              </a:ext>
            </a:extLst>
          </p:cNvPr>
          <p:cNvSpPr txBox="1"/>
          <p:nvPr/>
        </p:nvSpPr>
        <p:spPr>
          <a:xfrm>
            <a:off x="467128" y="6540019"/>
            <a:ext cx="229421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Courtesy of Hans Lee, MD</a:t>
            </a:r>
          </a:p>
        </p:txBody>
      </p:sp>
    </p:spTree>
    <p:custDataLst>
      <p:tags r:id="rId1"/>
    </p:custDataLst>
    <p:extLst>
      <p:ext uri="{BB962C8B-B14F-4D97-AF65-F5344CB8AC3E}">
        <p14:creationId xmlns:p14="http://schemas.microsoft.com/office/powerpoint/2010/main" val="4690492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F69E0-5226-024D-2681-14599D6A227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EDBB251-FB09-6FFE-14EF-7151C8AE1DF5}"/>
              </a:ext>
            </a:extLst>
          </p:cNvPr>
          <p:cNvSpPr>
            <a:spLocks noGrp="1"/>
          </p:cNvSpPr>
          <p:nvPr>
            <p:ph type="title"/>
          </p:nvPr>
        </p:nvSpPr>
        <p:spPr>
          <a:xfrm>
            <a:off x="657235" y="354649"/>
            <a:ext cx="10877529" cy="723039"/>
          </a:xfrm>
        </p:spPr>
        <p:txBody>
          <a:bodyPr>
            <a:normAutofit fontScale="90000"/>
          </a:bodyPr>
          <a:lstStyle/>
          <a:p>
            <a:pPr algn="ctr"/>
            <a:r>
              <a:rPr lang="en-US" sz="3200" dirty="0"/>
              <a:t>CAMMA 1: Randomized dose-expansion of cevostamab, pomalidomide, and dexamethasone </a:t>
            </a:r>
            <a:endParaRPr lang="en-US" sz="3200" b="1" noProof="0" dirty="0">
              <a:solidFill>
                <a:schemeClr val="tx1"/>
              </a:solidFill>
              <a:latin typeface="Arial"/>
              <a:cs typeface="Arial"/>
            </a:endParaRPr>
          </a:p>
        </p:txBody>
      </p:sp>
      <p:sp>
        <p:nvSpPr>
          <p:cNvPr id="7" name="TextBox 6">
            <a:extLst>
              <a:ext uri="{FF2B5EF4-FFF2-40B4-BE49-F238E27FC236}">
                <a16:creationId xmlns:a16="http://schemas.microsoft.com/office/drawing/2014/main" id="{FC68CFC1-A76E-46F2-1C3D-18B719A5343B}"/>
              </a:ext>
            </a:extLst>
          </p:cNvPr>
          <p:cNvSpPr txBox="1"/>
          <p:nvPr/>
        </p:nvSpPr>
        <p:spPr>
          <a:xfrm>
            <a:off x="5326259" y="6538469"/>
            <a:ext cx="6865741"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95698"/>
                </a:solidFill>
                <a:effectLst/>
                <a:uLnTx/>
                <a:uFillTx/>
                <a:latin typeface="Arial"/>
                <a:ea typeface="MS PGothic" charset="0"/>
                <a:cs typeface="Arial"/>
              </a:rPr>
              <a:t>Mian et al, </a:t>
            </a:r>
            <a:r>
              <a:rPr kumimoji="0" lang="en-US" sz="1200" b="0" i="1" u="none" strike="noStrike" kern="1200" cap="none" spc="0" normalizeH="0" baseline="0" noProof="0" dirty="0">
                <a:ln>
                  <a:noFill/>
                </a:ln>
                <a:solidFill>
                  <a:srgbClr val="295698"/>
                </a:solidFill>
                <a:effectLst/>
                <a:uLnTx/>
                <a:uFillTx/>
                <a:latin typeface="Arial"/>
                <a:ea typeface="MS PGothic" charset="0"/>
                <a:cs typeface="Arial"/>
              </a:rPr>
              <a:t>IMS</a:t>
            </a:r>
            <a:r>
              <a:rPr kumimoji="0" lang="en-US" sz="1200" b="0" i="0" u="none" strike="noStrike" kern="1200" cap="none" spc="0" normalizeH="0" baseline="0" noProof="0" dirty="0">
                <a:ln>
                  <a:noFill/>
                </a:ln>
                <a:solidFill>
                  <a:srgbClr val="295698"/>
                </a:solidFill>
                <a:effectLst/>
                <a:uLnTx/>
                <a:uFillTx/>
                <a:latin typeface="Arial"/>
                <a:ea typeface="MS PGothic" charset="0"/>
                <a:cs typeface="Arial"/>
              </a:rPr>
              <a:t> 2025</a:t>
            </a:r>
          </a:p>
        </p:txBody>
      </p:sp>
      <p:sp>
        <p:nvSpPr>
          <p:cNvPr id="4" name="Text Box 45">
            <a:extLst>
              <a:ext uri="{FF2B5EF4-FFF2-40B4-BE49-F238E27FC236}">
                <a16:creationId xmlns:a16="http://schemas.microsoft.com/office/drawing/2014/main" id="{1BF31591-C586-2087-D254-A1DBF5A30DBB}"/>
              </a:ext>
            </a:extLst>
          </p:cNvPr>
          <p:cNvSpPr txBox="1">
            <a:spLocks noChangeArrowheads="1"/>
          </p:cNvSpPr>
          <p:nvPr/>
        </p:nvSpPr>
        <p:spPr bwMode="auto">
          <a:xfrm>
            <a:off x="522042" y="1951672"/>
            <a:ext cx="11147914" cy="1477328"/>
          </a:xfrm>
          <a:prstGeom prst="rect">
            <a:avLst/>
          </a:prstGeom>
          <a:noFill/>
          <a:ln w="31750">
            <a:solidFill>
              <a:schemeClr val="accent1"/>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1" i="0" u="none" strike="noStrike" kern="1200" cap="none" spc="0" normalizeH="0" baseline="0" noProof="0" dirty="0">
                <a:ln>
                  <a:noFill/>
                </a:ln>
                <a:solidFill>
                  <a:srgbClr val="295698"/>
                </a:solidFill>
                <a:effectLst/>
                <a:uLnTx/>
                <a:uFillTx/>
                <a:latin typeface="Arial"/>
                <a:ea typeface="MS PGothic" charset="0"/>
                <a:cs typeface="Arial"/>
              </a:rPr>
              <a:t>Randomized Phase 3 “CEVOLUTION” study to start in 2026 </a:t>
            </a:r>
            <a:r>
              <a:rPr kumimoji="0" lang="en-US" altLang="en-US" sz="1800" b="1" i="0" u="none" strike="noStrike" kern="1200" cap="none" spc="0" normalizeH="0" baseline="0" noProof="0" dirty="0">
                <a:ln>
                  <a:noFill/>
                </a:ln>
                <a:solidFill>
                  <a:srgbClr val="295698"/>
                </a:solidFill>
                <a:effectLst/>
                <a:uLnTx/>
                <a:uFillTx/>
                <a:latin typeface="Arial"/>
                <a:ea typeface="MS PGothic" charset="0"/>
                <a:cs typeface="Arial"/>
              </a:rPr>
              <a:t>(N</a:t>
            </a:r>
            <a:r>
              <a:rPr kumimoji="0" lang="en-US" sz="1800" b="1" i="0" u="none" strike="noStrike" kern="1200" cap="none" spc="0" normalizeH="0" baseline="0" noProof="0" dirty="0">
                <a:ln>
                  <a:noFill/>
                </a:ln>
                <a:solidFill>
                  <a:srgbClr val="295698"/>
                </a:solidFill>
                <a:effectLst/>
                <a:uLnTx/>
                <a:uFillTx/>
                <a:latin typeface="Arial" panose="020B0604020202020204" pitchFamily="34" charset="0"/>
                <a:ea typeface="MS PGothic" charset="0"/>
                <a:cs typeface="+mn-cs"/>
              </a:rPr>
              <a:t>CT07555938)</a:t>
            </a:r>
            <a:endParaRPr kumimoji="0" lang="en-GB" altLang="en-US" sz="1800" b="1" i="0" u="none" strike="noStrike" kern="1200" cap="none" spc="0" normalizeH="0" baseline="0" noProof="0" dirty="0">
              <a:ln>
                <a:noFill/>
              </a:ln>
              <a:solidFill>
                <a:srgbClr val="295698"/>
              </a:solidFill>
              <a:effectLst/>
              <a:uLnTx/>
              <a:uFillTx/>
              <a:latin typeface="Arial"/>
              <a:ea typeface="MS PGothic" charset="0"/>
              <a:cs typeface="Arial"/>
            </a:endParaRPr>
          </a:p>
          <a:p>
            <a:pPr marL="285750" marR="0" lvl="0" indent="-285750" algn="l" defTabSz="914400" rtl="0" eaLnBrk="1" fontAlgn="auto" latinLnBrk="0" hangingPunct="1">
              <a:lnSpc>
                <a:spcPct val="100000"/>
              </a:lnSpc>
              <a:spcBef>
                <a:spcPct val="0"/>
              </a:spcBef>
              <a:spcAft>
                <a:spcPct val="0"/>
              </a:spcAft>
              <a:buClrTx/>
              <a:buSzTx/>
              <a:buFont typeface="Wingdings" panose="05000000000000000000" pitchFamily="2" charset="2"/>
              <a:buChar char="§"/>
              <a:tabLst/>
              <a:defRPr/>
            </a:pPr>
            <a:r>
              <a:rPr kumimoji="0" lang="en-GB" altLang="en-US" sz="1800" b="0" i="0" u="none" strike="noStrike" kern="1200" cap="none" spc="0" normalizeH="0" baseline="0" noProof="0" dirty="0">
                <a:ln>
                  <a:noFill/>
                </a:ln>
                <a:solidFill>
                  <a:srgbClr val="295698"/>
                </a:solidFill>
                <a:effectLst/>
                <a:uLnTx/>
                <a:uFillTx/>
                <a:latin typeface="Arial"/>
                <a:ea typeface="MS PGothic" charset="0"/>
                <a:cs typeface="Arial"/>
              </a:rPr>
              <a:t>RRMM with 1-3 prior lines of therapy and prior </a:t>
            </a:r>
            <a:r>
              <a:rPr kumimoji="0" lang="en-US" altLang="en-US" sz="1800" b="0" i="0" u="none" strike="noStrike" kern="1200" cap="none" spc="0" normalizeH="0" baseline="0" noProof="0" dirty="0">
                <a:ln>
                  <a:noFill/>
                </a:ln>
                <a:solidFill>
                  <a:srgbClr val="295698"/>
                </a:solidFill>
                <a:effectLst/>
                <a:uLnTx/>
                <a:uFillTx/>
                <a:latin typeface="Arial"/>
                <a:ea typeface="ＭＳ ゴシック"/>
                <a:cs typeface="Arial"/>
              </a:rPr>
              <a:t>anti-CD38 &amp; lenalidomide exposure</a:t>
            </a:r>
          </a:p>
          <a:p>
            <a:pPr marL="285750" marR="0" lvl="0" indent="-285750" algn="l" defTabSz="914400" rtl="0" eaLnBrk="1" fontAlgn="auto" latinLnBrk="0" hangingPunct="1">
              <a:lnSpc>
                <a:spcPct val="100000"/>
              </a:lnSpc>
              <a:spcBef>
                <a:spcPct val="0"/>
              </a:spcBef>
              <a:spcAft>
                <a:spcPct val="0"/>
              </a:spcAft>
              <a:buClrTx/>
              <a:buSzTx/>
              <a:buFont typeface="Wingdings" panose="05000000000000000000" pitchFamily="2" charset="2"/>
              <a:buChar char="§"/>
              <a:tabLst/>
              <a:defRPr/>
            </a:pPr>
            <a:r>
              <a:rPr kumimoji="0" lang="en-US" altLang="en-US" sz="1800" b="0" i="0" u="none" strike="noStrike" kern="1200" cap="none" spc="0" normalizeH="0" baseline="0" noProof="0" dirty="0">
                <a:ln>
                  <a:noFill/>
                </a:ln>
                <a:solidFill>
                  <a:srgbClr val="295698"/>
                </a:solidFill>
                <a:effectLst/>
                <a:uLnTx/>
                <a:uFillTx/>
                <a:latin typeface="Arial"/>
                <a:ea typeface="ＭＳ ゴシック"/>
                <a:cs typeface="Arial"/>
              </a:rPr>
              <a:t>Cevostamab, pomalidomide, dexamethasone vs. SOC investigator’s choice (</a:t>
            </a:r>
            <a:r>
              <a:rPr kumimoji="0" lang="en-US" sz="1800" b="0" i="0" u="none" strike="noStrike" kern="1200" cap="none" spc="0" normalizeH="0" baseline="0" noProof="0" dirty="0" err="1">
                <a:ln>
                  <a:noFill/>
                </a:ln>
                <a:solidFill>
                  <a:srgbClr val="295698"/>
                </a:solidFill>
                <a:effectLst/>
                <a:uLnTx/>
                <a:uFillTx/>
                <a:latin typeface="Arial" panose="020B0604020202020204" pitchFamily="34" charset="0"/>
                <a:ea typeface="MS PGothic" charset="0"/>
                <a:cs typeface="+mn-cs"/>
              </a:rPr>
              <a:t>dara</a:t>
            </a:r>
            <a:r>
              <a:rPr kumimoji="0" lang="en-US" sz="1800" b="0" i="0" u="none" strike="noStrike" kern="1200" cap="none" spc="0" normalizeH="0" baseline="0" noProof="0" dirty="0">
                <a:ln>
                  <a:noFill/>
                </a:ln>
                <a:solidFill>
                  <a:srgbClr val="295698"/>
                </a:solidFill>
                <a:effectLst/>
                <a:uLnTx/>
                <a:uFillTx/>
                <a:latin typeface="Arial" panose="020B0604020202020204" pitchFamily="34" charset="0"/>
                <a:ea typeface="MS PGothic" charset="0"/>
                <a:cs typeface="+mn-cs"/>
              </a:rPr>
              <a:t>/pom/</a:t>
            </a:r>
            <a:r>
              <a:rPr kumimoji="0" lang="en-US" sz="1800" b="0" i="0" u="none" strike="noStrike" kern="1200" cap="none" spc="0" normalizeH="0" baseline="0" noProof="0" dirty="0" err="1">
                <a:ln>
                  <a:noFill/>
                </a:ln>
                <a:solidFill>
                  <a:srgbClr val="295698"/>
                </a:solidFill>
                <a:effectLst/>
                <a:uLnTx/>
                <a:uFillTx/>
                <a:latin typeface="Arial" panose="020B0604020202020204" pitchFamily="34" charset="0"/>
                <a:ea typeface="MS PGothic" charset="0"/>
                <a:cs typeface="+mn-cs"/>
              </a:rPr>
              <a:t>dex</a:t>
            </a:r>
            <a:r>
              <a:rPr kumimoji="0" lang="en-US" sz="1800" b="0" i="0" u="none" strike="noStrike" kern="1200" cap="none" spc="0" normalizeH="0" baseline="0" noProof="0" dirty="0">
                <a:ln>
                  <a:noFill/>
                </a:ln>
                <a:solidFill>
                  <a:srgbClr val="295698"/>
                </a:solidFill>
                <a:effectLst/>
                <a:uLnTx/>
                <a:uFillTx/>
                <a:latin typeface="Arial" panose="020B0604020202020204" pitchFamily="34" charset="0"/>
                <a:ea typeface="MS PGothic" charset="0"/>
                <a:cs typeface="+mn-cs"/>
              </a:rPr>
              <a:t>, </a:t>
            </a:r>
            <a:r>
              <a:rPr kumimoji="0" lang="en-US" sz="1800" b="0" i="0" u="none" strike="noStrike" kern="1200" cap="none" spc="0" normalizeH="0" baseline="0" noProof="0" dirty="0" err="1">
                <a:ln>
                  <a:noFill/>
                </a:ln>
                <a:solidFill>
                  <a:srgbClr val="295698"/>
                </a:solidFill>
                <a:effectLst/>
                <a:uLnTx/>
                <a:uFillTx/>
                <a:latin typeface="Arial" panose="020B0604020202020204" pitchFamily="34" charset="0"/>
                <a:ea typeface="MS PGothic" charset="0"/>
                <a:cs typeface="+mn-cs"/>
              </a:rPr>
              <a:t>elo</a:t>
            </a:r>
            <a:r>
              <a:rPr kumimoji="0" lang="en-US" sz="1800" b="0" i="0" u="none" strike="noStrike" kern="1200" cap="none" spc="0" normalizeH="0" baseline="0" noProof="0" dirty="0">
                <a:ln>
                  <a:noFill/>
                </a:ln>
                <a:solidFill>
                  <a:srgbClr val="295698"/>
                </a:solidFill>
                <a:effectLst/>
                <a:uLnTx/>
                <a:uFillTx/>
                <a:latin typeface="Arial" panose="020B0604020202020204" pitchFamily="34" charset="0"/>
                <a:ea typeface="MS PGothic" charset="0"/>
                <a:cs typeface="+mn-cs"/>
              </a:rPr>
              <a:t>/pom/</a:t>
            </a:r>
            <a:r>
              <a:rPr kumimoji="0" lang="en-US" sz="1800" b="0" i="0" u="none" strike="noStrike" kern="1200" cap="none" spc="0" normalizeH="0" baseline="0" noProof="0" dirty="0" err="1">
                <a:ln>
                  <a:noFill/>
                </a:ln>
                <a:solidFill>
                  <a:srgbClr val="295698"/>
                </a:solidFill>
                <a:effectLst/>
                <a:uLnTx/>
                <a:uFillTx/>
                <a:latin typeface="Arial" panose="020B0604020202020204" pitchFamily="34" charset="0"/>
                <a:ea typeface="MS PGothic" charset="0"/>
                <a:cs typeface="+mn-cs"/>
              </a:rPr>
              <a:t>dex</a:t>
            </a:r>
            <a:r>
              <a:rPr kumimoji="0" lang="en-US" sz="1800" b="0" i="0" u="none" strike="noStrike" kern="1200" cap="none" spc="0" normalizeH="0" baseline="0" noProof="0" dirty="0">
                <a:ln>
                  <a:noFill/>
                </a:ln>
                <a:solidFill>
                  <a:srgbClr val="295698"/>
                </a:solidFill>
                <a:effectLst/>
                <a:uLnTx/>
                <a:uFillTx/>
                <a:latin typeface="Arial" panose="020B0604020202020204" pitchFamily="34" charset="0"/>
                <a:ea typeface="MS PGothic" charset="0"/>
                <a:cs typeface="+mn-cs"/>
              </a:rPr>
              <a:t> or carfilzomib/</a:t>
            </a:r>
            <a:r>
              <a:rPr kumimoji="0" lang="en-US" sz="1800" b="0" i="0" u="none" strike="noStrike" kern="1200" cap="none" spc="0" normalizeH="0" baseline="0" noProof="0" dirty="0" err="1">
                <a:ln>
                  <a:noFill/>
                </a:ln>
                <a:solidFill>
                  <a:srgbClr val="295698"/>
                </a:solidFill>
                <a:effectLst/>
                <a:uLnTx/>
                <a:uFillTx/>
                <a:latin typeface="Arial" panose="020B0604020202020204" pitchFamily="34" charset="0"/>
                <a:ea typeface="MS PGothic" charset="0"/>
                <a:cs typeface="+mn-cs"/>
              </a:rPr>
              <a:t>dex</a:t>
            </a:r>
            <a:r>
              <a:rPr kumimoji="0" lang="en-US" sz="1800" b="0" i="0" u="none" strike="noStrike" kern="1200" cap="none" spc="0" normalizeH="0" baseline="0" noProof="0" dirty="0">
                <a:ln>
                  <a:noFill/>
                </a:ln>
                <a:solidFill>
                  <a:srgbClr val="295698"/>
                </a:solidFill>
                <a:effectLst/>
                <a:uLnTx/>
                <a:uFillTx/>
                <a:latin typeface="Arial" panose="020B0604020202020204" pitchFamily="34" charset="0"/>
                <a:ea typeface="MS PGothic" charset="0"/>
                <a:cs typeface="+mn-cs"/>
              </a:rPr>
              <a:t>)</a:t>
            </a:r>
          </a:p>
          <a:p>
            <a:pPr marL="285750" marR="0" lvl="0" indent="-285750" algn="l" defTabSz="914400" rtl="0" eaLnBrk="1" fontAlgn="auto" latinLnBrk="0" hangingPunct="1">
              <a:lnSpc>
                <a:spcPct val="100000"/>
              </a:lnSpc>
              <a:spcBef>
                <a:spcPct val="0"/>
              </a:spcBef>
              <a:spcAft>
                <a:spcPct val="0"/>
              </a:spcAft>
              <a:buClrTx/>
              <a:buSzTx/>
              <a:buFont typeface="Wingdings" panose="05000000000000000000" pitchFamily="2" charset="2"/>
              <a:buChar char="§"/>
              <a:tabLst/>
              <a:defRPr/>
            </a:pPr>
            <a:r>
              <a:rPr kumimoji="0" lang="en-US" altLang="en-US" sz="1800" b="1" i="0" u="none" strike="noStrike" kern="1200" cap="none" spc="0" normalizeH="0" baseline="0" noProof="0" dirty="0">
                <a:ln>
                  <a:noFill/>
                </a:ln>
                <a:solidFill>
                  <a:srgbClr val="295698"/>
                </a:solidFill>
                <a:effectLst/>
                <a:uLnTx/>
                <a:uFillTx/>
                <a:latin typeface="Arial"/>
                <a:ea typeface="MS PGothic" charset="0"/>
                <a:cs typeface="Arial"/>
              </a:rPr>
              <a:t>Primary end points: </a:t>
            </a:r>
            <a:r>
              <a:rPr kumimoji="0" lang="en-US" altLang="en-US" sz="1800" b="0" i="0" u="none" strike="noStrike" kern="1200" cap="none" spc="0" normalizeH="0" baseline="0" noProof="0" dirty="0">
                <a:ln>
                  <a:noFill/>
                </a:ln>
                <a:solidFill>
                  <a:srgbClr val="295698"/>
                </a:solidFill>
                <a:effectLst/>
                <a:uLnTx/>
                <a:uFillTx/>
                <a:latin typeface="Arial"/>
                <a:ea typeface="MS PGothic" charset="0"/>
                <a:cs typeface="Arial"/>
              </a:rPr>
              <a:t>MRD neg CR at 9 months and PFS</a:t>
            </a:r>
            <a:endParaRPr kumimoji="0" lang="en-GB" altLang="en-US" sz="1800" b="0" i="0" u="none" strike="noStrike" kern="1200" cap="none" spc="0" normalizeH="0" baseline="0" noProof="0" dirty="0">
              <a:ln>
                <a:noFill/>
              </a:ln>
              <a:solidFill>
                <a:srgbClr val="295698"/>
              </a:solidFill>
              <a:effectLst/>
              <a:uLnTx/>
              <a:uFillTx/>
              <a:latin typeface="Arial"/>
              <a:ea typeface="MS PGothic" charset="0"/>
              <a:cs typeface="Arial"/>
            </a:endParaRPr>
          </a:p>
        </p:txBody>
      </p:sp>
      <p:sp>
        <p:nvSpPr>
          <p:cNvPr id="3" name="Rectangle 2">
            <a:extLst>
              <a:ext uri="{FF2B5EF4-FFF2-40B4-BE49-F238E27FC236}">
                <a16:creationId xmlns:a16="http://schemas.microsoft.com/office/drawing/2014/main" id="{CC4E664C-5FA9-F21C-60CD-53AF9ADDE446}"/>
              </a:ext>
            </a:extLst>
          </p:cNvPr>
          <p:cNvSpPr/>
          <p:nvPr/>
        </p:nvSpPr>
        <p:spPr>
          <a:xfrm>
            <a:off x="426720" y="6244046"/>
            <a:ext cx="2063931" cy="5714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0C0AE153-85C0-435E-26A9-0418B8E2FA68}"/>
              </a:ext>
            </a:extLst>
          </p:cNvPr>
          <p:cNvSpPr txBox="1"/>
          <p:nvPr/>
        </p:nvSpPr>
        <p:spPr>
          <a:xfrm>
            <a:off x="467128" y="6540019"/>
            <a:ext cx="229421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Courtesy of Hans Lee, MD</a:t>
            </a:r>
          </a:p>
        </p:txBody>
      </p:sp>
    </p:spTree>
    <p:custDataLst>
      <p:tags r:id="rId1"/>
    </p:custDataLst>
    <p:extLst>
      <p:ext uri="{BB962C8B-B14F-4D97-AF65-F5344CB8AC3E}">
        <p14:creationId xmlns:p14="http://schemas.microsoft.com/office/powerpoint/2010/main" val="2495827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0DD51-7D10-5622-CAB8-0FBC2B154A87}"/>
              </a:ext>
            </a:extLst>
          </p:cNvPr>
          <p:cNvSpPr>
            <a:spLocks noGrp="1"/>
          </p:cNvSpPr>
          <p:nvPr>
            <p:ph type="title"/>
          </p:nvPr>
        </p:nvSpPr>
        <p:spPr>
          <a:xfrm>
            <a:off x="912286" y="2819400"/>
            <a:ext cx="10358967" cy="1143000"/>
          </a:xfrm>
        </p:spPr>
        <p:txBody>
          <a:bodyPr/>
          <a:lstStyle/>
          <a:p>
            <a:r>
              <a:rPr lang="en-US" sz="3600" dirty="0"/>
              <a:t>Faculty Case Presentations</a:t>
            </a:r>
          </a:p>
        </p:txBody>
      </p:sp>
    </p:spTree>
    <p:extLst>
      <p:ext uri="{BB962C8B-B14F-4D97-AF65-F5344CB8AC3E}">
        <p14:creationId xmlns:p14="http://schemas.microsoft.com/office/powerpoint/2010/main" val="36699259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3980A-DF02-9F3A-69FD-129D4C22DA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CB6CA9-F548-B4E2-AC3F-C62D2A33C5A0}"/>
              </a:ext>
            </a:extLst>
          </p:cNvPr>
          <p:cNvSpPr>
            <a:spLocks noGrp="1"/>
          </p:cNvSpPr>
          <p:nvPr>
            <p:ph type="title"/>
          </p:nvPr>
        </p:nvSpPr>
        <p:spPr>
          <a:xfrm>
            <a:off x="838200" y="263525"/>
            <a:ext cx="10515600" cy="1325563"/>
          </a:xfrm>
        </p:spPr>
        <p:txBody>
          <a:bodyPr/>
          <a:lstStyle/>
          <a:p>
            <a:r>
              <a:rPr lang="en-US" dirty="0"/>
              <a:t>Prof Dimopoulos: Case Presentation</a:t>
            </a:r>
          </a:p>
        </p:txBody>
      </p:sp>
      <p:graphicFrame>
        <p:nvGraphicFramePr>
          <p:cNvPr id="6" name="Content Placeholder 5">
            <a:extLst>
              <a:ext uri="{FF2B5EF4-FFF2-40B4-BE49-F238E27FC236}">
                <a16:creationId xmlns:a16="http://schemas.microsoft.com/office/drawing/2014/main" id="{646D0F3C-A37E-F7AF-53A1-A54045E033DB}"/>
              </a:ext>
            </a:extLst>
          </p:cNvPr>
          <p:cNvGraphicFramePr>
            <a:graphicFrameLocks noGrp="1"/>
          </p:cNvGraphicFramePr>
          <p:nvPr>
            <p:ph idx="1"/>
          </p:nvPr>
        </p:nvGraphicFramePr>
        <p:xfrm>
          <a:off x="577850" y="2008509"/>
          <a:ext cx="11036300" cy="3712144"/>
        </p:xfrm>
        <a:graphic>
          <a:graphicData uri="http://schemas.openxmlformats.org/drawingml/2006/table">
            <a:tbl>
              <a:tblPr/>
              <a:tblGrid>
                <a:gridCol w="3251200">
                  <a:extLst>
                    <a:ext uri="{9D8B030D-6E8A-4147-A177-3AD203B41FA5}">
                      <a16:colId xmlns:a16="http://schemas.microsoft.com/office/drawing/2014/main" val="665926161"/>
                    </a:ext>
                  </a:extLst>
                </a:gridCol>
                <a:gridCol w="7785100">
                  <a:extLst>
                    <a:ext uri="{9D8B030D-6E8A-4147-A177-3AD203B41FA5}">
                      <a16:colId xmlns:a16="http://schemas.microsoft.com/office/drawing/2014/main" val="3729116326"/>
                    </a:ext>
                  </a:extLst>
                </a:gridCol>
              </a:tblGrid>
              <a:tr h="255961">
                <a:tc>
                  <a:txBody>
                    <a:bodyPr/>
                    <a:lstStyle/>
                    <a:p>
                      <a:r>
                        <a:rPr lang="en-US" sz="2400" b="1" dirty="0"/>
                        <a:t>Diagnosis</a:t>
                      </a:r>
                      <a:endParaRPr lang="en-US" sz="2400" dirty="0"/>
                    </a:p>
                  </a:txBody>
                  <a:tcPr marL="63990" marR="63990" marT="31995" marB="31995" anchor="ctr">
                    <a:lnL>
                      <a:noFill/>
                    </a:lnL>
                    <a:lnR>
                      <a:noFill/>
                    </a:lnR>
                    <a:lnT>
                      <a:noFill/>
                    </a:lnT>
                    <a:lnB>
                      <a:noFill/>
                    </a:lnB>
                    <a:noFill/>
                  </a:tcPr>
                </a:tc>
                <a:tc>
                  <a:txBody>
                    <a:bodyPr/>
                    <a:lstStyle/>
                    <a:p>
                      <a:r>
                        <a:rPr lang="en-US" sz="2400" dirty="0"/>
                        <a:t>67y, male, IgG-</a:t>
                      </a:r>
                      <a:r>
                        <a:rPr lang="en-US" sz="2400" dirty="0" err="1"/>
                        <a:t>κ</a:t>
                      </a:r>
                      <a:r>
                        <a:rPr lang="en-US" sz="2400" dirty="0"/>
                        <a:t> MM, diagnosed 6 years ago</a:t>
                      </a:r>
                    </a:p>
                  </a:txBody>
                  <a:tcPr marL="63990" marR="63990" marT="31995" marB="31995" anchor="ctr">
                    <a:lnL>
                      <a:noFill/>
                    </a:lnL>
                    <a:lnR>
                      <a:noFill/>
                    </a:lnR>
                    <a:lnT>
                      <a:noFill/>
                    </a:lnT>
                    <a:lnB>
                      <a:noFill/>
                    </a:lnB>
                    <a:noFill/>
                  </a:tcPr>
                </a:tc>
                <a:extLst>
                  <a:ext uri="{0D108BD9-81ED-4DB2-BD59-A6C34878D82A}">
                    <a16:rowId xmlns:a16="http://schemas.microsoft.com/office/drawing/2014/main" val="3972496629"/>
                  </a:ext>
                </a:extLst>
              </a:tr>
              <a:tr h="447932">
                <a:tc>
                  <a:txBody>
                    <a:bodyPr/>
                    <a:lstStyle/>
                    <a:p>
                      <a:endParaRPr lang="en-US" sz="2400" dirty="0"/>
                    </a:p>
                  </a:txBody>
                  <a:tcPr marL="63990" marR="63990" marT="31995" marB="31995"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r>
                        <a:rPr lang="en-US" sz="2400" dirty="0"/>
                        <a:t>R-ISS II, 1q21 addition, no other high-risk cytogenetics</a:t>
                      </a:r>
                    </a:p>
                    <a:p>
                      <a:r>
                        <a:rPr lang="en-US" sz="2400" dirty="0"/>
                        <a:t>Anemia and multiple lytic bone lesions; no extramedullary disease</a:t>
                      </a:r>
                    </a:p>
                  </a:txBody>
                  <a:tcPr marL="63990" marR="63990" marT="31995" marB="31995" anchor="ctr">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5121025"/>
                  </a:ext>
                </a:extLst>
              </a:tr>
              <a:tr h="255961">
                <a:tc>
                  <a:txBody>
                    <a:bodyPr/>
                    <a:lstStyle/>
                    <a:p>
                      <a:r>
                        <a:rPr lang="en-US" sz="2400" b="1" dirty="0"/>
                        <a:t>1L</a:t>
                      </a:r>
                      <a:endParaRPr lang="en-US" sz="2400" dirty="0"/>
                    </a:p>
                  </a:txBody>
                  <a:tcPr marL="63990" marR="63990" marT="31995" marB="31995"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r>
                        <a:rPr lang="en-US" sz="2400" dirty="0"/>
                        <a:t>Dara-</a:t>
                      </a:r>
                      <a:r>
                        <a:rPr lang="en-US" sz="2400" dirty="0" err="1"/>
                        <a:t>VRd</a:t>
                      </a:r>
                      <a:r>
                        <a:rPr lang="en-US" sz="2400" dirty="0"/>
                        <a:t> → ASCT → lenalidomide maintenance</a:t>
                      </a:r>
                    </a:p>
                  </a:txBody>
                  <a:tcPr marL="63990" marR="63990" marT="31995" marB="31995" anchor="ctr">
                    <a:lnL>
                      <a:noFill/>
                    </a:lnL>
                    <a:lnR>
                      <a:noFill/>
                    </a:lnR>
                    <a:lnT w="12700" cap="flat" cmpd="sng" algn="ctr">
                      <a:solidFill>
                        <a:schemeClr val="tx1"/>
                      </a:solidFill>
                      <a:prstDash val="solid"/>
                      <a:round/>
                      <a:headEnd type="none" w="med" len="med"/>
                      <a:tailEnd type="none" w="med" len="med"/>
                    </a:lnT>
                    <a:lnB>
                      <a:noFill/>
                    </a:lnB>
                    <a:noFill/>
                  </a:tcPr>
                </a:tc>
                <a:extLst>
                  <a:ext uri="{0D108BD9-81ED-4DB2-BD59-A6C34878D82A}">
                    <a16:rowId xmlns:a16="http://schemas.microsoft.com/office/drawing/2014/main" val="4006712066"/>
                  </a:ext>
                </a:extLst>
              </a:tr>
              <a:tr h="447932">
                <a:tc>
                  <a:txBody>
                    <a:bodyPr/>
                    <a:lstStyle/>
                    <a:p>
                      <a:r>
                        <a:rPr lang="en-US" sz="2400" b="1" dirty="0"/>
                        <a:t>First relapse</a:t>
                      </a:r>
                      <a:endParaRPr lang="en-US" sz="2400" dirty="0"/>
                    </a:p>
                  </a:txBody>
                  <a:tcPr marL="63990" marR="63990" marT="31995" marB="31995"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r>
                        <a:rPr lang="en-US" sz="2400" dirty="0"/>
                        <a:t>Biochemical progression while receiving lenalidomide</a:t>
                      </a:r>
                    </a:p>
                  </a:txBody>
                  <a:tcPr marL="63990" marR="63990" marT="31995" marB="31995" anchor="ctr">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4267888"/>
                  </a:ext>
                </a:extLst>
              </a:tr>
              <a:tr h="447932">
                <a:tc>
                  <a:txBody>
                    <a:bodyPr/>
                    <a:lstStyle/>
                    <a:p>
                      <a:r>
                        <a:rPr lang="en-US" sz="2400" b="1" dirty="0"/>
                        <a:t>2L</a:t>
                      </a:r>
                      <a:endParaRPr lang="en-US" sz="2400" dirty="0"/>
                    </a:p>
                  </a:txBody>
                  <a:tcPr marL="63990" marR="63990" marT="31995" marB="31995"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r>
                        <a:rPr lang="en-US" sz="2400" dirty="0" err="1"/>
                        <a:t>KPd</a:t>
                      </a:r>
                      <a:r>
                        <a:rPr lang="en-US" sz="2400" dirty="0"/>
                        <a:t> (carfilzomib/pomalidomide/dexamethasone) → VGPR; progression after ~2 years</a:t>
                      </a:r>
                    </a:p>
                  </a:txBody>
                  <a:tcPr marL="63990" marR="63990" marT="31995" marB="31995" anchor="ctr">
                    <a:lnL>
                      <a:noFill/>
                    </a:lnL>
                    <a:lnR>
                      <a:noFill/>
                    </a:lnR>
                    <a:lnT w="12700" cap="flat" cmpd="sng" algn="ctr">
                      <a:solidFill>
                        <a:schemeClr val="tx1"/>
                      </a:solidFill>
                      <a:prstDash val="solid"/>
                      <a:round/>
                      <a:headEnd type="none" w="med" len="med"/>
                      <a:tailEnd type="none" w="med" len="med"/>
                    </a:lnT>
                    <a:lnB>
                      <a:noFill/>
                    </a:lnB>
                    <a:noFill/>
                  </a:tcPr>
                </a:tc>
                <a:extLst>
                  <a:ext uri="{0D108BD9-81ED-4DB2-BD59-A6C34878D82A}">
                    <a16:rowId xmlns:a16="http://schemas.microsoft.com/office/drawing/2014/main" val="420426161"/>
                  </a:ext>
                </a:extLst>
              </a:tr>
              <a:tr h="447932">
                <a:tc>
                  <a:txBody>
                    <a:bodyPr/>
                    <a:lstStyle/>
                    <a:p>
                      <a:r>
                        <a:rPr lang="en-US" sz="2400" b="1" dirty="0"/>
                        <a:t>Current relapse</a:t>
                      </a:r>
                      <a:endParaRPr lang="en-US" sz="2400" dirty="0"/>
                    </a:p>
                  </a:txBody>
                  <a:tcPr marL="63990" marR="63990" marT="31995" marB="31995" anchor="ctr">
                    <a:lnL>
                      <a:noFill/>
                    </a:lnL>
                    <a:lnR>
                      <a:noFill/>
                    </a:lnR>
                    <a:lnT>
                      <a:noFill/>
                    </a:lnT>
                    <a:lnB>
                      <a:noFill/>
                    </a:lnB>
                    <a:noFill/>
                  </a:tcPr>
                </a:tc>
                <a:tc>
                  <a:txBody>
                    <a:bodyPr/>
                    <a:lstStyle/>
                    <a:p>
                      <a:r>
                        <a:rPr lang="en-US" sz="2400" dirty="0"/>
                        <a:t>Rising M-protein, anemia; ECOG PS 1</a:t>
                      </a:r>
                    </a:p>
                  </a:txBody>
                  <a:tcPr marL="63990" marR="63990" marT="31995" marB="31995" anchor="ctr">
                    <a:lnL>
                      <a:noFill/>
                    </a:lnL>
                    <a:lnR>
                      <a:noFill/>
                    </a:lnR>
                    <a:lnT>
                      <a:noFill/>
                    </a:lnT>
                    <a:lnB>
                      <a:noFill/>
                    </a:lnB>
                    <a:noFill/>
                  </a:tcPr>
                </a:tc>
                <a:extLst>
                  <a:ext uri="{0D108BD9-81ED-4DB2-BD59-A6C34878D82A}">
                    <a16:rowId xmlns:a16="http://schemas.microsoft.com/office/drawing/2014/main" val="2298636626"/>
                  </a:ext>
                </a:extLst>
              </a:tr>
            </a:tbl>
          </a:graphicData>
        </a:graphic>
      </p:graphicFrame>
    </p:spTree>
    <p:extLst>
      <p:ext uri="{BB962C8B-B14F-4D97-AF65-F5344CB8AC3E}">
        <p14:creationId xmlns:p14="http://schemas.microsoft.com/office/powerpoint/2010/main" val="23226132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08BA4-131B-B01E-778B-3C4D4773D2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8BDA9B-3E7F-DEBB-5134-1B9857C36ACA}"/>
              </a:ext>
            </a:extLst>
          </p:cNvPr>
          <p:cNvSpPr>
            <a:spLocks noGrp="1"/>
          </p:cNvSpPr>
          <p:nvPr>
            <p:ph type="title"/>
          </p:nvPr>
        </p:nvSpPr>
        <p:spPr>
          <a:xfrm>
            <a:off x="838200" y="263525"/>
            <a:ext cx="10515600" cy="1325563"/>
          </a:xfrm>
        </p:spPr>
        <p:txBody>
          <a:bodyPr/>
          <a:lstStyle/>
          <a:p>
            <a:r>
              <a:rPr lang="en-US" dirty="0"/>
              <a:t>Prof Dimopoulos: Case Presentation (cont’d) Lab Values at Relapse </a:t>
            </a:r>
          </a:p>
        </p:txBody>
      </p:sp>
      <p:graphicFrame>
        <p:nvGraphicFramePr>
          <p:cNvPr id="5" name="Content Placeholder 4">
            <a:extLst>
              <a:ext uri="{FF2B5EF4-FFF2-40B4-BE49-F238E27FC236}">
                <a16:creationId xmlns:a16="http://schemas.microsoft.com/office/drawing/2014/main" id="{C3CCBD24-F8D7-71E2-A923-9554E0F07250}"/>
              </a:ext>
            </a:extLst>
          </p:cNvPr>
          <p:cNvGraphicFramePr>
            <a:graphicFrameLocks noGrp="1"/>
          </p:cNvGraphicFramePr>
          <p:nvPr>
            <p:ph idx="1"/>
          </p:nvPr>
        </p:nvGraphicFramePr>
        <p:xfrm>
          <a:off x="965200" y="1690688"/>
          <a:ext cx="7620000" cy="3169920"/>
        </p:xfrm>
        <a:graphic>
          <a:graphicData uri="http://schemas.openxmlformats.org/drawingml/2006/table">
            <a:tbl>
              <a:tblPr/>
              <a:tblGrid>
                <a:gridCol w="3810000">
                  <a:extLst>
                    <a:ext uri="{9D8B030D-6E8A-4147-A177-3AD203B41FA5}">
                      <a16:colId xmlns:a16="http://schemas.microsoft.com/office/drawing/2014/main" val="4274577275"/>
                    </a:ext>
                  </a:extLst>
                </a:gridCol>
                <a:gridCol w="3810000">
                  <a:extLst>
                    <a:ext uri="{9D8B030D-6E8A-4147-A177-3AD203B41FA5}">
                      <a16:colId xmlns:a16="http://schemas.microsoft.com/office/drawing/2014/main" val="395918901"/>
                    </a:ext>
                  </a:extLst>
                </a:gridCol>
              </a:tblGrid>
              <a:tr h="0">
                <a:tc>
                  <a:txBody>
                    <a:bodyPr/>
                    <a:lstStyle/>
                    <a:p>
                      <a:r>
                        <a:rPr lang="en-US" sz="2000" dirty="0"/>
                        <a:t>Hb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2000" b="1" dirty="0"/>
                        <a:t>9.8 g/dL</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74092956"/>
                  </a:ext>
                </a:extLst>
              </a:tr>
              <a:tr h="0">
                <a:tc>
                  <a:txBody>
                    <a:bodyPr/>
                    <a:lstStyle/>
                    <a:p>
                      <a:r>
                        <a:rPr lang="en-US" sz="2000" dirty="0"/>
                        <a:t>Platelets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2000" dirty="0"/>
                        <a:t>142 ×10⁹/L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1876271"/>
                  </a:ext>
                </a:extLst>
              </a:tr>
              <a:tr h="0">
                <a:tc>
                  <a:txBody>
                    <a:bodyPr/>
                    <a:lstStyle/>
                    <a:p>
                      <a:r>
                        <a:rPr lang="en-US" sz="2000" dirty="0"/>
                        <a:t>Creatinine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2000" dirty="0"/>
                        <a:t>1.1 mg/dL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2545723"/>
                  </a:ext>
                </a:extLst>
              </a:tr>
              <a:tr h="0">
                <a:tc>
                  <a:txBody>
                    <a:bodyPr/>
                    <a:lstStyle/>
                    <a:p>
                      <a:r>
                        <a:rPr lang="en-US" sz="2000" dirty="0"/>
                        <a:t>Calcium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2000" dirty="0"/>
                        <a:t>9.5 mg/dL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69623708"/>
                  </a:ext>
                </a:extLst>
              </a:tr>
              <a:tr h="0">
                <a:tc>
                  <a:txBody>
                    <a:bodyPr/>
                    <a:lstStyle/>
                    <a:p>
                      <a:r>
                        <a:rPr lang="en-US" sz="2000" dirty="0"/>
                        <a:t>IgG M-protein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2000" b="1" dirty="0"/>
                        <a:t>2.1 g/dL</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7596028"/>
                  </a:ext>
                </a:extLst>
              </a:tr>
              <a:tr h="0">
                <a:tc>
                  <a:txBody>
                    <a:bodyPr/>
                    <a:lstStyle/>
                    <a:p>
                      <a:r>
                        <a:rPr lang="en-US" sz="2000" dirty="0" err="1"/>
                        <a:t>κ</a:t>
                      </a:r>
                      <a:r>
                        <a:rPr lang="en-US" sz="2000" dirty="0"/>
                        <a:t> FLC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2000" b="1" dirty="0"/>
                        <a:t>325 mg/L</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5075236"/>
                  </a:ext>
                </a:extLst>
              </a:tr>
              <a:tr h="0">
                <a:tc>
                  <a:txBody>
                    <a:bodyPr/>
                    <a:lstStyle/>
                    <a:p>
                      <a:r>
                        <a:rPr lang="en-US" sz="2000" dirty="0" err="1"/>
                        <a:t>λ</a:t>
                      </a:r>
                      <a:r>
                        <a:rPr lang="en-US" sz="2000" dirty="0"/>
                        <a:t> FLC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2000" dirty="0"/>
                        <a:t>7 mg/L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1011876"/>
                  </a:ext>
                </a:extLst>
              </a:tr>
              <a:tr h="0">
                <a:tc>
                  <a:txBody>
                    <a:bodyPr/>
                    <a:lstStyle/>
                    <a:p>
                      <a:r>
                        <a:rPr lang="en-US" sz="2000" dirty="0"/>
                        <a:t>Bone marrow plasma cells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2000" dirty="0"/>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78636396"/>
                  </a:ext>
                </a:extLst>
              </a:tr>
            </a:tbl>
          </a:graphicData>
        </a:graphic>
      </p:graphicFrame>
      <p:sp>
        <p:nvSpPr>
          <p:cNvPr id="8" name="TextBox 7">
            <a:extLst>
              <a:ext uri="{FF2B5EF4-FFF2-40B4-BE49-F238E27FC236}">
                <a16:creationId xmlns:a16="http://schemas.microsoft.com/office/drawing/2014/main" id="{20D6FBC5-EBD2-1618-BD4C-80FE7778E308}"/>
              </a:ext>
            </a:extLst>
          </p:cNvPr>
          <p:cNvSpPr txBox="1"/>
          <p:nvPr/>
        </p:nvSpPr>
        <p:spPr>
          <a:xfrm>
            <a:off x="838200" y="5656065"/>
            <a:ext cx="10972800"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Imaging:</a:t>
            </a: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 PET/CT shows several FDG-avid skeletal lesions but </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no extramedullary disease</a:t>
            </a: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3199851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7CF04-F9AD-6D7B-7A67-53584C6F8F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9BCC4E-3322-BB36-EB82-9E3FE4E93FB9}"/>
              </a:ext>
            </a:extLst>
          </p:cNvPr>
          <p:cNvSpPr>
            <a:spLocks noGrp="1"/>
          </p:cNvSpPr>
          <p:nvPr>
            <p:ph type="title"/>
          </p:nvPr>
        </p:nvSpPr>
        <p:spPr/>
        <p:txBody>
          <a:bodyPr/>
          <a:lstStyle/>
          <a:p>
            <a:r>
              <a:rPr lang="en-US" dirty="0"/>
              <a:t>Prof Dimopoulos: Case Presentation (cont’d) Treatment Selection and Course</a:t>
            </a:r>
          </a:p>
        </p:txBody>
      </p:sp>
      <p:graphicFrame>
        <p:nvGraphicFramePr>
          <p:cNvPr id="6" name="Content Placeholder 5">
            <a:extLst>
              <a:ext uri="{FF2B5EF4-FFF2-40B4-BE49-F238E27FC236}">
                <a16:creationId xmlns:a16="http://schemas.microsoft.com/office/drawing/2014/main" id="{3A73FC53-4278-0983-F527-13D1615B051A}"/>
              </a:ext>
            </a:extLst>
          </p:cNvPr>
          <p:cNvGraphicFramePr>
            <a:graphicFrameLocks noGrp="1"/>
          </p:cNvGraphicFramePr>
          <p:nvPr>
            <p:ph idx="1"/>
          </p:nvPr>
        </p:nvGraphicFramePr>
        <p:xfrm>
          <a:off x="838200" y="1690688"/>
          <a:ext cx="10617200" cy="4646611"/>
        </p:xfrm>
        <a:graphic>
          <a:graphicData uri="http://schemas.openxmlformats.org/drawingml/2006/table">
            <a:tbl>
              <a:tblPr/>
              <a:tblGrid>
                <a:gridCol w="2824706">
                  <a:extLst>
                    <a:ext uri="{9D8B030D-6E8A-4147-A177-3AD203B41FA5}">
                      <a16:colId xmlns:a16="http://schemas.microsoft.com/office/drawing/2014/main" val="665926161"/>
                    </a:ext>
                  </a:extLst>
                </a:gridCol>
                <a:gridCol w="7792494">
                  <a:extLst>
                    <a:ext uri="{9D8B030D-6E8A-4147-A177-3AD203B41FA5}">
                      <a16:colId xmlns:a16="http://schemas.microsoft.com/office/drawing/2014/main" val="3729116326"/>
                    </a:ext>
                  </a:extLst>
                </a:gridCol>
              </a:tblGrid>
              <a:tr h="938766">
                <a:tc>
                  <a:txBody>
                    <a:bodyPr/>
                    <a:lstStyle/>
                    <a:p>
                      <a:r>
                        <a:rPr lang="en-US" sz="2400" b="1" dirty="0"/>
                        <a:t>Current therapy</a:t>
                      </a:r>
                      <a:endParaRPr lang="en-US" sz="2400" dirty="0"/>
                    </a:p>
                  </a:txBody>
                  <a:tcPr marL="63990" marR="63990" marT="31995" marB="31995" anchor="ctr">
                    <a:lnL>
                      <a:noFill/>
                    </a:lnL>
                    <a:lnR>
                      <a:noFill/>
                    </a:lnR>
                    <a:lnT>
                      <a:noFill/>
                    </a:lnT>
                    <a:lnB>
                      <a:noFill/>
                    </a:lnB>
                    <a:noFill/>
                  </a:tcPr>
                </a:tc>
                <a:tc>
                  <a:txBody>
                    <a:bodyPr/>
                    <a:lstStyle/>
                    <a:p>
                      <a:r>
                        <a:rPr lang="en-US" sz="2400" b="1" dirty="0"/>
                        <a:t>Teclistamab + daratumumab + </a:t>
                      </a:r>
                      <a:r>
                        <a:rPr lang="en-US" sz="2400" b="1" dirty="0">
                          <a:solidFill>
                            <a:srgbClr val="002060"/>
                          </a:solidFill>
                        </a:rPr>
                        <a:t>IVIG regardless IgG levels</a:t>
                      </a:r>
                      <a:endParaRPr lang="en-US" sz="2400" dirty="0">
                        <a:solidFill>
                          <a:srgbClr val="002060"/>
                        </a:solidFill>
                      </a:endParaRPr>
                    </a:p>
                  </a:txBody>
                  <a:tcPr marL="63990" marR="63990" marT="31995" marB="31995" anchor="ctr">
                    <a:lnL>
                      <a:noFill/>
                    </a:lnL>
                    <a:lnR>
                      <a:noFill/>
                    </a:lnR>
                    <a:lnT>
                      <a:noFill/>
                    </a:lnT>
                    <a:lnB>
                      <a:noFill/>
                    </a:lnB>
                    <a:noFill/>
                  </a:tcPr>
                </a:tc>
                <a:extLst>
                  <a:ext uri="{0D108BD9-81ED-4DB2-BD59-A6C34878D82A}">
                    <a16:rowId xmlns:a16="http://schemas.microsoft.com/office/drawing/2014/main" val="4007562688"/>
                  </a:ext>
                </a:extLst>
              </a:tr>
              <a:tr h="1080853">
                <a:tc>
                  <a:txBody>
                    <a:bodyPr/>
                    <a:lstStyle/>
                    <a:p>
                      <a:r>
                        <a:rPr lang="en-US" sz="2400" b="1" dirty="0"/>
                        <a:t>Early toxicity</a:t>
                      </a:r>
                      <a:endParaRPr lang="en-US" sz="2400" dirty="0"/>
                    </a:p>
                  </a:txBody>
                  <a:tcPr marL="63990" marR="63990" marT="31995" marB="31995" anchor="ctr">
                    <a:lnL>
                      <a:noFill/>
                    </a:lnL>
                    <a:lnR>
                      <a:noFill/>
                    </a:lnR>
                    <a:lnT>
                      <a:noFill/>
                    </a:lnT>
                    <a:lnB>
                      <a:noFill/>
                    </a:lnB>
                    <a:noFill/>
                  </a:tcPr>
                </a:tc>
                <a:tc>
                  <a:txBody>
                    <a:bodyPr/>
                    <a:lstStyle/>
                    <a:p>
                      <a:r>
                        <a:rPr lang="en-US" sz="2400" dirty="0"/>
                        <a:t>Grade 1 CRS during step-up dosing; no ICANS; subsequently managed as outpatient</a:t>
                      </a:r>
                    </a:p>
                  </a:txBody>
                  <a:tcPr marL="63990" marR="63990" marT="31995" marB="31995" anchor="ctr">
                    <a:lnL>
                      <a:noFill/>
                    </a:lnL>
                    <a:lnR>
                      <a:noFill/>
                    </a:lnR>
                    <a:lnT>
                      <a:noFill/>
                    </a:lnT>
                    <a:lnB>
                      <a:noFill/>
                    </a:lnB>
                    <a:noFill/>
                  </a:tcPr>
                </a:tc>
                <a:extLst>
                  <a:ext uri="{0D108BD9-81ED-4DB2-BD59-A6C34878D82A}">
                    <a16:rowId xmlns:a16="http://schemas.microsoft.com/office/drawing/2014/main" val="1378523826"/>
                  </a:ext>
                </a:extLst>
              </a:tr>
              <a:tr h="1080853">
                <a:tc>
                  <a:txBody>
                    <a:bodyPr/>
                    <a:lstStyle/>
                    <a:p>
                      <a:r>
                        <a:rPr lang="en-US" sz="2400" b="1" dirty="0"/>
                        <a:t>Response</a:t>
                      </a:r>
                      <a:endParaRPr lang="en-US" sz="2400" dirty="0"/>
                    </a:p>
                  </a:txBody>
                  <a:tcPr marL="63990" marR="63990" marT="31995" marB="31995" anchor="ctr">
                    <a:lnL>
                      <a:noFill/>
                    </a:lnL>
                    <a:lnR>
                      <a:noFill/>
                    </a:lnR>
                    <a:lnT>
                      <a:noFill/>
                    </a:lnT>
                    <a:lnB>
                      <a:noFill/>
                    </a:lnB>
                    <a:noFill/>
                  </a:tcPr>
                </a:tc>
                <a:tc>
                  <a:txBody>
                    <a:bodyPr/>
                    <a:lstStyle/>
                    <a:p>
                      <a:r>
                        <a:rPr lang="en-US" sz="2400" dirty="0"/>
                        <a:t>Rapid decline in M-protein → </a:t>
                      </a:r>
                      <a:r>
                        <a:rPr lang="en-US" sz="2400" b="1" dirty="0"/>
                        <a:t>VGPR by cycle 2 → CR/MRD-negative response</a:t>
                      </a:r>
                      <a:endParaRPr lang="en-US" sz="2400" dirty="0"/>
                    </a:p>
                  </a:txBody>
                  <a:tcPr marL="63990" marR="63990" marT="31995" marB="31995" anchor="ctr">
                    <a:lnL>
                      <a:noFill/>
                    </a:lnL>
                    <a:lnR>
                      <a:noFill/>
                    </a:lnR>
                    <a:lnT>
                      <a:noFill/>
                    </a:lnT>
                    <a:lnB>
                      <a:noFill/>
                    </a:lnB>
                    <a:noFill/>
                  </a:tcPr>
                </a:tc>
                <a:extLst>
                  <a:ext uri="{0D108BD9-81ED-4DB2-BD59-A6C34878D82A}">
                    <a16:rowId xmlns:a16="http://schemas.microsoft.com/office/drawing/2014/main" val="2464962602"/>
                  </a:ext>
                </a:extLst>
              </a:tr>
              <a:tr h="1546139">
                <a:tc>
                  <a:txBody>
                    <a:bodyPr/>
                    <a:lstStyle/>
                    <a:p>
                      <a:r>
                        <a:rPr lang="en-US" sz="2400" b="1" dirty="0"/>
                        <a:t>Current status</a:t>
                      </a:r>
                      <a:endParaRPr lang="en-US" sz="2400" dirty="0"/>
                    </a:p>
                  </a:txBody>
                  <a:tcPr marL="63990" marR="63990" marT="31995" marB="31995" anchor="ctr">
                    <a:lnL>
                      <a:noFill/>
                    </a:lnL>
                    <a:lnR>
                      <a:noFill/>
                    </a:lnR>
                    <a:lnT>
                      <a:noFill/>
                    </a:lnT>
                    <a:lnB>
                      <a:noFill/>
                    </a:lnB>
                    <a:noFill/>
                  </a:tcPr>
                </a:tc>
                <a:tc>
                  <a:txBody>
                    <a:bodyPr/>
                    <a:lstStyle/>
                    <a:p>
                      <a:r>
                        <a:rPr lang="en-US" sz="2400" dirty="0"/>
                        <a:t>Remains on therapy with ongoing response; receives IVIG and antiviral/PJP prophylaxis; no infection</a:t>
                      </a:r>
                    </a:p>
                  </a:txBody>
                  <a:tcPr marL="63990" marR="63990" marT="31995" marB="31995" anchor="ctr">
                    <a:lnL>
                      <a:noFill/>
                    </a:lnL>
                    <a:lnR>
                      <a:noFill/>
                    </a:lnR>
                    <a:lnT>
                      <a:noFill/>
                    </a:lnT>
                    <a:lnB>
                      <a:noFill/>
                    </a:lnB>
                    <a:noFill/>
                  </a:tcPr>
                </a:tc>
                <a:extLst>
                  <a:ext uri="{0D108BD9-81ED-4DB2-BD59-A6C34878D82A}">
                    <a16:rowId xmlns:a16="http://schemas.microsoft.com/office/drawing/2014/main" val="1266282690"/>
                  </a:ext>
                </a:extLst>
              </a:tr>
            </a:tbl>
          </a:graphicData>
        </a:graphic>
      </p:graphicFrame>
    </p:spTree>
    <p:extLst>
      <p:ext uri="{BB962C8B-B14F-4D97-AF65-F5344CB8AC3E}">
        <p14:creationId xmlns:p14="http://schemas.microsoft.com/office/powerpoint/2010/main" val="11292540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9565-91BA-562A-228C-DC6DD2F3D8B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7E4837C-9FA6-CD7D-4B5F-EB786E06C4AC}"/>
              </a:ext>
            </a:extLst>
          </p:cNvPr>
          <p:cNvSpPr txBox="1"/>
          <p:nvPr/>
        </p:nvSpPr>
        <p:spPr>
          <a:xfrm>
            <a:off x="974109" y="1442859"/>
            <a:ext cx="10074891" cy="3662541"/>
          </a:xfrm>
          <a:prstGeom prst="rect">
            <a:avLst/>
          </a:prstGeom>
          <a:noFill/>
        </p:spPr>
        <p:txBody>
          <a:bodyPr wrap="square">
            <a:spAutoFit/>
          </a:bodyPr>
          <a:lstStyle/>
          <a:p>
            <a:r>
              <a:rPr lang="en-US" b="1" dirty="0"/>
              <a:t>For which patients are you prioritizing teclistamab/daratumumab, and for which do you still prefer bispecific antibody monotherapy? How are you generally sequencing each of these relative to other options?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00" cap="none" spc="0" normalizeH="0" baseline="0" noProof="0" dirty="0">
              <a:ln>
                <a:noFill/>
              </a:ln>
              <a:solidFill>
                <a:srgbClr val="FF00FF"/>
              </a:solidFill>
              <a:effectLst/>
              <a:uLnTx/>
              <a:uFillTx/>
              <a:latin typeface="Calibri" panose="020F0502020204030204" pitchFamily="34" charset="0"/>
              <a:ea typeface="Aptos" panose="020B0004020202020204" pitchFamily="34" charset="0"/>
              <a:cs typeface="Calibri" panose="020F0502020204030204" pitchFamily="34" charset="0"/>
            </a:endParaRPr>
          </a:p>
          <a:p>
            <a:r>
              <a:rPr lang="en-US" sz="2800" b="1" dirty="0">
                <a:latin typeface="Calibri" panose="020F0502020204030204" pitchFamily="34" charset="0"/>
                <a:cs typeface="Calibri" panose="020F0502020204030204" pitchFamily="34" charset="0"/>
              </a:rPr>
              <a:t>How comfortable are you employing teclistamab/daratumumab for a patient like this who has previously received daratumumab?</a:t>
            </a:r>
          </a:p>
          <a:p>
            <a:endParaRPr lang="en-US" dirty="0"/>
          </a:p>
          <a:p>
            <a:endParaRPr lang="en-US" sz="2800" b="1" dirty="0">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9E44DCE9-2DB1-5BB6-C557-F8ACCB284F82}"/>
              </a:ext>
            </a:extLst>
          </p:cNvPr>
          <p:cNvSpPr txBox="1">
            <a:spLocks/>
          </p:cNvSpPr>
          <p:nvPr/>
        </p:nvSpPr>
        <p:spPr>
          <a:xfrm>
            <a:off x="912286" y="485800"/>
            <a:ext cx="10358967" cy="1143000"/>
          </a:xfrm>
          <a:prstGeom prst="rect">
            <a:avLst/>
          </a:prstGeom>
        </p:spPr>
        <p:txBody>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ct val="88000"/>
              </a:lnSpc>
              <a:spcBef>
                <a:spcPct val="0"/>
              </a:spcBef>
              <a:spcAft>
                <a:spcPct val="0"/>
              </a:spcAft>
              <a:buClr>
                <a:srgbClr val="000000"/>
              </a:buClr>
              <a:buSzPct val="45000"/>
              <a:buFont typeface="Wingdings" pitchFamily="-72" charset="2"/>
              <a:buNone/>
              <a:tabLst/>
              <a:defRPr/>
            </a:pPr>
            <a: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t>QUESTIONS FOR THE FACULTY</a:t>
            </a:r>
          </a:p>
        </p:txBody>
      </p:sp>
    </p:spTree>
    <p:extLst>
      <p:ext uri="{BB962C8B-B14F-4D97-AF65-F5344CB8AC3E}">
        <p14:creationId xmlns:p14="http://schemas.microsoft.com/office/powerpoint/2010/main" val="24195852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9E108-59CC-7D95-348B-C4C11C11005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37AC784-7FED-2723-C4CE-ABB8861DE114}"/>
              </a:ext>
            </a:extLst>
          </p:cNvPr>
          <p:cNvSpPr txBox="1"/>
          <p:nvPr/>
        </p:nvSpPr>
        <p:spPr>
          <a:xfrm>
            <a:off x="974109" y="1143000"/>
            <a:ext cx="10297144" cy="4770537"/>
          </a:xfrm>
          <a:prstGeom prst="rect">
            <a:avLst/>
          </a:prstGeom>
          <a:noFill/>
        </p:spPr>
        <p:txBody>
          <a:bodyPr wrap="square">
            <a:spAutoFit/>
          </a:bodyPr>
          <a:lstStyle/>
          <a:p>
            <a:endParaRPr lang="en-US" dirty="0"/>
          </a:p>
          <a:p>
            <a:r>
              <a:rPr lang="en-US" sz="2800" b="1" dirty="0">
                <a:latin typeface="Calibri" panose="020F0502020204030204" pitchFamily="34" charset="0"/>
                <a:cs typeface="Calibri" panose="020F0502020204030204" pitchFamily="34" charset="0"/>
              </a:rPr>
              <a:t>How are you currently sequencing talquetamab relative to BCMA-targeted bispecific </a:t>
            </a:r>
            <a:r>
              <a:rPr lang="en-US" sz="2800" b="1">
                <a:latin typeface="Calibri" panose="020F0502020204030204" pitchFamily="34" charset="0"/>
                <a:cs typeface="Calibri" panose="020F0502020204030204" pitchFamily="34" charset="0"/>
              </a:rPr>
              <a:t>antibodies for </a:t>
            </a:r>
            <a:r>
              <a:rPr lang="en-US" sz="2800" b="1" dirty="0">
                <a:latin typeface="Calibri" panose="020F0502020204030204" pitchFamily="34" charset="0"/>
                <a:cs typeface="Calibri" panose="020F0502020204030204" pitchFamily="34" charset="0"/>
              </a:rPr>
              <a:t>patients with and without prior exposure to BCMA-targeted therapy? </a:t>
            </a:r>
          </a:p>
          <a:p>
            <a:endParaRPr lang="en-US" sz="2800" b="1" dirty="0">
              <a:latin typeface="Calibri" panose="020F0502020204030204" pitchFamily="34" charset="0"/>
              <a:cs typeface="Calibri" panose="020F0502020204030204" pitchFamily="34" charset="0"/>
            </a:endParaRPr>
          </a:p>
          <a:p>
            <a:r>
              <a:rPr lang="en-US" sz="2800" b="1" dirty="0">
                <a:latin typeface="Calibri" panose="020F0502020204030204" pitchFamily="34" charset="0"/>
                <a:cs typeface="Calibri" panose="020F0502020204030204" pitchFamily="34" charset="0"/>
              </a:rPr>
              <a:t>Where do you see emerging talquetamab-containing combinations, such as talquetamab/daratumumab with or without pomalidomide and talquetamab/pomalidomide, fitting in? What about the dual antigen-targeting regimen of teclistamab/talquetamab?</a:t>
            </a:r>
          </a:p>
          <a:p>
            <a:endParaRPr lang="en-US" sz="2800" b="1" dirty="0">
              <a:latin typeface="Calibri" panose="020F0502020204030204" pitchFamily="34" charset="0"/>
              <a:cs typeface="Calibri" panose="020F0502020204030204" pitchFamily="34" charset="0"/>
            </a:endParaRPr>
          </a:p>
          <a:p>
            <a:endParaRPr lang="en-US" sz="2800" b="1" dirty="0">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A7FC1C21-8C69-6C87-4991-5C6C3CB2BE1E}"/>
              </a:ext>
            </a:extLst>
          </p:cNvPr>
          <p:cNvSpPr txBox="1">
            <a:spLocks/>
          </p:cNvSpPr>
          <p:nvPr/>
        </p:nvSpPr>
        <p:spPr>
          <a:xfrm>
            <a:off x="912286" y="485800"/>
            <a:ext cx="10358967" cy="1143000"/>
          </a:xfrm>
          <a:prstGeom prst="rect">
            <a:avLst/>
          </a:prstGeom>
        </p:spPr>
        <p:txBody>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ct val="88000"/>
              </a:lnSpc>
              <a:spcBef>
                <a:spcPct val="0"/>
              </a:spcBef>
              <a:spcAft>
                <a:spcPct val="0"/>
              </a:spcAft>
              <a:buClr>
                <a:srgbClr val="000000"/>
              </a:buClr>
              <a:buSzPct val="45000"/>
              <a:buFont typeface="Wingdings" pitchFamily="-72" charset="2"/>
              <a:buNone/>
              <a:tabLst/>
              <a:defRPr/>
            </a:pPr>
            <a: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t>QUESTIONS FOR THE FACULTY</a:t>
            </a:r>
          </a:p>
        </p:txBody>
      </p:sp>
    </p:spTree>
    <p:extLst>
      <p:ext uri="{BB962C8B-B14F-4D97-AF65-F5344CB8AC3E}">
        <p14:creationId xmlns:p14="http://schemas.microsoft.com/office/powerpoint/2010/main" val="36585807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0E88B-5A0F-AE64-F856-2CBBE2F983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4C7D4C-54B6-3E87-C429-62DCEAB91A8A}"/>
              </a:ext>
            </a:extLst>
          </p:cNvPr>
          <p:cNvSpPr>
            <a:spLocks noGrp="1"/>
          </p:cNvSpPr>
          <p:nvPr>
            <p:ph type="title"/>
          </p:nvPr>
        </p:nvSpPr>
        <p:spPr>
          <a:xfrm>
            <a:off x="1524000" y="304800"/>
            <a:ext cx="9127996" cy="1143000"/>
          </a:xfrm>
        </p:spPr>
        <p:txBody>
          <a:bodyPr/>
          <a:lstStyle/>
          <a:p>
            <a:r>
              <a:rPr lang="en-US" dirty="0">
                <a:solidFill>
                  <a:schemeClr val="tx1"/>
                </a:solidFill>
                <a:latin typeface="Arial" panose="020B0604020202020204" pitchFamily="34" charset="0"/>
                <a:cs typeface="Arial" panose="020B0604020202020204" pitchFamily="34" charset="0"/>
              </a:rPr>
              <a:t>Dr Orlowski: Patient Case</a:t>
            </a:r>
          </a:p>
        </p:txBody>
      </p:sp>
      <p:sp>
        <p:nvSpPr>
          <p:cNvPr id="8" name="Content Placeholder 2">
            <a:extLst>
              <a:ext uri="{FF2B5EF4-FFF2-40B4-BE49-F238E27FC236}">
                <a16:creationId xmlns:a16="http://schemas.microsoft.com/office/drawing/2014/main" id="{F383C7BB-59EB-2B6E-297F-1E0D0EE64314}"/>
              </a:ext>
            </a:extLst>
          </p:cNvPr>
          <p:cNvSpPr>
            <a:spLocks noGrp="1"/>
          </p:cNvSpPr>
          <p:nvPr>
            <p:ph idx="1"/>
          </p:nvPr>
        </p:nvSpPr>
        <p:spPr>
          <a:xfrm>
            <a:off x="1524000" y="1676400"/>
            <a:ext cx="8915400" cy="4114800"/>
          </a:xfrm>
        </p:spPr>
        <p:txBody>
          <a:bodyPr/>
          <a:lstStyle/>
          <a:p>
            <a:r>
              <a:rPr lang="en-US" sz="2400" dirty="0">
                <a:latin typeface="Arial" panose="020B0604020202020204" pitchFamily="34" charset="0"/>
                <a:cs typeface="Arial" panose="020B0604020202020204" pitchFamily="34" charset="0"/>
              </a:rPr>
              <a:t>A now 82 </a:t>
            </a:r>
            <a:r>
              <a:rPr lang="en-US" sz="2400" dirty="0" err="1">
                <a:latin typeface="Arial" panose="020B0604020202020204" pitchFamily="34" charset="0"/>
                <a:cs typeface="Arial" panose="020B0604020202020204" pitchFamily="34" charset="0"/>
              </a:rPr>
              <a:t>yo</a:t>
            </a:r>
            <a:r>
              <a:rPr lang="en-US" sz="2400" dirty="0">
                <a:latin typeface="Arial" panose="020B0604020202020204" pitchFamily="34" charset="0"/>
                <a:cs typeface="Arial" panose="020B0604020202020204" pitchFamily="34" charset="0"/>
              </a:rPr>
              <a:t> F who presented with SMM diagnosed in 2015 and followed w/ watchful waiting until developing anemia and a rising paraprotein in 2019</a:t>
            </a:r>
          </a:p>
          <a:p>
            <a:pPr lvl="1"/>
            <a:r>
              <a:rPr lang="en-US" sz="2000" dirty="0">
                <a:latin typeface="Arial" panose="020B0604020202020204" pitchFamily="34" charset="0"/>
                <a:cs typeface="Arial" panose="020B0604020202020204" pitchFamily="34" charset="0"/>
              </a:rPr>
              <a:t>BM showed 70% PCs &amp; t(11;14), -13, biallelic del 17p</a:t>
            </a:r>
          </a:p>
          <a:p>
            <a:r>
              <a:rPr lang="en-US" sz="2400" dirty="0">
                <a:latin typeface="Arial" panose="020B0604020202020204" pitchFamily="34" charset="0"/>
                <a:cs typeface="Arial" panose="020B0604020202020204" pitchFamily="34" charset="0"/>
              </a:rPr>
              <a:t>Started on Dara-Rd producing a VGPR by cycle 6 but declined ASCT and had progression after 18 months</a:t>
            </a:r>
          </a:p>
          <a:p>
            <a:r>
              <a:rPr lang="en-US" sz="2400" dirty="0">
                <a:latin typeface="Arial" panose="020B0604020202020204" pitchFamily="34" charset="0"/>
                <a:cs typeface="Arial" panose="020B0604020202020204" pitchFamily="34" charset="0"/>
              </a:rPr>
              <a:t>Switched to Dara-CyBorD with a PR by cycle 6 but then progressed by cycle 9</a:t>
            </a:r>
          </a:p>
          <a:p>
            <a:r>
              <a:rPr lang="en-US" sz="2400" dirty="0">
                <a:latin typeface="Arial" panose="020B0604020202020204" pitchFamily="34" charset="0"/>
                <a:cs typeface="Arial" panose="020B0604020202020204" pitchFamily="34" charset="0"/>
              </a:rPr>
              <a:t>Collected T cells for ide-cel and received talquetamab bridging but PD noted on </a:t>
            </a:r>
            <a:r>
              <a:rPr lang="en-US" sz="2400" dirty="0" err="1">
                <a:latin typeface="Arial" panose="020B0604020202020204" pitchFamily="34" charset="0"/>
                <a:cs typeface="Arial" panose="020B0604020202020204" pitchFamily="34" charset="0"/>
              </a:rPr>
              <a:t>talq</a:t>
            </a:r>
            <a:r>
              <a:rPr lang="en-US" sz="2400" dirty="0">
                <a:latin typeface="Arial" panose="020B0604020202020204" pitchFamily="34" charset="0"/>
                <a:cs typeface="Arial" panose="020B0604020202020204" pitchFamily="34" charset="0"/>
              </a:rPr>
              <a:t> </a:t>
            </a:r>
          </a:p>
          <a:p>
            <a:endParaRPr lang="en-US" sz="24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78574C87-9297-8E6F-BC60-11C1A8CF8902}"/>
              </a:ext>
            </a:extLst>
          </p:cNvPr>
          <p:cNvPicPr>
            <a:picLocks noChangeAspect="1"/>
          </p:cNvPicPr>
          <p:nvPr/>
        </p:nvPicPr>
        <p:blipFill>
          <a:blip r:embed="rId2"/>
          <a:srcRect l="17898" t="13907" r="11645" b="32785"/>
          <a:stretch>
            <a:fillRect/>
          </a:stretch>
        </p:blipFill>
        <p:spPr>
          <a:xfrm>
            <a:off x="10896600" y="152400"/>
            <a:ext cx="1134551" cy="530352"/>
          </a:xfrm>
          <a:prstGeom prst="rect">
            <a:avLst/>
          </a:prstGeom>
        </p:spPr>
      </p:pic>
    </p:spTree>
    <p:extLst>
      <p:ext uri="{BB962C8B-B14F-4D97-AF65-F5344CB8AC3E}">
        <p14:creationId xmlns:p14="http://schemas.microsoft.com/office/powerpoint/2010/main" val="25509613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82E3F-9466-AFE2-3C5F-9F8FEB1DA1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B93B0B-D203-B6D6-55C7-5AB46D724A8E}"/>
              </a:ext>
            </a:extLst>
          </p:cNvPr>
          <p:cNvSpPr>
            <a:spLocks noGrp="1"/>
          </p:cNvSpPr>
          <p:nvPr>
            <p:ph type="title"/>
          </p:nvPr>
        </p:nvSpPr>
        <p:spPr>
          <a:xfrm>
            <a:off x="1524000" y="304800"/>
            <a:ext cx="9127996" cy="1143000"/>
          </a:xfrm>
        </p:spPr>
        <p:txBody>
          <a:bodyPr/>
          <a:lstStyle/>
          <a:p>
            <a:r>
              <a:rPr lang="en-US" dirty="0">
                <a:solidFill>
                  <a:schemeClr val="tx1"/>
                </a:solidFill>
                <a:latin typeface="Arial" panose="020B0604020202020204" pitchFamily="34" charset="0"/>
                <a:cs typeface="Arial" panose="020B0604020202020204" pitchFamily="34" charset="0"/>
              </a:rPr>
              <a:t>Dr Orlowski: Patient Case (Continued)</a:t>
            </a:r>
          </a:p>
        </p:txBody>
      </p:sp>
      <p:sp>
        <p:nvSpPr>
          <p:cNvPr id="8" name="Content Placeholder 2">
            <a:extLst>
              <a:ext uri="{FF2B5EF4-FFF2-40B4-BE49-F238E27FC236}">
                <a16:creationId xmlns:a16="http://schemas.microsoft.com/office/drawing/2014/main" id="{102AD5E5-2EC7-4A56-2416-CA7A8A38CDAC}"/>
              </a:ext>
            </a:extLst>
          </p:cNvPr>
          <p:cNvSpPr>
            <a:spLocks noGrp="1"/>
          </p:cNvSpPr>
          <p:nvPr>
            <p:ph idx="1"/>
          </p:nvPr>
        </p:nvSpPr>
        <p:spPr>
          <a:xfrm>
            <a:off x="1295400" y="1828800"/>
            <a:ext cx="9280396" cy="4114800"/>
          </a:xfrm>
        </p:spPr>
        <p:txBody>
          <a:bodyPr/>
          <a:lstStyle/>
          <a:p>
            <a:r>
              <a:rPr lang="en-US" sz="2400" dirty="0">
                <a:latin typeface="Arial" panose="020B0604020202020204" pitchFamily="34" charset="0"/>
                <a:cs typeface="Arial" panose="020B0604020202020204" pitchFamily="34" charset="0"/>
              </a:rPr>
              <a:t>Received hyper-fractionated Cyclo-dex with response and then had ide-cel which produced a CR</a:t>
            </a:r>
          </a:p>
          <a:p>
            <a:r>
              <a:rPr lang="en-US" sz="2400" dirty="0">
                <a:latin typeface="Arial" panose="020B0604020202020204" pitchFamily="34" charset="0"/>
                <a:cs typeface="Arial" panose="020B0604020202020204" pitchFamily="34" charset="0"/>
              </a:rPr>
              <a:t>Relapse noted after 18 months, which was treated with Ven-dex after confirming persistence of t(11;14), which also showed no BCMA expression</a:t>
            </a:r>
          </a:p>
          <a:p>
            <a:r>
              <a:rPr lang="en-US" sz="2400" dirty="0">
                <a:latin typeface="Arial" panose="020B0604020202020204" pitchFamily="34" charset="0"/>
                <a:cs typeface="Arial" panose="020B0604020202020204" pitchFamily="34" charset="0"/>
              </a:rPr>
              <a:t>After an initial PR that lasted 6 months, disease progression as noted with hyperviscosity symptoms</a:t>
            </a:r>
          </a:p>
          <a:p>
            <a:r>
              <a:rPr lang="en-US" sz="2400" dirty="0">
                <a:latin typeface="Arial" panose="020B0604020202020204" pitchFamily="34" charset="0"/>
                <a:cs typeface="Arial" panose="020B0604020202020204" pitchFamily="34" charset="0"/>
              </a:rPr>
              <a:t>? Cevostamab</a:t>
            </a:r>
          </a:p>
          <a:p>
            <a:endParaRPr lang="en-US" sz="24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6D880E7E-400F-7D08-6DC9-1A514E0DF93B}"/>
              </a:ext>
            </a:extLst>
          </p:cNvPr>
          <p:cNvPicPr>
            <a:picLocks noChangeAspect="1"/>
          </p:cNvPicPr>
          <p:nvPr/>
        </p:nvPicPr>
        <p:blipFill>
          <a:blip r:embed="rId2"/>
          <a:srcRect l="17898" t="13907" r="11645" b="32785"/>
          <a:stretch>
            <a:fillRect/>
          </a:stretch>
        </p:blipFill>
        <p:spPr>
          <a:xfrm>
            <a:off x="10896600" y="152400"/>
            <a:ext cx="1134551" cy="530352"/>
          </a:xfrm>
          <a:prstGeom prst="rect">
            <a:avLst/>
          </a:prstGeom>
        </p:spPr>
      </p:pic>
    </p:spTree>
    <p:extLst>
      <p:ext uri="{BB962C8B-B14F-4D97-AF65-F5344CB8AC3E}">
        <p14:creationId xmlns:p14="http://schemas.microsoft.com/office/powerpoint/2010/main" val="13182426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07A17-41A2-BBD7-F064-E318C321716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9E23D3A-E458-A838-683E-706E263A3C47}"/>
              </a:ext>
            </a:extLst>
          </p:cNvPr>
          <p:cNvSpPr txBox="1"/>
          <p:nvPr/>
        </p:nvSpPr>
        <p:spPr>
          <a:xfrm>
            <a:off x="974109" y="1261204"/>
            <a:ext cx="10074891" cy="5262979"/>
          </a:xfrm>
          <a:prstGeom prst="rect">
            <a:avLst/>
          </a:prstGeom>
          <a:noFill/>
        </p:spPr>
        <p:txBody>
          <a:bodyPr wrap="square">
            <a:spAutoFit/>
          </a:bodyPr>
          <a:lstStyle/>
          <a:p>
            <a:pPr lvl="0" eaLnBrk="1" fontAlgn="auto" hangingPunct="1">
              <a:spcBef>
                <a:spcPts val="0"/>
              </a:spcBef>
              <a:spcAft>
                <a:spcPts val="0"/>
              </a:spcAft>
              <a:defRPr/>
            </a:pPr>
            <a:r>
              <a:rPr lang="en-US" sz="2800" b="1" dirty="0">
                <a:latin typeface="Calibri" panose="020F0502020204030204" pitchFamily="34" charset="0"/>
                <a:cs typeface="Calibri" panose="020F0502020204030204" pitchFamily="34" charset="0"/>
              </a:rPr>
              <a:t>How often do your patients lose BCMA expression after exposure to BCMA-targeted therapy?</a:t>
            </a:r>
          </a:p>
          <a:p>
            <a:pPr lvl="0" eaLnBrk="1" fontAlgn="auto" hangingPunct="1">
              <a:spcBef>
                <a:spcPts val="0"/>
              </a:spcBef>
              <a:spcAft>
                <a:spcPts val="0"/>
              </a:spcAft>
              <a:defRPr/>
            </a:pPr>
            <a:endParaRPr lang="en-US" sz="2800" b="1" dirty="0">
              <a:latin typeface="Calibri" panose="020F0502020204030204" pitchFamily="34" charset="0"/>
              <a:cs typeface="Calibri" panose="020F0502020204030204" pitchFamily="34" charset="0"/>
            </a:endParaRPr>
          </a:p>
          <a:p>
            <a:pPr eaLnBrk="1" fontAlgn="auto" hangingPunct="1">
              <a:spcBef>
                <a:spcPts val="0"/>
              </a:spcBef>
              <a:spcAft>
                <a:spcPts val="0"/>
              </a:spcAft>
              <a:defRPr/>
            </a:pPr>
            <a:r>
              <a:rPr lang="en-US" sz="2800" b="1" dirty="0">
                <a:latin typeface="Calibri" panose="020F0502020204030204" pitchFamily="34" charset="0"/>
                <a:cs typeface="Calibri" panose="020F0502020204030204" pitchFamily="34" charset="0"/>
              </a:rPr>
              <a:t>What would you recommend next for this patient outside of a clinical trial? </a:t>
            </a:r>
          </a:p>
          <a:p>
            <a:pPr lvl="0" eaLnBrk="1" fontAlgn="auto" hangingPunct="1">
              <a:spcBef>
                <a:spcPts val="0"/>
              </a:spcBef>
              <a:spcAft>
                <a:spcPts val="0"/>
              </a:spcAft>
              <a:defRPr/>
            </a:pPr>
            <a:endParaRPr lang="en-US" sz="2800" b="1" dirty="0">
              <a:latin typeface="Calibri" panose="020F0502020204030204" pitchFamily="34" charset="0"/>
              <a:cs typeface="Calibri" panose="020F0502020204030204" pitchFamily="34" charset="0"/>
            </a:endParaRPr>
          </a:p>
          <a:p>
            <a:pPr eaLnBrk="1" fontAlgn="auto" hangingPunct="1">
              <a:spcBef>
                <a:spcPts val="0"/>
              </a:spcBef>
              <a:spcAft>
                <a:spcPts val="0"/>
              </a:spcAft>
              <a:defRPr/>
            </a:pPr>
            <a:r>
              <a:rPr lang="en-US" sz="2800" b="1" dirty="0">
                <a:latin typeface="Calibri" panose="020F0502020204030204" pitchFamily="34" charset="0"/>
                <a:cs typeface="Calibri" panose="020F0502020204030204" pitchFamily="34" charset="0"/>
              </a:rPr>
              <a:t>How would you indirectly compare the efficacy of cevostamab to that of BCMA-targeted bispecific antibodies? What about to that of talquetamab? How would you indirectly compare the tolerability of cevostamab to that of BCMA-targeted bispecific antibodies and of </a:t>
            </a:r>
            <a:r>
              <a:rPr lang="en-US" sz="2800" b="1" dirty="0" err="1">
                <a:latin typeface="Calibri" panose="020F0502020204030204" pitchFamily="34" charset="0"/>
                <a:cs typeface="Calibri" panose="020F0502020204030204" pitchFamily="34" charset="0"/>
              </a:rPr>
              <a:t>talquetamab</a:t>
            </a:r>
            <a:r>
              <a:rPr lang="en-US" sz="2800" b="1" dirty="0">
                <a:latin typeface="Calibri" panose="020F0502020204030204" pitchFamily="34" charset="0"/>
                <a:cs typeface="Calibri" panose="020F0502020204030204" pitchFamily="34" charset="0"/>
              </a:rPr>
              <a:t>?</a:t>
            </a:r>
          </a:p>
          <a:p>
            <a:pPr lvl="0" eaLnBrk="1" fontAlgn="auto" hangingPunct="1">
              <a:spcBef>
                <a:spcPts val="0"/>
              </a:spcBef>
              <a:spcAft>
                <a:spcPts val="0"/>
              </a:spcAft>
              <a:defRPr/>
            </a:pPr>
            <a:endParaRPr kumimoji="0" lang="en-US" sz="2800" b="1" i="0" u="none" strike="noStrike" kern="100" cap="none" spc="0" normalizeH="0" baseline="0" noProof="0" dirty="0">
              <a:ln>
                <a:noFill/>
              </a:ln>
              <a:solidFill>
                <a:srgbClr val="FF00FF"/>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
        <p:nvSpPr>
          <p:cNvPr id="2" name="Title 1">
            <a:extLst>
              <a:ext uri="{FF2B5EF4-FFF2-40B4-BE49-F238E27FC236}">
                <a16:creationId xmlns:a16="http://schemas.microsoft.com/office/drawing/2014/main" id="{7E28CCBC-B055-A09A-7EDE-405C1E63F6C5}"/>
              </a:ext>
            </a:extLst>
          </p:cNvPr>
          <p:cNvSpPr txBox="1">
            <a:spLocks/>
          </p:cNvSpPr>
          <p:nvPr/>
        </p:nvSpPr>
        <p:spPr>
          <a:xfrm>
            <a:off x="912286" y="485800"/>
            <a:ext cx="10358967" cy="1143000"/>
          </a:xfrm>
          <a:prstGeom prst="rect">
            <a:avLst/>
          </a:prstGeom>
        </p:spPr>
        <p:txBody>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ct val="88000"/>
              </a:lnSpc>
              <a:spcBef>
                <a:spcPct val="0"/>
              </a:spcBef>
              <a:spcAft>
                <a:spcPct val="0"/>
              </a:spcAft>
              <a:buClr>
                <a:srgbClr val="000000"/>
              </a:buClr>
              <a:buSzPct val="45000"/>
              <a:buFont typeface="Wingdings" pitchFamily="-72" charset="2"/>
              <a:buNone/>
              <a:tabLst/>
              <a:defRPr/>
            </a:pPr>
            <a: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t>QUESTIONS FOR THE FACULTY</a:t>
            </a:r>
          </a:p>
        </p:txBody>
      </p:sp>
    </p:spTree>
    <p:extLst>
      <p:ext uri="{BB962C8B-B14F-4D97-AF65-F5344CB8AC3E}">
        <p14:creationId xmlns:p14="http://schemas.microsoft.com/office/powerpoint/2010/main" val="42119344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6887A-D7E5-3E3A-76E1-1C546384E18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57CFB59-9201-DCB2-C6E4-2F36CA409203}"/>
              </a:ext>
            </a:extLst>
          </p:cNvPr>
          <p:cNvSpPr txBox="1"/>
          <p:nvPr/>
        </p:nvSpPr>
        <p:spPr>
          <a:xfrm>
            <a:off x="974109" y="1261204"/>
            <a:ext cx="10074891" cy="4401205"/>
          </a:xfrm>
          <a:prstGeom prst="rect">
            <a:avLst/>
          </a:prstGeom>
          <a:noFill/>
        </p:spPr>
        <p:txBody>
          <a:bodyPr wrap="square">
            <a:spAutoFit/>
          </a:bodyPr>
          <a:lstStyle/>
          <a:p>
            <a:r>
              <a:rPr lang="en-US" sz="2800" b="1" dirty="0">
                <a:latin typeface="Calibri" panose="020F0502020204030204" pitchFamily="34" charset="0"/>
                <a:cs typeface="Calibri" panose="020F0502020204030204" pitchFamily="34" charset="0"/>
              </a:rPr>
              <a:t>If cevostamab/pomalidomide/dexamethasone were available, how would you most likely sequence it relative to available and emerging BCMA- and/or GPRC5D-targeted bispecific antibody-containing regimens? Which patients might represent ideal candidates for cevostamab?</a:t>
            </a:r>
          </a:p>
          <a:p>
            <a:pPr lvl="0" eaLnBrk="1" fontAlgn="auto" hangingPunct="1">
              <a:spcBef>
                <a:spcPts val="0"/>
              </a:spcBef>
              <a:spcAft>
                <a:spcPts val="0"/>
              </a:spcAft>
              <a:defRPr/>
            </a:pPr>
            <a:endParaRPr lang="en-US" sz="2800" b="1" dirty="0">
              <a:latin typeface="Calibri" panose="020F0502020204030204" pitchFamily="34" charset="0"/>
              <a:cs typeface="Calibri" panose="020F0502020204030204" pitchFamily="34" charset="0"/>
            </a:endParaRPr>
          </a:p>
          <a:p>
            <a:r>
              <a:rPr lang="en-US" sz="2800" b="1" dirty="0">
                <a:latin typeface="Calibri" panose="020F0502020204030204" pitchFamily="34" charset="0"/>
                <a:cs typeface="Calibri" panose="020F0502020204030204" pitchFamily="34" charset="0"/>
              </a:rPr>
              <a:t>With 3 BCMA-targeted bispecific antibodies already available, what role do you foresee for etentamig in R/R MM? </a:t>
            </a:r>
          </a:p>
          <a:p>
            <a:pPr lvl="0" eaLnBrk="1" fontAlgn="auto" hangingPunct="1">
              <a:spcBef>
                <a:spcPts val="0"/>
              </a:spcBef>
              <a:spcAft>
                <a:spcPts val="0"/>
              </a:spcAft>
              <a:defRPr/>
            </a:pPr>
            <a:endParaRPr lang="en-US" sz="2800" b="1" dirty="0">
              <a:latin typeface="Calibri" panose="020F0502020204030204" pitchFamily="34" charset="0"/>
              <a:cs typeface="Calibri" panose="020F0502020204030204" pitchFamily="34" charset="0"/>
            </a:endParaRPr>
          </a:p>
          <a:p>
            <a:pPr lvl="0" eaLnBrk="1" fontAlgn="auto" hangingPunct="1">
              <a:spcBef>
                <a:spcPts val="0"/>
              </a:spcBef>
              <a:spcAft>
                <a:spcPts val="0"/>
              </a:spcAft>
              <a:defRPr/>
            </a:pPr>
            <a:endParaRPr kumimoji="0" lang="en-US" sz="2800" b="1" i="0" u="none" strike="noStrike" kern="100" cap="none" spc="0" normalizeH="0" baseline="0" noProof="0" dirty="0">
              <a:ln>
                <a:noFill/>
              </a:ln>
              <a:solidFill>
                <a:srgbClr val="FF00FF"/>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
        <p:nvSpPr>
          <p:cNvPr id="2" name="Title 1">
            <a:extLst>
              <a:ext uri="{FF2B5EF4-FFF2-40B4-BE49-F238E27FC236}">
                <a16:creationId xmlns:a16="http://schemas.microsoft.com/office/drawing/2014/main" id="{6C15A3FB-E247-55D1-0B48-62A91A034CDA}"/>
              </a:ext>
            </a:extLst>
          </p:cNvPr>
          <p:cNvSpPr txBox="1">
            <a:spLocks/>
          </p:cNvSpPr>
          <p:nvPr/>
        </p:nvSpPr>
        <p:spPr>
          <a:xfrm>
            <a:off x="912286" y="485800"/>
            <a:ext cx="10358967" cy="1143000"/>
          </a:xfrm>
          <a:prstGeom prst="rect">
            <a:avLst/>
          </a:prstGeom>
        </p:spPr>
        <p:txBody>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ct val="88000"/>
              </a:lnSpc>
              <a:spcBef>
                <a:spcPct val="0"/>
              </a:spcBef>
              <a:spcAft>
                <a:spcPct val="0"/>
              </a:spcAft>
              <a:buClr>
                <a:srgbClr val="000000"/>
              </a:buClr>
              <a:buSzPct val="45000"/>
              <a:buFont typeface="Wingdings" pitchFamily="-72" charset="2"/>
              <a:buNone/>
              <a:tabLst/>
              <a:defRPr/>
            </a:pPr>
            <a: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t>QUESTIONS FOR THE FACULTY</a:t>
            </a:r>
          </a:p>
        </p:txBody>
      </p:sp>
    </p:spTree>
    <p:extLst>
      <p:ext uri="{BB962C8B-B14F-4D97-AF65-F5344CB8AC3E}">
        <p14:creationId xmlns:p14="http://schemas.microsoft.com/office/powerpoint/2010/main" val="11105548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30982-F2B9-2646-0AF4-735A61B964A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8FE102A-25B5-8D8E-0BF8-8FFDE67E2BBB}"/>
              </a:ext>
            </a:extLst>
          </p:cNvPr>
          <p:cNvSpPr/>
          <p:nvPr/>
        </p:nvSpPr>
        <p:spPr bwMode="auto">
          <a:xfrm>
            <a:off x="533400" y="2438400"/>
            <a:ext cx="10801200" cy="1005840"/>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ＭＳ Ｐゴシック" charset="0"/>
            </a:endParaRPr>
          </a:p>
        </p:txBody>
      </p:sp>
      <p:sp>
        <p:nvSpPr>
          <p:cNvPr id="2" name="Title 1">
            <a:extLst>
              <a:ext uri="{FF2B5EF4-FFF2-40B4-BE49-F238E27FC236}">
                <a16:creationId xmlns:a16="http://schemas.microsoft.com/office/drawing/2014/main" id="{6F56731A-4EEE-EE1D-4ADD-C204CD1E4BF6}"/>
              </a:ext>
            </a:extLst>
          </p:cNvPr>
          <p:cNvSpPr>
            <a:spLocks noGrp="1"/>
          </p:cNvSpPr>
          <p:nvPr>
            <p:ph type="title"/>
          </p:nvPr>
        </p:nvSpPr>
        <p:spPr>
          <a:xfrm>
            <a:off x="912286" y="44624"/>
            <a:ext cx="10358967" cy="1143000"/>
          </a:xfrm>
        </p:spPr>
        <p:txBody>
          <a:bodyPr/>
          <a:lstStyle/>
          <a:p>
            <a:pPr>
              <a:spcBef>
                <a:spcPts val="1200"/>
              </a:spcBef>
            </a:pPr>
            <a:r>
              <a:rPr lang="en-US" dirty="0"/>
              <a:t>Agenda</a:t>
            </a:r>
            <a:endParaRPr lang="en-US" sz="2400" dirty="0"/>
          </a:p>
        </p:txBody>
      </p:sp>
      <p:sp>
        <p:nvSpPr>
          <p:cNvPr id="3" name="Content Placeholder 2">
            <a:extLst>
              <a:ext uri="{FF2B5EF4-FFF2-40B4-BE49-F238E27FC236}">
                <a16:creationId xmlns:a16="http://schemas.microsoft.com/office/drawing/2014/main" id="{9E045DC0-FF53-0913-A4BE-9920ED8CF53B}"/>
              </a:ext>
            </a:extLst>
          </p:cNvPr>
          <p:cNvSpPr>
            <a:spLocks noGrp="1"/>
          </p:cNvSpPr>
          <p:nvPr>
            <p:ph idx="1"/>
          </p:nvPr>
        </p:nvSpPr>
        <p:spPr>
          <a:xfrm>
            <a:off x="623392" y="980728"/>
            <a:ext cx="10273208" cy="4799013"/>
          </a:xfrm>
        </p:spPr>
        <p:txBody>
          <a:bodyPr/>
          <a:lstStyle/>
          <a:p>
            <a:pPr marL="98425" indent="0">
              <a:lnSpc>
                <a:spcPct val="100000"/>
              </a:lnSpc>
              <a:spcBef>
                <a:spcPts val="600"/>
              </a:spcBef>
              <a:spcAft>
                <a:spcPts val="0"/>
              </a:spcAft>
              <a:buNone/>
            </a:pPr>
            <a:endParaRPr lang="en-US" sz="2800" dirty="0">
              <a:solidFill>
                <a:srgbClr val="0432FF"/>
              </a:solidFill>
              <a:latin typeface="Calibri" panose="020F0502020204030204" pitchFamily="34" charset="0"/>
              <a:cs typeface="Calibri" panose="020F0502020204030204" pitchFamily="34" charset="0"/>
            </a:endParaRPr>
          </a:p>
          <a:p>
            <a:pPr marL="98425" indent="0">
              <a:lnSpc>
                <a:spcPct val="100000"/>
              </a:lnSpc>
              <a:spcBef>
                <a:spcPts val="600"/>
              </a:spcBef>
              <a:spcAft>
                <a:spcPts val="0"/>
              </a:spcAft>
              <a:buNone/>
            </a:pPr>
            <a:r>
              <a:rPr lang="en-US" sz="2800" dirty="0">
                <a:solidFill>
                  <a:srgbClr val="0432FF"/>
                </a:solidFill>
                <a:latin typeface="Calibri" panose="020F0502020204030204" pitchFamily="34" charset="0"/>
                <a:cs typeface="Calibri" panose="020F0502020204030204" pitchFamily="34" charset="0"/>
              </a:rPr>
              <a:t>Module 1 – </a:t>
            </a:r>
            <a:r>
              <a:rPr lang="en-US" sz="2800" dirty="0">
                <a:solidFill>
                  <a:schemeClr val="tx1"/>
                </a:solidFill>
                <a:latin typeface="Calibri" panose="020F0502020204030204" pitchFamily="34" charset="0"/>
                <a:cs typeface="Calibri" panose="020F0502020204030204" pitchFamily="34" charset="0"/>
              </a:rPr>
              <a:t>New and Emerging Strategies with Bispecific Antibodies in MM – Dr Raje</a:t>
            </a:r>
            <a:endParaRPr lang="en-US" sz="2800" b="0" dirty="0">
              <a:solidFill>
                <a:schemeClr val="tx1"/>
              </a:solidFill>
              <a:latin typeface="Calibri" panose="020F0502020204030204" pitchFamily="34" charset="0"/>
              <a:cs typeface="Calibri" panose="020F0502020204030204" pitchFamily="34" charset="0"/>
            </a:endParaRPr>
          </a:p>
          <a:p>
            <a:pPr marL="98425" indent="0">
              <a:lnSpc>
                <a:spcPct val="100000"/>
              </a:lnSpc>
              <a:spcBef>
                <a:spcPts val="1600"/>
              </a:spcBef>
              <a:spcAft>
                <a:spcPts val="0"/>
              </a:spcAft>
              <a:buNone/>
            </a:pPr>
            <a:r>
              <a:rPr lang="en-US" sz="2800" dirty="0">
                <a:solidFill>
                  <a:schemeClr val="bg1"/>
                </a:solidFill>
                <a:latin typeface="Calibri" panose="020F0502020204030204" pitchFamily="34" charset="0"/>
                <a:cs typeface="Calibri" panose="020F0502020204030204" pitchFamily="34" charset="0"/>
              </a:rPr>
              <a:t>Module 2 – Utility of Antibody-Drug Conjugates for R/R MM  –  </a:t>
            </a:r>
            <a:br>
              <a:rPr lang="en-US" sz="2800" dirty="0">
                <a:solidFill>
                  <a:schemeClr val="bg1"/>
                </a:solidFill>
                <a:latin typeface="Calibri" panose="020F0502020204030204" pitchFamily="34" charset="0"/>
                <a:cs typeface="Calibri" panose="020F0502020204030204" pitchFamily="34" charset="0"/>
              </a:rPr>
            </a:br>
            <a:r>
              <a:rPr lang="en-US" sz="2800" dirty="0">
                <a:solidFill>
                  <a:schemeClr val="bg1"/>
                </a:solidFill>
                <a:latin typeface="Calibri" panose="020F0502020204030204" pitchFamily="34" charset="0"/>
                <a:cs typeface="Calibri" panose="020F0502020204030204" pitchFamily="34" charset="0"/>
              </a:rPr>
              <a:t>Dr Orlowski</a:t>
            </a:r>
          </a:p>
          <a:p>
            <a:pPr marL="98425" indent="0">
              <a:lnSpc>
                <a:spcPct val="100000"/>
              </a:lnSpc>
              <a:spcBef>
                <a:spcPts val="1600"/>
              </a:spcBef>
              <a:spcAft>
                <a:spcPts val="0"/>
              </a:spcAft>
              <a:buNone/>
            </a:pPr>
            <a:r>
              <a:rPr lang="en-US" sz="2800" dirty="0">
                <a:solidFill>
                  <a:srgbClr val="0432FF"/>
                </a:solidFill>
                <a:latin typeface="Calibri" panose="020F0502020204030204" pitchFamily="34" charset="0"/>
                <a:cs typeface="Calibri" panose="020F0502020204030204" pitchFamily="34" charset="0"/>
              </a:rPr>
              <a:t>Module 3 – </a:t>
            </a:r>
            <a:r>
              <a:rPr lang="en-US" sz="2800" dirty="0">
                <a:solidFill>
                  <a:schemeClr val="tx1"/>
                </a:solidFill>
                <a:latin typeface="Calibri" panose="020F0502020204030204" pitchFamily="34" charset="0"/>
                <a:cs typeface="Calibri" panose="020F0502020204030204" pitchFamily="34" charset="0"/>
              </a:rPr>
              <a:t>Potential Role of </a:t>
            </a:r>
            <a:r>
              <a:rPr lang="en-US" sz="2800" dirty="0" err="1">
                <a:solidFill>
                  <a:schemeClr val="tx1"/>
                </a:solidFill>
                <a:latin typeface="Calibri" panose="020F0502020204030204" pitchFamily="34" charset="0"/>
                <a:cs typeface="Calibri" panose="020F0502020204030204" pitchFamily="34" charset="0"/>
              </a:rPr>
              <a:t>Cereblon</a:t>
            </a:r>
            <a:r>
              <a:rPr lang="en-US" sz="2800" dirty="0">
                <a:solidFill>
                  <a:schemeClr val="tx1"/>
                </a:solidFill>
                <a:latin typeface="Calibri" panose="020F0502020204030204" pitchFamily="34" charset="0"/>
                <a:cs typeface="Calibri" panose="020F0502020204030204" pitchFamily="34" charset="0"/>
              </a:rPr>
              <a:t> E3 Ligase Modulators </a:t>
            </a:r>
            <a:br>
              <a:rPr lang="en-US" sz="2800" dirty="0">
                <a:solidFill>
                  <a:schemeClr val="tx1"/>
                </a:solidFill>
                <a:latin typeface="Calibri" panose="020F0502020204030204" pitchFamily="34" charset="0"/>
                <a:cs typeface="Calibri" panose="020F0502020204030204" pitchFamily="34" charset="0"/>
              </a:rPr>
            </a:br>
            <a:r>
              <a:rPr lang="en-US" sz="2800" dirty="0">
                <a:solidFill>
                  <a:schemeClr val="tx1"/>
                </a:solidFill>
                <a:latin typeface="Calibri" panose="020F0502020204030204" pitchFamily="34" charset="0"/>
                <a:cs typeface="Calibri" panose="020F0502020204030204" pitchFamily="34" charset="0"/>
              </a:rPr>
              <a:t>and Other Promising Novel Agents and Strategies for R/R MM – </a:t>
            </a:r>
            <a:br>
              <a:rPr lang="en-US" sz="2800" dirty="0">
                <a:solidFill>
                  <a:schemeClr val="tx1"/>
                </a:solidFill>
                <a:latin typeface="Calibri" panose="020F0502020204030204" pitchFamily="34" charset="0"/>
                <a:cs typeface="Calibri" panose="020F0502020204030204" pitchFamily="34" charset="0"/>
              </a:rPr>
            </a:br>
            <a:r>
              <a:rPr lang="en-US" sz="2800" dirty="0">
                <a:solidFill>
                  <a:schemeClr val="tx1"/>
                </a:solidFill>
                <a:latin typeface="Calibri" panose="020F0502020204030204" pitchFamily="34" charset="0"/>
                <a:cs typeface="Calibri" panose="020F0502020204030204" pitchFamily="34" charset="0"/>
              </a:rPr>
              <a:t>Prof Dimopoulos</a:t>
            </a:r>
          </a:p>
        </p:txBody>
      </p:sp>
    </p:spTree>
    <p:extLst>
      <p:ext uri="{BB962C8B-B14F-4D97-AF65-F5344CB8AC3E}">
        <p14:creationId xmlns:p14="http://schemas.microsoft.com/office/powerpoint/2010/main" val="27733930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2">
            <a:extLst>
              <a:ext uri="{FF2B5EF4-FFF2-40B4-BE49-F238E27FC236}">
                <a16:creationId xmlns:a16="http://schemas.microsoft.com/office/drawing/2014/main" id="{6157D653-E87E-59AA-43FA-09D55D2999B8}"/>
              </a:ext>
            </a:extLst>
          </p:cNvPr>
          <p:cNvSpPr>
            <a:spLocks noGrp="1" noChangeArrowheads="1"/>
          </p:cNvSpPr>
          <p:nvPr>
            <p:ph type="ctrTitle"/>
          </p:nvPr>
        </p:nvSpPr>
        <p:spPr>
          <a:xfrm>
            <a:off x="1676400" y="304800"/>
            <a:ext cx="8839200" cy="1143000"/>
          </a:xfrm>
        </p:spPr>
        <p:txBody>
          <a:bodyPr/>
          <a:lstStyle/>
          <a:p>
            <a:pPr>
              <a:defRPr/>
            </a:pPr>
            <a:br>
              <a:rPr lang="en-US" sz="4000" dirty="0">
                <a:solidFill>
                  <a:srgbClr val="FFC000"/>
                </a:solidFill>
              </a:rPr>
            </a:br>
            <a:br>
              <a:rPr lang="en-US" sz="4400" dirty="0">
                <a:solidFill>
                  <a:srgbClr val="FFC000"/>
                </a:solidFill>
              </a:rPr>
            </a:br>
            <a:r>
              <a:rPr lang="en-US" sz="4000">
                <a:solidFill>
                  <a:srgbClr val="FFC000"/>
                </a:solidFill>
              </a:rPr>
              <a:t> </a:t>
            </a:r>
            <a:r>
              <a:rPr lang="en-US" sz="4000" b="1"/>
              <a:t> </a:t>
            </a:r>
            <a:r>
              <a:rPr lang="en-US" sz="4800" b="1">
                <a:solidFill>
                  <a:schemeClr val="tx1"/>
                </a:solidFill>
              </a:rPr>
              <a:t>Utility </a:t>
            </a:r>
            <a:r>
              <a:rPr lang="en-US" sz="4800" b="1" dirty="0">
                <a:solidFill>
                  <a:schemeClr val="tx1"/>
                </a:solidFill>
              </a:rPr>
              <a:t>of Antibody Drug Conjugates for Relapsed/ Refractory Multiple Myeloma</a:t>
            </a:r>
            <a:endParaRPr lang="en-US" sz="4800" b="1" dirty="0">
              <a:solidFill>
                <a:schemeClr val="tx1"/>
              </a:solidFill>
              <a:cs typeface="Arial" panose="020B0604020202020204" pitchFamily="34" charset="0"/>
            </a:endParaRPr>
          </a:p>
        </p:txBody>
      </p:sp>
      <p:pic>
        <p:nvPicPr>
          <p:cNvPr id="17410" name="Picture 5">
            <a:extLst>
              <a:ext uri="{FF2B5EF4-FFF2-40B4-BE49-F238E27FC236}">
                <a16:creationId xmlns:a16="http://schemas.microsoft.com/office/drawing/2014/main" id="{15983DE4-72B9-386E-8CCF-7B6134D2DA9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53400" y="4932362"/>
            <a:ext cx="1981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17411" name="Picture 6" descr="MDA Building">
            <a:extLst>
              <a:ext uri="{FF2B5EF4-FFF2-40B4-BE49-F238E27FC236}">
                <a16:creationId xmlns:a16="http://schemas.microsoft.com/office/drawing/2014/main" id="{8EABCDFF-ECE1-58D1-19ED-34A5138D3F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4876800"/>
            <a:ext cx="1981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F6B8F4B2-C144-9275-4BB0-307F36E0696A}"/>
              </a:ext>
            </a:extLst>
          </p:cNvPr>
          <p:cNvPicPr>
            <a:picLocks noChangeAspect="1"/>
          </p:cNvPicPr>
          <p:nvPr/>
        </p:nvPicPr>
        <p:blipFill>
          <a:blip r:embed="rId5"/>
          <a:srcRect l="17898" t="13907" r="11645" b="32785"/>
          <a:stretch>
            <a:fillRect/>
          </a:stretch>
        </p:blipFill>
        <p:spPr>
          <a:xfrm>
            <a:off x="4569478" y="4876800"/>
            <a:ext cx="3053045" cy="1427162"/>
          </a:xfrm>
          <a:prstGeom prst="rect">
            <a:avLst/>
          </a:prstGeom>
        </p:spPr>
      </p:pic>
      <p:sp>
        <p:nvSpPr>
          <p:cNvPr id="4" name="Rectangle 3">
            <a:extLst>
              <a:ext uri="{FF2B5EF4-FFF2-40B4-BE49-F238E27FC236}">
                <a16:creationId xmlns:a16="http://schemas.microsoft.com/office/drawing/2014/main" id="{82396E6C-BA0A-768B-F3ED-3D8ED7B60AEA}"/>
              </a:ext>
            </a:extLst>
          </p:cNvPr>
          <p:cNvSpPr>
            <a:spLocks noGrp="1" noChangeArrowheads="1"/>
          </p:cNvSpPr>
          <p:nvPr>
            <p:ph type="subTitle" idx="1"/>
          </p:nvPr>
        </p:nvSpPr>
        <p:spPr>
          <a:xfrm>
            <a:off x="1676399" y="3429000"/>
            <a:ext cx="8839200" cy="609600"/>
          </a:xfrm>
        </p:spPr>
        <p:txBody>
          <a:bodyPr/>
          <a:lstStyle/>
          <a:p>
            <a:r>
              <a:rPr lang="en-US" altLang="en-US" sz="2000" b="1" dirty="0">
                <a:solidFill>
                  <a:schemeClr val="tx1">
                    <a:lumMod val="85000"/>
                  </a:schemeClr>
                </a:solidFill>
                <a:latin typeface="+mj-lt"/>
                <a:cs typeface="Arial" panose="020B0604020202020204" pitchFamily="34" charset="0"/>
              </a:rPr>
              <a:t>Deputy Chair, Department of Lymphoma/Myeloma</a:t>
            </a:r>
          </a:p>
          <a:p>
            <a:r>
              <a:rPr lang="en-US" altLang="en-US" sz="2000" b="1" dirty="0">
                <a:solidFill>
                  <a:schemeClr val="tx1">
                    <a:lumMod val="85000"/>
                  </a:schemeClr>
                </a:solidFill>
                <a:latin typeface="+mj-lt"/>
                <a:cs typeface="Arial" panose="020B0604020202020204" pitchFamily="34" charset="0"/>
              </a:rPr>
              <a:t>Florence Maude Thomas Cancer Research Professor</a:t>
            </a:r>
          </a:p>
          <a:p>
            <a:r>
              <a:rPr lang="en-US" altLang="en-US" sz="2000" b="1" dirty="0">
                <a:solidFill>
                  <a:schemeClr val="tx1">
                    <a:lumMod val="85000"/>
                  </a:schemeClr>
                </a:solidFill>
                <a:latin typeface="+mj-lt"/>
                <a:cs typeface="Arial" panose="020B0604020202020204" pitchFamily="34" charset="0"/>
              </a:rPr>
              <a:t>Director, Myeloma Translational Research</a:t>
            </a:r>
          </a:p>
          <a:p>
            <a:endParaRPr lang="en-US" altLang="en-US" sz="2000" b="1" dirty="0">
              <a:solidFill>
                <a:schemeClr val="tx1">
                  <a:lumMod val="85000"/>
                </a:schemeClr>
              </a:solidFill>
              <a:latin typeface="+mj-lt"/>
              <a:cs typeface="Arial" panose="020B0604020202020204" pitchFamily="34" charset="0"/>
            </a:endParaRPr>
          </a:p>
        </p:txBody>
      </p:sp>
      <p:sp>
        <p:nvSpPr>
          <p:cNvPr id="5" name="Rectangle 2">
            <a:extLst>
              <a:ext uri="{FF2B5EF4-FFF2-40B4-BE49-F238E27FC236}">
                <a16:creationId xmlns:a16="http://schemas.microsoft.com/office/drawing/2014/main" id="{74025A10-3BCF-741F-2A5D-D8545058C31B}"/>
              </a:ext>
            </a:extLst>
          </p:cNvPr>
          <p:cNvSpPr txBox="1">
            <a:spLocks noChangeArrowheads="1"/>
          </p:cNvSpPr>
          <p:nvPr/>
        </p:nvSpPr>
        <p:spPr bwMode="auto">
          <a:xfrm>
            <a:off x="1524000" y="2438400"/>
            <a:ext cx="9144000" cy="1143000"/>
          </a:xfrm>
          <a:prstGeom prst="rect">
            <a:avLst/>
          </a:prstGeom>
          <a:noFill/>
          <a:ln>
            <a:noFill/>
          </a:ln>
        </p:spPr>
        <p:txBody>
          <a:bodyPr anchor="ctr"/>
          <a:lstStyle>
            <a:lvl1pPr>
              <a:spcBef>
                <a:spcPct val="20000"/>
              </a:spcBef>
              <a:buChar char="•"/>
              <a:defRPr sz="3200">
                <a:solidFill>
                  <a:schemeClr val="tx1"/>
                </a:solidFill>
                <a:latin typeface="Times" charset="0"/>
                <a:ea typeface="ＭＳ Ｐゴシック" charset="-128"/>
              </a:defRPr>
            </a:lvl1pPr>
            <a:lvl2pPr marL="742950" indent="-285750">
              <a:spcBef>
                <a:spcPct val="20000"/>
              </a:spcBef>
              <a:buChar char="–"/>
              <a:defRPr sz="2800">
                <a:solidFill>
                  <a:schemeClr val="tx1"/>
                </a:solidFill>
                <a:latin typeface="Times" charset="0"/>
                <a:ea typeface="ＭＳ Ｐゴシック" charset="-128"/>
              </a:defRPr>
            </a:lvl2pPr>
            <a:lvl3pPr marL="1143000" indent="-228600">
              <a:spcBef>
                <a:spcPct val="20000"/>
              </a:spcBef>
              <a:buChar char="•"/>
              <a:defRPr sz="2400">
                <a:solidFill>
                  <a:schemeClr val="tx1"/>
                </a:solidFill>
                <a:latin typeface="Times" charset="0"/>
                <a:ea typeface="ＭＳ Ｐゴシック" charset="-128"/>
              </a:defRPr>
            </a:lvl3pPr>
            <a:lvl4pPr marL="1600200" indent="-228600">
              <a:spcBef>
                <a:spcPct val="20000"/>
              </a:spcBef>
              <a:buChar char="–"/>
              <a:defRPr sz="2000">
                <a:solidFill>
                  <a:schemeClr val="tx1"/>
                </a:solidFill>
                <a:latin typeface="Times" charset="0"/>
                <a:ea typeface="ＭＳ Ｐゴシック" charset="-128"/>
              </a:defRPr>
            </a:lvl4pPr>
            <a:lvl5pPr marL="2057400" indent="-228600">
              <a:spcBef>
                <a:spcPct val="20000"/>
              </a:spcBef>
              <a:buChar char="»"/>
              <a:defRPr sz="2000">
                <a:solidFill>
                  <a:schemeClr val="tx1"/>
                </a:solidFill>
                <a:latin typeface="Times"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FFFFFF">
                    <a:lumMod val="85000"/>
                  </a:srgbClr>
                </a:solidFill>
                <a:effectLst/>
                <a:uLnTx/>
                <a:uFillTx/>
                <a:latin typeface="Times"/>
                <a:ea typeface="ＭＳ Ｐゴシック" charset="-128"/>
                <a:cs typeface="Arial" panose="020B0604020202020204" pitchFamily="34" charset="0"/>
              </a:rPr>
              <a:t>Robert Z. Orlowski, M.D., Ph.D.</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EA614-130C-428C-151B-E7407F453A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45575A-4090-9768-E534-51438CC7C958}"/>
              </a:ext>
            </a:extLst>
          </p:cNvPr>
          <p:cNvSpPr>
            <a:spLocks noGrp="1"/>
          </p:cNvSpPr>
          <p:nvPr>
            <p:ph type="title"/>
          </p:nvPr>
        </p:nvSpPr>
        <p:spPr/>
        <p:txBody>
          <a:bodyPr/>
          <a:lstStyle/>
          <a:p>
            <a:r>
              <a:rPr lang="en-US" dirty="0">
                <a:solidFill>
                  <a:schemeClr val="tx1"/>
                </a:solidFill>
                <a:latin typeface="Arial" panose="020B0604020202020204" pitchFamily="34" charset="0"/>
                <a:cs typeface="Arial" panose="020B0604020202020204" pitchFamily="34" charset="0"/>
              </a:rPr>
              <a:t>ADC Design</a:t>
            </a:r>
          </a:p>
        </p:txBody>
      </p:sp>
      <p:sp>
        <p:nvSpPr>
          <p:cNvPr id="6" name="TextBox 5">
            <a:extLst>
              <a:ext uri="{FF2B5EF4-FFF2-40B4-BE49-F238E27FC236}">
                <a16:creationId xmlns:a16="http://schemas.microsoft.com/office/drawing/2014/main" id="{0E4FAA75-63DD-A941-538F-678D07F7F16C}"/>
              </a:ext>
            </a:extLst>
          </p:cNvPr>
          <p:cNvSpPr txBox="1"/>
          <p:nvPr/>
        </p:nvSpPr>
        <p:spPr>
          <a:xfrm>
            <a:off x="1524000" y="6438971"/>
            <a:ext cx="9127996"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Ray, U &amp; Orlowski, RZ. https://</a:t>
            </a:r>
            <a:r>
              <a:rPr kumimoji="0" lang="en-US" sz="1400" b="0" i="0" u="none" strike="noStrike" kern="1200" cap="none" spc="0" normalizeH="0" baseline="0" noProof="0" dirty="0" err="1">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pubmed.ncbi.nlm.nih.gov</a:t>
            </a: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/37111346/</a:t>
            </a:r>
          </a:p>
        </p:txBody>
      </p:sp>
      <p:sp>
        <p:nvSpPr>
          <p:cNvPr id="5" name="TextBox 4">
            <a:extLst>
              <a:ext uri="{FF2B5EF4-FFF2-40B4-BE49-F238E27FC236}">
                <a16:creationId xmlns:a16="http://schemas.microsoft.com/office/drawing/2014/main" id="{4EBD4757-17C8-E394-0AC2-047F96EFB363}"/>
              </a:ext>
            </a:extLst>
          </p:cNvPr>
          <p:cNvSpPr txBox="1"/>
          <p:nvPr/>
        </p:nvSpPr>
        <p:spPr>
          <a:xfrm>
            <a:off x="2738877" y="1272571"/>
            <a:ext cx="2326278" cy="138499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M-protein &gt;2 g/dL</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BM PC &gt;20%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i/u FLC ratio &gt;20</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383E269E-D295-B734-DE49-53AC5A1AA2B9}"/>
              </a:ext>
            </a:extLst>
          </p:cNvPr>
          <p:cNvPicPr>
            <a:picLocks noChangeAspect="1"/>
          </p:cNvPicPr>
          <p:nvPr/>
        </p:nvPicPr>
        <p:blipFill>
          <a:blip r:embed="rId2"/>
          <a:srcRect l="17898" t="13907" r="11645" b="32785"/>
          <a:stretch>
            <a:fillRect/>
          </a:stretch>
        </p:blipFill>
        <p:spPr>
          <a:xfrm>
            <a:off x="10896600" y="152400"/>
            <a:ext cx="1134551" cy="530352"/>
          </a:xfrm>
          <a:prstGeom prst="rect">
            <a:avLst/>
          </a:prstGeom>
        </p:spPr>
      </p:pic>
      <p:pic>
        <p:nvPicPr>
          <p:cNvPr id="3" name="Picture 2">
            <a:extLst>
              <a:ext uri="{FF2B5EF4-FFF2-40B4-BE49-F238E27FC236}">
                <a16:creationId xmlns:a16="http://schemas.microsoft.com/office/drawing/2014/main" id="{3F823BE5-E8C7-CF7E-6E70-C366542149BB}"/>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995423" y="1272571"/>
            <a:ext cx="8185150" cy="5073440"/>
          </a:xfrm>
          <a:prstGeom prst="rect">
            <a:avLst/>
          </a:prstGeom>
        </p:spPr>
      </p:pic>
    </p:spTree>
    <p:extLst>
      <p:ext uri="{BB962C8B-B14F-4D97-AF65-F5344CB8AC3E}">
        <p14:creationId xmlns:p14="http://schemas.microsoft.com/office/powerpoint/2010/main" val="27360939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59271-0E34-4674-0B1C-4B915B57AF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1A61BD-42B1-08CF-6E2B-7D87B375E10D}"/>
              </a:ext>
            </a:extLst>
          </p:cNvPr>
          <p:cNvSpPr>
            <a:spLocks noGrp="1"/>
          </p:cNvSpPr>
          <p:nvPr>
            <p:ph type="title"/>
          </p:nvPr>
        </p:nvSpPr>
        <p:spPr>
          <a:xfrm>
            <a:off x="914400" y="22324"/>
            <a:ext cx="10363200" cy="1143000"/>
          </a:xfrm>
        </p:spPr>
        <p:txBody>
          <a:bodyPr/>
          <a:lstStyle/>
          <a:p>
            <a:r>
              <a:rPr lang="en-US" dirty="0">
                <a:solidFill>
                  <a:schemeClr val="tx1"/>
                </a:solidFill>
                <a:latin typeface="Arial" panose="020B0604020202020204" pitchFamily="34" charset="0"/>
                <a:cs typeface="Arial" panose="020B0604020202020204" pitchFamily="34" charset="0"/>
              </a:rPr>
              <a:t>MOA: Direct Cytotoxicity &amp; ICD</a:t>
            </a:r>
          </a:p>
        </p:txBody>
      </p:sp>
      <p:sp>
        <p:nvSpPr>
          <p:cNvPr id="6" name="TextBox 5">
            <a:extLst>
              <a:ext uri="{FF2B5EF4-FFF2-40B4-BE49-F238E27FC236}">
                <a16:creationId xmlns:a16="http://schemas.microsoft.com/office/drawing/2014/main" id="{66870A85-8577-F6D6-195E-32A2C21E225B}"/>
              </a:ext>
            </a:extLst>
          </p:cNvPr>
          <p:cNvSpPr txBox="1"/>
          <p:nvPr/>
        </p:nvSpPr>
        <p:spPr>
          <a:xfrm>
            <a:off x="1524000" y="6457540"/>
            <a:ext cx="9127996"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Ray, U &amp; Orlowski, RZ. https://</a:t>
            </a:r>
            <a:r>
              <a:rPr kumimoji="0" lang="en-US" sz="1400" b="0" i="0" u="none" strike="noStrike" kern="1200" cap="none" spc="0" normalizeH="0" baseline="0" noProof="0" dirty="0" err="1">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pubmed.ncbi.nlm.nih.gov</a:t>
            </a: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/37111346/</a:t>
            </a:r>
          </a:p>
        </p:txBody>
      </p:sp>
      <p:sp>
        <p:nvSpPr>
          <p:cNvPr id="5" name="TextBox 4">
            <a:extLst>
              <a:ext uri="{FF2B5EF4-FFF2-40B4-BE49-F238E27FC236}">
                <a16:creationId xmlns:a16="http://schemas.microsoft.com/office/drawing/2014/main" id="{E63718EA-7350-DD23-254C-44A529108800}"/>
              </a:ext>
            </a:extLst>
          </p:cNvPr>
          <p:cNvSpPr txBox="1"/>
          <p:nvPr/>
        </p:nvSpPr>
        <p:spPr>
          <a:xfrm>
            <a:off x="2738877" y="1272571"/>
            <a:ext cx="2326278" cy="138499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M-protein &gt;2 g/dL</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BM PC &gt;20%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i/u FLC ratio &gt;20</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pic>
        <p:nvPicPr>
          <p:cNvPr id="4" name="Picture 3">
            <a:extLst>
              <a:ext uri="{FF2B5EF4-FFF2-40B4-BE49-F238E27FC236}">
                <a16:creationId xmlns:a16="http://schemas.microsoft.com/office/drawing/2014/main" id="{F3F536C5-D864-A045-6832-E18FDCB09E60}"/>
              </a:ext>
            </a:extLst>
          </p:cNvPr>
          <p:cNvPicPr>
            <a:picLocks noChangeAspect="1"/>
          </p:cNvPicPr>
          <p:nvPr/>
        </p:nvPicPr>
        <p:blipFill>
          <a:blip r:embed="rId2"/>
          <a:stretch>
            <a:fillRect/>
          </a:stretch>
        </p:blipFill>
        <p:spPr>
          <a:xfrm>
            <a:off x="2590800" y="1358083"/>
            <a:ext cx="7010400" cy="4534505"/>
          </a:xfrm>
          <a:prstGeom prst="rect">
            <a:avLst/>
          </a:prstGeom>
        </p:spPr>
      </p:pic>
      <p:sp>
        <p:nvSpPr>
          <p:cNvPr id="8" name="Rectangle 7">
            <a:extLst>
              <a:ext uri="{FF2B5EF4-FFF2-40B4-BE49-F238E27FC236}">
                <a16:creationId xmlns:a16="http://schemas.microsoft.com/office/drawing/2014/main" id="{C90C37A3-F591-C8D8-9527-82F0FB7DA792}"/>
              </a:ext>
            </a:extLst>
          </p:cNvPr>
          <p:cNvSpPr/>
          <p:nvPr/>
        </p:nvSpPr>
        <p:spPr bwMode="auto">
          <a:xfrm>
            <a:off x="2738878" y="1447800"/>
            <a:ext cx="537723" cy="457200"/>
          </a:xfrm>
          <a:prstGeom prst="rect">
            <a:avLst/>
          </a:prstGeom>
          <a:solidFill>
            <a:schemeClr val="tx1"/>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 b="0" i="0" u="none" strike="noStrike" kern="1200" cap="none" spc="0" normalizeH="0" baseline="0" noProof="0" dirty="0">
              <a:ln>
                <a:noFill/>
              </a:ln>
              <a:solidFill>
                <a:srgbClr val="FFFFFF"/>
              </a:solidFill>
              <a:effectLst/>
              <a:uLnTx/>
              <a:uFillTx/>
              <a:latin typeface="Arial" panose="020B0604020202020204" pitchFamily="34" charset="0"/>
              <a:ea typeface="ＭＳ Ｐゴシック" charset="0"/>
              <a:cs typeface="Arial" panose="020B0604020202020204" pitchFamily="34" charset="0"/>
            </a:endParaRPr>
          </a:p>
        </p:txBody>
      </p:sp>
      <p:pic>
        <p:nvPicPr>
          <p:cNvPr id="10" name="Picture 9">
            <a:extLst>
              <a:ext uri="{FF2B5EF4-FFF2-40B4-BE49-F238E27FC236}">
                <a16:creationId xmlns:a16="http://schemas.microsoft.com/office/drawing/2014/main" id="{A727EB41-2F49-569D-EA9B-F06D8C133AC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2297854" y="965412"/>
            <a:ext cx="7596291" cy="5395777"/>
          </a:xfrm>
          <a:prstGeom prst="rect">
            <a:avLst/>
          </a:prstGeom>
        </p:spPr>
      </p:pic>
      <p:sp>
        <p:nvSpPr>
          <p:cNvPr id="11" name="Rectangle 10">
            <a:extLst>
              <a:ext uri="{FF2B5EF4-FFF2-40B4-BE49-F238E27FC236}">
                <a16:creationId xmlns:a16="http://schemas.microsoft.com/office/drawing/2014/main" id="{AB2D2C2C-9CC7-5D8D-5B6B-93BC7025363C}"/>
              </a:ext>
            </a:extLst>
          </p:cNvPr>
          <p:cNvSpPr/>
          <p:nvPr/>
        </p:nvSpPr>
        <p:spPr bwMode="auto">
          <a:xfrm>
            <a:off x="2375867" y="1092664"/>
            <a:ext cx="440509" cy="338021"/>
          </a:xfrm>
          <a:prstGeom prst="rect">
            <a:avLst/>
          </a:prstGeom>
          <a:solidFill>
            <a:schemeClr val="tx1"/>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 b="0" i="0" u="none" strike="noStrike" kern="1200" cap="none" spc="0" normalizeH="0" baseline="0" noProof="0" dirty="0">
              <a:ln>
                <a:noFill/>
              </a:ln>
              <a:solidFill>
                <a:srgbClr val="FFFFFF"/>
              </a:solidFill>
              <a:effectLst/>
              <a:uLnTx/>
              <a:uFillTx/>
              <a:latin typeface="Arial" panose="020B0604020202020204" pitchFamily="34" charset="0"/>
              <a:ea typeface="ＭＳ Ｐゴシック" charset="0"/>
              <a:cs typeface="Arial" panose="020B0604020202020204" pitchFamily="34" charset="0"/>
            </a:endParaRPr>
          </a:p>
        </p:txBody>
      </p:sp>
      <p:pic>
        <p:nvPicPr>
          <p:cNvPr id="3" name="Picture 2">
            <a:extLst>
              <a:ext uri="{FF2B5EF4-FFF2-40B4-BE49-F238E27FC236}">
                <a16:creationId xmlns:a16="http://schemas.microsoft.com/office/drawing/2014/main" id="{06CDE586-60C8-85DC-6725-9979A84E7446}"/>
              </a:ext>
            </a:extLst>
          </p:cNvPr>
          <p:cNvPicPr>
            <a:picLocks noChangeAspect="1"/>
          </p:cNvPicPr>
          <p:nvPr/>
        </p:nvPicPr>
        <p:blipFill>
          <a:blip r:embed="rId5"/>
          <a:srcRect l="17898" t="13907" r="11645" b="32785"/>
          <a:stretch>
            <a:fillRect/>
          </a:stretch>
        </p:blipFill>
        <p:spPr>
          <a:xfrm>
            <a:off x="10896600" y="152400"/>
            <a:ext cx="1134551" cy="530352"/>
          </a:xfrm>
          <a:prstGeom prst="rect">
            <a:avLst/>
          </a:prstGeom>
        </p:spPr>
      </p:pic>
    </p:spTree>
    <p:extLst>
      <p:ext uri="{BB962C8B-B14F-4D97-AF65-F5344CB8AC3E}">
        <p14:creationId xmlns:p14="http://schemas.microsoft.com/office/powerpoint/2010/main" val="208316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5B6A6-D898-2DE5-15AC-5415AE8F788A}"/>
              </a:ext>
            </a:extLst>
          </p:cNvPr>
          <p:cNvSpPr>
            <a:spLocks noGrp="1"/>
          </p:cNvSpPr>
          <p:nvPr>
            <p:ph type="title"/>
          </p:nvPr>
        </p:nvSpPr>
        <p:spPr>
          <a:xfrm>
            <a:off x="914400" y="0"/>
            <a:ext cx="10363200" cy="1143000"/>
          </a:xfrm>
        </p:spPr>
        <p:txBody>
          <a:bodyPr/>
          <a:lstStyle/>
          <a:p>
            <a:r>
              <a:rPr lang="en-US" dirty="0" err="1">
                <a:solidFill>
                  <a:schemeClr val="tx1"/>
                </a:solidFill>
                <a:latin typeface="Arial" panose="020B0604020202020204" pitchFamily="34" charset="0"/>
                <a:cs typeface="Arial" panose="020B0604020202020204" pitchFamily="34" charset="0"/>
              </a:rPr>
              <a:t>BelaMaf</a:t>
            </a:r>
            <a:r>
              <a:rPr lang="en-US" dirty="0">
                <a:solidFill>
                  <a:schemeClr val="tx1"/>
                </a:solidFill>
                <a:latin typeface="Arial" panose="020B0604020202020204" pitchFamily="34" charset="0"/>
                <a:cs typeface="Arial" panose="020B0604020202020204" pitchFamily="34" charset="0"/>
              </a:rPr>
              <a:t> Single-agent: DREAMM-2</a:t>
            </a:r>
          </a:p>
        </p:txBody>
      </p:sp>
      <p:pic>
        <p:nvPicPr>
          <p:cNvPr id="5" name="Picture 7">
            <a:extLst>
              <a:ext uri="{FF2B5EF4-FFF2-40B4-BE49-F238E27FC236}">
                <a16:creationId xmlns:a16="http://schemas.microsoft.com/office/drawing/2014/main" id="{DDF1458B-3037-155A-EA80-2865BE4BC5E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209800" y="1301750"/>
            <a:ext cx="7727950" cy="479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9E4E8C28-E23D-5C19-5843-C99C29F0B420}"/>
              </a:ext>
            </a:extLst>
          </p:cNvPr>
          <p:cNvSpPr txBox="1"/>
          <p:nvPr/>
        </p:nvSpPr>
        <p:spPr>
          <a:xfrm>
            <a:off x="1524000" y="6437411"/>
            <a:ext cx="9127996"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Lonial</a:t>
            </a: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 S et al. https://</a:t>
            </a:r>
            <a:r>
              <a:rPr kumimoji="0" lang="en-US" sz="1400" b="0" i="0" u="none" strike="noStrike" kern="1200" cap="none" spc="0" normalizeH="0" baseline="0" noProof="0" dirty="0" err="1">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pubmed.ncbi.nlm.nih.gov</a:t>
            </a: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/31859245/</a:t>
            </a:r>
          </a:p>
        </p:txBody>
      </p:sp>
      <p:pic>
        <p:nvPicPr>
          <p:cNvPr id="7" name="Picture 6">
            <a:extLst>
              <a:ext uri="{FF2B5EF4-FFF2-40B4-BE49-F238E27FC236}">
                <a16:creationId xmlns:a16="http://schemas.microsoft.com/office/drawing/2014/main" id="{9575C9BD-FDD7-A003-5664-EE284D117CD5}"/>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1651168" y="2120336"/>
            <a:ext cx="8864432" cy="2985064"/>
          </a:xfrm>
          <a:prstGeom prst="rect">
            <a:avLst/>
          </a:prstGeom>
        </p:spPr>
      </p:pic>
      <p:pic>
        <p:nvPicPr>
          <p:cNvPr id="3" name="Picture 2">
            <a:extLst>
              <a:ext uri="{FF2B5EF4-FFF2-40B4-BE49-F238E27FC236}">
                <a16:creationId xmlns:a16="http://schemas.microsoft.com/office/drawing/2014/main" id="{173F9459-B2C6-5949-6F32-2D8266AA9921}"/>
              </a:ext>
            </a:extLst>
          </p:cNvPr>
          <p:cNvPicPr>
            <a:picLocks noChangeAspect="1"/>
          </p:cNvPicPr>
          <p:nvPr/>
        </p:nvPicPr>
        <p:blipFill>
          <a:blip r:embed="rId6"/>
          <a:srcRect l="17898" t="13907" r="11645" b="32785"/>
          <a:stretch>
            <a:fillRect/>
          </a:stretch>
        </p:blipFill>
        <p:spPr>
          <a:xfrm>
            <a:off x="10896600" y="152400"/>
            <a:ext cx="1134551" cy="530352"/>
          </a:xfrm>
          <a:prstGeom prst="rect">
            <a:avLst/>
          </a:prstGeom>
        </p:spPr>
      </p:pic>
    </p:spTree>
    <p:extLst>
      <p:ext uri="{BB962C8B-B14F-4D97-AF65-F5344CB8AC3E}">
        <p14:creationId xmlns:p14="http://schemas.microsoft.com/office/powerpoint/2010/main" val="9323333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F1694-B708-2B30-6895-913B71BA8A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2490BC-C9F0-DE24-F88E-829F4B1E67EC}"/>
              </a:ext>
            </a:extLst>
          </p:cNvPr>
          <p:cNvSpPr>
            <a:spLocks noGrp="1"/>
          </p:cNvSpPr>
          <p:nvPr>
            <p:ph type="title"/>
          </p:nvPr>
        </p:nvSpPr>
        <p:spPr>
          <a:xfrm>
            <a:off x="1619250" y="304800"/>
            <a:ext cx="8896350" cy="1143000"/>
          </a:xfrm>
        </p:spPr>
        <p:txBody>
          <a:bodyPr/>
          <a:lstStyle/>
          <a:p>
            <a:r>
              <a:rPr lang="en-US" dirty="0">
                <a:solidFill>
                  <a:schemeClr val="tx1"/>
                </a:solidFill>
                <a:latin typeface="Arial" panose="020B0604020202020204" pitchFamily="34" charset="0"/>
                <a:cs typeface="Arial" panose="020B0604020202020204" pitchFamily="34" charset="0"/>
              </a:rPr>
              <a:t>Bela-</a:t>
            </a:r>
            <a:r>
              <a:rPr lang="en-US" dirty="0" err="1">
                <a:solidFill>
                  <a:schemeClr val="tx1"/>
                </a:solidFill>
                <a:latin typeface="Arial" panose="020B0604020202020204" pitchFamily="34" charset="0"/>
                <a:cs typeface="Arial" panose="020B0604020202020204" pitchFamily="34" charset="0"/>
              </a:rPr>
              <a:t>Vd</a:t>
            </a:r>
            <a:r>
              <a:rPr lang="en-US" dirty="0">
                <a:solidFill>
                  <a:schemeClr val="tx1"/>
                </a:solidFill>
                <a:latin typeface="Arial" panose="020B0604020202020204" pitchFamily="34" charset="0"/>
                <a:cs typeface="Arial" panose="020B0604020202020204" pitchFamily="34" charset="0"/>
              </a:rPr>
              <a:t>: DREAMM-7</a:t>
            </a:r>
          </a:p>
        </p:txBody>
      </p:sp>
      <p:pic>
        <p:nvPicPr>
          <p:cNvPr id="3" name="Picture 2">
            <a:extLst>
              <a:ext uri="{FF2B5EF4-FFF2-40B4-BE49-F238E27FC236}">
                <a16:creationId xmlns:a16="http://schemas.microsoft.com/office/drawing/2014/main" id="{6992ED71-40CD-EDC7-62A4-EEA56627358B}"/>
              </a:ext>
            </a:extLst>
          </p:cNvPr>
          <p:cNvPicPr>
            <a:picLocks noChangeAspect="1"/>
          </p:cNvPicPr>
          <p:nvPr/>
        </p:nvPicPr>
        <p:blipFill>
          <a:blip r:embed="rId2"/>
          <a:stretch>
            <a:fillRect/>
          </a:stretch>
        </p:blipFill>
        <p:spPr>
          <a:xfrm>
            <a:off x="1524000" y="1550482"/>
            <a:ext cx="9144000" cy="3859718"/>
          </a:xfrm>
          <a:prstGeom prst="rect">
            <a:avLst/>
          </a:prstGeom>
        </p:spPr>
      </p:pic>
      <p:pic>
        <p:nvPicPr>
          <p:cNvPr id="4" name="Picture 3">
            <a:extLst>
              <a:ext uri="{FF2B5EF4-FFF2-40B4-BE49-F238E27FC236}">
                <a16:creationId xmlns:a16="http://schemas.microsoft.com/office/drawing/2014/main" id="{F7FAEF93-9412-853A-C9E8-3A4B641A537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638446" y="1524001"/>
            <a:ext cx="10381468" cy="4495799"/>
          </a:xfrm>
          <a:prstGeom prst="rect">
            <a:avLst/>
          </a:prstGeom>
        </p:spPr>
      </p:pic>
      <p:sp>
        <p:nvSpPr>
          <p:cNvPr id="5" name="TextBox 4">
            <a:extLst>
              <a:ext uri="{FF2B5EF4-FFF2-40B4-BE49-F238E27FC236}">
                <a16:creationId xmlns:a16="http://schemas.microsoft.com/office/drawing/2014/main" id="{2D29EA7E-B336-8110-BE39-8A4A3DB01BE8}"/>
              </a:ext>
            </a:extLst>
          </p:cNvPr>
          <p:cNvSpPr txBox="1"/>
          <p:nvPr/>
        </p:nvSpPr>
        <p:spPr>
          <a:xfrm>
            <a:off x="1524000" y="6399311"/>
            <a:ext cx="9127996"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Hungria, V et al. https://</a:t>
            </a:r>
            <a:r>
              <a:rPr kumimoji="0" lang="en-US" sz="1400" b="0" i="0" u="none" strike="noStrike" kern="1200" cap="none" spc="0" normalizeH="0" baseline="0" noProof="0" dirty="0" err="1">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pubmed.ncbi.nlm.nih.gov</a:t>
            </a: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/40680754/</a:t>
            </a:r>
          </a:p>
        </p:txBody>
      </p:sp>
      <p:pic>
        <p:nvPicPr>
          <p:cNvPr id="6" name="Picture 5">
            <a:extLst>
              <a:ext uri="{FF2B5EF4-FFF2-40B4-BE49-F238E27FC236}">
                <a16:creationId xmlns:a16="http://schemas.microsoft.com/office/drawing/2014/main" id="{471A741A-207B-7F7E-A2C6-61CBEDD50B9D}"/>
              </a:ext>
            </a:extLst>
          </p:cNvPr>
          <p:cNvPicPr>
            <a:picLocks noChangeAspect="1"/>
          </p:cNvPicPr>
          <p:nvPr/>
        </p:nvPicPr>
        <p:blipFill>
          <a:blip r:embed="rId5"/>
          <a:srcRect l="17898" t="13907" r="11645" b="32785"/>
          <a:stretch>
            <a:fillRect/>
          </a:stretch>
        </p:blipFill>
        <p:spPr>
          <a:xfrm>
            <a:off x="10896600" y="152400"/>
            <a:ext cx="1134551" cy="530352"/>
          </a:xfrm>
          <a:prstGeom prst="rect">
            <a:avLst/>
          </a:prstGeom>
        </p:spPr>
      </p:pic>
    </p:spTree>
    <p:extLst>
      <p:ext uri="{BB962C8B-B14F-4D97-AF65-F5344CB8AC3E}">
        <p14:creationId xmlns:p14="http://schemas.microsoft.com/office/powerpoint/2010/main" val="39348924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2EAB4-E711-4AD2-A587-C964498968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07AF20-5391-8758-E652-5DC5AB96CC52}"/>
              </a:ext>
            </a:extLst>
          </p:cNvPr>
          <p:cNvSpPr>
            <a:spLocks noGrp="1"/>
          </p:cNvSpPr>
          <p:nvPr>
            <p:ph type="title"/>
          </p:nvPr>
        </p:nvSpPr>
        <p:spPr/>
        <p:txBody>
          <a:bodyPr/>
          <a:lstStyle/>
          <a:p>
            <a:r>
              <a:rPr lang="en-US" dirty="0">
                <a:solidFill>
                  <a:schemeClr val="tx1"/>
                </a:solidFill>
                <a:latin typeface="Arial" panose="020B0604020202020204" pitchFamily="34" charset="0"/>
                <a:cs typeface="Arial" panose="020B0604020202020204" pitchFamily="34" charset="0"/>
              </a:rPr>
              <a:t>Safety</a:t>
            </a:r>
          </a:p>
        </p:txBody>
      </p:sp>
      <p:pic>
        <p:nvPicPr>
          <p:cNvPr id="3" name="Picture 2">
            <a:extLst>
              <a:ext uri="{FF2B5EF4-FFF2-40B4-BE49-F238E27FC236}">
                <a16:creationId xmlns:a16="http://schemas.microsoft.com/office/drawing/2014/main" id="{BA5FA340-0F79-CA37-4F9E-7F764027CDB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002342" y="1447800"/>
            <a:ext cx="10171312" cy="4479235"/>
          </a:xfrm>
          <a:prstGeom prst="rect">
            <a:avLst/>
          </a:prstGeom>
        </p:spPr>
      </p:pic>
      <p:sp>
        <p:nvSpPr>
          <p:cNvPr id="4" name="TextBox 3">
            <a:extLst>
              <a:ext uri="{FF2B5EF4-FFF2-40B4-BE49-F238E27FC236}">
                <a16:creationId xmlns:a16="http://schemas.microsoft.com/office/drawing/2014/main" id="{8E8360F5-701B-FBF7-2033-0B54394FBFAD}"/>
              </a:ext>
            </a:extLst>
          </p:cNvPr>
          <p:cNvSpPr txBox="1"/>
          <p:nvPr/>
        </p:nvSpPr>
        <p:spPr>
          <a:xfrm>
            <a:off x="1524000" y="6399311"/>
            <a:ext cx="9127996"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Hungria, V et al. https://</a:t>
            </a:r>
            <a:r>
              <a:rPr kumimoji="0" lang="en-US" sz="1400" b="0" i="0" u="none" strike="noStrike" kern="1200" cap="none" spc="0" normalizeH="0" baseline="0" noProof="0" dirty="0" err="1">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pubmed.ncbi.nlm.nih.gov</a:t>
            </a: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/38828933/</a:t>
            </a:r>
          </a:p>
        </p:txBody>
      </p:sp>
      <p:pic>
        <p:nvPicPr>
          <p:cNvPr id="5" name="Picture 4">
            <a:extLst>
              <a:ext uri="{FF2B5EF4-FFF2-40B4-BE49-F238E27FC236}">
                <a16:creationId xmlns:a16="http://schemas.microsoft.com/office/drawing/2014/main" id="{EBC1C2C7-BA80-E87E-5C1C-B70E91CCAA7E}"/>
              </a:ext>
            </a:extLst>
          </p:cNvPr>
          <p:cNvPicPr>
            <a:picLocks noChangeAspect="1"/>
          </p:cNvPicPr>
          <p:nvPr/>
        </p:nvPicPr>
        <p:blipFill>
          <a:blip r:embed="rId4"/>
          <a:srcRect l="17898" t="13907" r="11645" b="32785"/>
          <a:stretch>
            <a:fillRect/>
          </a:stretch>
        </p:blipFill>
        <p:spPr>
          <a:xfrm>
            <a:off x="10896600" y="152400"/>
            <a:ext cx="1134551" cy="530352"/>
          </a:xfrm>
          <a:prstGeom prst="rect">
            <a:avLst/>
          </a:prstGeom>
        </p:spPr>
      </p:pic>
    </p:spTree>
    <p:extLst>
      <p:ext uri="{BB962C8B-B14F-4D97-AF65-F5344CB8AC3E}">
        <p14:creationId xmlns:p14="http://schemas.microsoft.com/office/powerpoint/2010/main" val="6129906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16892-7F73-9923-9061-3F8D1CF13C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3A87C7-6313-861B-6059-ED603C412DB4}"/>
              </a:ext>
            </a:extLst>
          </p:cNvPr>
          <p:cNvSpPr>
            <a:spLocks noGrp="1"/>
          </p:cNvSpPr>
          <p:nvPr>
            <p:ph type="title"/>
          </p:nvPr>
        </p:nvSpPr>
        <p:spPr/>
        <p:txBody>
          <a:bodyPr/>
          <a:lstStyle/>
          <a:p>
            <a:r>
              <a:rPr lang="en-US" dirty="0">
                <a:solidFill>
                  <a:schemeClr val="tx1"/>
                </a:solidFill>
                <a:latin typeface="Arial" panose="020B0604020202020204" pitchFamily="34" charset="0"/>
                <a:cs typeface="Arial" panose="020B0604020202020204" pitchFamily="34" charset="0"/>
              </a:rPr>
              <a:t>Latest DREAMM-7 Updates</a:t>
            </a:r>
          </a:p>
        </p:txBody>
      </p:sp>
      <p:pic>
        <p:nvPicPr>
          <p:cNvPr id="3" name="Picture 2">
            <a:extLst>
              <a:ext uri="{FF2B5EF4-FFF2-40B4-BE49-F238E27FC236}">
                <a16:creationId xmlns:a16="http://schemas.microsoft.com/office/drawing/2014/main" id="{A6EA5E98-C2B1-CCCD-611E-38EF10E2DE8B}"/>
              </a:ext>
            </a:extLst>
          </p:cNvPr>
          <p:cNvPicPr>
            <a:picLocks noChangeAspect="1"/>
          </p:cNvPicPr>
          <p:nvPr/>
        </p:nvPicPr>
        <p:blipFill>
          <a:blip r:embed="rId2"/>
          <a:stretch>
            <a:fillRect/>
          </a:stretch>
        </p:blipFill>
        <p:spPr>
          <a:xfrm>
            <a:off x="2209800" y="1757517"/>
            <a:ext cx="7772400" cy="3342967"/>
          </a:xfrm>
          <a:prstGeom prst="rect">
            <a:avLst/>
          </a:prstGeom>
        </p:spPr>
      </p:pic>
      <p:sp>
        <p:nvSpPr>
          <p:cNvPr id="8" name="TextBox 7">
            <a:extLst>
              <a:ext uri="{FF2B5EF4-FFF2-40B4-BE49-F238E27FC236}">
                <a16:creationId xmlns:a16="http://schemas.microsoft.com/office/drawing/2014/main" id="{BC29062E-8609-396F-0F9B-34482B11D7AD}"/>
              </a:ext>
            </a:extLst>
          </p:cNvPr>
          <p:cNvSpPr txBox="1"/>
          <p:nvPr/>
        </p:nvSpPr>
        <p:spPr>
          <a:xfrm>
            <a:off x="3810001" y="2971801"/>
            <a:ext cx="954107" cy="4616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PFS2</a:t>
            </a:r>
          </a:p>
        </p:txBody>
      </p:sp>
      <p:pic>
        <p:nvPicPr>
          <p:cNvPr id="9" name="Picture 8">
            <a:extLst>
              <a:ext uri="{FF2B5EF4-FFF2-40B4-BE49-F238E27FC236}">
                <a16:creationId xmlns:a16="http://schemas.microsoft.com/office/drawing/2014/main" id="{86E146A5-FA3C-4078-51EB-69886D8A941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685800" y="1438507"/>
            <a:ext cx="10363200" cy="4493038"/>
          </a:xfrm>
          <a:prstGeom prst="rect">
            <a:avLst/>
          </a:prstGeom>
        </p:spPr>
      </p:pic>
      <p:sp>
        <p:nvSpPr>
          <p:cNvPr id="10" name="TextBox 9">
            <a:extLst>
              <a:ext uri="{FF2B5EF4-FFF2-40B4-BE49-F238E27FC236}">
                <a16:creationId xmlns:a16="http://schemas.microsoft.com/office/drawing/2014/main" id="{6AEFFEB2-2222-6A52-EA58-D4D878F3D634}"/>
              </a:ext>
            </a:extLst>
          </p:cNvPr>
          <p:cNvSpPr txBox="1"/>
          <p:nvPr/>
        </p:nvSpPr>
        <p:spPr>
          <a:xfrm>
            <a:off x="3512482" y="3073699"/>
            <a:ext cx="628698" cy="4616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OS</a:t>
            </a:r>
          </a:p>
        </p:txBody>
      </p:sp>
      <p:sp>
        <p:nvSpPr>
          <p:cNvPr id="7" name="TextBox 6">
            <a:extLst>
              <a:ext uri="{FF2B5EF4-FFF2-40B4-BE49-F238E27FC236}">
                <a16:creationId xmlns:a16="http://schemas.microsoft.com/office/drawing/2014/main" id="{7B289C48-8165-6023-C68F-46225E78B930}"/>
              </a:ext>
            </a:extLst>
          </p:cNvPr>
          <p:cNvSpPr txBox="1"/>
          <p:nvPr/>
        </p:nvSpPr>
        <p:spPr>
          <a:xfrm>
            <a:off x="1524000" y="6399311"/>
            <a:ext cx="9127996"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Hungria, V et al. https://</a:t>
            </a:r>
            <a:r>
              <a:rPr kumimoji="0" lang="en-US" sz="1400" b="0" i="0" u="none" strike="noStrike" kern="1200" cap="none" spc="0" normalizeH="0" baseline="0" noProof="0" dirty="0" err="1">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pubmed.ncbi.nlm.nih.gov</a:t>
            </a: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/38828933/</a:t>
            </a:r>
          </a:p>
        </p:txBody>
      </p:sp>
      <p:pic>
        <p:nvPicPr>
          <p:cNvPr id="5" name="Picture 4">
            <a:extLst>
              <a:ext uri="{FF2B5EF4-FFF2-40B4-BE49-F238E27FC236}">
                <a16:creationId xmlns:a16="http://schemas.microsoft.com/office/drawing/2014/main" id="{7E8F0CC7-AB72-6202-7773-7D9485D0E282}"/>
              </a:ext>
            </a:extLst>
          </p:cNvPr>
          <p:cNvPicPr>
            <a:picLocks noChangeAspect="1"/>
          </p:cNvPicPr>
          <p:nvPr/>
        </p:nvPicPr>
        <p:blipFill>
          <a:blip r:embed="rId5"/>
          <a:srcRect l="17898" t="13907" r="11645" b="32785"/>
          <a:stretch>
            <a:fillRect/>
          </a:stretch>
        </p:blipFill>
        <p:spPr>
          <a:xfrm>
            <a:off x="10896600" y="152400"/>
            <a:ext cx="1134551" cy="530352"/>
          </a:xfrm>
          <a:prstGeom prst="rect">
            <a:avLst/>
          </a:prstGeom>
        </p:spPr>
      </p:pic>
    </p:spTree>
    <p:extLst>
      <p:ext uri="{BB962C8B-B14F-4D97-AF65-F5344CB8AC3E}">
        <p14:creationId xmlns:p14="http://schemas.microsoft.com/office/powerpoint/2010/main" val="283691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0E3C0-1FDD-1C8D-9C28-B84F4539E1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2FA630-B15B-1550-CEFD-F202AE9062FF}"/>
              </a:ext>
            </a:extLst>
          </p:cNvPr>
          <p:cNvSpPr>
            <a:spLocks noGrp="1"/>
          </p:cNvSpPr>
          <p:nvPr>
            <p:ph type="title"/>
          </p:nvPr>
        </p:nvSpPr>
        <p:spPr>
          <a:xfrm>
            <a:off x="914400" y="111252"/>
            <a:ext cx="10363200" cy="1143000"/>
          </a:xfrm>
        </p:spPr>
        <p:txBody>
          <a:bodyPr/>
          <a:lstStyle/>
          <a:p>
            <a:r>
              <a:rPr lang="en-US" dirty="0">
                <a:solidFill>
                  <a:schemeClr val="tx1"/>
                </a:solidFill>
                <a:latin typeface="Arial" panose="020B0604020202020204" pitchFamily="34" charset="0"/>
                <a:cs typeface="Arial" panose="020B0604020202020204" pitchFamily="34" charset="0"/>
              </a:rPr>
              <a:t>BelaMaf-Pd: DREAMM-8</a:t>
            </a:r>
          </a:p>
        </p:txBody>
      </p:sp>
      <p:pic>
        <p:nvPicPr>
          <p:cNvPr id="5" name="Picture 4">
            <a:extLst>
              <a:ext uri="{FF2B5EF4-FFF2-40B4-BE49-F238E27FC236}">
                <a16:creationId xmlns:a16="http://schemas.microsoft.com/office/drawing/2014/main" id="{C981672D-4122-331C-B3E7-94B5E5FF0096}"/>
              </a:ext>
            </a:extLst>
          </p:cNvPr>
          <p:cNvPicPr>
            <a:picLocks noChangeAspect="1"/>
          </p:cNvPicPr>
          <p:nvPr/>
        </p:nvPicPr>
        <p:blipFill>
          <a:blip r:embed="rId2"/>
          <a:stretch>
            <a:fillRect/>
          </a:stretch>
        </p:blipFill>
        <p:spPr>
          <a:xfrm>
            <a:off x="3206750" y="1371600"/>
            <a:ext cx="5778500" cy="4492318"/>
          </a:xfrm>
          <a:prstGeom prst="rect">
            <a:avLst/>
          </a:prstGeom>
        </p:spPr>
      </p:pic>
      <p:pic>
        <p:nvPicPr>
          <p:cNvPr id="3" name="Picture 2">
            <a:extLst>
              <a:ext uri="{FF2B5EF4-FFF2-40B4-BE49-F238E27FC236}">
                <a16:creationId xmlns:a16="http://schemas.microsoft.com/office/drawing/2014/main" id="{5A411A3D-8419-B92E-EDBF-5C664D65AC7A}"/>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2057400" y="1219200"/>
            <a:ext cx="7896225" cy="4987089"/>
          </a:xfrm>
          <a:prstGeom prst="rect">
            <a:avLst/>
          </a:prstGeom>
        </p:spPr>
      </p:pic>
      <p:sp>
        <p:nvSpPr>
          <p:cNvPr id="11" name="TextBox 10">
            <a:extLst>
              <a:ext uri="{FF2B5EF4-FFF2-40B4-BE49-F238E27FC236}">
                <a16:creationId xmlns:a16="http://schemas.microsoft.com/office/drawing/2014/main" id="{D5A39113-D9D9-DF7E-BADA-E9A293FCE40F}"/>
              </a:ext>
            </a:extLst>
          </p:cNvPr>
          <p:cNvSpPr txBox="1"/>
          <p:nvPr/>
        </p:nvSpPr>
        <p:spPr>
          <a:xfrm>
            <a:off x="1524000" y="6399311"/>
            <a:ext cx="9127996"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Dimopoulos, MA et al. https://</a:t>
            </a:r>
            <a:r>
              <a:rPr kumimoji="0" lang="en-US" sz="1400" b="0" i="0" u="none" strike="noStrike" kern="1200" cap="none" spc="0" normalizeH="0" baseline="0" noProof="0" dirty="0" err="1">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pubmed.ncbi.nlm.nih.gov</a:t>
            </a: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/38828951/</a:t>
            </a:r>
          </a:p>
        </p:txBody>
      </p:sp>
      <p:pic>
        <p:nvPicPr>
          <p:cNvPr id="4" name="Picture 3">
            <a:extLst>
              <a:ext uri="{FF2B5EF4-FFF2-40B4-BE49-F238E27FC236}">
                <a16:creationId xmlns:a16="http://schemas.microsoft.com/office/drawing/2014/main" id="{44A736C6-3DCD-BF5C-50B6-1D7FA6F77D00}"/>
              </a:ext>
            </a:extLst>
          </p:cNvPr>
          <p:cNvPicPr>
            <a:picLocks noChangeAspect="1"/>
          </p:cNvPicPr>
          <p:nvPr/>
        </p:nvPicPr>
        <p:blipFill>
          <a:blip r:embed="rId5"/>
          <a:srcRect l="17898" t="13907" r="11645" b="32785"/>
          <a:stretch>
            <a:fillRect/>
          </a:stretch>
        </p:blipFill>
        <p:spPr>
          <a:xfrm>
            <a:off x="10896600" y="152400"/>
            <a:ext cx="1134551" cy="530352"/>
          </a:xfrm>
          <a:prstGeom prst="rect">
            <a:avLst/>
          </a:prstGeom>
        </p:spPr>
      </p:pic>
    </p:spTree>
    <p:extLst>
      <p:ext uri="{BB962C8B-B14F-4D97-AF65-F5344CB8AC3E}">
        <p14:creationId xmlns:p14="http://schemas.microsoft.com/office/powerpoint/2010/main" val="41479833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8A866-7DE8-3F88-D9B6-6154D1092B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213B3F-E7AE-F6E7-4FDC-BBD0D6EC3BAE}"/>
              </a:ext>
            </a:extLst>
          </p:cNvPr>
          <p:cNvSpPr>
            <a:spLocks noGrp="1"/>
          </p:cNvSpPr>
          <p:nvPr>
            <p:ph type="title"/>
          </p:nvPr>
        </p:nvSpPr>
        <p:spPr/>
        <p:txBody>
          <a:bodyPr/>
          <a:lstStyle/>
          <a:p>
            <a:r>
              <a:rPr lang="en-US" dirty="0">
                <a:solidFill>
                  <a:schemeClr val="tx1"/>
                </a:solidFill>
                <a:latin typeface="Arial" panose="020B0604020202020204" pitchFamily="34" charset="0"/>
                <a:cs typeface="Arial" panose="020B0604020202020204" pitchFamily="34" charset="0"/>
              </a:rPr>
              <a:t>Focus on 2</a:t>
            </a:r>
            <a:r>
              <a:rPr lang="en-US" baseline="30000" dirty="0">
                <a:solidFill>
                  <a:schemeClr val="tx1"/>
                </a:solidFill>
                <a:latin typeface="Arial" panose="020B0604020202020204" pitchFamily="34" charset="0"/>
                <a:cs typeface="Arial" panose="020B0604020202020204" pitchFamily="34" charset="0"/>
              </a:rPr>
              <a:t>nd</a:t>
            </a:r>
            <a:r>
              <a:rPr lang="en-US" dirty="0">
                <a:solidFill>
                  <a:schemeClr val="tx1"/>
                </a:solidFill>
                <a:latin typeface="Arial" panose="020B0604020202020204" pitchFamily="34" charset="0"/>
                <a:cs typeface="Arial" panose="020B0604020202020204" pitchFamily="34" charset="0"/>
              </a:rPr>
              <a:t> Line &amp; MRD</a:t>
            </a:r>
          </a:p>
        </p:txBody>
      </p:sp>
      <p:pic>
        <p:nvPicPr>
          <p:cNvPr id="5" name="Picture 4">
            <a:extLst>
              <a:ext uri="{FF2B5EF4-FFF2-40B4-BE49-F238E27FC236}">
                <a16:creationId xmlns:a16="http://schemas.microsoft.com/office/drawing/2014/main" id="{3C948794-79BF-4056-333E-D7CD8E063741}"/>
              </a:ext>
            </a:extLst>
          </p:cNvPr>
          <p:cNvPicPr>
            <a:picLocks noChangeAspect="1"/>
          </p:cNvPicPr>
          <p:nvPr/>
        </p:nvPicPr>
        <p:blipFill>
          <a:blip r:embed="rId2"/>
          <a:stretch>
            <a:fillRect/>
          </a:stretch>
        </p:blipFill>
        <p:spPr>
          <a:xfrm>
            <a:off x="1524000" y="1441174"/>
            <a:ext cx="9144000" cy="4332848"/>
          </a:xfrm>
          <a:prstGeom prst="rect">
            <a:avLst/>
          </a:prstGeom>
        </p:spPr>
      </p:pic>
      <p:sp>
        <p:nvSpPr>
          <p:cNvPr id="3" name="TextBox 2">
            <a:extLst>
              <a:ext uri="{FF2B5EF4-FFF2-40B4-BE49-F238E27FC236}">
                <a16:creationId xmlns:a16="http://schemas.microsoft.com/office/drawing/2014/main" id="{B8A55F60-AF8E-C977-AA25-344E7C12365F}"/>
              </a:ext>
            </a:extLst>
          </p:cNvPr>
          <p:cNvSpPr txBox="1"/>
          <p:nvPr/>
        </p:nvSpPr>
        <p:spPr>
          <a:xfrm>
            <a:off x="1524000" y="6399311"/>
            <a:ext cx="9127996"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Beksac</a:t>
            </a: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 M et al. ASH 2024. Abstract 4731.</a:t>
            </a:r>
          </a:p>
        </p:txBody>
      </p:sp>
      <p:pic>
        <p:nvPicPr>
          <p:cNvPr id="4" name="Picture 3">
            <a:extLst>
              <a:ext uri="{FF2B5EF4-FFF2-40B4-BE49-F238E27FC236}">
                <a16:creationId xmlns:a16="http://schemas.microsoft.com/office/drawing/2014/main" id="{5BC62FB8-907A-07A6-FD89-495109B8E7FA}"/>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1143000" y="1449659"/>
            <a:ext cx="9753600" cy="4734465"/>
          </a:xfrm>
          <a:prstGeom prst="rect">
            <a:avLst/>
          </a:prstGeom>
        </p:spPr>
      </p:pic>
      <p:pic>
        <p:nvPicPr>
          <p:cNvPr id="6" name="Picture 5">
            <a:extLst>
              <a:ext uri="{FF2B5EF4-FFF2-40B4-BE49-F238E27FC236}">
                <a16:creationId xmlns:a16="http://schemas.microsoft.com/office/drawing/2014/main" id="{C6163D46-0A06-CEE8-6330-82A6B63BB8AC}"/>
              </a:ext>
            </a:extLst>
          </p:cNvPr>
          <p:cNvPicPr>
            <a:picLocks noChangeAspect="1"/>
          </p:cNvPicPr>
          <p:nvPr/>
        </p:nvPicPr>
        <p:blipFill>
          <a:blip r:embed="rId5"/>
          <a:srcRect l="17898" t="13907" r="11645" b="32785"/>
          <a:stretch>
            <a:fillRect/>
          </a:stretch>
        </p:blipFill>
        <p:spPr>
          <a:xfrm>
            <a:off x="10896600" y="152400"/>
            <a:ext cx="1134551" cy="530352"/>
          </a:xfrm>
          <a:prstGeom prst="rect">
            <a:avLst/>
          </a:prstGeom>
        </p:spPr>
      </p:pic>
    </p:spTree>
    <p:extLst>
      <p:ext uri="{BB962C8B-B14F-4D97-AF65-F5344CB8AC3E}">
        <p14:creationId xmlns:p14="http://schemas.microsoft.com/office/powerpoint/2010/main" val="18098547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BC0A4-15A2-CD4D-EF1F-ABD84C386EAE}"/>
              </a:ext>
            </a:extLst>
          </p:cNvPr>
          <p:cNvSpPr>
            <a:spLocks noGrp="1"/>
          </p:cNvSpPr>
          <p:nvPr>
            <p:ph type="title"/>
          </p:nvPr>
        </p:nvSpPr>
        <p:spPr/>
        <p:txBody>
          <a:bodyPr/>
          <a:lstStyle/>
          <a:p>
            <a:r>
              <a:rPr lang="en-US" dirty="0">
                <a:solidFill>
                  <a:schemeClr val="tx1"/>
                </a:solidFill>
                <a:latin typeface="Arial" panose="020B0604020202020204" pitchFamily="34" charset="0"/>
                <a:cs typeface="Arial" panose="020B0604020202020204" pitchFamily="34" charset="0"/>
              </a:rPr>
              <a:t>BelaMaf Doesn’t Impact sBCMA</a:t>
            </a:r>
          </a:p>
        </p:txBody>
      </p:sp>
      <p:sp>
        <p:nvSpPr>
          <p:cNvPr id="7" name="TextBox 6">
            <a:extLst>
              <a:ext uri="{FF2B5EF4-FFF2-40B4-BE49-F238E27FC236}">
                <a16:creationId xmlns:a16="http://schemas.microsoft.com/office/drawing/2014/main" id="{4FC9C765-CEA8-FE79-573A-0C527C9982D1}"/>
              </a:ext>
            </a:extLst>
          </p:cNvPr>
          <p:cNvSpPr txBox="1"/>
          <p:nvPr/>
        </p:nvSpPr>
        <p:spPr>
          <a:xfrm>
            <a:off x="1524000" y="6390355"/>
            <a:ext cx="9127996"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Musa, H et al. https://</a:t>
            </a:r>
            <a:r>
              <a:rPr kumimoji="0" lang="en-US" sz="1400" b="0" i="0" u="none" strike="noStrike" kern="1200" cap="none" spc="0" normalizeH="0" baseline="0" noProof="0" dirty="0" err="1">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pubmed.ncbi.nlm.nih.gov</a:t>
            </a: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/40874339/</a:t>
            </a:r>
          </a:p>
        </p:txBody>
      </p:sp>
      <p:pic>
        <p:nvPicPr>
          <p:cNvPr id="8" name="Picture 7">
            <a:extLst>
              <a:ext uri="{FF2B5EF4-FFF2-40B4-BE49-F238E27FC236}">
                <a16:creationId xmlns:a16="http://schemas.microsoft.com/office/drawing/2014/main" id="{F0FE7A09-1635-C86B-0B17-407CB601931E}"/>
              </a:ext>
            </a:extLst>
          </p:cNvPr>
          <p:cNvPicPr>
            <a:picLocks noChangeAspect="1"/>
          </p:cNvPicPr>
          <p:nvPr/>
        </p:nvPicPr>
        <p:blipFill>
          <a:blip r:embed="rId2"/>
          <a:stretch>
            <a:fillRect/>
          </a:stretch>
        </p:blipFill>
        <p:spPr>
          <a:xfrm>
            <a:off x="1116685" y="1820561"/>
            <a:ext cx="9501430" cy="3933925"/>
          </a:xfrm>
          <a:prstGeom prst="rect">
            <a:avLst/>
          </a:prstGeom>
        </p:spPr>
      </p:pic>
      <p:sp>
        <p:nvSpPr>
          <p:cNvPr id="9" name="Rectangle 8">
            <a:extLst>
              <a:ext uri="{FF2B5EF4-FFF2-40B4-BE49-F238E27FC236}">
                <a16:creationId xmlns:a16="http://schemas.microsoft.com/office/drawing/2014/main" id="{3B73C489-F4AA-EBA4-9B10-5A24C7235FF2}"/>
              </a:ext>
            </a:extLst>
          </p:cNvPr>
          <p:cNvSpPr/>
          <p:nvPr/>
        </p:nvSpPr>
        <p:spPr bwMode="auto">
          <a:xfrm>
            <a:off x="5715000" y="1891645"/>
            <a:ext cx="381000" cy="384048"/>
          </a:xfrm>
          <a:prstGeom prst="rect">
            <a:avLst/>
          </a:prstGeom>
          <a:solidFill>
            <a:schemeClr val="tx1"/>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 b="0" i="0" u="none" strike="noStrike" kern="1200" cap="none" spc="0" normalizeH="0" baseline="0" noProof="0" dirty="0">
              <a:ln>
                <a:noFill/>
              </a:ln>
              <a:solidFill>
                <a:srgbClr val="FFFFFF"/>
              </a:solidFill>
              <a:effectLst/>
              <a:uLnTx/>
              <a:uFillTx/>
              <a:latin typeface="Arial" panose="020B0604020202020204" pitchFamily="34" charset="0"/>
              <a:ea typeface="ＭＳ Ｐゴシック" charset="0"/>
              <a:cs typeface="Arial" panose="020B0604020202020204" pitchFamily="34" charset="0"/>
            </a:endParaRPr>
          </a:p>
        </p:txBody>
      </p:sp>
      <p:sp>
        <p:nvSpPr>
          <p:cNvPr id="10" name="TextBox 9">
            <a:extLst>
              <a:ext uri="{FF2B5EF4-FFF2-40B4-BE49-F238E27FC236}">
                <a16:creationId xmlns:a16="http://schemas.microsoft.com/office/drawing/2014/main" id="{08023B4C-E230-C7CD-CD09-AF71F339E39D}"/>
              </a:ext>
            </a:extLst>
          </p:cNvPr>
          <p:cNvSpPr txBox="1"/>
          <p:nvPr/>
        </p:nvSpPr>
        <p:spPr>
          <a:xfrm>
            <a:off x="3505201" y="2967335"/>
            <a:ext cx="6394699" cy="4616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t>DREAMM-2                                DREAMM-7</a:t>
            </a:r>
          </a:p>
        </p:txBody>
      </p:sp>
      <p:pic>
        <p:nvPicPr>
          <p:cNvPr id="3" name="Picture 2">
            <a:extLst>
              <a:ext uri="{FF2B5EF4-FFF2-40B4-BE49-F238E27FC236}">
                <a16:creationId xmlns:a16="http://schemas.microsoft.com/office/drawing/2014/main" id="{DD425B4E-F70F-EE90-8BC2-93022DD64671}"/>
              </a:ext>
            </a:extLst>
          </p:cNvPr>
          <p:cNvPicPr>
            <a:picLocks noChangeAspect="1"/>
          </p:cNvPicPr>
          <p:nvPr/>
        </p:nvPicPr>
        <p:blipFill>
          <a:blip r:embed="rId3"/>
          <a:srcRect l="17898" t="13907" r="11645" b="32785"/>
          <a:stretch>
            <a:fillRect/>
          </a:stretch>
        </p:blipFill>
        <p:spPr>
          <a:xfrm>
            <a:off x="10896600" y="152400"/>
            <a:ext cx="1134551" cy="530352"/>
          </a:xfrm>
          <a:prstGeom prst="rect">
            <a:avLst/>
          </a:prstGeom>
        </p:spPr>
      </p:pic>
    </p:spTree>
    <p:extLst>
      <p:ext uri="{BB962C8B-B14F-4D97-AF65-F5344CB8AC3E}">
        <p14:creationId xmlns:p14="http://schemas.microsoft.com/office/powerpoint/2010/main" val="4195532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DFCD2-C9B7-68BF-45B6-16DFFEBB32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4EA7DE-3BD6-96A8-CF85-326522C66B62}"/>
              </a:ext>
            </a:extLst>
          </p:cNvPr>
          <p:cNvSpPr>
            <a:spLocks noGrp="1"/>
          </p:cNvSpPr>
          <p:nvPr>
            <p:ph type="title"/>
          </p:nvPr>
        </p:nvSpPr>
        <p:spPr/>
        <p:txBody>
          <a:bodyPr/>
          <a:lstStyle/>
          <a:p>
            <a:r>
              <a:rPr lang="en-US" dirty="0">
                <a:solidFill>
                  <a:schemeClr val="tx1"/>
                </a:solidFill>
                <a:latin typeface="Arial" panose="020B0604020202020204" pitchFamily="34" charset="0"/>
                <a:cs typeface="Arial" panose="020B0604020202020204" pitchFamily="34" charset="0"/>
              </a:rPr>
              <a:t>Ocular Toxicity &amp; Dosing Changes</a:t>
            </a:r>
          </a:p>
        </p:txBody>
      </p:sp>
      <p:pic>
        <p:nvPicPr>
          <p:cNvPr id="3" name="Picture 2">
            <a:extLst>
              <a:ext uri="{FF2B5EF4-FFF2-40B4-BE49-F238E27FC236}">
                <a16:creationId xmlns:a16="http://schemas.microsoft.com/office/drawing/2014/main" id="{C103972A-7991-2AC5-F0CE-7A942399EAAC}"/>
              </a:ext>
            </a:extLst>
          </p:cNvPr>
          <p:cNvPicPr>
            <a:picLocks noChangeAspect="1"/>
          </p:cNvPicPr>
          <p:nvPr/>
        </p:nvPicPr>
        <p:blipFill>
          <a:blip r:embed="rId2"/>
          <a:stretch>
            <a:fillRect/>
          </a:stretch>
        </p:blipFill>
        <p:spPr>
          <a:xfrm>
            <a:off x="1344858" y="1295400"/>
            <a:ext cx="9220200" cy="4946512"/>
          </a:xfrm>
          <a:prstGeom prst="rect">
            <a:avLst/>
          </a:prstGeom>
        </p:spPr>
      </p:pic>
      <p:sp>
        <p:nvSpPr>
          <p:cNvPr id="4" name="TextBox 3">
            <a:extLst>
              <a:ext uri="{FF2B5EF4-FFF2-40B4-BE49-F238E27FC236}">
                <a16:creationId xmlns:a16="http://schemas.microsoft.com/office/drawing/2014/main" id="{BD763D96-5CCF-2E6B-8AC2-61DC1D75335F}"/>
              </a:ext>
            </a:extLst>
          </p:cNvPr>
          <p:cNvSpPr txBox="1"/>
          <p:nvPr/>
        </p:nvSpPr>
        <p:spPr>
          <a:xfrm>
            <a:off x="1524000" y="6399311"/>
            <a:ext cx="9127996"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Mateos, M-V. et al. https://</a:t>
            </a:r>
            <a:r>
              <a:rPr kumimoji="0" lang="en-US" sz="1400" b="0" i="0" u="none" strike="noStrike" kern="1200" cap="none" spc="0" normalizeH="0" baseline="0" noProof="0" dirty="0" err="1">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pubmed.ncbi.nlm.nih.gov</a:t>
            </a: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/40763276/</a:t>
            </a:r>
          </a:p>
        </p:txBody>
      </p:sp>
      <p:pic>
        <p:nvPicPr>
          <p:cNvPr id="5" name="Picture 4">
            <a:extLst>
              <a:ext uri="{FF2B5EF4-FFF2-40B4-BE49-F238E27FC236}">
                <a16:creationId xmlns:a16="http://schemas.microsoft.com/office/drawing/2014/main" id="{9C997155-2B44-AC36-B3BD-7D4C4D0E975C}"/>
              </a:ext>
            </a:extLst>
          </p:cNvPr>
          <p:cNvPicPr>
            <a:picLocks noChangeAspect="1"/>
          </p:cNvPicPr>
          <p:nvPr/>
        </p:nvPicPr>
        <p:blipFill>
          <a:blip r:embed="rId3"/>
          <a:srcRect l="17898" t="13907" r="11645" b="32785"/>
          <a:stretch>
            <a:fillRect/>
          </a:stretch>
        </p:blipFill>
        <p:spPr>
          <a:xfrm>
            <a:off x="10896600" y="152400"/>
            <a:ext cx="1134551" cy="530352"/>
          </a:xfrm>
          <a:prstGeom prst="rect">
            <a:avLst/>
          </a:prstGeom>
        </p:spPr>
      </p:pic>
    </p:spTree>
    <p:extLst>
      <p:ext uri="{BB962C8B-B14F-4D97-AF65-F5344CB8AC3E}">
        <p14:creationId xmlns:p14="http://schemas.microsoft.com/office/powerpoint/2010/main" val="13733872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1F664-1932-83A0-5BA6-0128D66C36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CE53DE-BCD9-2B65-0B62-05A21919E519}"/>
              </a:ext>
            </a:extLst>
          </p:cNvPr>
          <p:cNvSpPr>
            <a:spLocks noGrp="1"/>
          </p:cNvSpPr>
          <p:nvPr>
            <p:ph type="title"/>
          </p:nvPr>
        </p:nvSpPr>
        <p:spPr/>
        <p:txBody>
          <a:bodyPr/>
          <a:lstStyle/>
          <a:p>
            <a:r>
              <a:rPr lang="en-US" dirty="0">
                <a:solidFill>
                  <a:schemeClr val="tx1"/>
                </a:solidFill>
                <a:latin typeface="Arial" panose="020B0604020202020204" pitchFamily="34" charset="0"/>
                <a:cs typeface="Arial" panose="020B0604020202020204" pitchFamily="34" charset="0"/>
              </a:rPr>
              <a:t>Dosing Interval &amp; Ocular Events</a:t>
            </a:r>
          </a:p>
        </p:txBody>
      </p:sp>
      <p:pic>
        <p:nvPicPr>
          <p:cNvPr id="4" name="Picture 3">
            <a:extLst>
              <a:ext uri="{FF2B5EF4-FFF2-40B4-BE49-F238E27FC236}">
                <a16:creationId xmlns:a16="http://schemas.microsoft.com/office/drawing/2014/main" id="{50E4220F-8DCD-B798-8772-0FED06B096DF}"/>
              </a:ext>
            </a:extLst>
          </p:cNvPr>
          <p:cNvPicPr>
            <a:picLocks noChangeAspect="1"/>
          </p:cNvPicPr>
          <p:nvPr/>
        </p:nvPicPr>
        <p:blipFill>
          <a:blip r:embed="rId2"/>
          <a:stretch>
            <a:fillRect/>
          </a:stretch>
        </p:blipFill>
        <p:spPr>
          <a:xfrm>
            <a:off x="1828800" y="1295400"/>
            <a:ext cx="8305800" cy="4965943"/>
          </a:xfrm>
          <a:prstGeom prst="rect">
            <a:avLst/>
          </a:prstGeom>
        </p:spPr>
      </p:pic>
      <p:sp>
        <p:nvSpPr>
          <p:cNvPr id="5" name="Rectangle 4">
            <a:extLst>
              <a:ext uri="{FF2B5EF4-FFF2-40B4-BE49-F238E27FC236}">
                <a16:creationId xmlns:a16="http://schemas.microsoft.com/office/drawing/2014/main" id="{4C47A006-C0FD-2921-15D5-992547FF07EA}"/>
              </a:ext>
            </a:extLst>
          </p:cNvPr>
          <p:cNvSpPr/>
          <p:nvPr/>
        </p:nvSpPr>
        <p:spPr bwMode="auto">
          <a:xfrm>
            <a:off x="1943100" y="1326144"/>
            <a:ext cx="228600" cy="304800"/>
          </a:xfrm>
          <a:prstGeom prst="rect">
            <a:avLst/>
          </a:prstGeom>
          <a:solidFill>
            <a:schemeClr val="tx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 b="0" i="0" u="none" strike="noStrike" kern="1200" cap="none" spc="0" normalizeH="0" baseline="0" noProof="0">
              <a:ln>
                <a:noFill/>
              </a:ln>
              <a:solidFill>
                <a:srgbClr val="FFFFFF"/>
              </a:solidFill>
              <a:effectLst/>
              <a:uLnTx/>
              <a:uFillTx/>
              <a:latin typeface="Arial" panose="020B0604020202020204" pitchFamily="34" charset="0"/>
              <a:ea typeface="ＭＳ Ｐゴシック" charset="0"/>
              <a:cs typeface="Arial" panose="020B0604020202020204" pitchFamily="34" charset="0"/>
            </a:endParaRPr>
          </a:p>
        </p:txBody>
      </p:sp>
      <p:pic>
        <p:nvPicPr>
          <p:cNvPr id="3" name="Picture 2">
            <a:extLst>
              <a:ext uri="{FF2B5EF4-FFF2-40B4-BE49-F238E27FC236}">
                <a16:creationId xmlns:a16="http://schemas.microsoft.com/office/drawing/2014/main" id="{057F9216-D152-A698-3CD6-2F0597AD884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1295399" y="1785357"/>
            <a:ext cx="9969409" cy="3480548"/>
          </a:xfrm>
          <a:prstGeom prst="rect">
            <a:avLst/>
          </a:prstGeom>
        </p:spPr>
      </p:pic>
      <p:sp>
        <p:nvSpPr>
          <p:cNvPr id="6" name="TextBox 5">
            <a:extLst>
              <a:ext uri="{FF2B5EF4-FFF2-40B4-BE49-F238E27FC236}">
                <a16:creationId xmlns:a16="http://schemas.microsoft.com/office/drawing/2014/main" id="{EF1D9E85-87FC-18D7-3E6D-0F3D5BF30890}"/>
              </a:ext>
            </a:extLst>
          </p:cNvPr>
          <p:cNvSpPr txBox="1"/>
          <p:nvPr/>
        </p:nvSpPr>
        <p:spPr>
          <a:xfrm>
            <a:off x="1524000" y="6415756"/>
            <a:ext cx="9127996"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Mateos, M-V. et al. https://</a:t>
            </a:r>
            <a:r>
              <a:rPr kumimoji="0" lang="en-US" sz="1400" b="0" i="0" u="none" strike="noStrike" kern="1200" cap="none" spc="0" normalizeH="0" baseline="0" noProof="0" dirty="0" err="1">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pubmed.ncbi.nlm.nih.gov</a:t>
            </a: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/40763276/</a:t>
            </a:r>
          </a:p>
        </p:txBody>
      </p:sp>
      <p:pic>
        <p:nvPicPr>
          <p:cNvPr id="8" name="Picture 7">
            <a:extLst>
              <a:ext uri="{FF2B5EF4-FFF2-40B4-BE49-F238E27FC236}">
                <a16:creationId xmlns:a16="http://schemas.microsoft.com/office/drawing/2014/main" id="{98D283B8-9604-6320-3C4D-FA01C78F26ED}"/>
              </a:ext>
            </a:extLst>
          </p:cNvPr>
          <p:cNvPicPr>
            <a:picLocks noChangeAspect="1"/>
          </p:cNvPicPr>
          <p:nvPr/>
        </p:nvPicPr>
        <p:blipFill>
          <a:blip r:embed="rId5"/>
          <a:srcRect l="17898" t="13907" r="11645" b="32785"/>
          <a:stretch>
            <a:fillRect/>
          </a:stretch>
        </p:blipFill>
        <p:spPr>
          <a:xfrm>
            <a:off x="10896600" y="152400"/>
            <a:ext cx="1134551" cy="530352"/>
          </a:xfrm>
          <a:prstGeom prst="rect">
            <a:avLst/>
          </a:prstGeom>
        </p:spPr>
      </p:pic>
    </p:spTree>
    <p:extLst>
      <p:ext uri="{BB962C8B-B14F-4D97-AF65-F5344CB8AC3E}">
        <p14:creationId xmlns:p14="http://schemas.microsoft.com/office/powerpoint/2010/main" val="40862286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C68AB-2365-2797-0295-79E2B26582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1F5679-9009-5A41-CD7B-ECA003EF4897}"/>
              </a:ext>
            </a:extLst>
          </p:cNvPr>
          <p:cNvSpPr>
            <a:spLocks noGrp="1"/>
          </p:cNvSpPr>
          <p:nvPr>
            <p:ph type="title"/>
          </p:nvPr>
        </p:nvSpPr>
        <p:spPr/>
        <p:txBody>
          <a:bodyPr/>
          <a:lstStyle/>
          <a:p>
            <a:r>
              <a:rPr lang="en-US" dirty="0">
                <a:solidFill>
                  <a:schemeClr val="tx1"/>
                </a:solidFill>
                <a:latin typeface="Arial" panose="020B0604020202020204" pitchFamily="34" charset="0"/>
                <a:cs typeface="Arial" panose="020B0604020202020204" pitchFamily="34" charset="0"/>
              </a:rPr>
              <a:t>Responses Improve Despite Delays</a:t>
            </a:r>
          </a:p>
        </p:txBody>
      </p:sp>
      <p:pic>
        <p:nvPicPr>
          <p:cNvPr id="8" name="Picture 7">
            <a:extLst>
              <a:ext uri="{FF2B5EF4-FFF2-40B4-BE49-F238E27FC236}">
                <a16:creationId xmlns:a16="http://schemas.microsoft.com/office/drawing/2014/main" id="{72343475-F44D-1B6E-837A-0DCDD022FDB2}"/>
              </a:ext>
            </a:extLst>
          </p:cNvPr>
          <p:cNvPicPr>
            <a:picLocks/>
          </p:cNvPicPr>
          <p:nvPr/>
        </p:nvPicPr>
        <p:blipFill>
          <a:blip r:embed="rId2"/>
          <a:stretch>
            <a:fillRect/>
          </a:stretch>
        </p:blipFill>
        <p:spPr>
          <a:xfrm>
            <a:off x="914400" y="1691640"/>
            <a:ext cx="5181600" cy="4041648"/>
          </a:xfrm>
          <a:prstGeom prst="rect">
            <a:avLst/>
          </a:prstGeom>
        </p:spPr>
      </p:pic>
      <p:pic>
        <p:nvPicPr>
          <p:cNvPr id="10" name="Picture 9">
            <a:extLst>
              <a:ext uri="{FF2B5EF4-FFF2-40B4-BE49-F238E27FC236}">
                <a16:creationId xmlns:a16="http://schemas.microsoft.com/office/drawing/2014/main" id="{0A1D029A-16D1-FF7D-4A8A-D7FB95C887E4}"/>
              </a:ext>
            </a:extLst>
          </p:cNvPr>
          <p:cNvPicPr>
            <a:picLocks noChangeAspect="1"/>
          </p:cNvPicPr>
          <p:nvPr/>
        </p:nvPicPr>
        <p:blipFill>
          <a:blip r:embed="rId3"/>
          <a:stretch>
            <a:fillRect/>
          </a:stretch>
        </p:blipFill>
        <p:spPr>
          <a:xfrm>
            <a:off x="6112727" y="1691641"/>
            <a:ext cx="5181600" cy="4036495"/>
          </a:xfrm>
          <a:prstGeom prst="rect">
            <a:avLst/>
          </a:prstGeom>
        </p:spPr>
      </p:pic>
      <p:sp>
        <p:nvSpPr>
          <p:cNvPr id="11" name="TextBox 10">
            <a:extLst>
              <a:ext uri="{FF2B5EF4-FFF2-40B4-BE49-F238E27FC236}">
                <a16:creationId xmlns:a16="http://schemas.microsoft.com/office/drawing/2014/main" id="{BC00833F-7DF5-5ADD-946D-71892DDC492C}"/>
              </a:ext>
            </a:extLst>
          </p:cNvPr>
          <p:cNvSpPr txBox="1"/>
          <p:nvPr/>
        </p:nvSpPr>
        <p:spPr>
          <a:xfrm>
            <a:off x="2862465" y="5879918"/>
            <a:ext cx="1895071" cy="4616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anose="020B0600070205080204" pitchFamily="34" charset="-128"/>
                <a:cs typeface="Arial" panose="020B0604020202020204" pitchFamily="34" charset="0"/>
              </a:rPr>
              <a:t>DREAMM-7</a:t>
            </a:r>
          </a:p>
        </p:txBody>
      </p:sp>
      <p:sp>
        <p:nvSpPr>
          <p:cNvPr id="12" name="TextBox 11">
            <a:extLst>
              <a:ext uri="{FF2B5EF4-FFF2-40B4-BE49-F238E27FC236}">
                <a16:creationId xmlns:a16="http://schemas.microsoft.com/office/drawing/2014/main" id="{44EAAD17-CBAC-265C-2338-7087929CC7F1}"/>
              </a:ext>
            </a:extLst>
          </p:cNvPr>
          <p:cNvSpPr txBox="1"/>
          <p:nvPr/>
        </p:nvSpPr>
        <p:spPr>
          <a:xfrm>
            <a:off x="7434465" y="5867400"/>
            <a:ext cx="1895071" cy="4616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anose="020B0600070205080204" pitchFamily="34" charset="-128"/>
                <a:cs typeface="Arial" panose="020B0604020202020204" pitchFamily="34" charset="0"/>
              </a:rPr>
              <a:t>DREAMM-8</a:t>
            </a:r>
          </a:p>
        </p:txBody>
      </p:sp>
      <p:sp>
        <p:nvSpPr>
          <p:cNvPr id="3" name="TextBox 2">
            <a:extLst>
              <a:ext uri="{FF2B5EF4-FFF2-40B4-BE49-F238E27FC236}">
                <a16:creationId xmlns:a16="http://schemas.microsoft.com/office/drawing/2014/main" id="{8593869A-AA4D-4005-50A8-405839E5C20C}"/>
              </a:ext>
            </a:extLst>
          </p:cNvPr>
          <p:cNvSpPr txBox="1"/>
          <p:nvPr/>
        </p:nvSpPr>
        <p:spPr>
          <a:xfrm>
            <a:off x="1524000" y="6482577"/>
            <a:ext cx="9127996"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Mateos, M-V. et al. https://</a:t>
            </a:r>
            <a:r>
              <a:rPr kumimoji="0" lang="en-US" sz="1400" b="0" i="0" u="none" strike="noStrike" kern="1200" cap="none" spc="0" normalizeH="0" baseline="0" noProof="0" dirty="0" err="1">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pubmed.ncbi.nlm.nih.gov</a:t>
            </a: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/40763276/</a:t>
            </a:r>
          </a:p>
        </p:txBody>
      </p:sp>
      <p:pic>
        <p:nvPicPr>
          <p:cNvPr id="4" name="Picture 3">
            <a:extLst>
              <a:ext uri="{FF2B5EF4-FFF2-40B4-BE49-F238E27FC236}">
                <a16:creationId xmlns:a16="http://schemas.microsoft.com/office/drawing/2014/main" id="{FFD4DFE1-5181-DEA3-4A39-12654853F07E}"/>
              </a:ext>
            </a:extLst>
          </p:cNvPr>
          <p:cNvPicPr>
            <a:picLocks noChangeAspect="1"/>
          </p:cNvPicPr>
          <p:nvPr/>
        </p:nvPicPr>
        <p:blipFill>
          <a:blip r:embed="rId4"/>
          <a:srcRect l="17898" t="13907" r="11645" b="32785"/>
          <a:stretch>
            <a:fillRect/>
          </a:stretch>
        </p:blipFill>
        <p:spPr>
          <a:xfrm>
            <a:off x="10896600" y="152400"/>
            <a:ext cx="1134551" cy="530352"/>
          </a:xfrm>
          <a:prstGeom prst="rect">
            <a:avLst/>
          </a:prstGeom>
        </p:spPr>
      </p:pic>
    </p:spTree>
    <p:extLst>
      <p:ext uri="{BB962C8B-B14F-4D97-AF65-F5344CB8AC3E}">
        <p14:creationId xmlns:p14="http://schemas.microsoft.com/office/powerpoint/2010/main" val="426675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68379-AF5F-DCD5-77BB-9C96DC0F3DF2}"/>
              </a:ext>
            </a:extLst>
          </p:cNvPr>
          <p:cNvSpPr>
            <a:spLocks noGrp="1"/>
          </p:cNvSpPr>
          <p:nvPr>
            <p:ph type="title"/>
          </p:nvPr>
        </p:nvSpPr>
        <p:spPr>
          <a:xfrm>
            <a:off x="1524000" y="304800"/>
            <a:ext cx="9127996" cy="1143000"/>
          </a:xfrm>
        </p:spPr>
        <p:txBody>
          <a:bodyPr/>
          <a:lstStyle/>
          <a:p>
            <a:r>
              <a:rPr lang="en-US" dirty="0">
                <a:solidFill>
                  <a:schemeClr val="tx1"/>
                </a:solidFill>
                <a:latin typeface="Arial" panose="020B0604020202020204" pitchFamily="34" charset="0"/>
                <a:cs typeface="Arial" panose="020B0604020202020204" pitchFamily="34" charset="0"/>
              </a:rPr>
              <a:t>Selected Other Trials: Bela-KRd in RRMM</a:t>
            </a:r>
          </a:p>
        </p:txBody>
      </p:sp>
      <p:sp>
        <p:nvSpPr>
          <p:cNvPr id="7" name="TextBox 6">
            <a:extLst>
              <a:ext uri="{FF2B5EF4-FFF2-40B4-BE49-F238E27FC236}">
                <a16:creationId xmlns:a16="http://schemas.microsoft.com/office/drawing/2014/main" id="{D534B57B-AD04-7107-D0A7-2AEE3DA5463F}"/>
              </a:ext>
            </a:extLst>
          </p:cNvPr>
          <p:cNvSpPr txBox="1"/>
          <p:nvPr/>
        </p:nvSpPr>
        <p:spPr>
          <a:xfrm>
            <a:off x="1524000" y="6399311"/>
            <a:ext cx="9127996"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Atrash, S et al. https://</a:t>
            </a:r>
            <a:r>
              <a:rPr kumimoji="0" lang="en-US" sz="1400" b="0" i="0" u="none" strike="noStrike" kern="1200" cap="none" spc="0" normalizeH="0" baseline="0" noProof="0" dirty="0" err="1">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pubmed.ncbi.nlm.nih.gov</a:t>
            </a: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/41719502/</a:t>
            </a:r>
          </a:p>
        </p:txBody>
      </p:sp>
      <p:pic>
        <p:nvPicPr>
          <p:cNvPr id="3" name="Picture 2">
            <a:extLst>
              <a:ext uri="{FF2B5EF4-FFF2-40B4-BE49-F238E27FC236}">
                <a16:creationId xmlns:a16="http://schemas.microsoft.com/office/drawing/2014/main" id="{F78C3C2A-0F59-016A-CD41-41FD5613EA31}"/>
              </a:ext>
            </a:extLst>
          </p:cNvPr>
          <p:cNvPicPr>
            <a:picLocks noChangeAspect="1"/>
          </p:cNvPicPr>
          <p:nvPr/>
        </p:nvPicPr>
        <p:blipFill>
          <a:blip r:embed="rId2"/>
          <a:stretch>
            <a:fillRect/>
          </a:stretch>
        </p:blipFill>
        <p:spPr>
          <a:xfrm>
            <a:off x="2438400" y="1600200"/>
            <a:ext cx="6927850" cy="4352287"/>
          </a:xfrm>
          <a:prstGeom prst="rect">
            <a:avLst/>
          </a:prstGeom>
        </p:spPr>
      </p:pic>
      <p:pic>
        <p:nvPicPr>
          <p:cNvPr id="4" name="Picture 3">
            <a:extLst>
              <a:ext uri="{FF2B5EF4-FFF2-40B4-BE49-F238E27FC236}">
                <a16:creationId xmlns:a16="http://schemas.microsoft.com/office/drawing/2014/main" id="{50496631-077C-5EF0-5831-A6041DDBD1BB}"/>
              </a:ext>
            </a:extLst>
          </p:cNvPr>
          <p:cNvPicPr>
            <a:picLocks noChangeAspect="1"/>
          </p:cNvPicPr>
          <p:nvPr/>
        </p:nvPicPr>
        <p:blipFill>
          <a:blip r:embed="rId3"/>
          <a:srcRect l="17898" t="13907" r="11645" b="32785"/>
          <a:stretch>
            <a:fillRect/>
          </a:stretch>
        </p:blipFill>
        <p:spPr>
          <a:xfrm>
            <a:off x="10896600" y="152400"/>
            <a:ext cx="1134551" cy="530352"/>
          </a:xfrm>
          <a:prstGeom prst="rect">
            <a:avLst/>
          </a:prstGeom>
        </p:spPr>
      </p:pic>
    </p:spTree>
    <p:extLst>
      <p:ext uri="{BB962C8B-B14F-4D97-AF65-F5344CB8AC3E}">
        <p14:creationId xmlns:p14="http://schemas.microsoft.com/office/powerpoint/2010/main" val="40360186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A46A8-4EA2-A55C-C1DC-CCD2784022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7ED84A-A100-7B63-4795-177C27632AA8}"/>
              </a:ext>
            </a:extLst>
          </p:cNvPr>
          <p:cNvSpPr>
            <a:spLocks noGrp="1"/>
          </p:cNvSpPr>
          <p:nvPr>
            <p:ph type="title"/>
          </p:nvPr>
        </p:nvSpPr>
        <p:spPr>
          <a:xfrm>
            <a:off x="1524000" y="304800"/>
            <a:ext cx="9127996" cy="1143000"/>
          </a:xfrm>
        </p:spPr>
        <p:txBody>
          <a:bodyPr/>
          <a:lstStyle/>
          <a:p>
            <a:r>
              <a:rPr lang="en-US" dirty="0">
                <a:solidFill>
                  <a:schemeClr val="tx1"/>
                </a:solidFill>
                <a:latin typeface="Arial" panose="020B0604020202020204" pitchFamily="34" charset="0"/>
                <a:cs typeface="Arial" panose="020B0604020202020204" pitchFamily="34" charset="0"/>
              </a:rPr>
              <a:t>Bela-Rd in IF/F NDMM</a:t>
            </a:r>
          </a:p>
        </p:txBody>
      </p:sp>
      <p:sp>
        <p:nvSpPr>
          <p:cNvPr id="7" name="TextBox 6">
            <a:extLst>
              <a:ext uri="{FF2B5EF4-FFF2-40B4-BE49-F238E27FC236}">
                <a16:creationId xmlns:a16="http://schemas.microsoft.com/office/drawing/2014/main" id="{545A7DC3-E3F3-EF47-9D45-233340EDDEE8}"/>
              </a:ext>
            </a:extLst>
          </p:cNvPr>
          <p:cNvSpPr txBox="1"/>
          <p:nvPr/>
        </p:nvSpPr>
        <p:spPr>
          <a:xfrm>
            <a:off x="1524000" y="6399311"/>
            <a:ext cx="9127996"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Terpos</a:t>
            </a: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 E et al. https://</a:t>
            </a:r>
            <a:r>
              <a:rPr kumimoji="0" lang="en-US" sz="1400" b="0" i="0" u="none" strike="noStrike" kern="1200" cap="none" spc="0" normalizeH="0" baseline="0" noProof="0" dirty="0" err="1">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pubmed.ncbi.nlm.nih.gov</a:t>
            </a: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/41346230/</a:t>
            </a:r>
          </a:p>
        </p:txBody>
      </p:sp>
      <p:pic>
        <p:nvPicPr>
          <p:cNvPr id="9" name="Picture 8">
            <a:extLst>
              <a:ext uri="{FF2B5EF4-FFF2-40B4-BE49-F238E27FC236}">
                <a16:creationId xmlns:a16="http://schemas.microsoft.com/office/drawing/2014/main" id="{396E9FAB-9E6D-563F-C845-F1712CAC10F2}"/>
              </a:ext>
            </a:extLst>
          </p:cNvPr>
          <p:cNvPicPr>
            <a:picLocks noChangeAspect="1"/>
          </p:cNvPicPr>
          <p:nvPr/>
        </p:nvPicPr>
        <p:blipFill>
          <a:blip r:embed="rId2"/>
          <a:stretch>
            <a:fillRect/>
          </a:stretch>
        </p:blipFill>
        <p:spPr>
          <a:xfrm>
            <a:off x="2514600" y="1447800"/>
            <a:ext cx="6908228" cy="4610100"/>
          </a:xfrm>
          <a:prstGeom prst="rect">
            <a:avLst/>
          </a:prstGeom>
        </p:spPr>
      </p:pic>
      <p:pic>
        <p:nvPicPr>
          <p:cNvPr id="3" name="Picture 2">
            <a:extLst>
              <a:ext uri="{FF2B5EF4-FFF2-40B4-BE49-F238E27FC236}">
                <a16:creationId xmlns:a16="http://schemas.microsoft.com/office/drawing/2014/main" id="{09B2E1AB-19ED-BABD-99C1-07F4DE368D43}"/>
              </a:ext>
            </a:extLst>
          </p:cNvPr>
          <p:cNvPicPr>
            <a:picLocks noChangeAspect="1"/>
          </p:cNvPicPr>
          <p:nvPr/>
        </p:nvPicPr>
        <p:blipFill>
          <a:blip r:embed="rId3"/>
          <a:srcRect l="17898" t="13907" r="11645" b="32785"/>
          <a:stretch>
            <a:fillRect/>
          </a:stretch>
        </p:blipFill>
        <p:spPr>
          <a:xfrm>
            <a:off x="10896600" y="152400"/>
            <a:ext cx="1134551" cy="530352"/>
          </a:xfrm>
          <a:prstGeom prst="rect">
            <a:avLst/>
          </a:prstGeom>
        </p:spPr>
      </p:pic>
    </p:spTree>
    <p:extLst>
      <p:ext uri="{BB962C8B-B14F-4D97-AF65-F5344CB8AC3E}">
        <p14:creationId xmlns:p14="http://schemas.microsoft.com/office/powerpoint/2010/main" val="1276115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D29B1-FFA3-0CF2-E71F-0DAF0E8091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9368B0-0F39-F70A-CBFC-C0803279DE99}"/>
              </a:ext>
            </a:extLst>
          </p:cNvPr>
          <p:cNvSpPr>
            <a:spLocks noGrp="1"/>
          </p:cNvSpPr>
          <p:nvPr>
            <p:ph type="title"/>
          </p:nvPr>
        </p:nvSpPr>
        <p:spPr>
          <a:xfrm>
            <a:off x="1524000" y="304800"/>
            <a:ext cx="9127996" cy="1143000"/>
          </a:xfrm>
        </p:spPr>
        <p:txBody>
          <a:bodyPr/>
          <a:lstStyle/>
          <a:p>
            <a:r>
              <a:rPr lang="en-US" dirty="0">
                <a:solidFill>
                  <a:schemeClr val="tx1"/>
                </a:solidFill>
                <a:latin typeface="Arial" panose="020B0604020202020204" pitchFamily="34" charset="0"/>
                <a:cs typeface="Arial" panose="020B0604020202020204" pitchFamily="34" charset="0"/>
              </a:rPr>
              <a:t>Selected Ongoing Studies</a:t>
            </a:r>
          </a:p>
        </p:txBody>
      </p:sp>
      <p:sp>
        <p:nvSpPr>
          <p:cNvPr id="7" name="TextBox 6">
            <a:extLst>
              <a:ext uri="{FF2B5EF4-FFF2-40B4-BE49-F238E27FC236}">
                <a16:creationId xmlns:a16="http://schemas.microsoft.com/office/drawing/2014/main" id="{EA8D3B86-F190-E40A-14E7-735A44B066EB}"/>
              </a:ext>
            </a:extLst>
          </p:cNvPr>
          <p:cNvSpPr txBox="1"/>
          <p:nvPr/>
        </p:nvSpPr>
        <p:spPr>
          <a:xfrm>
            <a:off x="1524000" y="6399311"/>
            <a:ext cx="9127996"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https://</a:t>
            </a:r>
            <a:r>
              <a:rPr kumimoji="0" lang="en-US" sz="1400" b="0" i="0" u="none" strike="noStrike" kern="1200" cap="none" spc="0" normalizeH="0" baseline="0" noProof="0" dirty="0" err="1">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clinicaltrials.gov</a:t>
            </a:r>
            <a:r>
              <a:rPr kumimoji="0" lang="en-US" sz="1400" b="0" i="0" u="none" strike="noStrike" kern="1200" cap="none" spc="0" normalizeH="0" baseline="0" noProof="0" dirty="0">
                <a:ln>
                  <a:noFill/>
                </a:ln>
                <a:solidFill>
                  <a:srgbClr val="FFFFFF">
                    <a:lumMod val="85000"/>
                  </a:srgbClr>
                </a:solidFill>
                <a:effectLst/>
                <a:uLnTx/>
                <a:uFillTx/>
                <a:latin typeface="Arial" panose="020B0604020202020204" pitchFamily="34" charset="0"/>
                <a:ea typeface="ＭＳ Ｐゴシック" panose="020B0600070205080204" pitchFamily="34" charset="-128"/>
                <a:cs typeface="Arial" panose="020B0604020202020204" pitchFamily="34" charset="0"/>
              </a:rPr>
              <a:t>/</a:t>
            </a:r>
          </a:p>
        </p:txBody>
      </p:sp>
      <p:pic>
        <p:nvPicPr>
          <p:cNvPr id="3" name="Picture 2">
            <a:extLst>
              <a:ext uri="{FF2B5EF4-FFF2-40B4-BE49-F238E27FC236}">
                <a16:creationId xmlns:a16="http://schemas.microsoft.com/office/drawing/2014/main" id="{774F454D-0D7D-8F40-8BD0-E5490BBCB426}"/>
              </a:ext>
            </a:extLst>
          </p:cNvPr>
          <p:cNvPicPr>
            <a:picLocks noChangeAspect="1"/>
          </p:cNvPicPr>
          <p:nvPr/>
        </p:nvPicPr>
        <p:blipFill>
          <a:blip r:embed="rId2"/>
          <a:stretch>
            <a:fillRect/>
          </a:stretch>
        </p:blipFill>
        <p:spPr>
          <a:xfrm>
            <a:off x="2201798" y="1322048"/>
            <a:ext cx="7772400" cy="1573553"/>
          </a:xfrm>
          <a:prstGeom prst="rect">
            <a:avLst/>
          </a:prstGeom>
        </p:spPr>
      </p:pic>
      <p:pic>
        <p:nvPicPr>
          <p:cNvPr id="4" name="Picture 3">
            <a:extLst>
              <a:ext uri="{FF2B5EF4-FFF2-40B4-BE49-F238E27FC236}">
                <a16:creationId xmlns:a16="http://schemas.microsoft.com/office/drawing/2014/main" id="{8E898945-DE43-6676-FE65-A500264BBBEF}"/>
              </a:ext>
            </a:extLst>
          </p:cNvPr>
          <p:cNvPicPr>
            <a:picLocks noChangeAspect="1"/>
          </p:cNvPicPr>
          <p:nvPr/>
        </p:nvPicPr>
        <p:blipFill>
          <a:blip r:embed="rId3"/>
          <a:stretch>
            <a:fillRect/>
          </a:stretch>
        </p:blipFill>
        <p:spPr>
          <a:xfrm>
            <a:off x="2209800" y="2991130"/>
            <a:ext cx="7772400" cy="1352271"/>
          </a:xfrm>
          <a:prstGeom prst="rect">
            <a:avLst/>
          </a:prstGeom>
        </p:spPr>
      </p:pic>
      <p:pic>
        <p:nvPicPr>
          <p:cNvPr id="5" name="Picture 4">
            <a:extLst>
              <a:ext uri="{FF2B5EF4-FFF2-40B4-BE49-F238E27FC236}">
                <a16:creationId xmlns:a16="http://schemas.microsoft.com/office/drawing/2014/main" id="{887D73A9-DE0D-1573-8398-CB98BB3D8037}"/>
              </a:ext>
            </a:extLst>
          </p:cNvPr>
          <p:cNvPicPr>
            <a:picLocks noChangeAspect="1"/>
          </p:cNvPicPr>
          <p:nvPr/>
        </p:nvPicPr>
        <p:blipFill>
          <a:blip r:embed="rId4"/>
          <a:stretch>
            <a:fillRect/>
          </a:stretch>
        </p:blipFill>
        <p:spPr>
          <a:xfrm>
            <a:off x="2209800" y="4429652"/>
            <a:ext cx="7772400" cy="1513949"/>
          </a:xfrm>
          <a:prstGeom prst="rect">
            <a:avLst/>
          </a:prstGeom>
        </p:spPr>
      </p:pic>
      <p:pic>
        <p:nvPicPr>
          <p:cNvPr id="8" name="Picture 7">
            <a:extLst>
              <a:ext uri="{FF2B5EF4-FFF2-40B4-BE49-F238E27FC236}">
                <a16:creationId xmlns:a16="http://schemas.microsoft.com/office/drawing/2014/main" id="{601ACD13-45B4-D933-2853-49C4AFBE85A7}"/>
              </a:ext>
            </a:extLst>
          </p:cNvPr>
          <p:cNvPicPr>
            <a:picLocks noChangeAspect="1"/>
          </p:cNvPicPr>
          <p:nvPr/>
        </p:nvPicPr>
        <p:blipFill>
          <a:blip r:embed="rId5"/>
          <a:srcRect l="17898" t="13907" r="11645" b="32785"/>
          <a:stretch>
            <a:fillRect/>
          </a:stretch>
        </p:blipFill>
        <p:spPr>
          <a:xfrm>
            <a:off x="10896600" y="152400"/>
            <a:ext cx="1134551" cy="530352"/>
          </a:xfrm>
          <a:prstGeom prst="rect">
            <a:avLst/>
          </a:prstGeom>
        </p:spPr>
      </p:pic>
    </p:spTree>
    <p:extLst>
      <p:ext uri="{BB962C8B-B14F-4D97-AF65-F5344CB8AC3E}">
        <p14:creationId xmlns:p14="http://schemas.microsoft.com/office/powerpoint/2010/main" val="4017491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F1412D-3922-BEA3-D7BF-FF0A1197D64E}"/>
              </a:ext>
            </a:extLst>
          </p:cNvPr>
          <p:cNvSpPr>
            <a:spLocks noGrp="1"/>
          </p:cNvSpPr>
          <p:nvPr>
            <p:ph idx="1"/>
          </p:nvPr>
        </p:nvSpPr>
        <p:spPr>
          <a:xfrm>
            <a:off x="1431796" y="1676400"/>
            <a:ext cx="9220200" cy="4114800"/>
          </a:xfrm>
        </p:spPr>
        <p:txBody>
          <a:bodyPr/>
          <a:lstStyle/>
          <a:p>
            <a:r>
              <a:rPr lang="en-US" sz="2400" dirty="0">
                <a:latin typeface="Arial" panose="020B0604020202020204" pitchFamily="34" charset="0"/>
                <a:cs typeface="Arial" panose="020B0604020202020204" pitchFamily="34" charset="0"/>
              </a:rPr>
              <a:t>BelaMaf-based combos provide effective options in the early RRMM setting</a:t>
            </a:r>
          </a:p>
          <a:p>
            <a:r>
              <a:rPr lang="en-US" sz="2400" dirty="0">
                <a:latin typeface="Arial" panose="020B0604020202020204" pitchFamily="34" charset="0"/>
                <a:cs typeface="Arial" panose="020B0604020202020204" pitchFamily="34" charset="0"/>
              </a:rPr>
              <a:t>Multiple mechanisms of action, including direct cytotoxic and ICD-based effects</a:t>
            </a:r>
          </a:p>
          <a:p>
            <a:r>
              <a:rPr lang="en-US" sz="2400" dirty="0">
                <a:latin typeface="Arial" panose="020B0604020202020204" pitchFamily="34" charset="0"/>
                <a:cs typeface="Arial" panose="020B0604020202020204" pitchFamily="34" charset="0"/>
              </a:rPr>
              <a:t>Toxicities are predictable &amp; manageable by adjustments that do not impact benefit</a:t>
            </a:r>
          </a:p>
          <a:p>
            <a:r>
              <a:rPr lang="en-US" sz="2400" dirty="0">
                <a:latin typeface="Arial" panose="020B0604020202020204" pitchFamily="34" charset="0"/>
                <a:cs typeface="Arial" panose="020B0604020202020204" pitchFamily="34" charset="0"/>
              </a:rPr>
              <a:t>? Minimal impact on antigen expression and immune TME to enable repeat targeting of BCMA</a:t>
            </a:r>
          </a:p>
          <a:p>
            <a:r>
              <a:rPr lang="en-US" sz="2400" dirty="0">
                <a:latin typeface="Arial" panose="020B0604020202020204" pitchFamily="34" charset="0"/>
                <a:cs typeface="Arial" panose="020B0604020202020204" pitchFamily="34" charset="0"/>
              </a:rPr>
              <a:t>Other ADCs are in development, including agents targeting BCMA, GPRC5D, and other cell surface proteins</a:t>
            </a:r>
          </a:p>
          <a:p>
            <a:endParaRPr lang="en-US" sz="2400" dirty="0">
              <a:latin typeface="Arial" panose="020B0604020202020204" pitchFamily="34" charset="0"/>
              <a:cs typeface="Arial" panose="020B0604020202020204" pitchFamily="34" charset="0"/>
            </a:endParaRPr>
          </a:p>
        </p:txBody>
      </p:sp>
      <p:sp>
        <p:nvSpPr>
          <p:cNvPr id="4" name="Title 1">
            <a:extLst>
              <a:ext uri="{FF2B5EF4-FFF2-40B4-BE49-F238E27FC236}">
                <a16:creationId xmlns:a16="http://schemas.microsoft.com/office/drawing/2014/main" id="{13DC02A0-C630-DC9E-8A5D-DAA41A077B88}"/>
              </a:ext>
            </a:extLst>
          </p:cNvPr>
          <p:cNvSpPr>
            <a:spLocks noGrp="1"/>
          </p:cNvSpPr>
          <p:nvPr>
            <p:ph type="title"/>
          </p:nvPr>
        </p:nvSpPr>
        <p:spPr>
          <a:xfrm>
            <a:off x="1524000" y="304800"/>
            <a:ext cx="9127996" cy="1143000"/>
          </a:xfrm>
        </p:spPr>
        <p:txBody>
          <a:bodyPr/>
          <a:lstStyle/>
          <a:p>
            <a:r>
              <a:rPr lang="en-US" dirty="0">
                <a:solidFill>
                  <a:schemeClr val="tx1"/>
                </a:solidFill>
                <a:latin typeface="Arial" panose="020B0604020202020204" pitchFamily="34" charset="0"/>
                <a:cs typeface="Arial" panose="020B0604020202020204" pitchFamily="34" charset="0"/>
              </a:rPr>
              <a:t>Conclusions</a:t>
            </a:r>
          </a:p>
        </p:txBody>
      </p:sp>
      <p:pic>
        <p:nvPicPr>
          <p:cNvPr id="2" name="Picture 1">
            <a:extLst>
              <a:ext uri="{FF2B5EF4-FFF2-40B4-BE49-F238E27FC236}">
                <a16:creationId xmlns:a16="http://schemas.microsoft.com/office/drawing/2014/main" id="{F1E57FEE-F894-6EBE-A85A-8DC9F9B3FFEF}"/>
              </a:ext>
            </a:extLst>
          </p:cNvPr>
          <p:cNvPicPr>
            <a:picLocks noChangeAspect="1"/>
          </p:cNvPicPr>
          <p:nvPr/>
        </p:nvPicPr>
        <p:blipFill>
          <a:blip r:embed="rId2"/>
          <a:srcRect l="17898" t="13907" r="11645" b="32785"/>
          <a:stretch>
            <a:fillRect/>
          </a:stretch>
        </p:blipFill>
        <p:spPr>
          <a:xfrm>
            <a:off x="10896600" y="152400"/>
            <a:ext cx="1134551" cy="530352"/>
          </a:xfrm>
          <a:prstGeom prst="rect">
            <a:avLst/>
          </a:prstGeom>
        </p:spPr>
      </p:pic>
    </p:spTree>
    <p:extLst>
      <p:ext uri="{BB962C8B-B14F-4D97-AF65-F5344CB8AC3E}">
        <p14:creationId xmlns:p14="http://schemas.microsoft.com/office/powerpoint/2010/main" val="35589449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E6347-6D3B-AFE6-E136-0D044B91C8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860E43-ABE8-6E12-30D4-441067C31E4E}"/>
              </a:ext>
            </a:extLst>
          </p:cNvPr>
          <p:cNvSpPr>
            <a:spLocks noGrp="1"/>
          </p:cNvSpPr>
          <p:nvPr>
            <p:ph type="title"/>
          </p:nvPr>
        </p:nvSpPr>
        <p:spPr>
          <a:xfrm>
            <a:off x="912286" y="2819400"/>
            <a:ext cx="10358967" cy="1143000"/>
          </a:xfrm>
        </p:spPr>
        <p:txBody>
          <a:bodyPr/>
          <a:lstStyle/>
          <a:p>
            <a:r>
              <a:rPr lang="en-US" sz="3600" dirty="0"/>
              <a:t>Faculty Case Presentations</a:t>
            </a:r>
          </a:p>
        </p:txBody>
      </p:sp>
    </p:spTree>
    <p:extLst>
      <p:ext uri="{BB962C8B-B14F-4D97-AF65-F5344CB8AC3E}">
        <p14:creationId xmlns:p14="http://schemas.microsoft.com/office/powerpoint/2010/main" val="41416399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93C4F-F700-5683-858B-019F7559CB9F}"/>
              </a:ext>
            </a:extLst>
          </p:cNvPr>
          <p:cNvSpPr>
            <a:spLocks noGrp="1"/>
          </p:cNvSpPr>
          <p:nvPr>
            <p:ph type="title"/>
          </p:nvPr>
        </p:nvSpPr>
        <p:spPr>
          <a:xfrm>
            <a:off x="838200" y="702582"/>
            <a:ext cx="10515600" cy="1325563"/>
          </a:xfrm>
        </p:spPr>
        <p:txBody>
          <a:bodyPr>
            <a:noAutofit/>
          </a:bodyPr>
          <a:lstStyle/>
          <a:p>
            <a:pPr lvl="0" fontAlgn="base"/>
            <a:r>
              <a:rPr lang="en-US" sz="4000" dirty="0"/>
              <a:t>Dr Raje: A patient with R/R MM</a:t>
            </a:r>
            <a:br>
              <a:rPr lang="en-US" sz="3200" dirty="0"/>
            </a:br>
            <a:br>
              <a:rPr lang="en-US" sz="3200" dirty="0"/>
            </a:br>
            <a:endParaRPr lang="en-US" sz="3200" dirty="0"/>
          </a:p>
        </p:txBody>
      </p:sp>
      <p:sp>
        <p:nvSpPr>
          <p:cNvPr id="3" name="Content Placeholder 2">
            <a:extLst>
              <a:ext uri="{FF2B5EF4-FFF2-40B4-BE49-F238E27FC236}">
                <a16:creationId xmlns:a16="http://schemas.microsoft.com/office/drawing/2014/main" id="{6C7388E9-AFCB-093C-63E9-C6D48A9F022F}"/>
              </a:ext>
            </a:extLst>
          </p:cNvPr>
          <p:cNvSpPr>
            <a:spLocks noGrp="1"/>
          </p:cNvSpPr>
          <p:nvPr>
            <p:ph idx="1"/>
          </p:nvPr>
        </p:nvSpPr>
        <p:spPr>
          <a:xfrm>
            <a:off x="838200" y="1825624"/>
            <a:ext cx="10515600" cy="4784495"/>
          </a:xfrm>
        </p:spPr>
        <p:txBody>
          <a:bodyPr>
            <a:normAutofit fontScale="92500" lnSpcReduction="20000"/>
          </a:bodyPr>
          <a:lstStyle/>
          <a:p>
            <a:pPr>
              <a:lnSpc>
                <a:spcPct val="110000"/>
              </a:lnSpc>
            </a:pPr>
            <a:r>
              <a:rPr lang="en-US" dirty="0"/>
              <a:t>67-year-old female diagnosed with lambda light chain multiple myeloma, normal FISH</a:t>
            </a:r>
          </a:p>
          <a:p>
            <a:pPr>
              <a:lnSpc>
                <a:spcPct val="110000"/>
              </a:lnSpc>
            </a:pPr>
            <a:r>
              <a:rPr lang="en-US" dirty="0"/>
              <a:t>Presented 13 years back with cord compression requiring decompression surgery</a:t>
            </a:r>
          </a:p>
          <a:p>
            <a:pPr>
              <a:lnSpc>
                <a:spcPct val="110000"/>
              </a:lnSpc>
            </a:pPr>
            <a:r>
              <a:rPr lang="en-US" dirty="0"/>
              <a:t>Received </a:t>
            </a:r>
            <a:r>
              <a:rPr lang="en-US" dirty="0" err="1"/>
              <a:t>RVd</a:t>
            </a:r>
            <a:r>
              <a:rPr lang="en-US" dirty="0"/>
              <a:t>, refused transplant and placed on Len maintenance</a:t>
            </a:r>
          </a:p>
          <a:p>
            <a:pPr>
              <a:lnSpc>
                <a:spcPct val="110000"/>
              </a:lnSpc>
            </a:pPr>
            <a:r>
              <a:rPr lang="en-US" dirty="0"/>
              <a:t>Received </a:t>
            </a:r>
            <a:r>
              <a:rPr lang="en-US" dirty="0" err="1"/>
              <a:t>KPd</a:t>
            </a:r>
            <a:r>
              <a:rPr lang="en-US" dirty="0"/>
              <a:t> at first relapse, 5 years into her diagnosis</a:t>
            </a:r>
          </a:p>
          <a:p>
            <a:pPr>
              <a:lnSpc>
                <a:spcPct val="110000"/>
              </a:lnSpc>
            </a:pPr>
            <a:r>
              <a:rPr lang="en-US" dirty="0"/>
              <a:t>Received investigational BCMA CAR T cells—had short lived response on 4 months</a:t>
            </a:r>
          </a:p>
          <a:p>
            <a:pPr>
              <a:lnSpc>
                <a:spcPct val="110000"/>
              </a:lnSpc>
            </a:pPr>
            <a:r>
              <a:rPr lang="en-US" dirty="0"/>
              <a:t>Relapsed and then received </a:t>
            </a:r>
            <a:r>
              <a:rPr lang="en-US" dirty="0" err="1"/>
              <a:t>Belamaf</a:t>
            </a:r>
            <a:r>
              <a:rPr lang="en-US" dirty="0"/>
              <a:t> in combination with isatuximab and Pom on a </a:t>
            </a:r>
            <a:r>
              <a:rPr lang="en-US"/>
              <a:t>clinical trial—is </a:t>
            </a:r>
            <a:r>
              <a:rPr lang="en-US" dirty="0"/>
              <a:t>in remission now for 18 months and is on ongoing therapy</a:t>
            </a:r>
          </a:p>
        </p:txBody>
      </p:sp>
    </p:spTree>
    <p:extLst>
      <p:ext uri="{BB962C8B-B14F-4D97-AF65-F5344CB8AC3E}">
        <p14:creationId xmlns:p14="http://schemas.microsoft.com/office/powerpoint/2010/main" val="164004080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2D114-9798-473E-E640-B618920126A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2AF357B-7FBF-4061-7383-BDCA8AAC4B2C}"/>
              </a:ext>
            </a:extLst>
          </p:cNvPr>
          <p:cNvSpPr txBox="1"/>
          <p:nvPr/>
        </p:nvSpPr>
        <p:spPr>
          <a:xfrm>
            <a:off x="974109" y="1066800"/>
            <a:ext cx="10074891" cy="65556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For which patients are you prioritizing belantamab mafodotin/bortezomib/dexamethasone (Bela-</a:t>
            </a:r>
            <a:r>
              <a:rPr kumimoji="0" lang="en-US" sz="2800" b="1" i="0" u="none" strike="noStrike" kern="1200" cap="none" spc="0" normalizeH="0" baseline="0" noProof="0" dirty="0" err="1">
                <a:ln>
                  <a:noFill/>
                </a:ln>
                <a:solidFill>
                  <a:srgbClr val="000000"/>
                </a:solidFill>
                <a:effectLst/>
                <a:uLnTx/>
                <a:uFillTx/>
                <a:latin typeface="Calibri" panose="020F0502020204030204" pitchFamily="34" charset="0"/>
                <a:ea typeface="ＭＳ Ｐゴシック" charset="0"/>
                <a:cs typeface="Calibri" panose="020F0502020204030204" pitchFamily="34" charset="0"/>
              </a:rPr>
              <a:t>Vd</a:t>
            </a: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 What is the earliest point that you would administer it? When do you opt for Bela-</a:t>
            </a:r>
            <a:r>
              <a:rPr kumimoji="0" lang="en-US" sz="2800" b="1" i="0" u="none" strike="noStrike" kern="1200" cap="none" spc="0" normalizeH="0" baseline="0" noProof="0" dirty="0" err="1">
                <a:ln>
                  <a:noFill/>
                </a:ln>
                <a:solidFill>
                  <a:srgbClr val="000000"/>
                </a:solidFill>
                <a:effectLst/>
                <a:uLnTx/>
                <a:uFillTx/>
                <a:latin typeface="Calibri" panose="020F0502020204030204" pitchFamily="34" charset="0"/>
                <a:ea typeface="ＭＳ Ｐゴシック" charset="0"/>
                <a:cs typeface="Calibri" panose="020F0502020204030204" pitchFamily="34" charset="0"/>
              </a:rPr>
              <a:t>Vd</a:t>
            </a: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 rather than CAR T-cell therapy or a bispecific antibody?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Are you comfortable recommending Bela-</a:t>
            </a:r>
            <a:r>
              <a:rPr kumimoji="0" lang="en-US" sz="2800" b="1" i="0" u="none" strike="noStrike" kern="1200" cap="none" spc="0" normalizeH="0" baseline="0" noProof="0" dirty="0" err="1">
                <a:ln>
                  <a:noFill/>
                </a:ln>
                <a:solidFill>
                  <a:srgbClr val="000000"/>
                </a:solidFill>
                <a:effectLst/>
                <a:uLnTx/>
                <a:uFillTx/>
                <a:latin typeface="Calibri" panose="020F0502020204030204" pitchFamily="34" charset="0"/>
                <a:ea typeface="ＭＳ Ｐゴシック" charset="0"/>
                <a:cs typeface="Calibri" panose="020F0502020204030204" pitchFamily="34" charset="0"/>
              </a:rPr>
              <a:t>Vd</a:t>
            </a: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 for patients who have previously received BCMA-directed CAR T-cell therapy, a BCMA-directed bispecific antibody or both?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b="1" dirty="0">
              <a:solidFill>
                <a:srgbClr val="000000"/>
              </a:solidFill>
              <a:latin typeface="Calibri" panose="020F0502020204030204" pitchFamily="34" charset="0"/>
              <a:cs typeface="Calibri" panose="020F0502020204030204" pitchFamily="34" charset="0"/>
            </a:endParaRPr>
          </a:p>
          <a:p>
            <a:pPr eaLnBrk="1" fontAlgn="auto" hangingPunct="1">
              <a:spcBef>
                <a:spcPts val="0"/>
              </a:spcBef>
              <a:spcAft>
                <a:spcPts val="0"/>
              </a:spcAft>
              <a:defRPr/>
            </a:pPr>
            <a:r>
              <a:rPr lang="en-US" sz="2800" b="1" dirty="0">
                <a:solidFill>
                  <a:srgbClr val="000000"/>
                </a:solidFill>
                <a:latin typeface="Calibri" panose="020F0502020204030204" pitchFamily="34" charset="0"/>
                <a:cs typeface="Calibri" panose="020F0502020204030204" pitchFamily="34" charset="0"/>
              </a:rPr>
              <a:t>Would you consider combining belantamab mafodotin with agents other than bortezomib/dexamethasone? If so, under what circumstances and which ones?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00" cap="none" spc="0" normalizeH="0" baseline="0" noProof="0" dirty="0">
              <a:ln>
                <a:noFill/>
              </a:ln>
              <a:solidFill>
                <a:srgbClr val="FF00FF"/>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
        <p:nvSpPr>
          <p:cNvPr id="2" name="Title 1">
            <a:extLst>
              <a:ext uri="{FF2B5EF4-FFF2-40B4-BE49-F238E27FC236}">
                <a16:creationId xmlns:a16="http://schemas.microsoft.com/office/drawing/2014/main" id="{9C12D902-1643-1709-7A43-F89683497928}"/>
              </a:ext>
            </a:extLst>
          </p:cNvPr>
          <p:cNvSpPr txBox="1">
            <a:spLocks/>
          </p:cNvSpPr>
          <p:nvPr/>
        </p:nvSpPr>
        <p:spPr>
          <a:xfrm>
            <a:off x="912286" y="485800"/>
            <a:ext cx="10358967" cy="1143000"/>
          </a:xfrm>
          <a:prstGeom prst="rect">
            <a:avLst/>
          </a:prstGeom>
        </p:spPr>
        <p:txBody>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ct val="88000"/>
              </a:lnSpc>
              <a:spcBef>
                <a:spcPct val="0"/>
              </a:spcBef>
              <a:spcAft>
                <a:spcPct val="0"/>
              </a:spcAft>
              <a:buClr>
                <a:srgbClr val="000000"/>
              </a:buClr>
              <a:buSzPct val="45000"/>
              <a:buFont typeface="Wingdings" pitchFamily="-72" charset="2"/>
              <a:buNone/>
              <a:tabLst/>
              <a:defRPr/>
            </a:pPr>
            <a: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t>QUESTIONS FOR THE FACULTY</a:t>
            </a:r>
          </a:p>
        </p:txBody>
      </p:sp>
    </p:spTree>
    <p:extLst>
      <p:ext uri="{BB962C8B-B14F-4D97-AF65-F5344CB8AC3E}">
        <p14:creationId xmlns:p14="http://schemas.microsoft.com/office/powerpoint/2010/main" val="6926724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3248F5D-B661-2172-D8DA-5DB35788354F}"/>
              </a:ext>
            </a:extLst>
          </p:cNvPr>
          <p:cNvGraphicFramePr>
            <a:graphicFrameLocks noGrp="1"/>
          </p:cNvGraphicFramePr>
          <p:nvPr>
            <p:ph idx="1"/>
          </p:nvPr>
        </p:nvGraphicFramePr>
        <p:xfrm>
          <a:off x="438150" y="2193923"/>
          <a:ext cx="11315700" cy="3682685"/>
        </p:xfrm>
        <a:graphic>
          <a:graphicData uri="http://schemas.openxmlformats.org/drawingml/2006/table">
            <a:tbl>
              <a:tblPr/>
              <a:tblGrid>
                <a:gridCol w="2311400">
                  <a:extLst>
                    <a:ext uri="{9D8B030D-6E8A-4147-A177-3AD203B41FA5}">
                      <a16:colId xmlns:a16="http://schemas.microsoft.com/office/drawing/2014/main" val="2315619370"/>
                    </a:ext>
                  </a:extLst>
                </a:gridCol>
                <a:gridCol w="9004300">
                  <a:extLst>
                    <a:ext uri="{9D8B030D-6E8A-4147-A177-3AD203B41FA5}">
                      <a16:colId xmlns:a16="http://schemas.microsoft.com/office/drawing/2014/main" val="938758795"/>
                    </a:ext>
                  </a:extLst>
                </a:gridCol>
              </a:tblGrid>
              <a:tr h="549089">
                <a:tc>
                  <a:txBody>
                    <a:bodyPr/>
                    <a:lstStyle/>
                    <a:p>
                      <a:r>
                        <a:rPr lang="en-US" sz="1800" b="1" dirty="0"/>
                        <a:t>Diagnosis</a:t>
                      </a:r>
                      <a:endParaRPr lang="en-US" sz="1800" dirty="0"/>
                    </a:p>
                  </a:txBody>
                  <a:tcPr marL="57254" marR="57254" marT="28627" marB="28627" anchor="ctr">
                    <a:lnL>
                      <a:noFill/>
                    </a:lnL>
                    <a:lnR>
                      <a:noFill/>
                    </a:lnR>
                    <a:lnT>
                      <a:noFill/>
                    </a:lnT>
                    <a:lnB>
                      <a:noFill/>
                    </a:lnB>
                    <a:noFill/>
                  </a:tcPr>
                </a:tc>
                <a:tc>
                  <a:txBody>
                    <a:bodyPr/>
                    <a:lstStyle/>
                    <a:p>
                      <a:r>
                        <a:rPr lang="en-US" sz="1800" dirty="0"/>
                        <a:t>72y, woman</a:t>
                      </a:r>
                    </a:p>
                    <a:p>
                      <a:r>
                        <a:rPr lang="en-US" sz="1800" dirty="0"/>
                        <a:t>IgA-</a:t>
                      </a:r>
                      <a:r>
                        <a:rPr lang="en-US" sz="1800" dirty="0" err="1"/>
                        <a:t>λ</a:t>
                      </a:r>
                      <a:r>
                        <a:rPr lang="en-US" sz="1800" dirty="0"/>
                        <a:t> MM, diagnosed 4 years ago</a:t>
                      </a:r>
                    </a:p>
                  </a:txBody>
                  <a:tcPr marL="57254" marR="57254" marT="28627" marB="28627" anchor="ctr">
                    <a:lnL>
                      <a:noFill/>
                    </a:lnL>
                    <a:lnR>
                      <a:noFill/>
                    </a:lnR>
                    <a:lnT>
                      <a:noFill/>
                    </a:lnT>
                    <a:lnB>
                      <a:noFill/>
                    </a:lnB>
                    <a:noFill/>
                  </a:tcPr>
                </a:tc>
                <a:extLst>
                  <a:ext uri="{0D108BD9-81ED-4DB2-BD59-A6C34878D82A}">
                    <a16:rowId xmlns:a16="http://schemas.microsoft.com/office/drawing/2014/main" val="2637800468"/>
                  </a:ext>
                </a:extLst>
              </a:tr>
              <a:tr h="549089">
                <a:tc>
                  <a:txBody>
                    <a:bodyPr/>
                    <a:lstStyle/>
                    <a:p>
                      <a:endParaRPr lang="en-US" sz="1800" dirty="0"/>
                    </a:p>
                  </a:txBody>
                  <a:tcPr marL="57254" marR="57254" marT="28627" marB="28627" anchor="ctr">
                    <a:lnL>
                      <a:noFill/>
                    </a:lnL>
                    <a:lnR>
                      <a:noFill/>
                    </a:lnR>
                    <a:lnT>
                      <a:noFill/>
                    </a:lnT>
                    <a:lnB>
                      <a:noFill/>
                    </a:lnB>
                    <a:noFill/>
                  </a:tcPr>
                </a:tc>
                <a:tc>
                  <a:txBody>
                    <a:bodyPr/>
                    <a:lstStyle/>
                    <a:p>
                      <a:r>
                        <a:rPr lang="en-US" sz="1800" dirty="0"/>
                        <a:t>R-ISS II; no high-risk cytogenetics, anemia and vertebral compression fracture</a:t>
                      </a:r>
                    </a:p>
                  </a:txBody>
                  <a:tcPr marL="57254" marR="57254" marT="28627" marB="28627" anchor="ctr">
                    <a:lnL>
                      <a:noFill/>
                    </a:lnL>
                    <a:lnR>
                      <a:noFill/>
                    </a:lnR>
                    <a:lnT>
                      <a:noFill/>
                    </a:lnT>
                    <a:lnB>
                      <a:noFill/>
                    </a:lnB>
                    <a:noFill/>
                  </a:tcPr>
                </a:tc>
                <a:extLst>
                  <a:ext uri="{0D108BD9-81ED-4DB2-BD59-A6C34878D82A}">
                    <a16:rowId xmlns:a16="http://schemas.microsoft.com/office/drawing/2014/main" val="3928705301"/>
                  </a:ext>
                </a:extLst>
              </a:tr>
              <a:tr h="549089">
                <a:tc>
                  <a:txBody>
                    <a:bodyPr/>
                    <a:lstStyle/>
                    <a:p>
                      <a:r>
                        <a:rPr lang="en-US" sz="1800" b="1" dirty="0"/>
                        <a:t>1L</a:t>
                      </a:r>
                      <a:endParaRPr lang="en-US" sz="1800" dirty="0"/>
                    </a:p>
                  </a:txBody>
                  <a:tcPr marL="57254" marR="57254" marT="28627" marB="28627" anchor="ctr">
                    <a:lnL>
                      <a:noFill/>
                    </a:lnL>
                    <a:lnR>
                      <a:noFill/>
                    </a:lnR>
                    <a:lnT>
                      <a:noFill/>
                    </a:lnT>
                    <a:lnB>
                      <a:noFill/>
                    </a:lnB>
                    <a:noFill/>
                  </a:tcPr>
                </a:tc>
                <a:tc>
                  <a:txBody>
                    <a:bodyPr/>
                    <a:lstStyle/>
                    <a:p>
                      <a:r>
                        <a:rPr lang="en-US" sz="1800" dirty="0"/>
                        <a:t>Dara-</a:t>
                      </a:r>
                      <a:r>
                        <a:rPr lang="en-US" sz="1800" dirty="0" err="1"/>
                        <a:t>VRd</a:t>
                      </a:r>
                      <a:r>
                        <a:rPr lang="en-US" sz="1800" dirty="0"/>
                        <a:t> x 4 → ASCT </a:t>
                      </a:r>
                      <a:r>
                        <a:rPr lang="en-US" sz="1800" dirty="0">
                          <a:sym typeface="Wingdings" pitchFamily="2" charset="2"/>
                        </a:rPr>
                        <a:t> </a:t>
                      </a:r>
                      <a:r>
                        <a:rPr lang="en-US" sz="1800" dirty="0" err="1">
                          <a:sym typeface="Wingdings" pitchFamily="2" charset="2"/>
                        </a:rPr>
                        <a:t>DaraVRD</a:t>
                      </a:r>
                      <a:r>
                        <a:rPr lang="en-US" sz="1800" dirty="0">
                          <a:sym typeface="Wingdings" pitchFamily="2" charset="2"/>
                        </a:rPr>
                        <a:t> x 2  Dara-Len maintenance 2y (sustained MRD negative)   Lenalidomide maintenance</a:t>
                      </a:r>
                      <a:endParaRPr lang="en-US" sz="1800" dirty="0"/>
                    </a:p>
                  </a:txBody>
                  <a:tcPr marL="57254" marR="57254" marT="28627" marB="28627" anchor="ctr">
                    <a:lnL>
                      <a:noFill/>
                    </a:lnL>
                    <a:lnR>
                      <a:noFill/>
                    </a:lnR>
                    <a:lnT>
                      <a:noFill/>
                    </a:lnT>
                    <a:lnB>
                      <a:noFill/>
                    </a:lnB>
                    <a:noFill/>
                  </a:tcPr>
                </a:tc>
                <a:extLst>
                  <a:ext uri="{0D108BD9-81ED-4DB2-BD59-A6C34878D82A}">
                    <a16:rowId xmlns:a16="http://schemas.microsoft.com/office/drawing/2014/main" val="3228816025"/>
                  </a:ext>
                </a:extLst>
              </a:tr>
              <a:tr h="960904">
                <a:tc>
                  <a:txBody>
                    <a:bodyPr/>
                    <a:lstStyle/>
                    <a:p>
                      <a:r>
                        <a:rPr lang="en-US" sz="1800" b="1" dirty="0"/>
                        <a:t>Relapse</a:t>
                      </a:r>
                      <a:endParaRPr lang="en-US" sz="1800" dirty="0"/>
                    </a:p>
                  </a:txBody>
                  <a:tcPr marL="57254" marR="57254" marT="28627" marB="28627" anchor="ctr">
                    <a:lnL>
                      <a:noFill/>
                    </a:lnL>
                    <a:lnR>
                      <a:noFill/>
                    </a:lnR>
                    <a:lnT>
                      <a:noFill/>
                    </a:lnT>
                    <a:lnB>
                      <a:noFill/>
                    </a:lnB>
                    <a:noFill/>
                  </a:tcPr>
                </a:tc>
                <a:tc>
                  <a:txBody>
                    <a:bodyPr/>
                    <a:lstStyle/>
                    <a:p>
                      <a:r>
                        <a:rPr lang="en-US" sz="1800" dirty="0"/>
                        <a:t>Biochemical followed by symptomatic progression on lenalidomide; new focal bone lesion</a:t>
                      </a:r>
                    </a:p>
                  </a:txBody>
                  <a:tcPr marL="57254" marR="57254" marT="28627" marB="28627" anchor="ctr">
                    <a:lnL>
                      <a:noFill/>
                    </a:lnL>
                    <a:lnR>
                      <a:noFill/>
                    </a:lnR>
                    <a:lnT>
                      <a:noFill/>
                    </a:lnT>
                    <a:lnB>
                      <a:noFill/>
                    </a:lnB>
                    <a:noFill/>
                  </a:tcPr>
                </a:tc>
                <a:extLst>
                  <a:ext uri="{0D108BD9-81ED-4DB2-BD59-A6C34878D82A}">
                    <a16:rowId xmlns:a16="http://schemas.microsoft.com/office/drawing/2014/main" val="2425297175"/>
                  </a:ext>
                </a:extLst>
              </a:tr>
              <a:tr h="960904">
                <a:tc>
                  <a:txBody>
                    <a:bodyPr/>
                    <a:lstStyle/>
                    <a:p>
                      <a:r>
                        <a:rPr lang="en-US" sz="1800" b="1" dirty="0"/>
                        <a:t>Status at relapse</a:t>
                      </a:r>
                      <a:endParaRPr lang="en-US" sz="1800" dirty="0"/>
                    </a:p>
                  </a:txBody>
                  <a:tcPr marL="57254" marR="57254" marT="28627" marB="28627" anchor="ctr">
                    <a:lnL>
                      <a:noFill/>
                    </a:lnL>
                    <a:lnR>
                      <a:noFill/>
                    </a:lnR>
                    <a:lnT>
                      <a:noFill/>
                    </a:lnT>
                    <a:lnB>
                      <a:noFill/>
                    </a:lnB>
                    <a:noFill/>
                  </a:tcPr>
                </a:tc>
                <a:tc>
                  <a:txBody>
                    <a:bodyPr/>
                    <a:lstStyle/>
                    <a:p>
                      <a:r>
                        <a:rPr lang="en-US" sz="1800" dirty="0"/>
                        <a:t>Lenalidomide refractory; prior PI and anti-CD38 exposed; ECOG PS 1</a:t>
                      </a:r>
                    </a:p>
                  </a:txBody>
                  <a:tcPr marL="57254" marR="57254" marT="28627" marB="28627" anchor="ctr">
                    <a:lnL>
                      <a:noFill/>
                    </a:lnL>
                    <a:lnR>
                      <a:noFill/>
                    </a:lnR>
                    <a:lnT>
                      <a:noFill/>
                    </a:lnT>
                    <a:lnB>
                      <a:noFill/>
                    </a:lnB>
                    <a:noFill/>
                  </a:tcPr>
                </a:tc>
                <a:extLst>
                  <a:ext uri="{0D108BD9-81ED-4DB2-BD59-A6C34878D82A}">
                    <a16:rowId xmlns:a16="http://schemas.microsoft.com/office/drawing/2014/main" val="3160547884"/>
                  </a:ext>
                </a:extLst>
              </a:tr>
            </a:tbl>
          </a:graphicData>
        </a:graphic>
      </p:graphicFrame>
      <p:sp>
        <p:nvSpPr>
          <p:cNvPr id="7" name="Title 1">
            <a:extLst>
              <a:ext uri="{FF2B5EF4-FFF2-40B4-BE49-F238E27FC236}">
                <a16:creationId xmlns:a16="http://schemas.microsoft.com/office/drawing/2014/main" id="{5C21FA3B-CECE-A2C9-6209-70724524D021}"/>
              </a:ext>
            </a:extLst>
          </p:cNvPr>
          <p:cNvSpPr txBox="1">
            <a:spLocks/>
          </p:cNvSpPr>
          <p:nvPr/>
        </p:nvSpPr>
        <p:spPr>
          <a:xfrm>
            <a:off x="838200" y="263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a:t>Prof Dimopoulos: Case Presentation</a:t>
            </a:r>
            <a:endParaRPr lang="en-US" dirty="0"/>
          </a:p>
        </p:txBody>
      </p:sp>
    </p:spTree>
    <p:extLst>
      <p:ext uri="{BB962C8B-B14F-4D97-AF65-F5344CB8AC3E}">
        <p14:creationId xmlns:p14="http://schemas.microsoft.com/office/powerpoint/2010/main" val="16910931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B75DB8D-AC4A-56AB-7F7E-EE466B0B9A41}"/>
              </a:ext>
            </a:extLst>
          </p:cNvPr>
          <p:cNvGraphicFramePr>
            <a:graphicFrameLocks noGrp="1"/>
          </p:cNvGraphicFramePr>
          <p:nvPr>
            <p:ph idx="1"/>
          </p:nvPr>
        </p:nvGraphicFramePr>
        <p:xfrm>
          <a:off x="838200" y="1860074"/>
          <a:ext cx="10515600" cy="3169920"/>
        </p:xfrm>
        <a:graphic>
          <a:graphicData uri="http://schemas.openxmlformats.org/drawingml/2006/table">
            <a:tbl>
              <a:tblPr/>
              <a:tblGrid>
                <a:gridCol w="5257800">
                  <a:extLst>
                    <a:ext uri="{9D8B030D-6E8A-4147-A177-3AD203B41FA5}">
                      <a16:colId xmlns:a16="http://schemas.microsoft.com/office/drawing/2014/main" val="1118371504"/>
                    </a:ext>
                  </a:extLst>
                </a:gridCol>
                <a:gridCol w="5257800">
                  <a:extLst>
                    <a:ext uri="{9D8B030D-6E8A-4147-A177-3AD203B41FA5}">
                      <a16:colId xmlns:a16="http://schemas.microsoft.com/office/drawing/2014/main" val="2900613050"/>
                    </a:ext>
                  </a:extLst>
                </a:gridCol>
              </a:tblGrid>
              <a:tr h="0">
                <a:tc>
                  <a:txBody>
                    <a:bodyPr/>
                    <a:lstStyle/>
                    <a:p>
                      <a:r>
                        <a:rPr lang="en-US" sz="2000" dirty="0"/>
                        <a:t>Hb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2000" b="1" dirty="0"/>
                        <a:t>10.2 g/dL</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71396922"/>
                  </a:ext>
                </a:extLst>
              </a:tr>
              <a:tr h="0">
                <a:tc>
                  <a:txBody>
                    <a:bodyPr/>
                    <a:lstStyle/>
                    <a:p>
                      <a:r>
                        <a:rPr lang="en-US" sz="2000" dirty="0"/>
                        <a:t>Platelets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2000" dirty="0"/>
                        <a:t>178 ×10⁹/L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27966754"/>
                  </a:ext>
                </a:extLst>
              </a:tr>
              <a:tr h="0">
                <a:tc>
                  <a:txBody>
                    <a:bodyPr/>
                    <a:lstStyle/>
                    <a:p>
                      <a:r>
                        <a:rPr lang="en-US" sz="2000" dirty="0"/>
                        <a:t>Creatinine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2000" dirty="0"/>
                        <a:t>0.9 mg/dL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7083193"/>
                  </a:ext>
                </a:extLst>
              </a:tr>
              <a:tr h="0">
                <a:tc>
                  <a:txBody>
                    <a:bodyPr/>
                    <a:lstStyle/>
                    <a:p>
                      <a:r>
                        <a:rPr lang="en-US" sz="2000" dirty="0"/>
                        <a:t>Calcium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2000" dirty="0"/>
                        <a:t>9.8 mg/dL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9307311"/>
                  </a:ext>
                </a:extLst>
              </a:tr>
              <a:tr h="0">
                <a:tc>
                  <a:txBody>
                    <a:bodyPr/>
                    <a:lstStyle/>
                    <a:p>
                      <a:r>
                        <a:rPr lang="en-US" sz="2000" dirty="0"/>
                        <a:t>IgA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2000" b="1" dirty="0"/>
                        <a:t>2,850 mg/dL</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95338373"/>
                  </a:ext>
                </a:extLst>
              </a:tr>
              <a:tr h="0">
                <a:tc>
                  <a:txBody>
                    <a:bodyPr/>
                    <a:lstStyle/>
                    <a:p>
                      <a:r>
                        <a:rPr lang="en-US" sz="2000" dirty="0"/>
                        <a:t>M-protein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2000" b="1" dirty="0"/>
                        <a:t>1.8 g/dL</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06376339"/>
                  </a:ext>
                </a:extLst>
              </a:tr>
              <a:tr h="0">
                <a:tc>
                  <a:txBody>
                    <a:bodyPr/>
                    <a:lstStyle/>
                    <a:p>
                      <a:r>
                        <a:rPr lang="en-US" sz="2000" dirty="0" err="1"/>
                        <a:t>λ</a:t>
                      </a:r>
                      <a:r>
                        <a:rPr lang="en-US" sz="2000" dirty="0"/>
                        <a:t> FLC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2000" b="1" dirty="0"/>
                        <a:t>280 mg/L</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67618458"/>
                  </a:ext>
                </a:extLst>
              </a:tr>
              <a:tr h="0">
                <a:tc>
                  <a:txBody>
                    <a:bodyPr/>
                    <a:lstStyle/>
                    <a:p>
                      <a:r>
                        <a:rPr lang="en-US" sz="2000" dirty="0"/>
                        <a:t>Bone marrow plasma cells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2000" dirty="0"/>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4231794"/>
                  </a:ext>
                </a:extLst>
              </a:tr>
            </a:tbl>
          </a:graphicData>
        </a:graphic>
      </p:graphicFrame>
      <p:sp>
        <p:nvSpPr>
          <p:cNvPr id="6" name="TextBox 5">
            <a:extLst>
              <a:ext uri="{FF2B5EF4-FFF2-40B4-BE49-F238E27FC236}">
                <a16:creationId xmlns:a16="http://schemas.microsoft.com/office/drawing/2014/main" id="{5FE9E09D-15B8-449B-2F2B-989AD31B0333}"/>
              </a:ext>
            </a:extLst>
          </p:cNvPr>
          <p:cNvSpPr txBox="1"/>
          <p:nvPr/>
        </p:nvSpPr>
        <p:spPr>
          <a:xfrm>
            <a:off x="698500" y="5846544"/>
            <a:ext cx="10655300"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PET/CT:</a:t>
            </a: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 new FDG-avid lesion involving the left iliac bone; no soft-tissue EMD.</a:t>
            </a:r>
          </a:p>
        </p:txBody>
      </p:sp>
      <p:sp>
        <p:nvSpPr>
          <p:cNvPr id="7" name="Title 1">
            <a:extLst>
              <a:ext uri="{FF2B5EF4-FFF2-40B4-BE49-F238E27FC236}">
                <a16:creationId xmlns:a16="http://schemas.microsoft.com/office/drawing/2014/main" id="{F9021FEE-31BA-997A-2D24-30D755795155}"/>
              </a:ext>
            </a:extLst>
          </p:cNvPr>
          <p:cNvSpPr>
            <a:spLocks noGrp="1"/>
          </p:cNvSpPr>
          <p:nvPr>
            <p:ph type="title"/>
          </p:nvPr>
        </p:nvSpPr>
        <p:spPr/>
        <p:txBody>
          <a:bodyPr/>
          <a:lstStyle/>
          <a:p>
            <a:r>
              <a:rPr lang="en-US" dirty="0"/>
              <a:t>Prof Dimopoulos: Case Presentation (cont’d) Lab Values at Relapse </a:t>
            </a:r>
          </a:p>
        </p:txBody>
      </p:sp>
    </p:spTree>
    <p:extLst>
      <p:ext uri="{BB962C8B-B14F-4D97-AF65-F5344CB8AC3E}">
        <p14:creationId xmlns:p14="http://schemas.microsoft.com/office/powerpoint/2010/main" val="4204819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B3EB0-8B2C-08FD-993A-7F55EC9FC31B}"/>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87F9854-20D9-53F0-1419-248605846D0E}"/>
              </a:ext>
            </a:extLst>
          </p:cNvPr>
          <p:cNvGraphicFramePr>
            <a:graphicFrameLocks noGrp="1"/>
          </p:cNvGraphicFramePr>
          <p:nvPr>
            <p:ph idx="1"/>
          </p:nvPr>
        </p:nvGraphicFramePr>
        <p:xfrm>
          <a:off x="698500" y="1825624"/>
          <a:ext cx="11087100" cy="2982384"/>
        </p:xfrm>
        <a:graphic>
          <a:graphicData uri="http://schemas.openxmlformats.org/drawingml/2006/table">
            <a:tbl>
              <a:tblPr/>
              <a:tblGrid>
                <a:gridCol w="2413000">
                  <a:extLst>
                    <a:ext uri="{9D8B030D-6E8A-4147-A177-3AD203B41FA5}">
                      <a16:colId xmlns:a16="http://schemas.microsoft.com/office/drawing/2014/main" val="2315619370"/>
                    </a:ext>
                  </a:extLst>
                </a:gridCol>
                <a:gridCol w="8674100">
                  <a:extLst>
                    <a:ext uri="{9D8B030D-6E8A-4147-A177-3AD203B41FA5}">
                      <a16:colId xmlns:a16="http://schemas.microsoft.com/office/drawing/2014/main" val="938758795"/>
                    </a:ext>
                  </a:extLst>
                </a:gridCol>
              </a:tblGrid>
              <a:tr h="745596">
                <a:tc>
                  <a:txBody>
                    <a:bodyPr/>
                    <a:lstStyle/>
                    <a:p>
                      <a:r>
                        <a:rPr lang="en-US" sz="2000" b="1" dirty="0"/>
                        <a:t>Current therapy</a:t>
                      </a:r>
                      <a:endParaRPr lang="en-US" sz="2000" dirty="0"/>
                    </a:p>
                  </a:txBody>
                  <a:tcPr marL="57254" marR="57254" marT="28627" marB="28627" anchor="ctr">
                    <a:lnL>
                      <a:noFill/>
                    </a:lnL>
                    <a:lnR>
                      <a:noFill/>
                    </a:lnR>
                    <a:lnT>
                      <a:noFill/>
                    </a:lnT>
                    <a:lnB>
                      <a:noFill/>
                    </a:lnB>
                    <a:noFill/>
                  </a:tcPr>
                </a:tc>
                <a:tc>
                  <a:txBody>
                    <a:bodyPr/>
                    <a:lstStyle/>
                    <a:p>
                      <a:r>
                        <a:rPr lang="en-US" sz="2000" b="1" dirty="0"/>
                        <a:t>Belantamab mafodotin + bortezomib + dexamethasone (</a:t>
                      </a:r>
                      <a:r>
                        <a:rPr lang="en-US" sz="2000" b="1" dirty="0" err="1"/>
                        <a:t>BVd</a:t>
                      </a:r>
                      <a:r>
                        <a:rPr lang="en-US" sz="2000" b="1" dirty="0"/>
                        <a:t>)</a:t>
                      </a:r>
                      <a:endParaRPr lang="en-US" sz="2000" dirty="0"/>
                    </a:p>
                  </a:txBody>
                  <a:tcPr marL="57254" marR="57254" marT="28627" marB="28627" anchor="ctr">
                    <a:lnL>
                      <a:noFill/>
                    </a:lnL>
                    <a:lnR>
                      <a:noFill/>
                    </a:lnR>
                    <a:lnT>
                      <a:noFill/>
                    </a:lnT>
                    <a:lnB>
                      <a:noFill/>
                    </a:lnB>
                    <a:noFill/>
                  </a:tcPr>
                </a:tc>
                <a:extLst>
                  <a:ext uri="{0D108BD9-81ED-4DB2-BD59-A6C34878D82A}">
                    <a16:rowId xmlns:a16="http://schemas.microsoft.com/office/drawing/2014/main" val="138616102"/>
                  </a:ext>
                </a:extLst>
              </a:tr>
              <a:tr h="745596">
                <a:tc>
                  <a:txBody>
                    <a:bodyPr/>
                    <a:lstStyle/>
                    <a:p>
                      <a:r>
                        <a:rPr lang="en-US" sz="2000" b="1" dirty="0"/>
                        <a:t>Response</a:t>
                      </a:r>
                      <a:endParaRPr lang="en-US" sz="2000" dirty="0"/>
                    </a:p>
                  </a:txBody>
                  <a:tcPr marL="57254" marR="57254" marT="28627" marB="28627" anchor="ctr">
                    <a:lnL>
                      <a:noFill/>
                    </a:lnL>
                    <a:lnR>
                      <a:noFill/>
                    </a:lnR>
                    <a:lnT>
                      <a:noFill/>
                    </a:lnT>
                    <a:lnB>
                      <a:noFill/>
                    </a:lnB>
                    <a:noFill/>
                  </a:tcPr>
                </a:tc>
                <a:tc>
                  <a:txBody>
                    <a:bodyPr/>
                    <a:lstStyle/>
                    <a:p>
                      <a:r>
                        <a:rPr lang="en-US" sz="2000" dirty="0"/>
                        <a:t>M-protein falls rapidly → </a:t>
                      </a:r>
                      <a:r>
                        <a:rPr lang="en-US" sz="2000" b="1" dirty="0"/>
                        <a:t>VGPR</a:t>
                      </a:r>
                      <a:r>
                        <a:rPr lang="en-US" sz="2000" dirty="0"/>
                        <a:t>, at C3D1 subsequently deepening</a:t>
                      </a:r>
                    </a:p>
                  </a:txBody>
                  <a:tcPr marL="57254" marR="57254" marT="28627" marB="28627" anchor="ctr">
                    <a:lnL>
                      <a:noFill/>
                    </a:lnL>
                    <a:lnR>
                      <a:noFill/>
                    </a:lnR>
                    <a:lnT>
                      <a:noFill/>
                    </a:lnT>
                    <a:lnB>
                      <a:noFill/>
                    </a:lnB>
                    <a:noFill/>
                  </a:tcPr>
                </a:tc>
                <a:extLst>
                  <a:ext uri="{0D108BD9-81ED-4DB2-BD59-A6C34878D82A}">
                    <a16:rowId xmlns:a16="http://schemas.microsoft.com/office/drawing/2014/main" val="933017511"/>
                  </a:ext>
                </a:extLst>
              </a:tr>
              <a:tr h="745596">
                <a:tc>
                  <a:txBody>
                    <a:bodyPr/>
                    <a:lstStyle/>
                    <a:p>
                      <a:r>
                        <a:rPr lang="en-US" sz="2000" b="1" dirty="0"/>
                        <a:t>At cycle 4, the patient reports:</a:t>
                      </a:r>
                    </a:p>
                  </a:txBody>
                  <a:tcPr marL="57254" marR="57254" marT="28627" marB="28627" anchor="ctr">
                    <a:lnL>
                      <a:noFill/>
                    </a:lnL>
                    <a:lnR>
                      <a:noFill/>
                    </a:lnR>
                    <a:lnT>
                      <a:noFill/>
                    </a:lnT>
                    <a:lnB>
                      <a:noFill/>
                    </a:lnB>
                    <a:noFill/>
                  </a:tcPr>
                </a:tc>
                <a:tc>
                  <a:txBody>
                    <a:bodyPr/>
                    <a:lstStyle/>
                    <a:p>
                      <a:r>
                        <a:rPr lang="en-US" sz="2000" dirty="0"/>
                        <a:t>“My vision is blurry when I read.”</a:t>
                      </a:r>
                    </a:p>
                  </a:txBody>
                  <a:tcPr marL="57254" marR="57254" marT="28627" marB="28627" anchor="ctr">
                    <a:lnL>
                      <a:noFill/>
                    </a:lnL>
                    <a:lnR>
                      <a:noFill/>
                    </a:lnR>
                    <a:lnT>
                      <a:noFill/>
                    </a:lnT>
                    <a:lnB>
                      <a:noFill/>
                    </a:lnB>
                    <a:noFill/>
                  </a:tcPr>
                </a:tc>
                <a:extLst>
                  <a:ext uri="{0D108BD9-81ED-4DB2-BD59-A6C34878D82A}">
                    <a16:rowId xmlns:a16="http://schemas.microsoft.com/office/drawing/2014/main" val="3811187817"/>
                  </a:ext>
                </a:extLst>
              </a:tr>
              <a:tr h="745596">
                <a:tc>
                  <a:txBody>
                    <a:bodyPr/>
                    <a:lstStyle/>
                    <a:p>
                      <a:r>
                        <a:rPr lang="en-US" sz="2000" b="1" dirty="0"/>
                        <a:t>Ophthalmologic examination: </a:t>
                      </a:r>
                    </a:p>
                  </a:txBody>
                  <a:tcPr marL="57254" marR="57254" marT="28627" marB="28627" anchor="ctr">
                    <a:lnL>
                      <a:noFill/>
                    </a:lnL>
                    <a:lnR>
                      <a:noFill/>
                    </a:lnR>
                    <a:lnT>
                      <a:noFill/>
                    </a:lnT>
                    <a:lnB>
                      <a:noFill/>
                    </a:lnB>
                    <a:noFill/>
                  </a:tcPr>
                </a:tc>
                <a:tc>
                  <a:txBody>
                    <a:bodyPr/>
                    <a:lstStyle/>
                    <a:p>
                      <a:r>
                        <a:rPr lang="en-US" sz="2000" dirty="0"/>
                        <a:t>Punctuate keratopathy/corneal epithelial changes with reduction in visual acuity, grade 2, </a:t>
                      </a:r>
                      <a:r>
                        <a:rPr lang="en-US" sz="2000" dirty="0" err="1"/>
                        <a:t>belamaf</a:t>
                      </a:r>
                      <a:r>
                        <a:rPr lang="en-US" sz="2000" dirty="0"/>
                        <a:t>-related</a:t>
                      </a:r>
                    </a:p>
                  </a:txBody>
                  <a:tcPr marL="57254" marR="57254" marT="28627" marB="28627" anchor="ctr">
                    <a:lnL>
                      <a:noFill/>
                    </a:lnL>
                    <a:lnR>
                      <a:noFill/>
                    </a:lnR>
                    <a:lnT>
                      <a:noFill/>
                    </a:lnT>
                    <a:lnB>
                      <a:noFill/>
                    </a:lnB>
                    <a:noFill/>
                  </a:tcPr>
                </a:tc>
                <a:extLst>
                  <a:ext uri="{0D108BD9-81ED-4DB2-BD59-A6C34878D82A}">
                    <a16:rowId xmlns:a16="http://schemas.microsoft.com/office/drawing/2014/main" val="1048296089"/>
                  </a:ext>
                </a:extLst>
              </a:tr>
            </a:tbl>
          </a:graphicData>
        </a:graphic>
      </p:graphicFrame>
      <p:sp>
        <p:nvSpPr>
          <p:cNvPr id="7" name="Title 1">
            <a:extLst>
              <a:ext uri="{FF2B5EF4-FFF2-40B4-BE49-F238E27FC236}">
                <a16:creationId xmlns:a16="http://schemas.microsoft.com/office/drawing/2014/main" id="{47F523CD-701F-0519-E059-E43B62FC26B4}"/>
              </a:ext>
            </a:extLst>
          </p:cNvPr>
          <p:cNvSpPr>
            <a:spLocks noGrp="1"/>
          </p:cNvSpPr>
          <p:nvPr>
            <p:ph type="title"/>
          </p:nvPr>
        </p:nvSpPr>
        <p:spPr/>
        <p:txBody>
          <a:bodyPr/>
          <a:lstStyle/>
          <a:p>
            <a:r>
              <a:rPr lang="en-US" dirty="0"/>
              <a:t>Prof Dimopoulos: Case Presentation (cont’d) Treatment Selection and Course</a:t>
            </a:r>
          </a:p>
        </p:txBody>
      </p:sp>
    </p:spTree>
    <p:extLst>
      <p:ext uri="{BB962C8B-B14F-4D97-AF65-F5344CB8AC3E}">
        <p14:creationId xmlns:p14="http://schemas.microsoft.com/office/powerpoint/2010/main" val="11899173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2D177-9124-7546-7D11-FE5EFA5B27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813734-C66C-D01F-C126-3CFE6EFF9B9C}"/>
              </a:ext>
            </a:extLst>
          </p:cNvPr>
          <p:cNvSpPr>
            <a:spLocks noGrp="1"/>
          </p:cNvSpPr>
          <p:nvPr>
            <p:ph type="title"/>
          </p:nvPr>
        </p:nvSpPr>
        <p:spPr/>
        <p:txBody>
          <a:bodyPr/>
          <a:lstStyle/>
          <a:p>
            <a:r>
              <a:rPr lang="en-US" dirty="0"/>
              <a:t>Prof Dimopoulos: Case Presentation (cont’d) Management of Ophthalmic Toxicity</a:t>
            </a:r>
          </a:p>
        </p:txBody>
      </p:sp>
      <p:graphicFrame>
        <p:nvGraphicFramePr>
          <p:cNvPr id="4" name="Content Placeholder 3">
            <a:extLst>
              <a:ext uri="{FF2B5EF4-FFF2-40B4-BE49-F238E27FC236}">
                <a16:creationId xmlns:a16="http://schemas.microsoft.com/office/drawing/2014/main" id="{D37533C9-43F9-40A5-DB81-45F9B42517E7}"/>
              </a:ext>
            </a:extLst>
          </p:cNvPr>
          <p:cNvGraphicFramePr>
            <a:graphicFrameLocks noGrp="1"/>
          </p:cNvGraphicFramePr>
          <p:nvPr>
            <p:ph idx="1"/>
          </p:nvPr>
        </p:nvGraphicFramePr>
        <p:xfrm>
          <a:off x="730250" y="2790824"/>
          <a:ext cx="11087100" cy="2732082"/>
        </p:xfrm>
        <a:graphic>
          <a:graphicData uri="http://schemas.openxmlformats.org/drawingml/2006/table">
            <a:tbl>
              <a:tblPr/>
              <a:tblGrid>
                <a:gridCol w="2413000">
                  <a:extLst>
                    <a:ext uri="{9D8B030D-6E8A-4147-A177-3AD203B41FA5}">
                      <a16:colId xmlns:a16="http://schemas.microsoft.com/office/drawing/2014/main" val="2315619370"/>
                    </a:ext>
                  </a:extLst>
                </a:gridCol>
                <a:gridCol w="8674100">
                  <a:extLst>
                    <a:ext uri="{9D8B030D-6E8A-4147-A177-3AD203B41FA5}">
                      <a16:colId xmlns:a16="http://schemas.microsoft.com/office/drawing/2014/main" val="938758795"/>
                    </a:ext>
                  </a:extLst>
                </a:gridCol>
              </a:tblGrid>
              <a:tr h="745596">
                <a:tc>
                  <a:txBody>
                    <a:bodyPr/>
                    <a:lstStyle/>
                    <a:p>
                      <a:r>
                        <a:rPr lang="en-US" sz="2400" b="1" dirty="0"/>
                        <a:t>Management</a:t>
                      </a:r>
                      <a:endParaRPr lang="en-US" sz="2400" dirty="0"/>
                    </a:p>
                  </a:txBody>
                  <a:tcPr marL="57254" marR="57254" marT="28627" marB="28627" anchor="ctr">
                    <a:lnL>
                      <a:noFill/>
                    </a:lnL>
                    <a:lnR>
                      <a:noFill/>
                    </a:lnR>
                    <a:lnT>
                      <a:noFill/>
                    </a:lnT>
                    <a:lnB>
                      <a:noFill/>
                    </a:lnB>
                    <a:noFill/>
                  </a:tcPr>
                </a:tc>
                <a:tc>
                  <a:txBody>
                    <a:bodyPr/>
                    <a:lstStyle/>
                    <a:p>
                      <a:r>
                        <a:rPr lang="en-US" sz="2400" dirty="0"/>
                        <a:t>Belantamab dose held; intensified artificial tear administration; ophthalmologic monitoring; bortezomib/dexamethasone continued</a:t>
                      </a:r>
                    </a:p>
                  </a:txBody>
                  <a:tcPr marL="57254" marR="57254" marT="28627" marB="28627" anchor="ctr">
                    <a:lnL>
                      <a:noFill/>
                    </a:lnL>
                    <a:lnR>
                      <a:noFill/>
                    </a:lnR>
                    <a:lnT>
                      <a:noFill/>
                    </a:lnT>
                    <a:lnB>
                      <a:noFill/>
                    </a:lnB>
                    <a:noFill/>
                  </a:tcPr>
                </a:tc>
                <a:extLst>
                  <a:ext uri="{0D108BD9-81ED-4DB2-BD59-A6C34878D82A}">
                    <a16:rowId xmlns:a16="http://schemas.microsoft.com/office/drawing/2014/main" val="2630985393"/>
                  </a:ext>
                </a:extLst>
              </a:tr>
              <a:tr h="745596">
                <a:tc>
                  <a:txBody>
                    <a:bodyPr/>
                    <a:lstStyle/>
                    <a:p>
                      <a:r>
                        <a:rPr lang="en-US" sz="2400" b="1" dirty="0"/>
                        <a:t>Outcome</a:t>
                      </a:r>
                      <a:endParaRPr lang="en-US" sz="2400" dirty="0"/>
                    </a:p>
                  </a:txBody>
                  <a:tcPr marL="57254" marR="57254" marT="28627" marB="28627" anchor="ctr">
                    <a:lnL>
                      <a:noFill/>
                    </a:lnL>
                    <a:lnR>
                      <a:noFill/>
                    </a:lnR>
                    <a:lnT>
                      <a:noFill/>
                    </a:lnT>
                    <a:lnB>
                      <a:noFill/>
                    </a:lnB>
                    <a:noFill/>
                  </a:tcPr>
                </a:tc>
                <a:tc>
                  <a:txBody>
                    <a:bodyPr/>
                    <a:lstStyle/>
                    <a:p>
                      <a:r>
                        <a:rPr lang="en-US" sz="2400" dirty="0"/>
                        <a:t>Vision improved; belantamab restarted with modified interval from Q8W to Q12W</a:t>
                      </a:r>
                    </a:p>
                  </a:txBody>
                  <a:tcPr marL="57254" marR="57254" marT="28627" marB="28627" anchor="ctr">
                    <a:lnL>
                      <a:noFill/>
                    </a:lnL>
                    <a:lnR>
                      <a:noFill/>
                    </a:lnR>
                    <a:lnT>
                      <a:noFill/>
                    </a:lnT>
                    <a:lnB>
                      <a:noFill/>
                    </a:lnB>
                    <a:noFill/>
                  </a:tcPr>
                </a:tc>
                <a:extLst>
                  <a:ext uri="{0D108BD9-81ED-4DB2-BD59-A6C34878D82A}">
                    <a16:rowId xmlns:a16="http://schemas.microsoft.com/office/drawing/2014/main" val="3296719835"/>
                  </a:ext>
                </a:extLst>
              </a:tr>
              <a:tr h="745596">
                <a:tc>
                  <a:txBody>
                    <a:bodyPr/>
                    <a:lstStyle/>
                    <a:p>
                      <a:r>
                        <a:rPr lang="en-US" sz="2400" b="1" dirty="0"/>
                        <a:t>Current status</a:t>
                      </a:r>
                      <a:endParaRPr lang="en-US" sz="2400" dirty="0"/>
                    </a:p>
                  </a:txBody>
                  <a:tcPr marL="57254" marR="57254" marT="28627" marB="28627" anchor="ctr">
                    <a:lnL>
                      <a:noFill/>
                    </a:lnL>
                    <a:lnR>
                      <a:noFill/>
                    </a:lnR>
                    <a:lnT>
                      <a:noFill/>
                    </a:lnT>
                    <a:lnB>
                      <a:noFill/>
                    </a:lnB>
                    <a:noFill/>
                  </a:tcPr>
                </a:tc>
                <a:tc>
                  <a:txBody>
                    <a:bodyPr/>
                    <a:lstStyle/>
                    <a:p>
                      <a:r>
                        <a:rPr lang="en-US" sz="2400" dirty="0"/>
                        <a:t>Ongoing disease control without new skeletal lesions, now patient in CR, MRD negative</a:t>
                      </a:r>
                    </a:p>
                  </a:txBody>
                  <a:tcPr marL="57254" marR="57254" marT="28627" marB="28627" anchor="ctr">
                    <a:lnL>
                      <a:noFill/>
                    </a:lnL>
                    <a:lnR>
                      <a:noFill/>
                    </a:lnR>
                    <a:lnT>
                      <a:noFill/>
                    </a:lnT>
                    <a:lnB>
                      <a:noFill/>
                    </a:lnB>
                    <a:noFill/>
                  </a:tcPr>
                </a:tc>
                <a:extLst>
                  <a:ext uri="{0D108BD9-81ED-4DB2-BD59-A6C34878D82A}">
                    <a16:rowId xmlns:a16="http://schemas.microsoft.com/office/drawing/2014/main" val="3090865051"/>
                  </a:ext>
                </a:extLst>
              </a:tr>
            </a:tbl>
          </a:graphicData>
        </a:graphic>
      </p:graphicFrame>
    </p:spTree>
    <p:extLst>
      <p:ext uri="{BB962C8B-B14F-4D97-AF65-F5344CB8AC3E}">
        <p14:creationId xmlns:p14="http://schemas.microsoft.com/office/powerpoint/2010/main" val="41807133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0A835-09B2-823E-3E09-3C7CEDFCD99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BDB4968-D0C1-54DB-369F-7CC95578888C}"/>
              </a:ext>
            </a:extLst>
          </p:cNvPr>
          <p:cNvSpPr txBox="1"/>
          <p:nvPr/>
        </p:nvSpPr>
        <p:spPr>
          <a:xfrm>
            <a:off x="974109" y="1261204"/>
            <a:ext cx="10074891" cy="48320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In terms of safety and tolerability, how would you rate your experience with belantamab mafodotin? In your experience, how often do ocular events affect visual acuity versus presenting subclinically on routine screening? </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2800" b="1" dirty="0">
              <a:solidFill>
                <a:srgbClr val="000000"/>
              </a:solidFill>
              <a:latin typeface="Calibri" panose="020F0502020204030204" pitchFamily="34" charset="0"/>
              <a:cs typeface="Calibri" panose="020F0502020204030204" pitchFamily="34" charset="0"/>
            </a:endParaRPr>
          </a:p>
          <a:p>
            <a:pPr>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How do you approach screening for and management of belantamab mafodotin-associated ocular toxicity? What dosing interval of belantamab mafodotin do you typically employ?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00" cap="none" spc="0" normalizeH="0" baseline="0" noProof="0" dirty="0">
              <a:ln>
                <a:noFill/>
              </a:ln>
              <a:solidFill>
                <a:srgbClr val="FF00FF"/>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
        <p:nvSpPr>
          <p:cNvPr id="2" name="Title 1">
            <a:extLst>
              <a:ext uri="{FF2B5EF4-FFF2-40B4-BE49-F238E27FC236}">
                <a16:creationId xmlns:a16="http://schemas.microsoft.com/office/drawing/2014/main" id="{75BB6B7A-0396-FF2F-93AA-89E240EC2FE1}"/>
              </a:ext>
            </a:extLst>
          </p:cNvPr>
          <p:cNvSpPr txBox="1">
            <a:spLocks/>
          </p:cNvSpPr>
          <p:nvPr/>
        </p:nvSpPr>
        <p:spPr>
          <a:xfrm>
            <a:off x="912286" y="485800"/>
            <a:ext cx="10358967" cy="1143000"/>
          </a:xfrm>
          <a:prstGeom prst="rect">
            <a:avLst/>
          </a:prstGeom>
        </p:spPr>
        <p:txBody>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ct val="88000"/>
              </a:lnSpc>
              <a:spcBef>
                <a:spcPct val="0"/>
              </a:spcBef>
              <a:spcAft>
                <a:spcPct val="0"/>
              </a:spcAft>
              <a:buClr>
                <a:srgbClr val="000000"/>
              </a:buClr>
              <a:buSzPct val="45000"/>
              <a:buFont typeface="Wingdings" pitchFamily="-72" charset="2"/>
              <a:buNone/>
              <a:tabLst/>
              <a:defRPr/>
            </a:pPr>
            <a: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t>QUESTIONS FOR THE FACULTY</a:t>
            </a:r>
          </a:p>
        </p:txBody>
      </p:sp>
    </p:spTree>
    <p:extLst>
      <p:ext uri="{BB962C8B-B14F-4D97-AF65-F5344CB8AC3E}">
        <p14:creationId xmlns:p14="http://schemas.microsoft.com/office/powerpoint/2010/main" val="36616333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5ECFF-274F-7C1C-01EB-3C366EA76C8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CC68F19-19BA-A0CC-190F-76C44C8E9217}"/>
              </a:ext>
            </a:extLst>
          </p:cNvPr>
          <p:cNvSpPr/>
          <p:nvPr/>
        </p:nvSpPr>
        <p:spPr bwMode="auto">
          <a:xfrm>
            <a:off x="533400" y="3566160"/>
            <a:ext cx="10801200" cy="1386840"/>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ＭＳ Ｐゴシック" charset="0"/>
            </a:endParaRPr>
          </a:p>
        </p:txBody>
      </p:sp>
      <p:sp>
        <p:nvSpPr>
          <p:cNvPr id="2" name="Title 1">
            <a:extLst>
              <a:ext uri="{FF2B5EF4-FFF2-40B4-BE49-F238E27FC236}">
                <a16:creationId xmlns:a16="http://schemas.microsoft.com/office/drawing/2014/main" id="{E10A94C2-1D5D-C4F1-EE66-E8616E45967C}"/>
              </a:ext>
            </a:extLst>
          </p:cNvPr>
          <p:cNvSpPr>
            <a:spLocks noGrp="1"/>
          </p:cNvSpPr>
          <p:nvPr>
            <p:ph type="title"/>
          </p:nvPr>
        </p:nvSpPr>
        <p:spPr>
          <a:xfrm>
            <a:off x="912286" y="44624"/>
            <a:ext cx="10358967" cy="1143000"/>
          </a:xfrm>
        </p:spPr>
        <p:txBody>
          <a:bodyPr/>
          <a:lstStyle/>
          <a:p>
            <a:pPr>
              <a:spcBef>
                <a:spcPts val="1200"/>
              </a:spcBef>
            </a:pPr>
            <a:r>
              <a:rPr lang="en-US" dirty="0"/>
              <a:t>Agenda</a:t>
            </a:r>
            <a:endParaRPr lang="en-US" sz="2400" dirty="0"/>
          </a:p>
        </p:txBody>
      </p:sp>
      <p:sp>
        <p:nvSpPr>
          <p:cNvPr id="3" name="Content Placeholder 2">
            <a:extLst>
              <a:ext uri="{FF2B5EF4-FFF2-40B4-BE49-F238E27FC236}">
                <a16:creationId xmlns:a16="http://schemas.microsoft.com/office/drawing/2014/main" id="{6B89A5AA-2157-4922-F5D9-50416374CC4D}"/>
              </a:ext>
            </a:extLst>
          </p:cNvPr>
          <p:cNvSpPr>
            <a:spLocks noGrp="1"/>
          </p:cNvSpPr>
          <p:nvPr>
            <p:ph idx="1"/>
          </p:nvPr>
        </p:nvSpPr>
        <p:spPr>
          <a:xfrm>
            <a:off x="623392" y="980728"/>
            <a:ext cx="10273208" cy="4799013"/>
          </a:xfrm>
        </p:spPr>
        <p:txBody>
          <a:bodyPr/>
          <a:lstStyle/>
          <a:p>
            <a:pPr marL="98425" indent="0">
              <a:lnSpc>
                <a:spcPct val="100000"/>
              </a:lnSpc>
              <a:spcBef>
                <a:spcPts val="600"/>
              </a:spcBef>
              <a:spcAft>
                <a:spcPts val="0"/>
              </a:spcAft>
              <a:buNone/>
            </a:pPr>
            <a:endParaRPr lang="en-US" sz="2800" dirty="0">
              <a:solidFill>
                <a:srgbClr val="0432FF"/>
              </a:solidFill>
              <a:latin typeface="Calibri" panose="020F0502020204030204" pitchFamily="34" charset="0"/>
              <a:cs typeface="Calibri" panose="020F0502020204030204" pitchFamily="34" charset="0"/>
            </a:endParaRPr>
          </a:p>
          <a:p>
            <a:pPr marL="98425" indent="0">
              <a:lnSpc>
                <a:spcPct val="100000"/>
              </a:lnSpc>
              <a:spcBef>
                <a:spcPts val="600"/>
              </a:spcBef>
              <a:spcAft>
                <a:spcPts val="0"/>
              </a:spcAft>
              <a:buNone/>
            </a:pPr>
            <a:r>
              <a:rPr lang="en-US" sz="2800" dirty="0">
                <a:solidFill>
                  <a:srgbClr val="0432FF"/>
                </a:solidFill>
                <a:latin typeface="Calibri" panose="020F0502020204030204" pitchFamily="34" charset="0"/>
                <a:cs typeface="Calibri" panose="020F0502020204030204" pitchFamily="34" charset="0"/>
              </a:rPr>
              <a:t>Module 1 – </a:t>
            </a:r>
            <a:r>
              <a:rPr lang="en-US" sz="2800" dirty="0">
                <a:solidFill>
                  <a:schemeClr val="tx1"/>
                </a:solidFill>
                <a:latin typeface="Calibri" panose="020F0502020204030204" pitchFamily="34" charset="0"/>
                <a:cs typeface="Calibri" panose="020F0502020204030204" pitchFamily="34" charset="0"/>
              </a:rPr>
              <a:t>New and Emerging Strategies with Bispecific Antibodies in MM – Dr Raje</a:t>
            </a:r>
            <a:endParaRPr lang="en-US" sz="2800" b="0" dirty="0">
              <a:solidFill>
                <a:schemeClr val="tx1"/>
              </a:solidFill>
              <a:latin typeface="Calibri" panose="020F0502020204030204" pitchFamily="34" charset="0"/>
              <a:cs typeface="Calibri" panose="020F0502020204030204" pitchFamily="34" charset="0"/>
            </a:endParaRPr>
          </a:p>
          <a:p>
            <a:pPr marL="98425" indent="0">
              <a:lnSpc>
                <a:spcPct val="100000"/>
              </a:lnSpc>
              <a:spcBef>
                <a:spcPts val="1600"/>
              </a:spcBef>
              <a:spcAft>
                <a:spcPts val="0"/>
              </a:spcAft>
              <a:buNone/>
            </a:pPr>
            <a:r>
              <a:rPr lang="en-US" sz="2800" dirty="0">
                <a:solidFill>
                  <a:srgbClr val="0432FF"/>
                </a:solidFill>
                <a:latin typeface="Calibri" panose="020F0502020204030204" pitchFamily="34" charset="0"/>
                <a:cs typeface="Calibri" panose="020F0502020204030204" pitchFamily="34" charset="0"/>
              </a:rPr>
              <a:t>Module 2 – </a:t>
            </a:r>
            <a:r>
              <a:rPr lang="en-US" sz="2800" dirty="0">
                <a:solidFill>
                  <a:schemeClr val="tx1"/>
                </a:solidFill>
                <a:latin typeface="Calibri" panose="020F0502020204030204" pitchFamily="34" charset="0"/>
                <a:cs typeface="Calibri" panose="020F0502020204030204" pitchFamily="34" charset="0"/>
              </a:rPr>
              <a:t>Utility of Antibody-Drug Conjugates for R/R MM  –  </a:t>
            </a:r>
            <a:br>
              <a:rPr lang="en-US" sz="2800" dirty="0">
                <a:solidFill>
                  <a:schemeClr val="tx1"/>
                </a:solidFill>
                <a:latin typeface="Calibri" panose="020F0502020204030204" pitchFamily="34" charset="0"/>
                <a:cs typeface="Calibri" panose="020F0502020204030204" pitchFamily="34" charset="0"/>
              </a:rPr>
            </a:br>
            <a:r>
              <a:rPr lang="en-US" sz="2800" dirty="0">
                <a:solidFill>
                  <a:schemeClr val="tx1"/>
                </a:solidFill>
                <a:latin typeface="Calibri" panose="020F0502020204030204" pitchFamily="34" charset="0"/>
                <a:cs typeface="Calibri" panose="020F0502020204030204" pitchFamily="34" charset="0"/>
              </a:rPr>
              <a:t>Dr Orlowski</a:t>
            </a:r>
          </a:p>
          <a:p>
            <a:pPr marL="98425" indent="0">
              <a:lnSpc>
                <a:spcPct val="100000"/>
              </a:lnSpc>
              <a:spcBef>
                <a:spcPts val="1600"/>
              </a:spcBef>
              <a:spcAft>
                <a:spcPts val="0"/>
              </a:spcAft>
              <a:buNone/>
            </a:pPr>
            <a:r>
              <a:rPr lang="en-US" sz="2800" dirty="0">
                <a:solidFill>
                  <a:schemeClr val="bg1"/>
                </a:solidFill>
                <a:latin typeface="Calibri" panose="020F0502020204030204" pitchFamily="34" charset="0"/>
                <a:cs typeface="Calibri" panose="020F0502020204030204" pitchFamily="34" charset="0"/>
              </a:rPr>
              <a:t>Module 3 – Potential Role of </a:t>
            </a:r>
            <a:r>
              <a:rPr lang="en-US" sz="2800" dirty="0" err="1">
                <a:solidFill>
                  <a:schemeClr val="bg1"/>
                </a:solidFill>
                <a:latin typeface="Calibri" panose="020F0502020204030204" pitchFamily="34" charset="0"/>
                <a:cs typeface="Calibri" panose="020F0502020204030204" pitchFamily="34" charset="0"/>
              </a:rPr>
              <a:t>Cereblon</a:t>
            </a:r>
            <a:r>
              <a:rPr lang="en-US" sz="2800" dirty="0">
                <a:solidFill>
                  <a:schemeClr val="bg1"/>
                </a:solidFill>
                <a:latin typeface="Calibri" panose="020F0502020204030204" pitchFamily="34" charset="0"/>
                <a:cs typeface="Calibri" panose="020F0502020204030204" pitchFamily="34" charset="0"/>
              </a:rPr>
              <a:t> E3 Ligase Modulators </a:t>
            </a:r>
            <a:br>
              <a:rPr lang="en-US" sz="2800" dirty="0">
                <a:solidFill>
                  <a:schemeClr val="bg1"/>
                </a:solidFill>
                <a:latin typeface="Calibri" panose="020F0502020204030204" pitchFamily="34" charset="0"/>
                <a:cs typeface="Calibri" panose="020F0502020204030204" pitchFamily="34" charset="0"/>
              </a:rPr>
            </a:br>
            <a:r>
              <a:rPr lang="en-US" sz="2800" dirty="0">
                <a:solidFill>
                  <a:schemeClr val="bg1"/>
                </a:solidFill>
                <a:latin typeface="Calibri" panose="020F0502020204030204" pitchFamily="34" charset="0"/>
                <a:cs typeface="Calibri" panose="020F0502020204030204" pitchFamily="34" charset="0"/>
              </a:rPr>
              <a:t>and Other Promising Novel Agents and Strategies for R/R MM – </a:t>
            </a:r>
            <a:br>
              <a:rPr lang="en-US" sz="2800" dirty="0">
                <a:solidFill>
                  <a:schemeClr val="bg1"/>
                </a:solidFill>
                <a:latin typeface="Calibri" panose="020F0502020204030204" pitchFamily="34" charset="0"/>
                <a:cs typeface="Calibri" panose="020F0502020204030204" pitchFamily="34" charset="0"/>
              </a:rPr>
            </a:br>
            <a:r>
              <a:rPr lang="en-US" sz="2800" dirty="0">
                <a:solidFill>
                  <a:schemeClr val="bg1"/>
                </a:solidFill>
                <a:latin typeface="Calibri" panose="020F0502020204030204" pitchFamily="34" charset="0"/>
                <a:cs typeface="Calibri" panose="020F0502020204030204" pitchFamily="34" charset="0"/>
              </a:rPr>
              <a:t>Prof Dimopoulos</a:t>
            </a:r>
          </a:p>
        </p:txBody>
      </p:sp>
    </p:spTree>
    <p:extLst>
      <p:ext uri="{BB962C8B-B14F-4D97-AF65-F5344CB8AC3E}">
        <p14:creationId xmlns:p14="http://schemas.microsoft.com/office/powerpoint/2010/main" val="21196828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 name="Εικόνα 22">
            <a:extLst>
              <a:ext uri="{FF2B5EF4-FFF2-40B4-BE49-F238E27FC236}">
                <a16:creationId xmlns:a16="http://schemas.microsoft.com/office/drawing/2014/main" id="{A680B259-E06C-71CD-52AC-BBDE45571BD0}"/>
              </a:ext>
            </a:extLst>
          </p:cNvPr>
          <p:cNvPicPr>
            <a:picLocks noChangeAspect="1"/>
          </p:cNvPicPr>
          <p:nvPr/>
        </p:nvPicPr>
        <p:blipFill>
          <a:blip r:embed="rId3" cstate="print">
            <a:extLst>
              <a:ext uri="{28A0092B-C50C-407E-A947-70E740481C1C}">
                <a14:useLocalDpi xmlns:a14="http://schemas.microsoft.com/office/drawing/2010/main" val="0"/>
              </a:ext>
            </a:extLst>
          </a:blip>
          <a:srcRect l="5577" t="4640" r="48328" b="52661"/>
          <a:stretch>
            <a:fillRect/>
          </a:stretch>
        </p:blipFill>
        <p:spPr bwMode="auto">
          <a:xfrm>
            <a:off x="387350" y="4738581"/>
            <a:ext cx="1035051" cy="1265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owl1">
            <a:extLst>
              <a:ext uri="{FF2B5EF4-FFF2-40B4-BE49-F238E27FC236}">
                <a16:creationId xmlns:a16="http://schemas.microsoft.com/office/drawing/2014/main" id="{6AED8966-F664-36FC-4767-2DE18920AE4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19251" y="4861348"/>
            <a:ext cx="131233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ubtitle 5">
            <a:extLst>
              <a:ext uri="{FF2B5EF4-FFF2-40B4-BE49-F238E27FC236}">
                <a16:creationId xmlns:a16="http://schemas.microsoft.com/office/drawing/2014/main" id="{5979B61F-6CD4-06FA-A94F-4BDB55800E3E}"/>
              </a:ext>
            </a:extLst>
          </p:cNvPr>
          <p:cNvSpPr txBox="1">
            <a:spLocks/>
          </p:cNvSpPr>
          <p:nvPr/>
        </p:nvSpPr>
        <p:spPr>
          <a:xfrm>
            <a:off x="1295467" y="4197085"/>
            <a:ext cx="9313035" cy="2672715"/>
          </a:xfrm>
          <a:prstGeom prst="rect">
            <a:avLst/>
          </a:prstGeom>
        </p:spPr>
        <p:txBody>
          <a:bodyPr>
            <a:normAutofit/>
          </a:bodyPr>
          <a:lstStyle>
            <a:lvl1pPr marL="144661" indent="-144661" algn="l" defTabSz="578644" rtl="0" eaLnBrk="1" latinLnBrk="0" hangingPunct="1">
              <a:lnSpc>
                <a:spcPct val="100000"/>
              </a:lnSpc>
              <a:spcBef>
                <a:spcPts val="380"/>
              </a:spcBef>
              <a:buFont typeface="Trebuchet MS" panose="020B0603020202020204" pitchFamily="34" charset="0"/>
              <a:buChar char="•"/>
              <a:defRPr sz="1266" kern="1200">
                <a:solidFill>
                  <a:schemeClr val="tx1"/>
                </a:solidFill>
                <a:latin typeface="+mn-lt"/>
                <a:ea typeface="+mn-ea"/>
                <a:cs typeface="+mn-cs"/>
              </a:defRPr>
            </a:lvl1pPr>
            <a:lvl2pPr marL="289322" indent="-144661" algn="l" defTabSz="578644" rtl="0" eaLnBrk="1" latinLnBrk="0" hangingPunct="1">
              <a:lnSpc>
                <a:spcPct val="100000"/>
              </a:lnSpc>
              <a:spcBef>
                <a:spcPts val="380"/>
              </a:spcBef>
              <a:buFont typeface="Trebuchet MS" panose="020B0603020202020204" pitchFamily="34" charset="0"/>
              <a:buChar char="—"/>
              <a:defRPr sz="1266" kern="1200">
                <a:solidFill>
                  <a:schemeClr val="tx1"/>
                </a:solidFill>
                <a:latin typeface="+mn-lt"/>
                <a:ea typeface="+mn-ea"/>
                <a:cs typeface="+mn-cs"/>
              </a:defRPr>
            </a:lvl2pPr>
            <a:lvl3pPr marL="433983" indent="-144661" algn="l" defTabSz="578644" rtl="0" eaLnBrk="1" latinLnBrk="0" hangingPunct="1">
              <a:lnSpc>
                <a:spcPct val="100000"/>
              </a:lnSpc>
              <a:spcBef>
                <a:spcPts val="380"/>
              </a:spcBef>
              <a:buFont typeface="Trebuchet MS" panose="020B0603020202020204" pitchFamily="34" charset="0"/>
              <a:buChar char="—"/>
              <a:defRPr sz="1266" kern="1200">
                <a:solidFill>
                  <a:schemeClr val="tx1"/>
                </a:solidFill>
                <a:latin typeface="+mn-lt"/>
                <a:ea typeface="+mn-ea"/>
                <a:cs typeface="+mn-cs"/>
              </a:defRPr>
            </a:lvl3pPr>
            <a:lvl4pPr marL="578644" indent="-144661" algn="l" defTabSz="578644" rtl="0" eaLnBrk="1" latinLnBrk="0" hangingPunct="1">
              <a:lnSpc>
                <a:spcPct val="100000"/>
              </a:lnSpc>
              <a:spcBef>
                <a:spcPts val="380"/>
              </a:spcBef>
              <a:buFont typeface="Trebuchet MS" panose="020B0603020202020204" pitchFamily="34" charset="0"/>
              <a:buChar char="—"/>
              <a:defRPr sz="1266" kern="1200">
                <a:solidFill>
                  <a:schemeClr val="tx1"/>
                </a:solidFill>
                <a:latin typeface="+mn-lt"/>
                <a:ea typeface="+mn-ea"/>
                <a:cs typeface="+mn-cs"/>
              </a:defRPr>
            </a:lvl4pPr>
            <a:lvl5pPr marL="723305" indent="-144661" algn="l" defTabSz="578644" rtl="0" eaLnBrk="1" latinLnBrk="0" hangingPunct="1">
              <a:lnSpc>
                <a:spcPct val="100000"/>
              </a:lnSpc>
              <a:spcBef>
                <a:spcPts val="380"/>
              </a:spcBef>
              <a:buFont typeface="Trebuchet MS" panose="020B0603020202020204" pitchFamily="34" charset="0"/>
              <a:buChar char="—"/>
              <a:defRPr sz="1266" kern="1200">
                <a:solidFill>
                  <a:schemeClr val="tx1"/>
                </a:solidFill>
                <a:latin typeface="+mn-lt"/>
                <a:ea typeface="+mn-ea"/>
                <a:cs typeface="+mn-cs"/>
              </a:defRPr>
            </a:lvl5pPr>
            <a:lvl6pPr marL="867966" indent="-144661" algn="l" defTabSz="578644" rtl="0" eaLnBrk="1" latinLnBrk="0" hangingPunct="1">
              <a:lnSpc>
                <a:spcPct val="100000"/>
              </a:lnSpc>
              <a:spcBef>
                <a:spcPts val="254"/>
              </a:spcBef>
              <a:buFont typeface="Trebuchet MS" panose="020B0603020202020204" pitchFamily="34" charset="0"/>
              <a:buChar char="—"/>
              <a:defRPr sz="1266" kern="1200">
                <a:solidFill>
                  <a:schemeClr val="tx1"/>
                </a:solidFill>
                <a:latin typeface="+mn-lt"/>
                <a:ea typeface="+mn-ea"/>
                <a:cs typeface="+mn-cs"/>
              </a:defRPr>
            </a:lvl6pPr>
            <a:lvl7pPr marL="1012627" indent="-144661" algn="l" defTabSz="578644" rtl="0" eaLnBrk="1" latinLnBrk="0" hangingPunct="1">
              <a:lnSpc>
                <a:spcPct val="100000"/>
              </a:lnSpc>
              <a:spcBef>
                <a:spcPts val="254"/>
              </a:spcBef>
              <a:buFont typeface="Trebuchet MS" panose="020B0603020202020204" pitchFamily="34" charset="0"/>
              <a:buChar char="—"/>
              <a:defRPr sz="1266" kern="1200">
                <a:solidFill>
                  <a:schemeClr val="tx1"/>
                </a:solidFill>
                <a:latin typeface="+mn-lt"/>
                <a:ea typeface="+mn-ea"/>
                <a:cs typeface="+mn-cs"/>
              </a:defRPr>
            </a:lvl7pPr>
            <a:lvl8pPr marL="1157288" indent="-144661" algn="l" defTabSz="578644" rtl="0" eaLnBrk="1" latinLnBrk="0" hangingPunct="1">
              <a:lnSpc>
                <a:spcPct val="100000"/>
              </a:lnSpc>
              <a:spcBef>
                <a:spcPts val="254"/>
              </a:spcBef>
              <a:buFont typeface="Trebuchet MS" panose="020B0603020202020204" pitchFamily="34" charset="0"/>
              <a:buChar char="—"/>
              <a:defRPr sz="1266" kern="1200">
                <a:solidFill>
                  <a:schemeClr val="tx1"/>
                </a:solidFill>
                <a:latin typeface="+mn-lt"/>
                <a:ea typeface="+mn-ea"/>
                <a:cs typeface="+mn-cs"/>
              </a:defRPr>
            </a:lvl8pPr>
            <a:lvl9pPr marL="1301948" indent="-144661" algn="l" defTabSz="578644" rtl="0" eaLnBrk="1" latinLnBrk="0" hangingPunct="1">
              <a:lnSpc>
                <a:spcPct val="100000"/>
              </a:lnSpc>
              <a:spcBef>
                <a:spcPts val="254"/>
              </a:spcBef>
              <a:buFont typeface="Trebuchet MS" panose="020B0603020202020204" pitchFamily="34" charset="0"/>
              <a:buChar char="—"/>
              <a:defRPr sz="1266" kern="1200">
                <a:solidFill>
                  <a:schemeClr val="tx1"/>
                </a:solidFill>
                <a:latin typeface="+mn-lt"/>
                <a:ea typeface="+mn-ea"/>
                <a:cs typeface="+mn-cs"/>
              </a:defRPr>
            </a:lvl9pPr>
          </a:lstStyle>
          <a:p>
            <a:pPr marL="0" marR="0" lvl="0" indent="0" algn="ctr" defTabSz="771506" rtl="0" eaLnBrk="1" fontAlgn="auto" latinLnBrk="0" hangingPunct="1">
              <a:lnSpc>
                <a:spcPct val="100000"/>
              </a:lnSpc>
              <a:spcBef>
                <a:spcPts val="0"/>
              </a:spcBef>
              <a:spcAft>
                <a:spcPts val="0"/>
              </a:spcAft>
              <a:buClrTx/>
              <a:buSzTx/>
              <a:buFont typeface="Trebuchet MS" panose="020B0603020202020204" pitchFamily="34" charset="0"/>
              <a:buNone/>
              <a:tabLst/>
              <a:defRPr/>
            </a:pPr>
            <a:r>
              <a:rPr kumimoji="0" lang="en-US" sz="2400" b="1" i="0" u="none" strike="noStrike" kern="1200" cap="none" spc="0" normalizeH="0" baseline="0" noProof="0" dirty="0">
                <a:ln>
                  <a:noFill/>
                </a:ln>
                <a:solidFill>
                  <a:srgbClr val="595454">
                    <a:lumMod val="50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Meletios (Thanos) Dimopoulos, MD</a:t>
            </a:r>
            <a:endParaRPr kumimoji="0" lang="en-US" sz="2400" b="0" i="0" u="none" strike="noStrike" kern="1200" cap="none" spc="0" normalizeH="0" baseline="0" noProof="0" dirty="0">
              <a:ln>
                <a:noFill/>
              </a:ln>
              <a:solidFill>
                <a:srgbClr val="595454">
                  <a:lumMod val="50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ctr" defTabSz="771506" rtl="0" eaLnBrk="1" fontAlgn="auto" latinLnBrk="0" hangingPunct="1">
              <a:lnSpc>
                <a:spcPct val="100000"/>
              </a:lnSpc>
              <a:spcBef>
                <a:spcPts val="0"/>
              </a:spcBef>
              <a:spcAft>
                <a:spcPts val="0"/>
              </a:spcAft>
              <a:buClrTx/>
              <a:buSzTx/>
              <a:buFont typeface="Trebuchet MS" panose="020B0603020202020204" pitchFamily="34" charset="0"/>
              <a:buNone/>
              <a:tabLst/>
              <a:defRPr/>
            </a:pPr>
            <a:r>
              <a:rPr kumimoji="0" lang="en-US" sz="2400" b="0" i="0" u="none" strike="noStrike" kern="1200" cap="none" spc="0" normalizeH="0" baseline="0" noProof="0" dirty="0">
                <a:ln>
                  <a:noFill/>
                </a:ln>
                <a:solidFill>
                  <a:srgbClr val="595454">
                    <a:lumMod val="50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Professor of Hematology/Oncology, Director</a:t>
            </a:r>
          </a:p>
          <a:p>
            <a:pPr marL="0" marR="0" lvl="0" indent="0" algn="ctr" defTabSz="771506" rtl="0" eaLnBrk="1" fontAlgn="auto" latinLnBrk="0" hangingPunct="1">
              <a:lnSpc>
                <a:spcPct val="100000"/>
              </a:lnSpc>
              <a:spcBef>
                <a:spcPts val="0"/>
              </a:spcBef>
              <a:spcAft>
                <a:spcPts val="0"/>
              </a:spcAft>
              <a:buClrTx/>
              <a:buSzTx/>
              <a:buFont typeface="Trebuchet MS" panose="020B0603020202020204" pitchFamily="34" charset="0"/>
              <a:buNone/>
              <a:tabLst/>
              <a:defRPr/>
            </a:pPr>
            <a:r>
              <a:rPr kumimoji="0" lang="en-US" sz="2400" b="0" i="0" u="none" strike="noStrike" kern="1200" cap="none" spc="0" normalizeH="0" baseline="0" noProof="0" dirty="0">
                <a:ln>
                  <a:noFill/>
                </a:ln>
                <a:solidFill>
                  <a:srgbClr val="595454">
                    <a:lumMod val="50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Plasma Cell Dyscrasias Unit, Department of Clinical Therapeutics,</a:t>
            </a:r>
          </a:p>
          <a:p>
            <a:pPr marL="0" marR="0" lvl="0" indent="0" algn="ctr" defTabSz="771506" rtl="0" eaLnBrk="1" fontAlgn="auto" latinLnBrk="0" hangingPunct="1">
              <a:lnSpc>
                <a:spcPct val="100000"/>
              </a:lnSpc>
              <a:spcBef>
                <a:spcPts val="0"/>
              </a:spcBef>
              <a:spcAft>
                <a:spcPts val="0"/>
              </a:spcAft>
              <a:buClrTx/>
              <a:buSzTx/>
              <a:buFont typeface="Trebuchet MS" panose="020B0603020202020204" pitchFamily="34" charset="0"/>
              <a:buNone/>
              <a:tabLst/>
              <a:defRPr/>
            </a:pPr>
            <a:r>
              <a:rPr kumimoji="0" lang="en-US" sz="2400" b="0" i="0" u="none" strike="noStrike" kern="1200" cap="none" spc="0" normalizeH="0" baseline="0" noProof="0" dirty="0">
                <a:ln>
                  <a:noFill/>
                </a:ln>
                <a:solidFill>
                  <a:srgbClr val="595454">
                    <a:lumMod val="50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National and </a:t>
            </a:r>
            <a:r>
              <a:rPr kumimoji="0" lang="en-US" sz="2400" b="0" i="0" u="none" strike="noStrike" kern="1200" cap="none" spc="0" normalizeH="0" baseline="0" noProof="0" dirty="0" err="1">
                <a:ln>
                  <a:noFill/>
                </a:ln>
                <a:solidFill>
                  <a:srgbClr val="595454">
                    <a:lumMod val="50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Kapodistrian</a:t>
            </a:r>
            <a:r>
              <a:rPr kumimoji="0" lang="en-US" sz="2400" b="0" i="0" u="none" strike="noStrike" kern="1200" cap="none" spc="0" normalizeH="0" baseline="0" noProof="0" dirty="0">
                <a:ln>
                  <a:noFill/>
                </a:ln>
                <a:solidFill>
                  <a:srgbClr val="595454">
                    <a:lumMod val="50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 University of Athens</a:t>
            </a:r>
          </a:p>
          <a:p>
            <a:pPr marL="0" marR="0" lvl="0" indent="0" algn="ctr" defTabSz="771506" rtl="0" eaLnBrk="1" fontAlgn="auto" latinLnBrk="0" hangingPunct="1">
              <a:lnSpc>
                <a:spcPct val="100000"/>
              </a:lnSpc>
              <a:spcBef>
                <a:spcPts val="0"/>
              </a:spcBef>
              <a:spcAft>
                <a:spcPts val="0"/>
              </a:spcAft>
              <a:buClrTx/>
              <a:buSzTx/>
              <a:buFont typeface="Trebuchet MS" panose="020B0603020202020204" pitchFamily="34" charset="0"/>
              <a:buNone/>
              <a:tabLst/>
              <a:defRPr/>
            </a:pPr>
            <a:r>
              <a:rPr kumimoji="0" lang="en-US" sz="2400" b="0" i="0" u="none" strike="noStrike" kern="1200" cap="none" spc="0" normalizeH="0" baseline="0" noProof="0" dirty="0">
                <a:ln>
                  <a:noFill/>
                </a:ln>
                <a:solidFill>
                  <a:srgbClr val="595454">
                    <a:lumMod val="50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School of Medicine, Athens, Greece</a:t>
            </a:r>
            <a:endParaRPr kumimoji="0" lang="en-US" sz="2400" b="0" i="0" u="none" strike="noStrike" kern="1200" cap="none" spc="0" normalizeH="0" baseline="0" noProof="0" dirty="0">
              <a:ln>
                <a:noFill/>
              </a:ln>
              <a:solidFill>
                <a:srgbClr val="595454"/>
              </a:solidFill>
              <a:effectLst/>
              <a:uLnTx/>
              <a:uFillTx/>
              <a:latin typeface="Times New Roman" panose="02020603050405020304" pitchFamily="18" charset="0"/>
              <a:ea typeface="+mn-ea"/>
              <a:cs typeface="Times New Roman" panose="02020603050405020304" pitchFamily="18" charset="0"/>
            </a:endParaRPr>
          </a:p>
        </p:txBody>
      </p:sp>
      <p:sp>
        <p:nvSpPr>
          <p:cNvPr id="11" name="TextBox 10">
            <a:extLst>
              <a:ext uri="{FF2B5EF4-FFF2-40B4-BE49-F238E27FC236}">
                <a16:creationId xmlns:a16="http://schemas.microsoft.com/office/drawing/2014/main" id="{5284E4C7-C9F1-3ABB-FFF8-EFA3A3C0D335}"/>
              </a:ext>
            </a:extLst>
          </p:cNvPr>
          <p:cNvSpPr txBox="1"/>
          <p:nvPr/>
        </p:nvSpPr>
        <p:spPr>
          <a:xfrm flipH="1">
            <a:off x="552450" y="670655"/>
            <a:ext cx="10821589" cy="1280109"/>
          </a:xfrm>
          <a:prstGeom prst="rect">
            <a:avLst/>
          </a:prstGeom>
          <a:noFill/>
        </p:spPr>
        <p:txBody>
          <a:bodyPr wrap="none" lIns="0" tIns="0" rIns="0" bIns="0" rtlCol="0">
            <a:noAutofit/>
          </a:bodyPr>
          <a:lstStyle/>
          <a:p>
            <a:pPr marL="0" marR="0" lvl="0" indent="0" algn="ctr" defTabSz="1219170" rtl="0" eaLnBrk="0" fontAlgn="base" latinLnBrk="0" hangingPunct="0">
              <a:lnSpc>
                <a:spcPct val="100000"/>
              </a:lnSpc>
              <a:spcBef>
                <a:spcPts val="1600"/>
              </a:spcBef>
              <a:spcAft>
                <a:spcPct val="0"/>
              </a:spcAft>
              <a:buClrTx/>
              <a:buSzPct val="100000"/>
              <a:buFontTx/>
              <a:buNone/>
              <a:tabLst/>
              <a:defRPr/>
            </a:pPr>
            <a:r>
              <a:rPr kumimoji="0" lang="en-US" sz="2000" b="1" i="0" u="none" strike="noStrike" kern="1200" cap="none" spc="0" normalizeH="0" baseline="0" noProof="0" dirty="0">
                <a:ln>
                  <a:noFill/>
                </a:ln>
                <a:solidFill>
                  <a:srgbClr val="C00000"/>
                </a:solidFill>
                <a:effectLst/>
                <a:uLnTx/>
                <a:uFillTx/>
                <a:latin typeface="Times New Roman" panose="02020603050405020304" pitchFamily="18" charset="0"/>
                <a:ea typeface="ＭＳ Ｐゴシック" charset="0"/>
                <a:cs typeface="Times New Roman" panose="02020603050405020304" pitchFamily="18" charset="0"/>
              </a:rPr>
              <a:t>SOHO 2026 Symposium on the</a:t>
            </a:r>
            <a:br>
              <a:rPr kumimoji="0" lang="en-US" sz="2000" b="1" i="0" u="none" strike="noStrike" kern="1200" cap="none" spc="0" normalizeH="0" baseline="0" noProof="0" dirty="0">
                <a:ln>
                  <a:noFill/>
                </a:ln>
                <a:solidFill>
                  <a:srgbClr val="C00000"/>
                </a:solidFill>
                <a:effectLst/>
                <a:uLnTx/>
                <a:uFillTx/>
                <a:latin typeface="Times New Roman" panose="02020603050405020304" pitchFamily="18" charset="0"/>
                <a:ea typeface="ＭＳ Ｐゴシック" charset="0"/>
                <a:cs typeface="Times New Roman" panose="02020603050405020304" pitchFamily="18" charset="0"/>
              </a:rPr>
            </a:br>
            <a:r>
              <a:rPr kumimoji="0" lang="en-US" sz="2000" b="1" i="0" u="none" strike="noStrike" kern="1200" cap="none" spc="0" normalizeH="0" baseline="0" noProof="0" dirty="0">
                <a:ln>
                  <a:noFill/>
                </a:ln>
                <a:solidFill>
                  <a:srgbClr val="C00000"/>
                </a:solidFill>
                <a:effectLst/>
                <a:uLnTx/>
                <a:uFillTx/>
                <a:latin typeface="Times New Roman" panose="02020603050405020304" pitchFamily="18" charset="0"/>
                <a:ea typeface="ＭＳ Ｐゴシック" charset="0"/>
                <a:cs typeface="Times New Roman" panose="02020603050405020304" pitchFamily="18" charset="0"/>
              </a:rPr>
              <a:t>Management of Relapsed/Refractory Multiple Myeloma</a:t>
            </a:r>
          </a:p>
        </p:txBody>
      </p:sp>
      <p:pic>
        <p:nvPicPr>
          <p:cNvPr id="4" name="Picture 3">
            <a:extLst>
              <a:ext uri="{FF2B5EF4-FFF2-40B4-BE49-F238E27FC236}">
                <a16:creationId xmlns:a16="http://schemas.microsoft.com/office/drawing/2014/main" id="{BDC93F0F-4A35-9602-C67B-07E10ACE1126}"/>
              </a:ext>
            </a:extLst>
          </p:cNvPr>
          <p:cNvPicPr>
            <a:picLocks noChangeAspect="1"/>
          </p:cNvPicPr>
          <p:nvPr/>
        </p:nvPicPr>
        <p:blipFill>
          <a:blip r:embed="rId5"/>
          <a:stretch>
            <a:fillRect/>
          </a:stretch>
        </p:blipFill>
        <p:spPr>
          <a:xfrm>
            <a:off x="387350" y="375803"/>
            <a:ext cx="2338113" cy="1444394"/>
          </a:xfrm>
          <a:prstGeom prst="rect">
            <a:avLst/>
          </a:prstGeom>
        </p:spPr>
      </p:pic>
      <p:pic>
        <p:nvPicPr>
          <p:cNvPr id="7" name="Picture 6" descr="A black and white logo with red and grey dots&#10;&#10;AI-generated content may be incorrect.">
            <a:extLst>
              <a:ext uri="{FF2B5EF4-FFF2-40B4-BE49-F238E27FC236}">
                <a16:creationId xmlns:a16="http://schemas.microsoft.com/office/drawing/2014/main" id="{6CC87F27-8254-7008-12A3-63BD067F0D0B}"/>
              </a:ext>
            </a:extLst>
          </p:cNvPr>
          <p:cNvPicPr>
            <a:picLocks noChangeAspect="1"/>
          </p:cNvPicPr>
          <p:nvPr/>
        </p:nvPicPr>
        <p:blipFill>
          <a:blip r:embed="rId6"/>
          <a:stretch>
            <a:fillRect/>
          </a:stretch>
        </p:blipFill>
        <p:spPr>
          <a:xfrm>
            <a:off x="9292410" y="296197"/>
            <a:ext cx="2347140" cy="1444394"/>
          </a:xfrm>
          <a:prstGeom prst="rect">
            <a:avLst/>
          </a:prstGeom>
        </p:spPr>
      </p:pic>
      <p:sp>
        <p:nvSpPr>
          <p:cNvPr id="3" name="TextBox 2">
            <a:extLst>
              <a:ext uri="{FF2B5EF4-FFF2-40B4-BE49-F238E27FC236}">
                <a16:creationId xmlns:a16="http://schemas.microsoft.com/office/drawing/2014/main" id="{AB3B9ABC-1E85-2BF1-F5A7-8C5883F6CE23}"/>
              </a:ext>
            </a:extLst>
          </p:cNvPr>
          <p:cNvSpPr txBox="1"/>
          <p:nvPr/>
        </p:nvSpPr>
        <p:spPr>
          <a:xfrm>
            <a:off x="685204" y="2240543"/>
            <a:ext cx="10821589"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Times New Roman" panose="02020603050405020304" pitchFamily="18" charset="0"/>
                <a:ea typeface="ＭＳ Ｐゴシック" charset="0"/>
                <a:cs typeface="Times New Roman" panose="02020603050405020304" pitchFamily="18" charset="0"/>
              </a:rPr>
              <a:t>Potential Role of Cereblon E3 Ligase Modulators (CELMoDs) and Other Promising Novel Agents and Strategies for R/R MM</a:t>
            </a:r>
          </a:p>
        </p:txBody>
      </p:sp>
    </p:spTree>
    <p:extLst>
      <p:ext uri="{BB962C8B-B14F-4D97-AF65-F5344CB8AC3E}">
        <p14:creationId xmlns:p14="http://schemas.microsoft.com/office/powerpoint/2010/main" val="38567117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E1E4A-A942-0BA2-0A62-3739C238EBCB}"/>
              </a:ext>
            </a:extLst>
          </p:cNvPr>
          <p:cNvSpPr>
            <a:spLocks noGrp="1"/>
          </p:cNvSpPr>
          <p:nvPr>
            <p:ph type="title"/>
          </p:nvPr>
        </p:nvSpPr>
        <p:spPr>
          <a:xfrm>
            <a:off x="5434263" y="-351926"/>
            <a:ext cx="10872444" cy="1103313"/>
          </a:xfrm>
        </p:spPr>
        <p:txBody>
          <a:bodyPr/>
          <a:lstStyle/>
          <a:p>
            <a:r>
              <a:rPr lang="en-US" sz="3200" dirty="0">
                <a:solidFill>
                  <a:srgbClr val="C00000"/>
                </a:solidFill>
              </a:rPr>
              <a:t>Protein Degradation in MM</a:t>
            </a:r>
          </a:p>
        </p:txBody>
      </p:sp>
      <p:sp>
        <p:nvSpPr>
          <p:cNvPr id="3" name="Content Placeholder 2">
            <a:extLst>
              <a:ext uri="{FF2B5EF4-FFF2-40B4-BE49-F238E27FC236}">
                <a16:creationId xmlns:a16="http://schemas.microsoft.com/office/drawing/2014/main" id="{C85A24ED-D642-21EC-B68B-1F0DAEED1372}"/>
              </a:ext>
            </a:extLst>
          </p:cNvPr>
          <p:cNvSpPr>
            <a:spLocks noGrp="1"/>
          </p:cNvSpPr>
          <p:nvPr>
            <p:ph idx="1"/>
          </p:nvPr>
        </p:nvSpPr>
        <p:spPr>
          <a:xfrm>
            <a:off x="156856" y="203697"/>
            <a:ext cx="3580514" cy="6362410"/>
          </a:xfrm>
        </p:spPr>
        <p:txBody>
          <a:bodyPr>
            <a:normAutofit/>
          </a:bodyPr>
          <a:lstStyle/>
          <a:p>
            <a:r>
              <a:rPr lang="en-US" sz="2000" dirty="0">
                <a:solidFill>
                  <a:schemeClr val="tx1"/>
                </a:solidFill>
              </a:rPr>
              <a:t>The ubiquitin-proteasome system forms a primary means for cellular protein degradation</a:t>
            </a:r>
          </a:p>
          <a:p>
            <a:r>
              <a:rPr lang="en-US" sz="2000" dirty="0">
                <a:solidFill>
                  <a:schemeClr val="tx1"/>
                </a:solidFill>
              </a:rPr>
              <a:t>The ubiquitin ligase enzyme complex is a component of this system and tags proteins for proteasomal degradation with ubiquitin</a:t>
            </a:r>
          </a:p>
          <a:p>
            <a:r>
              <a:rPr lang="en-US" sz="2000" dirty="0">
                <a:solidFill>
                  <a:schemeClr val="tx1"/>
                </a:solidFill>
              </a:rPr>
              <a:t>CELMoDs bring ligase and target proteins into proximity to start protein degradation by the ubiquitin-proteasome system </a:t>
            </a:r>
          </a:p>
          <a:p>
            <a:r>
              <a:rPr lang="en-US" sz="2000" dirty="0"/>
              <a:t>CELMoDs are derived from the TPD (targeted protein degradation) platform</a:t>
            </a:r>
            <a:br>
              <a:rPr lang="en-US" sz="2000" dirty="0"/>
            </a:br>
            <a:r>
              <a:rPr lang="en-US" sz="2000" dirty="0"/>
              <a:t>and represent a novel class of targeted protein degraders with a unique</a:t>
            </a:r>
            <a:br>
              <a:rPr lang="en-US" sz="2000" dirty="0"/>
            </a:br>
            <a:r>
              <a:rPr lang="en-US" sz="2000" dirty="0"/>
              <a:t>mechanism of action</a:t>
            </a:r>
            <a:endParaRPr lang="en-US" sz="2000" dirty="0">
              <a:solidFill>
                <a:schemeClr val="tx1"/>
              </a:solidFill>
            </a:endParaRPr>
          </a:p>
        </p:txBody>
      </p:sp>
      <p:sp>
        <p:nvSpPr>
          <p:cNvPr id="4" name="Freeform: Shape 3">
            <a:extLst>
              <a:ext uri="{FF2B5EF4-FFF2-40B4-BE49-F238E27FC236}">
                <a16:creationId xmlns:a16="http://schemas.microsoft.com/office/drawing/2014/main" id="{D5513163-7B77-4DFF-B727-EE506C2DB8FE}"/>
              </a:ext>
            </a:extLst>
          </p:cNvPr>
          <p:cNvSpPr/>
          <p:nvPr/>
        </p:nvSpPr>
        <p:spPr bwMode="auto">
          <a:xfrm>
            <a:off x="4099311" y="916896"/>
            <a:ext cx="7489580" cy="4192720"/>
          </a:xfrm>
          <a:custGeom>
            <a:avLst/>
            <a:gdLst>
              <a:gd name="connsiteX0" fmla="*/ 3703216 w 7406432"/>
              <a:gd name="connsiteY0" fmla="*/ 0 h 4192720"/>
              <a:gd name="connsiteX1" fmla="*/ 7406432 w 7406432"/>
              <a:gd name="connsiteY1" fmla="*/ 3561096 h 4192720"/>
              <a:gd name="connsiteX2" fmla="*/ 7363763 w 7406432"/>
              <a:gd name="connsiteY2" fmla="*/ 4103416 h 4192720"/>
              <a:gd name="connsiteX3" fmla="*/ 7347178 w 7406432"/>
              <a:gd name="connsiteY3" fmla="*/ 4192720 h 4192720"/>
              <a:gd name="connsiteX4" fmla="*/ 59254 w 7406432"/>
              <a:gd name="connsiteY4" fmla="*/ 4192720 h 4192720"/>
              <a:gd name="connsiteX5" fmla="*/ 42669 w 7406432"/>
              <a:gd name="connsiteY5" fmla="*/ 4103416 h 4192720"/>
              <a:gd name="connsiteX6" fmla="*/ 0 w 7406432"/>
              <a:gd name="connsiteY6" fmla="*/ 3561096 h 4192720"/>
              <a:gd name="connsiteX7" fmla="*/ 3703216 w 7406432"/>
              <a:gd name="connsiteY7" fmla="*/ 0 h 419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06432" h="4192720">
                <a:moveTo>
                  <a:pt x="3703216" y="0"/>
                </a:moveTo>
                <a:cubicBezTo>
                  <a:pt x="5748446" y="0"/>
                  <a:pt x="7406432" y="1594357"/>
                  <a:pt x="7406432" y="3561096"/>
                </a:cubicBezTo>
                <a:cubicBezTo>
                  <a:pt x="7406432" y="3745478"/>
                  <a:pt x="7391860" y="3926586"/>
                  <a:pt x="7363763" y="4103416"/>
                </a:cubicBezTo>
                <a:lnTo>
                  <a:pt x="7347178" y="4192720"/>
                </a:lnTo>
                <a:lnTo>
                  <a:pt x="59254" y="4192720"/>
                </a:lnTo>
                <a:lnTo>
                  <a:pt x="42669" y="4103416"/>
                </a:lnTo>
                <a:cubicBezTo>
                  <a:pt x="14572" y="3926586"/>
                  <a:pt x="0" y="3745478"/>
                  <a:pt x="0" y="3561096"/>
                </a:cubicBezTo>
                <a:cubicBezTo>
                  <a:pt x="0" y="1594357"/>
                  <a:pt x="1657986" y="0"/>
                  <a:pt x="3703216" y="0"/>
                </a:cubicBezTo>
                <a:close/>
              </a:path>
            </a:pathLst>
          </a:custGeom>
          <a:gradFill flip="none" rotWithShape="1">
            <a:gsLst>
              <a:gs pos="0">
                <a:schemeClr val="accent2">
                  <a:lumMod val="0"/>
                  <a:lumOff val="100000"/>
                </a:schemeClr>
              </a:gs>
              <a:gs pos="35000">
                <a:schemeClr val="accent2">
                  <a:lumMod val="20000"/>
                  <a:lumOff val="80000"/>
                </a:schemeClr>
              </a:gs>
              <a:gs pos="100000">
                <a:schemeClr val="accent2">
                  <a:lumMod val="100000"/>
                </a:schemeClr>
              </a:gs>
            </a:gsLst>
            <a:path path="circle">
              <a:fillToRect l="50000" t="-80000" r="50000" b="180000"/>
            </a:path>
            <a:tileRect/>
          </a:gra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6" name="Straight Arrow Connector 5">
            <a:extLst>
              <a:ext uri="{FF2B5EF4-FFF2-40B4-BE49-F238E27FC236}">
                <a16:creationId xmlns:a16="http://schemas.microsoft.com/office/drawing/2014/main" id="{4C8A1249-FBED-C7E6-9F5B-BE248438079D}"/>
              </a:ext>
            </a:extLst>
          </p:cNvPr>
          <p:cNvCxnSpPr/>
          <p:nvPr/>
        </p:nvCxnSpPr>
        <p:spPr bwMode="auto">
          <a:xfrm>
            <a:off x="8306989" y="2090727"/>
            <a:ext cx="0" cy="305898"/>
          </a:xfrm>
          <a:prstGeom prst="straightConnector1">
            <a:avLst/>
          </a:prstGeom>
          <a:noFill/>
          <a:ln w="28575" cap="flat" cmpd="sng" algn="ctr">
            <a:solidFill>
              <a:schemeClr val="bg1"/>
            </a:solidFill>
            <a:prstDash val="solid"/>
            <a:round/>
            <a:headEnd type="none" w="med" len="med"/>
            <a:tailEnd type="triangle"/>
          </a:ln>
          <a:effectLst/>
        </p:spPr>
      </p:cxnSp>
      <p:grpSp>
        <p:nvGrpSpPr>
          <p:cNvPr id="8" name="Group 7">
            <a:extLst>
              <a:ext uri="{FF2B5EF4-FFF2-40B4-BE49-F238E27FC236}">
                <a16:creationId xmlns:a16="http://schemas.microsoft.com/office/drawing/2014/main" id="{63F3E429-F943-8187-7A95-97D9762C96D6}"/>
              </a:ext>
            </a:extLst>
          </p:cNvPr>
          <p:cNvGrpSpPr/>
          <p:nvPr/>
        </p:nvGrpSpPr>
        <p:grpSpPr>
          <a:xfrm rot="19183590">
            <a:off x="10162505" y="3513340"/>
            <a:ext cx="962683" cy="1414307"/>
            <a:chOff x="9523933" y="1756423"/>
            <a:chExt cx="1685066" cy="2384619"/>
          </a:xfrm>
        </p:grpSpPr>
        <p:sp>
          <p:nvSpPr>
            <p:cNvPr id="9" name="Freeform: Shape 8">
              <a:extLst>
                <a:ext uri="{FF2B5EF4-FFF2-40B4-BE49-F238E27FC236}">
                  <a16:creationId xmlns:a16="http://schemas.microsoft.com/office/drawing/2014/main" id="{C803B3BF-FA8B-CC87-123E-67AD2C18A1D2}"/>
                </a:ext>
              </a:extLst>
            </p:cNvPr>
            <p:cNvSpPr/>
            <p:nvPr/>
          </p:nvSpPr>
          <p:spPr bwMode="auto">
            <a:xfrm>
              <a:off x="9523933" y="1756423"/>
              <a:ext cx="1685066" cy="2384619"/>
            </a:xfrm>
            <a:custGeom>
              <a:avLst/>
              <a:gdLst>
                <a:gd name="connsiteX0" fmla="*/ 174718 w 1685066"/>
                <a:gd name="connsiteY0" fmla="*/ 1300160 h 2384619"/>
                <a:gd name="connsiteX1" fmla="*/ 34675 w 1685066"/>
                <a:gd name="connsiteY1" fmla="*/ 933577 h 2384619"/>
                <a:gd name="connsiteX2" fmla="*/ 1724 w 1685066"/>
                <a:gd name="connsiteY2" fmla="*/ 719393 h 2384619"/>
                <a:gd name="connsiteX3" fmla="*/ 71745 w 1685066"/>
                <a:gd name="connsiteY3" fmla="*/ 369285 h 2384619"/>
                <a:gd name="connsiteX4" fmla="*/ 281810 w 1685066"/>
                <a:gd name="connsiteY4" fmla="*/ 101555 h 2384619"/>
                <a:gd name="connsiteX5" fmla="*/ 541302 w 1685066"/>
                <a:gd name="connsiteY5" fmla="*/ 2701 h 2384619"/>
                <a:gd name="connsiteX6" fmla="*/ 817270 w 1685066"/>
                <a:gd name="connsiteY6" fmla="*/ 39771 h 2384619"/>
                <a:gd name="connsiteX7" fmla="*/ 994383 w 1685066"/>
                <a:gd name="connsiteY7" fmla="*/ 163339 h 2384619"/>
                <a:gd name="connsiteX8" fmla="*/ 1076761 w 1685066"/>
                <a:gd name="connsiteY8" fmla="*/ 509328 h 2384619"/>
                <a:gd name="connsiteX9" fmla="*/ 1101475 w 1685066"/>
                <a:gd name="connsiteY9" fmla="*/ 838841 h 2384619"/>
                <a:gd name="connsiteX10" fmla="*/ 1155021 w 1685066"/>
                <a:gd name="connsiteY10" fmla="*/ 995360 h 2384619"/>
                <a:gd name="connsiteX11" fmla="*/ 1369205 w 1685066"/>
                <a:gd name="connsiteY11" fmla="*/ 1275447 h 2384619"/>
                <a:gd name="connsiteX12" fmla="*/ 1632816 w 1685066"/>
                <a:gd name="connsiteY12" fmla="*/ 1621436 h 2384619"/>
                <a:gd name="connsiteX13" fmla="*/ 1682243 w 1685066"/>
                <a:gd name="connsiteY13" fmla="*/ 1938593 h 2384619"/>
                <a:gd name="connsiteX14" fmla="*/ 1587507 w 1685066"/>
                <a:gd name="connsiteY14" fmla="*/ 2165133 h 2384619"/>
                <a:gd name="connsiteX15" fmla="*/ 1402156 w 1685066"/>
                <a:gd name="connsiteY15" fmla="*/ 2296939 h 2384619"/>
                <a:gd name="connsiteX16" fmla="*/ 1089118 w 1685066"/>
                <a:gd name="connsiteY16" fmla="*/ 2383436 h 2384619"/>
                <a:gd name="connsiteX17" fmla="*/ 866697 w 1685066"/>
                <a:gd name="connsiteY17" fmla="*/ 2338128 h 2384619"/>
                <a:gd name="connsiteX18" fmla="*/ 673107 w 1685066"/>
                <a:gd name="connsiteY18" fmla="*/ 2214560 h 2384619"/>
                <a:gd name="connsiteX19" fmla="*/ 524826 w 1685066"/>
                <a:gd name="connsiteY19" fmla="*/ 2037447 h 2384619"/>
                <a:gd name="connsiteX20" fmla="*/ 331237 w 1685066"/>
                <a:gd name="connsiteY20" fmla="*/ 1646150 h 2384619"/>
                <a:gd name="connsiteX21" fmla="*/ 174718 w 1685066"/>
                <a:gd name="connsiteY21" fmla="*/ 1300160 h 2384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85066" h="2384619">
                  <a:moveTo>
                    <a:pt x="174718" y="1300160"/>
                  </a:moveTo>
                  <a:cubicBezTo>
                    <a:pt x="125291" y="1181398"/>
                    <a:pt x="63507" y="1030371"/>
                    <a:pt x="34675" y="933577"/>
                  </a:cubicBezTo>
                  <a:cubicBezTo>
                    <a:pt x="5843" y="836783"/>
                    <a:pt x="-4454" y="813442"/>
                    <a:pt x="1724" y="719393"/>
                  </a:cubicBezTo>
                  <a:cubicBezTo>
                    <a:pt x="7902" y="625344"/>
                    <a:pt x="25064" y="472258"/>
                    <a:pt x="71745" y="369285"/>
                  </a:cubicBezTo>
                  <a:cubicBezTo>
                    <a:pt x="118426" y="266312"/>
                    <a:pt x="203550" y="162652"/>
                    <a:pt x="281810" y="101555"/>
                  </a:cubicBezTo>
                  <a:cubicBezTo>
                    <a:pt x="360070" y="40458"/>
                    <a:pt x="452059" y="12998"/>
                    <a:pt x="541302" y="2701"/>
                  </a:cubicBezTo>
                  <a:cubicBezTo>
                    <a:pt x="630545" y="-7596"/>
                    <a:pt x="741757" y="12998"/>
                    <a:pt x="817270" y="39771"/>
                  </a:cubicBezTo>
                  <a:cubicBezTo>
                    <a:pt x="892784" y="66544"/>
                    <a:pt x="951135" y="85080"/>
                    <a:pt x="994383" y="163339"/>
                  </a:cubicBezTo>
                  <a:cubicBezTo>
                    <a:pt x="1037631" y="241598"/>
                    <a:pt x="1058912" y="396744"/>
                    <a:pt x="1076761" y="509328"/>
                  </a:cubicBezTo>
                  <a:cubicBezTo>
                    <a:pt x="1094610" y="621912"/>
                    <a:pt x="1088432" y="757836"/>
                    <a:pt x="1101475" y="838841"/>
                  </a:cubicBezTo>
                  <a:cubicBezTo>
                    <a:pt x="1114518" y="919846"/>
                    <a:pt x="1110399" y="922592"/>
                    <a:pt x="1155021" y="995360"/>
                  </a:cubicBezTo>
                  <a:cubicBezTo>
                    <a:pt x="1199643" y="1068128"/>
                    <a:pt x="1289572" y="1171101"/>
                    <a:pt x="1369205" y="1275447"/>
                  </a:cubicBezTo>
                  <a:cubicBezTo>
                    <a:pt x="1448838" y="1379793"/>
                    <a:pt x="1580643" y="1510912"/>
                    <a:pt x="1632816" y="1621436"/>
                  </a:cubicBezTo>
                  <a:cubicBezTo>
                    <a:pt x="1684989" y="1731960"/>
                    <a:pt x="1689794" y="1847977"/>
                    <a:pt x="1682243" y="1938593"/>
                  </a:cubicBezTo>
                  <a:cubicBezTo>
                    <a:pt x="1674692" y="2029209"/>
                    <a:pt x="1634188" y="2105409"/>
                    <a:pt x="1587507" y="2165133"/>
                  </a:cubicBezTo>
                  <a:cubicBezTo>
                    <a:pt x="1540826" y="2224857"/>
                    <a:pt x="1485221" y="2260555"/>
                    <a:pt x="1402156" y="2296939"/>
                  </a:cubicBezTo>
                  <a:cubicBezTo>
                    <a:pt x="1319091" y="2333323"/>
                    <a:pt x="1178361" y="2376571"/>
                    <a:pt x="1089118" y="2383436"/>
                  </a:cubicBezTo>
                  <a:cubicBezTo>
                    <a:pt x="999875" y="2390301"/>
                    <a:pt x="936032" y="2366274"/>
                    <a:pt x="866697" y="2338128"/>
                  </a:cubicBezTo>
                  <a:cubicBezTo>
                    <a:pt x="797362" y="2309982"/>
                    <a:pt x="730085" y="2264673"/>
                    <a:pt x="673107" y="2214560"/>
                  </a:cubicBezTo>
                  <a:cubicBezTo>
                    <a:pt x="616129" y="2164447"/>
                    <a:pt x="581804" y="2132182"/>
                    <a:pt x="524826" y="2037447"/>
                  </a:cubicBezTo>
                  <a:cubicBezTo>
                    <a:pt x="467848" y="1942712"/>
                    <a:pt x="388902" y="1765599"/>
                    <a:pt x="331237" y="1646150"/>
                  </a:cubicBezTo>
                  <a:cubicBezTo>
                    <a:pt x="273572" y="1526701"/>
                    <a:pt x="224145" y="1418922"/>
                    <a:pt x="174718" y="1300160"/>
                  </a:cubicBezTo>
                  <a:close/>
                </a:path>
              </a:pathLst>
            </a:cu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Freeform: Shape 9">
              <a:extLst>
                <a:ext uri="{FF2B5EF4-FFF2-40B4-BE49-F238E27FC236}">
                  <a16:creationId xmlns:a16="http://schemas.microsoft.com/office/drawing/2014/main" id="{A688C1E7-F791-C972-3376-6CED4F04A577}"/>
                </a:ext>
              </a:extLst>
            </p:cNvPr>
            <p:cNvSpPr/>
            <p:nvPr/>
          </p:nvSpPr>
          <p:spPr bwMode="auto">
            <a:xfrm>
              <a:off x="9629798" y="1841018"/>
              <a:ext cx="1430620" cy="2143208"/>
            </a:xfrm>
            <a:custGeom>
              <a:avLst/>
              <a:gdLst>
                <a:gd name="connsiteX0" fmla="*/ 420364 w 1430620"/>
                <a:gd name="connsiteY0" fmla="*/ 428506 h 2143208"/>
                <a:gd name="connsiteX1" fmla="*/ 478029 w 1430620"/>
                <a:gd name="connsiteY1" fmla="*/ 362604 h 2143208"/>
                <a:gd name="connsiteX2" fmla="*/ 523337 w 1430620"/>
                <a:gd name="connsiteY2" fmla="*/ 185490 h 2143208"/>
                <a:gd name="connsiteX3" fmla="*/ 671618 w 1430620"/>
                <a:gd name="connsiteY3" fmla="*/ 74279 h 2143208"/>
                <a:gd name="connsiteX4" fmla="*/ 770472 w 1430620"/>
                <a:gd name="connsiteY4" fmla="*/ 140182 h 2143208"/>
                <a:gd name="connsiteX5" fmla="*/ 741640 w 1430620"/>
                <a:gd name="connsiteY5" fmla="*/ 284344 h 2143208"/>
                <a:gd name="connsiteX6" fmla="*/ 556288 w 1430620"/>
                <a:gd name="connsiteY6" fmla="*/ 539717 h 2143208"/>
                <a:gd name="connsiteX7" fmla="*/ 366818 w 1430620"/>
                <a:gd name="connsiteY7" fmla="*/ 622096 h 2143208"/>
                <a:gd name="connsiteX8" fmla="*/ 214418 w 1430620"/>
                <a:gd name="connsiteY8" fmla="*/ 758020 h 2143208"/>
                <a:gd name="connsiteX9" fmla="*/ 305034 w 1430620"/>
                <a:gd name="connsiteY9" fmla="*/ 708593 h 2143208"/>
                <a:gd name="connsiteX10" fmla="*/ 440959 w 1430620"/>
                <a:gd name="connsiteY10" fmla="*/ 634452 h 2143208"/>
                <a:gd name="connsiteX11" fmla="*/ 593359 w 1430620"/>
                <a:gd name="connsiteY11" fmla="*/ 556193 h 2143208"/>
                <a:gd name="connsiteX12" fmla="*/ 741640 w 1430620"/>
                <a:gd name="connsiteY12" fmla="*/ 424387 h 2143208"/>
                <a:gd name="connsiteX13" fmla="*/ 832256 w 1430620"/>
                <a:gd name="connsiteY13" fmla="*/ 453220 h 2143208"/>
                <a:gd name="connsiteX14" fmla="*/ 824018 w 1430620"/>
                <a:gd name="connsiteY14" fmla="*/ 572668 h 2143208"/>
                <a:gd name="connsiteX15" fmla="*/ 622191 w 1430620"/>
                <a:gd name="connsiteY15" fmla="*/ 753901 h 2143208"/>
                <a:gd name="connsiteX16" fmla="*/ 416245 w 1430620"/>
                <a:gd name="connsiteY16" fmla="*/ 992798 h 2143208"/>
                <a:gd name="connsiteX17" fmla="*/ 309153 w 1430620"/>
                <a:gd name="connsiteY17" fmla="*/ 1157555 h 2143208"/>
                <a:gd name="connsiteX18" fmla="*/ 358580 w 1430620"/>
                <a:gd name="connsiteY18" fmla="*/ 1157555 h 2143208"/>
                <a:gd name="connsiteX19" fmla="*/ 539813 w 1430620"/>
                <a:gd name="connsiteY19" fmla="*/ 906301 h 2143208"/>
                <a:gd name="connsiteX20" fmla="*/ 729283 w 1430620"/>
                <a:gd name="connsiteY20" fmla="*/ 749782 h 2143208"/>
                <a:gd name="connsiteX21" fmla="*/ 922872 w 1430620"/>
                <a:gd name="connsiteY21" fmla="*/ 766258 h 2143208"/>
                <a:gd name="connsiteX22" fmla="*/ 931110 w 1430620"/>
                <a:gd name="connsiteY22" fmla="*/ 926896 h 2143208"/>
                <a:gd name="connsiteX23" fmla="*/ 811661 w 1430620"/>
                <a:gd name="connsiteY23" fmla="*/ 1033987 h 2143208"/>
                <a:gd name="connsiteX24" fmla="*/ 1005251 w 1430620"/>
                <a:gd name="connsiteY24" fmla="*/ 1017512 h 2143208"/>
                <a:gd name="connsiteX25" fmla="*/ 1104105 w 1430620"/>
                <a:gd name="connsiteY25" fmla="*/ 1169912 h 2143208"/>
                <a:gd name="connsiteX26" fmla="*/ 976418 w 1430620"/>
                <a:gd name="connsiteY26" fmla="*/ 1334668 h 2143208"/>
                <a:gd name="connsiteX27" fmla="*/ 696332 w 1430620"/>
                <a:gd name="connsiteY27" fmla="*/ 1474712 h 2143208"/>
                <a:gd name="connsiteX28" fmla="*/ 543932 w 1430620"/>
                <a:gd name="connsiteY28" fmla="*/ 1627112 h 2143208"/>
                <a:gd name="connsiteX29" fmla="*/ 622191 w 1430620"/>
                <a:gd name="connsiteY29" fmla="*/ 1643587 h 2143208"/>
                <a:gd name="connsiteX30" fmla="*/ 803424 w 1430620"/>
                <a:gd name="connsiteY30" fmla="*/ 1499425 h 2143208"/>
                <a:gd name="connsiteX31" fmla="*/ 902278 w 1430620"/>
                <a:gd name="connsiteY31" fmla="*/ 1408809 h 2143208"/>
                <a:gd name="connsiteX32" fmla="*/ 1083510 w 1430620"/>
                <a:gd name="connsiteY32" fmla="*/ 1301717 h 2143208"/>
                <a:gd name="connsiteX33" fmla="*/ 1178245 w 1430620"/>
                <a:gd name="connsiteY33" fmla="*/ 1301717 h 2143208"/>
                <a:gd name="connsiteX34" fmla="*/ 1149413 w 1430620"/>
                <a:gd name="connsiteY34" fmla="*/ 1433523 h 2143208"/>
                <a:gd name="connsiteX35" fmla="*/ 951705 w 1430620"/>
                <a:gd name="connsiteY35" fmla="*/ 1528258 h 2143208"/>
                <a:gd name="connsiteX36" fmla="*/ 873445 w 1430620"/>
                <a:gd name="connsiteY36" fmla="*/ 1639468 h 2143208"/>
                <a:gd name="connsiteX37" fmla="*/ 972299 w 1430620"/>
                <a:gd name="connsiteY37" fmla="*/ 1627112 h 2143208"/>
                <a:gd name="connsiteX38" fmla="*/ 1067034 w 1430620"/>
                <a:gd name="connsiteY38" fmla="*/ 1536496 h 2143208"/>
                <a:gd name="connsiteX39" fmla="*/ 1182364 w 1430620"/>
                <a:gd name="connsiteY39" fmla="*/ 1466474 h 2143208"/>
                <a:gd name="connsiteX40" fmla="*/ 1367716 w 1430620"/>
                <a:gd name="connsiteY40" fmla="*/ 1491187 h 2143208"/>
                <a:gd name="connsiteX41" fmla="*/ 1429499 w 1430620"/>
                <a:gd name="connsiteY41" fmla="*/ 1660063 h 2143208"/>
                <a:gd name="connsiteX42" fmla="*/ 1388310 w 1430620"/>
                <a:gd name="connsiteY42" fmla="*/ 1738323 h 2143208"/>
                <a:gd name="connsiteX43" fmla="*/ 1174126 w 1430620"/>
                <a:gd name="connsiteY43" fmla="*/ 1693014 h 2143208"/>
                <a:gd name="connsiteX44" fmla="*/ 1145294 w 1430620"/>
                <a:gd name="connsiteY44" fmla="*/ 1746560 h 2143208"/>
                <a:gd name="connsiteX45" fmla="*/ 1347121 w 1430620"/>
                <a:gd name="connsiteY45" fmla="*/ 1787750 h 2143208"/>
                <a:gd name="connsiteX46" fmla="*/ 1413024 w 1430620"/>
                <a:gd name="connsiteY46" fmla="*/ 1866009 h 2143208"/>
                <a:gd name="connsiteX47" fmla="*/ 1380072 w 1430620"/>
                <a:gd name="connsiteY47" fmla="*/ 2018409 h 2143208"/>
                <a:gd name="connsiteX48" fmla="*/ 1207078 w 1430620"/>
                <a:gd name="connsiteY48" fmla="*/ 2022528 h 2143208"/>
                <a:gd name="connsiteX49" fmla="*/ 1215316 w 1430620"/>
                <a:gd name="connsiteY49" fmla="*/ 2043123 h 2143208"/>
                <a:gd name="connsiteX50" fmla="*/ 1157651 w 1430620"/>
                <a:gd name="connsiteY50" fmla="*/ 2109025 h 2143208"/>
                <a:gd name="connsiteX51" fmla="*/ 972299 w 1430620"/>
                <a:gd name="connsiteY51" fmla="*/ 2141977 h 2143208"/>
                <a:gd name="connsiteX52" fmla="*/ 667499 w 1430620"/>
                <a:gd name="connsiteY52" fmla="*/ 2067836 h 2143208"/>
                <a:gd name="connsiteX53" fmla="*/ 585121 w 1430620"/>
                <a:gd name="connsiteY53" fmla="*/ 1903079 h 2143208"/>
                <a:gd name="connsiteX54" fmla="*/ 704570 w 1430620"/>
                <a:gd name="connsiteY54" fmla="*/ 1812463 h 2143208"/>
                <a:gd name="connsiteX55" fmla="*/ 667499 w 1430620"/>
                <a:gd name="connsiteY55" fmla="*/ 1750679 h 2143208"/>
                <a:gd name="connsiteX56" fmla="*/ 548051 w 1430620"/>
                <a:gd name="connsiteY56" fmla="*/ 1874247 h 2143208"/>
                <a:gd name="connsiteX57" fmla="*/ 424483 w 1430620"/>
                <a:gd name="connsiteY57" fmla="*/ 1808344 h 2143208"/>
                <a:gd name="connsiteX58" fmla="*/ 379175 w 1430620"/>
                <a:gd name="connsiteY58" fmla="*/ 1590041 h 2143208"/>
                <a:gd name="connsiteX59" fmla="*/ 531575 w 1430620"/>
                <a:gd name="connsiteY59" fmla="*/ 1511782 h 2143208"/>
                <a:gd name="connsiteX60" fmla="*/ 741640 w 1430620"/>
                <a:gd name="connsiteY60" fmla="*/ 1347025 h 2143208"/>
                <a:gd name="connsiteX61" fmla="*/ 992894 w 1430620"/>
                <a:gd name="connsiteY61" fmla="*/ 1227577 h 2143208"/>
                <a:gd name="connsiteX62" fmla="*/ 877564 w 1430620"/>
                <a:gd name="connsiteY62" fmla="*/ 1190506 h 2143208"/>
                <a:gd name="connsiteX63" fmla="*/ 786948 w 1430620"/>
                <a:gd name="connsiteY63" fmla="*/ 1252290 h 2143208"/>
                <a:gd name="connsiteX64" fmla="*/ 515099 w 1430620"/>
                <a:gd name="connsiteY64" fmla="*/ 1441760 h 2143208"/>
                <a:gd name="connsiteX65" fmla="*/ 342105 w 1430620"/>
                <a:gd name="connsiteY65" fmla="*/ 1515901 h 2143208"/>
                <a:gd name="connsiteX66" fmla="*/ 292678 w 1430620"/>
                <a:gd name="connsiteY66" fmla="*/ 1454117 h 2143208"/>
                <a:gd name="connsiteX67" fmla="*/ 379175 w 1430620"/>
                <a:gd name="connsiteY67" fmla="*/ 1359382 h 2143208"/>
                <a:gd name="connsiteX68" fmla="*/ 609834 w 1430620"/>
                <a:gd name="connsiteY68" fmla="*/ 1174031 h 2143208"/>
                <a:gd name="connsiteX69" fmla="*/ 704570 w 1430620"/>
                <a:gd name="connsiteY69" fmla="*/ 968085 h 2143208"/>
                <a:gd name="connsiteX70" fmla="*/ 663380 w 1430620"/>
                <a:gd name="connsiteY70" fmla="*/ 955728 h 2143208"/>
                <a:gd name="connsiteX71" fmla="*/ 556288 w 1430620"/>
                <a:gd name="connsiteY71" fmla="*/ 1099890 h 2143208"/>
                <a:gd name="connsiteX72" fmla="*/ 399770 w 1430620"/>
                <a:gd name="connsiteY72" fmla="*/ 1314074 h 2143208"/>
                <a:gd name="connsiteX73" fmla="*/ 222656 w 1430620"/>
                <a:gd name="connsiteY73" fmla="*/ 1347025 h 2143208"/>
                <a:gd name="connsiteX74" fmla="*/ 169110 w 1430620"/>
                <a:gd name="connsiteY74" fmla="*/ 1202863 h 2143208"/>
                <a:gd name="connsiteX75" fmla="*/ 169110 w 1430620"/>
                <a:gd name="connsiteY75" fmla="*/ 1021631 h 2143208"/>
                <a:gd name="connsiteX76" fmla="*/ 350343 w 1430620"/>
                <a:gd name="connsiteY76" fmla="*/ 865112 h 2143208"/>
                <a:gd name="connsiteX77" fmla="*/ 395651 w 1430620"/>
                <a:gd name="connsiteY77" fmla="*/ 753901 h 2143208"/>
                <a:gd name="connsiteX78" fmla="*/ 284440 w 1430620"/>
                <a:gd name="connsiteY78" fmla="*/ 823923 h 2143208"/>
                <a:gd name="connsiteX79" fmla="*/ 197943 w 1430620"/>
                <a:gd name="connsiteY79" fmla="*/ 963966 h 2143208"/>
                <a:gd name="connsiteX80" fmla="*/ 103207 w 1430620"/>
                <a:gd name="connsiteY80" fmla="*/ 959847 h 2143208"/>
                <a:gd name="connsiteX81" fmla="*/ 24948 w 1430620"/>
                <a:gd name="connsiteY81" fmla="*/ 790971 h 2143208"/>
                <a:gd name="connsiteX82" fmla="*/ 90851 w 1430620"/>
                <a:gd name="connsiteY82" fmla="*/ 704474 h 2143208"/>
                <a:gd name="connsiteX83" fmla="*/ 243251 w 1430620"/>
                <a:gd name="connsiteY83" fmla="*/ 580906 h 2143208"/>
                <a:gd name="connsiteX84" fmla="*/ 243251 w 1430620"/>
                <a:gd name="connsiteY84" fmla="*/ 490290 h 2143208"/>
                <a:gd name="connsiteX85" fmla="*/ 140278 w 1430620"/>
                <a:gd name="connsiteY85" fmla="*/ 593263 h 2143208"/>
                <a:gd name="connsiteX86" fmla="*/ 78494 w 1430620"/>
                <a:gd name="connsiteY86" fmla="*/ 683879 h 2143208"/>
                <a:gd name="connsiteX87" fmla="*/ 234 w 1430620"/>
                <a:gd name="connsiteY87" fmla="*/ 613858 h 2143208"/>
                <a:gd name="connsiteX88" fmla="*/ 57899 w 1430620"/>
                <a:gd name="connsiteY88" fmla="*/ 296701 h 2143208"/>
                <a:gd name="connsiteX89" fmla="*/ 156753 w 1430620"/>
                <a:gd name="connsiteY89" fmla="*/ 280225 h 2143208"/>
                <a:gd name="connsiteX90" fmla="*/ 197943 w 1430620"/>
                <a:gd name="connsiteY90" fmla="*/ 354366 h 2143208"/>
                <a:gd name="connsiteX91" fmla="*/ 243251 w 1430620"/>
                <a:gd name="connsiteY91" fmla="*/ 284344 h 2143208"/>
                <a:gd name="connsiteX92" fmla="*/ 152634 w 1430620"/>
                <a:gd name="connsiteY92" fmla="*/ 189609 h 2143208"/>
                <a:gd name="connsiteX93" fmla="*/ 267964 w 1430620"/>
                <a:gd name="connsiteY93" fmla="*/ 86636 h 2143208"/>
                <a:gd name="connsiteX94" fmla="*/ 366818 w 1430620"/>
                <a:gd name="connsiteY94" fmla="*/ 123706 h 2143208"/>
                <a:gd name="connsiteX95" fmla="*/ 370937 w 1430620"/>
                <a:gd name="connsiteY95" fmla="*/ 24852 h 2143208"/>
                <a:gd name="connsiteX96" fmla="*/ 473910 w 1430620"/>
                <a:gd name="connsiteY96" fmla="*/ 24852 h 2143208"/>
                <a:gd name="connsiteX97" fmla="*/ 548051 w 1430620"/>
                <a:gd name="connsiteY97" fmla="*/ 4258 h 2143208"/>
                <a:gd name="connsiteX98" fmla="*/ 552170 w 1430620"/>
                <a:gd name="connsiteY98" fmla="*/ 119587 h 2143208"/>
                <a:gd name="connsiteX99" fmla="*/ 420364 w 1430620"/>
                <a:gd name="connsiteY99" fmla="*/ 428506 h 2143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1430620" h="2143208">
                  <a:moveTo>
                    <a:pt x="420364" y="428506"/>
                  </a:moveTo>
                  <a:cubicBezTo>
                    <a:pt x="408007" y="469009"/>
                    <a:pt x="460867" y="403107"/>
                    <a:pt x="478029" y="362604"/>
                  </a:cubicBezTo>
                  <a:cubicBezTo>
                    <a:pt x="495191" y="322101"/>
                    <a:pt x="491072" y="233544"/>
                    <a:pt x="523337" y="185490"/>
                  </a:cubicBezTo>
                  <a:cubicBezTo>
                    <a:pt x="555602" y="137436"/>
                    <a:pt x="630429" y="81830"/>
                    <a:pt x="671618" y="74279"/>
                  </a:cubicBezTo>
                  <a:cubicBezTo>
                    <a:pt x="712807" y="66728"/>
                    <a:pt x="758802" y="105171"/>
                    <a:pt x="770472" y="140182"/>
                  </a:cubicBezTo>
                  <a:cubicBezTo>
                    <a:pt x="782142" y="175193"/>
                    <a:pt x="777337" y="217755"/>
                    <a:pt x="741640" y="284344"/>
                  </a:cubicBezTo>
                  <a:cubicBezTo>
                    <a:pt x="705943" y="350933"/>
                    <a:pt x="618758" y="483425"/>
                    <a:pt x="556288" y="539717"/>
                  </a:cubicBezTo>
                  <a:cubicBezTo>
                    <a:pt x="493818" y="596009"/>
                    <a:pt x="423796" y="585712"/>
                    <a:pt x="366818" y="622096"/>
                  </a:cubicBezTo>
                  <a:cubicBezTo>
                    <a:pt x="309840" y="658480"/>
                    <a:pt x="224715" y="743604"/>
                    <a:pt x="214418" y="758020"/>
                  </a:cubicBezTo>
                  <a:cubicBezTo>
                    <a:pt x="204121" y="772436"/>
                    <a:pt x="267277" y="729188"/>
                    <a:pt x="305034" y="708593"/>
                  </a:cubicBezTo>
                  <a:lnTo>
                    <a:pt x="440959" y="634452"/>
                  </a:lnTo>
                  <a:cubicBezTo>
                    <a:pt x="489013" y="609052"/>
                    <a:pt x="543246" y="591204"/>
                    <a:pt x="593359" y="556193"/>
                  </a:cubicBezTo>
                  <a:cubicBezTo>
                    <a:pt x="643472" y="521182"/>
                    <a:pt x="701824" y="441549"/>
                    <a:pt x="741640" y="424387"/>
                  </a:cubicBezTo>
                  <a:cubicBezTo>
                    <a:pt x="781456" y="407225"/>
                    <a:pt x="818526" y="428507"/>
                    <a:pt x="832256" y="453220"/>
                  </a:cubicBezTo>
                  <a:cubicBezTo>
                    <a:pt x="845986" y="477933"/>
                    <a:pt x="859029" y="522555"/>
                    <a:pt x="824018" y="572668"/>
                  </a:cubicBezTo>
                  <a:cubicBezTo>
                    <a:pt x="789007" y="622781"/>
                    <a:pt x="690153" y="683879"/>
                    <a:pt x="622191" y="753901"/>
                  </a:cubicBezTo>
                  <a:cubicBezTo>
                    <a:pt x="554229" y="823923"/>
                    <a:pt x="468418" y="925522"/>
                    <a:pt x="416245" y="992798"/>
                  </a:cubicBezTo>
                  <a:cubicBezTo>
                    <a:pt x="364072" y="1060074"/>
                    <a:pt x="318764" y="1130096"/>
                    <a:pt x="309153" y="1157555"/>
                  </a:cubicBezTo>
                  <a:cubicBezTo>
                    <a:pt x="299542" y="1185014"/>
                    <a:pt x="320137" y="1199431"/>
                    <a:pt x="358580" y="1157555"/>
                  </a:cubicBezTo>
                  <a:cubicBezTo>
                    <a:pt x="397023" y="1115679"/>
                    <a:pt x="478029" y="974263"/>
                    <a:pt x="539813" y="906301"/>
                  </a:cubicBezTo>
                  <a:cubicBezTo>
                    <a:pt x="601597" y="838339"/>
                    <a:pt x="665440" y="773122"/>
                    <a:pt x="729283" y="749782"/>
                  </a:cubicBezTo>
                  <a:cubicBezTo>
                    <a:pt x="793126" y="726442"/>
                    <a:pt x="889234" y="736739"/>
                    <a:pt x="922872" y="766258"/>
                  </a:cubicBezTo>
                  <a:cubicBezTo>
                    <a:pt x="956510" y="795777"/>
                    <a:pt x="949645" y="882275"/>
                    <a:pt x="931110" y="926896"/>
                  </a:cubicBezTo>
                  <a:cubicBezTo>
                    <a:pt x="912575" y="971518"/>
                    <a:pt x="799304" y="1018884"/>
                    <a:pt x="811661" y="1033987"/>
                  </a:cubicBezTo>
                  <a:cubicBezTo>
                    <a:pt x="824018" y="1049090"/>
                    <a:pt x="956510" y="994858"/>
                    <a:pt x="1005251" y="1017512"/>
                  </a:cubicBezTo>
                  <a:cubicBezTo>
                    <a:pt x="1053992" y="1040166"/>
                    <a:pt x="1108910" y="1117053"/>
                    <a:pt x="1104105" y="1169912"/>
                  </a:cubicBezTo>
                  <a:cubicBezTo>
                    <a:pt x="1099300" y="1222771"/>
                    <a:pt x="1044380" y="1283868"/>
                    <a:pt x="976418" y="1334668"/>
                  </a:cubicBezTo>
                  <a:cubicBezTo>
                    <a:pt x="908456" y="1385468"/>
                    <a:pt x="768413" y="1425971"/>
                    <a:pt x="696332" y="1474712"/>
                  </a:cubicBezTo>
                  <a:cubicBezTo>
                    <a:pt x="624251" y="1523453"/>
                    <a:pt x="556289" y="1598966"/>
                    <a:pt x="543932" y="1627112"/>
                  </a:cubicBezTo>
                  <a:cubicBezTo>
                    <a:pt x="531575" y="1655258"/>
                    <a:pt x="578942" y="1664868"/>
                    <a:pt x="622191" y="1643587"/>
                  </a:cubicBezTo>
                  <a:cubicBezTo>
                    <a:pt x="665440" y="1622306"/>
                    <a:pt x="756743" y="1538555"/>
                    <a:pt x="803424" y="1499425"/>
                  </a:cubicBezTo>
                  <a:cubicBezTo>
                    <a:pt x="850105" y="1460295"/>
                    <a:pt x="855597" y="1441760"/>
                    <a:pt x="902278" y="1408809"/>
                  </a:cubicBezTo>
                  <a:cubicBezTo>
                    <a:pt x="948959" y="1375858"/>
                    <a:pt x="1037516" y="1319566"/>
                    <a:pt x="1083510" y="1301717"/>
                  </a:cubicBezTo>
                  <a:cubicBezTo>
                    <a:pt x="1129504" y="1283868"/>
                    <a:pt x="1167261" y="1279749"/>
                    <a:pt x="1178245" y="1301717"/>
                  </a:cubicBezTo>
                  <a:cubicBezTo>
                    <a:pt x="1189229" y="1323685"/>
                    <a:pt x="1187170" y="1395766"/>
                    <a:pt x="1149413" y="1433523"/>
                  </a:cubicBezTo>
                  <a:cubicBezTo>
                    <a:pt x="1111656" y="1471280"/>
                    <a:pt x="997700" y="1493934"/>
                    <a:pt x="951705" y="1528258"/>
                  </a:cubicBezTo>
                  <a:cubicBezTo>
                    <a:pt x="905710" y="1562582"/>
                    <a:pt x="870013" y="1622992"/>
                    <a:pt x="873445" y="1639468"/>
                  </a:cubicBezTo>
                  <a:cubicBezTo>
                    <a:pt x="876877" y="1655944"/>
                    <a:pt x="940034" y="1644274"/>
                    <a:pt x="972299" y="1627112"/>
                  </a:cubicBezTo>
                  <a:cubicBezTo>
                    <a:pt x="1004564" y="1609950"/>
                    <a:pt x="1032023" y="1563269"/>
                    <a:pt x="1067034" y="1536496"/>
                  </a:cubicBezTo>
                  <a:cubicBezTo>
                    <a:pt x="1102045" y="1509723"/>
                    <a:pt x="1132251" y="1474025"/>
                    <a:pt x="1182364" y="1466474"/>
                  </a:cubicBezTo>
                  <a:cubicBezTo>
                    <a:pt x="1232477" y="1458923"/>
                    <a:pt x="1326527" y="1458922"/>
                    <a:pt x="1367716" y="1491187"/>
                  </a:cubicBezTo>
                  <a:cubicBezTo>
                    <a:pt x="1408905" y="1523452"/>
                    <a:pt x="1426067" y="1618874"/>
                    <a:pt x="1429499" y="1660063"/>
                  </a:cubicBezTo>
                  <a:cubicBezTo>
                    <a:pt x="1432931" y="1701252"/>
                    <a:pt x="1430872" y="1732831"/>
                    <a:pt x="1388310" y="1738323"/>
                  </a:cubicBezTo>
                  <a:cubicBezTo>
                    <a:pt x="1345748" y="1743815"/>
                    <a:pt x="1214629" y="1691641"/>
                    <a:pt x="1174126" y="1693014"/>
                  </a:cubicBezTo>
                  <a:cubicBezTo>
                    <a:pt x="1133623" y="1694387"/>
                    <a:pt x="1116462" y="1730771"/>
                    <a:pt x="1145294" y="1746560"/>
                  </a:cubicBezTo>
                  <a:cubicBezTo>
                    <a:pt x="1174126" y="1762349"/>
                    <a:pt x="1302499" y="1767842"/>
                    <a:pt x="1347121" y="1787750"/>
                  </a:cubicBezTo>
                  <a:cubicBezTo>
                    <a:pt x="1391743" y="1807658"/>
                    <a:pt x="1407532" y="1827566"/>
                    <a:pt x="1413024" y="1866009"/>
                  </a:cubicBezTo>
                  <a:cubicBezTo>
                    <a:pt x="1418516" y="1904452"/>
                    <a:pt x="1414396" y="1992323"/>
                    <a:pt x="1380072" y="2018409"/>
                  </a:cubicBezTo>
                  <a:cubicBezTo>
                    <a:pt x="1345748" y="2044495"/>
                    <a:pt x="1234537" y="2018409"/>
                    <a:pt x="1207078" y="2022528"/>
                  </a:cubicBezTo>
                  <a:cubicBezTo>
                    <a:pt x="1179619" y="2026647"/>
                    <a:pt x="1223554" y="2028707"/>
                    <a:pt x="1215316" y="2043123"/>
                  </a:cubicBezTo>
                  <a:cubicBezTo>
                    <a:pt x="1207078" y="2057539"/>
                    <a:pt x="1198154" y="2092549"/>
                    <a:pt x="1157651" y="2109025"/>
                  </a:cubicBezTo>
                  <a:cubicBezTo>
                    <a:pt x="1117148" y="2125501"/>
                    <a:pt x="1053991" y="2148842"/>
                    <a:pt x="972299" y="2141977"/>
                  </a:cubicBezTo>
                  <a:cubicBezTo>
                    <a:pt x="890607" y="2135112"/>
                    <a:pt x="732028" y="2107652"/>
                    <a:pt x="667499" y="2067836"/>
                  </a:cubicBezTo>
                  <a:cubicBezTo>
                    <a:pt x="602970" y="2028020"/>
                    <a:pt x="578943" y="1945641"/>
                    <a:pt x="585121" y="1903079"/>
                  </a:cubicBezTo>
                  <a:cubicBezTo>
                    <a:pt x="591300" y="1860517"/>
                    <a:pt x="690840" y="1837863"/>
                    <a:pt x="704570" y="1812463"/>
                  </a:cubicBezTo>
                  <a:cubicBezTo>
                    <a:pt x="718300" y="1787063"/>
                    <a:pt x="693585" y="1740382"/>
                    <a:pt x="667499" y="1750679"/>
                  </a:cubicBezTo>
                  <a:cubicBezTo>
                    <a:pt x="641413" y="1760976"/>
                    <a:pt x="588554" y="1864636"/>
                    <a:pt x="548051" y="1874247"/>
                  </a:cubicBezTo>
                  <a:cubicBezTo>
                    <a:pt x="507548" y="1883858"/>
                    <a:pt x="452629" y="1855712"/>
                    <a:pt x="424483" y="1808344"/>
                  </a:cubicBezTo>
                  <a:cubicBezTo>
                    <a:pt x="396337" y="1760976"/>
                    <a:pt x="361326" y="1639468"/>
                    <a:pt x="379175" y="1590041"/>
                  </a:cubicBezTo>
                  <a:cubicBezTo>
                    <a:pt x="397024" y="1540614"/>
                    <a:pt x="471164" y="1552285"/>
                    <a:pt x="531575" y="1511782"/>
                  </a:cubicBezTo>
                  <a:cubicBezTo>
                    <a:pt x="591986" y="1471279"/>
                    <a:pt x="664754" y="1394392"/>
                    <a:pt x="741640" y="1347025"/>
                  </a:cubicBezTo>
                  <a:cubicBezTo>
                    <a:pt x="818526" y="1299658"/>
                    <a:pt x="970240" y="1253663"/>
                    <a:pt x="992894" y="1227577"/>
                  </a:cubicBezTo>
                  <a:cubicBezTo>
                    <a:pt x="1015548" y="1201491"/>
                    <a:pt x="911888" y="1186387"/>
                    <a:pt x="877564" y="1190506"/>
                  </a:cubicBezTo>
                  <a:cubicBezTo>
                    <a:pt x="843240" y="1194625"/>
                    <a:pt x="786948" y="1252290"/>
                    <a:pt x="786948" y="1252290"/>
                  </a:cubicBezTo>
                  <a:cubicBezTo>
                    <a:pt x="726537" y="1294166"/>
                    <a:pt x="589239" y="1397825"/>
                    <a:pt x="515099" y="1441760"/>
                  </a:cubicBezTo>
                  <a:cubicBezTo>
                    <a:pt x="440959" y="1485695"/>
                    <a:pt x="379175" y="1513842"/>
                    <a:pt x="342105" y="1515901"/>
                  </a:cubicBezTo>
                  <a:cubicBezTo>
                    <a:pt x="305035" y="1517960"/>
                    <a:pt x="286500" y="1480204"/>
                    <a:pt x="292678" y="1454117"/>
                  </a:cubicBezTo>
                  <a:cubicBezTo>
                    <a:pt x="298856" y="1428030"/>
                    <a:pt x="326316" y="1406063"/>
                    <a:pt x="379175" y="1359382"/>
                  </a:cubicBezTo>
                  <a:cubicBezTo>
                    <a:pt x="432034" y="1312701"/>
                    <a:pt x="555602" y="1239247"/>
                    <a:pt x="609834" y="1174031"/>
                  </a:cubicBezTo>
                  <a:cubicBezTo>
                    <a:pt x="664067" y="1108815"/>
                    <a:pt x="695646" y="1004469"/>
                    <a:pt x="704570" y="968085"/>
                  </a:cubicBezTo>
                  <a:cubicBezTo>
                    <a:pt x="713494" y="931701"/>
                    <a:pt x="688094" y="933761"/>
                    <a:pt x="663380" y="955728"/>
                  </a:cubicBezTo>
                  <a:cubicBezTo>
                    <a:pt x="638666" y="977695"/>
                    <a:pt x="556288" y="1099890"/>
                    <a:pt x="556288" y="1099890"/>
                  </a:cubicBezTo>
                  <a:cubicBezTo>
                    <a:pt x="512353" y="1159614"/>
                    <a:pt x="455375" y="1272885"/>
                    <a:pt x="399770" y="1314074"/>
                  </a:cubicBezTo>
                  <a:cubicBezTo>
                    <a:pt x="344165" y="1355263"/>
                    <a:pt x="261099" y="1365560"/>
                    <a:pt x="222656" y="1347025"/>
                  </a:cubicBezTo>
                  <a:cubicBezTo>
                    <a:pt x="184213" y="1328490"/>
                    <a:pt x="178034" y="1257095"/>
                    <a:pt x="169110" y="1202863"/>
                  </a:cubicBezTo>
                  <a:cubicBezTo>
                    <a:pt x="160186" y="1148631"/>
                    <a:pt x="138904" y="1077923"/>
                    <a:pt x="169110" y="1021631"/>
                  </a:cubicBezTo>
                  <a:cubicBezTo>
                    <a:pt x="199316" y="965339"/>
                    <a:pt x="312586" y="909734"/>
                    <a:pt x="350343" y="865112"/>
                  </a:cubicBezTo>
                  <a:cubicBezTo>
                    <a:pt x="388100" y="820490"/>
                    <a:pt x="406635" y="760766"/>
                    <a:pt x="395651" y="753901"/>
                  </a:cubicBezTo>
                  <a:cubicBezTo>
                    <a:pt x="384667" y="747036"/>
                    <a:pt x="317391" y="788912"/>
                    <a:pt x="284440" y="823923"/>
                  </a:cubicBezTo>
                  <a:cubicBezTo>
                    <a:pt x="251489" y="858934"/>
                    <a:pt x="228148" y="941312"/>
                    <a:pt x="197943" y="963966"/>
                  </a:cubicBezTo>
                  <a:cubicBezTo>
                    <a:pt x="167738" y="986620"/>
                    <a:pt x="132039" y="988679"/>
                    <a:pt x="103207" y="959847"/>
                  </a:cubicBezTo>
                  <a:cubicBezTo>
                    <a:pt x="74375" y="931015"/>
                    <a:pt x="27007" y="833533"/>
                    <a:pt x="24948" y="790971"/>
                  </a:cubicBezTo>
                  <a:cubicBezTo>
                    <a:pt x="22889" y="748409"/>
                    <a:pt x="54467" y="739485"/>
                    <a:pt x="90851" y="704474"/>
                  </a:cubicBezTo>
                  <a:cubicBezTo>
                    <a:pt x="127235" y="669463"/>
                    <a:pt x="217851" y="616603"/>
                    <a:pt x="243251" y="580906"/>
                  </a:cubicBezTo>
                  <a:cubicBezTo>
                    <a:pt x="268651" y="545209"/>
                    <a:pt x="260413" y="488231"/>
                    <a:pt x="243251" y="490290"/>
                  </a:cubicBezTo>
                  <a:cubicBezTo>
                    <a:pt x="226089" y="492349"/>
                    <a:pt x="167737" y="560998"/>
                    <a:pt x="140278" y="593263"/>
                  </a:cubicBezTo>
                  <a:cubicBezTo>
                    <a:pt x="112818" y="625528"/>
                    <a:pt x="101835" y="680447"/>
                    <a:pt x="78494" y="683879"/>
                  </a:cubicBezTo>
                  <a:cubicBezTo>
                    <a:pt x="55153" y="687312"/>
                    <a:pt x="3666" y="678388"/>
                    <a:pt x="234" y="613858"/>
                  </a:cubicBezTo>
                  <a:cubicBezTo>
                    <a:pt x="-3199" y="549328"/>
                    <a:pt x="31813" y="352306"/>
                    <a:pt x="57899" y="296701"/>
                  </a:cubicBezTo>
                  <a:cubicBezTo>
                    <a:pt x="83985" y="241096"/>
                    <a:pt x="133412" y="270614"/>
                    <a:pt x="156753" y="280225"/>
                  </a:cubicBezTo>
                  <a:cubicBezTo>
                    <a:pt x="180094" y="289836"/>
                    <a:pt x="183527" y="353679"/>
                    <a:pt x="197943" y="354366"/>
                  </a:cubicBezTo>
                  <a:cubicBezTo>
                    <a:pt x="212359" y="355052"/>
                    <a:pt x="250802" y="311803"/>
                    <a:pt x="243251" y="284344"/>
                  </a:cubicBezTo>
                  <a:cubicBezTo>
                    <a:pt x="235700" y="256885"/>
                    <a:pt x="148515" y="222560"/>
                    <a:pt x="152634" y="189609"/>
                  </a:cubicBezTo>
                  <a:cubicBezTo>
                    <a:pt x="156753" y="156658"/>
                    <a:pt x="232267" y="97620"/>
                    <a:pt x="267964" y="86636"/>
                  </a:cubicBezTo>
                  <a:cubicBezTo>
                    <a:pt x="303661" y="75652"/>
                    <a:pt x="349656" y="134003"/>
                    <a:pt x="366818" y="123706"/>
                  </a:cubicBezTo>
                  <a:cubicBezTo>
                    <a:pt x="383980" y="113409"/>
                    <a:pt x="353088" y="41328"/>
                    <a:pt x="370937" y="24852"/>
                  </a:cubicBezTo>
                  <a:cubicBezTo>
                    <a:pt x="388786" y="8376"/>
                    <a:pt x="444391" y="28284"/>
                    <a:pt x="473910" y="24852"/>
                  </a:cubicBezTo>
                  <a:cubicBezTo>
                    <a:pt x="503429" y="21420"/>
                    <a:pt x="535008" y="-11531"/>
                    <a:pt x="548051" y="4258"/>
                  </a:cubicBezTo>
                  <a:cubicBezTo>
                    <a:pt x="561094" y="20047"/>
                    <a:pt x="572078" y="50938"/>
                    <a:pt x="552170" y="119587"/>
                  </a:cubicBezTo>
                  <a:cubicBezTo>
                    <a:pt x="532262" y="188236"/>
                    <a:pt x="432721" y="388003"/>
                    <a:pt x="420364" y="428506"/>
                  </a:cubicBezTo>
                  <a:close/>
                </a:path>
              </a:pathLst>
            </a:custGeom>
            <a:solidFill>
              <a:schemeClr val="accent5">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1" name="Freeform: Shape 10">
            <a:extLst>
              <a:ext uri="{FF2B5EF4-FFF2-40B4-BE49-F238E27FC236}">
                <a16:creationId xmlns:a16="http://schemas.microsoft.com/office/drawing/2014/main" id="{52959573-F44A-DFD3-A030-FDF08D477326}"/>
              </a:ext>
            </a:extLst>
          </p:cNvPr>
          <p:cNvSpPr/>
          <p:nvPr/>
        </p:nvSpPr>
        <p:spPr bwMode="auto">
          <a:xfrm>
            <a:off x="5341145" y="3899198"/>
            <a:ext cx="4571239" cy="1205116"/>
          </a:xfrm>
          <a:custGeom>
            <a:avLst/>
            <a:gdLst>
              <a:gd name="connsiteX0" fmla="*/ 2285620 w 4571239"/>
              <a:gd name="connsiteY0" fmla="*/ 0 h 1459298"/>
              <a:gd name="connsiteX1" fmla="*/ 4567043 w 4571239"/>
              <a:gd name="connsiteY1" fmla="*/ 1438037 h 1459298"/>
              <a:gd name="connsiteX2" fmla="*/ 4571239 w 4571239"/>
              <a:gd name="connsiteY2" fmla="*/ 1459298 h 1459298"/>
              <a:gd name="connsiteX3" fmla="*/ 0 w 4571239"/>
              <a:gd name="connsiteY3" fmla="*/ 1459298 h 1459298"/>
              <a:gd name="connsiteX4" fmla="*/ 4196 w 4571239"/>
              <a:gd name="connsiteY4" fmla="*/ 1438037 h 1459298"/>
              <a:gd name="connsiteX5" fmla="*/ 2285620 w 4571239"/>
              <a:gd name="connsiteY5" fmla="*/ 0 h 145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71239" h="1459298">
                <a:moveTo>
                  <a:pt x="2285620" y="0"/>
                </a:moveTo>
                <a:cubicBezTo>
                  <a:pt x="3410980" y="0"/>
                  <a:pt x="4349898" y="617351"/>
                  <a:pt x="4567043" y="1438037"/>
                </a:cubicBezTo>
                <a:lnTo>
                  <a:pt x="4571239" y="1459298"/>
                </a:lnTo>
                <a:lnTo>
                  <a:pt x="0" y="1459298"/>
                </a:lnTo>
                <a:lnTo>
                  <a:pt x="4196" y="1438037"/>
                </a:lnTo>
                <a:cubicBezTo>
                  <a:pt x="221342" y="617351"/>
                  <a:pt x="1160260" y="0"/>
                  <a:pt x="2285620" y="0"/>
                </a:cubicBezTo>
                <a:close/>
              </a:path>
            </a:pathLst>
          </a:custGeom>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2" name="Group 11">
            <a:extLst>
              <a:ext uri="{FF2B5EF4-FFF2-40B4-BE49-F238E27FC236}">
                <a16:creationId xmlns:a16="http://schemas.microsoft.com/office/drawing/2014/main" id="{9C46C23A-0FF0-89E1-E460-6581211E8F72}"/>
              </a:ext>
            </a:extLst>
          </p:cNvPr>
          <p:cNvGrpSpPr/>
          <p:nvPr/>
        </p:nvGrpSpPr>
        <p:grpSpPr>
          <a:xfrm>
            <a:off x="3655785" y="397797"/>
            <a:ext cx="8406284" cy="4718260"/>
            <a:chOff x="1808350" y="1244596"/>
            <a:chExt cx="8406284" cy="4718260"/>
          </a:xfrm>
          <a:solidFill>
            <a:schemeClr val="accent2">
              <a:lumMod val="20000"/>
              <a:lumOff val="80000"/>
            </a:schemeClr>
          </a:solidFill>
        </p:grpSpPr>
        <p:grpSp>
          <p:nvGrpSpPr>
            <p:cNvPr id="13" name="Group 12">
              <a:extLst>
                <a:ext uri="{FF2B5EF4-FFF2-40B4-BE49-F238E27FC236}">
                  <a16:creationId xmlns:a16="http://schemas.microsoft.com/office/drawing/2014/main" id="{18F61D58-5E11-45B7-DA1B-C8EC71A63BFF}"/>
                </a:ext>
              </a:extLst>
            </p:cNvPr>
            <p:cNvGrpSpPr/>
            <p:nvPr/>
          </p:nvGrpSpPr>
          <p:grpSpPr>
            <a:xfrm>
              <a:off x="6980230" y="1891926"/>
              <a:ext cx="3234404" cy="4070930"/>
              <a:chOff x="6980230" y="1891926"/>
              <a:chExt cx="3234404" cy="4070930"/>
            </a:xfrm>
            <a:grpFill/>
          </p:grpSpPr>
          <p:grpSp>
            <p:nvGrpSpPr>
              <p:cNvPr id="171" name="Group 170">
                <a:extLst>
                  <a:ext uri="{FF2B5EF4-FFF2-40B4-BE49-F238E27FC236}">
                    <a16:creationId xmlns:a16="http://schemas.microsoft.com/office/drawing/2014/main" id="{1E3FE40E-E6A5-1E29-9BBB-3D591BBCE076}"/>
                  </a:ext>
                </a:extLst>
              </p:cNvPr>
              <p:cNvGrpSpPr/>
              <p:nvPr/>
            </p:nvGrpSpPr>
            <p:grpSpPr>
              <a:xfrm>
                <a:off x="9054840" y="3109307"/>
                <a:ext cx="1159794" cy="2853549"/>
                <a:chOff x="9054840" y="3109307"/>
                <a:chExt cx="1159794" cy="2853549"/>
              </a:xfrm>
              <a:grpFill/>
            </p:grpSpPr>
            <p:grpSp>
              <p:nvGrpSpPr>
                <p:cNvPr id="224" name="Group 223">
                  <a:extLst>
                    <a:ext uri="{FF2B5EF4-FFF2-40B4-BE49-F238E27FC236}">
                      <a16:creationId xmlns:a16="http://schemas.microsoft.com/office/drawing/2014/main" id="{939F7DBB-91B1-E6BB-0784-87CF8DD55536}"/>
                    </a:ext>
                  </a:extLst>
                </p:cNvPr>
                <p:cNvGrpSpPr/>
                <p:nvPr/>
              </p:nvGrpSpPr>
              <p:grpSpPr>
                <a:xfrm>
                  <a:off x="9054840" y="3109307"/>
                  <a:ext cx="963605" cy="1157502"/>
                  <a:chOff x="9151828" y="3101504"/>
                  <a:chExt cx="963605" cy="1157502"/>
                </a:xfrm>
                <a:grpFill/>
              </p:grpSpPr>
              <p:grpSp>
                <p:nvGrpSpPr>
                  <p:cNvPr id="259" name="Group 258">
                    <a:extLst>
                      <a:ext uri="{FF2B5EF4-FFF2-40B4-BE49-F238E27FC236}">
                        <a16:creationId xmlns:a16="http://schemas.microsoft.com/office/drawing/2014/main" id="{079367BF-46D1-3964-ED8D-38B2E4636CCA}"/>
                      </a:ext>
                    </a:extLst>
                  </p:cNvPr>
                  <p:cNvGrpSpPr/>
                  <p:nvPr/>
                </p:nvGrpSpPr>
                <p:grpSpPr>
                  <a:xfrm rot="3545285">
                    <a:off x="9417481" y="3116283"/>
                    <a:ext cx="196773" cy="500009"/>
                    <a:chOff x="7172365" y="1815660"/>
                    <a:chExt cx="148338" cy="409744"/>
                  </a:xfrm>
                  <a:grpFill/>
                </p:grpSpPr>
                <p:sp>
                  <p:nvSpPr>
                    <p:cNvPr id="280" name="Rectangle 279">
                      <a:extLst>
                        <a:ext uri="{FF2B5EF4-FFF2-40B4-BE49-F238E27FC236}">
                          <a16:creationId xmlns:a16="http://schemas.microsoft.com/office/drawing/2014/main" id="{08574AF0-E885-3059-58A7-F931CD41244C}"/>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1" name="Oval 280">
                      <a:extLst>
                        <a:ext uri="{FF2B5EF4-FFF2-40B4-BE49-F238E27FC236}">
                          <a16:creationId xmlns:a16="http://schemas.microsoft.com/office/drawing/2014/main" id="{11110440-5086-5963-0C66-BB58DD1E0F65}"/>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2" name="Oval 281">
                      <a:extLst>
                        <a:ext uri="{FF2B5EF4-FFF2-40B4-BE49-F238E27FC236}">
                          <a16:creationId xmlns:a16="http://schemas.microsoft.com/office/drawing/2014/main" id="{22D0D867-B5C7-B65B-58BA-7233B55E96A7}"/>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60" name="Group 259">
                    <a:extLst>
                      <a:ext uri="{FF2B5EF4-FFF2-40B4-BE49-F238E27FC236}">
                        <a16:creationId xmlns:a16="http://schemas.microsoft.com/office/drawing/2014/main" id="{4BDCA6EB-8AE3-5363-EC7F-A7831650A839}"/>
                      </a:ext>
                    </a:extLst>
                  </p:cNvPr>
                  <p:cNvGrpSpPr/>
                  <p:nvPr/>
                </p:nvGrpSpPr>
                <p:grpSpPr>
                  <a:xfrm rot="3344133">
                    <a:off x="9303446" y="2949886"/>
                    <a:ext cx="196773" cy="500009"/>
                    <a:chOff x="7172365" y="1815660"/>
                    <a:chExt cx="148338" cy="409744"/>
                  </a:xfrm>
                  <a:grpFill/>
                </p:grpSpPr>
                <p:sp>
                  <p:nvSpPr>
                    <p:cNvPr id="277" name="Rectangle 276">
                      <a:extLst>
                        <a:ext uri="{FF2B5EF4-FFF2-40B4-BE49-F238E27FC236}">
                          <a16:creationId xmlns:a16="http://schemas.microsoft.com/office/drawing/2014/main" id="{34F56614-F7A0-7056-BFB0-11883443FE41}"/>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8" name="Oval 277">
                      <a:extLst>
                        <a:ext uri="{FF2B5EF4-FFF2-40B4-BE49-F238E27FC236}">
                          <a16:creationId xmlns:a16="http://schemas.microsoft.com/office/drawing/2014/main" id="{8DFF6958-C893-0EAA-A685-0494B89869FA}"/>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9" name="Oval 278">
                      <a:extLst>
                        <a:ext uri="{FF2B5EF4-FFF2-40B4-BE49-F238E27FC236}">
                          <a16:creationId xmlns:a16="http://schemas.microsoft.com/office/drawing/2014/main" id="{C064D7BE-324E-D52A-620C-34E79A1EBA96}"/>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61" name="Group 260">
                    <a:extLst>
                      <a:ext uri="{FF2B5EF4-FFF2-40B4-BE49-F238E27FC236}">
                        <a16:creationId xmlns:a16="http://schemas.microsoft.com/office/drawing/2014/main" id="{4B9C4951-025A-E557-820F-7498B616CE7E}"/>
                      </a:ext>
                    </a:extLst>
                  </p:cNvPr>
                  <p:cNvGrpSpPr/>
                  <p:nvPr/>
                </p:nvGrpSpPr>
                <p:grpSpPr>
                  <a:xfrm rot="3782084">
                    <a:off x="9523892" y="3306968"/>
                    <a:ext cx="196773" cy="500009"/>
                    <a:chOff x="7172365" y="1815660"/>
                    <a:chExt cx="148338" cy="409744"/>
                  </a:xfrm>
                  <a:grpFill/>
                </p:grpSpPr>
                <p:sp>
                  <p:nvSpPr>
                    <p:cNvPr id="274" name="Rectangle 273">
                      <a:extLst>
                        <a:ext uri="{FF2B5EF4-FFF2-40B4-BE49-F238E27FC236}">
                          <a16:creationId xmlns:a16="http://schemas.microsoft.com/office/drawing/2014/main" id="{FA782B4A-EF29-602D-BE2B-98A8B66B8438}"/>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5" name="Oval 274">
                      <a:extLst>
                        <a:ext uri="{FF2B5EF4-FFF2-40B4-BE49-F238E27FC236}">
                          <a16:creationId xmlns:a16="http://schemas.microsoft.com/office/drawing/2014/main" id="{3FA8735B-990C-5A21-B148-EFA9C47E96FD}"/>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6" name="Oval 275">
                      <a:extLst>
                        <a:ext uri="{FF2B5EF4-FFF2-40B4-BE49-F238E27FC236}">
                          <a16:creationId xmlns:a16="http://schemas.microsoft.com/office/drawing/2014/main" id="{8A7311C5-2FA0-9BB9-1367-EA02A4E8DAE1}"/>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62" name="Group 261">
                    <a:extLst>
                      <a:ext uri="{FF2B5EF4-FFF2-40B4-BE49-F238E27FC236}">
                        <a16:creationId xmlns:a16="http://schemas.microsoft.com/office/drawing/2014/main" id="{8A8640D3-8596-AB83-1FBE-08D4D4A38A2A}"/>
                      </a:ext>
                    </a:extLst>
                  </p:cNvPr>
                  <p:cNvGrpSpPr/>
                  <p:nvPr/>
                </p:nvGrpSpPr>
                <p:grpSpPr>
                  <a:xfrm rot="3925055">
                    <a:off x="9616495" y="3502994"/>
                    <a:ext cx="196773" cy="500009"/>
                    <a:chOff x="7172365" y="1815660"/>
                    <a:chExt cx="148338" cy="409744"/>
                  </a:xfrm>
                  <a:grpFill/>
                </p:grpSpPr>
                <p:sp>
                  <p:nvSpPr>
                    <p:cNvPr id="271" name="Rectangle 270">
                      <a:extLst>
                        <a:ext uri="{FF2B5EF4-FFF2-40B4-BE49-F238E27FC236}">
                          <a16:creationId xmlns:a16="http://schemas.microsoft.com/office/drawing/2014/main" id="{741F76E9-F8F5-4990-000E-AC1EF7DBD29A}"/>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2" name="Oval 271">
                      <a:extLst>
                        <a:ext uri="{FF2B5EF4-FFF2-40B4-BE49-F238E27FC236}">
                          <a16:creationId xmlns:a16="http://schemas.microsoft.com/office/drawing/2014/main" id="{75F0DEB1-9C07-10E5-15D6-F16784D48AF1}"/>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3" name="Oval 272">
                      <a:extLst>
                        <a:ext uri="{FF2B5EF4-FFF2-40B4-BE49-F238E27FC236}">
                          <a16:creationId xmlns:a16="http://schemas.microsoft.com/office/drawing/2014/main" id="{CD310096-D000-322D-8B6C-29CF610C2482}"/>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63" name="Group 262">
                    <a:extLst>
                      <a:ext uri="{FF2B5EF4-FFF2-40B4-BE49-F238E27FC236}">
                        <a16:creationId xmlns:a16="http://schemas.microsoft.com/office/drawing/2014/main" id="{D7A43311-1F1D-8DDB-3C6A-F4304F6181A6}"/>
                      </a:ext>
                    </a:extLst>
                  </p:cNvPr>
                  <p:cNvGrpSpPr/>
                  <p:nvPr/>
                </p:nvGrpSpPr>
                <p:grpSpPr>
                  <a:xfrm rot="4126599">
                    <a:off x="9697292" y="3701324"/>
                    <a:ext cx="196773" cy="500009"/>
                    <a:chOff x="7172365" y="1815660"/>
                    <a:chExt cx="148338" cy="409744"/>
                  </a:xfrm>
                  <a:grpFill/>
                </p:grpSpPr>
                <p:sp>
                  <p:nvSpPr>
                    <p:cNvPr id="268" name="Rectangle 267">
                      <a:extLst>
                        <a:ext uri="{FF2B5EF4-FFF2-40B4-BE49-F238E27FC236}">
                          <a16:creationId xmlns:a16="http://schemas.microsoft.com/office/drawing/2014/main" id="{CBBB59CC-9012-3C6F-1818-CDB65BEB87F4}"/>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9" name="Oval 268">
                      <a:extLst>
                        <a:ext uri="{FF2B5EF4-FFF2-40B4-BE49-F238E27FC236}">
                          <a16:creationId xmlns:a16="http://schemas.microsoft.com/office/drawing/2014/main" id="{9D5017A9-D74F-D55B-0F35-86907198A684}"/>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0" name="Oval 269">
                      <a:extLst>
                        <a:ext uri="{FF2B5EF4-FFF2-40B4-BE49-F238E27FC236}">
                          <a16:creationId xmlns:a16="http://schemas.microsoft.com/office/drawing/2014/main" id="{A49F85FF-6966-44DF-B638-9692C093C9A8}"/>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64" name="Group 263">
                    <a:extLst>
                      <a:ext uri="{FF2B5EF4-FFF2-40B4-BE49-F238E27FC236}">
                        <a16:creationId xmlns:a16="http://schemas.microsoft.com/office/drawing/2014/main" id="{D034B27A-2B3B-8987-04D0-BB5AAA8EB05A}"/>
                      </a:ext>
                    </a:extLst>
                  </p:cNvPr>
                  <p:cNvGrpSpPr/>
                  <p:nvPr/>
                </p:nvGrpSpPr>
                <p:grpSpPr>
                  <a:xfrm rot="4288009">
                    <a:off x="9767042" y="3910615"/>
                    <a:ext cx="196773" cy="500009"/>
                    <a:chOff x="7172365" y="1815660"/>
                    <a:chExt cx="148338" cy="409744"/>
                  </a:xfrm>
                  <a:grpFill/>
                </p:grpSpPr>
                <p:sp>
                  <p:nvSpPr>
                    <p:cNvPr id="265" name="Rectangle 264">
                      <a:extLst>
                        <a:ext uri="{FF2B5EF4-FFF2-40B4-BE49-F238E27FC236}">
                          <a16:creationId xmlns:a16="http://schemas.microsoft.com/office/drawing/2014/main" id="{A8181BAD-9C81-3988-D2F5-3ABC240D62F6}"/>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6" name="Oval 265">
                      <a:extLst>
                        <a:ext uri="{FF2B5EF4-FFF2-40B4-BE49-F238E27FC236}">
                          <a16:creationId xmlns:a16="http://schemas.microsoft.com/office/drawing/2014/main" id="{D1B182E8-C633-9974-9A06-10E9A39263E8}"/>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7" name="Oval 266">
                      <a:extLst>
                        <a:ext uri="{FF2B5EF4-FFF2-40B4-BE49-F238E27FC236}">
                          <a16:creationId xmlns:a16="http://schemas.microsoft.com/office/drawing/2014/main" id="{E4010B2B-58EA-3A1D-28CB-7DC8D503728F}"/>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225" name="Group 224">
                  <a:extLst>
                    <a:ext uri="{FF2B5EF4-FFF2-40B4-BE49-F238E27FC236}">
                      <a16:creationId xmlns:a16="http://schemas.microsoft.com/office/drawing/2014/main" id="{3C0F2B1E-7C34-9BA3-C5FC-7D9A8F0894CB}"/>
                    </a:ext>
                  </a:extLst>
                </p:cNvPr>
                <p:cNvGrpSpPr/>
                <p:nvPr/>
              </p:nvGrpSpPr>
              <p:grpSpPr>
                <a:xfrm rot="21385721">
                  <a:off x="9622993" y="4261616"/>
                  <a:ext cx="563897" cy="1065335"/>
                  <a:chOff x="9664500" y="4272918"/>
                  <a:chExt cx="563897" cy="1065335"/>
                </a:xfrm>
                <a:grpFill/>
              </p:grpSpPr>
              <p:grpSp>
                <p:nvGrpSpPr>
                  <p:cNvPr id="239" name="Group 238">
                    <a:extLst>
                      <a:ext uri="{FF2B5EF4-FFF2-40B4-BE49-F238E27FC236}">
                        <a16:creationId xmlns:a16="http://schemas.microsoft.com/office/drawing/2014/main" id="{BD699A37-2526-5FE8-DAF4-5259FDCCFC23}"/>
                      </a:ext>
                    </a:extLst>
                  </p:cNvPr>
                  <p:cNvGrpSpPr/>
                  <p:nvPr/>
                </p:nvGrpSpPr>
                <p:grpSpPr>
                  <a:xfrm rot="4538980">
                    <a:off x="9816118" y="4121300"/>
                    <a:ext cx="196773" cy="500009"/>
                    <a:chOff x="7172365" y="1815660"/>
                    <a:chExt cx="148338" cy="409744"/>
                  </a:xfrm>
                  <a:grpFill/>
                </p:grpSpPr>
                <p:sp>
                  <p:nvSpPr>
                    <p:cNvPr id="256" name="Rectangle 255">
                      <a:extLst>
                        <a:ext uri="{FF2B5EF4-FFF2-40B4-BE49-F238E27FC236}">
                          <a16:creationId xmlns:a16="http://schemas.microsoft.com/office/drawing/2014/main" id="{3CA637A5-F322-98F6-8005-14C02A47C7C3}"/>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7" name="Oval 256">
                      <a:extLst>
                        <a:ext uri="{FF2B5EF4-FFF2-40B4-BE49-F238E27FC236}">
                          <a16:creationId xmlns:a16="http://schemas.microsoft.com/office/drawing/2014/main" id="{E13927F9-F035-497F-C917-D293E3CFEDB8}"/>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8" name="Oval 257">
                      <a:extLst>
                        <a:ext uri="{FF2B5EF4-FFF2-40B4-BE49-F238E27FC236}">
                          <a16:creationId xmlns:a16="http://schemas.microsoft.com/office/drawing/2014/main" id="{4DAE5352-FED6-6594-6F09-D8C5005378AF}"/>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40" name="Group 239">
                    <a:extLst>
                      <a:ext uri="{FF2B5EF4-FFF2-40B4-BE49-F238E27FC236}">
                        <a16:creationId xmlns:a16="http://schemas.microsoft.com/office/drawing/2014/main" id="{DE051691-F700-D8AC-94A4-CCB50B461F7E}"/>
                      </a:ext>
                    </a:extLst>
                  </p:cNvPr>
                  <p:cNvGrpSpPr/>
                  <p:nvPr/>
                </p:nvGrpSpPr>
                <p:grpSpPr>
                  <a:xfrm rot="4687235">
                    <a:off x="9861326" y="4335333"/>
                    <a:ext cx="196773" cy="500009"/>
                    <a:chOff x="7172365" y="1815660"/>
                    <a:chExt cx="148338" cy="409744"/>
                  </a:xfrm>
                  <a:grpFill/>
                </p:grpSpPr>
                <p:sp>
                  <p:nvSpPr>
                    <p:cNvPr id="253" name="Rectangle 252">
                      <a:extLst>
                        <a:ext uri="{FF2B5EF4-FFF2-40B4-BE49-F238E27FC236}">
                          <a16:creationId xmlns:a16="http://schemas.microsoft.com/office/drawing/2014/main" id="{9F369CA5-E790-71B7-FE5C-0670D82F00A1}"/>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4" name="Oval 253">
                      <a:extLst>
                        <a:ext uri="{FF2B5EF4-FFF2-40B4-BE49-F238E27FC236}">
                          <a16:creationId xmlns:a16="http://schemas.microsoft.com/office/drawing/2014/main" id="{669CCC54-0962-457F-28A9-B7E394FFCF82}"/>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5" name="Oval 254">
                      <a:extLst>
                        <a:ext uri="{FF2B5EF4-FFF2-40B4-BE49-F238E27FC236}">
                          <a16:creationId xmlns:a16="http://schemas.microsoft.com/office/drawing/2014/main" id="{C2F2B3A6-F5ED-574E-F7C1-3652CC0788EF}"/>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41" name="Group 240">
                    <a:extLst>
                      <a:ext uri="{FF2B5EF4-FFF2-40B4-BE49-F238E27FC236}">
                        <a16:creationId xmlns:a16="http://schemas.microsoft.com/office/drawing/2014/main" id="{D2A4892D-B70D-D132-60D2-9AAB256F7D85}"/>
                      </a:ext>
                    </a:extLst>
                  </p:cNvPr>
                  <p:cNvGrpSpPr/>
                  <p:nvPr/>
                </p:nvGrpSpPr>
                <p:grpSpPr>
                  <a:xfrm rot="5084896">
                    <a:off x="9878060" y="4560207"/>
                    <a:ext cx="196773" cy="500009"/>
                    <a:chOff x="7172365" y="1815660"/>
                    <a:chExt cx="148338" cy="409744"/>
                  </a:xfrm>
                  <a:grpFill/>
                </p:grpSpPr>
                <p:sp>
                  <p:nvSpPr>
                    <p:cNvPr id="250" name="Rectangle 249">
                      <a:extLst>
                        <a:ext uri="{FF2B5EF4-FFF2-40B4-BE49-F238E27FC236}">
                          <a16:creationId xmlns:a16="http://schemas.microsoft.com/office/drawing/2014/main" id="{980CCD30-1737-CE47-9355-4BED54C57170}"/>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1" name="Oval 250">
                      <a:extLst>
                        <a:ext uri="{FF2B5EF4-FFF2-40B4-BE49-F238E27FC236}">
                          <a16:creationId xmlns:a16="http://schemas.microsoft.com/office/drawing/2014/main" id="{5B556C64-9515-23B4-AC93-0C80E6527AFF}"/>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2" name="Oval 251">
                      <a:extLst>
                        <a:ext uri="{FF2B5EF4-FFF2-40B4-BE49-F238E27FC236}">
                          <a16:creationId xmlns:a16="http://schemas.microsoft.com/office/drawing/2014/main" id="{FB41DB3A-C3BD-B627-F92E-4D531B5429A6}"/>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42" name="Group 241">
                    <a:extLst>
                      <a:ext uri="{FF2B5EF4-FFF2-40B4-BE49-F238E27FC236}">
                        <a16:creationId xmlns:a16="http://schemas.microsoft.com/office/drawing/2014/main" id="{E9FF3EA0-F7FD-26C5-D65C-838EF51714B5}"/>
                      </a:ext>
                    </a:extLst>
                  </p:cNvPr>
                  <p:cNvGrpSpPr/>
                  <p:nvPr/>
                </p:nvGrpSpPr>
                <p:grpSpPr>
                  <a:xfrm rot="5335132">
                    <a:off x="9872853" y="4780725"/>
                    <a:ext cx="196773" cy="500009"/>
                    <a:chOff x="7172365" y="1815660"/>
                    <a:chExt cx="148338" cy="409744"/>
                  </a:xfrm>
                  <a:grpFill/>
                </p:grpSpPr>
                <p:sp>
                  <p:nvSpPr>
                    <p:cNvPr id="247" name="Rectangle 246">
                      <a:extLst>
                        <a:ext uri="{FF2B5EF4-FFF2-40B4-BE49-F238E27FC236}">
                          <a16:creationId xmlns:a16="http://schemas.microsoft.com/office/drawing/2014/main" id="{B707F68F-6D1A-73AB-465D-50A4F546DBA7}"/>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8" name="Oval 247">
                      <a:extLst>
                        <a:ext uri="{FF2B5EF4-FFF2-40B4-BE49-F238E27FC236}">
                          <a16:creationId xmlns:a16="http://schemas.microsoft.com/office/drawing/2014/main" id="{13261C60-5548-9417-8574-B734DC2464C6}"/>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9" name="Oval 248">
                      <a:extLst>
                        <a:ext uri="{FF2B5EF4-FFF2-40B4-BE49-F238E27FC236}">
                          <a16:creationId xmlns:a16="http://schemas.microsoft.com/office/drawing/2014/main" id="{502269EE-2336-C812-BA50-81E02F23843B}"/>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43" name="Group 242">
                    <a:extLst>
                      <a:ext uri="{FF2B5EF4-FFF2-40B4-BE49-F238E27FC236}">
                        <a16:creationId xmlns:a16="http://schemas.microsoft.com/office/drawing/2014/main" id="{7C8F5904-BA10-D35B-89D3-D708BFE0DF8F}"/>
                      </a:ext>
                    </a:extLst>
                  </p:cNvPr>
                  <p:cNvGrpSpPr/>
                  <p:nvPr/>
                </p:nvGrpSpPr>
                <p:grpSpPr>
                  <a:xfrm rot="5523200">
                    <a:off x="9880006" y="4989862"/>
                    <a:ext cx="196773" cy="500009"/>
                    <a:chOff x="7172365" y="1815660"/>
                    <a:chExt cx="148338" cy="409744"/>
                  </a:xfrm>
                  <a:grpFill/>
                </p:grpSpPr>
                <p:sp>
                  <p:nvSpPr>
                    <p:cNvPr id="244" name="Rectangle 243">
                      <a:extLst>
                        <a:ext uri="{FF2B5EF4-FFF2-40B4-BE49-F238E27FC236}">
                          <a16:creationId xmlns:a16="http://schemas.microsoft.com/office/drawing/2014/main" id="{D4E7108E-32D8-1894-4087-F0C45B72080F}"/>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5" name="Oval 244">
                      <a:extLst>
                        <a:ext uri="{FF2B5EF4-FFF2-40B4-BE49-F238E27FC236}">
                          <a16:creationId xmlns:a16="http://schemas.microsoft.com/office/drawing/2014/main" id="{F3262B9A-7087-A553-BF79-66B344733941}"/>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6" name="Oval 245">
                      <a:extLst>
                        <a:ext uri="{FF2B5EF4-FFF2-40B4-BE49-F238E27FC236}">
                          <a16:creationId xmlns:a16="http://schemas.microsoft.com/office/drawing/2014/main" id="{9DBADDA4-9CB1-1785-2EA5-9A57404B9D20}"/>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226" name="Group 225">
                  <a:extLst>
                    <a:ext uri="{FF2B5EF4-FFF2-40B4-BE49-F238E27FC236}">
                      <a16:creationId xmlns:a16="http://schemas.microsoft.com/office/drawing/2014/main" id="{43C5577D-520E-F2E6-662D-A0995A96FE86}"/>
                    </a:ext>
                  </a:extLst>
                </p:cNvPr>
                <p:cNvGrpSpPr/>
                <p:nvPr/>
              </p:nvGrpSpPr>
              <p:grpSpPr>
                <a:xfrm rot="21373270">
                  <a:off x="9625228" y="5344481"/>
                  <a:ext cx="589406" cy="618375"/>
                  <a:chOff x="9582388" y="5343651"/>
                  <a:chExt cx="589406" cy="618375"/>
                </a:xfrm>
                <a:grpFill/>
              </p:grpSpPr>
              <p:grpSp>
                <p:nvGrpSpPr>
                  <p:cNvPr id="227" name="Group 226">
                    <a:extLst>
                      <a:ext uri="{FF2B5EF4-FFF2-40B4-BE49-F238E27FC236}">
                        <a16:creationId xmlns:a16="http://schemas.microsoft.com/office/drawing/2014/main" id="{169DC9D9-48E7-ED07-96DA-0E734CD3B0B3}"/>
                      </a:ext>
                    </a:extLst>
                  </p:cNvPr>
                  <p:cNvGrpSpPr/>
                  <p:nvPr/>
                </p:nvGrpSpPr>
                <p:grpSpPr>
                  <a:xfrm rot="6249125">
                    <a:off x="9734006" y="5613635"/>
                    <a:ext cx="196773" cy="500009"/>
                    <a:chOff x="7172365" y="1815660"/>
                    <a:chExt cx="148338" cy="409744"/>
                  </a:xfrm>
                  <a:grpFill/>
                </p:grpSpPr>
                <p:sp>
                  <p:nvSpPr>
                    <p:cNvPr id="236" name="Rectangle 235">
                      <a:extLst>
                        <a:ext uri="{FF2B5EF4-FFF2-40B4-BE49-F238E27FC236}">
                          <a16:creationId xmlns:a16="http://schemas.microsoft.com/office/drawing/2014/main" id="{9E8191AB-5E99-93DB-5FE6-913CE4454B4A}"/>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7" name="Oval 236">
                      <a:extLst>
                        <a:ext uri="{FF2B5EF4-FFF2-40B4-BE49-F238E27FC236}">
                          <a16:creationId xmlns:a16="http://schemas.microsoft.com/office/drawing/2014/main" id="{84F05C4C-D8F4-D2DD-4BA1-C4D7A6BA1780}"/>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8" name="Oval 237">
                      <a:extLst>
                        <a:ext uri="{FF2B5EF4-FFF2-40B4-BE49-F238E27FC236}">
                          <a16:creationId xmlns:a16="http://schemas.microsoft.com/office/drawing/2014/main" id="{24A50757-FD75-8E98-1E46-0FBC3A15899A}"/>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28" name="Group 227">
                    <a:extLst>
                      <a:ext uri="{FF2B5EF4-FFF2-40B4-BE49-F238E27FC236}">
                        <a16:creationId xmlns:a16="http://schemas.microsoft.com/office/drawing/2014/main" id="{792362B1-BBC2-83BF-BEA6-E371FF0E99BD}"/>
                      </a:ext>
                    </a:extLst>
                  </p:cNvPr>
                  <p:cNvGrpSpPr/>
                  <p:nvPr/>
                </p:nvGrpSpPr>
                <p:grpSpPr>
                  <a:xfrm rot="5835679">
                    <a:off x="9788817" y="5404811"/>
                    <a:ext cx="196773" cy="500009"/>
                    <a:chOff x="7172365" y="1815660"/>
                    <a:chExt cx="148338" cy="409744"/>
                  </a:xfrm>
                  <a:grpFill/>
                </p:grpSpPr>
                <p:sp>
                  <p:nvSpPr>
                    <p:cNvPr id="233" name="Rectangle 232">
                      <a:extLst>
                        <a:ext uri="{FF2B5EF4-FFF2-40B4-BE49-F238E27FC236}">
                          <a16:creationId xmlns:a16="http://schemas.microsoft.com/office/drawing/2014/main" id="{87C051C1-C722-24AA-54E7-565334245854}"/>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4" name="Oval 233">
                      <a:extLst>
                        <a:ext uri="{FF2B5EF4-FFF2-40B4-BE49-F238E27FC236}">
                          <a16:creationId xmlns:a16="http://schemas.microsoft.com/office/drawing/2014/main" id="{7356045E-02AE-14B6-E4C2-7BD818732970}"/>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5" name="Oval 234">
                      <a:extLst>
                        <a:ext uri="{FF2B5EF4-FFF2-40B4-BE49-F238E27FC236}">
                          <a16:creationId xmlns:a16="http://schemas.microsoft.com/office/drawing/2014/main" id="{0448EAFC-3CA8-A171-F4A6-795D729FD6B0}"/>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29" name="Group 228">
                    <a:extLst>
                      <a:ext uri="{FF2B5EF4-FFF2-40B4-BE49-F238E27FC236}">
                        <a16:creationId xmlns:a16="http://schemas.microsoft.com/office/drawing/2014/main" id="{9D7FF668-3053-92B8-D0EE-E956D34A244E}"/>
                      </a:ext>
                    </a:extLst>
                  </p:cNvPr>
                  <p:cNvGrpSpPr/>
                  <p:nvPr/>
                </p:nvGrpSpPr>
                <p:grpSpPr>
                  <a:xfrm rot="5630925">
                    <a:off x="9823403" y="5192033"/>
                    <a:ext cx="196773" cy="500009"/>
                    <a:chOff x="7172365" y="1815660"/>
                    <a:chExt cx="148338" cy="409744"/>
                  </a:xfrm>
                  <a:grpFill/>
                </p:grpSpPr>
                <p:sp>
                  <p:nvSpPr>
                    <p:cNvPr id="230" name="Rectangle 229">
                      <a:extLst>
                        <a:ext uri="{FF2B5EF4-FFF2-40B4-BE49-F238E27FC236}">
                          <a16:creationId xmlns:a16="http://schemas.microsoft.com/office/drawing/2014/main" id="{697E15D1-E909-A54D-0772-69AC9E2633FD}"/>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1" name="Oval 230">
                      <a:extLst>
                        <a:ext uri="{FF2B5EF4-FFF2-40B4-BE49-F238E27FC236}">
                          <a16:creationId xmlns:a16="http://schemas.microsoft.com/office/drawing/2014/main" id="{DA5DFC18-15A4-83E2-9D72-A386EFFA93BF}"/>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2" name="Oval 231">
                      <a:extLst>
                        <a:ext uri="{FF2B5EF4-FFF2-40B4-BE49-F238E27FC236}">
                          <a16:creationId xmlns:a16="http://schemas.microsoft.com/office/drawing/2014/main" id="{01E59D98-BE04-2397-ADFB-D7B25D4ED5D9}"/>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grpSp>
            <p:nvGrpSpPr>
              <p:cNvPr id="172" name="Group 171">
                <a:extLst>
                  <a:ext uri="{FF2B5EF4-FFF2-40B4-BE49-F238E27FC236}">
                    <a16:creationId xmlns:a16="http://schemas.microsoft.com/office/drawing/2014/main" id="{D9630478-E0FF-AE7D-56CC-C33348A8146E}"/>
                  </a:ext>
                </a:extLst>
              </p:cNvPr>
              <p:cNvGrpSpPr/>
              <p:nvPr/>
            </p:nvGrpSpPr>
            <p:grpSpPr>
              <a:xfrm rot="18742917">
                <a:off x="7758790" y="1113366"/>
                <a:ext cx="939348" cy="2496467"/>
                <a:chOff x="9275286" y="3466389"/>
                <a:chExt cx="939348" cy="2496467"/>
              </a:xfrm>
              <a:grpFill/>
            </p:grpSpPr>
            <p:grpSp>
              <p:nvGrpSpPr>
                <p:cNvPr id="173" name="Group 172">
                  <a:extLst>
                    <a:ext uri="{FF2B5EF4-FFF2-40B4-BE49-F238E27FC236}">
                      <a16:creationId xmlns:a16="http://schemas.microsoft.com/office/drawing/2014/main" id="{ABD7B61F-6152-FB9A-64D6-E1237465AF7F}"/>
                    </a:ext>
                  </a:extLst>
                </p:cNvPr>
                <p:cNvGrpSpPr/>
                <p:nvPr/>
              </p:nvGrpSpPr>
              <p:grpSpPr>
                <a:xfrm>
                  <a:off x="9275286" y="3466389"/>
                  <a:ext cx="743159" cy="800420"/>
                  <a:chOff x="9372274" y="3458586"/>
                  <a:chExt cx="743159" cy="800420"/>
                </a:xfrm>
                <a:grpFill/>
              </p:grpSpPr>
              <p:grpSp>
                <p:nvGrpSpPr>
                  <p:cNvPr id="208" name="Group 207">
                    <a:extLst>
                      <a:ext uri="{FF2B5EF4-FFF2-40B4-BE49-F238E27FC236}">
                        <a16:creationId xmlns:a16="http://schemas.microsoft.com/office/drawing/2014/main" id="{1AA6B6AE-3A4E-A50E-15A3-ED543459D13E}"/>
                      </a:ext>
                    </a:extLst>
                  </p:cNvPr>
                  <p:cNvGrpSpPr/>
                  <p:nvPr/>
                </p:nvGrpSpPr>
                <p:grpSpPr>
                  <a:xfrm rot="3782084">
                    <a:off x="9523892" y="3306968"/>
                    <a:ext cx="196773" cy="500009"/>
                    <a:chOff x="7172365" y="1815660"/>
                    <a:chExt cx="148338" cy="409744"/>
                  </a:xfrm>
                  <a:grpFill/>
                </p:grpSpPr>
                <p:sp>
                  <p:nvSpPr>
                    <p:cNvPr id="221" name="Rectangle 220">
                      <a:extLst>
                        <a:ext uri="{FF2B5EF4-FFF2-40B4-BE49-F238E27FC236}">
                          <a16:creationId xmlns:a16="http://schemas.microsoft.com/office/drawing/2014/main" id="{3AB3F662-3BB2-F47F-1024-00ADA16DFCF7}"/>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2" name="Oval 221">
                      <a:extLst>
                        <a:ext uri="{FF2B5EF4-FFF2-40B4-BE49-F238E27FC236}">
                          <a16:creationId xmlns:a16="http://schemas.microsoft.com/office/drawing/2014/main" id="{97CEAF80-1EDB-4CAE-6341-6E34FE957796}"/>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3" name="Oval 222">
                      <a:extLst>
                        <a:ext uri="{FF2B5EF4-FFF2-40B4-BE49-F238E27FC236}">
                          <a16:creationId xmlns:a16="http://schemas.microsoft.com/office/drawing/2014/main" id="{C81C28F4-B576-7C36-8A07-2615641D4711}"/>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09" name="Group 208">
                    <a:extLst>
                      <a:ext uri="{FF2B5EF4-FFF2-40B4-BE49-F238E27FC236}">
                        <a16:creationId xmlns:a16="http://schemas.microsoft.com/office/drawing/2014/main" id="{9180AD5A-D236-5E9A-391B-53F42FEBB96F}"/>
                      </a:ext>
                    </a:extLst>
                  </p:cNvPr>
                  <p:cNvGrpSpPr/>
                  <p:nvPr/>
                </p:nvGrpSpPr>
                <p:grpSpPr>
                  <a:xfrm rot="3925055">
                    <a:off x="9616495" y="3502994"/>
                    <a:ext cx="196773" cy="500009"/>
                    <a:chOff x="7172365" y="1815660"/>
                    <a:chExt cx="148338" cy="409744"/>
                  </a:xfrm>
                  <a:grpFill/>
                </p:grpSpPr>
                <p:sp>
                  <p:nvSpPr>
                    <p:cNvPr id="218" name="Rectangle 217">
                      <a:extLst>
                        <a:ext uri="{FF2B5EF4-FFF2-40B4-BE49-F238E27FC236}">
                          <a16:creationId xmlns:a16="http://schemas.microsoft.com/office/drawing/2014/main" id="{A1C900C6-237B-937A-8528-C4D11EFB0741}"/>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9" name="Oval 218">
                      <a:extLst>
                        <a:ext uri="{FF2B5EF4-FFF2-40B4-BE49-F238E27FC236}">
                          <a16:creationId xmlns:a16="http://schemas.microsoft.com/office/drawing/2014/main" id="{7AE0DB3A-12F0-72A2-D438-FAF4E17A007E}"/>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0" name="Oval 219">
                      <a:extLst>
                        <a:ext uri="{FF2B5EF4-FFF2-40B4-BE49-F238E27FC236}">
                          <a16:creationId xmlns:a16="http://schemas.microsoft.com/office/drawing/2014/main" id="{2BA3E1DE-AFA2-3E87-F0EB-4C9B4D117278}"/>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10" name="Group 209">
                    <a:extLst>
                      <a:ext uri="{FF2B5EF4-FFF2-40B4-BE49-F238E27FC236}">
                        <a16:creationId xmlns:a16="http://schemas.microsoft.com/office/drawing/2014/main" id="{DF8009E3-5B04-6169-203F-672CB4DB9138}"/>
                      </a:ext>
                    </a:extLst>
                  </p:cNvPr>
                  <p:cNvGrpSpPr/>
                  <p:nvPr/>
                </p:nvGrpSpPr>
                <p:grpSpPr>
                  <a:xfrm rot="4126599">
                    <a:off x="9697292" y="3701324"/>
                    <a:ext cx="196773" cy="500009"/>
                    <a:chOff x="7172365" y="1815660"/>
                    <a:chExt cx="148338" cy="409744"/>
                  </a:xfrm>
                  <a:grpFill/>
                </p:grpSpPr>
                <p:sp>
                  <p:nvSpPr>
                    <p:cNvPr id="215" name="Rectangle 214">
                      <a:extLst>
                        <a:ext uri="{FF2B5EF4-FFF2-40B4-BE49-F238E27FC236}">
                          <a16:creationId xmlns:a16="http://schemas.microsoft.com/office/drawing/2014/main" id="{5591A525-C145-2AE1-591E-894358117B1B}"/>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6" name="Oval 215">
                      <a:extLst>
                        <a:ext uri="{FF2B5EF4-FFF2-40B4-BE49-F238E27FC236}">
                          <a16:creationId xmlns:a16="http://schemas.microsoft.com/office/drawing/2014/main" id="{D0F44E20-F073-A205-3FF3-AC16E221DA3B}"/>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7" name="Oval 216">
                      <a:extLst>
                        <a:ext uri="{FF2B5EF4-FFF2-40B4-BE49-F238E27FC236}">
                          <a16:creationId xmlns:a16="http://schemas.microsoft.com/office/drawing/2014/main" id="{14908347-A14B-AA4B-2ADF-080857AF510C}"/>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11" name="Group 210">
                    <a:extLst>
                      <a:ext uri="{FF2B5EF4-FFF2-40B4-BE49-F238E27FC236}">
                        <a16:creationId xmlns:a16="http://schemas.microsoft.com/office/drawing/2014/main" id="{55DC2541-E1B9-F001-DC2C-A2F2BB0D6CFD}"/>
                      </a:ext>
                    </a:extLst>
                  </p:cNvPr>
                  <p:cNvGrpSpPr/>
                  <p:nvPr/>
                </p:nvGrpSpPr>
                <p:grpSpPr>
                  <a:xfrm rot="4288009">
                    <a:off x="9767042" y="3910615"/>
                    <a:ext cx="196773" cy="500009"/>
                    <a:chOff x="7172365" y="1815660"/>
                    <a:chExt cx="148338" cy="409744"/>
                  </a:xfrm>
                  <a:grpFill/>
                </p:grpSpPr>
                <p:sp>
                  <p:nvSpPr>
                    <p:cNvPr id="212" name="Rectangle 211">
                      <a:extLst>
                        <a:ext uri="{FF2B5EF4-FFF2-40B4-BE49-F238E27FC236}">
                          <a16:creationId xmlns:a16="http://schemas.microsoft.com/office/drawing/2014/main" id="{06AEA2DF-DF2F-9AC3-CD97-70F3B3845195}"/>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3" name="Oval 212">
                      <a:extLst>
                        <a:ext uri="{FF2B5EF4-FFF2-40B4-BE49-F238E27FC236}">
                          <a16:creationId xmlns:a16="http://schemas.microsoft.com/office/drawing/2014/main" id="{F2F0153E-5A84-3113-D6AB-9A72318C6B88}"/>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4" name="Oval 213">
                      <a:extLst>
                        <a:ext uri="{FF2B5EF4-FFF2-40B4-BE49-F238E27FC236}">
                          <a16:creationId xmlns:a16="http://schemas.microsoft.com/office/drawing/2014/main" id="{CB064C53-5CCE-6B2C-B245-D3256CDBD173}"/>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74" name="Group 173">
                  <a:extLst>
                    <a:ext uri="{FF2B5EF4-FFF2-40B4-BE49-F238E27FC236}">
                      <a16:creationId xmlns:a16="http://schemas.microsoft.com/office/drawing/2014/main" id="{06A80882-56C8-3632-972B-460F3F32C789}"/>
                    </a:ext>
                  </a:extLst>
                </p:cNvPr>
                <p:cNvGrpSpPr/>
                <p:nvPr/>
              </p:nvGrpSpPr>
              <p:grpSpPr>
                <a:xfrm rot="21385721">
                  <a:off x="9622993" y="4261616"/>
                  <a:ext cx="563897" cy="1065335"/>
                  <a:chOff x="9664500" y="4272918"/>
                  <a:chExt cx="563897" cy="1065335"/>
                </a:xfrm>
                <a:grpFill/>
              </p:grpSpPr>
              <p:grpSp>
                <p:nvGrpSpPr>
                  <p:cNvPr id="188" name="Group 187">
                    <a:extLst>
                      <a:ext uri="{FF2B5EF4-FFF2-40B4-BE49-F238E27FC236}">
                        <a16:creationId xmlns:a16="http://schemas.microsoft.com/office/drawing/2014/main" id="{FAD71A72-7379-6985-6FDE-8EA2ABB9F0AF}"/>
                      </a:ext>
                    </a:extLst>
                  </p:cNvPr>
                  <p:cNvGrpSpPr/>
                  <p:nvPr/>
                </p:nvGrpSpPr>
                <p:grpSpPr>
                  <a:xfrm rot="4538980">
                    <a:off x="9816118" y="4121300"/>
                    <a:ext cx="196773" cy="500009"/>
                    <a:chOff x="7172365" y="1815660"/>
                    <a:chExt cx="148338" cy="409744"/>
                  </a:xfrm>
                  <a:grpFill/>
                </p:grpSpPr>
                <p:sp>
                  <p:nvSpPr>
                    <p:cNvPr id="205" name="Rectangle 204">
                      <a:extLst>
                        <a:ext uri="{FF2B5EF4-FFF2-40B4-BE49-F238E27FC236}">
                          <a16:creationId xmlns:a16="http://schemas.microsoft.com/office/drawing/2014/main" id="{EE7C6DA0-6777-BC45-EA32-B23955E2FFA8}"/>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6" name="Oval 205">
                      <a:extLst>
                        <a:ext uri="{FF2B5EF4-FFF2-40B4-BE49-F238E27FC236}">
                          <a16:creationId xmlns:a16="http://schemas.microsoft.com/office/drawing/2014/main" id="{798B5F6B-61C1-A5F1-1FA2-363805CF9F12}"/>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 name="Oval 206">
                      <a:extLst>
                        <a:ext uri="{FF2B5EF4-FFF2-40B4-BE49-F238E27FC236}">
                          <a16:creationId xmlns:a16="http://schemas.microsoft.com/office/drawing/2014/main" id="{A2806ED0-50F2-585A-344C-060BE8428DD0}"/>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89" name="Group 188">
                    <a:extLst>
                      <a:ext uri="{FF2B5EF4-FFF2-40B4-BE49-F238E27FC236}">
                        <a16:creationId xmlns:a16="http://schemas.microsoft.com/office/drawing/2014/main" id="{68D7AB17-8D7B-A74D-6DE3-D3E1BEDD8150}"/>
                      </a:ext>
                    </a:extLst>
                  </p:cNvPr>
                  <p:cNvGrpSpPr/>
                  <p:nvPr/>
                </p:nvGrpSpPr>
                <p:grpSpPr>
                  <a:xfrm rot="4687235">
                    <a:off x="9861326" y="4335333"/>
                    <a:ext cx="196773" cy="500009"/>
                    <a:chOff x="7172365" y="1815660"/>
                    <a:chExt cx="148338" cy="409744"/>
                  </a:xfrm>
                  <a:grpFill/>
                </p:grpSpPr>
                <p:sp>
                  <p:nvSpPr>
                    <p:cNvPr id="202" name="Rectangle 201">
                      <a:extLst>
                        <a:ext uri="{FF2B5EF4-FFF2-40B4-BE49-F238E27FC236}">
                          <a16:creationId xmlns:a16="http://schemas.microsoft.com/office/drawing/2014/main" id="{05B651D7-C8A0-D815-4160-F75808BD4F1B}"/>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3" name="Oval 202">
                      <a:extLst>
                        <a:ext uri="{FF2B5EF4-FFF2-40B4-BE49-F238E27FC236}">
                          <a16:creationId xmlns:a16="http://schemas.microsoft.com/office/drawing/2014/main" id="{EF44C3C4-1E5E-E39E-516F-41EB4F0E82EA}"/>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4" name="Oval 203">
                      <a:extLst>
                        <a:ext uri="{FF2B5EF4-FFF2-40B4-BE49-F238E27FC236}">
                          <a16:creationId xmlns:a16="http://schemas.microsoft.com/office/drawing/2014/main" id="{44CA6665-3A10-4007-FB62-BC048F7E8760}"/>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90" name="Group 189">
                    <a:extLst>
                      <a:ext uri="{FF2B5EF4-FFF2-40B4-BE49-F238E27FC236}">
                        <a16:creationId xmlns:a16="http://schemas.microsoft.com/office/drawing/2014/main" id="{4EF3D787-02D7-3EF5-3BD5-553832675BF1}"/>
                      </a:ext>
                    </a:extLst>
                  </p:cNvPr>
                  <p:cNvGrpSpPr/>
                  <p:nvPr/>
                </p:nvGrpSpPr>
                <p:grpSpPr>
                  <a:xfrm rot="5084896">
                    <a:off x="9878060" y="4560207"/>
                    <a:ext cx="196773" cy="500009"/>
                    <a:chOff x="7172365" y="1815660"/>
                    <a:chExt cx="148338" cy="409744"/>
                  </a:xfrm>
                  <a:grpFill/>
                </p:grpSpPr>
                <p:sp>
                  <p:nvSpPr>
                    <p:cNvPr id="199" name="Rectangle 198">
                      <a:extLst>
                        <a:ext uri="{FF2B5EF4-FFF2-40B4-BE49-F238E27FC236}">
                          <a16:creationId xmlns:a16="http://schemas.microsoft.com/office/drawing/2014/main" id="{47F1DE01-7EE3-2A85-7755-16D36145981B}"/>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0" name="Oval 199">
                      <a:extLst>
                        <a:ext uri="{FF2B5EF4-FFF2-40B4-BE49-F238E27FC236}">
                          <a16:creationId xmlns:a16="http://schemas.microsoft.com/office/drawing/2014/main" id="{84BB337A-D7F1-F587-9B61-6E962BD7DEB2}"/>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1" name="Oval 200">
                      <a:extLst>
                        <a:ext uri="{FF2B5EF4-FFF2-40B4-BE49-F238E27FC236}">
                          <a16:creationId xmlns:a16="http://schemas.microsoft.com/office/drawing/2014/main" id="{672D76C9-F2C4-F010-1E02-0643678834F8}"/>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91" name="Group 190">
                    <a:extLst>
                      <a:ext uri="{FF2B5EF4-FFF2-40B4-BE49-F238E27FC236}">
                        <a16:creationId xmlns:a16="http://schemas.microsoft.com/office/drawing/2014/main" id="{D9CF7D79-F9C4-3727-AB6C-CED1A738709D}"/>
                      </a:ext>
                    </a:extLst>
                  </p:cNvPr>
                  <p:cNvGrpSpPr/>
                  <p:nvPr/>
                </p:nvGrpSpPr>
                <p:grpSpPr>
                  <a:xfrm rot="5335132">
                    <a:off x="9872853" y="4780725"/>
                    <a:ext cx="196773" cy="500009"/>
                    <a:chOff x="7172365" y="1815660"/>
                    <a:chExt cx="148338" cy="409744"/>
                  </a:xfrm>
                  <a:grpFill/>
                </p:grpSpPr>
                <p:sp>
                  <p:nvSpPr>
                    <p:cNvPr id="196" name="Rectangle 195">
                      <a:extLst>
                        <a:ext uri="{FF2B5EF4-FFF2-40B4-BE49-F238E27FC236}">
                          <a16:creationId xmlns:a16="http://schemas.microsoft.com/office/drawing/2014/main" id="{F0D767E1-07DD-C4AA-FF17-95410F92013F}"/>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7" name="Oval 196">
                      <a:extLst>
                        <a:ext uri="{FF2B5EF4-FFF2-40B4-BE49-F238E27FC236}">
                          <a16:creationId xmlns:a16="http://schemas.microsoft.com/office/drawing/2014/main" id="{8E4D3762-1C10-49E9-A748-D25E519283B1}"/>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Oval 197">
                      <a:extLst>
                        <a:ext uri="{FF2B5EF4-FFF2-40B4-BE49-F238E27FC236}">
                          <a16:creationId xmlns:a16="http://schemas.microsoft.com/office/drawing/2014/main" id="{2F1D9AA6-3514-3143-FF8A-BDFFFF4A5FA5}"/>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92" name="Group 191">
                    <a:extLst>
                      <a:ext uri="{FF2B5EF4-FFF2-40B4-BE49-F238E27FC236}">
                        <a16:creationId xmlns:a16="http://schemas.microsoft.com/office/drawing/2014/main" id="{646323A3-1FC2-1156-4013-BCAC3EE2BA3A}"/>
                      </a:ext>
                    </a:extLst>
                  </p:cNvPr>
                  <p:cNvGrpSpPr/>
                  <p:nvPr/>
                </p:nvGrpSpPr>
                <p:grpSpPr>
                  <a:xfrm rot="5523200">
                    <a:off x="9880006" y="4989862"/>
                    <a:ext cx="196773" cy="500009"/>
                    <a:chOff x="7172365" y="1815660"/>
                    <a:chExt cx="148338" cy="409744"/>
                  </a:xfrm>
                  <a:grpFill/>
                </p:grpSpPr>
                <p:sp>
                  <p:nvSpPr>
                    <p:cNvPr id="193" name="Rectangle 192">
                      <a:extLst>
                        <a:ext uri="{FF2B5EF4-FFF2-40B4-BE49-F238E27FC236}">
                          <a16:creationId xmlns:a16="http://schemas.microsoft.com/office/drawing/2014/main" id="{8F86B39E-14CB-C898-6C89-DDC1FE4EF315}"/>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 name="Oval 193">
                      <a:extLst>
                        <a:ext uri="{FF2B5EF4-FFF2-40B4-BE49-F238E27FC236}">
                          <a16:creationId xmlns:a16="http://schemas.microsoft.com/office/drawing/2014/main" id="{8548B464-4A09-3989-044E-5848ACC2CF7D}"/>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5" name="Oval 194">
                      <a:extLst>
                        <a:ext uri="{FF2B5EF4-FFF2-40B4-BE49-F238E27FC236}">
                          <a16:creationId xmlns:a16="http://schemas.microsoft.com/office/drawing/2014/main" id="{5243BB8E-6FC9-024F-E0B7-6218D307234F}"/>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75" name="Group 174">
                  <a:extLst>
                    <a:ext uri="{FF2B5EF4-FFF2-40B4-BE49-F238E27FC236}">
                      <a16:creationId xmlns:a16="http://schemas.microsoft.com/office/drawing/2014/main" id="{DED17D7E-AA83-B5A2-43A3-C602F57161B0}"/>
                    </a:ext>
                  </a:extLst>
                </p:cNvPr>
                <p:cNvGrpSpPr/>
                <p:nvPr/>
              </p:nvGrpSpPr>
              <p:grpSpPr>
                <a:xfrm rot="21373270">
                  <a:off x="9625228" y="5344481"/>
                  <a:ext cx="589406" cy="618375"/>
                  <a:chOff x="9582388" y="5343651"/>
                  <a:chExt cx="589406" cy="618375"/>
                </a:xfrm>
                <a:grpFill/>
              </p:grpSpPr>
              <p:grpSp>
                <p:nvGrpSpPr>
                  <p:cNvPr id="176" name="Group 175">
                    <a:extLst>
                      <a:ext uri="{FF2B5EF4-FFF2-40B4-BE49-F238E27FC236}">
                        <a16:creationId xmlns:a16="http://schemas.microsoft.com/office/drawing/2014/main" id="{5AEF4EFE-B617-C3A8-E2FF-60E0C6A9B008}"/>
                      </a:ext>
                    </a:extLst>
                  </p:cNvPr>
                  <p:cNvGrpSpPr/>
                  <p:nvPr/>
                </p:nvGrpSpPr>
                <p:grpSpPr>
                  <a:xfrm rot="6249125">
                    <a:off x="9734006" y="5613635"/>
                    <a:ext cx="196773" cy="500009"/>
                    <a:chOff x="7172365" y="1815660"/>
                    <a:chExt cx="148338" cy="409744"/>
                  </a:xfrm>
                  <a:grpFill/>
                </p:grpSpPr>
                <p:sp>
                  <p:nvSpPr>
                    <p:cNvPr id="185" name="Rectangle 184">
                      <a:extLst>
                        <a:ext uri="{FF2B5EF4-FFF2-40B4-BE49-F238E27FC236}">
                          <a16:creationId xmlns:a16="http://schemas.microsoft.com/office/drawing/2014/main" id="{BC049B37-2C7A-2C4D-2B78-7250C66C5B75}"/>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6" name="Oval 185">
                      <a:extLst>
                        <a:ext uri="{FF2B5EF4-FFF2-40B4-BE49-F238E27FC236}">
                          <a16:creationId xmlns:a16="http://schemas.microsoft.com/office/drawing/2014/main" id="{C67ADF1E-F669-DEFA-EE86-9B396AD7F1FB}"/>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7" name="Oval 186">
                      <a:extLst>
                        <a:ext uri="{FF2B5EF4-FFF2-40B4-BE49-F238E27FC236}">
                          <a16:creationId xmlns:a16="http://schemas.microsoft.com/office/drawing/2014/main" id="{A11758F5-E63F-2779-09D7-ACC31ED67957}"/>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77" name="Group 176">
                    <a:extLst>
                      <a:ext uri="{FF2B5EF4-FFF2-40B4-BE49-F238E27FC236}">
                        <a16:creationId xmlns:a16="http://schemas.microsoft.com/office/drawing/2014/main" id="{8BB2600B-F302-F9F8-5E88-74AD1834F7EE}"/>
                      </a:ext>
                    </a:extLst>
                  </p:cNvPr>
                  <p:cNvGrpSpPr/>
                  <p:nvPr/>
                </p:nvGrpSpPr>
                <p:grpSpPr>
                  <a:xfrm rot="5835679">
                    <a:off x="9788817" y="5404811"/>
                    <a:ext cx="196773" cy="500009"/>
                    <a:chOff x="7172365" y="1815660"/>
                    <a:chExt cx="148338" cy="409744"/>
                  </a:xfrm>
                  <a:grpFill/>
                </p:grpSpPr>
                <p:sp>
                  <p:nvSpPr>
                    <p:cNvPr id="182" name="Rectangle 181">
                      <a:extLst>
                        <a:ext uri="{FF2B5EF4-FFF2-40B4-BE49-F238E27FC236}">
                          <a16:creationId xmlns:a16="http://schemas.microsoft.com/office/drawing/2014/main" id="{384419A1-9B2E-9CF6-7901-A72F475CD5E3}"/>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3" name="Oval 182">
                      <a:extLst>
                        <a:ext uri="{FF2B5EF4-FFF2-40B4-BE49-F238E27FC236}">
                          <a16:creationId xmlns:a16="http://schemas.microsoft.com/office/drawing/2014/main" id="{AE1499A4-2D7B-E0F8-3D81-24BB0AEC59AD}"/>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4" name="Oval 183">
                      <a:extLst>
                        <a:ext uri="{FF2B5EF4-FFF2-40B4-BE49-F238E27FC236}">
                          <a16:creationId xmlns:a16="http://schemas.microsoft.com/office/drawing/2014/main" id="{67515921-F4DF-5AF2-C594-8EC0ABB40D1D}"/>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78" name="Group 177">
                    <a:extLst>
                      <a:ext uri="{FF2B5EF4-FFF2-40B4-BE49-F238E27FC236}">
                        <a16:creationId xmlns:a16="http://schemas.microsoft.com/office/drawing/2014/main" id="{AF0CBCE6-8E3B-B1CA-D8A6-58D29AD0AAB4}"/>
                      </a:ext>
                    </a:extLst>
                  </p:cNvPr>
                  <p:cNvGrpSpPr/>
                  <p:nvPr/>
                </p:nvGrpSpPr>
                <p:grpSpPr>
                  <a:xfrm rot="5630925">
                    <a:off x="9823403" y="5192033"/>
                    <a:ext cx="196773" cy="500009"/>
                    <a:chOff x="7172365" y="1815660"/>
                    <a:chExt cx="148338" cy="409744"/>
                  </a:xfrm>
                  <a:grpFill/>
                </p:grpSpPr>
                <p:sp>
                  <p:nvSpPr>
                    <p:cNvPr id="179" name="Rectangle 178">
                      <a:extLst>
                        <a:ext uri="{FF2B5EF4-FFF2-40B4-BE49-F238E27FC236}">
                          <a16:creationId xmlns:a16="http://schemas.microsoft.com/office/drawing/2014/main" id="{67236F1A-6693-6A25-D36D-F4782D18A5AE}"/>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0" name="Oval 179">
                      <a:extLst>
                        <a:ext uri="{FF2B5EF4-FFF2-40B4-BE49-F238E27FC236}">
                          <a16:creationId xmlns:a16="http://schemas.microsoft.com/office/drawing/2014/main" id="{14E3DB7E-2CF6-47C3-FBB1-AC8089527DA3}"/>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1" name="Oval 180">
                      <a:extLst>
                        <a:ext uri="{FF2B5EF4-FFF2-40B4-BE49-F238E27FC236}">
                          <a16:creationId xmlns:a16="http://schemas.microsoft.com/office/drawing/2014/main" id="{67A9A8CC-35BF-08AE-4D38-74C5A3A6C83E}"/>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grpSp>
        <p:grpSp>
          <p:nvGrpSpPr>
            <p:cNvPr id="14" name="Group 13">
              <a:extLst>
                <a:ext uri="{FF2B5EF4-FFF2-40B4-BE49-F238E27FC236}">
                  <a16:creationId xmlns:a16="http://schemas.microsoft.com/office/drawing/2014/main" id="{41012041-E276-5AF0-D1B8-A4765AD4AD95}"/>
                </a:ext>
              </a:extLst>
            </p:cNvPr>
            <p:cNvGrpSpPr/>
            <p:nvPr/>
          </p:nvGrpSpPr>
          <p:grpSpPr>
            <a:xfrm flipH="1">
              <a:off x="1808350" y="1886933"/>
              <a:ext cx="3234404" cy="4070930"/>
              <a:chOff x="6980230" y="1891926"/>
              <a:chExt cx="3234404" cy="4070930"/>
            </a:xfrm>
            <a:grpFill/>
          </p:grpSpPr>
          <p:grpSp>
            <p:nvGrpSpPr>
              <p:cNvPr id="59" name="Group 58">
                <a:extLst>
                  <a:ext uri="{FF2B5EF4-FFF2-40B4-BE49-F238E27FC236}">
                    <a16:creationId xmlns:a16="http://schemas.microsoft.com/office/drawing/2014/main" id="{0BA48FF4-6888-D154-AF0E-4CF4EB64B317}"/>
                  </a:ext>
                </a:extLst>
              </p:cNvPr>
              <p:cNvGrpSpPr/>
              <p:nvPr/>
            </p:nvGrpSpPr>
            <p:grpSpPr>
              <a:xfrm>
                <a:off x="9054840" y="3109307"/>
                <a:ext cx="1159794" cy="2853549"/>
                <a:chOff x="9054840" y="3109307"/>
                <a:chExt cx="1159794" cy="2853549"/>
              </a:xfrm>
              <a:grpFill/>
            </p:grpSpPr>
            <p:grpSp>
              <p:nvGrpSpPr>
                <p:cNvPr id="112" name="Group 111">
                  <a:extLst>
                    <a:ext uri="{FF2B5EF4-FFF2-40B4-BE49-F238E27FC236}">
                      <a16:creationId xmlns:a16="http://schemas.microsoft.com/office/drawing/2014/main" id="{206DD75F-46C5-4E12-4EC0-76AED2845DA9}"/>
                    </a:ext>
                  </a:extLst>
                </p:cNvPr>
                <p:cNvGrpSpPr/>
                <p:nvPr/>
              </p:nvGrpSpPr>
              <p:grpSpPr>
                <a:xfrm>
                  <a:off x="9054840" y="3109307"/>
                  <a:ext cx="963605" cy="1157502"/>
                  <a:chOff x="9151828" y="3101504"/>
                  <a:chExt cx="963605" cy="1157502"/>
                </a:xfrm>
                <a:grpFill/>
              </p:grpSpPr>
              <p:grpSp>
                <p:nvGrpSpPr>
                  <p:cNvPr id="147" name="Group 146">
                    <a:extLst>
                      <a:ext uri="{FF2B5EF4-FFF2-40B4-BE49-F238E27FC236}">
                        <a16:creationId xmlns:a16="http://schemas.microsoft.com/office/drawing/2014/main" id="{1974F246-8DCD-B50F-8145-5D9DFD532004}"/>
                      </a:ext>
                    </a:extLst>
                  </p:cNvPr>
                  <p:cNvGrpSpPr/>
                  <p:nvPr/>
                </p:nvGrpSpPr>
                <p:grpSpPr>
                  <a:xfrm rot="3545285">
                    <a:off x="9417481" y="3116283"/>
                    <a:ext cx="196773" cy="500009"/>
                    <a:chOff x="7172365" y="1815660"/>
                    <a:chExt cx="148338" cy="409744"/>
                  </a:xfrm>
                  <a:grpFill/>
                </p:grpSpPr>
                <p:sp>
                  <p:nvSpPr>
                    <p:cNvPr id="168" name="Rectangle 167">
                      <a:extLst>
                        <a:ext uri="{FF2B5EF4-FFF2-40B4-BE49-F238E27FC236}">
                          <a16:creationId xmlns:a16="http://schemas.microsoft.com/office/drawing/2014/main" id="{CB70C103-92EF-F00B-A819-2F45A72B95B7}"/>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 name="Oval 168">
                      <a:extLst>
                        <a:ext uri="{FF2B5EF4-FFF2-40B4-BE49-F238E27FC236}">
                          <a16:creationId xmlns:a16="http://schemas.microsoft.com/office/drawing/2014/main" id="{E1686D94-1019-09F0-C698-F556CCFAD940}"/>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Oval 169">
                      <a:extLst>
                        <a:ext uri="{FF2B5EF4-FFF2-40B4-BE49-F238E27FC236}">
                          <a16:creationId xmlns:a16="http://schemas.microsoft.com/office/drawing/2014/main" id="{F457C759-718A-9E9F-72E2-2CA2AB12880D}"/>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48" name="Group 147">
                    <a:extLst>
                      <a:ext uri="{FF2B5EF4-FFF2-40B4-BE49-F238E27FC236}">
                        <a16:creationId xmlns:a16="http://schemas.microsoft.com/office/drawing/2014/main" id="{B1784974-748A-68EA-6F66-2658CBBE45C1}"/>
                      </a:ext>
                    </a:extLst>
                  </p:cNvPr>
                  <p:cNvGrpSpPr/>
                  <p:nvPr/>
                </p:nvGrpSpPr>
                <p:grpSpPr>
                  <a:xfrm rot="3344133">
                    <a:off x="9303446" y="2949886"/>
                    <a:ext cx="196773" cy="500009"/>
                    <a:chOff x="7172365" y="1815660"/>
                    <a:chExt cx="148338" cy="409744"/>
                  </a:xfrm>
                  <a:grpFill/>
                </p:grpSpPr>
                <p:sp>
                  <p:nvSpPr>
                    <p:cNvPr id="165" name="Rectangle 164">
                      <a:extLst>
                        <a:ext uri="{FF2B5EF4-FFF2-40B4-BE49-F238E27FC236}">
                          <a16:creationId xmlns:a16="http://schemas.microsoft.com/office/drawing/2014/main" id="{A7D74D03-F28F-DA29-447A-E9D60CE46725}"/>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Oval 165">
                      <a:extLst>
                        <a:ext uri="{FF2B5EF4-FFF2-40B4-BE49-F238E27FC236}">
                          <a16:creationId xmlns:a16="http://schemas.microsoft.com/office/drawing/2014/main" id="{78DFD5D1-2F8F-DA1B-E5BD-68CB8C38A4BA}"/>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Oval 166">
                      <a:extLst>
                        <a:ext uri="{FF2B5EF4-FFF2-40B4-BE49-F238E27FC236}">
                          <a16:creationId xmlns:a16="http://schemas.microsoft.com/office/drawing/2014/main" id="{4BD6921B-7D7B-6DF0-1A7B-B0EEB1D0D2E9}"/>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49" name="Group 148">
                    <a:extLst>
                      <a:ext uri="{FF2B5EF4-FFF2-40B4-BE49-F238E27FC236}">
                        <a16:creationId xmlns:a16="http://schemas.microsoft.com/office/drawing/2014/main" id="{43776E7E-32AB-A080-03E8-E3DAFAD8EF75}"/>
                      </a:ext>
                    </a:extLst>
                  </p:cNvPr>
                  <p:cNvGrpSpPr/>
                  <p:nvPr/>
                </p:nvGrpSpPr>
                <p:grpSpPr>
                  <a:xfrm rot="3782084">
                    <a:off x="9523892" y="3306968"/>
                    <a:ext cx="196773" cy="500009"/>
                    <a:chOff x="7172365" y="1815660"/>
                    <a:chExt cx="148338" cy="409744"/>
                  </a:xfrm>
                  <a:grpFill/>
                </p:grpSpPr>
                <p:sp>
                  <p:nvSpPr>
                    <p:cNvPr id="162" name="Rectangle 161">
                      <a:extLst>
                        <a:ext uri="{FF2B5EF4-FFF2-40B4-BE49-F238E27FC236}">
                          <a16:creationId xmlns:a16="http://schemas.microsoft.com/office/drawing/2014/main" id="{9D45BDCD-AECD-1200-77D5-ADBF0CA141F4}"/>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3" name="Oval 162">
                      <a:extLst>
                        <a:ext uri="{FF2B5EF4-FFF2-40B4-BE49-F238E27FC236}">
                          <a16:creationId xmlns:a16="http://schemas.microsoft.com/office/drawing/2014/main" id="{5141AF92-CE22-C1DC-A21C-6E625854EB89}"/>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Oval 163">
                      <a:extLst>
                        <a:ext uri="{FF2B5EF4-FFF2-40B4-BE49-F238E27FC236}">
                          <a16:creationId xmlns:a16="http://schemas.microsoft.com/office/drawing/2014/main" id="{EF24DD09-3DF7-610F-F917-BF5C808B6951}"/>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50" name="Group 149">
                    <a:extLst>
                      <a:ext uri="{FF2B5EF4-FFF2-40B4-BE49-F238E27FC236}">
                        <a16:creationId xmlns:a16="http://schemas.microsoft.com/office/drawing/2014/main" id="{6A9DE50E-AA22-CDEF-4670-93B919768957}"/>
                      </a:ext>
                    </a:extLst>
                  </p:cNvPr>
                  <p:cNvGrpSpPr/>
                  <p:nvPr/>
                </p:nvGrpSpPr>
                <p:grpSpPr>
                  <a:xfrm rot="3925055">
                    <a:off x="9616495" y="3502994"/>
                    <a:ext cx="196773" cy="500009"/>
                    <a:chOff x="7172365" y="1815660"/>
                    <a:chExt cx="148338" cy="409744"/>
                  </a:xfrm>
                  <a:grpFill/>
                </p:grpSpPr>
                <p:sp>
                  <p:nvSpPr>
                    <p:cNvPr id="159" name="Rectangle 158">
                      <a:extLst>
                        <a:ext uri="{FF2B5EF4-FFF2-40B4-BE49-F238E27FC236}">
                          <a16:creationId xmlns:a16="http://schemas.microsoft.com/office/drawing/2014/main" id="{8F1CA0F2-0A6E-9766-B37D-4FA8D5AD5B49}"/>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Oval 159">
                      <a:extLst>
                        <a:ext uri="{FF2B5EF4-FFF2-40B4-BE49-F238E27FC236}">
                          <a16:creationId xmlns:a16="http://schemas.microsoft.com/office/drawing/2014/main" id="{879B4E25-4CA5-4205-D184-AAEC5E9A3FAB}"/>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Oval 160">
                      <a:extLst>
                        <a:ext uri="{FF2B5EF4-FFF2-40B4-BE49-F238E27FC236}">
                          <a16:creationId xmlns:a16="http://schemas.microsoft.com/office/drawing/2014/main" id="{6856EC19-2F9C-5B7D-61A9-7B0EE3052CB3}"/>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51" name="Group 150">
                    <a:extLst>
                      <a:ext uri="{FF2B5EF4-FFF2-40B4-BE49-F238E27FC236}">
                        <a16:creationId xmlns:a16="http://schemas.microsoft.com/office/drawing/2014/main" id="{F8E61423-94A8-3B14-0EA4-270BF83C5B7F}"/>
                      </a:ext>
                    </a:extLst>
                  </p:cNvPr>
                  <p:cNvGrpSpPr/>
                  <p:nvPr/>
                </p:nvGrpSpPr>
                <p:grpSpPr>
                  <a:xfrm rot="4126599">
                    <a:off x="9697292" y="3701324"/>
                    <a:ext cx="196773" cy="500009"/>
                    <a:chOff x="7172365" y="1815660"/>
                    <a:chExt cx="148338" cy="409744"/>
                  </a:xfrm>
                  <a:grpFill/>
                </p:grpSpPr>
                <p:sp>
                  <p:nvSpPr>
                    <p:cNvPr id="156" name="Rectangle 155">
                      <a:extLst>
                        <a:ext uri="{FF2B5EF4-FFF2-40B4-BE49-F238E27FC236}">
                          <a16:creationId xmlns:a16="http://schemas.microsoft.com/office/drawing/2014/main" id="{BD55508B-BFE6-3FE4-7AD4-A2F580DF9AF1}"/>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 name="Oval 156">
                      <a:extLst>
                        <a:ext uri="{FF2B5EF4-FFF2-40B4-BE49-F238E27FC236}">
                          <a16:creationId xmlns:a16="http://schemas.microsoft.com/office/drawing/2014/main" id="{0B6003BC-CCB3-5B03-F526-BE674AC5A53F}"/>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8" name="Oval 157">
                      <a:extLst>
                        <a:ext uri="{FF2B5EF4-FFF2-40B4-BE49-F238E27FC236}">
                          <a16:creationId xmlns:a16="http://schemas.microsoft.com/office/drawing/2014/main" id="{F23EBA09-A0F4-9BCB-266D-90E99EE35C12}"/>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52" name="Group 151">
                    <a:extLst>
                      <a:ext uri="{FF2B5EF4-FFF2-40B4-BE49-F238E27FC236}">
                        <a16:creationId xmlns:a16="http://schemas.microsoft.com/office/drawing/2014/main" id="{F678D8F6-FFE6-2DFD-BE34-C15EA763E141}"/>
                      </a:ext>
                    </a:extLst>
                  </p:cNvPr>
                  <p:cNvGrpSpPr/>
                  <p:nvPr/>
                </p:nvGrpSpPr>
                <p:grpSpPr>
                  <a:xfrm rot="4288009">
                    <a:off x="9767042" y="3910615"/>
                    <a:ext cx="196773" cy="500009"/>
                    <a:chOff x="7172365" y="1815660"/>
                    <a:chExt cx="148338" cy="409744"/>
                  </a:xfrm>
                  <a:grpFill/>
                </p:grpSpPr>
                <p:sp>
                  <p:nvSpPr>
                    <p:cNvPr id="153" name="Rectangle 152">
                      <a:extLst>
                        <a:ext uri="{FF2B5EF4-FFF2-40B4-BE49-F238E27FC236}">
                          <a16:creationId xmlns:a16="http://schemas.microsoft.com/office/drawing/2014/main" id="{D3207FAF-EA86-7FD9-40E9-4B380D49B2DD}"/>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4" name="Oval 153">
                      <a:extLst>
                        <a:ext uri="{FF2B5EF4-FFF2-40B4-BE49-F238E27FC236}">
                          <a16:creationId xmlns:a16="http://schemas.microsoft.com/office/drawing/2014/main" id="{03CF3298-9622-A04D-CA4F-94D29C2D8853}"/>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 name="Oval 154">
                      <a:extLst>
                        <a:ext uri="{FF2B5EF4-FFF2-40B4-BE49-F238E27FC236}">
                          <a16:creationId xmlns:a16="http://schemas.microsoft.com/office/drawing/2014/main" id="{48CF840E-2D0A-4F9C-3C98-D46EC2B245F2}"/>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13" name="Group 112">
                  <a:extLst>
                    <a:ext uri="{FF2B5EF4-FFF2-40B4-BE49-F238E27FC236}">
                      <a16:creationId xmlns:a16="http://schemas.microsoft.com/office/drawing/2014/main" id="{816C7315-3809-3D69-0386-5E7A23819A35}"/>
                    </a:ext>
                  </a:extLst>
                </p:cNvPr>
                <p:cNvGrpSpPr/>
                <p:nvPr/>
              </p:nvGrpSpPr>
              <p:grpSpPr>
                <a:xfrm rot="21385721">
                  <a:off x="9622993" y="4261616"/>
                  <a:ext cx="563897" cy="1065335"/>
                  <a:chOff x="9664500" y="4272918"/>
                  <a:chExt cx="563897" cy="1065335"/>
                </a:xfrm>
                <a:grpFill/>
              </p:grpSpPr>
              <p:grpSp>
                <p:nvGrpSpPr>
                  <p:cNvPr id="127" name="Group 126">
                    <a:extLst>
                      <a:ext uri="{FF2B5EF4-FFF2-40B4-BE49-F238E27FC236}">
                        <a16:creationId xmlns:a16="http://schemas.microsoft.com/office/drawing/2014/main" id="{42B0B2AC-3B5A-EAC4-822A-ECF2998EDEBF}"/>
                      </a:ext>
                    </a:extLst>
                  </p:cNvPr>
                  <p:cNvGrpSpPr/>
                  <p:nvPr/>
                </p:nvGrpSpPr>
                <p:grpSpPr>
                  <a:xfrm rot="4538980">
                    <a:off x="9816118" y="4121300"/>
                    <a:ext cx="196773" cy="500009"/>
                    <a:chOff x="7172365" y="1815660"/>
                    <a:chExt cx="148338" cy="409744"/>
                  </a:xfrm>
                  <a:grpFill/>
                </p:grpSpPr>
                <p:sp>
                  <p:nvSpPr>
                    <p:cNvPr id="144" name="Rectangle 143">
                      <a:extLst>
                        <a:ext uri="{FF2B5EF4-FFF2-40B4-BE49-F238E27FC236}">
                          <a16:creationId xmlns:a16="http://schemas.microsoft.com/office/drawing/2014/main" id="{5271FCA2-CDF5-2A89-9686-130EB4C50694}"/>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5" name="Oval 144">
                      <a:extLst>
                        <a:ext uri="{FF2B5EF4-FFF2-40B4-BE49-F238E27FC236}">
                          <a16:creationId xmlns:a16="http://schemas.microsoft.com/office/drawing/2014/main" id="{F491E844-9CAA-DBC5-0348-FE1693319926}"/>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6" name="Oval 145">
                      <a:extLst>
                        <a:ext uri="{FF2B5EF4-FFF2-40B4-BE49-F238E27FC236}">
                          <a16:creationId xmlns:a16="http://schemas.microsoft.com/office/drawing/2014/main" id="{0388F927-BB8F-F350-F518-0495FB916FE7}"/>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28" name="Group 127">
                    <a:extLst>
                      <a:ext uri="{FF2B5EF4-FFF2-40B4-BE49-F238E27FC236}">
                        <a16:creationId xmlns:a16="http://schemas.microsoft.com/office/drawing/2014/main" id="{2AC67334-F922-1581-1F75-17A917FEB41C}"/>
                      </a:ext>
                    </a:extLst>
                  </p:cNvPr>
                  <p:cNvGrpSpPr/>
                  <p:nvPr/>
                </p:nvGrpSpPr>
                <p:grpSpPr>
                  <a:xfrm rot="4687235">
                    <a:off x="9861326" y="4335333"/>
                    <a:ext cx="196773" cy="500009"/>
                    <a:chOff x="7172365" y="1815660"/>
                    <a:chExt cx="148338" cy="409744"/>
                  </a:xfrm>
                  <a:grpFill/>
                </p:grpSpPr>
                <p:sp>
                  <p:nvSpPr>
                    <p:cNvPr id="141" name="Rectangle 140">
                      <a:extLst>
                        <a:ext uri="{FF2B5EF4-FFF2-40B4-BE49-F238E27FC236}">
                          <a16:creationId xmlns:a16="http://schemas.microsoft.com/office/drawing/2014/main" id="{F8C11D5F-72C6-5B4E-68E6-41D739203FB5}"/>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 name="Oval 141">
                      <a:extLst>
                        <a:ext uri="{FF2B5EF4-FFF2-40B4-BE49-F238E27FC236}">
                          <a16:creationId xmlns:a16="http://schemas.microsoft.com/office/drawing/2014/main" id="{F87D5DA4-E615-D299-5193-7AFDE11D73F9}"/>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3" name="Oval 142">
                      <a:extLst>
                        <a:ext uri="{FF2B5EF4-FFF2-40B4-BE49-F238E27FC236}">
                          <a16:creationId xmlns:a16="http://schemas.microsoft.com/office/drawing/2014/main" id="{4E0A36B3-0758-FBF6-3DD4-7DE17576CA38}"/>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29" name="Group 128">
                    <a:extLst>
                      <a:ext uri="{FF2B5EF4-FFF2-40B4-BE49-F238E27FC236}">
                        <a16:creationId xmlns:a16="http://schemas.microsoft.com/office/drawing/2014/main" id="{C934374F-E101-681A-AAC2-56875708D3C2}"/>
                      </a:ext>
                    </a:extLst>
                  </p:cNvPr>
                  <p:cNvGrpSpPr/>
                  <p:nvPr/>
                </p:nvGrpSpPr>
                <p:grpSpPr>
                  <a:xfrm rot="5084896">
                    <a:off x="9878060" y="4560207"/>
                    <a:ext cx="196773" cy="500009"/>
                    <a:chOff x="7172365" y="1815660"/>
                    <a:chExt cx="148338" cy="409744"/>
                  </a:xfrm>
                  <a:grpFill/>
                </p:grpSpPr>
                <p:sp>
                  <p:nvSpPr>
                    <p:cNvPr id="138" name="Rectangle 137">
                      <a:extLst>
                        <a:ext uri="{FF2B5EF4-FFF2-40B4-BE49-F238E27FC236}">
                          <a16:creationId xmlns:a16="http://schemas.microsoft.com/office/drawing/2014/main" id="{57222FDB-822A-7F93-9528-42851F55723E}"/>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Oval 138">
                      <a:extLst>
                        <a:ext uri="{FF2B5EF4-FFF2-40B4-BE49-F238E27FC236}">
                          <a16:creationId xmlns:a16="http://schemas.microsoft.com/office/drawing/2014/main" id="{A30019D3-F1C5-A40A-D128-D2EBF01A8BBF}"/>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0" name="Oval 139">
                      <a:extLst>
                        <a:ext uri="{FF2B5EF4-FFF2-40B4-BE49-F238E27FC236}">
                          <a16:creationId xmlns:a16="http://schemas.microsoft.com/office/drawing/2014/main" id="{B02779ED-F990-2E92-7EA8-BFA284640196}"/>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30" name="Group 129">
                    <a:extLst>
                      <a:ext uri="{FF2B5EF4-FFF2-40B4-BE49-F238E27FC236}">
                        <a16:creationId xmlns:a16="http://schemas.microsoft.com/office/drawing/2014/main" id="{4E1C2DBD-CCF8-61BC-1D64-2B5087891C9E}"/>
                      </a:ext>
                    </a:extLst>
                  </p:cNvPr>
                  <p:cNvGrpSpPr/>
                  <p:nvPr/>
                </p:nvGrpSpPr>
                <p:grpSpPr>
                  <a:xfrm rot="5335132">
                    <a:off x="9872853" y="4780725"/>
                    <a:ext cx="196773" cy="500009"/>
                    <a:chOff x="7172365" y="1815660"/>
                    <a:chExt cx="148338" cy="409744"/>
                  </a:xfrm>
                  <a:grpFill/>
                </p:grpSpPr>
                <p:sp>
                  <p:nvSpPr>
                    <p:cNvPr id="135" name="Rectangle 134">
                      <a:extLst>
                        <a:ext uri="{FF2B5EF4-FFF2-40B4-BE49-F238E27FC236}">
                          <a16:creationId xmlns:a16="http://schemas.microsoft.com/office/drawing/2014/main" id="{E6AF662B-5EBF-074B-6CA8-7FA3BEA55335}"/>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Oval 135">
                      <a:extLst>
                        <a:ext uri="{FF2B5EF4-FFF2-40B4-BE49-F238E27FC236}">
                          <a16:creationId xmlns:a16="http://schemas.microsoft.com/office/drawing/2014/main" id="{2B4D5E2E-3559-B3E8-22D6-E368D97B868F}"/>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 name="Oval 136">
                      <a:extLst>
                        <a:ext uri="{FF2B5EF4-FFF2-40B4-BE49-F238E27FC236}">
                          <a16:creationId xmlns:a16="http://schemas.microsoft.com/office/drawing/2014/main" id="{703D0FED-EE37-8276-E4A1-31D131A97458}"/>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31" name="Group 130">
                    <a:extLst>
                      <a:ext uri="{FF2B5EF4-FFF2-40B4-BE49-F238E27FC236}">
                        <a16:creationId xmlns:a16="http://schemas.microsoft.com/office/drawing/2014/main" id="{6B124DC0-5BA1-BF8A-69F2-A6CC946733AF}"/>
                      </a:ext>
                    </a:extLst>
                  </p:cNvPr>
                  <p:cNvGrpSpPr/>
                  <p:nvPr/>
                </p:nvGrpSpPr>
                <p:grpSpPr>
                  <a:xfrm rot="5523200">
                    <a:off x="9880006" y="4989862"/>
                    <a:ext cx="196773" cy="500009"/>
                    <a:chOff x="7172365" y="1815660"/>
                    <a:chExt cx="148338" cy="409744"/>
                  </a:xfrm>
                  <a:grpFill/>
                </p:grpSpPr>
                <p:sp>
                  <p:nvSpPr>
                    <p:cNvPr id="132" name="Rectangle 131">
                      <a:extLst>
                        <a:ext uri="{FF2B5EF4-FFF2-40B4-BE49-F238E27FC236}">
                          <a16:creationId xmlns:a16="http://schemas.microsoft.com/office/drawing/2014/main" id="{526653F3-2286-1446-2A95-7DCED3195424}"/>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 name="Oval 132">
                      <a:extLst>
                        <a:ext uri="{FF2B5EF4-FFF2-40B4-BE49-F238E27FC236}">
                          <a16:creationId xmlns:a16="http://schemas.microsoft.com/office/drawing/2014/main" id="{B81A4275-15CC-9781-16BA-1CD8655146FF}"/>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Oval 133">
                      <a:extLst>
                        <a:ext uri="{FF2B5EF4-FFF2-40B4-BE49-F238E27FC236}">
                          <a16:creationId xmlns:a16="http://schemas.microsoft.com/office/drawing/2014/main" id="{40AF6959-17C7-0E28-B58D-7DA390C8357A}"/>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14" name="Group 113">
                  <a:extLst>
                    <a:ext uri="{FF2B5EF4-FFF2-40B4-BE49-F238E27FC236}">
                      <a16:creationId xmlns:a16="http://schemas.microsoft.com/office/drawing/2014/main" id="{24F7BEEC-7BC5-A6D9-F794-4EAA54C08A99}"/>
                    </a:ext>
                  </a:extLst>
                </p:cNvPr>
                <p:cNvGrpSpPr/>
                <p:nvPr/>
              </p:nvGrpSpPr>
              <p:grpSpPr>
                <a:xfrm rot="21373270">
                  <a:off x="9625228" y="5344481"/>
                  <a:ext cx="589406" cy="618375"/>
                  <a:chOff x="9582388" y="5343651"/>
                  <a:chExt cx="589406" cy="618375"/>
                </a:xfrm>
                <a:grpFill/>
              </p:grpSpPr>
              <p:grpSp>
                <p:nvGrpSpPr>
                  <p:cNvPr id="115" name="Group 114">
                    <a:extLst>
                      <a:ext uri="{FF2B5EF4-FFF2-40B4-BE49-F238E27FC236}">
                        <a16:creationId xmlns:a16="http://schemas.microsoft.com/office/drawing/2014/main" id="{4B8F3AFD-C8E5-14A8-D2B8-F1F741C96420}"/>
                      </a:ext>
                    </a:extLst>
                  </p:cNvPr>
                  <p:cNvGrpSpPr/>
                  <p:nvPr/>
                </p:nvGrpSpPr>
                <p:grpSpPr>
                  <a:xfrm rot="6249125">
                    <a:off x="9734006" y="5613635"/>
                    <a:ext cx="196773" cy="500009"/>
                    <a:chOff x="7172365" y="1815660"/>
                    <a:chExt cx="148338" cy="409744"/>
                  </a:xfrm>
                  <a:grpFill/>
                </p:grpSpPr>
                <p:sp>
                  <p:nvSpPr>
                    <p:cNvPr id="124" name="Rectangle 123">
                      <a:extLst>
                        <a:ext uri="{FF2B5EF4-FFF2-40B4-BE49-F238E27FC236}">
                          <a16:creationId xmlns:a16="http://schemas.microsoft.com/office/drawing/2014/main" id="{37B561C6-5A72-A671-1E87-EA2F7C8B7FC9}"/>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Oval 124">
                      <a:extLst>
                        <a:ext uri="{FF2B5EF4-FFF2-40B4-BE49-F238E27FC236}">
                          <a16:creationId xmlns:a16="http://schemas.microsoft.com/office/drawing/2014/main" id="{B1E89FEF-DA93-A017-D2B0-DC42DEA87D18}"/>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Oval 125">
                      <a:extLst>
                        <a:ext uri="{FF2B5EF4-FFF2-40B4-BE49-F238E27FC236}">
                          <a16:creationId xmlns:a16="http://schemas.microsoft.com/office/drawing/2014/main" id="{2AFA7590-5311-1CD3-8A1F-9F24035E88BF}"/>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16" name="Group 115">
                    <a:extLst>
                      <a:ext uri="{FF2B5EF4-FFF2-40B4-BE49-F238E27FC236}">
                        <a16:creationId xmlns:a16="http://schemas.microsoft.com/office/drawing/2014/main" id="{47130E31-727B-CDF0-22B3-304C44DB0EE3}"/>
                      </a:ext>
                    </a:extLst>
                  </p:cNvPr>
                  <p:cNvGrpSpPr/>
                  <p:nvPr/>
                </p:nvGrpSpPr>
                <p:grpSpPr>
                  <a:xfrm rot="5835679">
                    <a:off x="9788817" y="5404811"/>
                    <a:ext cx="196773" cy="500009"/>
                    <a:chOff x="7172365" y="1815660"/>
                    <a:chExt cx="148338" cy="409744"/>
                  </a:xfrm>
                  <a:grpFill/>
                </p:grpSpPr>
                <p:sp>
                  <p:nvSpPr>
                    <p:cNvPr id="121" name="Rectangle 120">
                      <a:extLst>
                        <a:ext uri="{FF2B5EF4-FFF2-40B4-BE49-F238E27FC236}">
                          <a16:creationId xmlns:a16="http://schemas.microsoft.com/office/drawing/2014/main" id="{83E009CE-842C-21EB-C22D-81BCD0D312D7}"/>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Oval 121">
                      <a:extLst>
                        <a:ext uri="{FF2B5EF4-FFF2-40B4-BE49-F238E27FC236}">
                          <a16:creationId xmlns:a16="http://schemas.microsoft.com/office/drawing/2014/main" id="{57ECC300-D8D3-AC37-23CA-526E01D57B87}"/>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Oval 122">
                      <a:extLst>
                        <a:ext uri="{FF2B5EF4-FFF2-40B4-BE49-F238E27FC236}">
                          <a16:creationId xmlns:a16="http://schemas.microsoft.com/office/drawing/2014/main" id="{6EDAB6A1-584A-6035-2F13-E7559B42CB25}"/>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17" name="Group 116">
                    <a:extLst>
                      <a:ext uri="{FF2B5EF4-FFF2-40B4-BE49-F238E27FC236}">
                        <a16:creationId xmlns:a16="http://schemas.microsoft.com/office/drawing/2014/main" id="{9CD2D896-A5EC-2A56-BB82-E5DBA85F4C1E}"/>
                      </a:ext>
                    </a:extLst>
                  </p:cNvPr>
                  <p:cNvGrpSpPr/>
                  <p:nvPr/>
                </p:nvGrpSpPr>
                <p:grpSpPr>
                  <a:xfrm rot="5630925">
                    <a:off x="9823403" y="5192033"/>
                    <a:ext cx="196773" cy="500009"/>
                    <a:chOff x="7172365" y="1815660"/>
                    <a:chExt cx="148338" cy="409744"/>
                  </a:xfrm>
                  <a:grpFill/>
                </p:grpSpPr>
                <p:sp>
                  <p:nvSpPr>
                    <p:cNvPr id="118" name="Rectangle 117">
                      <a:extLst>
                        <a:ext uri="{FF2B5EF4-FFF2-40B4-BE49-F238E27FC236}">
                          <a16:creationId xmlns:a16="http://schemas.microsoft.com/office/drawing/2014/main" id="{EF6790FA-2125-3336-6C4B-73352B40F673}"/>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Oval 118">
                      <a:extLst>
                        <a:ext uri="{FF2B5EF4-FFF2-40B4-BE49-F238E27FC236}">
                          <a16:creationId xmlns:a16="http://schemas.microsoft.com/office/drawing/2014/main" id="{BE4F0D23-F503-373B-B0E1-1F6C84C86D43}"/>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Oval 119">
                      <a:extLst>
                        <a:ext uri="{FF2B5EF4-FFF2-40B4-BE49-F238E27FC236}">
                          <a16:creationId xmlns:a16="http://schemas.microsoft.com/office/drawing/2014/main" id="{99A0CF57-8BAD-ED85-167D-47D312E4FB46}"/>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grpSp>
            <p:nvGrpSpPr>
              <p:cNvPr id="60" name="Group 59">
                <a:extLst>
                  <a:ext uri="{FF2B5EF4-FFF2-40B4-BE49-F238E27FC236}">
                    <a16:creationId xmlns:a16="http://schemas.microsoft.com/office/drawing/2014/main" id="{A6D0A803-7513-8775-C994-83FED94A3AF5}"/>
                  </a:ext>
                </a:extLst>
              </p:cNvPr>
              <p:cNvGrpSpPr/>
              <p:nvPr/>
            </p:nvGrpSpPr>
            <p:grpSpPr>
              <a:xfrm rot="18742917">
                <a:off x="7758790" y="1113366"/>
                <a:ext cx="939348" cy="2496467"/>
                <a:chOff x="9275286" y="3466389"/>
                <a:chExt cx="939348" cy="2496467"/>
              </a:xfrm>
              <a:grpFill/>
            </p:grpSpPr>
            <p:grpSp>
              <p:nvGrpSpPr>
                <p:cNvPr id="61" name="Group 60">
                  <a:extLst>
                    <a:ext uri="{FF2B5EF4-FFF2-40B4-BE49-F238E27FC236}">
                      <a16:creationId xmlns:a16="http://schemas.microsoft.com/office/drawing/2014/main" id="{3EA49CB5-80A4-C33D-5219-B1EB959EE321}"/>
                    </a:ext>
                  </a:extLst>
                </p:cNvPr>
                <p:cNvGrpSpPr/>
                <p:nvPr/>
              </p:nvGrpSpPr>
              <p:grpSpPr>
                <a:xfrm>
                  <a:off x="9275286" y="3466389"/>
                  <a:ext cx="743159" cy="800420"/>
                  <a:chOff x="9372274" y="3458586"/>
                  <a:chExt cx="743159" cy="800420"/>
                </a:xfrm>
                <a:grpFill/>
              </p:grpSpPr>
              <p:grpSp>
                <p:nvGrpSpPr>
                  <p:cNvPr id="96" name="Group 95">
                    <a:extLst>
                      <a:ext uri="{FF2B5EF4-FFF2-40B4-BE49-F238E27FC236}">
                        <a16:creationId xmlns:a16="http://schemas.microsoft.com/office/drawing/2014/main" id="{7FF4FE70-FA33-7557-7C1F-78371EBA8E8F}"/>
                      </a:ext>
                    </a:extLst>
                  </p:cNvPr>
                  <p:cNvGrpSpPr/>
                  <p:nvPr/>
                </p:nvGrpSpPr>
                <p:grpSpPr>
                  <a:xfrm rot="3782084">
                    <a:off x="9523892" y="3306968"/>
                    <a:ext cx="196773" cy="500009"/>
                    <a:chOff x="7172365" y="1815660"/>
                    <a:chExt cx="148338" cy="409744"/>
                  </a:xfrm>
                  <a:grpFill/>
                </p:grpSpPr>
                <p:sp>
                  <p:nvSpPr>
                    <p:cNvPr id="109" name="Rectangle 108">
                      <a:extLst>
                        <a:ext uri="{FF2B5EF4-FFF2-40B4-BE49-F238E27FC236}">
                          <a16:creationId xmlns:a16="http://schemas.microsoft.com/office/drawing/2014/main" id="{1D1B2CC8-5A26-EC24-0609-78CBDD0375D4}"/>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Oval 109">
                      <a:extLst>
                        <a:ext uri="{FF2B5EF4-FFF2-40B4-BE49-F238E27FC236}">
                          <a16:creationId xmlns:a16="http://schemas.microsoft.com/office/drawing/2014/main" id="{2978E047-54F5-02B4-23C5-090464B2473D}"/>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Oval 110">
                      <a:extLst>
                        <a:ext uri="{FF2B5EF4-FFF2-40B4-BE49-F238E27FC236}">
                          <a16:creationId xmlns:a16="http://schemas.microsoft.com/office/drawing/2014/main" id="{5F410E28-E349-7311-B0C7-C326CCB7D28D}"/>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7" name="Group 96">
                    <a:extLst>
                      <a:ext uri="{FF2B5EF4-FFF2-40B4-BE49-F238E27FC236}">
                        <a16:creationId xmlns:a16="http://schemas.microsoft.com/office/drawing/2014/main" id="{F17DF74B-E439-26D9-B9AF-62C31B40DE1B}"/>
                      </a:ext>
                    </a:extLst>
                  </p:cNvPr>
                  <p:cNvGrpSpPr/>
                  <p:nvPr/>
                </p:nvGrpSpPr>
                <p:grpSpPr>
                  <a:xfrm rot="3925055">
                    <a:off x="9616495" y="3502994"/>
                    <a:ext cx="196773" cy="500009"/>
                    <a:chOff x="7172365" y="1815660"/>
                    <a:chExt cx="148338" cy="409744"/>
                  </a:xfrm>
                  <a:grpFill/>
                </p:grpSpPr>
                <p:sp>
                  <p:nvSpPr>
                    <p:cNvPr id="106" name="Rectangle 105">
                      <a:extLst>
                        <a:ext uri="{FF2B5EF4-FFF2-40B4-BE49-F238E27FC236}">
                          <a16:creationId xmlns:a16="http://schemas.microsoft.com/office/drawing/2014/main" id="{0D22A13B-3B87-348E-EB72-EEB9431623DF}"/>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Oval 106">
                      <a:extLst>
                        <a:ext uri="{FF2B5EF4-FFF2-40B4-BE49-F238E27FC236}">
                          <a16:creationId xmlns:a16="http://schemas.microsoft.com/office/drawing/2014/main" id="{AC5848D8-6ECC-9D94-20C6-6D17B7A3F9CB}"/>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Oval 107">
                      <a:extLst>
                        <a:ext uri="{FF2B5EF4-FFF2-40B4-BE49-F238E27FC236}">
                          <a16:creationId xmlns:a16="http://schemas.microsoft.com/office/drawing/2014/main" id="{87A70FBA-FAD9-2C3A-9C52-714EC6A6EC3C}"/>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8" name="Group 97">
                    <a:extLst>
                      <a:ext uri="{FF2B5EF4-FFF2-40B4-BE49-F238E27FC236}">
                        <a16:creationId xmlns:a16="http://schemas.microsoft.com/office/drawing/2014/main" id="{26433186-09AE-1800-52DB-5E6561EC05DF}"/>
                      </a:ext>
                    </a:extLst>
                  </p:cNvPr>
                  <p:cNvGrpSpPr/>
                  <p:nvPr/>
                </p:nvGrpSpPr>
                <p:grpSpPr>
                  <a:xfrm rot="4126599">
                    <a:off x="9697292" y="3701324"/>
                    <a:ext cx="196773" cy="500009"/>
                    <a:chOff x="7172365" y="1815660"/>
                    <a:chExt cx="148338" cy="409744"/>
                  </a:xfrm>
                  <a:grpFill/>
                </p:grpSpPr>
                <p:sp>
                  <p:nvSpPr>
                    <p:cNvPr id="103" name="Rectangle 102">
                      <a:extLst>
                        <a:ext uri="{FF2B5EF4-FFF2-40B4-BE49-F238E27FC236}">
                          <a16:creationId xmlns:a16="http://schemas.microsoft.com/office/drawing/2014/main" id="{F6A5110A-0EDD-4C7C-FEFE-9106583FD481}"/>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Oval 103">
                      <a:extLst>
                        <a:ext uri="{FF2B5EF4-FFF2-40B4-BE49-F238E27FC236}">
                          <a16:creationId xmlns:a16="http://schemas.microsoft.com/office/drawing/2014/main" id="{1D028A39-AB37-BCFA-A237-F00AFC84017C}"/>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Oval 104">
                      <a:extLst>
                        <a:ext uri="{FF2B5EF4-FFF2-40B4-BE49-F238E27FC236}">
                          <a16:creationId xmlns:a16="http://schemas.microsoft.com/office/drawing/2014/main" id="{357143D7-C37D-324D-19A8-A7ECAAB4611E}"/>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9" name="Group 98">
                    <a:extLst>
                      <a:ext uri="{FF2B5EF4-FFF2-40B4-BE49-F238E27FC236}">
                        <a16:creationId xmlns:a16="http://schemas.microsoft.com/office/drawing/2014/main" id="{A4B0CD44-1BCA-7772-54CE-CBE5940C9AF7}"/>
                      </a:ext>
                    </a:extLst>
                  </p:cNvPr>
                  <p:cNvGrpSpPr/>
                  <p:nvPr/>
                </p:nvGrpSpPr>
                <p:grpSpPr>
                  <a:xfrm rot="4288009">
                    <a:off x="9767042" y="3910615"/>
                    <a:ext cx="196773" cy="500009"/>
                    <a:chOff x="7172365" y="1815660"/>
                    <a:chExt cx="148338" cy="409744"/>
                  </a:xfrm>
                  <a:grpFill/>
                </p:grpSpPr>
                <p:sp>
                  <p:nvSpPr>
                    <p:cNvPr id="100" name="Rectangle 99">
                      <a:extLst>
                        <a:ext uri="{FF2B5EF4-FFF2-40B4-BE49-F238E27FC236}">
                          <a16:creationId xmlns:a16="http://schemas.microsoft.com/office/drawing/2014/main" id="{4F0A7A98-08D8-B878-2025-84F802D00A64}"/>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Oval 100">
                      <a:extLst>
                        <a:ext uri="{FF2B5EF4-FFF2-40B4-BE49-F238E27FC236}">
                          <a16:creationId xmlns:a16="http://schemas.microsoft.com/office/drawing/2014/main" id="{0A61FD26-D332-C1E1-9A96-A7527842636D}"/>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Oval 101">
                      <a:extLst>
                        <a:ext uri="{FF2B5EF4-FFF2-40B4-BE49-F238E27FC236}">
                          <a16:creationId xmlns:a16="http://schemas.microsoft.com/office/drawing/2014/main" id="{24809C75-3A95-98BF-B326-4F3D8ADD6751}"/>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62" name="Group 61">
                  <a:extLst>
                    <a:ext uri="{FF2B5EF4-FFF2-40B4-BE49-F238E27FC236}">
                      <a16:creationId xmlns:a16="http://schemas.microsoft.com/office/drawing/2014/main" id="{2CFC0C77-95CC-D3F3-6A86-FAB484209556}"/>
                    </a:ext>
                  </a:extLst>
                </p:cNvPr>
                <p:cNvGrpSpPr/>
                <p:nvPr/>
              </p:nvGrpSpPr>
              <p:grpSpPr>
                <a:xfrm rot="21385721">
                  <a:off x="9622993" y="4261616"/>
                  <a:ext cx="563897" cy="1065335"/>
                  <a:chOff x="9664500" y="4272918"/>
                  <a:chExt cx="563897" cy="1065335"/>
                </a:xfrm>
                <a:grpFill/>
              </p:grpSpPr>
              <p:grpSp>
                <p:nvGrpSpPr>
                  <p:cNvPr id="76" name="Group 75">
                    <a:extLst>
                      <a:ext uri="{FF2B5EF4-FFF2-40B4-BE49-F238E27FC236}">
                        <a16:creationId xmlns:a16="http://schemas.microsoft.com/office/drawing/2014/main" id="{C7F1AF71-B45D-6349-0193-4870CB772C20}"/>
                      </a:ext>
                    </a:extLst>
                  </p:cNvPr>
                  <p:cNvGrpSpPr/>
                  <p:nvPr/>
                </p:nvGrpSpPr>
                <p:grpSpPr>
                  <a:xfrm rot="4538980">
                    <a:off x="9816118" y="4121300"/>
                    <a:ext cx="196773" cy="500009"/>
                    <a:chOff x="7172365" y="1815660"/>
                    <a:chExt cx="148338" cy="409744"/>
                  </a:xfrm>
                  <a:grpFill/>
                </p:grpSpPr>
                <p:sp>
                  <p:nvSpPr>
                    <p:cNvPr id="93" name="Rectangle 92">
                      <a:extLst>
                        <a:ext uri="{FF2B5EF4-FFF2-40B4-BE49-F238E27FC236}">
                          <a16:creationId xmlns:a16="http://schemas.microsoft.com/office/drawing/2014/main" id="{1EDB1E6D-6B44-D710-F261-40B7D9E2CA5E}"/>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 name="Oval 93">
                      <a:extLst>
                        <a:ext uri="{FF2B5EF4-FFF2-40B4-BE49-F238E27FC236}">
                          <a16:creationId xmlns:a16="http://schemas.microsoft.com/office/drawing/2014/main" id="{7F7433E0-F666-0D01-B4EE-0C2236D76D1D}"/>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 name="Oval 94">
                      <a:extLst>
                        <a:ext uri="{FF2B5EF4-FFF2-40B4-BE49-F238E27FC236}">
                          <a16:creationId xmlns:a16="http://schemas.microsoft.com/office/drawing/2014/main" id="{0DE48AE4-2424-C48E-E178-9B600CEADB37}"/>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7" name="Group 76">
                    <a:extLst>
                      <a:ext uri="{FF2B5EF4-FFF2-40B4-BE49-F238E27FC236}">
                        <a16:creationId xmlns:a16="http://schemas.microsoft.com/office/drawing/2014/main" id="{A5FE5E42-9807-FD9F-D43F-74415E61C416}"/>
                      </a:ext>
                    </a:extLst>
                  </p:cNvPr>
                  <p:cNvGrpSpPr/>
                  <p:nvPr/>
                </p:nvGrpSpPr>
                <p:grpSpPr>
                  <a:xfrm rot="4687235">
                    <a:off x="9861326" y="4335333"/>
                    <a:ext cx="196773" cy="500009"/>
                    <a:chOff x="7172365" y="1815660"/>
                    <a:chExt cx="148338" cy="409744"/>
                  </a:xfrm>
                  <a:grpFill/>
                </p:grpSpPr>
                <p:sp>
                  <p:nvSpPr>
                    <p:cNvPr id="90" name="Rectangle 89">
                      <a:extLst>
                        <a:ext uri="{FF2B5EF4-FFF2-40B4-BE49-F238E27FC236}">
                          <a16:creationId xmlns:a16="http://schemas.microsoft.com/office/drawing/2014/main" id="{CE3B6884-2F3B-7DCA-28EE-661787EFD878}"/>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Oval 90">
                      <a:extLst>
                        <a:ext uri="{FF2B5EF4-FFF2-40B4-BE49-F238E27FC236}">
                          <a16:creationId xmlns:a16="http://schemas.microsoft.com/office/drawing/2014/main" id="{020664AC-BB58-BC1E-E668-1698AEBC041C}"/>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Oval 91">
                      <a:extLst>
                        <a:ext uri="{FF2B5EF4-FFF2-40B4-BE49-F238E27FC236}">
                          <a16:creationId xmlns:a16="http://schemas.microsoft.com/office/drawing/2014/main" id="{203A7AFC-4563-F9FB-497A-A569007A8B84}"/>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8" name="Group 77">
                    <a:extLst>
                      <a:ext uri="{FF2B5EF4-FFF2-40B4-BE49-F238E27FC236}">
                        <a16:creationId xmlns:a16="http://schemas.microsoft.com/office/drawing/2014/main" id="{AFC1E762-E8EE-0E7A-B43E-9378FD2DAEF0}"/>
                      </a:ext>
                    </a:extLst>
                  </p:cNvPr>
                  <p:cNvGrpSpPr/>
                  <p:nvPr/>
                </p:nvGrpSpPr>
                <p:grpSpPr>
                  <a:xfrm rot="5084896">
                    <a:off x="9878060" y="4560207"/>
                    <a:ext cx="196773" cy="500009"/>
                    <a:chOff x="7172365" y="1815660"/>
                    <a:chExt cx="148338" cy="409744"/>
                  </a:xfrm>
                  <a:grpFill/>
                </p:grpSpPr>
                <p:sp>
                  <p:nvSpPr>
                    <p:cNvPr id="87" name="Rectangle 86">
                      <a:extLst>
                        <a:ext uri="{FF2B5EF4-FFF2-40B4-BE49-F238E27FC236}">
                          <a16:creationId xmlns:a16="http://schemas.microsoft.com/office/drawing/2014/main" id="{FF3511E8-837B-A3F2-721F-CCBF769F2D44}"/>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Oval 87">
                      <a:extLst>
                        <a:ext uri="{FF2B5EF4-FFF2-40B4-BE49-F238E27FC236}">
                          <a16:creationId xmlns:a16="http://schemas.microsoft.com/office/drawing/2014/main" id="{9B50D005-FA10-5253-C868-514E6DE619AE}"/>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Oval 88">
                      <a:extLst>
                        <a:ext uri="{FF2B5EF4-FFF2-40B4-BE49-F238E27FC236}">
                          <a16:creationId xmlns:a16="http://schemas.microsoft.com/office/drawing/2014/main" id="{CCEBA307-E018-D077-B59D-33C5A2B9E9F2}"/>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9" name="Group 78">
                    <a:extLst>
                      <a:ext uri="{FF2B5EF4-FFF2-40B4-BE49-F238E27FC236}">
                        <a16:creationId xmlns:a16="http://schemas.microsoft.com/office/drawing/2014/main" id="{C546EADE-F1D6-E340-49AA-407DDBD28518}"/>
                      </a:ext>
                    </a:extLst>
                  </p:cNvPr>
                  <p:cNvGrpSpPr/>
                  <p:nvPr/>
                </p:nvGrpSpPr>
                <p:grpSpPr>
                  <a:xfrm rot="5335132">
                    <a:off x="9872853" y="4780725"/>
                    <a:ext cx="196773" cy="500009"/>
                    <a:chOff x="7172365" y="1815660"/>
                    <a:chExt cx="148338" cy="409744"/>
                  </a:xfrm>
                  <a:grpFill/>
                </p:grpSpPr>
                <p:sp>
                  <p:nvSpPr>
                    <p:cNvPr id="84" name="Rectangle 83">
                      <a:extLst>
                        <a:ext uri="{FF2B5EF4-FFF2-40B4-BE49-F238E27FC236}">
                          <a16:creationId xmlns:a16="http://schemas.microsoft.com/office/drawing/2014/main" id="{FE5AB2F1-E42F-0444-77A2-83438C8FB5DA}"/>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Oval 84">
                      <a:extLst>
                        <a:ext uri="{FF2B5EF4-FFF2-40B4-BE49-F238E27FC236}">
                          <a16:creationId xmlns:a16="http://schemas.microsoft.com/office/drawing/2014/main" id="{E84FCDD2-CE40-4A28-3BA1-D6BCFD376C4D}"/>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Oval 85">
                      <a:extLst>
                        <a:ext uri="{FF2B5EF4-FFF2-40B4-BE49-F238E27FC236}">
                          <a16:creationId xmlns:a16="http://schemas.microsoft.com/office/drawing/2014/main" id="{6B6C27B8-A147-390A-920D-3A46BB7BAF11}"/>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80" name="Group 79">
                    <a:extLst>
                      <a:ext uri="{FF2B5EF4-FFF2-40B4-BE49-F238E27FC236}">
                        <a16:creationId xmlns:a16="http://schemas.microsoft.com/office/drawing/2014/main" id="{FD135082-ABF3-4A57-48A9-97607F38591C}"/>
                      </a:ext>
                    </a:extLst>
                  </p:cNvPr>
                  <p:cNvGrpSpPr/>
                  <p:nvPr/>
                </p:nvGrpSpPr>
                <p:grpSpPr>
                  <a:xfrm rot="5523200">
                    <a:off x="9880006" y="4989862"/>
                    <a:ext cx="196773" cy="500009"/>
                    <a:chOff x="7172365" y="1815660"/>
                    <a:chExt cx="148338" cy="409744"/>
                  </a:xfrm>
                  <a:grpFill/>
                </p:grpSpPr>
                <p:sp>
                  <p:nvSpPr>
                    <p:cNvPr id="81" name="Rectangle 80">
                      <a:extLst>
                        <a:ext uri="{FF2B5EF4-FFF2-40B4-BE49-F238E27FC236}">
                          <a16:creationId xmlns:a16="http://schemas.microsoft.com/office/drawing/2014/main" id="{FC66FD55-CE7E-E4E3-4145-D1082213FF40}"/>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Oval 81">
                      <a:extLst>
                        <a:ext uri="{FF2B5EF4-FFF2-40B4-BE49-F238E27FC236}">
                          <a16:creationId xmlns:a16="http://schemas.microsoft.com/office/drawing/2014/main" id="{30E83F21-5967-6FC7-90A6-54ECE5AAB67D}"/>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Oval 82">
                      <a:extLst>
                        <a:ext uri="{FF2B5EF4-FFF2-40B4-BE49-F238E27FC236}">
                          <a16:creationId xmlns:a16="http://schemas.microsoft.com/office/drawing/2014/main" id="{BB5D9F90-C905-A2B4-2403-870D20B8E7B9}"/>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63" name="Group 62">
                  <a:extLst>
                    <a:ext uri="{FF2B5EF4-FFF2-40B4-BE49-F238E27FC236}">
                      <a16:creationId xmlns:a16="http://schemas.microsoft.com/office/drawing/2014/main" id="{76A348DC-5733-1CDA-CB66-FF513ACE7049}"/>
                    </a:ext>
                  </a:extLst>
                </p:cNvPr>
                <p:cNvGrpSpPr/>
                <p:nvPr/>
              </p:nvGrpSpPr>
              <p:grpSpPr>
                <a:xfrm rot="21373270">
                  <a:off x="9625228" y="5344481"/>
                  <a:ext cx="589406" cy="618375"/>
                  <a:chOff x="9582388" y="5343651"/>
                  <a:chExt cx="589406" cy="618375"/>
                </a:xfrm>
                <a:grpFill/>
              </p:grpSpPr>
              <p:grpSp>
                <p:nvGrpSpPr>
                  <p:cNvPr id="64" name="Group 63">
                    <a:extLst>
                      <a:ext uri="{FF2B5EF4-FFF2-40B4-BE49-F238E27FC236}">
                        <a16:creationId xmlns:a16="http://schemas.microsoft.com/office/drawing/2014/main" id="{6FF11CBC-F019-55BA-5A42-45779F3B1F6D}"/>
                      </a:ext>
                    </a:extLst>
                  </p:cNvPr>
                  <p:cNvGrpSpPr/>
                  <p:nvPr/>
                </p:nvGrpSpPr>
                <p:grpSpPr>
                  <a:xfrm rot="6249125">
                    <a:off x="9734006" y="5613635"/>
                    <a:ext cx="196773" cy="500009"/>
                    <a:chOff x="7172365" y="1815660"/>
                    <a:chExt cx="148338" cy="409744"/>
                  </a:xfrm>
                  <a:grpFill/>
                </p:grpSpPr>
                <p:sp>
                  <p:nvSpPr>
                    <p:cNvPr id="73" name="Rectangle 72">
                      <a:extLst>
                        <a:ext uri="{FF2B5EF4-FFF2-40B4-BE49-F238E27FC236}">
                          <a16:creationId xmlns:a16="http://schemas.microsoft.com/office/drawing/2014/main" id="{664C0C04-24B4-90F5-A1AB-F3F61B23B811}"/>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Oval 73">
                      <a:extLst>
                        <a:ext uri="{FF2B5EF4-FFF2-40B4-BE49-F238E27FC236}">
                          <a16:creationId xmlns:a16="http://schemas.microsoft.com/office/drawing/2014/main" id="{41278E33-9198-9F8A-1ED5-75133FE453AD}"/>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Oval 74">
                      <a:extLst>
                        <a:ext uri="{FF2B5EF4-FFF2-40B4-BE49-F238E27FC236}">
                          <a16:creationId xmlns:a16="http://schemas.microsoft.com/office/drawing/2014/main" id="{835CA316-9121-68CC-8A37-83B63BC01AA3}"/>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5" name="Group 64">
                    <a:extLst>
                      <a:ext uri="{FF2B5EF4-FFF2-40B4-BE49-F238E27FC236}">
                        <a16:creationId xmlns:a16="http://schemas.microsoft.com/office/drawing/2014/main" id="{90035496-4A51-3D4F-74A3-2B56AD479EC6}"/>
                      </a:ext>
                    </a:extLst>
                  </p:cNvPr>
                  <p:cNvGrpSpPr/>
                  <p:nvPr/>
                </p:nvGrpSpPr>
                <p:grpSpPr>
                  <a:xfrm rot="5835679">
                    <a:off x="9788817" y="5404811"/>
                    <a:ext cx="196773" cy="500009"/>
                    <a:chOff x="7172365" y="1815660"/>
                    <a:chExt cx="148338" cy="409744"/>
                  </a:xfrm>
                  <a:grpFill/>
                </p:grpSpPr>
                <p:sp>
                  <p:nvSpPr>
                    <p:cNvPr id="70" name="Rectangle 69">
                      <a:extLst>
                        <a:ext uri="{FF2B5EF4-FFF2-40B4-BE49-F238E27FC236}">
                          <a16:creationId xmlns:a16="http://schemas.microsoft.com/office/drawing/2014/main" id="{94923D23-A967-DB93-0F7F-F74F07C8013F}"/>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Oval 70">
                      <a:extLst>
                        <a:ext uri="{FF2B5EF4-FFF2-40B4-BE49-F238E27FC236}">
                          <a16:creationId xmlns:a16="http://schemas.microsoft.com/office/drawing/2014/main" id="{D3DAF3E2-E1A6-8E93-2F76-A741B7A6D2F3}"/>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Oval 71">
                      <a:extLst>
                        <a:ext uri="{FF2B5EF4-FFF2-40B4-BE49-F238E27FC236}">
                          <a16:creationId xmlns:a16="http://schemas.microsoft.com/office/drawing/2014/main" id="{99D8E3AD-A4CB-000D-9C08-CE376AE2E74D}"/>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6" name="Group 65">
                    <a:extLst>
                      <a:ext uri="{FF2B5EF4-FFF2-40B4-BE49-F238E27FC236}">
                        <a16:creationId xmlns:a16="http://schemas.microsoft.com/office/drawing/2014/main" id="{7663E1B8-5F4E-D0AE-ABAA-90C8492B095F}"/>
                      </a:ext>
                    </a:extLst>
                  </p:cNvPr>
                  <p:cNvGrpSpPr/>
                  <p:nvPr/>
                </p:nvGrpSpPr>
                <p:grpSpPr>
                  <a:xfrm rot="5630925">
                    <a:off x="9823403" y="5192033"/>
                    <a:ext cx="196773" cy="500009"/>
                    <a:chOff x="7172365" y="1815660"/>
                    <a:chExt cx="148338" cy="409744"/>
                  </a:xfrm>
                  <a:grpFill/>
                </p:grpSpPr>
                <p:sp>
                  <p:nvSpPr>
                    <p:cNvPr id="67" name="Rectangle 66">
                      <a:extLst>
                        <a:ext uri="{FF2B5EF4-FFF2-40B4-BE49-F238E27FC236}">
                          <a16:creationId xmlns:a16="http://schemas.microsoft.com/office/drawing/2014/main" id="{55F550AE-D854-0840-494F-929B49C9E881}"/>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Oval 67">
                      <a:extLst>
                        <a:ext uri="{FF2B5EF4-FFF2-40B4-BE49-F238E27FC236}">
                          <a16:creationId xmlns:a16="http://schemas.microsoft.com/office/drawing/2014/main" id="{ECBCA839-8662-51EA-C641-6269555E906E}"/>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Oval 68">
                      <a:extLst>
                        <a:ext uri="{FF2B5EF4-FFF2-40B4-BE49-F238E27FC236}">
                          <a16:creationId xmlns:a16="http://schemas.microsoft.com/office/drawing/2014/main" id="{36A378B2-0B81-9BC2-BCD5-B582226FE128}"/>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grpSp>
        <p:grpSp>
          <p:nvGrpSpPr>
            <p:cNvPr id="15" name="Group 14">
              <a:extLst>
                <a:ext uri="{FF2B5EF4-FFF2-40B4-BE49-F238E27FC236}">
                  <a16:creationId xmlns:a16="http://schemas.microsoft.com/office/drawing/2014/main" id="{D730AE4C-C3E4-544E-5F6F-80593B5719C7}"/>
                </a:ext>
              </a:extLst>
            </p:cNvPr>
            <p:cNvGrpSpPr/>
            <p:nvPr/>
          </p:nvGrpSpPr>
          <p:grpSpPr>
            <a:xfrm rot="16757584">
              <a:off x="5596258" y="555300"/>
              <a:ext cx="839804" cy="2218396"/>
              <a:chOff x="9367889" y="3662415"/>
              <a:chExt cx="839804" cy="2090037"/>
            </a:xfrm>
            <a:grpFill/>
          </p:grpSpPr>
          <p:grpSp>
            <p:nvGrpSpPr>
              <p:cNvPr id="16" name="Group 15">
                <a:extLst>
                  <a:ext uri="{FF2B5EF4-FFF2-40B4-BE49-F238E27FC236}">
                    <a16:creationId xmlns:a16="http://schemas.microsoft.com/office/drawing/2014/main" id="{BAC61788-2A79-1F99-CAE1-1BDCDC13FEA1}"/>
                  </a:ext>
                </a:extLst>
              </p:cNvPr>
              <p:cNvGrpSpPr/>
              <p:nvPr/>
            </p:nvGrpSpPr>
            <p:grpSpPr>
              <a:xfrm>
                <a:off x="9367889" y="3662415"/>
                <a:ext cx="650556" cy="604394"/>
                <a:chOff x="9464877" y="3654612"/>
                <a:chExt cx="650556" cy="604394"/>
              </a:xfrm>
              <a:grpFill/>
            </p:grpSpPr>
            <p:grpSp>
              <p:nvGrpSpPr>
                <p:cNvPr id="47" name="Group 46">
                  <a:extLst>
                    <a:ext uri="{FF2B5EF4-FFF2-40B4-BE49-F238E27FC236}">
                      <a16:creationId xmlns:a16="http://schemas.microsoft.com/office/drawing/2014/main" id="{AAA961B9-FAA9-FE25-6734-7B200212C4EC}"/>
                    </a:ext>
                  </a:extLst>
                </p:cNvPr>
                <p:cNvGrpSpPr/>
                <p:nvPr/>
              </p:nvGrpSpPr>
              <p:grpSpPr>
                <a:xfrm rot="3925055">
                  <a:off x="9616495" y="3502994"/>
                  <a:ext cx="196773" cy="500009"/>
                  <a:chOff x="7172365" y="1815660"/>
                  <a:chExt cx="148338" cy="409744"/>
                </a:xfrm>
                <a:grpFill/>
              </p:grpSpPr>
              <p:sp>
                <p:nvSpPr>
                  <p:cNvPr id="56" name="Rectangle 55">
                    <a:extLst>
                      <a:ext uri="{FF2B5EF4-FFF2-40B4-BE49-F238E27FC236}">
                        <a16:creationId xmlns:a16="http://schemas.microsoft.com/office/drawing/2014/main" id="{A2ECFDAC-14D6-E234-5051-14E25DEF39B4}"/>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Oval 56">
                    <a:extLst>
                      <a:ext uri="{FF2B5EF4-FFF2-40B4-BE49-F238E27FC236}">
                        <a16:creationId xmlns:a16="http://schemas.microsoft.com/office/drawing/2014/main" id="{2D561F20-5AA8-869C-0724-BFE21351B48A}"/>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Oval 57">
                    <a:extLst>
                      <a:ext uri="{FF2B5EF4-FFF2-40B4-BE49-F238E27FC236}">
                        <a16:creationId xmlns:a16="http://schemas.microsoft.com/office/drawing/2014/main" id="{88924E86-7F8C-AB10-975C-9B53607C7EEA}"/>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8" name="Group 47">
                  <a:extLst>
                    <a:ext uri="{FF2B5EF4-FFF2-40B4-BE49-F238E27FC236}">
                      <a16:creationId xmlns:a16="http://schemas.microsoft.com/office/drawing/2014/main" id="{95778062-2250-2336-91C6-54BFFCF3EC05}"/>
                    </a:ext>
                  </a:extLst>
                </p:cNvPr>
                <p:cNvGrpSpPr/>
                <p:nvPr/>
              </p:nvGrpSpPr>
              <p:grpSpPr>
                <a:xfrm rot="4126599">
                  <a:off x="9697292" y="3701324"/>
                  <a:ext cx="196773" cy="500009"/>
                  <a:chOff x="7172365" y="1815660"/>
                  <a:chExt cx="148338" cy="409744"/>
                </a:xfrm>
                <a:grpFill/>
              </p:grpSpPr>
              <p:sp>
                <p:nvSpPr>
                  <p:cNvPr id="53" name="Rectangle 52">
                    <a:extLst>
                      <a:ext uri="{FF2B5EF4-FFF2-40B4-BE49-F238E27FC236}">
                        <a16:creationId xmlns:a16="http://schemas.microsoft.com/office/drawing/2014/main" id="{AA3E8E56-E045-FD35-21E3-F0A636235E22}"/>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Oval 53">
                    <a:extLst>
                      <a:ext uri="{FF2B5EF4-FFF2-40B4-BE49-F238E27FC236}">
                        <a16:creationId xmlns:a16="http://schemas.microsoft.com/office/drawing/2014/main" id="{7B7B79E0-D8A8-AE4A-2C1C-123505492EE4}"/>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Oval 54">
                    <a:extLst>
                      <a:ext uri="{FF2B5EF4-FFF2-40B4-BE49-F238E27FC236}">
                        <a16:creationId xmlns:a16="http://schemas.microsoft.com/office/drawing/2014/main" id="{EE290694-3C6D-CAC6-D689-DAAC849FD4B3}"/>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9" name="Group 48">
                  <a:extLst>
                    <a:ext uri="{FF2B5EF4-FFF2-40B4-BE49-F238E27FC236}">
                      <a16:creationId xmlns:a16="http://schemas.microsoft.com/office/drawing/2014/main" id="{2E1952C6-E324-D94F-7A77-89A7C4DC06F7}"/>
                    </a:ext>
                  </a:extLst>
                </p:cNvPr>
                <p:cNvGrpSpPr/>
                <p:nvPr/>
              </p:nvGrpSpPr>
              <p:grpSpPr>
                <a:xfrm rot="4288009">
                  <a:off x="9767042" y="3910615"/>
                  <a:ext cx="196773" cy="500009"/>
                  <a:chOff x="7172365" y="1815660"/>
                  <a:chExt cx="148338" cy="409744"/>
                </a:xfrm>
                <a:grpFill/>
              </p:grpSpPr>
              <p:sp>
                <p:nvSpPr>
                  <p:cNvPr id="50" name="Rectangle 49">
                    <a:extLst>
                      <a:ext uri="{FF2B5EF4-FFF2-40B4-BE49-F238E27FC236}">
                        <a16:creationId xmlns:a16="http://schemas.microsoft.com/office/drawing/2014/main" id="{29048074-85B4-74F8-E73E-E978B04B9D3B}"/>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Oval 50">
                    <a:extLst>
                      <a:ext uri="{FF2B5EF4-FFF2-40B4-BE49-F238E27FC236}">
                        <a16:creationId xmlns:a16="http://schemas.microsoft.com/office/drawing/2014/main" id="{89D1E60D-32B7-6154-A0BB-7D96F2CCFF97}"/>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Oval 51">
                    <a:extLst>
                      <a:ext uri="{FF2B5EF4-FFF2-40B4-BE49-F238E27FC236}">
                        <a16:creationId xmlns:a16="http://schemas.microsoft.com/office/drawing/2014/main" id="{13471D75-57A3-52C8-3D7E-B99EFD310DB3}"/>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7" name="Group 16">
                <a:extLst>
                  <a:ext uri="{FF2B5EF4-FFF2-40B4-BE49-F238E27FC236}">
                    <a16:creationId xmlns:a16="http://schemas.microsoft.com/office/drawing/2014/main" id="{ED456893-8CCC-933B-E572-7853C6471E52}"/>
                  </a:ext>
                </a:extLst>
              </p:cNvPr>
              <p:cNvGrpSpPr/>
              <p:nvPr/>
            </p:nvGrpSpPr>
            <p:grpSpPr>
              <a:xfrm rot="21385721">
                <a:off x="9622993" y="4261616"/>
                <a:ext cx="563897" cy="1065335"/>
                <a:chOff x="9664500" y="4272918"/>
                <a:chExt cx="563897" cy="1065335"/>
              </a:xfrm>
              <a:grpFill/>
            </p:grpSpPr>
            <p:grpSp>
              <p:nvGrpSpPr>
                <p:cNvPr id="27" name="Group 26">
                  <a:extLst>
                    <a:ext uri="{FF2B5EF4-FFF2-40B4-BE49-F238E27FC236}">
                      <a16:creationId xmlns:a16="http://schemas.microsoft.com/office/drawing/2014/main" id="{71EDFF82-5761-D907-0B3D-02CE29DA3D77}"/>
                    </a:ext>
                  </a:extLst>
                </p:cNvPr>
                <p:cNvGrpSpPr/>
                <p:nvPr/>
              </p:nvGrpSpPr>
              <p:grpSpPr>
                <a:xfrm rot="4538980">
                  <a:off x="9816118" y="4121300"/>
                  <a:ext cx="196773" cy="500009"/>
                  <a:chOff x="7172365" y="1815660"/>
                  <a:chExt cx="148338" cy="409744"/>
                </a:xfrm>
                <a:grpFill/>
              </p:grpSpPr>
              <p:sp>
                <p:nvSpPr>
                  <p:cNvPr id="44" name="Rectangle 43">
                    <a:extLst>
                      <a:ext uri="{FF2B5EF4-FFF2-40B4-BE49-F238E27FC236}">
                        <a16:creationId xmlns:a16="http://schemas.microsoft.com/office/drawing/2014/main" id="{99398BD3-DEEF-E316-DA6F-3EFA96A995DC}"/>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Oval 44">
                    <a:extLst>
                      <a:ext uri="{FF2B5EF4-FFF2-40B4-BE49-F238E27FC236}">
                        <a16:creationId xmlns:a16="http://schemas.microsoft.com/office/drawing/2014/main" id="{E0CEF2A1-A3C5-E108-8D8C-F105CE5271A9}"/>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Oval 45">
                    <a:extLst>
                      <a:ext uri="{FF2B5EF4-FFF2-40B4-BE49-F238E27FC236}">
                        <a16:creationId xmlns:a16="http://schemas.microsoft.com/office/drawing/2014/main" id="{76840267-4D31-4B90-99D4-F61100314664}"/>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8" name="Group 27">
                  <a:extLst>
                    <a:ext uri="{FF2B5EF4-FFF2-40B4-BE49-F238E27FC236}">
                      <a16:creationId xmlns:a16="http://schemas.microsoft.com/office/drawing/2014/main" id="{C6F9CA22-7DEF-E5B0-C15D-BA6349CA266A}"/>
                    </a:ext>
                  </a:extLst>
                </p:cNvPr>
                <p:cNvGrpSpPr/>
                <p:nvPr/>
              </p:nvGrpSpPr>
              <p:grpSpPr>
                <a:xfrm rot="4687235">
                  <a:off x="9861326" y="4335333"/>
                  <a:ext cx="196773" cy="500009"/>
                  <a:chOff x="7172365" y="1815660"/>
                  <a:chExt cx="148338" cy="409744"/>
                </a:xfrm>
                <a:grpFill/>
              </p:grpSpPr>
              <p:sp>
                <p:nvSpPr>
                  <p:cNvPr id="41" name="Rectangle 40">
                    <a:extLst>
                      <a:ext uri="{FF2B5EF4-FFF2-40B4-BE49-F238E27FC236}">
                        <a16:creationId xmlns:a16="http://schemas.microsoft.com/office/drawing/2014/main" id="{D5F19E62-6560-8D4C-24F7-63CE83B1E957}"/>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Oval 41">
                    <a:extLst>
                      <a:ext uri="{FF2B5EF4-FFF2-40B4-BE49-F238E27FC236}">
                        <a16:creationId xmlns:a16="http://schemas.microsoft.com/office/drawing/2014/main" id="{14256C45-4640-D9EC-78E7-B25EA37AE7F3}"/>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Oval 42">
                    <a:extLst>
                      <a:ext uri="{FF2B5EF4-FFF2-40B4-BE49-F238E27FC236}">
                        <a16:creationId xmlns:a16="http://schemas.microsoft.com/office/drawing/2014/main" id="{4FF08B66-3780-AE8D-F3C0-D01FF7DA319B}"/>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9" name="Group 28">
                  <a:extLst>
                    <a:ext uri="{FF2B5EF4-FFF2-40B4-BE49-F238E27FC236}">
                      <a16:creationId xmlns:a16="http://schemas.microsoft.com/office/drawing/2014/main" id="{99E2BE9E-A96E-E7D2-96B6-1A9A4D902B60}"/>
                    </a:ext>
                  </a:extLst>
                </p:cNvPr>
                <p:cNvGrpSpPr/>
                <p:nvPr/>
              </p:nvGrpSpPr>
              <p:grpSpPr>
                <a:xfrm rot="5084896">
                  <a:off x="9878060" y="4560207"/>
                  <a:ext cx="196773" cy="500009"/>
                  <a:chOff x="7172365" y="1815660"/>
                  <a:chExt cx="148338" cy="409744"/>
                </a:xfrm>
                <a:grpFill/>
              </p:grpSpPr>
              <p:sp>
                <p:nvSpPr>
                  <p:cNvPr id="38" name="Rectangle 37">
                    <a:extLst>
                      <a:ext uri="{FF2B5EF4-FFF2-40B4-BE49-F238E27FC236}">
                        <a16:creationId xmlns:a16="http://schemas.microsoft.com/office/drawing/2014/main" id="{D9D29791-9A1A-6A74-50D1-8BFB43C2DB56}"/>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Oval 38">
                    <a:extLst>
                      <a:ext uri="{FF2B5EF4-FFF2-40B4-BE49-F238E27FC236}">
                        <a16:creationId xmlns:a16="http://schemas.microsoft.com/office/drawing/2014/main" id="{F40B7B75-182B-4C94-8641-E40311E9AEF3}"/>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Oval 39">
                    <a:extLst>
                      <a:ext uri="{FF2B5EF4-FFF2-40B4-BE49-F238E27FC236}">
                        <a16:creationId xmlns:a16="http://schemas.microsoft.com/office/drawing/2014/main" id="{C1ACDC35-34F0-3EE1-12D7-75C681EBE7D9}"/>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0" name="Group 29">
                  <a:extLst>
                    <a:ext uri="{FF2B5EF4-FFF2-40B4-BE49-F238E27FC236}">
                      <a16:creationId xmlns:a16="http://schemas.microsoft.com/office/drawing/2014/main" id="{E23AE29C-BC14-2687-4C75-DA64F8EFF381}"/>
                    </a:ext>
                  </a:extLst>
                </p:cNvPr>
                <p:cNvGrpSpPr/>
                <p:nvPr/>
              </p:nvGrpSpPr>
              <p:grpSpPr>
                <a:xfrm rot="5335132">
                  <a:off x="9872853" y="4780725"/>
                  <a:ext cx="196773" cy="500009"/>
                  <a:chOff x="7172365" y="1815660"/>
                  <a:chExt cx="148338" cy="409744"/>
                </a:xfrm>
                <a:grpFill/>
              </p:grpSpPr>
              <p:sp>
                <p:nvSpPr>
                  <p:cNvPr id="35" name="Rectangle 34">
                    <a:extLst>
                      <a:ext uri="{FF2B5EF4-FFF2-40B4-BE49-F238E27FC236}">
                        <a16:creationId xmlns:a16="http://schemas.microsoft.com/office/drawing/2014/main" id="{7F903256-F8AE-76BE-350E-14A242F8535F}"/>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Oval 35">
                    <a:extLst>
                      <a:ext uri="{FF2B5EF4-FFF2-40B4-BE49-F238E27FC236}">
                        <a16:creationId xmlns:a16="http://schemas.microsoft.com/office/drawing/2014/main" id="{1857239A-29CC-511F-1286-7C7D4FBE2F40}"/>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Oval 36">
                    <a:extLst>
                      <a:ext uri="{FF2B5EF4-FFF2-40B4-BE49-F238E27FC236}">
                        <a16:creationId xmlns:a16="http://schemas.microsoft.com/office/drawing/2014/main" id="{CF55EF22-FCF6-7A21-A88F-78F16DF19F54}"/>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1" name="Group 30">
                  <a:extLst>
                    <a:ext uri="{FF2B5EF4-FFF2-40B4-BE49-F238E27FC236}">
                      <a16:creationId xmlns:a16="http://schemas.microsoft.com/office/drawing/2014/main" id="{2F622324-87D5-D1C1-81A8-EB1273E4AFC9}"/>
                    </a:ext>
                  </a:extLst>
                </p:cNvPr>
                <p:cNvGrpSpPr/>
                <p:nvPr/>
              </p:nvGrpSpPr>
              <p:grpSpPr>
                <a:xfrm rot="5523200">
                  <a:off x="9880006" y="4989862"/>
                  <a:ext cx="196773" cy="500009"/>
                  <a:chOff x="7172365" y="1815660"/>
                  <a:chExt cx="148338" cy="409744"/>
                </a:xfrm>
                <a:grpFill/>
              </p:grpSpPr>
              <p:sp>
                <p:nvSpPr>
                  <p:cNvPr id="32" name="Rectangle 31">
                    <a:extLst>
                      <a:ext uri="{FF2B5EF4-FFF2-40B4-BE49-F238E27FC236}">
                        <a16:creationId xmlns:a16="http://schemas.microsoft.com/office/drawing/2014/main" id="{83D922FD-A83C-8F99-CE62-1D35CC05D8FB}"/>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Oval 32">
                    <a:extLst>
                      <a:ext uri="{FF2B5EF4-FFF2-40B4-BE49-F238E27FC236}">
                        <a16:creationId xmlns:a16="http://schemas.microsoft.com/office/drawing/2014/main" id="{45A8E239-3242-04EC-1905-1C677D4377D3}"/>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Oval 33">
                    <a:extLst>
                      <a:ext uri="{FF2B5EF4-FFF2-40B4-BE49-F238E27FC236}">
                        <a16:creationId xmlns:a16="http://schemas.microsoft.com/office/drawing/2014/main" id="{6223A16E-B4AC-6453-4209-70D2BB158CF4}"/>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8" name="Group 17">
                <a:extLst>
                  <a:ext uri="{FF2B5EF4-FFF2-40B4-BE49-F238E27FC236}">
                    <a16:creationId xmlns:a16="http://schemas.microsoft.com/office/drawing/2014/main" id="{32F587EB-DD1D-92CF-8634-D9B0AD892383}"/>
                  </a:ext>
                </a:extLst>
              </p:cNvPr>
              <p:cNvGrpSpPr/>
              <p:nvPr/>
            </p:nvGrpSpPr>
            <p:grpSpPr>
              <a:xfrm rot="21373270">
                <a:off x="9673098" y="5342901"/>
                <a:ext cx="534595" cy="409551"/>
                <a:chOff x="9637199" y="5343651"/>
                <a:chExt cx="534595" cy="409551"/>
              </a:xfrm>
              <a:grpFill/>
            </p:grpSpPr>
            <p:grpSp>
              <p:nvGrpSpPr>
                <p:cNvPr id="19" name="Group 18">
                  <a:extLst>
                    <a:ext uri="{FF2B5EF4-FFF2-40B4-BE49-F238E27FC236}">
                      <a16:creationId xmlns:a16="http://schemas.microsoft.com/office/drawing/2014/main" id="{FF781406-4A53-F12D-750C-443AD05A63C3}"/>
                    </a:ext>
                  </a:extLst>
                </p:cNvPr>
                <p:cNvGrpSpPr/>
                <p:nvPr/>
              </p:nvGrpSpPr>
              <p:grpSpPr>
                <a:xfrm rot="5835679">
                  <a:off x="9788817" y="5404811"/>
                  <a:ext cx="196773" cy="500009"/>
                  <a:chOff x="7172365" y="1815660"/>
                  <a:chExt cx="148338" cy="409744"/>
                </a:xfrm>
                <a:grpFill/>
              </p:grpSpPr>
              <p:sp>
                <p:nvSpPr>
                  <p:cNvPr id="24" name="Rectangle 23">
                    <a:extLst>
                      <a:ext uri="{FF2B5EF4-FFF2-40B4-BE49-F238E27FC236}">
                        <a16:creationId xmlns:a16="http://schemas.microsoft.com/office/drawing/2014/main" id="{5F263208-CE31-B0D5-0F86-DF6A41DE0F13}"/>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Oval 24">
                    <a:extLst>
                      <a:ext uri="{FF2B5EF4-FFF2-40B4-BE49-F238E27FC236}">
                        <a16:creationId xmlns:a16="http://schemas.microsoft.com/office/drawing/2014/main" id="{9C1985C6-EFDD-4CD3-CA24-C1DB6E91C1E4}"/>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 name="Oval 25">
                    <a:extLst>
                      <a:ext uri="{FF2B5EF4-FFF2-40B4-BE49-F238E27FC236}">
                        <a16:creationId xmlns:a16="http://schemas.microsoft.com/office/drawing/2014/main" id="{6D7AE8E7-EDE2-395D-AD94-5C4F7D1FCADE}"/>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0" name="Group 19">
                  <a:extLst>
                    <a:ext uri="{FF2B5EF4-FFF2-40B4-BE49-F238E27FC236}">
                      <a16:creationId xmlns:a16="http://schemas.microsoft.com/office/drawing/2014/main" id="{C12214AA-101A-F335-5617-AFB8A976D886}"/>
                    </a:ext>
                  </a:extLst>
                </p:cNvPr>
                <p:cNvGrpSpPr/>
                <p:nvPr/>
              </p:nvGrpSpPr>
              <p:grpSpPr>
                <a:xfrm rot="5630925">
                  <a:off x="9823403" y="5192033"/>
                  <a:ext cx="196773" cy="500009"/>
                  <a:chOff x="7172365" y="1815660"/>
                  <a:chExt cx="148338" cy="409744"/>
                </a:xfrm>
                <a:grpFill/>
              </p:grpSpPr>
              <p:sp>
                <p:nvSpPr>
                  <p:cNvPr id="21" name="Rectangle 20">
                    <a:extLst>
                      <a:ext uri="{FF2B5EF4-FFF2-40B4-BE49-F238E27FC236}">
                        <a16:creationId xmlns:a16="http://schemas.microsoft.com/office/drawing/2014/main" id="{11CE2B72-FF59-19AB-2EB9-B8EC00D8F3B3}"/>
                      </a:ext>
                    </a:extLst>
                  </p:cNvPr>
                  <p:cNvSpPr/>
                  <p:nvPr/>
                </p:nvSpPr>
                <p:spPr bwMode="auto">
                  <a:xfrm>
                    <a:off x="7205797" y="1868049"/>
                    <a:ext cx="81475" cy="297025"/>
                  </a:xfrm>
                  <a:prstGeom prst="rect">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Oval 21">
                    <a:extLst>
                      <a:ext uri="{FF2B5EF4-FFF2-40B4-BE49-F238E27FC236}">
                        <a16:creationId xmlns:a16="http://schemas.microsoft.com/office/drawing/2014/main" id="{F97E4CAA-6D1D-96F4-9006-680BE82933E4}"/>
                      </a:ext>
                    </a:extLst>
                  </p:cNvPr>
                  <p:cNvSpPr/>
                  <p:nvPr/>
                </p:nvSpPr>
                <p:spPr bwMode="auto">
                  <a:xfrm>
                    <a:off x="7172365" y="1815660"/>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Oval 22">
                    <a:extLst>
                      <a:ext uri="{FF2B5EF4-FFF2-40B4-BE49-F238E27FC236}">
                        <a16:creationId xmlns:a16="http://schemas.microsoft.com/office/drawing/2014/main" id="{981D956D-C540-55C2-612A-628B37E04FA9}"/>
                      </a:ext>
                    </a:extLst>
                  </p:cNvPr>
                  <p:cNvSpPr/>
                  <p:nvPr/>
                </p:nvSpPr>
                <p:spPr bwMode="auto">
                  <a:xfrm>
                    <a:off x="7172365" y="2077066"/>
                    <a:ext cx="148338" cy="148338"/>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grpSp>
      <p:grpSp>
        <p:nvGrpSpPr>
          <p:cNvPr id="283" name="Group 282">
            <a:extLst>
              <a:ext uri="{FF2B5EF4-FFF2-40B4-BE49-F238E27FC236}">
                <a16:creationId xmlns:a16="http://schemas.microsoft.com/office/drawing/2014/main" id="{A712F687-A5E4-B5FE-7114-8A0B751A253A}"/>
              </a:ext>
            </a:extLst>
          </p:cNvPr>
          <p:cNvGrpSpPr/>
          <p:nvPr/>
        </p:nvGrpSpPr>
        <p:grpSpPr>
          <a:xfrm rot="5400000">
            <a:off x="7470547" y="3851624"/>
            <a:ext cx="437557" cy="1808063"/>
            <a:chOff x="855158" y="4484102"/>
            <a:chExt cx="437557" cy="1201737"/>
          </a:xfrm>
        </p:grpSpPr>
        <p:sp>
          <p:nvSpPr>
            <p:cNvPr id="284" name="Freeform 5">
              <a:extLst>
                <a:ext uri="{FF2B5EF4-FFF2-40B4-BE49-F238E27FC236}">
                  <a16:creationId xmlns:a16="http://schemas.microsoft.com/office/drawing/2014/main" id="{37423D59-6AB4-6575-C5B8-20DE5E9CA429}"/>
                </a:ext>
              </a:extLst>
            </p:cNvPr>
            <p:cNvSpPr>
              <a:spLocks/>
            </p:cNvSpPr>
            <p:nvPr/>
          </p:nvSpPr>
          <p:spPr bwMode="auto">
            <a:xfrm>
              <a:off x="885223" y="4495694"/>
              <a:ext cx="317296" cy="23185"/>
            </a:xfrm>
            <a:custGeom>
              <a:avLst/>
              <a:gdLst>
                <a:gd name="T0" fmla="*/ 1183 w 1183"/>
                <a:gd name="T1" fmla="*/ 54 h 54"/>
                <a:gd name="T2" fmla="*/ 1183 w 1183"/>
                <a:gd name="T3" fmla="*/ 54 h 54"/>
                <a:gd name="T4" fmla="*/ 1147 w 1183"/>
                <a:gd name="T5" fmla="*/ 40 h 54"/>
                <a:gd name="T6" fmla="*/ 1111 w 1183"/>
                <a:gd name="T7" fmla="*/ 26 h 54"/>
                <a:gd name="T8" fmla="*/ 1034 w 1183"/>
                <a:gd name="T9" fmla="*/ 0 h 54"/>
                <a:gd name="T10" fmla="*/ 0 w 1183"/>
                <a:gd name="T11" fmla="*/ 0 h 54"/>
                <a:gd name="T12" fmla="*/ 0 w 1183"/>
                <a:gd name="T13" fmla="*/ 0 h 54"/>
                <a:gd name="T14" fmla="*/ 6 w 1183"/>
                <a:gd name="T15" fmla="*/ 13 h 54"/>
                <a:gd name="T16" fmla="*/ 16 w 1183"/>
                <a:gd name="T17" fmla="*/ 27 h 54"/>
                <a:gd name="T18" fmla="*/ 26 w 1183"/>
                <a:gd name="T19" fmla="*/ 40 h 54"/>
                <a:gd name="T20" fmla="*/ 39 w 1183"/>
                <a:gd name="T21" fmla="*/ 54 h 54"/>
                <a:gd name="T22" fmla="*/ 1183 w 1183"/>
                <a:gd name="T2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83" h="54">
                  <a:moveTo>
                    <a:pt x="1183" y="54"/>
                  </a:moveTo>
                  <a:lnTo>
                    <a:pt x="1183" y="54"/>
                  </a:lnTo>
                  <a:lnTo>
                    <a:pt x="1147" y="40"/>
                  </a:lnTo>
                  <a:lnTo>
                    <a:pt x="1111" y="26"/>
                  </a:lnTo>
                  <a:lnTo>
                    <a:pt x="1034" y="0"/>
                  </a:lnTo>
                  <a:lnTo>
                    <a:pt x="0" y="0"/>
                  </a:lnTo>
                  <a:lnTo>
                    <a:pt x="0" y="0"/>
                  </a:lnTo>
                  <a:lnTo>
                    <a:pt x="6" y="13"/>
                  </a:lnTo>
                  <a:lnTo>
                    <a:pt x="16" y="27"/>
                  </a:lnTo>
                  <a:lnTo>
                    <a:pt x="26" y="40"/>
                  </a:lnTo>
                  <a:lnTo>
                    <a:pt x="39" y="54"/>
                  </a:lnTo>
                  <a:lnTo>
                    <a:pt x="1183" y="5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5" name="Freeform 6">
              <a:extLst>
                <a:ext uri="{FF2B5EF4-FFF2-40B4-BE49-F238E27FC236}">
                  <a16:creationId xmlns:a16="http://schemas.microsoft.com/office/drawing/2014/main" id="{4065D8FB-2942-9F56-322A-D54EA35442D9}"/>
                </a:ext>
              </a:extLst>
            </p:cNvPr>
            <p:cNvSpPr>
              <a:spLocks/>
            </p:cNvSpPr>
            <p:nvPr/>
          </p:nvSpPr>
          <p:spPr bwMode="auto">
            <a:xfrm>
              <a:off x="946428" y="4561384"/>
              <a:ext cx="316759" cy="27049"/>
            </a:xfrm>
            <a:custGeom>
              <a:avLst/>
              <a:gdLst>
                <a:gd name="T0" fmla="*/ 1141 w 1180"/>
                <a:gd name="T1" fmla="*/ 0 h 55"/>
                <a:gd name="T2" fmla="*/ 0 w 1180"/>
                <a:gd name="T3" fmla="*/ 0 h 55"/>
                <a:gd name="T4" fmla="*/ 0 w 1180"/>
                <a:gd name="T5" fmla="*/ 0 h 55"/>
                <a:gd name="T6" fmla="*/ 36 w 1180"/>
                <a:gd name="T7" fmla="*/ 14 h 55"/>
                <a:gd name="T8" fmla="*/ 72 w 1180"/>
                <a:gd name="T9" fmla="*/ 28 h 55"/>
                <a:gd name="T10" fmla="*/ 149 w 1180"/>
                <a:gd name="T11" fmla="*/ 55 h 55"/>
                <a:gd name="T12" fmla="*/ 1180 w 1180"/>
                <a:gd name="T13" fmla="*/ 55 h 55"/>
                <a:gd name="T14" fmla="*/ 1180 w 1180"/>
                <a:gd name="T15" fmla="*/ 55 h 55"/>
                <a:gd name="T16" fmla="*/ 1173 w 1180"/>
                <a:gd name="T17" fmla="*/ 41 h 55"/>
                <a:gd name="T18" fmla="*/ 1165 w 1180"/>
                <a:gd name="T19" fmla="*/ 27 h 55"/>
                <a:gd name="T20" fmla="*/ 1154 w 1180"/>
                <a:gd name="T21" fmla="*/ 14 h 55"/>
                <a:gd name="T22" fmla="*/ 1141 w 1180"/>
                <a:gd name="T23" fmla="*/ 0 h 55"/>
                <a:gd name="T24" fmla="*/ 1141 w 1180"/>
                <a:gd name="T2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0" h="55">
                  <a:moveTo>
                    <a:pt x="1141" y="0"/>
                  </a:moveTo>
                  <a:lnTo>
                    <a:pt x="0" y="0"/>
                  </a:lnTo>
                  <a:lnTo>
                    <a:pt x="0" y="0"/>
                  </a:lnTo>
                  <a:lnTo>
                    <a:pt x="36" y="14"/>
                  </a:lnTo>
                  <a:lnTo>
                    <a:pt x="72" y="28"/>
                  </a:lnTo>
                  <a:lnTo>
                    <a:pt x="149" y="55"/>
                  </a:lnTo>
                  <a:lnTo>
                    <a:pt x="1180" y="55"/>
                  </a:lnTo>
                  <a:lnTo>
                    <a:pt x="1180" y="55"/>
                  </a:lnTo>
                  <a:lnTo>
                    <a:pt x="1173" y="41"/>
                  </a:lnTo>
                  <a:lnTo>
                    <a:pt x="1165" y="27"/>
                  </a:lnTo>
                  <a:lnTo>
                    <a:pt x="1154" y="14"/>
                  </a:lnTo>
                  <a:lnTo>
                    <a:pt x="1141" y="0"/>
                  </a:lnTo>
                  <a:lnTo>
                    <a:pt x="1141"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 name="Freeform 7">
              <a:extLst>
                <a:ext uri="{FF2B5EF4-FFF2-40B4-BE49-F238E27FC236}">
                  <a16:creationId xmlns:a16="http://schemas.microsoft.com/office/drawing/2014/main" id="{F8C3643B-10D5-12BD-06A3-F1D8256B29E5}"/>
                </a:ext>
              </a:extLst>
            </p:cNvPr>
            <p:cNvSpPr>
              <a:spLocks/>
            </p:cNvSpPr>
            <p:nvPr/>
          </p:nvSpPr>
          <p:spPr bwMode="auto">
            <a:xfrm>
              <a:off x="1074205" y="4630938"/>
              <a:ext cx="180392" cy="23185"/>
            </a:xfrm>
            <a:custGeom>
              <a:avLst/>
              <a:gdLst>
                <a:gd name="T0" fmla="*/ 595 w 672"/>
                <a:gd name="T1" fmla="*/ 54 h 54"/>
                <a:gd name="T2" fmla="*/ 595 w 672"/>
                <a:gd name="T3" fmla="*/ 54 h 54"/>
                <a:gd name="T4" fmla="*/ 619 w 672"/>
                <a:gd name="T5" fmla="*/ 41 h 54"/>
                <a:gd name="T6" fmla="*/ 638 w 672"/>
                <a:gd name="T7" fmla="*/ 28 h 54"/>
                <a:gd name="T8" fmla="*/ 658 w 672"/>
                <a:gd name="T9" fmla="*/ 14 h 54"/>
                <a:gd name="T10" fmla="*/ 672 w 672"/>
                <a:gd name="T11" fmla="*/ 0 h 54"/>
                <a:gd name="T12" fmla="*/ 0 w 672"/>
                <a:gd name="T13" fmla="*/ 0 h 54"/>
                <a:gd name="T14" fmla="*/ 0 w 672"/>
                <a:gd name="T15" fmla="*/ 0 h 54"/>
                <a:gd name="T16" fmla="*/ 84 w 672"/>
                <a:gd name="T17" fmla="*/ 27 h 54"/>
                <a:gd name="T18" fmla="*/ 167 w 672"/>
                <a:gd name="T19" fmla="*/ 54 h 54"/>
                <a:gd name="T20" fmla="*/ 595 w 672"/>
                <a:gd name="T21"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2" h="54">
                  <a:moveTo>
                    <a:pt x="595" y="54"/>
                  </a:moveTo>
                  <a:lnTo>
                    <a:pt x="595" y="54"/>
                  </a:lnTo>
                  <a:lnTo>
                    <a:pt x="619" y="41"/>
                  </a:lnTo>
                  <a:lnTo>
                    <a:pt x="638" y="28"/>
                  </a:lnTo>
                  <a:lnTo>
                    <a:pt x="658" y="14"/>
                  </a:lnTo>
                  <a:lnTo>
                    <a:pt x="672" y="0"/>
                  </a:lnTo>
                  <a:lnTo>
                    <a:pt x="0" y="0"/>
                  </a:lnTo>
                  <a:lnTo>
                    <a:pt x="0" y="0"/>
                  </a:lnTo>
                  <a:lnTo>
                    <a:pt x="84" y="27"/>
                  </a:lnTo>
                  <a:lnTo>
                    <a:pt x="167" y="54"/>
                  </a:lnTo>
                  <a:lnTo>
                    <a:pt x="595" y="5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7" name="Freeform 8">
              <a:extLst>
                <a:ext uri="{FF2B5EF4-FFF2-40B4-BE49-F238E27FC236}">
                  <a16:creationId xmlns:a16="http://schemas.microsoft.com/office/drawing/2014/main" id="{D6635693-6A59-16ED-1C22-A3593C6F91D5}"/>
                </a:ext>
              </a:extLst>
            </p:cNvPr>
            <p:cNvSpPr>
              <a:spLocks/>
            </p:cNvSpPr>
            <p:nvPr/>
          </p:nvSpPr>
          <p:spPr bwMode="auto">
            <a:xfrm>
              <a:off x="1073668" y="4828007"/>
              <a:ext cx="180928" cy="23185"/>
            </a:xfrm>
            <a:custGeom>
              <a:avLst/>
              <a:gdLst>
                <a:gd name="T0" fmla="*/ 597 w 674"/>
                <a:gd name="T1" fmla="*/ 0 h 53"/>
                <a:gd name="T2" fmla="*/ 167 w 674"/>
                <a:gd name="T3" fmla="*/ 0 h 53"/>
                <a:gd name="T4" fmla="*/ 167 w 674"/>
                <a:gd name="T5" fmla="*/ 0 h 53"/>
                <a:gd name="T6" fmla="*/ 85 w 674"/>
                <a:gd name="T7" fmla="*/ 27 h 53"/>
                <a:gd name="T8" fmla="*/ 0 w 674"/>
                <a:gd name="T9" fmla="*/ 53 h 53"/>
                <a:gd name="T10" fmla="*/ 674 w 674"/>
                <a:gd name="T11" fmla="*/ 53 h 53"/>
                <a:gd name="T12" fmla="*/ 674 w 674"/>
                <a:gd name="T13" fmla="*/ 53 h 53"/>
                <a:gd name="T14" fmla="*/ 660 w 674"/>
                <a:gd name="T15" fmla="*/ 40 h 53"/>
                <a:gd name="T16" fmla="*/ 642 w 674"/>
                <a:gd name="T17" fmla="*/ 26 h 53"/>
                <a:gd name="T18" fmla="*/ 621 w 674"/>
                <a:gd name="T19" fmla="*/ 12 h 53"/>
                <a:gd name="T20" fmla="*/ 597 w 674"/>
                <a:gd name="T21" fmla="*/ 0 h 53"/>
                <a:gd name="T22" fmla="*/ 597 w 674"/>
                <a:gd name="T23"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4" h="53">
                  <a:moveTo>
                    <a:pt x="597" y="0"/>
                  </a:moveTo>
                  <a:lnTo>
                    <a:pt x="167" y="0"/>
                  </a:lnTo>
                  <a:lnTo>
                    <a:pt x="167" y="0"/>
                  </a:lnTo>
                  <a:lnTo>
                    <a:pt x="85" y="27"/>
                  </a:lnTo>
                  <a:lnTo>
                    <a:pt x="0" y="53"/>
                  </a:lnTo>
                  <a:lnTo>
                    <a:pt x="674" y="53"/>
                  </a:lnTo>
                  <a:lnTo>
                    <a:pt x="674" y="53"/>
                  </a:lnTo>
                  <a:lnTo>
                    <a:pt x="660" y="40"/>
                  </a:lnTo>
                  <a:lnTo>
                    <a:pt x="642" y="26"/>
                  </a:lnTo>
                  <a:lnTo>
                    <a:pt x="621" y="12"/>
                  </a:lnTo>
                  <a:lnTo>
                    <a:pt x="597" y="0"/>
                  </a:lnTo>
                  <a:lnTo>
                    <a:pt x="597"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8" name="Freeform 9">
              <a:extLst>
                <a:ext uri="{FF2B5EF4-FFF2-40B4-BE49-F238E27FC236}">
                  <a16:creationId xmlns:a16="http://schemas.microsoft.com/office/drawing/2014/main" id="{2098A38B-8E05-B40E-7573-C42982A86EC5}"/>
                </a:ext>
              </a:extLst>
            </p:cNvPr>
            <p:cNvSpPr>
              <a:spLocks/>
            </p:cNvSpPr>
            <p:nvPr/>
          </p:nvSpPr>
          <p:spPr bwMode="auto">
            <a:xfrm>
              <a:off x="946428" y="4897561"/>
              <a:ext cx="316759" cy="23185"/>
            </a:xfrm>
            <a:custGeom>
              <a:avLst/>
              <a:gdLst>
                <a:gd name="T0" fmla="*/ 0 w 1180"/>
                <a:gd name="T1" fmla="*/ 55 h 55"/>
                <a:gd name="T2" fmla="*/ 1139 w 1180"/>
                <a:gd name="T3" fmla="*/ 55 h 55"/>
                <a:gd name="T4" fmla="*/ 1139 w 1180"/>
                <a:gd name="T5" fmla="*/ 55 h 55"/>
                <a:gd name="T6" fmla="*/ 1154 w 1180"/>
                <a:gd name="T7" fmla="*/ 41 h 55"/>
                <a:gd name="T8" fmla="*/ 1165 w 1180"/>
                <a:gd name="T9" fmla="*/ 27 h 55"/>
                <a:gd name="T10" fmla="*/ 1173 w 1180"/>
                <a:gd name="T11" fmla="*/ 13 h 55"/>
                <a:gd name="T12" fmla="*/ 1180 w 1180"/>
                <a:gd name="T13" fmla="*/ 0 h 55"/>
                <a:gd name="T14" fmla="*/ 149 w 1180"/>
                <a:gd name="T15" fmla="*/ 0 h 55"/>
                <a:gd name="T16" fmla="*/ 149 w 1180"/>
                <a:gd name="T17" fmla="*/ 0 h 55"/>
                <a:gd name="T18" fmla="*/ 110 w 1180"/>
                <a:gd name="T19" fmla="*/ 12 h 55"/>
                <a:gd name="T20" fmla="*/ 72 w 1180"/>
                <a:gd name="T21" fmla="*/ 26 h 55"/>
                <a:gd name="T22" fmla="*/ 36 w 1180"/>
                <a:gd name="T23" fmla="*/ 40 h 55"/>
                <a:gd name="T24" fmla="*/ 0 w 1180"/>
                <a:gd name="T25" fmla="*/ 55 h 55"/>
                <a:gd name="T26" fmla="*/ 0 w 1180"/>
                <a:gd name="T27"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0" h="55">
                  <a:moveTo>
                    <a:pt x="0" y="55"/>
                  </a:moveTo>
                  <a:lnTo>
                    <a:pt x="1139" y="55"/>
                  </a:lnTo>
                  <a:lnTo>
                    <a:pt x="1139" y="55"/>
                  </a:lnTo>
                  <a:lnTo>
                    <a:pt x="1154" y="41"/>
                  </a:lnTo>
                  <a:lnTo>
                    <a:pt x="1165" y="27"/>
                  </a:lnTo>
                  <a:lnTo>
                    <a:pt x="1173" y="13"/>
                  </a:lnTo>
                  <a:lnTo>
                    <a:pt x="1180" y="0"/>
                  </a:lnTo>
                  <a:lnTo>
                    <a:pt x="149" y="0"/>
                  </a:lnTo>
                  <a:lnTo>
                    <a:pt x="149" y="0"/>
                  </a:lnTo>
                  <a:lnTo>
                    <a:pt x="110" y="12"/>
                  </a:lnTo>
                  <a:lnTo>
                    <a:pt x="72" y="26"/>
                  </a:lnTo>
                  <a:lnTo>
                    <a:pt x="36" y="40"/>
                  </a:lnTo>
                  <a:lnTo>
                    <a:pt x="0" y="55"/>
                  </a:lnTo>
                  <a:lnTo>
                    <a:pt x="0" y="55"/>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9" name="Freeform 10">
              <a:extLst>
                <a:ext uri="{FF2B5EF4-FFF2-40B4-BE49-F238E27FC236}">
                  <a16:creationId xmlns:a16="http://schemas.microsoft.com/office/drawing/2014/main" id="{19EF8A8E-4CE7-255B-F655-A12B282CD155}"/>
                </a:ext>
              </a:extLst>
            </p:cNvPr>
            <p:cNvSpPr>
              <a:spLocks/>
            </p:cNvSpPr>
            <p:nvPr/>
          </p:nvSpPr>
          <p:spPr bwMode="auto">
            <a:xfrm>
              <a:off x="884686" y="4963251"/>
              <a:ext cx="316759" cy="23185"/>
            </a:xfrm>
            <a:custGeom>
              <a:avLst/>
              <a:gdLst>
                <a:gd name="T0" fmla="*/ 0 w 1180"/>
                <a:gd name="T1" fmla="*/ 56 h 56"/>
                <a:gd name="T2" fmla="*/ 1031 w 1180"/>
                <a:gd name="T3" fmla="*/ 56 h 56"/>
                <a:gd name="T4" fmla="*/ 1031 w 1180"/>
                <a:gd name="T5" fmla="*/ 56 h 56"/>
                <a:gd name="T6" fmla="*/ 1071 w 1180"/>
                <a:gd name="T7" fmla="*/ 42 h 56"/>
                <a:gd name="T8" fmla="*/ 1108 w 1180"/>
                <a:gd name="T9" fmla="*/ 28 h 56"/>
                <a:gd name="T10" fmla="*/ 1146 w 1180"/>
                <a:gd name="T11" fmla="*/ 14 h 56"/>
                <a:gd name="T12" fmla="*/ 1180 w 1180"/>
                <a:gd name="T13" fmla="*/ 0 h 56"/>
                <a:gd name="T14" fmla="*/ 41 w 1180"/>
                <a:gd name="T15" fmla="*/ 0 h 56"/>
                <a:gd name="T16" fmla="*/ 41 w 1180"/>
                <a:gd name="T17" fmla="*/ 0 h 56"/>
                <a:gd name="T18" fmla="*/ 28 w 1180"/>
                <a:gd name="T19" fmla="*/ 14 h 56"/>
                <a:gd name="T20" fmla="*/ 16 w 1180"/>
                <a:gd name="T21" fmla="*/ 27 h 56"/>
                <a:gd name="T22" fmla="*/ 7 w 1180"/>
                <a:gd name="T23" fmla="*/ 41 h 56"/>
                <a:gd name="T24" fmla="*/ 0 w 1180"/>
                <a:gd name="T25" fmla="*/ 56 h 56"/>
                <a:gd name="T26" fmla="*/ 0 w 118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0" h="56">
                  <a:moveTo>
                    <a:pt x="0" y="56"/>
                  </a:moveTo>
                  <a:lnTo>
                    <a:pt x="1031" y="56"/>
                  </a:lnTo>
                  <a:lnTo>
                    <a:pt x="1031" y="56"/>
                  </a:lnTo>
                  <a:lnTo>
                    <a:pt x="1071" y="42"/>
                  </a:lnTo>
                  <a:lnTo>
                    <a:pt x="1108" y="28"/>
                  </a:lnTo>
                  <a:lnTo>
                    <a:pt x="1146" y="14"/>
                  </a:lnTo>
                  <a:lnTo>
                    <a:pt x="1180" y="0"/>
                  </a:lnTo>
                  <a:lnTo>
                    <a:pt x="41" y="0"/>
                  </a:lnTo>
                  <a:lnTo>
                    <a:pt x="41" y="0"/>
                  </a:lnTo>
                  <a:lnTo>
                    <a:pt x="28" y="14"/>
                  </a:lnTo>
                  <a:lnTo>
                    <a:pt x="16" y="27"/>
                  </a:lnTo>
                  <a:lnTo>
                    <a:pt x="7" y="41"/>
                  </a:lnTo>
                  <a:lnTo>
                    <a:pt x="0" y="56"/>
                  </a:lnTo>
                  <a:lnTo>
                    <a:pt x="0" y="5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0" name="Freeform 11">
              <a:extLst>
                <a:ext uri="{FF2B5EF4-FFF2-40B4-BE49-F238E27FC236}">
                  <a16:creationId xmlns:a16="http://schemas.microsoft.com/office/drawing/2014/main" id="{0E57B120-D54F-A032-1662-DD26F853801B}"/>
                </a:ext>
              </a:extLst>
            </p:cNvPr>
            <p:cNvSpPr>
              <a:spLocks/>
            </p:cNvSpPr>
            <p:nvPr/>
          </p:nvSpPr>
          <p:spPr bwMode="auto">
            <a:xfrm>
              <a:off x="892740" y="5028941"/>
              <a:ext cx="183076" cy="23185"/>
            </a:xfrm>
            <a:custGeom>
              <a:avLst/>
              <a:gdLst>
                <a:gd name="T0" fmla="*/ 79 w 680"/>
                <a:gd name="T1" fmla="*/ 55 h 55"/>
                <a:gd name="T2" fmla="*/ 509 w 680"/>
                <a:gd name="T3" fmla="*/ 55 h 55"/>
                <a:gd name="T4" fmla="*/ 509 w 680"/>
                <a:gd name="T5" fmla="*/ 55 h 55"/>
                <a:gd name="T6" fmla="*/ 595 w 680"/>
                <a:gd name="T7" fmla="*/ 27 h 55"/>
                <a:gd name="T8" fmla="*/ 680 w 680"/>
                <a:gd name="T9" fmla="*/ 0 h 55"/>
                <a:gd name="T10" fmla="*/ 0 w 680"/>
                <a:gd name="T11" fmla="*/ 0 h 55"/>
                <a:gd name="T12" fmla="*/ 0 w 680"/>
                <a:gd name="T13" fmla="*/ 0 h 55"/>
                <a:gd name="T14" fmla="*/ 16 w 680"/>
                <a:gd name="T15" fmla="*/ 14 h 55"/>
                <a:gd name="T16" fmla="*/ 34 w 680"/>
                <a:gd name="T17" fmla="*/ 27 h 55"/>
                <a:gd name="T18" fmla="*/ 55 w 680"/>
                <a:gd name="T19" fmla="*/ 42 h 55"/>
                <a:gd name="T20" fmla="*/ 79 w 680"/>
                <a:gd name="T21" fmla="*/ 55 h 55"/>
                <a:gd name="T22" fmla="*/ 79 w 680"/>
                <a:gd name="T23"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0" h="55">
                  <a:moveTo>
                    <a:pt x="79" y="55"/>
                  </a:moveTo>
                  <a:lnTo>
                    <a:pt x="509" y="55"/>
                  </a:lnTo>
                  <a:lnTo>
                    <a:pt x="509" y="55"/>
                  </a:lnTo>
                  <a:lnTo>
                    <a:pt x="595" y="27"/>
                  </a:lnTo>
                  <a:lnTo>
                    <a:pt x="680" y="0"/>
                  </a:lnTo>
                  <a:lnTo>
                    <a:pt x="0" y="0"/>
                  </a:lnTo>
                  <a:lnTo>
                    <a:pt x="0" y="0"/>
                  </a:lnTo>
                  <a:lnTo>
                    <a:pt x="16" y="14"/>
                  </a:lnTo>
                  <a:lnTo>
                    <a:pt x="34" y="27"/>
                  </a:lnTo>
                  <a:lnTo>
                    <a:pt x="55" y="42"/>
                  </a:lnTo>
                  <a:lnTo>
                    <a:pt x="79" y="55"/>
                  </a:lnTo>
                  <a:lnTo>
                    <a:pt x="79" y="55"/>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1" name="Freeform 12">
              <a:extLst>
                <a:ext uri="{FF2B5EF4-FFF2-40B4-BE49-F238E27FC236}">
                  <a16:creationId xmlns:a16="http://schemas.microsoft.com/office/drawing/2014/main" id="{4636380C-DE5C-1BA9-CD51-312A31418CD9}"/>
                </a:ext>
              </a:extLst>
            </p:cNvPr>
            <p:cNvSpPr>
              <a:spLocks/>
            </p:cNvSpPr>
            <p:nvPr/>
          </p:nvSpPr>
          <p:spPr bwMode="auto">
            <a:xfrm>
              <a:off x="892740" y="5229874"/>
              <a:ext cx="182539" cy="23185"/>
            </a:xfrm>
            <a:custGeom>
              <a:avLst/>
              <a:gdLst>
                <a:gd name="T0" fmla="*/ 79 w 679"/>
                <a:gd name="T1" fmla="*/ 0 h 54"/>
                <a:gd name="T2" fmla="*/ 79 w 679"/>
                <a:gd name="T3" fmla="*/ 0 h 54"/>
                <a:gd name="T4" fmla="*/ 55 w 679"/>
                <a:gd name="T5" fmla="*/ 12 h 54"/>
                <a:gd name="T6" fmla="*/ 34 w 679"/>
                <a:gd name="T7" fmla="*/ 26 h 54"/>
                <a:gd name="T8" fmla="*/ 16 w 679"/>
                <a:gd name="T9" fmla="*/ 40 h 54"/>
                <a:gd name="T10" fmla="*/ 0 w 679"/>
                <a:gd name="T11" fmla="*/ 54 h 54"/>
                <a:gd name="T12" fmla="*/ 679 w 679"/>
                <a:gd name="T13" fmla="*/ 54 h 54"/>
                <a:gd name="T14" fmla="*/ 679 w 679"/>
                <a:gd name="T15" fmla="*/ 54 h 54"/>
                <a:gd name="T16" fmla="*/ 593 w 679"/>
                <a:gd name="T17" fmla="*/ 27 h 54"/>
                <a:gd name="T18" fmla="*/ 507 w 679"/>
                <a:gd name="T19" fmla="*/ 0 h 54"/>
                <a:gd name="T20" fmla="*/ 79 w 679"/>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9" h="54">
                  <a:moveTo>
                    <a:pt x="79" y="0"/>
                  </a:moveTo>
                  <a:lnTo>
                    <a:pt x="79" y="0"/>
                  </a:lnTo>
                  <a:lnTo>
                    <a:pt x="55" y="12"/>
                  </a:lnTo>
                  <a:lnTo>
                    <a:pt x="34" y="26"/>
                  </a:lnTo>
                  <a:lnTo>
                    <a:pt x="16" y="40"/>
                  </a:lnTo>
                  <a:lnTo>
                    <a:pt x="0" y="54"/>
                  </a:lnTo>
                  <a:lnTo>
                    <a:pt x="679" y="54"/>
                  </a:lnTo>
                  <a:lnTo>
                    <a:pt x="679" y="54"/>
                  </a:lnTo>
                  <a:lnTo>
                    <a:pt x="593" y="27"/>
                  </a:lnTo>
                  <a:lnTo>
                    <a:pt x="507" y="0"/>
                  </a:lnTo>
                  <a:lnTo>
                    <a:pt x="79"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2" name="Freeform 13">
              <a:extLst>
                <a:ext uri="{FF2B5EF4-FFF2-40B4-BE49-F238E27FC236}">
                  <a16:creationId xmlns:a16="http://schemas.microsoft.com/office/drawing/2014/main" id="{6ED1B475-7C23-EFA7-2602-4706A9855547}"/>
                </a:ext>
              </a:extLst>
            </p:cNvPr>
            <p:cNvSpPr>
              <a:spLocks/>
            </p:cNvSpPr>
            <p:nvPr/>
          </p:nvSpPr>
          <p:spPr bwMode="auto">
            <a:xfrm>
              <a:off x="884686" y="5295564"/>
              <a:ext cx="317833" cy="27049"/>
            </a:xfrm>
            <a:custGeom>
              <a:avLst/>
              <a:gdLst>
                <a:gd name="T0" fmla="*/ 0 w 1185"/>
                <a:gd name="T1" fmla="*/ 0 h 55"/>
                <a:gd name="T2" fmla="*/ 0 w 1185"/>
                <a:gd name="T3" fmla="*/ 0 h 55"/>
                <a:gd name="T4" fmla="*/ 7 w 1185"/>
                <a:gd name="T5" fmla="*/ 13 h 55"/>
                <a:gd name="T6" fmla="*/ 16 w 1185"/>
                <a:gd name="T7" fmla="*/ 27 h 55"/>
                <a:gd name="T8" fmla="*/ 28 w 1185"/>
                <a:gd name="T9" fmla="*/ 41 h 55"/>
                <a:gd name="T10" fmla="*/ 41 w 1185"/>
                <a:gd name="T11" fmla="*/ 55 h 55"/>
                <a:gd name="T12" fmla="*/ 1185 w 1185"/>
                <a:gd name="T13" fmla="*/ 55 h 55"/>
                <a:gd name="T14" fmla="*/ 1185 w 1185"/>
                <a:gd name="T15" fmla="*/ 55 h 55"/>
                <a:gd name="T16" fmla="*/ 1147 w 1185"/>
                <a:gd name="T17" fmla="*/ 40 h 55"/>
                <a:gd name="T18" fmla="*/ 1110 w 1185"/>
                <a:gd name="T19" fmla="*/ 26 h 55"/>
                <a:gd name="T20" fmla="*/ 1071 w 1185"/>
                <a:gd name="T21" fmla="*/ 12 h 55"/>
                <a:gd name="T22" fmla="*/ 1031 w 1185"/>
                <a:gd name="T23" fmla="*/ 0 h 55"/>
                <a:gd name="T24" fmla="*/ 0 w 1185"/>
                <a:gd name="T2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5" h="55">
                  <a:moveTo>
                    <a:pt x="0" y="0"/>
                  </a:moveTo>
                  <a:lnTo>
                    <a:pt x="0" y="0"/>
                  </a:lnTo>
                  <a:lnTo>
                    <a:pt x="7" y="13"/>
                  </a:lnTo>
                  <a:lnTo>
                    <a:pt x="16" y="27"/>
                  </a:lnTo>
                  <a:lnTo>
                    <a:pt x="28" y="41"/>
                  </a:lnTo>
                  <a:lnTo>
                    <a:pt x="41" y="55"/>
                  </a:lnTo>
                  <a:lnTo>
                    <a:pt x="1185" y="55"/>
                  </a:lnTo>
                  <a:lnTo>
                    <a:pt x="1185" y="55"/>
                  </a:lnTo>
                  <a:lnTo>
                    <a:pt x="1147" y="40"/>
                  </a:lnTo>
                  <a:lnTo>
                    <a:pt x="1110" y="26"/>
                  </a:lnTo>
                  <a:lnTo>
                    <a:pt x="1071" y="12"/>
                  </a:lnTo>
                  <a:lnTo>
                    <a:pt x="1031" y="0"/>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3" name="Freeform 14">
              <a:extLst>
                <a:ext uri="{FF2B5EF4-FFF2-40B4-BE49-F238E27FC236}">
                  <a16:creationId xmlns:a16="http://schemas.microsoft.com/office/drawing/2014/main" id="{1AD4603E-BFD8-9A45-A14F-B127CCA9912D}"/>
                </a:ext>
              </a:extLst>
            </p:cNvPr>
            <p:cNvSpPr>
              <a:spLocks/>
            </p:cNvSpPr>
            <p:nvPr/>
          </p:nvSpPr>
          <p:spPr bwMode="auto">
            <a:xfrm>
              <a:off x="945891" y="5365118"/>
              <a:ext cx="317296" cy="23185"/>
            </a:xfrm>
            <a:custGeom>
              <a:avLst/>
              <a:gdLst>
                <a:gd name="T0" fmla="*/ 1142 w 1183"/>
                <a:gd name="T1" fmla="*/ 0 h 56"/>
                <a:gd name="T2" fmla="*/ 0 w 1183"/>
                <a:gd name="T3" fmla="*/ 0 h 56"/>
                <a:gd name="T4" fmla="*/ 0 w 1183"/>
                <a:gd name="T5" fmla="*/ 0 h 56"/>
                <a:gd name="T6" fmla="*/ 36 w 1183"/>
                <a:gd name="T7" fmla="*/ 14 h 56"/>
                <a:gd name="T8" fmla="*/ 73 w 1183"/>
                <a:gd name="T9" fmla="*/ 28 h 56"/>
                <a:gd name="T10" fmla="*/ 112 w 1183"/>
                <a:gd name="T11" fmla="*/ 42 h 56"/>
                <a:gd name="T12" fmla="*/ 152 w 1183"/>
                <a:gd name="T13" fmla="*/ 56 h 56"/>
                <a:gd name="T14" fmla="*/ 1183 w 1183"/>
                <a:gd name="T15" fmla="*/ 56 h 56"/>
                <a:gd name="T16" fmla="*/ 1183 w 1183"/>
                <a:gd name="T17" fmla="*/ 56 h 56"/>
                <a:gd name="T18" fmla="*/ 1176 w 1183"/>
                <a:gd name="T19" fmla="*/ 41 h 56"/>
                <a:gd name="T20" fmla="*/ 1168 w 1183"/>
                <a:gd name="T21" fmla="*/ 27 h 56"/>
                <a:gd name="T22" fmla="*/ 1157 w 1183"/>
                <a:gd name="T23" fmla="*/ 14 h 56"/>
                <a:gd name="T24" fmla="*/ 1142 w 1183"/>
                <a:gd name="T25" fmla="*/ 0 h 56"/>
                <a:gd name="T26" fmla="*/ 1142 w 1183"/>
                <a:gd name="T2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3" h="56">
                  <a:moveTo>
                    <a:pt x="1142" y="0"/>
                  </a:moveTo>
                  <a:lnTo>
                    <a:pt x="0" y="0"/>
                  </a:lnTo>
                  <a:lnTo>
                    <a:pt x="0" y="0"/>
                  </a:lnTo>
                  <a:lnTo>
                    <a:pt x="36" y="14"/>
                  </a:lnTo>
                  <a:lnTo>
                    <a:pt x="73" y="28"/>
                  </a:lnTo>
                  <a:lnTo>
                    <a:pt x="112" y="42"/>
                  </a:lnTo>
                  <a:lnTo>
                    <a:pt x="152" y="56"/>
                  </a:lnTo>
                  <a:lnTo>
                    <a:pt x="1183" y="56"/>
                  </a:lnTo>
                  <a:lnTo>
                    <a:pt x="1183" y="56"/>
                  </a:lnTo>
                  <a:lnTo>
                    <a:pt x="1176" y="41"/>
                  </a:lnTo>
                  <a:lnTo>
                    <a:pt x="1168" y="27"/>
                  </a:lnTo>
                  <a:lnTo>
                    <a:pt x="1157" y="14"/>
                  </a:lnTo>
                  <a:lnTo>
                    <a:pt x="1142" y="0"/>
                  </a:lnTo>
                  <a:lnTo>
                    <a:pt x="1142"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4" name="Freeform 15">
              <a:extLst>
                <a:ext uri="{FF2B5EF4-FFF2-40B4-BE49-F238E27FC236}">
                  <a16:creationId xmlns:a16="http://schemas.microsoft.com/office/drawing/2014/main" id="{D8856675-CE51-6CA7-85F4-27357B7D0981}"/>
                </a:ext>
              </a:extLst>
            </p:cNvPr>
            <p:cNvSpPr>
              <a:spLocks/>
            </p:cNvSpPr>
            <p:nvPr/>
          </p:nvSpPr>
          <p:spPr bwMode="auto">
            <a:xfrm>
              <a:off x="1073131" y="5430808"/>
              <a:ext cx="182002" cy="23185"/>
            </a:xfrm>
            <a:custGeom>
              <a:avLst/>
              <a:gdLst>
                <a:gd name="T0" fmla="*/ 598 w 677"/>
                <a:gd name="T1" fmla="*/ 55 h 55"/>
                <a:gd name="T2" fmla="*/ 598 w 677"/>
                <a:gd name="T3" fmla="*/ 55 h 55"/>
                <a:gd name="T4" fmla="*/ 622 w 677"/>
                <a:gd name="T5" fmla="*/ 42 h 55"/>
                <a:gd name="T6" fmla="*/ 645 w 677"/>
                <a:gd name="T7" fmla="*/ 28 h 55"/>
                <a:gd name="T8" fmla="*/ 662 w 677"/>
                <a:gd name="T9" fmla="*/ 14 h 55"/>
                <a:gd name="T10" fmla="*/ 677 w 677"/>
                <a:gd name="T11" fmla="*/ 0 h 55"/>
                <a:gd name="T12" fmla="*/ 0 w 677"/>
                <a:gd name="T13" fmla="*/ 0 h 55"/>
                <a:gd name="T14" fmla="*/ 0 w 677"/>
                <a:gd name="T15" fmla="*/ 0 h 55"/>
                <a:gd name="T16" fmla="*/ 84 w 677"/>
                <a:gd name="T17" fmla="*/ 27 h 55"/>
                <a:gd name="T18" fmla="*/ 170 w 677"/>
                <a:gd name="T19" fmla="*/ 55 h 55"/>
                <a:gd name="T20" fmla="*/ 598 w 677"/>
                <a:gd name="T21"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7" h="55">
                  <a:moveTo>
                    <a:pt x="598" y="55"/>
                  </a:moveTo>
                  <a:lnTo>
                    <a:pt x="598" y="55"/>
                  </a:lnTo>
                  <a:lnTo>
                    <a:pt x="622" y="42"/>
                  </a:lnTo>
                  <a:lnTo>
                    <a:pt x="645" y="28"/>
                  </a:lnTo>
                  <a:lnTo>
                    <a:pt x="662" y="14"/>
                  </a:lnTo>
                  <a:lnTo>
                    <a:pt x="677" y="0"/>
                  </a:lnTo>
                  <a:lnTo>
                    <a:pt x="0" y="0"/>
                  </a:lnTo>
                  <a:lnTo>
                    <a:pt x="0" y="0"/>
                  </a:lnTo>
                  <a:lnTo>
                    <a:pt x="84" y="27"/>
                  </a:lnTo>
                  <a:lnTo>
                    <a:pt x="170" y="55"/>
                  </a:lnTo>
                  <a:lnTo>
                    <a:pt x="598" y="55"/>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5" name="Freeform 16">
              <a:extLst>
                <a:ext uri="{FF2B5EF4-FFF2-40B4-BE49-F238E27FC236}">
                  <a16:creationId xmlns:a16="http://schemas.microsoft.com/office/drawing/2014/main" id="{F907CF08-F83F-EE2E-5AE4-B1F929D40DCC}"/>
                </a:ext>
              </a:extLst>
            </p:cNvPr>
            <p:cNvSpPr>
              <a:spLocks/>
            </p:cNvSpPr>
            <p:nvPr/>
          </p:nvSpPr>
          <p:spPr bwMode="auto">
            <a:xfrm>
              <a:off x="1072057" y="5631742"/>
              <a:ext cx="183076" cy="23185"/>
            </a:xfrm>
            <a:custGeom>
              <a:avLst/>
              <a:gdLst>
                <a:gd name="T0" fmla="*/ 601 w 680"/>
                <a:gd name="T1" fmla="*/ 0 h 54"/>
                <a:gd name="T2" fmla="*/ 171 w 680"/>
                <a:gd name="T3" fmla="*/ 0 h 54"/>
                <a:gd name="T4" fmla="*/ 171 w 680"/>
                <a:gd name="T5" fmla="*/ 0 h 54"/>
                <a:gd name="T6" fmla="*/ 85 w 680"/>
                <a:gd name="T7" fmla="*/ 27 h 54"/>
                <a:gd name="T8" fmla="*/ 0 w 680"/>
                <a:gd name="T9" fmla="*/ 54 h 54"/>
                <a:gd name="T10" fmla="*/ 680 w 680"/>
                <a:gd name="T11" fmla="*/ 54 h 54"/>
                <a:gd name="T12" fmla="*/ 680 w 680"/>
                <a:gd name="T13" fmla="*/ 54 h 54"/>
                <a:gd name="T14" fmla="*/ 665 w 680"/>
                <a:gd name="T15" fmla="*/ 41 h 54"/>
                <a:gd name="T16" fmla="*/ 648 w 680"/>
                <a:gd name="T17" fmla="*/ 27 h 54"/>
                <a:gd name="T18" fmla="*/ 625 w 680"/>
                <a:gd name="T19" fmla="*/ 13 h 54"/>
                <a:gd name="T20" fmla="*/ 601 w 680"/>
                <a:gd name="T21" fmla="*/ 0 h 54"/>
                <a:gd name="T22" fmla="*/ 601 w 680"/>
                <a:gd name="T23"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0" h="54">
                  <a:moveTo>
                    <a:pt x="601" y="0"/>
                  </a:moveTo>
                  <a:lnTo>
                    <a:pt x="171" y="0"/>
                  </a:lnTo>
                  <a:lnTo>
                    <a:pt x="171" y="0"/>
                  </a:lnTo>
                  <a:lnTo>
                    <a:pt x="85" y="27"/>
                  </a:lnTo>
                  <a:lnTo>
                    <a:pt x="0" y="54"/>
                  </a:lnTo>
                  <a:lnTo>
                    <a:pt x="680" y="54"/>
                  </a:lnTo>
                  <a:lnTo>
                    <a:pt x="680" y="54"/>
                  </a:lnTo>
                  <a:lnTo>
                    <a:pt x="665" y="41"/>
                  </a:lnTo>
                  <a:lnTo>
                    <a:pt x="648" y="27"/>
                  </a:lnTo>
                  <a:lnTo>
                    <a:pt x="625" y="13"/>
                  </a:lnTo>
                  <a:lnTo>
                    <a:pt x="601" y="0"/>
                  </a:lnTo>
                  <a:lnTo>
                    <a:pt x="601"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6" name="Freeform 17">
              <a:extLst>
                <a:ext uri="{FF2B5EF4-FFF2-40B4-BE49-F238E27FC236}">
                  <a16:creationId xmlns:a16="http://schemas.microsoft.com/office/drawing/2014/main" id="{D05220AB-B723-F323-8634-B954A15572CB}"/>
                </a:ext>
              </a:extLst>
            </p:cNvPr>
            <p:cNvSpPr>
              <a:spLocks/>
            </p:cNvSpPr>
            <p:nvPr/>
          </p:nvSpPr>
          <p:spPr bwMode="auto">
            <a:xfrm>
              <a:off x="855695" y="4754589"/>
              <a:ext cx="437020" cy="776685"/>
            </a:xfrm>
            <a:custGeom>
              <a:avLst/>
              <a:gdLst>
                <a:gd name="T0" fmla="*/ 50 w 1628"/>
                <a:gd name="T1" fmla="*/ 1278 h 1817"/>
                <a:gd name="T2" fmla="*/ 105 w 1628"/>
                <a:gd name="T3" fmla="*/ 1349 h 1817"/>
                <a:gd name="T4" fmla="*/ 205 w 1628"/>
                <a:gd name="T5" fmla="*/ 1414 h 1817"/>
                <a:gd name="T6" fmla="*/ 343 w 1628"/>
                <a:gd name="T7" fmla="*/ 1472 h 1817"/>
                <a:gd name="T8" fmla="*/ 782 w 1628"/>
                <a:gd name="T9" fmla="*/ 1614 h 1817"/>
                <a:gd name="T10" fmla="*/ 1108 w 1628"/>
                <a:gd name="T11" fmla="*/ 1723 h 1817"/>
                <a:gd name="T12" fmla="*/ 1033 w 1628"/>
                <a:gd name="T13" fmla="*/ 1779 h 1817"/>
                <a:gd name="T14" fmla="*/ 747 w 1628"/>
                <a:gd name="T15" fmla="*/ 1766 h 1817"/>
                <a:gd name="T16" fmla="*/ 432 w 1628"/>
                <a:gd name="T17" fmla="*/ 1653 h 1817"/>
                <a:gd name="T18" fmla="*/ 293 w 1628"/>
                <a:gd name="T19" fmla="*/ 1588 h 1817"/>
                <a:gd name="T20" fmla="*/ 173 w 1628"/>
                <a:gd name="T21" fmla="*/ 1516 h 1817"/>
                <a:gd name="T22" fmla="*/ 81 w 1628"/>
                <a:gd name="T23" fmla="*/ 1434 h 1817"/>
                <a:gd name="T24" fmla="*/ 21 w 1628"/>
                <a:gd name="T25" fmla="*/ 1343 h 1817"/>
                <a:gd name="T26" fmla="*/ 0 w 1628"/>
                <a:gd name="T27" fmla="*/ 1240 h 1817"/>
                <a:gd name="T28" fmla="*/ 9 w 1628"/>
                <a:gd name="T29" fmla="*/ 1168 h 1817"/>
                <a:gd name="T30" fmla="*/ 51 w 1628"/>
                <a:gd name="T31" fmla="*/ 1081 h 1817"/>
                <a:gd name="T32" fmla="*/ 123 w 1628"/>
                <a:gd name="T33" fmla="*/ 1003 h 1817"/>
                <a:gd name="T34" fmla="*/ 220 w 1628"/>
                <a:gd name="T35" fmla="*/ 933 h 1817"/>
                <a:gd name="T36" fmla="*/ 335 w 1628"/>
                <a:gd name="T37" fmla="*/ 870 h 1817"/>
                <a:gd name="T38" fmla="*/ 572 w 1628"/>
                <a:gd name="T39" fmla="*/ 772 h 1817"/>
                <a:gd name="T40" fmla="*/ 792 w 1628"/>
                <a:gd name="T41" fmla="*/ 698 h 1817"/>
                <a:gd name="T42" fmla="*/ 1216 w 1628"/>
                <a:gd name="T43" fmla="*/ 563 h 1817"/>
                <a:gd name="T44" fmla="*/ 1416 w 1628"/>
                <a:gd name="T45" fmla="*/ 482 h 1817"/>
                <a:gd name="T46" fmla="*/ 1500 w 1628"/>
                <a:gd name="T47" fmla="*/ 433 h 1817"/>
                <a:gd name="T48" fmla="*/ 1558 w 1628"/>
                <a:gd name="T49" fmla="*/ 380 h 1817"/>
                <a:gd name="T50" fmla="*/ 1584 w 1628"/>
                <a:gd name="T51" fmla="*/ 322 h 1817"/>
                <a:gd name="T52" fmla="*/ 1579 w 1628"/>
                <a:gd name="T53" fmla="*/ 272 h 1817"/>
                <a:gd name="T54" fmla="*/ 1534 w 1628"/>
                <a:gd name="T55" fmla="*/ 208 h 1817"/>
                <a:gd name="T56" fmla="*/ 1451 w 1628"/>
                <a:gd name="T57" fmla="*/ 150 h 1817"/>
                <a:gd name="T58" fmla="*/ 1336 w 1628"/>
                <a:gd name="T59" fmla="*/ 96 h 1817"/>
                <a:gd name="T60" fmla="*/ 1343 w 1628"/>
                <a:gd name="T61" fmla="*/ 36 h 1817"/>
                <a:gd name="T62" fmla="*/ 1435 w 1628"/>
                <a:gd name="T63" fmla="*/ 15 h 1817"/>
                <a:gd name="T64" fmla="*/ 1519 w 1628"/>
                <a:gd name="T65" fmla="*/ 82 h 1817"/>
                <a:gd name="T66" fmla="*/ 1583 w 1628"/>
                <a:gd name="T67" fmla="*/ 156 h 1817"/>
                <a:gd name="T68" fmla="*/ 1620 w 1628"/>
                <a:gd name="T69" fmla="*/ 239 h 1817"/>
                <a:gd name="T70" fmla="*/ 1628 w 1628"/>
                <a:gd name="T71" fmla="*/ 307 h 1817"/>
                <a:gd name="T72" fmla="*/ 1610 w 1628"/>
                <a:gd name="T73" fmla="*/ 401 h 1817"/>
                <a:gd name="T74" fmla="*/ 1560 w 1628"/>
                <a:gd name="T75" fmla="*/ 486 h 1817"/>
                <a:gd name="T76" fmla="*/ 1482 w 1628"/>
                <a:gd name="T77" fmla="*/ 563 h 1817"/>
                <a:gd name="T78" fmla="*/ 1380 w 1628"/>
                <a:gd name="T79" fmla="*/ 631 h 1817"/>
                <a:gd name="T80" fmla="*/ 1260 w 1628"/>
                <a:gd name="T81" fmla="*/ 693 h 1817"/>
                <a:gd name="T82" fmla="*/ 983 w 1628"/>
                <a:gd name="T83" fmla="*/ 800 h 1817"/>
                <a:gd name="T84" fmla="*/ 544 w 1628"/>
                <a:gd name="T85" fmla="*/ 938 h 1817"/>
                <a:gd name="T86" fmla="*/ 290 w 1628"/>
                <a:gd name="T87" fmla="*/ 1027 h 1817"/>
                <a:gd name="T88" fmla="*/ 167 w 1628"/>
                <a:gd name="T89" fmla="*/ 1087 h 1817"/>
                <a:gd name="T90" fmla="*/ 95 w 1628"/>
                <a:gd name="T91" fmla="*/ 1138 h 1817"/>
                <a:gd name="T92" fmla="*/ 51 w 1628"/>
                <a:gd name="T93" fmla="*/ 1194 h 1817"/>
                <a:gd name="T94" fmla="*/ 42 w 1628"/>
                <a:gd name="T95" fmla="*/ 1240 h 1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28" h="1817">
                  <a:moveTo>
                    <a:pt x="42" y="1240"/>
                  </a:moveTo>
                  <a:lnTo>
                    <a:pt x="42" y="1240"/>
                  </a:lnTo>
                  <a:lnTo>
                    <a:pt x="43" y="1259"/>
                  </a:lnTo>
                  <a:lnTo>
                    <a:pt x="50" y="1278"/>
                  </a:lnTo>
                  <a:lnTo>
                    <a:pt x="58" y="1297"/>
                  </a:lnTo>
                  <a:lnTo>
                    <a:pt x="71" y="1315"/>
                  </a:lnTo>
                  <a:lnTo>
                    <a:pt x="85" y="1332"/>
                  </a:lnTo>
                  <a:lnTo>
                    <a:pt x="105" y="1349"/>
                  </a:lnTo>
                  <a:lnTo>
                    <a:pt x="126" y="1366"/>
                  </a:lnTo>
                  <a:lnTo>
                    <a:pt x="150" y="1382"/>
                  </a:lnTo>
                  <a:lnTo>
                    <a:pt x="176" y="1398"/>
                  </a:lnTo>
                  <a:lnTo>
                    <a:pt x="205" y="1414"/>
                  </a:lnTo>
                  <a:lnTo>
                    <a:pt x="236" y="1429"/>
                  </a:lnTo>
                  <a:lnTo>
                    <a:pt x="270" y="1444"/>
                  </a:lnTo>
                  <a:lnTo>
                    <a:pt x="306" y="1458"/>
                  </a:lnTo>
                  <a:lnTo>
                    <a:pt x="343" y="1472"/>
                  </a:lnTo>
                  <a:lnTo>
                    <a:pt x="423" y="1501"/>
                  </a:lnTo>
                  <a:lnTo>
                    <a:pt x="507" y="1529"/>
                  </a:lnTo>
                  <a:lnTo>
                    <a:pt x="596" y="1557"/>
                  </a:lnTo>
                  <a:lnTo>
                    <a:pt x="782" y="1614"/>
                  </a:lnTo>
                  <a:lnTo>
                    <a:pt x="876" y="1644"/>
                  </a:lnTo>
                  <a:lnTo>
                    <a:pt x="970" y="1675"/>
                  </a:lnTo>
                  <a:lnTo>
                    <a:pt x="1063" y="1707"/>
                  </a:lnTo>
                  <a:lnTo>
                    <a:pt x="1108" y="1723"/>
                  </a:lnTo>
                  <a:lnTo>
                    <a:pt x="1152" y="1740"/>
                  </a:lnTo>
                  <a:lnTo>
                    <a:pt x="1152" y="1740"/>
                  </a:lnTo>
                  <a:lnTo>
                    <a:pt x="1093" y="1760"/>
                  </a:lnTo>
                  <a:lnTo>
                    <a:pt x="1033" y="1779"/>
                  </a:lnTo>
                  <a:lnTo>
                    <a:pt x="910" y="1817"/>
                  </a:lnTo>
                  <a:lnTo>
                    <a:pt x="910" y="1817"/>
                  </a:lnTo>
                  <a:lnTo>
                    <a:pt x="828" y="1791"/>
                  </a:lnTo>
                  <a:lnTo>
                    <a:pt x="747" y="1766"/>
                  </a:lnTo>
                  <a:lnTo>
                    <a:pt x="666" y="1739"/>
                  </a:lnTo>
                  <a:lnTo>
                    <a:pt x="585" y="1712"/>
                  </a:lnTo>
                  <a:lnTo>
                    <a:pt x="507" y="1683"/>
                  </a:lnTo>
                  <a:lnTo>
                    <a:pt x="432" y="1653"/>
                  </a:lnTo>
                  <a:lnTo>
                    <a:pt x="395" y="1638"/>
                  </a:lnTo>
                  <a:lnTo>
                    <a:pt x="359" y="1622"/>
                  </a:lnTo>
                  <a:lnTo>
                    <a:pt x="325" y="1605"/>
                  </a:lnTo>
                  <a:lnTo>
                    <a:pt x="293" y="1588"/>
                  </a:lnTo>
                  <a:lnTo>
                    <a:pt x="260" y="1571"/>
                  </a:lnTo>
                  <a:lnTo>
                    <a:pt x="230" y="1553"/>
                  </a:lnTo>
                  <a:lnTo>
                    <a:pt x="201" y="1535"/>
                  </a:lnTo>
                  <a:lnTo>
                    <a:pt x="173" y="1516"/>
                  </a:lnTo>
                  <a:lnTo>
                    <a:pt x="147" y="1497"/>
                  </a:lnTo>
                  <a:lnTo>
                    <a:pt x="123" y="1476"/>
                  </a:lnTo>
                  <a:lnTo>
                    <a:pt x="100" y="1455"/>
                  </a:lnTo>
                  <a:lnTo>
                    <a:pt x="81" y="1434"/>
                  </a:lnTo>
                  <a:lnTo>
                    <a:pt x="63" y="1413"/>
                  </a:lnTo>
                  <a:lnTo>
                    <a:pt x="47" y="1389"/>
                  </a:lnTo>
                  <a:lnTo>
                    <a:pt x="32" y="1366"/>
                  </a:lnTo>
                  <a:lnTo>
                    <a:pt x="21" y="1343"/>
                  </a:lnTo>
                  <a:lnTo>
                    <a:pt x="11" y="1318"/>
                  </a:lnTo>
                  <a:lnTo>
                    <a:pt x="4" y="1293"/>
                  </a:lnTo>
                  <a:lnTo>
                    <a:pt x="0" y="1267"/>
                  </a:lnTo>
                  <a:lnTo>
                    <a:pt x="0" y="1240"/>
                  </a:lnTo>
                  <a:lnTo>
                    <a:pt x="0" y="1240"/>
                  </a:lnTo>
                  <a:lnTo>
                    <a:pt x="0" y="1215"/>
                  </a:lnTo>
                  <a:lnTo>
                    <a:pt x="3" y="1191"/>
                  </a:lnTo>
                  <a:lnTo>
                    <a:pt x="9" y="1168"/>
                  </a:lnTo>
                  <a:lnTo>
                    <a:pt x="17" y="1146"/>
                  </a:lnTo>
                  <a:lnTo>
                    <a:pt x="27" y="1123"/>
                  </a:lnTo>
                  <a:lnTo>
                    <a:pt x="39" y="1102"/>
                  </a:lnTo>
                  <a:lnTo>
                    <a:pt x="51" y="1081"/>
                  </a:lnTo>
                  <a:lnTo>
                    <a:pt x="68" y="1061"/>
                  </a:lnTo>
                  <a:lnTo>
                    <a:pt x="84" y="1041"/>
                  </a:lnTo>
                  <a:lnTo>
                    <a:pt x="103" y="1022"/>
                  </a:lnTo>
                  <a:lnTo>
                    <a:pt x="123" y="1003"/>
                  </a:lnTo>
                  <a:lnTo>
                    <a:pt x="145" y="984"/>
                  </a:lnTo>
                  <a:lnTo>
                    <a:pt x="168" y="968"/>
                  </a:lnTo>
                  <a:lnTo>
                    <a:pt x="194" y="949"/>
                  </a:lnTo>
                  <a:lnTo>
                    <a:pt x="220" y="933"/>
                  </a:lnTo>
                  <a:lnTo>
                    <a:pt x="248" y="917"/>
                  </a:lnTo>
                  <a:lnTo>
                    <a:pt x="275" y="901"/>
                  </a:lnTo>
                  <a:lnTo>
                    <a:pt x="304" y="885"/>
                  </a:lnTo>
                  <a:lnTo>
                    <a:pt x="335" y="870"/>
                  </a:lnTo>
                  <a:lnTo>
                    <a:pt x="367" y="855"/>
                  </a:lnTo>
                  <a:lnTo>
                    <a:pt x="432" y="827"/>
                  </a:lnTo>
                  <a:lnTo>
                    <a:pt x="500" y="799"/>
                  </a:lnTo>
                  <a:lnTo>
                    <a:pt x="572" y="772"/>
                  </a:lnTo>
                  <a:lnTo>
                    <a:pt x="644" y="747"/>
                  </a:lnTo>
                  <a:lnTo>
                    <a:pt x="717" y="723"/>
                  </a:lnTo>
                  <a:lnTo>
                    <a:pt x="792" y="698"/>
                  </a:lnTo>
                  <a:lnTo>
                    <a:pt x="792" y="698"/>
                  </a:lnTo>
                  <a:lnTo>
                    <a:pt x="939" y="653"/>
                  </a:lnTo>
                  <a:lnTo>
                    <a:pt x="1084" y="607"/>
                  </a:lnTo>
                  <a:lnTo>
                    <a:pt x="1152" y="585"/>
                  </a:lnTo>
                  <a:lnTo>
                    <a:pt x="1216" y="563"/>
                  </a:lnTo>
                  <a:lnTo>
                    <a:pt x="1280" y="540"/>
                  </a:lnTo>
                  <a:lnTo>
                    <a:pt x="1338" y="518"/>
                  </a:lnTo>
                  <a:lnTo>
                    <a:pt x="1391" y="494"/>
                  </a:lnTo>
                  <a:lnTo>
                    <a:pt x="1416" y="482"/>
                  </a:lnTo>
                  <a:lnTo>
                    <a:pt x="1438" y="470"/>
                  </a:lnTo>
                  <a:lnTo>
                    <a:pt x="1461" y="458"/>
                  </a:lnTo>
                  <a:lnTo>
                    <a:pt x="1482" y="446"/>
                  </a:lnTo>
                  <a:lnTo>
                    <a:pt x="1500" y="433"/>
                  </a:lnTo>
                  <a:lnTo>
                    <a:pt x="1518" y="419"/>
                  </a:lnTo>
                  <a:lnTo>
                    <a:pt x="1532" y="407"/>
                  </a:lnTo>
                  <a:lnTo>
                    <a:pt x="1547" y="393"/>
                  </a:lnTo>
                  <a:lnTo>
                    <a:pt x="1558" y="380"/>
                  </a:lnTo>
                  <a:lnTo>
                    <a:pt x="1568" y="365"/>
                  </a:lnTo>
                  <a:lnTo>
                    <a:pt x="1576" y="352"/>
                  </a:lnTo>
                  <a:lnTo>
                    <a:pt x="1581" y="337"/>
                  </a:lnTo>
                  <a:lnTo>
                    <a:pt x="1584" y="322"/>
                  </a:lnTo>
                  <a:lnTo>
                    <a:pt x="1586" y="307"/>
                  </a:lnTo>
                  <a:lnTo>
                    <a:pt x="1586" y="307"/>
                  </a:lnTo>
                  <a:lnTo>
                    <a:pt x="1584" y="289"/>
                  </a:lnTo>
                  <a:lnTo>
                    <a:pt x="1579" y="272"/>
                  </a:lnTo>
                  <a:lnTo>
                    <a:pt x="1573" y="255"/>
                  </a:lnTo>
                  <a:lnTo>
                    <a:pt x="1563" y="239"/>
                  </a:lnTo>
                  <a:lnTo>
                    <a:pt x="1550" y="223"/>
                  </a:lnTo>
                  <a:lnTo>
                    <a:pt x="1534" y="208"/>
                  </a:lnTo>
                  <a:lnTo>
                    <a:pt x="1518" y="194"/>
                  </a:lnTo>
                  <a:lnTo>
                    <a:pt x="1497" y="179"/>
                  </a:lnTo>
                  <a:lnTo>
                    <a:pt x="1476" y="164"/>
                  </a:lnTo>
                  <a:lnTo>
                    <a:pt x="1451" y="150"/>
                  </a:lnTo>
                  <a:lnTo>
                    <a:pt x="1425" y="136"/>
                  </a:lnTo>
                  <a:lnTo>
                    <a:pt x="1398" y="123"/>
                  </a:lnTo>
                  <a:lnTo>
                    <a:pt x="1367" y="109"/>
                  </a:lnTo>
                  <a:lnTo>
                    <a:pt x="1336" y="96"/>
                  </a:lnTo>
                  <a:lnTo>
                    <a:pt x="1270" y="70"/>
                  </a:lnTo>
                  <a:lnTo>
                    <a:pt x="1270" y="70"/>
                  </a:lnTo>
                  <a:lnTo>
                    <a:pt x="1307" y="53"/>
                  </a:lnTo>
                  <a:lnTo>
                    <a:pt x="1343" y="36"/>
                  </a:lnTo>
                  <a:lnTo>
                    <a:pt x="1377" y="18"/>
                  </a:lnTo>
                  <a:lnTo>
                    <a:pt x="1411" y="0"/>
                  </a:lnTo>
                  <a:lnTo>
                    <a:pt x="1411" y="0"/>
                  </a:lnTo>
                  <a:lnTo>
                    <a:pt x="1435" y="15"/>
                  </a:lnTo>
                  <a:lnTo>
                    <a:pt x="1458" y="31"/>
                  </a:lnTo>
                  <a:lnTo>
                    <a:pt x="1481" y="48"/>
                  </a:lnTo>
                  <a:lnTo>
                    <a:pt x="1500" y="65"/>
                  </a:lnTo>
                  <a:lnTo>
                    <a:pt x="1519" y="82"/>
                  </a:lnTo>
                  <a:lnTo>
                    <a:pt x="1537" y="100"/>
                  </a:lnTo>
                  <a:lnTo>
                    <a:pt x="1553" y="118"/>
                  </a:lnTo>
                  <a:lnTo>
                    <a:pt x="1570" y="137"/>
                  </a:lnTo>
                  <a:lnTo>
                    <a:pt x="1583" y="156"/>
                  </a:lnTo>
                  <a:lnTo>
                    <a:pt x="1594" y="177"/>
                  </a:lnTo>
                  <a:lnTo>
                    <a:pt x="1605" y="197"/>
                  </a:lnTo>
                  <a:lnTo>
                    <a:pt x="1613" y="218"/>
                  </a:lnTo>
                  <a:lnTo>
                    <a:pt x="1620" y="239"/>
                  </a:lnTo>
                  <a:lnTo>
                    <a:pt x="1625" y="260"/>
                  </a:lnTo>
                  <a:lnTo>
                    <a:pt x="1628" y="284"/>
                  </a:lnTo>
                  <a:lnTo>
                    <a:pt x="1628" y="307"/>
                  </a:lnTo>
                  <a:lnTo>
                    <a:pt x="1628" y="307"/>
                  </a:lnTo>
                  <a:lnTo>
                    <a:pt x="1628" y="331"/>
                  </a:lnTo>
                  <a:lnTo>
                    <a:pt x="1623" y="356"/>
                  </a:lnTo>
                  <a:lnTo>
                    <a:pt x="1618" y="379"/>
                  </a:lnTo>
                  <a:lnTo>
                    <a:pt x="1610" y="401"/>
                  </a:lnTo>
                  <a:lnTo>
                    <a:pt x="1600" y="424"/>
                  </a:lnTo>
                  <a:lnTo>
                    <a:pt x="1589" y="446"/>
                  </a:lnTo>
                  <a:lnTo>
                    <a:pt x="1576" y="466"/>
                  </a:lnTo>
                  <a:lnTo>
                    <a:pt x="1560" y="486"/>
                  </a:lnTo>
                  <a:lnTo>
                    <a:pt x="1544" y="506"/>
                  </a:lnTo>
                  <a:lnTo>
                    <a:pt x="1524" y="525"/>
                  </a:lnTo>
                  <a:lnTo>
                    <a:pt x="1503" y="544"/>
                  </a:lnTo>
                  <a:lnTo>
                    <a:pt x="1482" y="563"/>
                  </a:lnTo>
                  <a:lnTo>
                    <a:pt x="1458" y="581"/>
                  </a:lnTo>
                  <a:lnTo>
                    <a:pt x="1434" y="598"/>
                  </a:lnTo>
                  <a:lnTo>
                    <a:pt x="1408" y="614"/>
                  </a:lnTo>
                  <a:lnTo>
                    <a:pt x="1380" y="631"/>
                  </a:lnTo>
                  <a:lnTo>
                    <a:pt x="1353" y="647"/>
                  </a:lnTo>
                  <a:lnTo>
                    <a:pt x="1322" y="663"/>
                  </a:lnTo>
                  <a:lnTo>
                    <a:pt x="1293" y="678"/>
                  </a:lnTo>
                  <a:lnTo>
                    <a:pt x="1260" y="693"/>
                  </a:lnTo>
                  <a:lnTo>
                    <a:pt x="1195" y="722"/>
                  </a:lnTo>
                  <a:lnTo>
                    <a:pt x="1126" y="749"/>
                  </a:lnTo>
                  <a:lnTo>
                    <a:pt x="1056" y="775"/>
                  </a:lnTo>
                  <a:lnTo>
                    <a:pt x="983" y="800"/>
                  </a:lnTo>
                  <a:lnTo>
                    <a:pt x="909" y="824"/>
                  </a:lnTo>
                  <a:lnTo>
                    <a:pt x="836" y="848"/>
                  </a:lnTo>
                  <a:lnTo>
                    <a:pt x="687" y="893"/>
                  </a:lnTo>
                  <a:lnTo>
                    <a:pt x="544" y="938"/>
                  </a:lnTo>
                  <a:lnTo>
                    <a:pt x="476" y="960"/>
                  </a:lnTo>
                  <a:lnTo>
                    <a:pt x="410" y="982"/>
                  </a:lnTo>
                  <a:lnTo>
                    <a:pt x="348" y="1005"/>
                  </a:lnTo>
                  <a:lnTo>
                    <a:pt x="290" y="1027"/>
                  </a:lnTo>
                  <a:lnTo>
                    <a:pt x="236" y="1050"/>
                  </a:lnTo>
                  <a:lnTo>
                    <a:pt x="212" y="1063"/>
                  </a:lnTo>
                  <a:lnTo>
                    <a:pt x="188" y="1075"/>
                  </a:lnTo>
                  <a:lnTo>
                    <a:pt x="167" y="1087"/>
                  </a:lnTo>
                  <a:lnTo>
                    <a:pt x="145" y="1099"/>
                  </a:lnTo>
                  <a:lnTo>
                    <a:pt x="128" y="1112"/>
                  </a:lnTo>
                  <a:lnTo>
                    <a:pt x="110" y="1125"/>
                  </a:lnTo>
                  <a:lnTo>
                    <a:pt x="95" y="1138"/>
                  </a:lnTo>
                  <a:lnTo>
                    <a:pt x="81" y="1152"/>
                  </a:lnTo>
                  <a:lnTo>
                    <a:pt x="69" y="1166"/>
                  </a:lnTo>
                  <a:lnTo>
                    <a:pt x="60" y="1180"/>
                  </a:lnTo>
                  <a:lnTo>
                    <a:pt x="51" y="1194"/>
                  </a:lnTo>
                  <a:lnTo>
                    <a:pt x="47" y="1209"/>
                  </a:lnTo>
                  <a:lnTo>
                    <a:pt x="43" y="1224"/>
                  </a:lnTo>
                  <a:lnTo>
                    <a:pt x="42" y="1240"/>
                  </a:lnTo>
                  <a:lnTo>
                    <a:pt x="42" y="124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7" name="Freeform 18">
              <a:extLst>
                <a:ext uri="{FF2B5EF4-FFF2-40B4-BE49-F238E27FC236}">
                  <a16:creationId xmlns:a16="http://schemas.microsoft.com/office/drawing/2014/main" id="{B2503045-528A-07AF-03EA-D362ACCAB78C}"/>
                </a:ext>
              </a:extLst>
            </p:cNvPr>
            <p:cNvSpPr>
              <a:spLocks/>
            </p:cNvSpPr>
            <p:nvPr/>
          </p:nvSpPr>
          <p:spPr bwMode="auto">
            <a:xfrm>
              <a:off x="1196614" y="5554459"/>
              <a:ext cx="96101" cy="131380"/>
            </a:xfrm>
            <a:custGeom>
              <a:avLst/>
              <a:gdLst>
                <a:gd name="T0" fmla="*/ 0 w 358"/>
                <a:gd name="T1" fmla="*/ 70 h 307"/>
                <a:gd name="T2" fmla="*/ 0 w 358"/>
                <a:gd name="T3" fmla="*/ 70 h 307"/>
                <a:gd name="T4" fmla="*/ 66 w 358"/>
                <a:gd name="T5" fmla="*/ 96 h 307"/>
                <a:gd name="T6" fmla="*/ 97 w 358"/>
                <a:gd name="T7" fmla="*/ 109 h 307"/>
                <a:gd name="T8" fmla="*/ 126 w 358"/>
                <a:gd name="T9" fmla="*/ 123 h 307"/>
                <a:gd name="T10" fmla="*/ 155 w 358"/>
                <a:gd name="T11" fmla="*/ 136 h 307"/>
                <a:gd name="T12" fmla="*/ 181 w 358"/>
                <a:gd name="T13" fmla="*/ 150 h 307"/>
                <a:gd name="T14" fmla="*/ 206 w 358"/>
                <a:gd name="T15" fmla="*/ 164 h 307"/>
                <a:gd name="T16" fmla="*/ 227 w 358"/>
                <a:gd name="T17" fmla="*/ 179 h 307"/>
                <a:gd name="T18" fmla="*/ 246 w 358"/>
                <a:gd name="T19" fmla="*/ 194 h 307"/>
                <a:gd name="T20" fmla="*/ 264 w 358"/>
                <a:gd name="T21" fmla="*/ 208 h 307"/>
                <a:gd name="T22" fmla="*/ 279 w 358"/>
                <a:gd name="T23" fmla="*/ 223 h 307"/>
                <a:gd name="T24" fmla="*/ 292 w 358"/>
                <a:gd name="T25" fmla="*/ 239 h 307"/>
                <a:gd name="T26" fmla="*/ 301 w 358"/>
                <a:gd name="T27" fmla="*/ 255 h 307"/>
                <a:gd name="T28" fmla="*/ 309 w 358"/>
                <a:gd name="T29" fmla="*/ 272 h 307"/>
                <a:gd name="T30" fmla="*/ 314 w 358"/>
                <a:gd name="T31" fmla="*/ 289 h 307"/>
                <a:gd name="T32" fmla="*/ 316 w 358"/>
                <a:gd name="T33" fmla="*/ 307 h 307"/>
                <a:gd name="T34" fmla="*/ 358 w 358"/>
                <a:gd name="T35" fmla="*/ 307 h 307"/>
                <a:gd name="T36" fmla="*/ 358 w 358"/>
                <a:gd name="T37" fmla="*/ 307 h 307"/>
                <a:gd name="T38" fmla="*/ 356 w 358"/>
                <a:gd name="T39" fmla="*/ 284 h 307"/>
                <a:gd name="T40" fmla="*/ 355 w 358"/>
                <a:gd name="T41" fmla="*/ 260 h 307"/>
                <a:gd name="T42" fmla="*/ 350 w 358"/>
                <a:gd name="T43" fmla="*/ 239 h 307"/>
                <a:gd name="T44" fmla="*/ 343 w 358"/>
                <a:gd name="T45" fmla="*/ 218 h 307"/>
                <a:gd name="T46" fmla="*/ 334 w 358"/>
                <a:gd name="T47" fmla="*/ 197 h 307"/>
                <a:gd name="T48" fmla="*/ 324 w 358"/>
                <a:gd name="T49" fmla="*/ 177 h 307"/>
                <a:gd name="T50" fmla="*/ 313 w 358"/>
                <a:gd name="T51" fmla="*/ 156 h 307"/>
                <a:gd name="T52" fmla="*/ 298 w 358"/>
                <a:gd name="T53" fmla="*/ 137 h 307"/>
                <a:gd name="T54" fmla="*/ 283 w 358"/>
                <a:gd name="T55" fmla="*/ 118 h 307"/>
                <a:gd name="T56" fmla="*/ 267 w 358"/>
                <a:gd name="T57" fmla="*/ 100 h 307"/>
                <a:gd name="T58" fmla="*/ 249 w 358"/>
                <a:gd name="T59" fmla="*/ 82 h 307"/>
                <a:gd name="T60" fmla="*/ 230 w 358"/>
                <a:gd name="T61" fmla="*/ 65 h 307"/>
                <a:gd name="T62" fmla="*/ 209 w 358"/>
                <a:gd name="T63" fmla="*/ 48 h 307"/>
                <a:gd name="T64" fmla="*/ 188 w 358"/>
                <a:gd name="T65" fmla="*/ 31 h 307"/>
                <a:gd name="T66" fmla="*/ 165 w 358"/>
                <a:gd name="T67" fmla="*/ 15 h 307"/>
                <a:gd name="T68" fmla="*/ 141 w 358"/>
                <a:gd name="T69" fmla="*/ 0 h 307"/>
                <a:gd name="T70" fmla="*/ 141 w 358"/>
                <a:gd name="T71" fmla="*/ 0 h 307"/>
                <a:gd name="T72" fmla="*/ 107 w 358"/>
                <a:gd name="T73" fmla="*/ 18 h 307"/>
                <a:gd name="T74" fmla="*/ 73 w 358"/>
                <a:gd name="T75" fmla="*/ 36 h 307"/>
                <a:gd name="T76" fmla="*/ 37 w 358"/>
                <a:gd name="T77" fmla="*/ 53 h 307"/>
                <a:gd name="T78" fmla="*/ 0 w 358"/>
                <a:gd name="T79" fmla="*/ 70 h 307"/>
                <a:gd name="T80" fmla="*/ 0 w 358"/>
                <a:gd name="T81" fmla="*/ 7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58" h="307">
                  <a:moveTo>
                    <a:pt x="0" y="70"/>
                  </a:moveTo>
                  <a:lnTo>
                    <a:pt x="0" y="70"/>
                  </a:lnTo>
                  <a:lnTo>
                    <a:pt x="66" y="96"/>
                  </a:lnTo>
                  <a:lnTo>
                    <a:pt x="97" y="109"/>
                  </a:lnTo>
                  <a:lnTo>
                    <a:pt x="126" y="123"/>
                  </a:lnTo>
                  <a:lnTo>
                    <a:pt x="155" y="136"/>
                  </a:lnTo>
                  <a:lnTo>
                    <a:pt x="181" y="150"/>
                  </a:lnTo>
                  <a:lnTo>
                    <a:pt x="206" y="164"/>
                  </a:lnTo>
                  <a:lnTo>
                    <a:pt x="227" y="179"/>
                  </a:lnTo>
                  <a:lnTo>
                    <a:pt x="246" y="194"/>
                  </a:lnTo>
                  <a:lnTo>
                    <a:pt x="264" y="208"/>
                  </a:lnTo>
                  <a:lnTo>
                    <a:pt x="279" y="223"/>
                  </a:lnTo>
                  <a:lnTo>
                    <a:pt x="292" y="239"/>
                  </a:lnTo>
                  <a:lnTo>
                    <a:pt x="301" y="255"/>
                  </a:lnTo>
                  <a:lnTo>
                    <a:pt x="309" y="272"/>
                  </a:lnTo>
                  <a:lnTo>
                    <a:pt x="314" y="289"/>
                  </a:lnTo>
                  <a:lnTo>
                    <a:pt x="316" y="307"/>
                  </a:lnTo>
                  <a:lnTo>
                    <a:pt x="358" y="307"/>
                  </a:lnTo>
                  <a:lnTo>
                    <a:pt x="358" y="307"/>
                  </a:lnTo>
                  <a:lnTo>
                    <a:pt x="356" y="284"/>
                  </a:lnTo>
                  <a:lnTo>
                    <a:pt x="355" y="260"/>
                  </a:lnTo>
                  <a:lnTo>
                    <a:pt x="350" y="239"/>
                  </a:lnTo>
                  <a:lnTo>
                    <a:pt x="343" y="218"/>
                  </a:lnTo>
                  <a:lnTo>
                    <a:pt x="334" y="197"/>
                  </a:lnTo>
                  <a:lnTo>
                    <a:pt x="324" y="177"/>
                  </a:lnTo>
                  <a:lnTo>
                    <a:pt x="313" y="156"/>
                  </a:lnTo>
                  <a:lnTo>
                    <a:pt x="298" y="137"/>
                  </a:lnTo>
                  <a:lnTo>
                    <a:pt x="283" y="118"/>
                  </a:lnTo>
                  <a:lnTo>
                    <a:pt x="267" y="100"/>
                  </a:lnTo>
                  <a:lnTo>
                    <a:pt x="249" y="82"/>
                  </a:lnTo>
                  <a:lnTo>
                    <a:pt x="230" y="65"/>
                  </a:lnTo>
                  <a:lnTo>
                    <a:pt x="209" y="48"/>
                  </a:lnTo>
                  <a:lnTo>
                    <a:pt x="188" y="31"/>
                  </a:lnTo>
                  <a:lnTo>
                    <a:pt x="165" y="15"/>
                  </a:lnTo>
                  <a:lnTo>
                    <a:pt x="141" y="0"/>
                  </a:lnTo>
                  <a:lnTo>
                    <a:pt x="141" y="0"/>
                  </a:lnTo>
                  <a:lnTo>
                    <a:pt x="107" y="18"/>
                  </a:lnTo>
                  <a:lnTo>
                    <a:pt x="73" y="36"/>
                  </a:lnTo>
                  <a:lnTo>
                    <a:pt x="37" y="53"/>
                  </a:lnTo>
                  <a:lnTo>
                    <a:pt x="0" y="70"/>
                  </a:lnTo>
                  <a:lnTo>
                    <a:pt x="0" y="7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8" name="Freeform 19">
              <a:extLst>
                <a:ext uri="{FF2B5EF4-FFF2-40B4-BE49-F238E27FC236}">
                  <a16:creationId xmlns:a16="http://schemas.microsoft.com/office/drawing/2014/main" id="{62A5981E-2DC7-AF15-AD85-08236FF16486}"/>
                </a:ext>
              </a:extLst>
            </p:cNvPr>
            <p:cNvSpPr>
              <a:spLocks/>
            </p:cNvSpPr>
            <p:nvPr/>
          </p:nvSpPr>
          <p:spPr bwMode="auto">
            <a:xfrm>
              <a:off x="855158" y="4484102"/>
              <a:ext cx="309780" cy="247303"/>
            </a:xfrm>
            <a:custGeom>
              <a:avLst/>
              <a:gdLst>
                <a:gd name="T0" fmla="*/ 911 w 1154"/>
                <a:gd name="T1" fmla="*/ 577 h 577"/>
                <a:gd name="T2" fmla="*/ 911 w 1154"/>
                <a:gd name="T3" fmla="*/ 577 h 577"/>
                <a:gd name="T4" fmla="*/ 1035 w 1154"/>
                <a:gd name="T5" fmla="*/ 539 h 577"/>
                <a:gd name="T6" fmla="*/ 1095 w 1154"/>
                <a:gd name="T7" fmla="*/ 520 h 577"/>
                <a:gd name="T8" fmla="*/ 1154 w 1154"/>
                <a:gd name="T9" fmla="*/ 500 h 577"/>
                <a:gd name="T10" fmla="*/ 1154 w 1154"/>
                <a:gd name="T11" fmla="*/ 500 h 577"/>
                <a:gd name="T12" fmla="*/ 1110 w 1154"/>
                <a:gd name="T13" fmla="*/ 483 h 577"/>
                <a:gd name="T14" fmla="*/ 1065 w 1154"/>
                <a:gd name="T15" fmla="*/ 467 h 577"/>
                <a:gd name="T16" fmla="*/ 972 w 1154"/>
                <a:gd name="T17" fmla="*/ 435 h 577"/>
                <a:gd name="T18" fmla="*/ 878 w 1154"/>
                <a:gd name="T19" fmla="*/ 404 h 577"/>
                <a:gd name="T20" fmla="*/ 783 w 1154"/>
                <a:gd name="T21" fmla="*/ 374 h 577"/>
                <a:gd name="T22" fmla="*/ 598 w 1154"/>
                <a:gd name="T23" fmla="*/ 317 h 577"/>
                <a:gd name="T24" fmla="*/ 509 w 1154"/>
                <a:gd name="T25" fmla="*/ 289 h 577"/>
                <a:gd name="T26" fmla="*/ 423 w 1154"/>
                <a:gd name="T27" fmla="*/ 261 h 577"/>
                <a:gd name="T28" fmla="*/ 343 w 1154"/>
                <a:gd name="T29" fmla="*/ 233 h 577"/>
                <a:gd name="T30" fmla="*/ 306 w 1154"/>
                <a:gd name="T31" fmla="*/ 218 h 577"/>
                <a:gd name="T32" fmla="*/ 272 w 1154"/>
                <a:gd name="T33" fmla="*/ 204 h 577"/>
                <a:gd name="T34" fmla="*/ 238 w 1154"/>
                <a:gd name="T35" fmla="*/ 189 h 577"/>
                <a:gd name="T36" fmla="*/ 207 w 1154"/>
                <a:gd name="T37" fmla="*/ 174 h 577"/>
                <a:gd name="T38" fmla="*/ 178 w 1154"/>
                <a:gd name="T39" fmla="*/ 158 h 577"/>
                <a:gd name="T40" fmla="*/ 151 w 1154"/>
                <a:gd name="T41" fmla="*/ 142 h 577"/>
                <a:gd name="T42" fmla="*/ 126 w 1154"/>
                <a:gd name="T43" fmla="*/ 126 h 577"/>
                <a:gd name="T44" fmla="*/ 105 w 1154"/>
                <a:gd name="T45" fmla="*/ 109 h 577"/>
                <a:gd name="T46" fmla="*/ 87 w 1154"/>
                <a:gd name="T47" fmla="*/ 92 h 577"/>
                <a:gd name="T48" fmla="*/ 71 w 1154"/>
                <a:gd name="T49" fmla="*/ 75 h 577"/>
                <a:gd name="T50" fmla="*/ 60 w 1154"/>
                <a:gd name="T51" fmla="*/ 57 h 577"/>
                <a:gd name="T52" fmla="*/ 50 w 1154"/>
                <a:gd name="T53" fmla="*/ 38 h 577"/>
                <a:gd name="T54" fmla="*/ 45 w 1154"/>
                <a:gd name="T55" fmla="*/ 19 h 577"/>
                <a:gd name="T56" fmla="*/ 44 w 1154"/>
                <a:gd name="T57" fmla="*/ 0 h 577"/>
                <a:gd name="T58" fmla="*/ 0 w 1154"/>
                <a:gd name="T59" fmla="*/ 0 h 577"/>
                <a:gd name="T60" fmla="*/ 0 w 1154"/>
                <a:gd name="T61" fmla="*/ 0 h 577"/>
                <a:gd name="T62" fmla="*/ 2 w 1154"/>
                <a:gd name="T63" fmla="*/ 27 h 577"/>
                <a:gd name="T64" fmla="*/ 6 w 1154"/>
                <a:gd name="T65" fmla="*/ 53 h 577"/>
                <a:gd name="T66" fmla="*/ 13 w 1154"/>
                <a:gd name="T67" fmla="*/ 78 h 577"/>
                <a:gd name="T68" fmla="*/ 23 w 1154"/>
                <a:gd name="T69" fmla="*/ 103 h 577"/>
                <a:gd name="T70" fmla="*/ 34 w 1154"/>
                <a:gd name="T71" fmla="*/ 127 h 577"/>
                <a:gd name="T72" fmla="*/ 47 w 1154"/>
                <a:gd name="T73" fmla="*/ 149 h 577"/>
                <a:gd name="T74" fmla="*/ 63 w 1154"/>
                <a:gd name="T75" fmla="*/ 173 h 577"/>
                <a:gd name="T76" fmla="*/ 83 w 1154"/>
                <a:gd name="T77" fmla="*/ 194 h 577"/>
                <a:gd name="T78" fmla="*/ 102 w 1154"/>
                <a:gd name="T79" fmla="*/ 215 h 577"/>
                <a:gd name="T80" fmla="*/ 125 w 1154"/>
                <a:gd name="T81" fmla="*/ 236 h 577"/>
                <a:gd name="T82" fmla="*/ 149 w 1154"/>
                <a:gd name="T83" fmla="*/ 257 h 577"/>
                <a:gd name="T84" fmla="*/ 175 w 1154"/>
                <a:gd name="T85" fmla="*/ 276 h 577"/>
                <a:gd name="T86" fmla="*/ 203 w 1154"/>
                <a:gd name="T87" fmla="*/ 295 h 577"/>
                <a:gd name="T88" fmla="*/ 232 w 1154"/>
                <a:gd name="T89" fmla="*/ 313 h 577"/>
                <a:gd name="T90" fmla="*/ 262 w 1154"/>
                <a:gd name="T91" fmla="*/ 331 h 577"/>
                <a:gd name="T92" fmla="*/ 293 w 1154"/>
                <a:gd name="T93" fmla="*/ 348 h 577"/>
                <a:gd name="T94" fmla="*/ 327 w 1154"/>
                <a:gd name="T95" fmla="*/ 365 h 577"/>
                <a:gd name="T96" fmla="*/ 361 w 1154"/>
                <a:gd name="T97" fmla="*/ 382 h 577"/>
                <a:gd name="T98" fmla="*/ 397 w 1154"/>
                <a:gd name="T99" fmla="*/ 398 h 577"/>
                <a:gd name="T100" fmla="*/ 433 w 1154"/>
                <a:gd name="T101" fmla="*/ 413 h 577"/>
                <a:gd name="T102" fmla="*/ 509 w 1154"/>
                <a:gd name="T103" fmla="*/ 443 h 577"/>
                <a:gd name="T104" fmla="*/ 587 w 1154"/>
                <a:gd name="T105" fmla="*/ 472 h 577"/>
                <a:gd name="T106" fmla="*/ 666 w 1154"/>
                <a:gd name="T107" fmla="*/ 499 h 577"/>
                <a:gd name="T108" fmla="*/ 749 w 1154"/>
                <a:gd name="T109" fmla="*/ 526 h 577"/>
                <a:gd name="T110" fmla="*/ 830 w 1154"/>
                <a:gd name="T111" fmla="*/ 551 h 577"/>
                <a:gd name="T112" fmla="*/ 911 w 1154"/>
                <a:gd name="T113" fmla="*/ 577 h 577"/>
                <a:gd name="T114" fmla="*/ 911 w 1154"/>
                <a:gd name="T115" fmla="*/ 577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54" h="577">
                  <a:moveTo>
                    <a:pt x="911" y="577"/>
                  </a:moveTo>
                  <a:lnTo>
                    <a:pt x="911" y="577"/>
                  </a:lnTo>
                  <a:lnTo>
                    <a:pt x="1035" y="539"/>
                  </a:lnTo>
                  <a:lnTo>
                    <a:pt x="1095" y="520"/>
                  </a:lnTo>
                  <a:lnTo>
                    <a:pt x="1154" y="500"/>
                  </a:lnTo>
                  <a:lnTo>
                    <a:pt x="1154" y="500"/>
                  </a:lnTo>
                  <a:lnTo>
                    <a:pt x="1110" y="483"/>
                  </a:lnTo>
                  <a:lnTo>
                    <a:pt x="1065" y="467"/>
                  </a:lnTo>
                  <a:lnTo>
                    <a:pt x="972" y="435"/>
                  </a:lnTo>
                  <a:lnTo>
                    <a:pt x="878" y="404"/>
                  </a:lnTo>
                  <a:lnTo>
                    <a:pt x="783" y="374"/>
                  </a:lnTo>
                  <a:lnTo>
                    <a:pt x="598" y="317"/>
                  </a:lnTo>
                  <a:lnTo>
                    <a:pt x="509" y="289"/>
                  </a:lnTo>
                  <a:lnTo>
                    <a:pt x="423" y="261"/>
                  </a:lnTo>
                  <a:lnTo>
                    <a:pt x="343" y="233"/>
                  </a:lnTo>
                  <a:lnTo>
                    <a:pt x="306" y="218"/>
                  </a:lnTo>
                  <a:lnTo>
                    <a:pt x="272" y="204"/>
                  </a:lnTo>
                  <a:lnTo>
                    <a:pt x="238" y="189"/>
                  </a:lnTo>
                  <a:lnTo>
                    <a:pt x="207" y="174"/>
                  </a:lnTo>
                  <a:lnTo>
                    <a:pt x="178" y="158"/>
                  </a:lnTo>
                  <a:lnTo>
                    <a:pt x="151" y="142"/>
                  </a:lnTo>
                  <a:lnTo>
                    <a:pt x="126" y="126"/>
                  </a:lnTo>
                  <a:lnTo>
                    <a:pt x="105" y="109"/>
                  </a:lnTo>
                  <a:lnTo>
                    <a:pt x="87" y="92"/>
                  </a:lnTo>
                  <a:lnTo>
                    <a:pt x="71" y="75"/>
                  </a:lnTo>
                  <a:lnTo>
                    <a:pt x="60" y="57"/>
                  </a:lnTo>
                  <a:lnTo>
                    <a:pt x="50" y="38"/>
                  </a:lnTo>
                  <a:lnTo>
                    <a:pt x="45" y="19"/>
                  </a:lnTo>
                  <a:lnTo>
                    <a:pt x="44" y="0"/>
                  </a:lnTo>
                  <a:lnTo>
                    <a:pt x="0" y="0"/>
                  </a:lnTo>
                  <a:lnTo>
                    <a:pt x="0" y="0"/>
                  </a:lnTo>
                  <a:lnTo>
                    <a:pt x="2" y="27"/>
                  </a:lnTo>
                  <a:lnTo>
                    <a:pt x="6" y="53"/>
                  </a:lnTo>
                  <a:lnTo>
                    <a:pt x="13" y="78"/>
                  </a:lnTo>
                  <a:lnTo>
                    <a:pt x="23" y="103"/>
                  </a:lnTo>
                  <a:lnTo>
                    <a:pt x="34" y="127"/>
                  </a:lnTo>
                  <a:lnTo>
                    <a:pt x="47" y="149"/>
                  </a:lnTo>
                  <a:lnTo>
                    <a:pt x="63" y="173"/>
                  </a:lnTo>
                  <a:lnTo>
                    <a:pt x="83" y="194"/>
                  </a:lnTo>
                  <a:lnTo>
                    <a:pt x="102" y="215"/>
                  </a:lnTo>
                  <a:lnTo>
                    <a:pt x="125" y="236"/>
                  </a:lnTo>
                  <a:lnTo>
                    <a:pt x="149" y="257"/>
                  </a:lnTo>
                  <a:lnTo>
                    <a:pt x="175" y="276"/>
                  </a:lnTo>
                  <a:lnTo>
                    <a:pt x="203" y="295"/>
                  </a:lnTo>
                  <a:lnTo>
                    <a:pt x="232" y="313"/>
                  </a:lnTo>
                  <a:lnTo>
                    <a:pt x="262" y="331"/>
                  </a:lnTo>
                  <a:lnTo>
                    <a:pt x="293" y="348"/>
                  </a:lnTo>
                  <a:lnTo>
                    <a:pt x="327" y="365"/>
                  </a:lnTo>
                  <a:lnTo>
                    <a:pt x="361" y="382"/>
                  </a:lnTo>
                  <a:lnTo>
                    <a:pt x="397" y="398"/>
                  </a:lnTo>
                  <a:lnTo>
                    <a:pt x="433" y="413"/>
                  </a:lnTo>
                  <a:lnTo>
                    <a:pt x="509" y="443"/>
                  </a:lnTo>
                  <a:lnTo>
                    <a:pt x="587" y="472"/>
                  </a:lnTo>
                  <a:lnTo>
                    <a:pt x="666" y="499"/>
                  </a:lnTo>
                  <a:lnTo>
                    <a:pt x="749" y="526"/>
                  </a:lnTo>
                  <a:lnTo>
                    <a:pt x="830" y="551"/>
                  </a:lnTo>
                  <a:lnTo>
                    <a:pt x="911" y="577"/>
                  </a:lnTo>
                  <a:lnTo>
                    <a:pt x="911" y="57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9" name="Freeform 20">
              <a:extLst>
                <a:ext uri="{FF2B5EF4-FFF2-40B4-BE49-F238E27FC236}">
                  <a16:creationId xmlns:a16="http://schemas.microsoft.com/office/drawing/2014/main" id="{2DFCF1C1-5B27-EB32-ABCC-5CC825B676C1}"/>
                </a:ext>
              </a:extLst>
            </p:cNvPr>
            <p:cNvSpPr>
              <a:spLocks/>
            </p:cNvSpPr>
            <p:nvPr/>
          </p:nvSpPr>
          <p:spPr bwMode="auto">
            <a:xfrm>
              <a:off x="898645" y="5152592"/>
              <a:ext cx="394070" cy="533247"/>
            </a:xfrm>
            <a:custGeom>
              <a:avLst/>
              <a:gdLst>
                <a:gd name="T0" fmla="*/ 557 w 1468"/>
                <a:gd name="T1" fmla="*/ 0 h 1244"/>
                <a:gd name="T2" fmla="*/ 373 w 1468"/>
                <a:gd name="T3" fmla="*/ 57 h 1244"/>
                <a:gd name="T4" fmla="*/ 316 w 1468"/>
                <a:gd name="T5" fmla="*/ 76 h 1244"/>
                <a:gd name="T6" fmla="*/ 405 w 1468"/>
                <a:gd name="T7" fmla="*/ 110 h 1244"/>
                <a:gd name="T8" fmla="*/ 591 w 1468"/>
                <a:gd name="T9" fmla="*/ 173 h 1244"/>
                <a:gd name="T10" fmla="*/ 872 w 1468"/>
                <a:gd name="T11" fmla="*/ 259 h 1244"/>
                <a:gd name="T12" fmla="*/ 1045 w 1468"/>
                <a:gd name="T13" fmla="*/ 315 h 1244"/>
                <a:gd name="T14" fmla="*/ 1162 w 1468"/>
                <a:gd name="T15" fmla="*/ 359 h 1244"/>
                <a:gd name="T16" fmla="*/ 1230 w 1468"/>
                <a:gd name="T17" fmla="*/ 388 h 1244"/>
                <a:gd name="T18" fmla="*/ 1291 w 1468"/>
                <a:gd name="T19" fmla="*/ 418 h 1244"/>
                <a:gd name="T20" fmla="*/ 1342 w 1468"/>
                <a:gd name="T21" fmla="*/ 451 h 1244"/>
                <a:gd name="T22" fmla="*/ 1381 w 1468"/>
                <a:gd name="T23" fmla="*/ 484 h 1244"/>
                <a:gd name="T24" fmla="*/ 1410 w 1468"/>
                <a:gd name="T25" fmla="*/ 520 h 1244"/>
                <a:gd name="T26" fmla="*/ 1423 w 1468"/>
                <a:gd name="T27" fmla="*/ 557 h 1244"/>
                <a:gd name="T28" fmla="*/ 1426 w 1468"/>
                <a:gd name="T29" fmla="*/ 577 h 1244"/>
                <a:gd name="T30" fmla="*/ 1424 w 1468"/>
                <a:gd name="T31" fmla="*/ 590 h 1244"/>
                <a:gd name="T32" fmla="*/ 1419 w 1468"/>
                <a:gd name="T33" fmla="*/ 614 h 1244"/>
                <a:gd name="T34" fmla="*/ 1408 w 1468"/>
                <a:gd name="T35" fmla="*/ 638 h 1244"/>
                <a:gd name="T36" fmla="*/ 1390 w 1468"/>
                <a:gd name="T37" fmla="*/ 660 h 1244"/>
                <a:gd name="T38" fmla="*/ 1369 w 1468"/>
                <a:gd name="T39" fmla="*/ 681 h 1244"/>
                <a:gd name="T40" fmla="*/ 1343 w 1468"/>
                <a:gd name="T41" fmla="*/ 702 h 1244"/>
                <a:gd name="T42" fmla="*/ 1296 w 1468"/>
                <a:gd name="T43" fmla="*/ 733 h 1244"/>
                <a:gd name="T44" fmla="*/ 1218 w 1468"/>
                <a:gd name="T45" fmla="*/ 771 h 1244"/>
                <a:gd name="T46" fmla="*/ 1129 w 1468"/>
                <a:gd name="T47" fmla="*/ 808 h 1244"/>
                <a:gd name="T48" fmla="*/ 1029 w 1468"/>
                <a:gd name="T49" fmla="*/ 844 h 1244"/>
                <a:gd name="T50" fmla="*/ 864 w 1468"/>
                <a:gd name="T51" fmla="*/ 897 h 1244"/>
                <a:gd name="T52" fmla="*/ 509 w 1468"/>
                <a:gd name="T53" fmla="*/ 1009 h 1244"/>
                <a:gd name="T54" fmla="*/ 392 w 1468"/>
                <a:gd name="T55" fmla="*/ 1049 h 1244"/>
                <a:gd name="T56" fmla="*/ 280 w 1468"/>
                <a:gd name="T57" fmla="*/ 1092 h 1244"/>
                <a:gd name="T58" fmla="*/ 177 w 1468"/>
                <a:gd name="T59" fmla="*/ 1139 h 1244"/>
                <a:gd name="T60" fmla="*/ 83 w 1468"/>
                <a:gd name="T61" fmla="*/ 1189 h 1244"/>
                <a:gd name="T62" fmla="*/ 0 w 1468"/>
                <a:gd name="T63" fmla="*/ 1244 h 1244"/>
                <a:gd name="T64" fmla="*/ 280 w 1468"/>
                <a:gd name="T65" fmla="*/ 1244 h 1244"/>
                <a:gd name="T66" fmla="*/ 467 w 1468"/>
                <a:gd name="T67" fmla="*/ 1184 h 1244"/>
                <a:gd name="T68" fmla="*/ 763 w 1468"/>
                <a:gd name="T69" fmla="*/ 1090 h 1244"/>
                <a:gd name="T70" fmla="*/ 911 w 1468"/>
                <a:gd name="T71" fmla="*/ 1039 h 1244"/>
                <a:gd name="T72" fmla="*/ 1005 w 1468"/>
                <a:gd name="T73" fmla="*/ 1003 h 1244"/>
                <a:gd name="T74" fmla="*/ 1094 w 1468"/>
                <a:gd name="T75" fmla="*/ 965 h 1244"/>
                <a:gd name="T76" fmla="*/ 1178 w 1468"/>
                <a:gd name="T77" fmla="*/ 924 h 1244"/>
                <a:gd name="T78" fmla="*/ 1253 w 1468"/>
                <a:gd name="T79" fmla="*/ 880 h 1244"/>
                <a:gd name="T80" fmla="*/ 1319 w 1468"/>
                <a:gd name="T81" fmla="*/ 834 h 1244"/>
                <a:gd name="T82" fmla="*/ 1376 w 1468"/>
                <a:gd name="T83" fmla="*/ 784 h 1244"/>
                <a:gd name="T84" fmla="*/ 1419 w 1468"/>
                <a:gd name="T85" fmla="*/ 730 h 1244"/>
                <a:gd name="T86" fmla="*/ 1444 w 1468"/>
                <a:gd name="T87" fmla="*/ 687 h 1244"/>
                <a:gd name="T88" fmla="*/ 1455 w 1468"/>
                <a:gd name="T89" fmla="*/ 657 h 1244"/>
                <a:gd name="T90" fmla="*/ 1463 w 1468"/>
                <a:gd name="T91" fmla="*/ 626 h 1244"/>
                <a:gd name="T92" fmla="*/ 1468 w 1468"/>
                <a:gd name="T93" fmla="*/ 594 h 1244"/>
                <a:gd name="T94" fmla="*/ 1468 w 1468"/>
                <a:gd name="T95" fmla="*/ 577 h 1244"/>
                <a:gd name="T96" fmla="*/ 1466 w 1468"/>
                <a:gd name="T97" fmla="*/ 551 h 1244"/>
                <a:gd name="T98" fmla="*/ 1457 w 1468"/>
                <a:gd name="T99" fmla="*/ 499 h 1244"/>
                <a:gd name="T100" fmla="*/ 1436 w 1468"/>
                <a:gd name="T101" fmla="*/ 450 h 1244"/>
                <a:gd name="T102" fmla="*/ 1405 w 1468"/>
                <a:gd name="T103" fmla="*/ 404 h 1244"/>
                <a:gd name="T104" fmla="*/ 1366 w 1468"/>
                <a:gd name="T105" fmla="*/ 361 h 1244"/>
                <a:gd name="T106" fmla="*/ 1319 w 1468"/>
                <a:gd name="T107" fmla="*/ 321 h 1244"/>
                <a:gd name="T108" fmla="*/ 1267 w 1468"/>
                <a:gd name="T109" fmla="*/ 282 h 1244"/>
                <a:gd name="T110" fmla="*/ 1207 w 1468"/>
                <a:gd name="T111" fmla="*/ 246 h 1244"/>
                <a:gd name="T112" fmla="*/ 1142 w 1468"/>
                <a:gd name="T113" fmla="*/ 211 h 1244"/>
                <a:gd name="T114" fmla="*/ 1071 w 1468"/>
                <a:gd name="T115" fmla="*/ 180 h 1244"/>
                <a:gd name="T116" fmla="*/ 961 w 1468"/>
                <a:gd name="T117" fmla="*/ 134 h 1244"/>
                <a:gd name="T118" fmla="*/ 802 w 1468"/>
                <a:gd name="T119" fmla="*/ 78 h 1244"/>
                <a:gd name="T120" fmla="*/ 638 w 1468"/>
                <a:gd name="T121" fmla="*/ 25 h 1244"/>
                <a:gd name="T122" fmla="*/ 557 w 1468"/>
                <a:gd name="T123"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68" h="1244">
                  <a:moveTo>
                    <a:pt x="557" y="0"/>
                  </a:moveTo>
                  <a:lnTo>
                    <a:pt x="557" y="0"/>
                  </a:lnTo>
                  <a:lnTo>
                    <a:pt x="433" y="39"/>
                  </a:lnTo>
                  <a:lnTo>
                    <a:pt x="373" y="57"/>
                  </a:lnTo>
                  <a:lnTo>
                    <a:pt x="316" y="76"/>
                  </a:lnTo>
                  <a:lnTo>
                    <a:pt x="316" y="76"/>
                  </a:lnTo>
                  <a:lnTo>
                    <a:pt x="360" y="94"/>
                  </a:lnTo>
                  <a:lnTo>
                    <a:pt x="405" y="110"/>
                  </a:lnTo>
                  <a:lnTo>
                    <a:pt x="497" y="142"/>
                  </a:lnTo>
                  <a:lnTo>
                    <a:pt x="591" y="173"/>
                  </a:lnTo>
                  <a:lnTo>
                    <a:pt x="685" y="202"/>
                  </a:lnTo>
                  <a:lnTo>
                    <a:pt x="872" y="259"/>
                  </a:lnTo>
                  <a:lnTo>
                    <a:pt x="961" y="288"/>
                  </a:lnTo>
                  <a:lnTo>
                    <a:pt x="1045" y="315"/>
                  </a:lnTo>
                  <a:lnTo>
                    <a:pt x="1125" y="344"/>
                  </a:lnTo>
                  <a:lnTo>
                    <a:pt x="1162" y="359"/>
                  </a:lnTo>
                  <a:lnTo>
                    <a:pt x="1197" y="374"/>
                  </a:lnTo>
                  <a:lnTo>
                    <a:pt x="1230" y="388"/>
                  </a:lnTo>
                  <a:lnTo>
                    <a:pt x="1262" y="403"/>
                  </a:lnTo>
                  <a:lnTo>
                    <a:pt x="1291" y="418"/>
                  </a:lnTo>
                  <a:lnTo>
                    <a:pt x="1317" y="434"/>
                  </a:lnTo>
                  <a:lnTo>
                    <a:pt x="1342" y="451"/>
                  </a:lnTo>
                  <a:lnTo>
                    <a:pt x="1363" y="467"/>
                  </a:lnTo>
                  <a:lnTo>
                    <a:pt x="1381" y="484"/>
                  </a:lnTo>
                  <a:lnTo>
                    <a:pt x="1397" y="502"/>
                  </a:lnTo>
                  <a:lnTo>
                    <a:pt x="1410" y="520"/>
                  </a:lnTo>
                  <a:lnTo>
                    <a:pt x="1418" y="538"/>
                  </a:lnTo>
                  <a:lnTo>
                    <a:pt x="1423" y="557"/>
                  </a:lnTo>
                  <a:lnTo>
                    <a:pt x="1426" y="577"/>
                  </a:lnTo>
                  <a:lnTo>
                    <a:pt x="1426" y="577"/>
                  </a:lnTo>
                  <a:lnTo>
                    <a:pt x="1426" y="577"/>
                  </a:lnTo>
                  <a:lnTo>
                    <a:pt x="1424" y="590"/>
                  </a:lnTo>
                  <a:lnTo>
                    <a:pt x="1423" y="602"/>
                  </a:lnTo>
                  <a:lnTo>
                    <a:pt x="1419" y="614"/>
                  </a:lnTo>
                  <a:lnTo>
                    <a:pt x="1415" y="626"/>
                  </a:lnTo>
                  <a:lnTo>
                    <a:pt x="1408" y="638"/>
                  </a:lnTo>
                  <a:lnTo>
                    <a:pt x="1400" y="648"/>
                  </a:lnTo>
                  <a:lnTo>
                    <a:pt x="1390" y="660"/>
                  </a:lnTo>
                  <a:lnTo>
                    <a:pt x="1381" y="670"/>
                  </a:lnTo>
                  <a:lnTo>
                    <a:pt x="1369" y="681"/>
                  </a:lnTo>
                  <a:lnTo>
                    <a:pt x="1356" y="692"/>
                  </a:lnTo>
                  <a:lnTo>
                    <a:pt x="1343" y="702"/>
                  </a:lnTo>
                  <a:lnTo>
                    <a:pt x="1329" y="713"/>
                  </a:lnTo>
                  <a:lnTo>
                    <a:pt x="1296" y="733"/>
                  </a:lnTo>
                  <a:lnTo>
                    <a:pt x="1259" y="752"/>
                  </a:lnTo>
                  <a:lnTo>
                    <a:pt x="1218" y="771"/>
                  </a:lnTo>
                  <a:lnTo>
                    <a:pt x="1176" y="790"/>
                  </a:lnTo>
                  <a:lnTo>
                    <a:pt x="1129" y="808"/>
                  </a:lnTo>
                  <a:lnTo>
                    <a:pt x="1081" y="826"/>
                  </a:lnTo>
                  <a:lnTo>
                    <a:pt x="1029" y="844"/>
                  </a:lnTo>
                  <a:lnTo>
                    <a:pt x="975" y="862"/>
                  </a:lnTo>
                  <a:lnTo>
                    <a:pt x="864" y="897"/>
                  </a:lnTo>
                  <a:lnTo>
                    <a:pt x="627" y="970"/>
                  </a:lnTo>
                  <a:lnTo>
                    <a:pt x="509" y="1009"/>
                  </a:lnTo>
                  <a:lnTo>
                    <a:pt x="449" y="1029"/>
                  </a:lnTo>
                  <a:lnTo>
                    <a:pt x="392" y="1049"/>
                  </a:lnTo>
                  <a:lnTo>
                    <a:pt x="335" y="1070"/>
                  </a:lnTo>
                  <a:lnTo>
                    <a:pt x="280" y="1092"/>
                  </a:lnTo>
                  <a:lnTo>
                    <a:pt x="227" y="1115"/>
                  </a:lnTo>
                  <a:lnTo>
                    <a:pt x="177" y="1139"/>
                  </a:lnTo>
                  <a:lnTo>
                    <a:pt x="128" y="1163"/>
                  </a:lnTo>
                  <a:lnTo>
                    <a:pt x="83" y="1189"/>
                  </a:lnTo>
                  <a:lnTo>
                    <a:pt x="39" y="1215"/>
                  </a:lnTo>
                  <a:lnTo>
                    <a:pt x="0" y="1244"/>
                  </a:lnTo>
                  <a:lnTo>
                    <a:pt x="280" y="1244"/>
                  </a:lnTo>
                  <a:lnTo>
                    <a:pt x="280" y="1244"/>
                  </a:lnTo>
                  <a:lnTo>
                    <a:pt x="371" y="1213"/>
                  </a:lnTo>
                  <a:lnTo>
                    <a:pt x="467" y="1184"/>
                  </a:lnTo>
                  <a:lnTo>
                    <a:pt x="664" y="1122"/>
                  </a:lnTo>
                  <a:lnTo>
                    <a:pt x="763" y="1090"/>
                  </a:lnTo>
                  <a:lnTo>
                    <a:pt x="862" y="1056"/>
                  </a:lnTo>
                  <a:lnTo>
                    <a:pt x="911" y="1039"/>
                  </a:lnTo>
                  <a:lnTo>
                    <a:pt x="959" y="1021"/>
                  </a:lnTo>
                  <a:lnTo>
                    <a:pt x="1005" y="1003"/>
                  </a:lnTo>
                  <a:lnTo>
                    <a:pt x="1050" y="984"/>
                  </a:lnTo>
                  <a:lnTo>
                    <a:pt x="1094" y="965"/>
                  </a:lnTo>
                  <a:lnTo>
                    <a:pt x="1137" y="945"/>
                  </a:lnTo>
                  <a:lnTo>
                    <a:pt x="1178" y="924"/>
                  </a:lnTo>
                  <a:lnTo>
                    <a:pt x="1217" y="903"/>
                  </a:lnTo>
                  <a:lnTo>
                    <a:pt x="1253" y="880"/>
                  </a:lnTo>
                  <a:lnTo>
                    <a:pt x="1288" y="858"/>
                  </a:lnTo>
                  <a:lnTo>
                    <a:pt x="1319" y="834"/>
                  </a:lnTo>
                  <a:lnTo>
                    <a:pt x="1348" y="809"/>
                  </a:lnTo>
                  <a:lnTo>
                    <a:pt x="1376" y="784"/>
                  </a:lnTo>
                  <a:lnTo>
                    <a:pt x="1398" y="757"/>
                  </a:lnTo>
                  <a:lnTo>
                    <a:pt x="1419" y="730"/>
                  </a:lnTo>
                  <a:lnTo>
                    <a:pt x="1437" y="702"/>
                  </a:lnTo>
                  <a:lnTo>
                    <a:pt x="1444" y="687"/>
                  </a:lnTo>
                  <a:lnTo>
                    <a:pt x="1450" y="673"/>
                  </a:lnTo>
                  <a:lnTo>
                    <a:pt x="1455" y="657"/>
                  </a:lnTo>
                  <a:lnTo>
                    <a:pt x="1460" y="642"/>
                  </a:lnTo>
                  <a:lnTo>
                    <a:pt x="1463" y="626"/>
                  </a:lnTo>
                  <a:lnTo>
                    <a:pt x="1466" y="610"/>
                  </a:lnTo>
                  <a:lnTo>
                    <a:pt x="1468" y="594"/>
                  </a:lnTo>
                  <a:lnTo>
                    <a:pt x="1468" y="577"/>
                  </a:lnTo>
                  <a:lnTo>
                    <a:pt x="1468" y="577"/>
                  </a:lnTo>
                  <a:lnTo>
                    <a:pt x="1468" y="577"/>
                  </a:lnTo>
                  <a:lnTo>
                    <a:pt x="1466" y="551"/>
                  </a:lnTo>
                  <a:lnTo>
                    <a:pt x="1463" y="524"/>
                  </a:lnTo>
                  <a:lnTo>
                    <a:pt x="1457" y="499"/>
                  </a:lnTo>
                  <a:lnTo>
                    <a:pt x="1447" y="474"/>
                  </a:lnTo>
                  <a:lnTo>
                    <a:pt x="1436" y="450"/>
                  </a:lnTo>
                  <a:lnTo>
                    <a:pt x="1421" y="427"/>
                  </a:lnTo>
                  <a:lnTo>
                    <a:pt x="1405" y="404"/>
                  </a:lnTo>
                  <a:lnTo>
                    <a:pt x="1387" y="382"/>
                  </a:lnTo>
                  <a:lnTo>
                    <a:pt x="1366" y="361"/>
                  </a:lnTo>
                  <a:lnTo>
                    <a:pt x="1343" y="341"/>
                  </a:lnTo>
                  <a:lnTo>
                    <a:pt x="1319" y="321"/>
                  </a:lnTo>
                  <a:lnTo>
                    <a:pt x="1295" y="301"/>
                  </a:lnTo>
                  <a:lnTo>
                    <a:pt x="1267" y="282"/>
                  </a:lnTo>
                  <a:lnTo>
                    <a:pt x="1238" y="263"/>
                  </a:lnTo>
                  <a:lnTo>
                    <a:pt x="1207" y="246"/>
                  </a:lnTo>
                  <a:lnTo>
                    <a:pt x="1175" y="228"/>
                  </a:lnTo>
                  <a:lnTo>
                    <a:pt x="1142" y="211"/>
                  </a:lnTo>
                  <a:lnTo>
                    <a:pt x="1107" y="195"/>
                  </a:lnTo>
                  <a:lnTo>
                    <a:pt x="1071" y="180"/>
                  </a:lnTo>
                  <a:lnTo>
                    <a:pt x="1035" y="164"/>
                  </a:lnTo>
                  <a:lnTo>
                    <a:pt x="961" y="134"/>
                  </a:lnTo>
                  <a:lnTo>
                    <a:pt x="881" y="105"/>
                  </a:lnTo>
                  <a:lnTo>
                    <a:pt x="802" y="78"/>
                  </a:lnTo>
                  <a:lnTo>
                    <a:pt x="721" y="51"/>
                  </a:lnTo>
                  <a:lnTo>
                    <a:pt x="638" y="25"/>
                  </a:lnTo>
                  <a:lnTo>
                    <a:pt x="557" y="0"/>
                  </a:lnTo>
                  <a:lnTo>
                    <a:pt x="557"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0" name="Freeform 21">
              <a:extLst>
                <a:ext uri="{FF2B5EF4-FFF2-40B4-BE49-F238E27FC236}">
                  <a16:creationId xmlns:a16="http://schemas.microsoft.com/office/drawing/2014/main" id="{D0B6B1B7-127A-AB18-0B1D-EF2D8427CE79}"/>
                </a:ext>
              </a:extLst>
            </p:cNvPr>
            <p:cNvSpPr>
              <a:spLocks/>
            </p:cNvSpPr>
            <p:nvPr/>
          </p:nvSpPr>
          <p:spPr bwMode="auto">
            <a:xfrm>
              <a:off x="855695" y="4484102"/>
              <a:ext cx="437020" cy="645306"/>
            </a:xfrm>
            <a:custGeom>
              <a:avLst/>
              <a:gdLst>
                <a:gd name="T0" fmla="*/ 43 w 1628"/>
                <a:gd name="T1" fmla="*/ 1217 h 1506"/>
                <a:gd name="T2" fmla="*/ 64 w 1628"/>
                <a:gd name="T3" fmla="*/ 1266 h 1506"/>
                <a:gd name="T4" fmla="*/ 110 w 1628"/>
                <a:gd name="T5" fmla="*/ 1313 h 1506"/>
                <a:gd name="T6" fmla="*/ 176 w 1628"/>
                <a:gd name="T7" fmla="*/ 1356 h 1506"/>
                <a:gd name="T8" fmla="*/ 259 w 1628"/>
                <a:gd name="T9" fmla="*/ 1397 h 1506"/>
                <a:gd name="T10" fmla="*/ 358 w 1628"/>
                <a:gd name="T11" fmla="*/ 1437 h 1506"/>
                <a:gd name="T12" fmla="*/ 251 w 1628"/>
                <a:gd name="T13" fmla="*/ 1487 h 1506"/>
                <a:gd name="T14" fmla="*/ 192 w 1628"/>
                <a:gd name="T15" fmla="*/ 1490 h 1506"/>
                <a:gd name="T16" fmla="*/ 128 w 1628"/>
                <a:gd name="T17" fmla="*/ 1441 h 1506"/>
                <a:gd name="T18" fmla="*/ 73 w 1628"/>
                <a:gd name="T19" fmla="*/ 1387 h 1506"/>
                <a:gd name="T20" fmla="*/ 34 w 1628"/>
                <a:gd name="T21" fmla="*/ 1330 h 1506"/>
                <a:gd name="T22" fmla="*/ 8 w 1628"/>
                <a:gd name="T23" fmla="*/ 1267 h 1506"/>
                <a:gd name="T24" fmla="*/ 0 w 1628"/>
                <a:gd name="T25" fmla="*/ 1199 h 1506"/>
                <a:gd name="T26" fmla="*/ 3 w 1628"/>
                <a:gd name="T27" fmla="*/ 1150 h 1506"/>
                <a:gd name="T28" fmla="*/ 27 w 1628"/>
                <a:gd name="T29" fmla="*/ 1081 h 1506"/>
                <a:gd name="T30" fmla="*/ 68 w 1628"/>
                <a:gd name="T31" fmla="*/ 1019 h 1506"/>
                <a:gd name="T32" fmla="*/ 123 w 1628"/>
                <a:gd name="T33" fmla="*/ 962 h 1506"/>
                <a:gd name="T34" fmla="*/ 194 w 1628"/>
                <a:gd name="T35" fmla="*/ 908 h 1506"/>
                <a:gd name="T36" fmla="*/ 275 w 1628"/>
                <a:gd name="T37" fmla="*/ 859 h 1506"/>
                <a:gd name="T38" fmla="*/ 367 w 1628"/>
                <a:gd name="T39" fmla="*/ 813 h 1506"/>
                <a:gd name="T40" fmla="*/ 572 w 1628"/>
                <a:gd name="T41" fmla="*/ 730 h 1506"/>
                <a:gd name="T42" fmla="*/ 792 w 1628"/>
                <a:gd name="T43" fmla="*/ 657 h 1506"/>
                <a:gd name="T44" fmla="*/ 1152 w 1628"/>
                <a:gd name="T45" fmla="*/ 546 h 1506"/>
                <a:gd name="T46" fmla="*/ 1338 w 1628"/>
                <a:gd name="T47" fmla="*/ 478 h 1506"/>
                <a:gd name="T48" fmla="*/ 1440 w 1628"/>
                <a:gd name="T49" fmla="*/ 432 h 1506"/>
                <a:gd name="T50" fmla="*/ 1500 w 1628"/>
                <a:gd name="T51" fmla="*/ 393 h 1506"/>
                <a:gd name="T52" fmla="*/ 1547 w 1628"/>
                <a:gd name="T53" fmla="*/ 354 h 1506"/>
                <a:gd name="T54" fmla="*/ 1576 w 1628"/>
                <a:gd name="T55" fmla="*/ 312 h 1506"/>
                <a:gd name="T56" fmla="*/ 1586 w 1628"/>
                <a:gd name="T57" fmla="*/ 266 h 1506"/>
                <a:gd name="T58" fmla="*/ 1584 w 1628"/>
                <a:gd name="T59" fmla="*/ 246 h 1506"/>
                <a:gd name="T60" fmla="*/ 1555 w 1628"/>
                <a:gd name="T61" fmla="*/ 189 h 1506"/>
                <a:gd name="T62" fmla="*/ 1498 w 1628"/>
                <a:gd name="T63" fmla="*/ 137 h 1506"/>
                <a:gd name="T64" fmla="*/ 1414 w 1628"/>
                <a:gd name="T65" fmla="*/ 88 h 1506"/>
                <a:gd name="T66" fmla="*/ 1310 w 1628"/>
                <a:gd name="T67" fmla="*/ 43 h 1506"/>
                <a:gd name="T68" fmla="*/ 1189 w 1628"/>
                <a:gd name="T69" fmla="*/ 0 h 1506"/>
                <a:gd name="T70" fmla="*/ 1484 w 1628"/>
                <a:gd name="T71" fmla="*/ 14 h 1506"/>
                <a:gd name="T72" fmla="*/ 1532 w 1628"/>
                <a:gd name="T73" fmla="*/ 58 h 1506"/>
                <a:gd name="T74" fmla="*/ 1573 w 1628"/>
                <a:gd name="T75" fmla="*/ 105 h 1506"/>
                <a:gd name="T76" fmla="*/ 1604 w 1628"/>
                <a:gd name="T77" fmla="*/ 155 h 1506"/>
                <a:gd name="T78" fmla="*/ 1622 w 1628"/>
                <a:gd name="T79" fmla="*/ 209 h 1506"/>
                <a:gd name="T80" fmla="*/ 1628 w 1628"/>
                <a:gd name="T81" fmla="*/ 266 h 1506"/>
                <a:gd name="T82" fmla="*/ 1623 w 1628"/>
                <a:gd name="T83" fmla="*/ 315 h 1506"/>
                <a:gd name="T84" fmla="*/ 1600 w 1628"/>
                <a:gd name="T85" fmla="*/ 383 h 1506"/>
                <a:gd name="T86" fmla="*/ 1560 w 1628"/>
                <a:gd name="T87" fmla="*/ 445 h 1506"/>
                <a:gd name="T88" fmla="*/ 1503 w 1628"/>
                <a:gd name="T89" fmla="*/ 503 h 1506"/>
                <a:gd name="T90" fmla="*/ 1434 w 1628"/>
                <a:gd name="T91" fmla="*/ 556 h 1506"/>
                <a:gd name="T92" fmla="*/ 1353 w 1628"/>
                <a:gd name="T93" fmla="*/ 605 h 1506"/>
                <a:gd name="T94" fmla="*/ 1260 w 1628"/>
                <a:gd name="T95" fmla="*/ 651 h 1506"/>
                <a:gd name="T96" fmla="*/ 1056 w 1628"/>
                <a:gd name="T97" fmla="*/ 734 h 1506"/>
                <a:gd name="T98" fmla="*/ 836 w 1628"/>
                <a:gd name="T99" fmla="*/ 808 h 1506"/>
                <a:gd name="T100" fmla="*/ 476 w 1628"/>
                <a:gd name="T101" fmla="*/ 920 h 1506"/>
                <a:gd name="T102" fmla="*/ 290 w 1628"/>
                <a:gd name="T103" fmla="*/ 988 h 1506"/>
                <a:gd name="T104" fmla="*/ 188 w 1628"/>
                <a:gd name="T105" fmla="*/ 1036 h 1506"/>
                <a:gd name="T106" fmla="*/ 128 w 1628"/>
                <a:gd name="T107" fmla="*/ 1073 h 1506"/>
                <a:gd name="T108" fmla="*/ 81 w 1628"/>
                <a:gd name="T109" fmla="*/ 1112 h 1506"/>
                <a:gd name="T110" fmla="*/ 51 w 1628"/>
                <a:gd name="T111" fmla="*/ 1155 h 1506"/>
                <a:gd name="T112" fmla="*/ 42 w 1628"/>
                <a:gd name="T113" fmla="*/ 1199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28" h="1506">
                  <a:moveTo>
                    <a:pt x="42" y="1199"/>
                  </a:moveTo>
                  <a:lnTo>
                    <a:pt x="42" y="1199"/>
                  </a:lnTo>
                  <a:lnTo>
                    <a:pt x="43" y="1217"/>
                  </a:lnTo>
                  <a:lnTo>
                    <a:pt x="48" y="1234"/>
                  </a:lnTo>
                  <a:lnTo>
                    <a:pt x="55" y="1250"/>
                  </a:lnTo>
                  <a:lnTo>
                    <a:pt x="64" y="1266"/>
                  </a:lnTo>
                  <a:lnTo>
                    <a:pt x="77" y="1282"/>
                  </a:lnTo>
                  <a:lnTo>
                    <a:pt x="92" y="1298"/>
                  </a:lnTo>
                  <a:lnTo>
                    <a:pt x="110" y="1313"/>
                  </a:lnTo>
                  <a:lnTo>
                    <a:pt x="131" y="1327"/>
                  </a:lnTo>
                  <a:lnTo>
                    <a:pt x="152" y="1341"/>
                  </a:lnTo>
                  <a:lnTo>
                    <a:pt x="176" y="1356"/>
                  </a:lnTo>
                  <a:lnTo>
                    <a:pt x="202" y="1370"/>
                  </a:lnTo>
                  <a:lnTo>
                    <a:pt x="230" y="1384"/>
                  </a:lnTo>
                  <a:lnTo>
                    <a:pt x="259" y="1397"/>
                  </a:lnTo>
                  <a:lnTo>
                    <a:pt x="291" y="1410"/>
                  </a:lnTo>
                  <a:lnTo>
                    <a:pt x="358" y="1437"/>
                  </a:lnTo>
                  <a:lnTo>
                    <a:pt x="358" y="1437"/>
                  </a:lnTo>
                  <a:lnTo>
                    <a:pt x="320" y="1453"/>
                  </a:lnTo>
                  <a:lnTo>
                    <a:pt x="285" y="1471"/>
                  </a:lnTo>
                  <a:lnTo>
                    <a:pt x="251" y="1487"/>
                  </a:lnTo>
                  <a:lnTo>
                    <a:pt x="217" y="1506"/>
                  </a:lnTo>
                  <a:lnTo>
                    <a:pt x="217" y="1506"/>
                  </a:lnTo>
                  <a:lnTo>
                    <a:pt x="192" y="1490"/>
                  </a:lnTo>
                  <a:lnTo>
                    <a:pt x="170" y="1474"/>
                  </a:lnTo>
                  <a:lnTo>
                    <a:pt x="147" y="1458"/>
                  </a:lnTo>
                  <a:lnTo>
                    <a:pt x="128" y="1441"/>
                  </a:lnTo>
                  <a:lnTo>
                    <a:pt x="108" y="1423"/>
                  </a:lnTo>
                  <a:lnTo>
                    <a:pt x="90" y="1406"/>
                  </a:lnTo>
                  <a:lnTo>
                    <a:pt x="73" y="1387"/>
                  </a:lnTo>
                  <a:lnTo>
                    <a:pt x="58" y="1369"/>
                  </a:lnTo>
                  <a:lnTo>
                    <a:pt x="45" y="1350"/>
                  </a:lnTo>
                  <a:lnTo>
                    <a:pt x="34" y="1330"/>
                  </a:lnTo>
                  <a:lnTo>
                    <a:pt x="22" y="1309"/>
                  </a:lnTo>
                  <a:lnTo>
                    <a:pt x="14" y="1288"/>
                  </a:lnTo>
                  <a:lnTo>
                    <a:pt x="8" y="1267"/>
                  </a:lnTo>
                  <a:lnTo>
                    <a:pt x="3" y="1245"/>
                  </a:lnTo>
                  <a:lnTo>
                    <a:pt x="0" y="1222"/>
                  </a:lnTo>
                  <a:lnTo>
                    <a:pt x="0" y="1199"/>
                  </a:lnTo>
                  <a:lnTo>
                    <a:pt x="0" y="1199"/>
                  </a:lnTo>
                  <a:lnTo>
                    <a:pt x="0" y="1175"/>
                  </a:lnTo>
                  <a:lnTo>
                    <a:pt x="3" y="1150"/>
                  </a:lnTo>
                  <a:lnTo>
                    <a:pt x="9" y="1127"/>
                  </a:lnTo>
                  <a:lnTo>
                    <a:pt x="17" y="1104"/>
                  </a:lnTo>
                  <a:lnTo>
                    <a:pt x="27" y="1081"/>
                  </a:lnTo>
                  <a:lnTo>
                    <a:pt x="39" y="1060"/>
                  </a:lnTo>
                  <a:lnTo>
                    <a:pt x="51" y="1039"/>
                  </a:lnTo>
                  <a:lnTo>
                    <a:pt x="68" y="1019"/>
                  </a:lnTo>
                  <a:lnTo>
                    <a:pt x="84" y="999"/>
                  </a:lnTo>
                  <a:lnTo>
                    <a:pt x="103" y="980"/>
                  </a:lnTo>
                  <a:lnTo>
                    <a:pt x="123" y="962"/>
                  </a:lnTo>
                  <a:lnTo>
                    <a:pt x="145" y="943"/>
                  </a:lnTo>
                  <a:lnTo>
                    <a:pt x="168" y="926"/>
                  </a:lnTo>
                  <a:lnTo>
                    <a:pt x="194" y="908"/>
                  </a:lnTo>
                  <a:lnTo>
                    <a:pt x="220" y="891"/>
                  </a:lnTo>
                  <a:lnTo>
                    <a:pt x="248" y="875"/>
                  </a:lnTo>
                  <a:lnTo>
                    <a:pt x="275" y="859"/>
                  </a:lnTo>
                  <a:lnTo>
                    <a:pt x="304" y="843"/>
                  </a:lnTo>
                  <a:lnTo>
                    <a:pt x="335" y="828"/>
                  </a:lnTo>
                  <a:lnTo>
                    <a:pt x="367" y="813"/>
                  </a:lnTo>
                  <a:lnTo>
                    <a:pt x="432" y="785"/>
                  </a:lnTo>
                  <a:lnTo>
                    <a:pt x="500" y="757"/>
                  </a:lnTo>
                  <a:lnTo>
                    <a:pt x="572" y="730"/>
                  </a:lnTo>
                  <a:lnTo>
                    <a:pt x="644" y="706"/>
                  </a:lnTo>
                  <a:lnTo>
                    <a:pt x="717" y="682"/>
                  </a:lnTo>
                  <a:lnTo>
                    <a:pt x="792" y="657"/>
                  </a:lnTo>
                  <a:lnTo>
                    <a:pt x="941" y="612"/>
                  </a:lnTo>
                  <a:lnTo>
                    <a:pt x="1084" y="567"/>
                  </a:lnTo>
                  <a:lnTo>
                    <a:pt x="1152" y="546"/>
                  </a:lnTo>
                  <a:lnTo>
                    <a:pt x="1218" y="524"/>
                  </a:lnTo>
                  <a:lnTo>
                    <a:pt x="1280" y="501"/>
                  </a:lnTo>
                  <a:lnTo>
                    <a:pt x="1338" y="478"/>
                  </a:lnTo>
                  <a:lnTo>
                    <a:pt x="1391" y="455"/>
                  </a:lnTo>
                  <a:lnTo>
                    <a:pt x="1416" y="443"/>
                  </a:lnTo>
                  <a:lnTo>
                    <a:pt x="1440" y="432"/>
                  </a:lnTo>
                  <a:lnTo>
                    <a:pt x="1461" y="419"/>
                  </a:lnTo>
                  <a:lnTo>
                    <a:pt x="1482" y="406"/>
                  </a:lnTo>
                  <a:lnTo>
                    <a:pt x="1500" y="393"/>
                  </a:lnTo>
                  <a:lnTo>
                    <a:pt x="1518" y="381"/>
                  </a:lnTo>
                  <a:lnTo>
                    <a:pt x="1532" y="368"/>
                  </a:lnTo>
                  <a:lnTo>
                    <a:pt x="1547" y="354"/>
                  </a:lnTo>
                  <a:lnTo>
                    <a:pt x="1558" y="340"/>
                  </a:lnTo>
                  <a:lnTo>
                    <a:pt x="1568" y="327"/>
                  </a:lnTo>
                  <a:lnTo>
                    <a:pt x="1576" y="312"/>
                  </a:lnTo>
                  <a:lnTo>
                    <a:pt x="1581" y="297"/>
                  </a:lnTo>
                  <a:lnTo>
                    <a:pt x="1584" y="282"/>
                  </a:lnTo>
                  <a:lnTo>
                    <a:pt x="1586" y="266"/>
                  </a:lnTo>
                  <a:lnTo>
                    <a:pt x="1586" y="266"/>
                  </a:lnTo>
                  <a:lnTo>
                    <a:pt x="1586" y="256"/>
                  </a:lnTo>
                  <a:lnTo>
                    <a:pt x="1584" y="246"/>
                  </a:lnTo>
                  <a:lnTo>
                    <a:pt x="1578" y="227"/>
                  </a:lnTo>
                  <a:lnTo>
                    <a:pt x="1568" y="208"/>
                  </a:lnTo>
                  <a:lnTo>
                    <a:pt x="1555" y="189"/>
                  </a:lnTo>
                  <a:lnTo>
                    <a:pt x="1539" y="171"/>
                  </a:lnTo>
                  <a:lnTo>
                    <a:pt x="1519" y="154"/>
                  </a:lnTo>
                  <a:lnTo>
                    <a:pt x="1498" y="137"/>
                  </a:lnTo>
                  <a:lnTo>
                    <a:pt x="1472" y="121"/>
                  </a:lnTo>
                  <a:lnTo>
                    <a:pt x="1445" y="104"/>
                  </a:lnTo>
                  <a:lnTo>
                    <a:pt x="1414" y="88"/>
                  </a:lnTo>
                  <a:lnTo>
                    <a:pt x="1382" y="73"/>
                  </a:lnTo>
                  <a:lnTo>
                    <a:pt x="1346" y="58"/>
                  </a:lnTo>
                  <a:lnTo>
                    <a:pt x="1310" y="43"/>
                  </a:lnTo>
                  <a:lnTo>
                    <a:pt x="1272" y="29"/>
                  </a:lnTo>
                  <a:lnTo>
                    <a:pt x="1231" y="14"/>
                  </a:lnTo>
                  <a:lnTo>
                    <a:pt x="1189" y="0"/>
                  </a:lnTo>
                  <a:lnTo>
                    <a:pt x="1466" y="0"/>
                  </a:lnTo>
                  <a:lnTo>
                    <a:pt x="1466" y="0"/>
                  </a:lnTo>
                  <a:lnTo>
                    <a:pt x="1484" y="14"/>
                  </a:lnTo>
                  <a:lnTo>
                    <a:pt x="1502" y="29"/>
                  </a:lnTo>
                  <a:lnTo>
                    <a:pt x="1518" y="42"/>
                  </a:lnTo>
                  <a:lnTo>
                    <a:pt x="1532" y="58"/>
                  </a:lnTo>
                  <a:lnTo>
                    <a:pt x="1547" y="73"/>
                  </a:lnTo>
                  <a:lnTo>
                    <a:pt x="1562" y="89"/>
                  </a:lnTo>
                  <a:lnTo>
                    <a:pt x="1573" y="105"/>
                  </a:lnTo>
                  <a:lnTo>
                    <a:pt x="1584" y="121"/>
                  </a:lnTo>
                  <a:lnTo>
                    <a:pt x="1594" y="138"/>
                  </a:lnTo>
                  <a:lnTo>
                    <a:pt x="1604" y="155"/>
                  </a:lnTo>
                  <a:lnTo>
                    <a:pt x="1610" y="173"/>
                  </a:lnTo>
                  <a:lnTo>
                    <a:pt x="1617" y="191"/>
                  </a:lnTo>
                  <a:lnTo>
                    <a:pt x="1622" y="209"/>
                  </a:lnTo>
                  <a:lnTo>
                    <a:pt x="1625" y="228"/>
                  </a:lnTo>
                  <a:lnTo>
                    <a:pt x="1628" y="247"/>
                  </a:lnTo>
                  <a:lnTo>
                    <a:pt x="1628" y="266"/>
                  </a:lnTo>
                  <a:lnTo>
                    <a:pt x="1628" y="266"/>
                  </a:lnTo>
                  <a:lnTo>
                    <a:pt x="1628" y="291"/>
                  </a:lnTo>
                  <a:lnTo>
                    <a:pt x="1623" y="315"/>
                  </a:lnTo>
                  <a:lnTo>
                    <a:pt x="1618" y="338"/>
                  </a:lnTo>
                  <a:lnTo>
                    <a:pt x="1610" y="360"/>
                  </a:lnTo>
                  <a:lnTo>
                    <a:pt x="1600" y="383"/>
                  </a:lnTo>
                  <a:lnTo>
                    <a:pt x="1589" y="404"/>
                  </a:lnTo>
                  <a:lnTo>
                    <a:pt x="1576" y="425"/>
                  </a:lnTo>
                  <a:lnTo>
                    <a:pt x="1560" y="445"/>
                  </a:lnTo>
                  <a:lnTo>
                    <a:pt x="1544" y="464"/>
                  </a:lnTo>
                  <a:lnTo>
                    <a:pt x="1524" y="483"/>
                  </a:lnTo>
                  <a:lnTo>
                    <a:pt x="1503" y="503"/>
                  </a:lnTo>
                  <a:lnTo>
                    <a:pt x="1482" y="521"/>
                  </a:lnTo>
                  <a:lnTo>
                    <a:pt x="1458" y="539"/>
                  </a:lnTo>
                  <a:lnTo>
                    <a:pt x="1434" y="556"/>
                  </a:lnTo>
                  <a:lnTo>
                    <a:pt x="1408" y="573"/>
                  </a:lnTo>
                  <a:lnTo>
                    <a:pt x="1380" y="589"/>
                  </a:lnTo>
                  <a:lnTo>
                    <a:pt x="1353" y="605"/>
                  </a:lnTo>
                  <a:lnTo>
                    <a:pt x="1322" y="621"/>
                  </a:lnTo>
                  <a:lnTo>
                    <a:pt x="1293" y="636"/>
                  </a:lnTo>
                  <a:lnTo>
                    <a:pt x="1260" y="651"/>
                  </a:lnTo>
                  <a:lnTo>
                    <a:pt x="1195" y="680"/>
                  </a:lnTo>
                  <a:lnTo>
                    <a:pt x="1126" y="707"/>
                  </a:lnTo>
                  <a:lnTo>
                    <a:pt x="1056" y="734"/>
                  </a:lnTo>
                  <a:lnTo>
                    <a:pt x="983" y="759"/>
                  </a:lnTo>
                  <a:lnTo>
                    <a:pt x="909" y="784"/>
                  </a:lnTo>
                  <a:lnTo>
                    <a:pt x="836" y="808"/>
                  </a:lnTo>
                  <a:lnTo>
                    <a:pt x="687" y="853"/>
                  </a:lnTo>
                  <a:lnTo>
                    <a:pt x="544" y="898"/>
                  </a:lnTo>
                  <a:lnTo>
                    <a:pt x="476" y="920"/>
                  </a:lnTo>
                  <a:lnTo>
                    <a:pt x="410" y="944"/>
                  </a:lnTo>
                  <a:lnTo>
                    <a:pt x="348" y="966"/>
                  </a:lnTo>
                  <a:lnTo>
                    <a:pt x="290" y="988"/>
                  </a:lnTo>
                  <a:lnTo>
                    <a:pt x="236" y="1011"/>
                  </a:lnTo>
                  <a:lnTo>
                    <a:pt x="212" y="1024"/>
                  </a:lnTo>
                  <a:lnTo>
                    <a:pt x="188" y="1036"/>
                  </a:lnTo>
                  <a:lnTo>
                    <a:pt x="167" y="1048"/>
                  </a:lnTo>
                  <a:lnTo>
                    <a:pt x="145" y="1060"/>
                  </a:lnTo>
                  <a:lnTo>
                    <a:pt x="128" y="1073"/>
                  </a:lnTo>
                  <a:lnTo>
                    <a:pt x="110" y="1086"/>
                  </a:lnTo>
                  <a:lnTo>
                    <a:pt x="95" y="1099"/>
                  </a:lnTo>
                  <a:lnTo>
                    <a:pt x="81" y="1112"/>
                  </a:lnTo>
                  <a:lnTo>
                    <a:pt x="69" y="1126"/>
                  </a:lnTo>
                  <a:lnTo>
                    <a:pt x="60" y="1140"/>
                  </a:lnTo>
                  <a:lnTo>
                    <a:pt x="51" y="1155"/>
                  </a:lnTo>
                  <a:lnTo>
                    <a:pt x="47" y="1168"/>
                  </a:lnTo>
                  <a:lnTo>
                    <a:pt x="43" y="1184"/>
                  </a:lnTo>
                  <a:lnTo>
                    <a:pt x="42" y="1199"/>
                  </a:lnTo>
                  <a:lnTo>
                    <a:pt x="42" y="1199"/>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01" name="TextBox 300">
            <a:extLst>
              <a:ext uri="{FF2B5EF4-FFF2-40B4-BE49-F238E27FC236}">
                <a16:creationId xmlns:a16="http://schemas.microsoft.com/office/drawing/2014/main" id="{2993D1AB-442D-6809-3FA9-987432189080}"/>
              </a:ext>
            </a:extLst>
          </p:cNvPr>
          <p:cNvSpPr txBox="1"/>
          <p:nvPr/>
        </p:nvSpPr>
        <p:spPr>
          <a:xfrm>
            <a:off x="7082437" y="1049631"/>
            <a:ext cx="89960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CELMoD</a:t>
            </a:r>
          </a:p>
        </p:txBody>
      </p:sp>
      <p:sp>
        <p:nvSpPr>
          <p:cNvPr id="307" name="TextBox 306">
            <a:extLst>
              <a:ext uri="{FF2B5EF4-FFF2-40B4-BE49-F238E27FC236}">
                <a16:creationId xmlns:a16="http://schemas.microsoft.com/office/drawing/2014/main" id="{392AA365-2189-718E-691B-15B27B7BBED3}"/>
              </a:ext>
            </a:extLst>
          </p:cNvPr>
          <p:cNvSpPr txBox="1"/>
          <p:nvPr/>
        </p:nvSpPr>
        <p:spPr>
          <a:xfrm>
            <a:off x="7989675" y="4335078"/>
            <a:ext cx="52610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t>DNA</a:t>
            </a:r>
            <a:endParaRPr kumimoji="0" lang="en-US" sz="20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308" name="TextBox 307">
            <a:extLst>
              <a:ext uri="{FF2B5EF4-FFF2-40B4-BE49-F238E27FC236}">
                <a16:creationId xmlns:a16="http://schemas.microsoft.com/office/drawing/2014/main" id="{2CD7B77C-4361-9EE7-F45E-2F15A7B0B99D}"/>
              </a:ext>
            </a:extLst>
          </p:cNvPr>
          <p:cNvSpPr txBox="1"/>
          <p:nvPr/>
        </p:nvSpPr>
        <p:spPr>
          <a:xfrm rot="19300185">
            <a:off x="5691573" y="4413749"/>
            <a:ext cx="77777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t>Nucleus</a:t>
            </a:r>
            <a:endParaRPr kumimoji="0" lang="en-US" sz="20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309" name="TextBox 308">
            <a:extLst>
              <a:ext uri="{FF2B5EF4-FFF2-40B4-BE49-F238E27FC236}">
                <a16:creationId xmlns:a16="http://schemas.microsoft.com/office/drawing/2014/main" id="{17C2D20E-9976-1E94-8BEF-CADC97B15CEA}"/>
              </a:ext>
            </a:extLst>
          </p:cNvPr>
          <p:cNvSpPr txBox="1"/>
          <p:nvPr/>
        </p:nvSpPr>
        <p:spPr>
          <a:xfrm rot="1644118">
            <a:off x="10269199" y="3690950"/>
            <a:ext cx="120257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a:ea typeface="+mn-ea"/>
                <a:cs typeface="Arial" panose="020B0604020202020204" pitchFamily="34" charset="0"/>
              </a:rPr>
              <a:t>Mitochondria</a:t>
            </a:r>
            <a:endParaRPr kumimoji="0" lang="en-US" sz="2000" b="1" i="0" u="none" strike="noStrike" kern="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310" name="TextBox 309">
            <a:extLst>
              <a:ext uri="{FF2B5EF4-FFF2-40B4-BE49-F238E27FC236}">
                <a16:creationId xmlns:a16="http://schemas.microsoft.com/office/drawing/2014/main" id="{A07535BE-CA11-BFDA-6C78-E7A28E5E2E11}"/>
              </a:ext>
            </a:extLst>
          </p:cNvPr>
          <p:cNvSpPr txBox="1"/>
          <p:nvPr/>
        </p:nvSpPr>
        <p:spPr>
          <a:xfrm rot="-3480000">
            <a:off x="4472203" y="2648291"/>
            <a:ext cx="97013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a:ea typeface="+mn-ea"/>
                <a:cs typeface="Arial" panose="020B0604020202020204" pitchFamily="34" charset="0"/>
              </a:rPr>
              <a:t>Cytoplasm</a:t>
            </a:r>
            <a:endParaRPr kumimoji="0" lang="en-US" sz="2000" b="1" i="0" u="none" strike="noStrike" kern="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311" name="TextBox 310">
            <a:extLst>
              <a:ext uri="{FF2B5EF4-FFF2-40B4-BE49-F238E27FC236}">
                <a16:creationId xmlns:a16="http://schemas.microsoft.com/office/drawing/2014/main" id="{CACB3244-B50E-26BD-B12D-A89A4CA0C0BE}"/>
              </a:ext>
            </a:extLst>
          </p:cNvPr>
          <p:cNvSpPr txBox="1"/>
          <p:nvPr/>
        </p:nvSpPr>
        <p:spPr>
          <a:xfrm>
            <a:off x="6169419" y="1211252"/>
            <a:ext cx="59984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CRBN</a:t>
            </a:r>
          </a:p>
        </p:txBody>
      </p:sp>
      <p:sp>
        <p:nvSpPr>
          <p:cNvPr id="312" name="Rectangle 311">
            <a:extLst>
              <a:ext uri="{FF2B5EF4-FFF2-40B4-BE49-F238E27FC236}">
                <a16:creationId xmlns:a16="http://schemas.microsoft.com/office/drawing/2014/main" id="{B991AE98-7FDC-FD7E-5989-38BB972DD8B5}"/>
              </a:ext>
            </a:extLst>
          </p:cNvPr>
          <p:cNvSpPr/>
          <p:nvPr/>
        </p:nvSpPr>
        <p:spPr bwMode="auto">
          <a:xfrm>
            <a:off x="6498808" y="1520791"/>
            <a:ext cx="719112" cy="286256"/>
          </a:xfrm>
          <a:prstGeom prst="rect">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3" name="Diamond 312">
            <a:extLst>
              <a:ext uri="{FF2B5EF4-FFF2-40B4-BE49-F238E27FC236}">
                <a16:creationId xmlns:a16="http://schemas.microsoft.com/office/drawing/2014/main" id="{31B0B2C7-8979-4419-4B97-ACB0F7CECFA5}"/>
              </a:ext>
            </a:extLst>
          </p:cNvPr>
          <p:cNvSpPr/>
          <p:nvPr/>
        </p:nvSpPr>
        <p:spPr bwMode="auto">
          <a:xfrm>
            <a:off x="6578595" y="1345337"/>
            <a:ext cx="404250" cy="328639"/>
          </a:xfrm>
          <a:prstGeom prst="diamond">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4" name="Diamond 313">
            <a:extLst>
              <a:ext uri="{FF2B5EF4-FFF2-40B4-BE49-F238E27FC236}">
                <a16:creationId xmlns:a16="http://schemas.microsoft.com/office/drawing/2014/main" id="{B5F9166F-2054-6A7B-514F-1450879AFEF0}"/>
              </a:ext>
            </a:extLst>
          </p:cNvPr>
          <p:cNvSpPr/>
          <p:nvPr/>
        </p:nvSpPr>
        <p:spPr bwMode="auto">
          <a:xfrm>
            <a:off x="6778296" y="1164212"/>
            <a:ext cx="402901" cy="35594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5" name="TextBox 314">
            <a:extLst>
              <a:ext uri="{FF2B5EF4-FFF2-40B4-BE49-F238E27FC236}">
                <a16:creationId xmlns:a16="http://schemas.microsoft.com/office/drawing/2014/main" id="{90A157A8-76A8-90CE-DF5B-E0166C8B416B}"/>
              </a:ext>
            </a:extLst>
          </p:cNvPr>
          <p:cNvSpPr txBox="1"/>
          <p:nvPr/>
        </p:nvSpPr>
        <p:spPr>
          <a:xfrm>
            <a:off x="5995906" y="1764428"/>
            <a:ext cx="175935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Cereblon E3 ubiquitin ligase complex</a:t>
            </a:r>
          </a:p>
        </p:txBody>
      </p:sp>
      <p:sp>
        <p:nvSpPr>
          <p:cNvPr id="316" name="Rectangle: Rounded Corners 315">
            <a:extLst>
              <a:ext uri="{FF2B5EF4-FFF2-40B4-BE49-F238E27FC236}">
                <a16:creationId xmlns:a16="http://schemas.microsoft.com/office/drawing/2014/main" id="{B8C4C0FB-CDE1-9AD8-D25D-A441FFB9186F}"/>
              </a:ext>
            </a:extLst>
          </p:cNvPr>
          <p:cNvSpPr/>
          <p:nvPr/>
        </p:nvSpPr>
        <p:spPr bwMode="auto">
          <a:xfrm>
            <a:off x="7988330" y="1594201"/>
            <a:ext cx="680206" cy="602474"/>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Ikaros/Aiolos</a:t>
            </a:r>
          </a:p>
        </p:txBody>
      </p:sp>
      <p:cxnSp>
        <p:nvCxnSpPr>
          <p:cNvPr id="317" name="Straight Arrow Connector 316">
            <a:extLst>
              <a:ext uri="{FF2B5EF4-FFF2-40B4-BE49-F238E27FC236}">
                <a16:creationId xmlns:a16="http://schemas.microsoft.com/office/drawing/2014/main" id="{11801ACB-E79D-86AF-6363-3AE4CD8B6E1A}"/>
              </a:ext>
            </a:extLst>
          </p:cNvPr>
          <p:cNvCxnSpPr>
            <a:cxnSpLocks/>
          </p:cNvCxnSpPr>
          <p:nvPr/>
        </p:nvCxnSpPr>
        <p:spPr bwMode="auto">
          <a:xfrm>
            <a:off x="7256906" y="1564408"/>
            <a:ext cx="714019" cy="242639"/>
          </a:xfrm>
          <a:prstGeom prst="straightConnector1">
            <a:avLst/>
          </a:prstGeom>
          <a:noFill/>
          <a:ln w="28575" cap="flat" cmpd="sng" algn="ctr">
            <a:solidFill>
              <a:schemeClr val="bg1"/>
            </a:solidFill>
            <a:prstDash val="solid"/>
            <a:round/>
            <a:headEnd type="none" w="med" len="med"/>
            <a:tailEnd type="triangle"/>
          </a:ln>
          <a:effectLst/>
        </p:spPr>
      </p:cxnSp>
      <p:grpSp>
        <p:nvGrpSpPr>
          <p:cNvPr id="318" name="Group 317">
            <a:extLst>
              <a:ext uri="{FF2B5EF4-FFF2-40B4-BE49-F238E27FC236}">
                <a16:creationId xmlns:a16="http://schemas.microsoft.com/office/drawing/2014/main" id="{B45DE0B5-158E-AA3B-87B4-136F0844A823}"/>
              </a:ext>
            </a:extLst>
          </p:cNvPr>
          <p:cNvGrpSpPr/>
          <p:nvPr/>
        </p:nvGrpSpPr>
        <p:grpSpPr>
          <a:xfrm>
            <a:off x="8178545" y="2346977"/>
            <a:ext cx="298380" cy="561682"/>
            <a:chOff x="6945926" y="3268417"/>
            <a:chExt cx="359333" cy="676422"/>
          </a:xfrm>
        </p:grpSpPr>
        <p:grpSp>
          <p:nvGrpSpPr>
            <p:cNvPr id="319" name="Group 318">
              <a:extLst>
                <a:ext uri="{FF2B5EF4-FFF2-40B4-BE49-F238E27FC236}">
                  <a16:creationId xmlns:a16="http://schemas.microsoft.com/office/drawing/2014/main" id="{06397444-4956-9FE1-EDD6-5CA750858297}"/>
                </a:ext>
              </a:extLst>
            </p:cNvPr>
            <p:cNvGrpSpPr/>
            <p:nvPr/>
          </p:nvGrpSpPr>
          <p:grpSpPr>
            <a:xfrm>
              <a:off x="6945926" y="3359150"/>
              <a:ext cx="359333" cy="503218"/>
              <a:chOff x="12851630" y="2947967"/>
              <a:chExt cx="848618" cy="1188424"/>
            </a:xfrm>
          </p:grpSpPr>
          <p:grpSp>
            <p:nvGrpSpPr>
              <p:cNvPr id="324" name="Group 323">
                <a:extLst>
                  <a:ext uri="{FF2B5EF4-FFF2-40B4-BE49-F238E27FC236}">
                    <a16:creationId xmlns:a16="http://schemas.microsoft.com/office/drawing/2014/main" id="{CFF5192D-A53C-B6CF-904B-1CB3C1D5072D}"/>
                  </a:ext>
                </a:extLst>
              </p:cNvPr>
              <p:cNvGrpSpPr/>
              <p:nvPr/>
            </p:nvGrpSpPr>
            <p:grpSpPr>
              <a:xfrm rot="10800000">
                <a:off x="12978863" y="2947967"/>
                <a:ext cx="566788" cy="249853"/>
                <a:chOff x="12988822" y="3892961"/>
                <a:chExt cx="566788" cy="249853"/>
              </a:xfrm>
              <a:solidFill>
                <a:schemeClr val="accent6"/>
              </a:solidFill>
            </p:grpSpPr>
            <p:sp>
              <p:nvSpPr>
                <p:cNvPr id="361" name="Oval 360">
                  <a:extLst>
                    <a:ext uri="{FF2B5EF4-FFF2-40B4-BE49-F238E27FC236}">
                      <a16:creationId xmlns:a16="http://schemas.microsoft.com/office/drawing/2014/main" id="{F7CF2F82-E2AB-E1FD-DB05-23E196337499}"/>
                    </a:ext>
                  </a:extLst>
                </p:cNvPr>
                <p:cNvSpPr/>
                <p:nvPr/>
              </p:nvSpPr>
              <p:spPr bwMode="auto">
                <a:xfrm>
                  <a:off x="12988822" y="391591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2" name="Oval 361">
                  <a:extLst>
                    <a:ext uri="{FF2B5EF4-FFF2-40B4-BE49-F238E27FC236}">
                      <a16:creationId xmlns:a16="http://schemas.microsoft.com/office/drawing/2014/main" id="{7F1CF4FD-126E-2C0F-EE55-18E1078B902A}"/>
                    </a:ext>
                  </a:extLst>
                </p:cNvPr>
                <p:cNvSpPr/>
                <p:nvPr/>
              </p:nvSpPr>
              <p:spPr bwMode="auto">
                <a:xfrm>
                  <a:off x="13166134" y="3914089"/>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3" name="Oval 362">
                  <a:extLst>
                    <a:ext uri="{FF2B5EF4-FFF2-40B4-BE49-F238E27FC236}">
                      <a16:creationId xmlns:a16="http://schemas.microsoft.com/office/drawing/2014/main" id="{07AA1F41-5433-DBC8-43AE-187118ACA69C}"/>
                    </a:ext>
                  </a:extLst>
                </p:cNvPr>
                <p:cNvSpPr/>
                <p:nvPr/>
              </p:nvSpPr>
              <p:spPr bwMode="auto">
                <a:xfrm>
                  <a:off x="13328713" y="3892961"/>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25" name="Group 324">
                <a:extLst>
                  <a:ext uri="{FF2B5EF4-FFF2-40B4-BE49-F238E27FC236}">
                    <a16:creationId xmlns:a16="http://schemas.microsoft.com/office/drawing/2014/main" id="{6D46E452-965C-E124-27A4-71D52224C2F2}"/>
                  </a:ext>
                </a:extLst>
              </p:cNvPr>
              <p:cNvGrpSpPr/>
              <p:nvPr/>
            </p:nvGrpSpPr>
            <p:grpSpPr>
              <a:xfrm>
                <a:off x="12851630" y="3794192"/>
                <a:ext cx="848618" cy="342199"/>
                <a:chOff x="12858979" y="3807977"/>
                <a:chExt cx="848618" cy="342199"/>
              </a:xfrm>
              <a:solidFill>
                <a:schemeClr val="accent6"/>
              </a:solidFill>
            </p:grpSpPr>
            <p:sp>
              <p:nvSpPr>
                <p:cNvPr id="356" name="Oval 355">
                  <a:extLst>
                    <a:ext uri="{FF2B5EF4-FFF2-40B4-BE49-F238E27FC236}">
                      <a16:creationId xmlns:a16="http://schemas.microsoft.com/office/drawing/2014/main" id="{6F62137A-917A-4C8C-A5AE-83BB18BEA799}"/>
                    </a:ext>
                  </a:extLst>
                </p:cNvPr>
                <p:cNvSpPr/>
                <p:nvPr/>
              </p:nvSpPr>
              <p:spPr bwMode="auto">
                <a:xfrm>
                  <a:off x="12858979" y="3823295"/>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7" name="Oval 356">
                  <a:extLst>
                    <a:ext uri="{FF2B5EF4-FFF2-40B4-BE49-F238E27FC236}">
                      <a16:creationId xmlns:a16="http://schemas.microsoft.com/office/drawing/2014/main" id="{64DD71FC-3C0E-C58B-0ADB-62B51571D223}"/>
                    </a:ext>
                  </a:extLst>
                </p:cNvPr>
                <p:cNvSpPr/>
                <p:nvPr/>
              </p:nvSpPr>
              <p:spPr bwMode="auto">
                <a:xfrm>
                  <a:off x="12988822" y="390672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8" name="Oval 357">
                  <a:extLst>
                    <a:ext uri="{FF2B5EF4-FFF2-40B4-BE49-F238E27FC236}">
                      <a16:creationId xmlns:a16="http://schemas.microsoft.com/office/drawing/2014/main" id="{8E2A4CCA-1738-494E-C12E-5EC23C5D0198}"/>
                    </a:ext>
                  </a:extLst>
                </p:cNvPr>
                <p:cNvSpPr/>
                <p:nvPr/>
              </p:nvSpPr>
              <p:spPr bwMode="auto">
                <a:xfrm>
                  <a:off x="13152349" y="3923279"/>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9" name="Oval 358">
                  <a:extLst>
                    <a:ext uri="{FF2B5EF4-FFF2-40B4-BE49-F238E27FC236}">
                      <a16:creationId xmlns:a16="http://schemas.microsoft.com/office/drawing/2014/main" id="{9AB14664-A540-B9CF-6D4B-48159B323A40}"/>
                    </a:ext>
                  </a:extLst>
                </p:cNvPr>
                <p:cNvSpPr/>
                <p:nvPr/>
              </p:nvSpPr>
              <p:spPr bwMode="auto">
                <a:xfrm>
                  <a:off x="13342498" y="3883771"/>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0" name="Oval 359">
                  <a:extLst>
                    <a:ext uri="{FF2B5EF4-FFF2-40B4-BE49-F238E27FC236}">
                      <a16:creationId xmlns:a16="http://schemas.microsoft.com/office/drawing/2014/main" id="{1BBD4C71-481C-1F03-CB37-057678C03F44}"/>
                    </a:ext>
                  </a:extLst>
                </p:cNvPr>
                <p:cNvSpPr/>
                <p:nvPr/>
              </p:nvSpPr>
              <p:spPr bwMode="auto">
                <a:xfrm>
                  <a:off x="13480700" y="380797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26" name="Group 325">
                <a:extLst>
                  <a:ext uri="{FF2B5EF4-FFF2-40B4-BE49-F238E27FC236}">
                    <a16:creationId xmlns:a16="http://schemas.microsoft.com/office/drawing/2014/main" id="{F2CB9BA1-8AF5-4962-8F89-9A613CEF50EA}"/>
                  </a:ext>
                </a:extLst>
              </p:cNvPr>
              <p:cNvGrpSpPr/>
              <p:nvPr/>
            </p:nvGrpSpPr>
            <p:grpSpPr>
              <a:xfrm>
                <a:off x="12851630" y="3635175"/>
                <a:ext cx="848618" cy="342199"/>
                <a:chOff x="12858979" y="3807977"/>
                <a:chExt cx="848618" cy="342199"/>
              </a:xfrm>
              <a:solidFill>
                <a:schemeClr val="accent3">
                  <a:lumMod val="60000"/>
                  <a:lumOff val="40000"/>
                </a:schemeClr>
              </a:solidFill>
            </p:grpSpPr>
            <p:sp>
              <p:nvSpPr>
                <p:cNvPr id="351" name="Oval 350">
                  <a:extLst>
                    <a:ext uri="{FF2B5EF4-FFF2-40B4-BE49-F238E27FC236}">
                      <a16:creationId xmlns:a16="http://schemas.microsoft.com/office/drawing/2014/main" id="{D2D8BCAB-A37A-3E2A-132E-5607FFC44898}"/>
                    </a:ext>
                  </a:extLst>
                </p:cNvPr>
                <p:cNvSpPr/>
                <p:nvPr/>
              </p:nvSpPr>
              <p:spPr bwMode="auto">
                <a:xfrm>
                  <a:off x="12858979" y="3823295"/>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2" name="Oval 351">
                  <a:extLst>
                    <a:ext uri="{FF2B5EF4-FFF2-40B4-BE49-F238E27FC236}">
                      <a16:creationId xmlns:a16="http://schemas.microsoft.com/office/drawing/2014/main" id="{E3B6480A-3AB4-F627-5081-249696CF7370}"/>
                    </a:ext>
                  </a:extLst>
                </p:cNvPr>
                <p:cNvSpPr/>
                <p:nvPr/>
              </p:nvSpPr>
              <p:spPr bwMode="auto">
                <a:xfrm>
                  <a:off x="12988822" y="390672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3" name="Oval 352">
                  <a:extLst>
                    <a:ext uri="{FF2B5EF4-FFF2-40B4-BE49-F238E27FC236}">
                      <a16:creationId xmlns:a16="http://schemas.microsoft.com/office/drawing/2014/main" id="{34AAE49B-1F80-7A18-23ED-1A7FB61AAB48}"/>
                    </a:ext>
                  </a:extLst>
                </p:cNvPr>
                <p:cNvSpPr/>
                <p:nvPr/>
              </p:nvSpPr>
              <p:spPr bwMode="auto">
                <a:xfrm>
                  <a:off x="13152349" y="3923279"/>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4" name="Oval 353">
                  <a:extLst>
                    <a:ext uri="{FF2B5EF4-FFF2-40B4-BE49-F238E27FC236}">
                      <a16:creationId xmlns:a16="http://schemas.microsoft.com/office/drawing/2014/main" id="{38216BE5-5FB2-468A-6399-AF1743A617BD}"/>
                    </a:ext>
                  </a:extLst>
                </p:cNvPr>
                <p:cNvSpPr/>
                <p:nvPr/>
              </p:nvSpPr>
              <p:spPr bwMode="auto">
                <a:xfrm>
                  <a:off x="13342498" y="3883771"/>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5" name="Oval 354">
                  <a:extLst>
                    <a:ext uri="{FF2B5EF4-FFF2-40B4-BE49-F238E27FC236}">
                      <a16:creationId xmlns:a16="http://schemas.microsoft.com/office/drawing/2014/main" id="{7B13BA99-C51D-C71C-0BA9-92637DFEAF02}"/>
                    </a:ext>
                  </a:extLst>
                </p:cNvPr>
                <p:cNvSpPr/>
                <p:nvPr/>
              </p:nvSpPr>
              <p:spPr bwMode="auto">
                <a:xfrm>
                  <a:off x="13480700" y="380797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27" name="Group 326">
                <a:extLst>
                  <a:ext uri="{FF2B5EF4-FFF2-40B4-BE49-F238E27FC236}">
                    <a16:creationId xmlns:a16="http://schemas.microsoft.com/office/drawing/2014/main" id="{CEA61480-42A0-872D-6DB4-8AB8F1421C81}"/>
                  </a:ext>
                </a:extLst>
              </p:cNvPr>
              <p:cNvGrpSpPr/>
              <p:nvPr/>
            </p:nvGrpSpPr>
            <p:grpSpPr>
              <a:xfrm>
                <a:off x="12851630" y="3475201"/>
                <a:ext cx="848618" cy="342199"/>
                <a:chOff x="12858979" y="3807977"/>
                <a:chExt cx="848618" cy="342199"/>
              </a:xfrm>
              <a:solidFill>
                <a:schemeClr val="accent3"/>
              </a:solidFill>
            </p:grpSpPr>
            <p:sp>
              <p:nvSpPr>
                <p:cNvPr id="346" name="Oval 345">
                  <a:extLst>
                    <a:ext uri="{FF2B5EF4-FFF2-40B4-BE49-F238E27FC236}">
                      <a16:creationId xmlns:a16="http://schemas.microsoft.com/office/drawing/2014/main" id="{F6ECDC4B-C5B6-F223-1EDA-9DAEA3A1D2FB}"/>
                    </a:ext>
                  </a:extLst>
                </p:cNvPr>
                <p:cNvSpPr/>
                <p:nvPr/>
              </p:nvSpPr>
              <p:spPr bwMode="auto">
                <a:xfrm>
                  <a:off x="12858979" y="3823295"/>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7" name="Oval 346">
                  <a:extLst>
                    <a:ext uri="{FF2B5EF4-FFF2-40B4-BE49-F238E27FC236}">
                      <a16:creationId xmlns:a16="http://schemas.microsoft.com/office/drawing/2014/main" id="{EDED3200-01A1-A5EE-69ED-6C5870DBC84E}"/>
                    </a:ext>
                  </a:extLst>
                </p:cNvPr>
                <p:cNvSpPr/>
                <p:nvPr/>
              </p:nvSpPr>
              <p:spPr bwMode="auto">
                <a:xfrm>
                  <a:off x="12988822" y="390672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8" name="Oval 347">
                  <a:extLst>
                    <a:ext uri="{FF2B5EF4-FFF2-40B4-BE49-F238E27FC236}">
                      <a16:creationId xmlns:a16="http://schemas.microsoft.com/office/drawing/2014/main" id="{23B22156-6507-C3BB-0E5F-C07F517F1027}"/>
                    </a:ext>
                  </a:extLst>
                </p:cNvPr>
                <p:cNvSpPr/>
                <p:nvPr/>
              </p:nvSpPr>
              <p:spPr bwMode="auto">
                <a:xfrm>
                  <a:off x="13152349" y="3923279"/>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9" name="Oval 348">
                  <a:extLst>
                    <a:ext uri="{FF2B5EF4-FFF2-40B4-BE49-F238E27FC236}">
                      <a16:creationId xmlns:a16="http://schemas.microsoft.com/office/drawing/2014/main" id="{731DACB1-68D2-2315-DD6E-3CD78B7350DE}"/>
                    </a:ext>
                  </a:extLst>
                </p:cNvPr>
                <p:cNvSpPr/>
                <p:nvPr/>
              </p:nvSpPr>
              <p:spPr bwMode="auto">
                <a:xfrm>
                  <a:off x="13342498" y="3883771"/>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0" name="Oval 349">
                  <a:extLst>
                    <a:ext uri="{FF2B5EF4-FFF2-40B4-BE49-F238E27FC236}">
                      <a16:creationId xmlns:a16="http://schemas.microsoft.com/office/drawing/2014/main" id="{6BF06CB1-508D-4FC7-3F06-95F60FF65708}"/>
                    </a:ext>
                  </a:extLst>
                </p:cNvPr>
                <p:cNvSpPr/>
                <p:nvPr/>
              </p:nvSpPr>
              <p:spPr bwMode="auto">
                <a:xfrm>
                  <a:off x="13480700" y="380797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28" name="Group 327">
                <a:extLst>
                  <a:ext uri="{FF2B5EF4-FFF2-40B4-BE49-F238E27FC236}">
                    <a16:creationId xmlns:a16="http://schemas.microsoft.com/office/drawing/2014/main" id="{AA702B00-1D2D-D0B8-F06F-23CC52A9D6D2}"/>
                  </a:ext>
                </a:extLst>
              </p:cNvPr>
              <p:cNvGrpSpPr/>
              <p:nvPr/>
            </p:nvGrpSpPr>
            <p:grpSpPr>
              <a:xfrm>
                <a:off x="12851630" y="3301460"/>
                <a:ext cx="848618" cy="342199"/>
                <a:chOff x="12858979" y="3807977"/>
                <a:chExt cx="848618" cy="342199"/>
              </a:xfrm>
              <a:solidFill>
                <a:schemeClr val="accent3"/>
              </a:solidFill>
            </p:grpSpPr>
            <p:sp>
              <p:nvSpPr>
                <p:cNvPr id="341" name="Oval 340">
                  <a:extLst>
                    <a:ext uri="{FF2B5EF4-FFF2-40B4-BE49-F238E27FC236}">
                      <a16:creationId xmlns:a16="http://schemas.microsoft.com/office/drawing/2014/main" id="{40ACEED3-44CC-024B-5436-65558726F27D}"/>
                    </a:ext>
                  </a:extLst>
                </p:cNvPr>
                <p:cNvSpPr/>
                <p:nvPr/>
              </p:nvSpPr>
              <p:spPr bwMode="auto">
                <a:xfrm>
                  <a:off x="12858979" y="3823295"/>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2" name="Oval 341">
                  <a:extLst>
                    <a:ext uri="{FF2B5EF4-FFF2-40B4-BE49-F238E27FC236}">
                      <a16:creationId xmlns:a16="http://schemas.microsoft.com/office/drawing/2014/main" id="{2FE59A66-D17F-695C-87DD-58DC3AAE6B5F}"/>
                    </a:ext>
                  </a:extLst>
                </p:cNvPr>
                <p:cNvSpPr/>
                <p:nvPr/>
              </p:nvSpPr>
              <p:spPr bwMode="auto">
                <a:xfrm>
                  <a:off x="12988822" y="390672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3" name="Oval 342">
                  <a:extLst>
                    <a:ext uri="{FF2B5EF4-FFF2-40B4-BE49-F238E27FC236}">
                      <a16:creationId xmlns:a16="http://schemas.microsoft.com/office/drawing/2014/main" id="{253E304D-D94F-C9C2-CC7F-B0DE94DEF395}"/>
                    </a:ext>
                  </a:extLst>
                </p:cNvPr>
                <p:cNvSpPr/>
                <p:nvPr/>
              </p:nvSpPr>
              <p:spPr bwMode="auto">
                <a:xfrm>
                  <a:off x="13152349" y="3923279"/>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4" name="Oval 343">
                  <a:extLst>
                    <a:ext uri="{FF2B5EF4-FFF2-40B4-BE49-F238E27FC236}">
                      <a16:creationId xmlns:a16="http://schemas.microsoft.com/office/drawing/2014/main" id="{FAA555AC-CCA2-8EFA-11A6-970FA1B19147}"/>
                    </a:ext>
                  </a:extLst>
                </p:cNvPr>
                <p:cNvSpPr/>
                <p:nvPr/>
              </p:nvSpPr>
              <p:spPr bwMode="auto">
                <a:xfrm>
                  <a:off x="13342498" y="3883771"/>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5" name="Oval 344">
                  <a:extLst>
                    <a:ext uri="{FF2B5EF4-FFF2-40B4-BE49-F238E27FC236}">
                      <a16:creationId xmlns:a16="http://schemas.microsoft.com/office/drawing/2014/main" id="{ADF4EE60-2114-E2A0-B026-2BE579B08D04}"/>
                    </a:ext>
                  </a:extLst>
                </p:cNvPr>
                <p:cNvSpPr/>
                <p:nvPr/>
              </p:nvSpPr>
              <p:spPr bwMode="auto">
                <a:xfrm>
                  <a:off x="13480700" y="380797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29" name="Group 328">
                <a:extLst>
                  <a:ext uri="{FF2B5EF4-FFF2-40B4-BE49-F238E27FC236}">
                    <a16:creationId xmlns:a16="http://schemas.microsoft.com/office/drawing/2014/main" id="{AE0154E4-8413-3004-B91C-822EE64A03D9}"/>
                  </a:ext>
                </a:extLst>
              </p:cNvPr>
              <p:cNvGrpSpPr/>
              <p:nvPr/>
            </p:nvGrpSpPr>
            <p:grpSpPr>
              <a:xfrm>
                <a:off x="12851630" y="3151601"/>
                <a:ext cx="848618" cy="342199"/>
                <a:chOff x="12858979" y="3807977"/>
                <a:chExt cx="848618" cy="342199"/>
              </a:xfrm>
              <a:solidFill>
                <a:schemeClr val="accent3">
                  <a:lumMod val="60000"/>
                  <a:lumOff val="40000"/>
                </a:schemeClr>
              </a:solidFill>
            </p:grpSpPr>
            <p:sp>
              <p:nvSpPr>
                <p:cNvPr id="336" name="Oval 335">
                  <a:extLst>
                    <a:ext uri="{FF2B5EF4-FFF2-40B4-BE49-F238E27FC236}">
                      <a16:creationId xmlns:a16="http://schemas.microsoft.com/office/drawing/2014/main" id="{54D27EE0-59B8-92F1-8FEF-50A3F9E1B3F8}"/>
                    </a:ext>
                  </a:extLst>
                </p:cNvPr>
                <p:cNvSpPr/>
                <p:nvPr/>
              </p:nvSpPr>
              <p:spPr bwMode="auto">
                <a:xfrm>
                  <a:off x="12858979" y="3823295"/>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7" name="Oval 336">
                  <a:extLst>
                    <a:ext uri="{FF2B5EF4-FFF2-40B4-BE49-F238E27FC236}">
                      <a16:creationId xmlns:a16="http://schemas.microsoft.com/office/drawing/2014/main" id="{D4B3C591-51E9-3314-0F59-84CD31EB28FD}"/>
                    </a:ext>
                  </a:extLst>
                </p:cNvPr>
                <p:cNvSpPr/>
                <p:nvPr/>
              </p:nvSpPr>
              <p:spPr bwMode="auto">
                <a:xfrm>
                  <a:off x="12988822" y="390672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8" name="Oval 337">
                  <a:extLst>
                    <a:ext uri="{FF2B5EF4-FFF2-40B4-BE49-F238E27FC236}">
                      <a16:creationId xmlns:a16="http://schemas.microsoft.com/office/drawing/2014/main" id="{7C5D67E9-8305-DBC3-1770-31D899758466}"/>
                    </a:ext>
                  </a:extLst>
                </p:cNvPr>
                <p:cNvSpPr/>
                <p:nvPr/>
              </p:nvSpPr>
              <p:spPr bwMode="auto">
                <a:xfrm>
                  <a:off x="13152349" y="3923279"/>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9" name="Oval 338">
                  <a:extLst>
                    <a:ext uri="{FF2B5EF4-FFF2-40B4-BE49-F238E27FC236}">
                      <a16:creationId xmlns:a16="http://schemas.microsoft.com/office/drawing/2014/main" id="{2D9A441F-3DE6-6EDB-28DD-1D280FE2729F}"/>
                    </a:ext>
                  </a:extLst>
                </p:cNvPr>
                <p:cNvSpPr/>
                <p:nvPr/>
              </p:nvSpPr>
              <p:spPr bwMode="auto">
                <a:xfrm>
                  <a:off x="13342498" y="3883771"/>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0" name="Oval 339">
                  <a:extLst>
                    <a:ext uri="{FF2B5EF4-FFF2-40B4-BE49-F238E27FC236}">
                      <a16:creationId xmlns:a16="http://schemas.microsoft.com/office/drawing/2014/main" id="{174D9E3A-208B-53F5-8F32-8EF815123C72}"/>
                    </a:ext>
                  </a:extLst>
                </p:cNvPr>
                <p:cNvSpPr/>
                <p:nvPr/>
              </p:nvSpPr>
              <p:spPr bwMode="auto">
                <a:xfrm>
                  <a:off x="13480700" y="380797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30" name="Group 329">
                <a:extLst>
                  <a:ext uri="{FF2B5EF4-FFF2-40B4-BE49-F238E27FC236}">
                    <a16:creationId xmlns:a16="http://schemas.microsoft.com/office/drawing/2014/main" id="{2EEC221E-DF89-5106-58AF-06418DFB6EFC}"/>
                  </a:ext>
                </a:extLst>
              </p:cNvPr>
              <p:cNvGrpSpPr/>
              <p:nvPr/>
            </p:nvGrpSpPr>
            <p:grpSpPr>
              <a:xfrm>
                <a:off x="12851630" y="2981513"/>
                <a:ext cx="848618" cy="342199"/>
                <a:chOff x="12858979" y="3807977"/>
                <a:chExt cx="848618" cy="342199"/>
              </a:xfrm>
              <a:solidFill>
                <a:schemeClr val="accent6"/>
              </a:solidFill>
            </p:grpSpPr>
            <p:sp>
              <p:nvSpPr>
                <p:cNvPr id="331" name="Oval 330">
                  <a:extLst>
                    <a:ext uri="{FF2B5EF4-FFF2-40B4-BE49-F238E27FC236}">
                      <a16:creationId xmlns:a16="http://schemas.microsoft.com/office/drawing/2014/main" id="{5D79032D-CF9A-1EBB-6F08-6FC7161E9926}"/>
                    </a:ext>
                  </a:extLst>
                </p:cNvPr>
                <p:cNvSpPr/>
                <p:nvPr/>
              </p:nvSpPr>
              <p:spPr bwMode="auto">
                <a:xfrm>
                  <a:off x="12858979" y="3823295"/>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2" name="Oval 331">
                  <a:extLst>
                    <a:ext uri="{FF2B5EF4-FFF2-40B4-BE49-F238E27FC236}">
                      <a16:creationId xmlns:a16="http://schemas.microsoft.com/office/drawing/2014/main" id="{5FDF00DA-E6EA-6631-084E-7F3B8DF03B1E}"/>
                    </a:ext>
                  </a:extLst>
                </p:cNvPr>
                <p:cNvSpPr/>
                <p:nvPr/>
              </p:nvSpPr>
              <p:spPr bwMode="auto">
                <a:xfrm>
                  <a:off x="12988822" y="390672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3" name="Oval 332">
                  <a:extLst>
                    <a:ext uri="{FF2B5EF4-FFF2-40B4-BE49-F238E27FC236}">
                      <a16:creationId xmlns:a16="http://schemas.microsoft.com/office/drawing/2014/main" id="{5002847A-0458-DAAA-7C18-770002E380D0}"/>
                    </a:ext>
                  </a:extLst>
                </p:cNvPr>
                <p:cNvSpPr/>
                <p:nvPr/>
              </p:nvSpPr>
              <p:spPr bwMode="auto">
                <a:xfrm>
                  <a:off x="13152349" y="3923279"/>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4" name="Oval 333">
                  <a:extLst>
                    <a:ext uri="{FF2B5EF4-FFF2-40B4-BE49-F238E27FC236}">
                      <a16:creationId xmlns:a16="http://schemas.microsoft.com/office/drawing/2014/main" id="{69024013-B501-DA7A-AD7E-777E4456E75A}"/>
                    </a:ext>
                  </a:extLst>
                </p:cNvPr>
                <p:cNvSpPr/>
                <p:nvPr/>
              </p:nvSpPr>
              <p:spPr bwMode="auto">
                <a:xfrm>
                  <a:off x="13342498" y="3883771"/>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5" name="Oval 334">
                  <a:extLst>
                    <a:ext uri="{FF2B5EF4-FFF2-40B4-BE49-F238E27FC236}">
                      <a16:creationId xmlns:a16="http://schemas.microsoft.com/office/drawing/2014/main" id="{D06905C1-C9A9-8193-BF5B-18A6370F4AA5}"/>
                    </a:ext>
                  </a:extLst>
                </p:cNvPr>
                <p:cNvSpPr/>
                <p:nvPr/>
              </p:nvSpPr>
              <p:spPr bwMode="auto">
                <a:xfrm>
                  <a:off x="13480700" y="380797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320" name="Oval 319">
              <a:extLst>
                <a:ext uri="{FF2B5EF4-FFF2-40B4-BE49-F238E27FC236}">
                  <a16:creationId xmlns:a16="http://schemas.microsoft.com/office/drawing/2014/main" id="{27C89B41-F846-1DA4-89BF-E1895F4C5C03}"/>
                </a:ext>
              </a:extLst>
            </p:cNvPr>
            <p:cNvSpPr/>
            <p:nvPr/>
          </p:nvSpPr>
          <p:spPr bwMode="auto">
            <a:xfrm>
              <a:off x="7185859" y="3309530"/>
              <a:ext cx="96076" cy="96075"/>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1" name="Oval 320">
              <a:extLst>
                <a:ext uri="{FF2B5EF4-FFF2-40B4-BE49-F238E27FC236}">
                  <a16:creationId xmlns:a16="http://schemas.microsoft.com/office/drawing/2014/main" id="{4635A099-2437-F3D3-3B60-FCFFF4E66C60}"/>
                </a:ext>
              </a:extLst>
            </p:cNvPr>
            <p:cNvSpPr/>
            <p:nvPr/>
          </p:nvSpPr>
          <p:spPr bwMode="auto">
            <a:xfrm>
              <a:off x="6964871" y="3802693"/>
              <a:ext cx="96076" cy="96075"/>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2" name="Oval 321">
              <a:extLst>
                <a:ext uri="{FF2B5EF4-FFF2-40B4-BE49-F238E27FC236}">
                  <a16:creationId xmlns:a16="http://schemas.microsoft.com/office/drawing/2014/main" id="{B7C56C24-F023-797B-980C-01E020D494C8}"/>
                </a:ext>
              </a:extLst>
            </p:cNvPr>
            <p:cNvSpPr/>
            <p:nvPr/>
          </p:nvSpPr>
          <p:spPr bwMode="auto">
            <a:xfrm>
              <a:off x="7000810" y="3848764"/>
              <a:ext cx="96076" cy="96075"/>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3" name="Oval 322">
              <a:extLst>
                <a:ext uri="{FF2B5EF4-FFF2-40B4-BE49-F238E27FC236}">
                  <a16:creationId xmlns:a16="http://schemas.microsoft.com/office/drawing/2014/main" id="{675DF526-3A39-638F-91FA-1A29A0CA8275}"/>
                </a:ext>
              </a:extLst>
            </p:cNvPr>
            <p:cNvSpPr/>
            <p:nvPr/>
          </p:nvSpPr>
          <p:spPr bwMode="auto">
            <a:xfrm>
              <a:off x="7141860" y="3268417"/>
              <a:ext cx="96076" cy="96075"/>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64" name="TextBox 363">
            <a:extLst>
              <a:ext uri="{FF2B5EF4-FFF2-40B4-BE49-F238E27FC236}">
                <a16:creationId xmlns:a16="http://schemas.microsoft.com/office/drawing/2014/main" id="{A11BF521-74F6-1B7B-218A-FFA7654A7B59}"/>
              </a:ext>
            </a:extLst>
          </p:cNvPr>
          <p:cNvSpPr txBox="1"/>
          <p:nvPr/>
        </p:nvSpPr>
        <p:spPr>
          <a:xfrm>
            <a:off x="8401386" y="2363444"/>
            <a:ext cx="106607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Proteasome degradation</a:t>
            </a:r>
          </a:p>
        </p:txBody>
      </p:sp>
      <p:cxnSp>
        <p:nvCxnSpPr>
          <p:cNvPr id="365" name="Straight Arrow Connector 364">
            <a:extLst>
              <a:ext uri="{FF2B5EF4-FFF2-40B4-BE49-F238E27FC236}">
                <a16:creationId xmlns:a16="http://schemas.microsoft.com/office/drawing/2014/main" id="{255C5D9A-058F-FDC6-0D7C-2F17B794F12A}"/>
              </a:ext>
            </a:extLst>
          </p:cNvPr>
          <p:cNvCxnSpPr>
            <a:cxnSpLocks/>
          </p:cNvCxnSpPr>
          <p:nvPr/>
        </p:nvCxnSpPr>
        <p:spPr bwMode="auto">
          <a:xfrm flipH="1">
            <a:off x="6764679" y="2086688"/>
            <a:ext cx="1200414" cy="2091903"/>
          </a:xfrm>
          <a:prstGeom prst="straightConnector1">
            <a:avLst/>
          </a:prstGeom>
          <a:noFill/>
          <a:ln w="28575" cap="flat" cmpd="sng" algn="ctr">
            <a:solidFill>
              <a:schemeClr val="bg1"/>
            </a:solidFill>
            <a:prstDash val="solid"/>
            <a:round/>
            <a:headEnd type="none" w="med" len="med"/>
            <a:tailEnd type="triangle"/>
          </a:ln>
          <a:effectLst/>
        </p:spPr>
      </p:cxnSp>
      <p:sp>
        <p:nvSpPr>
          <p:cNvPr id="366" name="&quot;No&quot; Symbol 71">
            <a:extLst>
              <a:ext uri="{FF2B5EF4-FFF2-40B4-BE49-F238E27FC236}">
                <a16:creationId xmlns:a16="http://schemas.microsoft.com/office/drawing/2014/main" id="{0DFC5FDA-9016-4624-609C-3C71DBE64930}"/>
              </a:ext>
            </a:extLst>
          </p:cNvPr>
          <p:cNvSpPr/>
          <p:nvPr/>
        </p:nvSpPr>
        <p:spPr>
          <a:xfrm>
            <a:off x="6785314" y="3374518"/>
            <a:ext cx="569926" cy="566928"/>
          </a:xfrm>
          <a:prstGeom prst="noSmoking">
            <a:avLst>
              <a:gd name="adj" fmla="val 5106"/>
            </a:avLst>
          </a:prstGeom>
          <a:solidFill>
            <a:sysClr val="windowText" lastClr="000000"/>
          </a:solidFill>
          <a:ln w="25400" cap="flat" cmpd="sng" algn="ctr">
            <a:solidFill>
              <a:srgbClr val="FF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a:ea typeface="+mn-ea"/>
              <a:cs typeface="Arial" panose="020B0604020202020204" pitchFamily="34" charset="0"/>
            </a:endParaRPr>
          </a:p>
        </p:txBody>
      </p:sp>
      <p:cxnSp>
        <p:nvCxnSpPr>
          <p:cNvPr id="367" name="Straight Connector 366">
            <a:extLst>
              <a:ext uri="{FF2B5EF4-FFF2-40B4-BE49-F238E27FC236}">
                <a16:creationId xmlns:a16="http://schemas.microsoft.com/office/drawing/2014/main" id="{16EDF151-83DE-13ED-2A71-E833C3F435F8}"/>
              </a:ext>
            </a:extLst>
          </p:cNvPr>
          <p:cNvCxnSpPr/>
          <p:nvPr/>
        </p:nvCxnSpPr>
        <p:spPr bwMode="auto">
          <a:xfrm>
            <a:off x="8323258" y="2905080"/>
            <a:ext cx="0" cy="103180"/>
          </a:xfrm>
          <a:prstGeom prst="line">
            <a:avLst/>
          </a:prstGeom>
          <a:noFill/>
          <a:ln w="28575" cap="flat" cmpd="sng" algn="ctr">
            <a:solidFill>
              <a:schemeClr val="bg1"/>
            </a:solidFill>
            <a:prstDash val="solid"/>
            <a:round/>
            <a:headEnd type="none" w="med" len="med"/>
            <a:tailEnd type="none" w="med" len="med"/>
          </a:ln>
          <a:effectLst/>
        </p:spPr>
      </p:cxnSp>
      <p:sp>
        <p:nvSpPr>
          <p:cNvPr id="368" name="TextBox 367">
            <a:extLst>
              <a:ext uri="{FF2B5EF4-FFF2-40B4-BE49-F238E27FC236}">
                <a16:creationId xmlns:a16="http://schemas.microsoft.com/office/drawing/2014/main" id="{557F7BA7-060B-9285-9CC8-CF1021D91946}"/>
              </a:ext>
            </a:extLst>
          </p:cNvPr>
          <p:cNvSpPr txBox="1"/>
          <p:nvPr/>
        </p:nvSpPr>
        <p:spPr>
          <a:xfrm>
            <a:off x="7375475" y="3170838"/>
            <a:ext cx="98154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Immune modulation</a:t>
            </a:r>
          </a:p>
        </p:txBody>
      </p:sp>
      <p:grpSp>
        <p:nvGrpSpPr>
          <p:cNvPr id="369" name="Group 368">
            <a:extLst>
              <a:ext uri="{FF2B5EF4-FFF2-40B4-BE49-F238E27FC236}">
                <a16:creationId xmlns:a16="http://schemas.microsoft.com/office/drawing/2014/main" id="{70DF3144-FB19-2C2A-CBC6-1B05ED60349A}"/>
              </a:ext>
            </a:extLst>
          </p:cNvPr>
          <p:cNvGrpSpPr/>
          <p:nvPr/>
        </p:nvGrpSpPr>
        <p:grpSpPr>
          <a:xfrm>
            <a:off x="9346276" y="3184233"/>
            <a:ext cx="421735" cy="337823"/>
            <a:chOff x="10526262" y="4773272"/>
            <a:chExt cx="820792" cy="724004"/>
          </a:xfrm>
        </p:grpSpPr>
        <p:sp>
          <p:nvSpPr>
            <p:cNvPr id="370" name="Freeform: Shape 369">
              <a:extLst>
                <a:ext uri="{FF2B5EF4-FFF2-40B4-BE49-F238E27FC236}">
                  <a16:creationId xmlns:a16="http://schemas.microsoft.com/office/drawing/2014/main" id="{45E0E569-74F9-21C9-D4CD-7E8CC1DAA2ED}"/>
                </a:ext>
              </a:extLst>
            </p:cNvPr>
            <p:cNvSpPr/>
            <p:nvPr/>
          </p:nvSpPr>
          <p:spPr>
            <a:xfrm>
              <a:off x="10947806" y="5171236"/>
              <a:ext cx="64198" cy="64198"/>
            </a:xfrm>
            <a:custGeom>
              <a:avLst/>
              <a:gdLst>
                <a:gd name="connsiteX0" fmla="*/ 64199 w 64198"/>
                <a:gd name="connsiteY0" fmla="*/ 32099 h 64198"/>
                <a:gd name="connsiteX1" fmla="*/ 32099 w 64198"/>
                <a:gd name="connsiteY1" fmla="*/ 0 h 64198"/>
                <a:gd name="connsiteX2" fmla="*/ 0 w 64198"/>
                <a:gd name="connsiteY2" fmla="*/ 32099 h 64198"/>
                <a:gd name="connsiteX3" fmla="*/ 32099 w 64198"/>
                <a:gd name="connsiteY3" fmla="*/ 64198 h 64198"/>
                <a:gd name="connsiteX4" fmla="*/ 64199 w 64198"/>
                <a:gd name="connsiteY4" fmla="*/ 32099 h 6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198" h="64198">
                  <a:moveTo>
                    <a:pt x="64199" y="32099"/>
                  </a:moveTo>
                  <a:cubicBezTo>
                    <a:pt x="64199" y="14371"/>
                    <a:pt x="49827" y="0"/>
                    <a:pt x="32099" y="0"/>
                  </a:cubicBezTo>
                  <a:cubicBezTo>
                    <a:pt x="14371" y="0"/>
                    <a:pt x="0" y="14371"/>
                    <a:pt x="0" y="32099"/>
                  </a:cubicBezTo>
                  <a:cubicBezTo>
                    <a:pt x="0" y="49827"/>
                    <a:pt x="14371" y="64198"/>
                    <a:pt x="32099" y="64198"/>
                  </a:cubicBezTo>
                  <a:cubicBezTo>
                    <a:pt x="49827" y="64198"/>
                    <a:pt x="64199" y="49827"/>
                    <a:pt x="64199" y="32099"/>
                  </a:cubicBezTo>
                  <a:close/>
                </a:path>
              </a:pathLst>
            </a:custGeom>
            <a:solidFill>
              <a:srgbClr val="000000"/>
            </a:solidFill>
            <a:ln w="9525"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1" name="Freeform: Shape 370">
              <a:extLst>
                <a:ext uri="{FF2B5EF4-FFF2-40B4-BE49-F238E27FC236}">
                  <a16:creationId xmlns:a16="http://schemas.microsoft.com/office/drawing/2014/main" id="{100DF055-8B4A-C12A-7F1F-B0D270ADA2F2}"/>
                </a:ext>
              </a:extLst>
            </p:cNvPr>
            <p:cNvSpPr/>
            <p:nvPr/>
          </p:nvSpPr>
          <p:spPr>
            <a:xfrm>
              <a:off x="10859699" y="5171331"/>
              <a:ext cx="64198" cy="64198"/>
            </a:xfrm>
            <a:custGeom>
              <a:avLst/>
              <a:gdLst>
                <a:gd name="connsiteX0" fmla="*/ 32195 w 64198"/>
                <a:gd name="connsiteY0" fmla="*/ 0 h 64198"/>
                <a:gd name="connsiteX1" fmla="*/ 0 w 64198"/>
                <a:gd name="connsiteY1" fmla="*/ 32004 h 64198"/>
                <a:gd name="connsiteX2" fmla="*/ 32004 w 64198"/>
                <a:gd name="connsiteY2" fmla="*/ 64199 h 64198"/>
                <a:gd name="connsiteX3" fmla="*/ 64199 w 64198"/>
                <a:gd name="connsiteY3" fmla="*/ 32195 h 64198"/>
                <a:gd name="connsiteX4" fmla="*/ 64199 w 64198"/>
                <a:gd name="connsiteY4" fmla="*/ 32004 h 64198"/>
                <a:gd name="connsiteX5" fmla="*/ 32195 w 64198"/>
                <a:gd name="connsiteY5" fmla="*/ 0 h 64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98" h="64198">
                  <a:moveTo>
                    <a:pt x="32195" y="0"/>
                  </a:moveTo>
                  <a:cubicBezTo>
                    <a:pt x="14467" y="-52"/>
                    <a:pt x="53" y="14276"/>
                    <a:pt x="0" y="32004"/>
                  </a:cubicBezTo>
                  <a:cubicBezTo>
                    <a:pt x="-52" y="49732"/>
                    <a:pt x="14276" y="64146"/>
                    <a:pt x="32004" y="64199"/>
                  </a:cubicBezTo>
                  <a:cubicBezTo>
                    <a:pt x="49732" y="64251"/>
                    <a:pt x="64146" y="49923"/>
                    <a:pt x="64199" y="32195"/>
                  </a:cubicBezTo>
                  <a:cubicBezTo>
                    <a:pt x="64199" y="32131"/>
                    <a:pt x="64199" y="32068"/>
                    <a:pt x="64199" y="32004"/>
                  </a:cubicBezTo>
                  <a:cubicBezTo>
                    <a:pt x="64146" y="14351"/>
                    <a:pt x="49848" y="53"/>
                    <a:pt x="32195" y="0"/>
                  </a:cubicBezTo>
                  <a:close/>
                </a:path>
              </a:pathLst>
            </a:custGeom>
            <a:solidFill>
              <a:srgbClr val="000000"/>
            </a:solidFill>
            <a:ln w="9525"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2" name="Freeform: Shape 371">
              <a:extLst>
                <a:ext uri="{FF2B5EF4-FFF2-40B4-BE49-F238E27FC236}">
                  <a16:creationId xmlns:a16="http://schemas.microsoft.com/office/drawing/2014/main" id="{D37AC609-0535-15BD-4DC0-C89F7F63789B}"/>
                </a:ext>
              </a:extLst>
            </p:cNvPr>
            <p:cNvSpPr/>
            <p:nvPr/>
          </p:nvSpPr>
          <p:spPr>
            <a:xfrm>
              <a:off x="10918187" y="5239130"/>
              <a:ext cx="35318" cy="32308"/>
            </a:xfrm>
            <a:custGeom>
              <a:avLst/>
              <a:gdLst>
                <a:gd name="connsiteX0" fmla="*/ 24761 w 35318"/>
                <a:gd name="connsiteY0" fmla="*/ 4019 h 32308"/>
                <a:gd name="connsiteX1" fmla="*/ 13539 w 35318"/>
                <a:gd name="connsiteY1" fmla="*/ 1144 h 32308"/>
                <a:gd name="connsiteX2" fmla="*/ 10664 w 35318"/>
                <a:gd name="connsiteY2" fmla="*/ 4019 h 32308"/>
                <a:gd name="connsiteX3" fmla="*/ 1139 w 35318"/>
                <a:gd name="connsiteY3" fmla="*/ 19831 h 32308"/>
                <a:gd name="connsiteX4" fmla="*/ 4097 w 35318"/>
                <a:gd name="connsiteY4" fmla="*/ 31170 h 32308"/>
                <a:gd name="connsiteX5" fmla="*/ 8283 w 35318"/>
                <a:gd name="connsiteY5" fmla="*/ 32308 h 32308"/>
                <a:gd name="connsiteX6" fmla="*/ 27333 w 35318"/>
                <a:gd name="connsiteY6" fmla="*/ 32308 h 32308"/>
                <a:gd name="connsiteX7" fmla="*/ 35313 w 35318"/>
                <a:gd name="connsiteY7" fmla="*/ 23726 h 32308"/>
                <a:gd name="connsiteX8" fmla="*/ 34286 w 35318"/>
                <a:gd name="connsiteY8" fmla="*/ 20021 h 32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318" h="32308">
                  <a:moveTo>
                    <a:pt x="24761" y="4019"/>
                  </a:moveTo>
                  <a:cubicBezTo>
                    <a:pt x="22456" y="126"/>
                    <a:pt x="17432" y="-1161"/>
                    <a:pt x="13539" y="1144"/>
                  </a:cubicBezTo>
                  <a:cubicBezTo>
                    <a:pt x="12355" y="1845"/>
                    <a:pt x="11365" y="2834"/>
                    <a:pt x="10664" y="4019"/>
                  </a:cubicBezTo>
                  <a:lnTo>
                    <a:pt x="1139" y="19831"/>
                  </a:lnTo>
                  <a:cubicBezTo>
                    <a:pt x="-1175" y="23779"/>
                    <a:pt x="149" y="28855"/>
                    <a:pt x="4097" y="31170"/>
                  </a:cubicBezTo>
                  <a:cubicBezTo>
                    <a:pt x="5366" y="31915"/>
                    <a:pt x="6811" y="32307"/>
                    <a:pt x="8283" y="32308"/>
                  </a:cubicBezTo>
                  <a:lnTo>
                    <a:pt x="27333" y="32308"/>
                  </a:lnTo>
                  <a:cubicBezTo>
                    <a:pt x="31907" y="32143"/>
                    <a:pt x="35480" y="28300"/>
                    <a:pt x="35313" y="23726"/>
                  </a:cubicBezTo>
                  <a:cubicBezTo>
                    <a:pt x="35266" y="22428"/>
                    <a:pt x="34914" y="21158"/>
                    <a:pt x="34286" y="20021"/>
                  </a:cubicBezTo>
                  <a:close/>
                </a:path>
              </a:pathLst>
            </a:custGeom>
            <a:solidFill>
              <a:srgbClr val="000000"/>
            </a:solidFill>
            <a:ln w="9525"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3" name="Freeform: Shape 372">
              <a:extLst>
                <a:ext uri="{FF2B5EF4-FFF2-40B4-BE49-F238E27FC236}">
                  <a16:creationId xmlns:a16="http://schemas.microsoft.com/office/drawing/2014/main" id="{CCF7EDE3-EE49-7DF3-ED75-776540AA624F}"/>
                </a:ext>
              </a:extLst>
            </p:cNvPr>
            <p:cNvSpPr/>
            <p:nvPr/>
          </p:nvSpPr>
          <p:spPr>
            <a:xfrm>
              <a:off x="10526262" y="4773272"/>
              <a:ext cx="820792" cy="724004"/>
            </a:xfrm>
            <a:custGeom>
              <a:avLst/>
              <a:gdLst>
                <a:gd name="connsiteX0" fmla="*/ 815688 w 820792"/>
                <a:gd name="connsiteY0" fmla="*/ 666854 h 724004"/>
                <a:gd name="connsiteX1" fmla="*/ 443451 w 820792"/>
                <a:gd name="connsiteY1" fmla="*/ 19154 h 724004"/>
                <a:gd name="connsiteX2" fmla="*/ 391448 w 820792"/>
                <a:gd name="connsiteY2" fmla="*/ 5054 h 724004"/>
                <a:gd name="connsiteX3" fmla="*/ 377348 w 820792"/>
                <a:gd name="connsiteY3" fmla="*/ 19154 h 724004"/>
                <a:gd name="connsiteX4" fmla="*/ 5111 w 820792"/>
                <a:gd name="connsiteY4" fmla="*/ 666854 h 724004"/>
                <a:gd name="connsiteX5" fmla="*/ 19056 w 820792"/>
                <a:gd name="connsiteY5" fmla="*/ 718900 h 724004"/>
                <a:gd name="connsiteX6" fmla="*/ 38067 w 820792"/>
                <a:gd name="connsiteY6" fmla="*/ 724004 h 724004"/>
                <a:gd name="connsiteX7" fmla="*/ 782732 w 820792"/>
                <a:gd name="connsiteY7" fmla="*/ 724004 h 724004"/>
                <a:gd name="connsiteX8" fmla="*/ 820793 w 820792"/>
                <a:gd name="connsiteY8" fmla="*/ 685865 h 724004"/>
                <a:gd name="connsiteX9" fmla="*/ 815688 w 820792"/>
                <a:gd name="connsiteY9" fmla="*/ 666854 h 724004"/>
                <a:gd name="connsiteX10" fmla="*/ 230663 w 820792"/>
                <a:gd name="connsiteY10" fmla="*/ 436825 h 724004"/>
                <a:gd name="connsiteX11" fmla="*/ 238569 w 820792"/>
                <a:gd name="connsiteY11" fmla="*/ 432063 h 724004"/>
                <a:gd name="connsiteX12" fmla="*/ 246573 w 820792"/>
                <a:gd name="connsiteY12" fmla="*/ 404931 h 724004"/>
                <a:gd name="connsiteX13" fmla="*/ 273705 w 820792"/>
                <a:gd name="connsiteY13" fmla="*/ 412937 h 724004"/>
                <a:gd name="connsiteX14" fmla="*/ 275145 w 820792"/>
                <a:gd name="connsiteY14" fmla="*/ 428729 h 724004"/>
                <a:gd name="connsiteX15" fmla="*/ 296766 w 820792"/>
                <a:gd name="connsiteY15" fmla="*/ 438254 h 724004"/>
                <a:gd name="connsiteX16" fmla="*/ 318483 w 820792"/>
                <a:gd name="connsiteY16" fmla="*/ 476354 h 724004"/>
                <a:gd name="connsiteX17" fmla="*/ 318483 w 820792"/>
                <a:gd name="connsiteY17" fmla="*/ 483022 h 724004"/>
                <a:gd name="connsiteX18" fmla="*/ 263334 w 820792"/>
                <a:gd name="connsiteY18" fmla="*/ 458447 h 724004"/>
                <a:gd name="connsiteX19" fmla="*/ 259047 w 820792"/>
                <a:gd name="connsiteY19" fmla="*/ 464829 h 724004"/>
                <a:gd name="connsiteX20" fmla="*/ 230472 w 820792"/>
                <a:gd name="connsiteY20" fmla="*/ 464829 h 724004"/>
                <a:gd name="connsiteX21" fmla="*/ 230472 w 820792"/>
                <a:gd name="connsiteY21" fmla="*/ 436254 h 724004"/>
                <a:gd name="connsiteX22" fmla="*/ 350583 w 820792"/>
                <a:gd name="connsiteY22" fmla="*/ 544553 h 724004"/>
                <a:gd name="connsiteX23" fmla="*/ 272001 w 820792"/>
                <a:gd name="connsiteY23" fmla="*/ 574652 h 724004"/>
                <a:gd name="connsiteX24" fmla="*/ 273525 w 820792"/>
                <a:gd name="connsiteY24" fmla="*/ 582272 h 724004"/>
                <a:gd name="connsiteX25" fmla="*/ 253523 w 820792"/>
                <a:gd name="connsiteY25" fmla="*/ 602275 h 724004"/>
                <a:gd name="connsiteX26" fmla="*/ 233520 w 820792"/>
                <a:gd name="connsiteY26" fmla="*/ 582272 h 724004"/>
                <a:gd name="connsiteX27" fmla="*/ 235711 w 820792"/>
                <a:gd name="connsiteY27" fmla="*/ 573319 h 724004"/>
                <a:gd name="connsiteX28" fmla="*/ 222655 w 820792"/>
                <a:gd name="connsiteY28" fmla="*/ 548224 h 724004"/>
                <a:gd name="connsiteX29" fmla="*/ 247750 w 820792"/>
                <a:gd name="connsiteY29" fmla="*/ 535168 h 724004"/>
                <a:gd name="connsiteX30" fmla="*/ 259333 w 820792"/>
                <a:gd name="connsiteY30" fmla="*/ 544744 h 724004"/>
                <a:gd name="connsiteX31" fmla="*/ 326770 w 820792"/>
                <a:gd name="connsiteY31" fmla="*/ 518931 h 724004"/>
                <a:gd name="connsiteX32" fmla="*/ 349535 w 820792"/>
                <a:gd name="connsiteY32" fmla="*/ 528456 h 724004"/>
                <a:gd name="connsiteX33" fmla="*/ 350583 w 820792"/>
                <a:gd name="connsiteY33" fmla="*/ 528456 h 724004"/>
                <a:gd name="connsiteX34" fmla="*/ 449643 w 820792"/>
                <a:gd name="connsiteY34" fmla="*/ 522169 h 724004"/>
                <a:gd name="connsiteX35" fmla="*/ 449643 w 820792"/>
                <a:gd name="connsiteY35" fmla="*/ 554173 h 724004"/>
                <a:gd name="connsiteX36" fmla="*/ 433641 w 820792"/>
                <a:gd name="connsiteY36" fmla="*/ 554173 h 724004"/>
                <a:gd name="connsiteX37" fmla="*/ 433641 w 820792"/>
                <a:gd name="connsiteY37" fmla="*/ 530170 h 724004"/>
                <a:gd name="connsiteX38" fmla="*/ 417639 w 820792"/>
                <a:gd name="connsiteY38" fmla="*/ 530170 h 724004"/>
                <a:gd name="connsiteX39" fmla="*/ 417639 w 820792"/>
                <a:gd name="connsiteY39" fmla="*/ 554173 h 724004"/>
                <a:gd name="connsiteX40" fmla="*/ 401637 w 820792"/>
                <a:gd name="connsiteY40" fmla="*/ 554173 h 724004"/>
                <a:gd name="connsiteX41" fmla="*/ 401637 w 820792"/>
                <a:gd name="connsiteY41" fmla="*/ 530170 h 724004"/>
                <a:gd name="connsiteX42" fmla="*/ 385635 w 820792"/>
                <a:gd name="connsiteY42" fmla="*/ 530170 h 724004"/>
                <a:gd name="connsiteX43" fmla="*/ 385635 w 820792"/>
                <a:gd name="connsiteY43" fmla="*/ 554173 h 724004"/>
                <a:gd name="connsiteX44" fmla="*/ 369633 w 820792"/>
                <a:gd name="connsiteY44" fmla="*/ 554173 h 724004"/>
                <a:gd name="connsiteX45" fmla="*/ 369633 w 820792"/>
                <a:gd name="connsiteY45" fmla="*/ 522169 h 724004"/>
                <a:gd name="connsiteX46" fmla="*/ 357631 w 820792"/>
                <a:gd name="connsiteY46" fmla="*/ 510168 h 724004"/>
                <a:gd name="connsiteX47" fmla="*/ 349535 w 820792"/>
                <a:gd name="connsiteY47" fmla="*/ 510168 h 724004"/>
                <a:gd name="connsiteX48" fmla="*/ 337533 w 820792"/>
                <a:gd name="connsiteY48" fmla="*/ 498550 h 724004"/>
                <a:gd name="connsiteX49" fmla="*/ 337533 w 820792"/>
                <a:gd name="connsiteY49" fmla="*/ 498166 h 724004"/>
                <a:gd name="connsiteX50" fmla="*/ 337533 w 820792"/>
                <a:gd name="connsiteY50" fmla="*/ 474163 h 724004"/>
                <a:gd name="connsiteX51" fmla="*/ 334866 w 820792"/>
                <a:gd name="connsiteY51" fmla="*/ 466543 h 724004"/>
                <a:gd name="connsiteX52" fmla="*/ 309530 w 820792"/>
                <a:gd name="connsiteY52" fmla="*/ 399868 h 724004"/>
                <a:gd name="connsiteX53" fmla="*/ 409638 w 820792"/>
                <a:gd name="connsiteY53" fmla="*/ 289759 h 724004"/>
                <a:gd name="connsiteX54" fmla="*/ 509745 w 820792"/>
                <a:gd name="connsiteY54" fmla="*/ 400154 h 724004"/>
                <a:gd name="connsiteX55" fmla="*/ 484409 w 820792"/>
                <a:gd name="connsiteY55" fmla="*/ 466829 h 724004"/>
                <a:gd name="connsiteX56" fmla="*/ 481647 w 820792"/>
                <a:gd name="connsiteY56" fmla="*/ 474449 h 724004"/>
                <a:gd name="connsiteX57" fmla="*/ 481647 w 820792"/>
                <a:gd name="connsiteY57" fmla="*/ 498452 h 724004"/>
                <a:gd name="connsiteX58" fmla="*/ 470224 w 820792"/>
                <a:gd name="connsiteY58" fmla="*/ 510454 h 724004"/>
                <a:gd name="connsiteX59" fmla="*/ 469645 w 820792"/>
                <a:gd name="connsiteY59" fmla="*/ 510454 h 724004"/>
                <a:gd name="connsiteX60" fmla="*/ 461644 w 820792"/>
                <a:gd name="connsiteY60" fmla="*/ 510454 h 724004"/>
                <a:gd name="connsiteX61" fmla="*/ 449643 w 820792"/>
                <a:gd name="connsiteY61" fmla="*/ 522169 h 724004"/>
                <a:gd name="connsiteX62" fmla="*/ 584517 w 820792"/>
                <a:gd name="connsiteY62" fmla="*/ 575510 h 724004"/>
                <a:gd name="connsiteX63" fmla="*/ 576706 w 820792"/>
                <a:gd name="connsiteY63" fmla="*/ 580272 h 724004"/>
                <a:gd name="connsiteX64" fmla="*/ 568523 w 820792"/>
                <a:gd name="connsiteY64" fmla="*/ 607351 h 724004"/>
                <a:gd name="connsiteX65" fmla="*/ 541445 w 820792"/>
                <a:gd name="connsiteY65" fmla="*/ 599168 h 724004"/>
                <a:gd name="connsiteX66" fmla="*/ 540511 w 820792"/>
                <a:gd name="connsiteY66" fmla="*/ 582272 h 724004"/>
                <a:gd name="connsiteX67" fmla="*/ 468693 w 820792"/>
                <a:gd name="connsiteY67" fmla="*/ 550268 h 724004"/>
                <a:gd name="connsiteX68" fmla="*/ 468693 w 820792"/>
                <a:gd name="connsiteY68" fmla="*/ 529218 h 724004"/>
                <a:gd name="connsiteX69" fmla="*/ 469645 w 820792"/>
                <a:gd name="connsiteY69" fmla="*/ 529218 h 724004"/>
                <a:gd name="connsiteX70" fmla="*/ 487552 w 820792"/>
                <a:gd name="connsiteY70" fmla="*/ 523979 h 724004"/>
                <a:gd name="connsiteX71" fmla="*/ 552513 w 820792"/>
                <a:gd name="connsiteY71" fmla="*/ 552554 h 724004"/>
                <a:gd name="connsiteX72" fmla="*/ 579186 w 820792"/>
                <a:gd name="connsiteY72" fmla="*/ 543136 h 724004"/>
                <a:gd name="connsiteX73" fmla="*/ 588605 w 820792"/>
                <a:gd name="connsiteY73" fmla="*/ 569810 h 724004"/>
                <a:gd name="connsiteX74" fmla="*/ 584517 w 820792"/>
                <a:gd name="connsiteY74" fmla="*/ 575510 h 724004"/>
                <a:gd name="connsiteX75" fmla="*/ 573753 w 820792"/>
                <a:gd name="connsiteY75" fmla="*/ 478164 h 724004"/>
                <a:gd name="connsiteX76" fmla="*/ 555370 w 820792"/>
                <a:gd name="connsiteY76" fmla="*/ 466067 h 724004"/>
                <a:gd name="connsiteX77" fmla="*/ 500792 w 820792"/>
                <a:gd name="connsiteY77" fmla="*/ 487022 h 724004"/>
                <a:gd name="connsiteX78" fmla="*/ 500792 w 820792"/>
                <a:gd name="connsiteY78" fmla="*/ 476354 h 724004"/>
                <a:gd name="connsiteX79" fmla="*/ 519842 w 820792"/>
                <a:gd name="connsiteY79" fmla="*/ 445112 h 724004"/>
                <a:gd name="connsiteX80" fmla="*/ 542988 w 820792"/>
                <a:gd name="connsiteY80" fmla="*/ 436254 h 724004"/>
                <a:gd name="connsiteX81" fmla="*/ 541845 w 820792"/>
                <a:gd name="connsiteY81" fmla="*/ 429777 h 724004"/>
                <a:gd name="connsiteX82" fmla="*/ 561847 w 820792"/>
                <a:gd name="connsiteY82" fmla="*/ 409774 h 724004"/>
                <a:gd name="connsiteX83" fmla="*/ 581850 w 820792"/>
                <a:gd name="connsiteY83" fmla="*/ 429777 h 724004"/>
                <a:gd name="connsiteX84" fmla="*/ 579659 w 820792"/>
                <a:gd name="connsiteY84" fmla="*/ 439302 h 724004"/>
                <a:gd name="connsiteX85" fmla="*/ 593364 w 820792"/>
                <a:gd name="connsiteY85" fmla="*/ 463894 h 724004"/>
                <a:gd name="connsiteX86" fmla="*/ 573849 w 820792"/>
                <a:gd name="connsiteY86" fmla="*/ 478354 h 724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820792" h="724004">
                  <a:moveTo>
                    <a:pt x="815688" y="666854"/>
                  </a:moveTo>
                  <a:lnTo>
                    <a:pt x="443451" y="19154"/>
                  </a:lnTo>
                  <a:cubicBezTo>
                    <a:pt x="432984" y="900"/>
                    <a:pt x="409701" y="-5412"/>
                    <a:pt x="391448" y="5054"/>
                  </a:cubicBezTo>
                  <a:cubicBezTo>
                    <a:pt x="385579" y="8420"/>
                    <a:pt x="380713" y="13286"/>
                    <a:pt x="377348" y="19154"/>
                  </a:cubicBezTo>
                  <a:lnTo>
                    <a:pt x="5111" y="666854"/>
                  </a:lnTo>
                  <a:cubicBezTo>
                    <a:pt x="-5410" y="685077"/>
                    <a:pt x="833" y="708378"/>
                    <a:pt x="19056" y="718900"/>
                  </a:cubicBezTo>
                  <a:cubicBezTo>
                    <a:pt x="24837" y="722237"/>
                    <a:pt x="31393" y="723998"/>
                    <a:pt x="38067" y="724004"/>
                  </a:cubicBezTo>
                  <a:lnTo>
                    <a:pt x="782732" y="724004"/>
                  </a:lnTo>
                  <a:cubicBezTo>
                    <a:pt x="803774" y="723982"/>
                    <a:pt x="820815" y="706907"/>
                    <a:pt x="820793" y="685865"/>
                  </a:cubicBezTo>
                  <a:cubicBezTo>
                    <a:pt x="820786" y="679190"/>
                    <a:pt x="819026" y="672635"/>
                    <a:pt x="815688" y="666854"/>
                  </a:cubicBezTo>
                  <a:close/>
                  <a:moveTo>
                    <a:pt x="230663" y="436825"/>
                  </a:moveTo>
                  <a:cubicBezTo>
                    <a:pt x="232891" y="434643"/>
                    <a:pt x="235598" y="433013"/>
                    <a:pt x="238569" y="432063"/>
                  </a:cubicBezTo>
                  <a:cubicBezTo>
                    <a:pt x="233287" y="422360"/>
                    <a:pt x="236871" y="410213"/>
                    <a:pt x="246573" y="404931"/>
                  </a:cubicBezTo>
                  <a:cubicBezTo>
                    <a:pt x="256276" y="399649"/>
                    <a:pt x="268424" y="403234"/>
                    <a:pt x="273705" y="412937"/>
                  </a:cubicBezTo>
                  <a:cubicBezTo>
                    <a:pt x="276340" y="417777"/>
                    <a:pt x="276861" y="423491"/>
                    <a:pt x="275145" y="428729"/>
                  </a:cubicBezTo>
                  <a:lnTo>
                    <a:pt x="296766" y="438254"/>
                  </a:lnTo>
                  <a:cubicBezTo>
                    <a:pt x="301853" y="452065"/>
                    <a:pt x="309192" y="464939"/>
                    <a:pt x="318483" y="476354"/>
                  </a:cubicBezTo>
                  <a:lnTo>
                    <a:pt x="318483" y="483022"/>
                  </a:lnTo>
                  <a:lnTo>
                    <a:pt x="263334" y="458447"/>
                  </a:lnTo>
                  <a:cubicBezTo>
                    <a:pt x="262266" y="460796"/>
                    <a:pt x="260818" y="462953"/>
                    <a:pt x="259047" y="464829"/>
                  </a:cubicBezTo>
                  <a:cubicBezTo>
                    <a:pt x="251157" y="472719"/>
                    <a:pt x="238363" y="472719"/>
                    <a:pt x="230472" y="464829"/>
                  </a:cubicBezTo>
                  <a:cubicBezTo>
                    <a:pt x="222582" y="456938"/>
                    <a:pt x="222582" y="444144"/>
                    <a:pt x="230472" y="436254"/>
                  </a:cubicBezTo>
                  <a:close/>
                  <a:moveTo>
                    <a:pt x="350583" y="544553"/>
                  </a:moveTo>
                  <a:lnTo>
                    <a:pt x="272001" y="574652"/>
                  </a:lnTo>
                  <a:cubicBezTo>
                    <a:pt x="272991" y="577072"/>
                    <a:pt x="273508" y="579659"/>
                    <a:pt x="273525" y="582272"/>
                  </a:cubicBezTo>
                  <a:cubicBezTo>
                    <a:pt x="273525" y="593319"/>
                    <a:pt x="264570" y="602275"/>
                    <a:pt x="253523" y="602275"/>
                  </a:cubicBezTo>
                  <a:cubicBezTo>
                    <a:pt x="242476" y="602275"/>
                    <a:pt x="233520" y="593319"/>
                    <a:pt x="233520" y="582272"/>
                  </a:cubicBezTo>
                  <a:cubicBezTo>
                    <a:pt x="233507" y="579154"/>
                    <a:pt x="234258" y="576079"/>
                    <a:pt x="235711" y="573319"/>
                  </a:cubicBezTo>
                  <a:cubicBezTo>
                    <a:pt x="225176" y="569995"/>
                    <a:pt x="219331" y="558759"/>
                    <a:pt x="222655" y="548224"/>
                  </a:cubicBezTo>
                  <a:cubicBezTo>
                    <a:pt x="225979" y="537690"/>
                    <a:pt x="237214" y="531844"/>
                    <a:pt x="247750" y="535168"/>
                  </a:cubicBezTo>
                  <a:cubicBezTo>
                    <a:pt x="252708" y="536733"/>
                    <a:pt x="256863" y="540167"/>
                    <a:pt x="259333" y="544744"/>
                  </a:cubicBezTo>
                  <a:lnTo>
                    <a:pt x="326770" y="518931"/>
                  </a:lnTo>
                  <a:cubicBezTo>
                    <a:pt x="332730" y="525096"/>
                    <a:pt x="340961" y="528540"/>
                    <a:pt x="349535" y="528456"/>
                  </a:cubicBezTo>
                  <a:lnTo>
                    <a:pt x="350583" y="528456"/>
                  </a:lnTo>
                  <a:close/>
                  <a:moveTo>
                    <a:pt x="449643" y="522169"/>
                  </a:moveTo>
                  <a:lnTo>
                    <a:pt x="449643" y="554173"/>
                  </a:lnTo>
                  <a:lnTo>
                    <a:pt x="433641" y="554173"/>
                  </a:lnTo>
                  <a:lnTo>
                    <a:pt x="433641" y="530170"/>
                  </a:lnTo>
                  <a:lnTo>
                    <a:pt x="417639" y="530170"/>
                  </a:lnTo>
                  <a:lnTo>
                    <a:pt x="417639" y="554173"/>
                  </a:lnTo>
                  <a:lnTo>
                    <a:pt x="401637" y="554173"/>
                  </a:lnTo>
                  <a:lnTo>
                    <a:pt x="401637" y="530170"/>
                  </a:lnTo>
                  <a:lnTo>
                    <a:pt x="385635" y="530170"/>
                  </a:lnTo>
                  <a:lnTo>
                    <a:pt x="385635" y="554173"/>
                  </a:lnTo>
                  <a:lnTo>
                    <a:pt x="369633" y="554173"/>
                  </a:lnTo>
                  <a:lnTo>
                    <a:pt x="369633" y="522169"/>
                  </a:lnTo>
                  <a:cubicBezTo>
                    <a:pt x="369581" y="515563"/>
                    <a:pt x="364238" y="510219"/>
                    <a:pt x="357631" y="510168"/>
                  </a:cubicBezTo>
                  <a:lnTo>
                    <a:pt x="349535" y="510168"/>
                  </a:lnTo>
                  <a:cubicBezTo>
                    <a:pt x="343013" y="510274"/>
                    <a:pt x="337639" y="505073"/>
                    <a:pt x="337533" y="498550"/>
                  </a:cubicBezTo>
                  <a:cubicBezTo>
                    <a:pt x="337531" y="498423"/>
                    <a:pt x="337531" y="498294"/>
                    <a:pt x="337533" y="498166"/>
                  </a:cubicBezTo>
                  <a:lnTo>
                    <a:pt x="337533" y="474163"/>
                  </a:lnTo>
                  <a:cubicBezTo>
                    <a:pt x="337521" y="471396"/>
                    <a:pt x="336582" y="468714"/>
                    <a:pt x="334866" y="466543"/>
                  </a:cubicBezTo>
                  <a:cubicBezTo>
                    <a:pt x="318330" y="448299"/>
                    <a:pt x="309283" y="424491"/>
                    <a:pt x="309530" y="399868"/>
                  </a:cubicBezTo>
                  <a:cubicBezTo>
                    <a:pt x="309530" y="339194"/>
                    <a:pt x="354488" y="289759"/>
                    <a:pt x="409638" y="289759"/>
                  </a:cubicBezTo>
                  <a:cubicBezTo>
                    <a:pt x="464787" y="289759"/>
                    <a:pt x="509745" y="339385"/>
                    <a:pt x="509745" y="400154"/>
                  </a:cubicBezTo>
                  <a:cubicBezTo>
                    <a:pt x="509992" y="424776"/>
                    <a:pt x="500945" y="448585"/>
                    <a:pt x="484409" y="466829"/>
                  </a:cubicBezTo>
                  <a:cubicBezTo>
                    <a:pt x="482625" y="468968"/>
                    <a:pt x="481648" y="471664"/>
                    <a:pt x="481647" y="474449"/>
                  </a:cubicBezTo>
                  <a:lnTo>
                    <a:pt x="481647" y="498452"/>
                  </a:lnTo>
                  <a:cubicBezTo>
                    <a:pt x="481807" y="504921"/>
                    <a:pt x="476693" y="510294"/>
                    <a:pt x="470224" y="510454"/>
                  </a:cubicBezTo>
                  <a:cubicBezTo>
                    <a:pt x="470031" y="510458"/>
                    <a:pt x="469837" y="510458"/>
                    <a:pt x="469645" y="510454"/>
                  </a:cubicBezTo>
                  <a:lnTo>
                    <a:pt x="461644" y="510454"/>
                  </a:lnTo>
                  <a:cubicBezTo>
                    <a:pt x="455146" y="510501"/>
                    <a:pt x="449847" y="515674"/>
                    <a:pt x="449643" y="522169"/>
                  </a:cubicBezTo>
                  <a:close/>
                  <a:moveTo>
                    <a:pt x="584517" y="575510"/>
                  </a:moveTo>
                  <a:cubicBezTo>
                    <a:pt x="582322" y="577687"/>
                    <a:pt x="579647" y="579319"/>
                    <a:pt x="576706" y="580272"/>
                  </a:cubicBezTo>
                  <a:cubicBezTo>
                    <a:pt x="581924" y="590009"/>
                    <a:pt x="578261" y="602133"/>
                    <a:pt x="568523" y="607351"/>
                  </a:cubicBezTo>
                  <a:cubicBezTo>
                    <a:pt x="558786" y="612568"/>
                    <a:pt x="546662" y="608905"/>
                    <a:pt x="541445" y="599168"/>
                  </a:cubicBezTo>
                  <a:cubicBezTo>
                    <a:pt x="538650" y="593951"/>
                    <a:pt x="538308" y="587765"/>
                    <a:pt x="540511" y="582272"/>
                  </a:cubicBezTo>
                  <a:lnTo>
                    <a:pt x="468693" y="550268"/>
                  </a:lnTo>
                  <a:lnTo>
                    <a:pt x="468693" y="529218"/>
                  </a:lnTo>
                  <a:lnTo>
                    <a:pt x="469645" y="529218"/>
                  </a:lnTo>
                  <a:cubicBezTo>
                    <a:pt x="476013" y="529367"/>
                    <a:pt x="482269" y="527537"/>
                    <a:pt x="487552" y="523979"/>
                  </a:cubicBezTo>
                  <a:lnTo>
                    <a:pt x="552513" y="552554"/>
                  </a:lnTo>
                  <a:cubicBezTo>
                    <a:pt x="557278" y="542587"/>
                    <a:pt x="569219" y="538371"/>
                    <a:pt x="579186" y="543136"/>
                  </a:cubicBezTo>
                  <a:cubicBezTo>
                    <a:pt x="589153" y="547901"/>
                    <a:pt x="593370" y="559843"/>
                    <a:pt x="588605" y="569810"/>
                  </a:cubicBezTo>
                  <a:cubicBezTo>
                    <a:pt x="587588" y="571936"/>
                    <a:pt x="586204" y="573865"/>
                    <a:pt x="584517" y="575510"/>
                  </a:cubicBezTo>
                  <a:close/>
                  <a:moveTo>
                    <a:pt x="573753" y="478164"/>
                  </a:moveTo>
                  <a:cubicBezTo>
                    <a:pt x="565767" y="478143"/>
                    <a:pt x="558550" y="473394"/>
                    <a:pt x="555370" y="466067"/>
                  </a:cubicBezTo>
                  <a:lnTo>
                    <a:pt x="500792" y="487022"/>
                  </a:lnTo>
                  <a:lnTo>
                    <a:pt x="500792" y="476354"/>
                  </a:lnTo>
                  <a:cubicBezTo>
                    <a:pt x="508490" y="466824"/>
                    <a:pt x="514895" y="456320"/>
                    <a:pt x="519842" y="445112"/>
                  </a:cubicBezTo>
                  <a:lnTo>
                    <a:pt x="542988" y="436254"/>
                  </a:lnTo>
                  <a:cubicBezTo>
                    <a:pt x="542262" y="434170"/>
                    <a:pt x="541876" y="431983"/>
                    <a:pt x="541845" y="429777"/>
                  </a:cubicBezTo>
                  <a:cubicBezTo>
                    <a:pt x="541845" y="418730"/>
                    <a:pt x="550800" y="409774"/>
                    <a:pt x="561847" y="409774"/>
                  </a:cubicBezTo>
                  <a:cubicBezTo>
                    <a:pt x="572894" y="409774"/>
                    <a:pt x="581850" y="418730"/>
                    <a:pt x="581850" y="429777"/>
                  </a:cubicBezTo>
                  <a:cubicBezTo>
                    <a:pt x="581888" y="433081"/>
                    <a:pt x="581136" y="436346"/>
                    <a:pt x="579659" y="439302"/>
                  </a:cubicBezTo>
                  <a:cubicBezTo>
                    <a:pt x="590234" y="442308"/>
                    <a:pt x="596370" y="453318"/>
                    <a:pt x="593364" y="463894"/>
                  </a:cubicBezTo>
                  <a:cubicBezTo>
                    <a:pt x="590894" y="472584"/>
                    <a:pt x="582881" y="478521"/>
                    <a:pt x="573849" y="478354"/>
                  </a:cubicBezTo>
                  <a:close/>
                </a:path>
              </a:pathLst>
            </a:custGeom>
            <a:solidFill>
              <a:schemeClr val="bg1"/>
            </a:solidFill>
            <a:ln w="9525"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74" name="Group 373">
            <a:extLst>
              <a:ext uri="{FF2B5EF4-FFF2-40B4-BE49-F238E27FC236}">
                <a16:creationId xmlns:a16="http://schemas.microsoft.com/office/drawing/2014/main" id="{D0936CBA-2000-47AA-3FFE-6D2184A3703F}"/>
              </a:ext>
            </a:extLst>
          </p:cNvPr>
          <p:cNvGrpSpPr/>
          <p:nvPr/>
        </p:nvGrpSpPr>
        <p:grpSpPr>
          <a:xfrm>
            <a:off x="8476029" y="3200751"/>
            <a:ext cx="459805" cy="268659"/>
            <a:chOff x="9980960" y="2417023"/>
            <a:chExt cx="459805" cy="268659"/>
          </a:xfrm>
        </p:grpSpPr>
        <p:grpSp>
          <p:nvGrpSpPr>
            <p:cNvPr id="375" name="Group 374">
              <a:extLst>
                <a:ext uri="{FF2B5EF4-FFF2-40B4-BE49-F238E27FC236}">
                  <a16:creationId xmlns:a16="http://schemas.microsoft.com/office/drawing/2014/main" id="{4AEDD305-9E23-22E3-C309-DBB7DA21F45F}"/>
                </a:ext>
              </a:extLst>
            </p:cNvPr>
            <p:cNvGrpSpPr/>
            <p:nvPr/>
          </p:nvGrpSpPr>
          <p:grpSpPr>
            <a:xfrm>
              <a:off x="9980960" y="2417023"/>
              <a:ext cx="449921" cy="180211"/>
              <a:chOff x="10186843" y="2315613"/>
              <a:chExt cx="703105" cy="281621"/>
            </a:xfrm>
            <a:solidFill>
              <a:schemeClr val="accent6">
                <a:lumMod val="20000"/>
                <a:lumOff val="80000"/>
              </a:schemeClr>
            </a:solidFill>
          </p:grpSpPr>
          <p:sp>
            <p:nvSpPr>
              <p:cNvPr id="381" name="Oval 380">
                <a:extLst>
                  <a:ext uri="{FF2B5EF4-FFF2-40B4-BE49-F238E27FC236}">
                    <a16:creationId xmlns:a16="http://schemas.microsoft.com/office/drawing/2014/main" id="{A9B39639-6709-9962-C457-D57968CAD6E0}"/>
                  </a:ext>
                </a:extLst>
              </p:cNvPr>
              <p:cNvSpPr/>
              <p:nvPr/>
            </p:nvSpPr>
            <p:spPr bwMode="auto">
              <a:xfrm>
                <a:off x="10345896" y="2354240"/>
                <a:ext cx="172656" cy="14043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2" name="Oval 381">
                <a:extLst>
                  <a:ext uri="{FF2B5EF4-FFF2-40B4-BE49-F238E27FC236}">
                    <a16:creationId xmlns:a16="http://schemas.microsoft.com/office/drawing/2014/main" id="{088C9032-1220-FB56-F135-A0BCFD28180D}"/>
                  </a:ext>
                </a:extLst>
              </p:cNvPr>
              <p:cNvSpPr/>
              <p:nvPr/>
            </p:nvSpPr>
            <p:spPr bwMode="auto">
              <a:xfrm>
                <a:off x="10483813" y="2315613"/>
                <a:ext cx="172656" cy="14043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3" name="Oval 382">
                <a:extLst>
                  <a:ext uri="{FF2B5EF4-FFF2-40B4-BE49-F238E27FC236}">
                    <a16:creationId xmlns:a16="http://schemas.microsoft.com/office/drawing/2014/main" id="{1AF5A955-285B-573D-1E92-A65EA2171084}"/>
                  </a:ext>
                </a:extLst>
              </p:cNvPr>
              <p:cNvSpPr/>
              <p:nvPr/>
            </p:nvSpPr>
            <p:spPr bwMode="auto">
              <a:xfrm>
                <a:off x="10407459" y="2414824"/>
                <a:ext cx="172656" cy="14043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4" name="Oval 383">
                <a:extLst>
                  <a:ext uri="{FF2B5EF4-FFF2-40B4-BE49-F238E27FC236}">
                    <a16:creationId xmlns:a16="http://schemas.microsoft.com/office/drawing/2014/main" id="{E82C29D6-4100-8DA0-8C0E-26E52FEC1D44}"/>
                  </a:ext>
                </a:extLst>
              </p:cNvPr>
              <p:cNvSpPr/>
              <p:nvPr/>
            </p:nvSpPr>
            <p:spPr bwMode="auto">
              <a:xfrm>
                <a:off x="10553304" y="2419382"/>
                <a:ext cx="172656" cy="14043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5" name="Oval 384">
                <a:extLst>
                  <a:ext uri="{FF2B5EF4-FFF2-40B4-BE49-F238E27FC236}">
                    <a16:creationId xmlns:a16="http://schemas.microsoft.com/office/drawing/2014/main" id="{8D39FB4F-8B29-CB34-377F-FF30DE5B200C}"/>
                  </a:ext>
                </a:extLst>
              </p:cNvPr>
              <p:cNvSpPr/>
              <p:nvPr/>
            </p:nvSpPr>
            <p:spPr bwMode="auto">
              <a:xfrm>
                <a:off x="10621035" y="2324865"/>
                <a:ext cx="172656" cy="14043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6" name="Oval 385">
                <a:extLst>
                  <a:ext uri="{FF2B5EF4-FFF2-40B4-BE49-F238E27FC236}">
                    <a16:creationId xmlns:a16="http://schemas.microsoft.com/office/drawing/2014/main" id="{64D30EF8-830E-53C0-2DBA-C4BF8A7F00DD}"/>
                  </a:ext>
                </a:extLst>
              </p:cNvPr>
              <p:cNvSpPr/>
              <p:nvPr/>
            </p:nvSpPr>
            <p:spPr bwMode="auto">
              <a:xfrm>
                <a:off x="10258810" y="2456797"/>
                <a:ext cx="172656" cy="14043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7" name="Oval 386">
                <a:extLst>
                  <a:ext uri="{FF2B5EF4-FFF2-40B4-BE49-F238E27FC236}">
                    <a16:creationId xmlns:a16="http://schemas.microsoft.com/office/drawing/2014/main" id="{68AB7590-8AE3-42C5-5294-5080315C8769}"/>
                  </a:ext>
                </a:extLst>
              </p:cNvPr>
              <p:cNvSpPr/>
              <p:nvPr/>
            </p:nvSpPr>
            <p:spPr bwMode="auto">
              <a:xfrm>
                <a:off x="10186843" y="2392069"/>
                <a:ext cx="172656" cy="14043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8" name="Oval 387">
                <a:extLst>
                  <a:ext uri="{FF2B5EF4-FFF2-40B4-BE49-F238E27FC236}">
                    <a16:creationId xmlns:a16="http://schemas.microsoft.com/office/drawing/2014/main" id="{3063F7C2-1DC6-5AA6-9008-F428EEDB9FA5}"/>
                  </a:ext>
                </a:extLst>
              </p:cNvPr>
              <p:cNvSpPr/>
              <p:nvPr/>
            </p:nvSpPr>
            <p:spPr bwMode="auto">
              <a:xfrm>
                <a:off x="10717292" y="2397116"/>
                <a:ext cx="172656" cy="14043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76" name="Group 375">
              <a:extLst>
                <a:ext uri="{FF2B5EF4-FFF2-40B4-BE49-F238E27FC236}">
                  <a16:creationId xmlns:a16="http://schemas.microsoft.com/office/drawing/2014/main" id="{59BCD342-7672-5E16-8506-E790452E1351}"/>
                </a:ext>
              </a:extLst>
            </p:cNvPr>
            <p:cNvGrpSpPr/>
            <p:nvPr/>
          </p:nvGrpSpPr>
          <p:grpSpPr>
            <a:xfrm>
              <a:off x="10189108" y="2530189"/>
              <a:ext cx="251657" cy="155493"/>
              <a:chOff x="10186843" y="2354240"/>
              <a:chExt cx="393272" cy="242994"/>
            </a:xfrm>
            <a:solidFill>
              <a:schemeClr val="accent6">
                <a:lumMod val="20000"/>
                <a:lumOff val="80000"/>
              </a:schemeClr>
            </a:solidFill>
          </p:grpSpPr>
          <p:sp>
            <p:nvSpPr>
              <p:cNvPr id="377" name="Oval 376">
                <a:extLst>
                  <a:ext uri="{FF2B5EF4-FFF2-40B4-BE49-F238E27FC236}">
                    <a16:creationId xmlns:a16="http://schemas.microsoft.com/office/drawing/2014/main" id="{2B6FB257-700E-54D2-586D-CE5155AD9C57}"/>
                  </a:ext>
                </a:extLst>
              </p:cNvPr>
              <p:cNvSpPr/>
              <p:nvPr/>
            </p:nvSpPr>
            <p:spPr bwMode="auto">
              <a:xfrm>
                <a:off x="10345896" y="2354240"/>
                <a:ext cx="172656" cy="14043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8" name="Oval 377">
                <a:extLst>
                  <a:ext uri="{FF2B5EF4-FFF2-40B4-BE49-F238E27FC236}">
                    <a16:creationId xmlns:a16="http://schemas.microsoft.com/office/drawing/2014/main" id="{4D9590D9-D62A-D376-A45B-D35D6D72EB24}"/>
                  </a:ext>
                </a:extLst>
              </p:cNvPr>
              <p:cNvSpPr/>
              <p:nvPr/>
            </p:nvSpPr>
            <p:spPr bwMode="auto">
              <a:xfrm>
                <a:off x="10407459" y="2414824"/>
                <a:ext cx="172656" cy="14043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9" name="Oval 378">
                <a:extLst>
                  <a:ext uri="{FF2B5EF4-FFF2-40B4-BE49-F238E27FC236}">
                    <a16:creationId xmlns:a16="http://schemas.microsoft.com/office/drawing/2014/main" id="{63965CC0-E4A0-A71A-B14F-082601CF8082}"/>
                  </a:ext>
                </a:extLst>
              </p:cNvPr>
              <p:cNvSpPr/>
              <p:nvPr/>
            </p:nvSpPr>
            <p:spPr bwMode="auto">
              <a:xfrm>
                <a:off x="10258810" y="2456797"/>
                <a:ext cx="172656" cy="14043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0" name="Oval 379">
                <a:extLst>
                  <a:ext uri="{FF2B5EF4-FFF2-40B4-BE49-F238E27FC236}">
                    <a16:creationId xmlns:a16="http://schemas.microsoft.com/office/drawing/2014/main" id="{7A4B44DC-1D1A-4B44-E959-8E7F49167551}"/>
                  </a:ext>
                </a:extLst>
              </p:cNvPr>
              <p:cNvSpPr/>
              <p:nvPr/>
            </p:nvSpPr>
            <p:spPr bwMode="auto">
              <a:xfrm>
                <a:off x="10186843" y="2392069"/>
                <a:ext cx="172656" cy="14043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389" name="TextBox 388">
            <a:extLst>
              <a:ext uri="{FF2B5EF4-FFF2-40B4-BE49-F238E27FC236}">
                <a16:creationId xmlns:a16="http://schemas.microsoft.com/office/drawing/2014/main" id="{551F3F76-83EC-7151-1EF0-3F7720D4E657}"/>
              </a:ext>
            </a:extLst>
          </p:cNvPr>
          <p:cNvSpPr txBox="1"/>
          <p:nvPr/>
        </p:nvSpPr>
        <p:spPr>
          <a:xfrm rot="18303685">
            <a:off x="3629280" y="1890387"/>
            <a:ext cx="1366080" cy="307777"/>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a:ea typeface="+mn-ea"/>
                <a:cs typeface="Arial"/>
              </a:rPr>
              <a:t>Cell Membrane</a:t>
            </a:r>
            <a:endParaRPr kumimoji="0" lang="en-US" sz="2000" b="1" i="0" u="none" strike="noStrike" kern="0" cap="none" spc="0" normalizeH="0" baseline="0" noProof="0" dirty="0">
              <a:ln>
                <a:noFill/>
              </a:ln>
              <a:solidFill>
                <a:prstClr val="black"/>
              </a:solidFill>
              <a:effectLst/>
              <a:uLnTx/>
              <a:uFillTx/>
              <a:latin typeface="Calibri"/>
              <a:ea typeface="+mn-ea"/>
              <a:cs typeface="Arial"/>
            </a:endParaRPr>
          </a:p>
        </p:txBody>
      </p:sp>
      <p:sp>
        <p:nvSpPr>
          <p:cNvPr id="391" name="TextBox 390">
            <a:extLst>
              <a:ext uri="{FF2B5EF4-FFF2-40B4-BE49-F238E27FC236}">
                <a16:creationId xmlns:a16="http://schemas.microsoft.com/office/drawing/2014/main" id="{E28AD543-11AB-4F34-4A02-EFDC3F4564E2}"/>
              </a:ext>
            </a:extLst>
          </p:cNvPr>
          <p:cNvSpPr txBox="1"/>
          <p:nvPr/>
        </p:nvSpPr>
        <p:spPr>
          <a:xfrm>
            <a:off x="8220081" y="3435133"/>
            <a:ext cx="96928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Cell proliferation</a:t>
            </a:r>
          </a:p>
        </p:txBody>
      </p:sp>
      <p:cxnSp>
        <p:nvCxnSpPr>
          <p:cNvPr id="392" name="Straight Connector 391">
            <a:extLst>
              <a:ext uri="{FF2B5EF4-FFF2-40B4-BE49-F238E27FC236}">
                <a16:creationId xmlns:a16="http://schemas.microsoft.com/office/drawing/2014/main" id="{3EB205CE-2E2A-C0E1-7DA8-F95746001DF9}"/>
              </a:ext>
            </a:extLst>
          </p:cNvPr>
          <p:cNvCxnSpPr>
            <a:cxnSpLocks/>
          </p:cNvCxnSpPr>
          <p:nvPr/>
        </p:nvCxnSpPr>
        <p:spPr bwMode="auto">
          <a:xfrm flipV="1">
            <a:off x="7855016" y="3021903"/>
            <a:ext cx="1699556" cy="0"/>
          </a:xfrm>
          <a:prstGeom prst="line">
            <a:avLst/>
          </a:prstGeom>
          <a:noFill/>
          <a:ln w="28575" cap="flat" cmpd="sng" algn="ctr">
            <a:solidFill>
              <a:schemeClr val="bg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8D10905D-CDB8-210A-CE5A-F3BD9EBA4F07}"/>
              </a:ext>
            </a:extLst>
          </p:cNvPr>
          <p:cNvCxnSpPr>
            <a:cxnSpLocks/>
          </p:cNvCxnSpPr>
          <p:nvPr/>
        </p:nvCxnSpPr>
        <p:spPr bwMode="auto">
          <a:xfrm>
            <a:off x="9553553" y="3019279"/>
            <a:ext cx="0" cy="137160"/>
          </a:xfrm>
          <a:prstGeom prst="line">
            <a:avLst/>
          </a:prstGeom>
          <a:noFill/>
          <a:ln w="28575" cap="flat" cmpd="sng" algn="ctr">
            <a:solidFill>
              <a:schemeClr val="bg1"/>
            </a:solidFill>
            <a:prstDash val="solid"/>
            <a:round/>
            <a:headEnd type="none" w="med" len="med"/>
            <a:tailEnd type="triangle" w="med" len="med"/>
          </a:ln>
          <a:effectLst/>
        </p:spPr>
      </p:cxnSp>
      <p:cxnSp>
        <p:nvCxnSpPr>
          <p:cNvPr id="394" name="Straight Connector 393">
            <a:extLst>
              <a:ext uri="{FF2B5EF4-FFF2-40B4-BE49-F238E27FC236}">
                <a16:creationId xmlns:a16="http://schemas.microsoft.com/office/drawing/2014/main" id="{4A2A3D70-5E9C-C822-A4B7-E0AC7C29A006}"/>
              </a:ext>
            </a:extLst>
          </p:cNvPr>
          <p:cNvCxnSpPr>
            <a:cxnSpLocks/>
          </p:cNvCxnSpPr>
          <p:nvPr/>
        </p:nvCxnSpPr>
        <p:spPr bwMode="auto">
          <a:xfrm>
            <a:off x="7867822" y="3028610"/>
            <a:ext cx="0" cy="137160"/>
          </a:xfrm>
          <a:prstGeom prst="line">
            <a:avLst/>
          </a:prstGeom>
          <a:noFill/>
          <a:ln w="28575" cap="flat" cmpd="sng" algn="ctr">
            <a:solidFill>
              <a:schemeClr val="bg1"/>
            </a:solidFill>
            <a:prstDash val="solid"/>
            <a:round/>
            <a:headEnd type="none" w="med" len="med"/>
            <a:tailEnd type="triangle" w="med" len="med"/>
          </a:ln>
          <a:effectLst/>
        </p:spPr>
      </p:cxnSp>
      <p:cxnSp>
        <p:nvCxnSpPr>
          <p:cNvPr id="395" name="Straight Connector 394">
            <a:extLst>
              <a:ext uri="{FF2B5EF4-FFF2-40B4-BE49-F238E27FC236}">
                <a16:creationId xmlns:a16="http://schemas.microsoft.com/office/drawing/2014/main" id="{4F70D441-E59B-B755-EC6F-7C93A29A13FE}"/>
              </a:ext>
            </a:extLst>
          </p:cNvPr>
          <p:cNvCxnSpPr>
            <a:cxnSpLocks/>
          </p:cNvCxnSpPr>
          <p:nvPr/>
        </p:nvCxnSpPr>
        <p:spPr bwMode="auto">
          <a:xfrm>
            <a:off x="8716423" y="3037941"/>
            <a:ext cx="0" cy="137160"/>
          </a:xfrm>
          <a:prstGeom prst="line">
            <a:avLst/>
          </a:prstGeom>
          <a:noFill/>
          <a:ln w="28575" cap="flat" cmpd="sng" algn="ctr">
            <a:solidFill>
              <a:schemeClr val="bg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6E37244F-F888-B698-4054-2DB6810C942D}"/>
              </a:ext>
            </a:extLst>
          </p:cNvPr>
          <p:cNvCxnSpPr>
            <a:cxnSpLocks/>
          </p:cNvCxnSpPr>
          <p:nvPr/>
        </p:nvCxnSpPr>
        <p:spPr bwMode="auto">
          <a:xfrm>
            <a:off x="8612601" y="3162497"/>
            <a:ext cx="201168" cy="1382"/>
          </a:xfrm>
          <a:prstGeom prst="line">
            <a:avLst/>
          </a:prstGeom>
          <a:noFill/>
          <a:ln w="28575" cap="flat" cmpd="sng" algn="ctr">
            <a:solidFill>
              <a:schemeClr val="bg1"/>
            </a:solidFill>
            <a:prstDash val="solid"/>
            <a:round/>
            <a:headEnd type="none" w="med" len="med"/>
            <a:tailEnd type="none" w="med" len="med"/>
          </a:ln>
          <a:effectLst/>
        </p:spPr>
      </p:cxnSp>
      <p:sp>
        <p:nvSpPr>
          <p:cNvPr id="397" name="TextBox 396">
            <a:extLst>
              <a:ext uri="{FF2B5EF4-FFF2-40B4-BE49-F238E27FC236}">
                <a16:creationId xmlns:a16="http://schemas.microsoft.com/office/drawing/2014/main" id="{057421B6-C4F5-32A0-9EDB-CEE22ADF14DA}"/>
              </a:ext>
            </a:extLst>
          </p:cNvPr>
          <p:cNvSpPr txBox="1"/>
          <p:nvPr/>
        </p:nvSpPr>
        <p:spPr>
          <a:xfrm>
            <a:off x="9108306" y="3475881"/>
            <a:ext cx="885567"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Apoptosis </a:t>
            </a:r>
          </a:p>
        </p:txBody>
      </p:sp>
      <p:grpSp>
        <p:nvGrpSpPr>
          <p:cNvPr id="398" name="Group 397">
            <a:extLst>
              <a:ext uri="{FF2B5EF4-FFF2-40B4-BE49-F238E27FC236}">
                <a16:creationId xmlns:a16="http://schemas.microsoft.com/office/drawing/2014/main" id="{A111BFB0-65F9-D2CF-1D88-6565116B6DA5}"/>
              </a:ext>
            </a:extLst>
          </p:cNvPr>
          <p:cNvGrpSpPr/>
          <p:nvPr/>
        </p:nvGrpSpPr>
        <p:grpSpPr>
          <a:xfrm>
            <a:off x="8421129" y="1422848"/>
            <a:ext cx="366263" cy="293714"/>
            <a:chOff x="7725473" y="2171439"/>
            <a:chExt cx="366263" cy="293714"/>
          </a:xfrm>
        </p:grpSpPr>
        <p:sp>
          <p:nvSpPr>
            <p:cNvPr id="399" name="Rounded Rectangle 54">
              <a:extLst>
                <a:ext uri="{FF2B5EF4-FFF2-40B4-BE49-F238E27FC236}">
                  <a16:creationId xmlns:a16="http://schemas.microsoft.com/office/drawing/2014/main" id="{7D4631C8-1137-C5D6-BE25-FA3408A082A6}"/>
                </a:ext>
              </a:extLst>
            </p:cNvPr>
            <p:cNvSpPr/>
            <p:nvPr/>
          </p:nvSpPr>
          <p:spPr>
            <a:xfrm rot="19151539">
              <a:off x="7741731" y="2171439"/>
              <a:ext cx="327743" cy="293714"/>
            </a:xfrm>
            <a:prstGeom prst="roundRect">
              <a:avLst>
                <a:gd name="adj" fmla="val 50000"/>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ln w="3175"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400" name="TextBox 399">
              <a:extLst>
                <a:ext uri="{FF2B5EF4-FFF2-40B4-BE49-F238E27FC236}">
                  <a16:creationId xmlns:a16="http://schemas.microsoft.com/office/drawing/2014/main" id="{047943AB-52A0-DBFF-B2CA-A7E78637FCDB}"/>
                </a:ext>
              </a:extLst>
            </p:cNvPr>
            <p:cNvSpPr txBox="1"/>
            <p:nvPr/>
          </p:nvSpPr>
          <p:spPr>
            <a:xfrm>
              <a:off x="7725473" y="2184504"/>
              <a:ext cx="36626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Ub</a:t>
              </a:r>
            </a:p>
          </p:txBody>
        </p:sp>
      </p:grpSp>
      <p:grpSp>
        <p:nvGrpSpPr>
          <p:cNvPr id="401" name="Group 400">
            <a:extLst>
              <a:ext uri="{FF2B5EF4-FFF2-40B4-BE49-F238E27FC236}">
                <a16:creationId xmlns:a16="http://schemas.microsoft.com/office/drawing/2014/main" id="{AE3A321D-5332-9D3A-C666-D7C330B59769}"/>
              </a:ext>
            </a:extLst>
          </p:cNvPr>
          <p:cNvGrpSpPr/>
          <p:nvPr/>
        </p:nvGrpSpPr>
        <p:grpSpPr>
          <a:xfrm>
            <a:off x="8259188" y="1205603"/>
            <a:ext cx="366263" cy="293714"/>
            <a:chOff x="7725473" y="2171439"/>
            <a:chExt cx="366263" cy="293714"/>
          </a:xfrm>
        </p:grpSpPr>
        <p:sp>
          <p:nvSpPr>
            <p:cNvPr id="402" name="Rounded Rectangle 54">
              <a:extLst>
                <a:ext uri="{FF2B5EF4-FFF2-40B4-BE49-F238E27FC236}">
                  <a16:creationId xmlns:a16="http://schemas.microsoft.com/office/drawing/2014/main" id="{EA077895-2C1E-0633-3D4F-11E12530BC52}"/>
                </a:ext>
              </a:extLst>
            </p:cNvPr>
            <p:cNvSpPr/>
            <p:nvPr/>
          </p:nvSpPr>
          <p:spPr>
            <a:xfrm rot="19151539">
              <a:off x="7741731" y="2171439"/>
              <a:ext cx="327743" cy="293714"/>
            </a:xfrm>
            <a:prstGeom prst="roundRect">
              <a:avLst>
                <a:gd name="adj" fmla="val 50000"/>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ln w="3175"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403" name="TextBox 402">
              <a:extLst>
                <a:ext uri="{FF2B5EF4-FFF2-40B4-BE49-F238E27FC236}">
                  <a16:creationId xmlns:a16="http://schemas.microsoft.com/office/drawing/2014/main" id="{D646DACE-F14D-0F40-E974-67DE15D9890C}"/>
                </a:ext>
              </a:extLst>
            </p:cNvPr>
            <p:cNvSpPr txBox="1"/>
            <p:nvPr/>
          </p:nvSpPr>
          <p:spPr>
            <a:xfrm>
              <a:off x="7725473" y="2184504"/>
              <a:ext cx="36626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Ub</a:t>
              </a:r>
            </a:p>
          </p:txBody>
        </p:sp>
      </p:grpSp>
      <p:grpSp>
        <p:nvGrpSpPr>
          <p:cNvPr id="404" name="Group 403">
            <a:extLst>
              <a:ext uri="{FF2B5EF4-FFF2-40B4-BE49-F238E27FC236}">
                <a16:creationId xmlns:a16="http://schemas.microsoft.com/office/drawing/2014/main" id="{283205E4-08FD-7F7E-5BCE-D14916E43FF9}"/>
              </a:ext>
            </a:extLst>
          </p:cNvPr>
          <p:cNvGrpSpPr/>
          <p:nvPr/>
        </p:nvGrpSpPr>
        <p:grpSpPr>
          <a:xfrm>
            <a:off x="8096701" y="1024489"/>
            <a:ext cx="366263" cy="293714"/>
            <a:chOff x="7725473" y="2171439"/>
            <a:chExt cx="366263" cy="293714"/>
          </a:xfrm>
        </p:grpSpPr>
        <p:sp>
          <p:nvSpPr>
            <p:cNvPr id="405" name="Rounded Rectangle 54">
              <a:extLst>
                <a:ext uri="{FF2B5EF4-FFF2-40B4-BE49-F238E27FC236}">
                  <a16:creationId xmlns:a16="http://schemas.microsoft.com/office/drawing/2014/main" id="{A93FF77C-1B9D-CCF4-F876-02F6FF3ABAB7}"/>
                </a:ext>
              </a:extLst>
            </p:cNvPr>
            <p:cNvSpPr/>
            <p:nvPr/>
          </p:nvSpPr>
          <p:spPr>
            <a:xfrm rot="19151539">
              <a:off x="7741731" y="2171439"/>
              <a:ext cx="327743" cy="293714"/>
            </a:xfrm>
            <a:prstGeom prst="roundRect">
              <a:avLst>
                <a:gd name="adj" fmla="val 50000"/>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ln w="3175"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406" name="TextBox 405">
              <a:extLst>
                <a:ext uri="{FF2B5EF4-FFF2-40B4-BE49-F238E27FC236}">
                  <a16:creationId xmlns:a16="http://schemas.microsoft.com/office/drawing/2014/main" id="{A28F318C-2F6A-5E01-E1D3-07FD2E71E7F1}"/>
                </a:ext>
              </a:extLst>
            </p:cNvPr>
            <p:cNvSpPr txBox="1"/>
            <p:nvPr/>
          </p:nvSpPr>
          <p:spPr>
            <a:xfrm>
              <a:off x="7725473" y="2184504"/>
              <a:ext cx="36626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Ub</a:t>
              </a:r>
            </a:p>
          </p:txBody>
        </p:sp>
      </p:grpSp>
      <p:grpSp>
        <p:nvGrpSpPr>
          <p:cNvPr id="407" name="Group 406">
            <a:extLst>
              <a:ext uri="{FF2B5EF4-FFF2-40B4-BE49-F238E27FC236}">
                <a16:creationId xmlns:a16="http://schemas.microsoft.com/office/drawing/2014/main" id="{EFFD1832-AF64-882F-E350-6D874CC90CB3}"/>
              </a:ext>
            </a:extLst>
          </p:cNvPr>
          <p:cNvGrpSpPr/>
          <p:nvPr/>
        </p:nvGrpSpPr>
        <p:grpSpPr>
          <a:xfrm>
            <a:off x="8608964" y="1605217"/>
            <a:ext cx="366263" cy="293714"/>
            <a:chOff x="7725473" y="2171439"/>
            <a:chExt cx="366263" cy="293714"/>
          </a:xfrm>
        </p:grpSpPr>
        <p:sp>
          <p:nvSpPr>
            <p:cNvPr id="408" name="Rounded Rectangle 54">
              <a:extLst>
                <a:ext uri="{FF2B5EF4-FFF2-40B4-BE49-F238E27FC236}">
                  <a16:creationId xmlns:a16="http://schemas.microsoft.com/office/drawing/2014/main" id="{FD11E519-E189-7117-D7F2-6618B16CE3E2}"/>
                </a:ext>
              </a:extLst>
            </p:cNvPr>
            <p:cNvSpPr/>
            <p:nvPr/>
          </p:nvSpPr>
          <p:spPr>
            <a:xfrm rot="19151539">
              <a:off x="7741731" y="2171439"/>
              <a:ext cx="327743" cy="293714"/>
            </a:xfrm>
            <a:prstGeom prst="roundRect">
              <a:avLst>
                <a:gd name="adj" fmla="val 50000"/>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ln w="3175"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409" name="TextBox 408">
              <a:extLst>
                <a:ext uri="{FF2B5EF4-FFF2-40B4-BE49-F238E27FC236}">
                  <a16:creationId xmlns:a16="http://schemas.microsoft.com/office/drawing/2014/main" id="{1D41EC93-D010-414A-20A6-53103DF2603B}"/>
                </a:ext>
              </a:extLst>
            </p:cNvPr>
            <p:cNvSpPr txBox="1"/>
            <p:nvPr/>
          </p:nvSpPr>
          <p:spPr>
            <a:xfrm>
              <a:off x="7725473" y="2184504"/>
              <a:ext cx="36626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Ub</a:t>
              </a:r>
            </a:p>
          </p:txBody>
        </p:sp>
      </p:grpSp>
      <p:sp>
        <p:nvSpPr>
          <p:cNvPr id="411" name="Text Box 11">
            <a:extLst>
              <a:ext uri="{FF2B5EF4-FFF2-40B4-BE49-F238E27FC236}">
                <a16:creationId xmlns:a16="http://schemas.microsoft.com/office/drawing/2014/main" id="{642F34AE-041F-9B10-9AA7-4BCDC00A64B8}"/>
              </a:ext>
            </a:extLst>
          </p:cNvPr>
          <p:cNvSpPr txBox="1">
            <a:spLocks noChangeArrowheads="1"/>
          </p:cNvSpPr>
          <p:nvPr/>
        </p:nvSpPr>
        <p:spPr bwMode="auto">
          <a:xfrm>
            <a:off x="0" y="6579045"/>
            <a:ext cx="8010525"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Charlinski</a:t>
            </a:r>
            <a:r>
              <a:rPr kumimoji="0" lang="en-US"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et al. Cancers 2021;13:4666; Ito et al. Int J Hematol 2016;104:293.</a:t>
            </a:r>
          </a:p>
        </p:txBody>
      </p:sp>
      <p:sp>
        <p:nvSpPr>
          <p:cNvPr id="5" name="Rectangle: Rounded Corners 3">
            <a:extLst>
              <a:ext uri="{FF2B5EF4-FFF2-40B4-BE49-F238E27FC236}">
                <a16:creationId xmlns:a16="http://schemas.microsoft.com/office/drawing/2014/main" id="{690A4162-6BA8-A6E9-38BD-52632E2A6194}"/>
              </a:ext>
            </a:extLst>
          </p:cNvPr>
          <p:cNvSpPr/>
          <p:nvPr/>
        </p:nvSpPr>
        <p:spPr>
          <a:xfrm>
            <a:off x="4598953" y="5183718"/>
            <a:ext cx="6915733" cy="1468511"/>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CELMoDs in development with clinical data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Iberdomide (CC-220)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Mezigdomide (CC-92480)</a:t>
            </a:r>
          </a:p>
        </p:txBody>
      </p:sp>
    </p:spTree>
    <p:extLst>
      <p:ext uri="{BB962C8B-B14F-4D97-AF65-F5344CB8AC3E}">
        <p14:creationId xmlns:p14="http://schemas.microsoft.com/office/powerpoint/2010/main" val="3637707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B257E-E41B-10CB-A08A-94A44717C865}"/>
              </a:ext>
            </a:extLst>
          </p:cNvPr>
          <p:cNvSpPr>
            <a:spLocks noGrp="1"/>
          </p:cNvSpPr>
          <p:nvPr>
            <p:ph type="title"/>
          </p:nvPr>
        </p:nvSpPr>
        <p:spPr>
          <a:xfrm>
            <a:off x="675361" y="18255"/>
            <a:ext cx="10515600" cy="1325563"/>
          </a:xfrm>
        </p:spPr>
        <p:txBody>
          <a:bodyPr/>
          <a:lstStyle/>
          <a:p>
            <a:pPr algn="ctr"/>
            <a:r>
              <a:rPr lang="en-US" dirty="0">
                <a:solidFill>
                  <a:srgbClr val="002060"/>
                </a:solidFill>
              </a:rPr>
              <a:t>Mechanism of action</a:t>
            </a:r>
            <a:br>
              <a:rPr lang="en-US" dirty="0">
                <a:solidFill>
                  <a:srgbClr val="002060"/>
                </a:solidFill>
              </a:rPr>
            </a:br>
            <a:r>
              <a:rPr lang="en-US" dirty="0">
                <a:solidFill>
                  <a:srgbClr val="002060"/>
                </a:solidFill>
              </a:rPr>
              <a:t>mezigdomide - iberdomide</a:t>
            </a:r>
          </a:p>
        </p:txBody>
      </p:sp>
      <p:pic>
        <p:nvPicPr>
          <p:cNvPr id="5" name="Content Placeholder 4" descr="Diagram of a diagram of a cell&#10;&#10;AI-generated content may be incorrect.">
            <a:extLst>
              <a:ext uri="{FF2B5EF4-FFF2-40B4-BE49-F238E27FC236}">
                <a16:creationId xmlns:a16="http://schemas.microsoft.com/office/drawing/2014/main" id="{CE10C1BB-90F6-294A-9C69-FA03FA596865}"/>
              </a:ext>
            </a:extLst>
          </p:cNvPr>
          <p:cNvPicPr>
            <a:picLocks noGrp="1" noChangeAspect="1"/>
          </p:cNvPicPr>
          <p:nvPr>
            <p:ph idx="1"/>
          </p:nvPr>
        </p:nvPicPr>
        <p:blipFill>
          <a:blip r:embed="rId3"/>
          <a:stretch>
            <a:fillRect/>
          </a:stretch>
        </p:blipFill>
        <p:spPr>
          <a:xfrm>
            <a:off x="5018001" y="1612682"/>
            <a:ext cx="7173999" cy="4612754"/>
          </a:xfrm>
        </p:spPr>
      </p:pic>
      <p:sp>
        <p:nvSpPr>
          <p:cNvPr id="6" name="TextBox 5">
            <a:extLst>
              <a:ext uri="{FF2B5EF4-FFF2-40B4-BE49-F238E27FC236}">
                <a16:creationId xmlns:a16="http://schemas.microsoft.com/office/drawing/2014/main" id="{B5027064-2C3A-30BC-054A-630DDEA9CAB4}"/>
              </a:ext>
            </a:extLst>
          </p:cNvPr>
          <p:cNvSpPr txBox="1"/>
          <p:nvPr/>
        </p:nvSpPr>
        <p:spPr>
          <a:xfrm>
            <a:off x="132851" y="1521824"/>
            <a:ext cx="4752299" cy="5324535"/>
          </a:xfrm>
          <a:prstGeom prst="rect">
            <a:avLst/>
          </a:prstGeom>
          <a:noFill/>
        </p:spPr>
        <p:txBody>
          <a:bodyPr wrap="square" rtlCol="0">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Iberdomide and mezigdomide bind to cereblon within the CRL4 E3 ubiquitin ligase complex, </a:t>
            </a:r>
          </a:p>
          <a:p>
            <a:pPr marL="342900" marR="0" lvl="0" indent="-342900" algn="just"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They enhance recruitment and ubiquitination of the transcription factors Ikaros (IKZF1) and Aiolos (IKZF3). </a:t>
            </a:r>
          </a:p>
          <a:p>
            <a:pPr marL="342900" marR="0" lvl="0" indent="-342900" algn="just"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Polyubiquitinated substrates are subsequently degraded by the proteasome, resulting in </a:t>
            </a:r>
          </a:p>
          <a:p>
            <a:pPr marL="342900" marR="0" lvl="0" indent="-342900" algn="just"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en-US" sz="2000" b="1" i="0" u="none" strike="noStrike" kern="1200" cap="none" spc="0" normalizeH="0" baseline="0" noProof="0" dirty="0">
                <a:ln>
                  <a:noFill/>
                </a:ln>
                <a:solidFill>
                  <a:srgbClr val="C00000"/>
                </a:solidFill>
                <a:effectLst/>
                <a:uLnTx/>
                <a:uFillTx/>
                <a:latin typeface="Aptos" panose="02110004020202020204"/>
                <a:ea typeface="+mn-ea"/>
                <a:cs typeface="+mn-cs"/>
              </a:rPr>
              <a:t>suppression of IRF4/MYC-dependent survival pathways and </a:t>
            </a:r>
          </a:p>
          <a:p>
            <a:pPr marL="342900" marR="0" lvl="0" indent="-342900" algn="just"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en-US" sz="2000" b="1" i="0" u="none" strike="noStrike" kern="1200" cap="none" spc="0" normalizeH="0" baseline="0" noProof="0" dirty="0">
                <a:ln>
                  <a:noFill/>
                </a:ln>
                <a:solidFill>
                  <a:srgbClr val="002060"/>
                </a:solidFill>
                <a:effectLst/>
                <a:uLnTx/>
                <a:uFillTx/>
                <a:latin typeface="Aptos" panose="02110004020202020204"/>
                <a:ea typeface="+mn-ea"/>
                <a:cs typeface="+mn-cs"/>
              </a:rPr>
              <a:t>promoting down-stream immunomodulatory effects, including augmented T-cell activation, NK-cell expansion, and anti-myeloma activity.</a:t>
            </a:r>
          </a:p>
        </p:txBody>
      </p:sp>
      <p:sp>
        <p:nvSpPr>
          <p:cNvPr id="8" name="TextBox 7">
            <a:extLst>
              <a:ext uri="{FF2B5EF4-FFF2-40B4-BE49-F238E27FC236}">
                <a16:creationId xmlns:a16="http://schemas.microsoft.com/office/drawing/2014/main" id="{7AC26CCD-E72B-DBFF-A021-650D1768BEC2}"/>
              </a:ext>
            </a:extLst>
          </p:cNvPr>
          <p:cNvSpPr txBox="1"/>
          <p:nvPr/>
        </p:nvSpPr>
        <p:spPr>
          <a:xfrm>
            <a:off x="7734823" y="6550223"/>
            <a:ext cx="4324326"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Alvaro ME et al. </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Eur</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J </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Haematol</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2026; 116:697–708</a:t>
            </a:r>
          </a:p>
        </p:txBody>
      </p:sp>
    </p:spTree>
    <p:extLst>
      <p:ext uri="{BB962C8B-B14F-4D97-AF65-F5344CB8AC3E}">
        <p14:creationId xmlns:p14="http://schemas.microsoft.com/office/powerpoint/2010/main" val="3586552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9389201-6EE1-CC62-85BE-92C353F0C45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236345"/>
            <a:ext cx="5616043" cy="2732421"/>
          </a:xfrm>
          <a:prstGeom prst="rect">
            <a:avLst/>
          </a:prstGeom>
          <a:noFill/>
          <a:ln>
            <a:noFill/>
          </a:ln>
        </p:spPr>
      </p:pic>
      <p:sp>
        <p:nvSpPr>
          <p:cNvPr id="6" name="Title 3">
            <a:extLst>
              <a:ext uri="{FF2B5EF4-FFF2-40B4-BE49-F238E27FC236}">
                <a16:creationId xmlns:a16="http://schemas.microsoft.com/office/drawing/2014/main" id="{A61EDA02-5B4C-5066-C58B-8625416487E3}"/>
              </a:ext>
            </a:extLst>
          </p:cNvPr>
          <p:cNvSpPr>
            <a:spLocks noGrp="1"/>
          </p:cNvSpPr>
          <p:nvPr>
            <p:ph type="title"/>
          </p:nvPr>
        </p:nvSpPr>
        <p:spPr>
          <a:xfrm>
            <a:off x="272419" y="142084"/>
            <a:ext cx="11843854" cy="886397"/>
          </a:xfrm>
        </p:spPr>
        <p:txBody>
          <a:bodyPr>
            <a:normAutofit fontScale="90000"/>
          </a:bodyPr>
          <a:lstStyle/>
          <a:p>
            <a:r>
              <a:rPr lang="en-US" sz="3200" dirty="0"/>
              <a:t>Mezigdomide stimulates T-cell activation and reduces T-cell exhaustion markers both pre-clinically and clinically</a:t>
            </a:r>
          </a:p>
        </p:txBody>
      </p:sp>
      <p:pic>
        <p:nvPicPr>
          <p:cNvPr id="7" name="Picture 6">
            <a:extLst>
              <a:ext uri="{FF2B5EF4-FFF2-40B4-BE49-F238E27FC236}">
                <a16:creationId xmlns:a16="http://schemas.microsoft.com/office/drawing/2014/main" id="{3EACB0B4-AE09-A4D7-CD98-35B0017D06F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5271" y="1290328"/>
            <a:ext cx="4606356" cy="2624454"/>
          </a:xfrm>
          <a:prstGeom prst="rect">
            <a:avLst/>
          </a:prstGeom>
          <a:noFill/>
          <a:ln>
            <a:noFill/>
          </a:ln>
        </p:spPr>
      </p:pic>
      <p:pic>
        <p:nvPicPr>
          <p:cNvPr id="8" name="Picture 7">
            <a:extLst>
              <a:ext uri="{FF2B5EF4-FFF2-40B4-BE49-F238E27FC236}">
                <a16:creationId xmlns:a16="http://schemas.microsoft.com/office/drawing/2014/main" id="{52398FAB-0B4D-250F-05AC-8AFAEE094A4B}"/>
              </a:ext>
            </a:extLst>
          </p:cNvPr>
          <p:cNvPicPr>
            <a:picLocks noChangeAspect="1"/>
          </p:cNvPicPr>
          <p:nvPr/>
        </p:nvPicPr>
        <p:blipFill>
          <a:blip r:embed="rId5"/>
          <a:stretch>
            <a:fillRect/>
          </a:stretch>
        </p:blipFill>
        <p:spPr>
          <a:xfrm>
            <a:off x="7396306" y="4176631"/>
            <a:ext cx="2714575" cy="2681369"/>
          </a:xfrm>
          <a:prstGeom prst="rect">
            <a:avLst/>
          </a:prstGeom>
        </p:spPr>
      </p:pic>
      <p:sp>
        <p:nvSpPr>
          <p:cNvPr id="9" name="TextBox 8">
            <a:extLst>
              <a:ext uri="{FF2B5EF4-FFF2-40B4-BE49-F238E27FC236}">
                <a16:creationId xmlns:a16="http://schemas.microsoft.com/office/drawing/2014/main" id="{8035E526-7B7D-6EE2-A76A-5642B6B1E4D6}"/>
              </a:ext>
            </a:extLst>
          </p:cNvPr>
          <p:cNvSpPr txBox="1"/>
          <p:nvPr/>
        </p:nvSpPr>
        <p:spPr>
          <a:xfrm>
            <a:off x="421433" y="4331828"/>
            <a:ext cx="6389914" cy="1481144"/>
          </a:xfrm>
          <a:prstGeom prst="rect">
            <a:avLst/>
          </a:prstGeom>
          <a:noFill/>
        </p:spPr>
        <p:txBody>
          <a:bodyPr wrap="square" lIns="0" tIns="0" rIns="0" bIns="0" rtlCol="0">
            <a:noAutofit/>
          </a:bodyPr>
          <a:lstStyle/>
          <a:p>
            <a:pPr marL="342900" marR="0" lvl="0" indent="-342900" algn="l" defTabSz="914400" rtl="0" eaLnBrk="1" fontAlgn="auto" latinLnBrk="0" hangingPunct="1">
              <a:lnSpc>
                <a:spcPct val="100000"/>
              </a:lnSpc>
              <a:spcBef>
                <a:spcPts val="1200"/>
              </a:spcBef>
              <a:spcAft>
                <a:spcPts val="0"/>
              </a:spcAft>
              <a:buClrTx/>
              <a:buSzPct val="100000"/>
              <a:buFont typeface="Arial" panose="020B0604020202020204" pitchFamily="34" charset="0"/>
              <a:buChar char="•"/>
              <a:tabLst/>
              <a:defRPr/>
            </a:pPr>
            <a:r>
              <a:rPr kumimoji="0" lang="en-US" sz="2000" b="0" i="0" u="none" strike="noStrike" kern="1200" cap="none" spc="0" normalizeH="0" baseline="0" noProof="0" dirty="0">
                <a:ln>
                  <a:noFill/>
                </a:ln>
                <a:solidFill>
                  <a:srgbClr val="4F4A4A"/>
                </a:solidFill>
                <a:effectLst/>
                <a:uLnTx/>
                <a:uFillTx/>
                <a:latin typeface="Trebuchet MS"/>
                <a:ea typeface="+mn-ea"/>
                <a:cs typeface="+mn-cs"/>
              </a:rPr>
              <a:t>Core question: Can CELMoDs rescue dysfunctional immune responses in late-line disease?</a:t>
            </a:r>
          </a:p>
          <a:p>
            <a:pPr marL="800100" marR="0" lvl="1" indent="-342900" algn="l" defTabSz="914400" rtl="0" eaLnBrk="1" fontAlgn="auto" latinLnBrk="0" hangingPunct="1">
              <a:lnSpc>
                <a:spcPct val="100000"/>
              </a:lnSpc>
              <a:spcBef>
                <a:spcPts val="1200"/>
              </a:spcBef>
              <a:spcAft>
                <a:spcPts val="0"/>
              </a:spcAft>
              <a:buClrTx/>
              <a:buSzPct val="100000"/>
              <a:buFont typeface="Arial" panose="020B0604020202020204" pitchFamily="34" charset="0"/>
              <a:buChar char="•"/>
              <a:tabLst/>
              <a:defRPr/>
            </a:pPr>
            <a:r>
              <a:rPr kumimoji="0" lang="en-US" sz="2000" b="1" i="0" u="none" strike="noStrike" kern="1200" cap="none" spc="0" normalizeH="0" baseline="0" noProof="0" dirty="0">
                <a:ln>
                  <a:noFill/>
                </a:ln>
                <a:solidFill>
                  <a:srgbClr val="BE2BBB"/>
                </a:solidFill>
                <a:effectLst/>
                <a:uLnTx/>
                <a:uFillTx/>
                <a:latin typeface="Trebuchet MS"/>
                <a:ea typeface="+mn-ea"/>
                <a:cs typeface="+mn-cs"/>
              </a:rPr>
              <a:t>Clinical response correlated with reduced exhaustion features</a:t>
            </a:r>
          </a:p>
        </p:txBody>
      </p:sp>
      <p:sp>
        <p:nvSpPr>
          <p:cNvPr id="10" name="TextBox 9">
            <a:extLst>
              <a:ext uri="{FF2B5EF4-FFF2-40B4-BE49-F238E27FC236}">
                <a16:creationId xmlns:a16="http://schemas.microsoft.com/office/drawing/2014/main" id="{DDEAA8A2-518A-7CEB-2F4A-FB0659E99A95}"/>
              </a:ext>
            </a:extLst>
          </p:cNvPr>
          <p:cNvSpPr txBox="1"/>
          <p:nvPr/>
        </p:nvSpPr>
        <p:spPr>
          <a:xfrm>
            <a:off x="8826695" y="6500472"/>
            <a:ext cx="3207189" cy="215444"/>
          </a:xfrm>
          <a:prstGeom prst="rect">
            <a:avLst/>
          </a:prstGeom>
          <a:noFill/>
        </p:spPr>
        <p:txBody>
          <a:bodyPr wrap="square" lIns="91440" tIns="45720" rIns="91440" bIns="4572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595454">
                    <a:lumMod val="75000"/>
                  </a:srgbClr>
                </a:solidFill>
                <a:effectLst/>
                <a:uLnTx/>
                <a:uFillTx/>
                <a:latin typeface="Trebuchet MS"/>
                <a:ea typeface="+mn-ea"/>
                <a:cs typeface="+mn-cs"/>
              </a:rPr>
              <a:t>Chen LY et al., Blood 2026</a:t>
            </a:r>
          </a:p>
        </p:txBody>
      </p:sp>
    </p:spTree>
    <p:extLst>
      <p:ext uri="{BB962C8B-B14F-4D97-AF65-F5344CB8AC3E}">
        <p14:creationId xmlns:p14="http://schemas.microsoft.com/office/powerpoint/2010/main" val="35241184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table with a diagram of chemical formulas&#10;&#10;AI-generated content may be incorrect.">
            <a:extLst>
              <a:ext uri="{FF2B5EF4-FFF2-40B4-BE49-F238E27FC236}">
                <a16:creationId xmlns:a16="http://schemas.microsoft.com/office/drawing/2014/main" id="{1E4009C1-6ADB-78BB-C532-C4158DCBB40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0" y="697706"/>
            <a:ext cx="12192000" cy="5143500"/>
          </a:xfrm>
          <a:prstGeom prst="rect">
            <a:avLst/>
          </a:prstGeom>
        </p:spPr>
      </p:pic>
      <p:sp>
        <p:nvSpPr>
          <p:cNvPr id="6" name="TextBox 5">
            <a:extLst>
              <a:ext uri="{FF2B5EF4-FFF2-40B4-BE49-F238E27FC236}">
                <a16:creationId xmlns:a16="http://schemas.microsoft.com/office/drawing/2014/main" id="{5DA49C07-580F-AF14-96C2-A5C59C6F3043}"/>
              </a:ext>
            </a:extLst>
          </p:cNvPr>
          <p:cNvSpPr txBox="1"/>
          <p:nvPr/>
        </p:nvSpPr>
        <p:spPr>
          <a:xfrm>
            <a:off x="0" y="6396335"/>
            <a:ext cx="407771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Hartley-Brown MA, et al. </a:t>
            </a:r>
            <a:r>
              <a:rPr kumimoji="0" lang="en-US" sz="1200" b="0" i="1" u="none" strike="noStrike" kern="1200" cap="none" spc="0" normalizeH="0" baseline="0" noProof="0" dirty="0">
                <a:ln>
                  <a:noFill/>
                </a:ln>
                <a:solidFill>
                  <a:prstClr val="black"/>
                </a:solidFill>
                <a:effectLst/>
                <a:uLnTx/>
                <a:uFillTx/>
                <a:latin typeface="Aptos" panose="02110004020202020204"/>
                <a:ea typeface="+mn-ea"/>
                <a:cs typeface="+mn-cs"/>
              </a:rPr>
              <a:t>Cancers (Basel)</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2024;16(6):1166.</a:t>
            </a:r>
          </a:p>
        </p:txBody>
      </p:sp>
    </p:spTree>
    <p:extLst>
      <p:ext uri="{BB962C8B-B14F-4D97-AF65-F5344CB8AC3E}">
        <p14:creationId xmlns:p14="http://schemas.microsoft.com/office/powerpoint/2010/main" val="19337001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599F9-8D31-6E16-9BCD-4C6F2219F36B}"/>
              </a:ext>
            </a:extLst>
          </p:cNvPr>
          <p:cNvSpPr>
            <a:spLocks noGrp="1"/>
          </p:cNvSpPr>
          <p:nvPr>
            <p:ph type="title"/>
          </p:nvPr>
        </p:nvSpPr>
        <p:spPr>
          <a:xfrm>
            <a:off x="838200" y="149225"/>
            <a:ext cx="10515600" cy="1325563"/>
          </a:xfrm>
        </p:spPr>
        <p:txBody>
          <a:bodyPr>
            <a:normAutofit/>
          </a:bodyPr>
          <a:lstStyle/>
          <a:p>
            <a:r>
              <a:rPr lang="en-US" b="1" dirty="0"/>
              <a:t>EXCALIBER-RRMM phase III study - design</a:t>
            </a:r>
            <a:br>
              <a:rPr lang="en-US" b="1" dirty="0"/>
            </a:br>
            <a:endParaRPr lang="en-US" b="1" dirty="0"/>
          </a:p>
        </p:txBody>
      </p:sp>
      <p:pic>
        <p:nvPicPr>
          <p:cNvPr id="5" name="Picture 4" descr="A diagram of a treatment procedure&#10;&#10;AI-generated content may be incorrect.">
            <a:extLst>
              <a:ext uri="{FF2B5EF4-FFF2-40B4-BE49-F238E27FC236}">
                <a16:creationId xmlns:a16="http://schemas.microsoft.com/office/drawing/2014/main" id="{CE85F56C-E68B-58E2-FD9A-8AE4692305D5}"/>
              </a:ext>
            </a:extLst>
          </p:cNvPr>
          <p:cNvPicPr>
            <a:picLocks noChangeAspect="1"/>
          </p:cNvPicPr>
          <p:nvPr/>
        </p:nvPicPr>
        <p:blipFill>
          <a:blip r:embed="rId3"/>
          <a:stretch>
            <a:fillRect/>
          </a:stretch>
        </p:blipFill>
        <p:spPr>
          <a:xfrm>
            <a:off x="1276350" y="1215178"/>
            <a:ext cx="9048750" cy="5667544"/>
          </a:xfrm>
          <a:prstGeom prst="rect">
            <a:avLst/>
          </a:prstGeom>
        </p:spPr>
      </p:pic>
      <p:sp>
        <p:nvSpPr>
          <p:cNvPr id="6" name="Rounded Rectangle 5">
            <a:extLst>
              <a:ext uri="{FF2B5EF4-FFF2-40B4-BE49-F238E27FC236}">
                <a16:creationId xmlns:a16="http://schemas.microsoft.com/office/drawing/2014/main" id="{311DB4A5-A006-1407-8748-2C131538E360}"/>
              </a:ext>
            </a:extLst>
          </p:cNvPr>
          <p:cNvSpPr/>
          <p:nvPr/>
        </p:nvSpPr>
        <p:spPr>
          <a:xfrm>
            <a:off x="2260600" y="1651000"/>
            <a:ext cx="3835400" cy="749300"/>
          </a:xfrm>
          <a:prstGeom prst="roundRect">
            <a:avLst/>
          </a:prstGeom>
          <a:noFill/>
          <a:ln w="57150">
            <a:solidFill>
              <a:srgbClr val="FFD7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F07F01DA-D9EA-2596-D0F6-82B0A510EEE4}"/>
              </a:ext>
            </a:extLst>
          </p:cNvPr>
          <p:cNvSpPr txBox="1"/>
          <p:nvPr/>
        </p:nvSpPr>
        <p:spPr>
          <a:xfrm>
            <a:off x="9794875" y="3725784"/>
            <a:ext cx="224155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41413"/>
                </a:solidFill>
                <a:effectLst/>
                <a:uLnTx/>
                <a:uFillTx/>
                <a:latin typeface="Helvetica" pitchFamily="2" charset="0"/>
                <a:ea typeface="+mn-ea"/>
                <a:cs typeface="+mn-cs"/>
              </a:rPr>
              <a:t>Primary endpoint: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41413"/>
                </a:solidFill>
                <a:effectLst/>
                <a:uLnTx/>
                <a:uFillTx/>
                <a:latin typeface="Helvetica" pitchFamily="2" charset="0"/>
                <a:ea typeface="+mn-ea"/>
                <a:cs typeface="+mn-cs"/>
              </a:rPr>
              <a:t>MRD negative CR </a:t>
            </a:r>
          </a:p>
        </p:txBody>
      </p:sp>
      <p:sp>
        <p:nvSpPr>
          <p:cNvPr id="3" name="TextBox 2">
            <a:extLst>
              <a:ext uri="{FF2B5EF4-FFF2-40B4-BE49-F238E27FC236}">
                <a16:creationId xmlns:a16="http://schemas.microsoft.com/office/drawing/2014/main" id="{978CB059-D946-7D88-A385-38B2C57AC020}"/>
              </a:ext>
            </a:extLst>
          </p:cNvPr>
          <p:cNvSpPr txBox="1"/>
          <p:nvPr/>
        </p:nvSpPr>
        <p:spPr>
          <a:xfrm>
            <a:off x="0" y="6581001"/>
            <a:ext cx="232858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solidFill>
                <a:effectLst/>
                <a:uLnTx/>
                <a:uFillTx/>
                <a:latin typeface="Aptos" panose="02110004020202020204"/>
                <a:ea typeface="+mn-ea"/>
                <a:cs typeface="+mn-cs"/>
              </a:rPr>
              <a:t>Lonial</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S et al. Future Oncol 2025</a:t>
            </a:r>
          </a:p>
        </p:txBody>
      </p:sp>
    </p:spTree>
    <p:extLst>
      <p:ext uri="{BB962C8B-B14F-4D97-AF65-F5344CB8AC3E}">
        <p14:creationId xmlns:p14="http://schemas.microsoft.com/office/powerpoint/2010/main" val="31873531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84FE34B-2A32-9489-BA27-799B63F28CED}"/>
              </a:ext>
            </a:extLst>
          </p:cNvPr>
          <p:cNvPicPr>
            <a:picLocks noChangeAspect="1"/>
          </p:cNvPicPr>
          <p:nvPr/>
        </p:nvPicPr>
        <p:blipFill>
          <a:blip r:embed="rId3"/>
          <a:stretch>
            <a:fillRect/>
          </a:stretch>
        </p:blipFill>
        <p:spPr>
          <a:xfrm>
            <a:off x="1623667" y="589825"/>
            <a:ext cx="8944666" cy="5829289"/>
          </a:xfrm>
          <a:prstGeom prst="rect">
            <a:avLst/>
          </a:prstGeom>
        </p:spPr>
      </p:pic>
      <p:sp>
        <p:nvSpPr>
          <p:cNvPr id="7" name="TextBox 6">
            <a:extLst>
              <a:ext uri="{FF2B5EF4-FFF2-40B4-BE49-F238E27FC236}">
                <a16:creationId xmlns:a16="http://schemas.microsoft.com/office/drawing/2014/main" id="{CBFE6470-5FF2-89FC-1FA1-748049113B67}"/>
              </a:ext>
            </a:extLst>
          </p:cNvPr>
          <p:cNvSpPr txBox="1"/>
          <p:nvPr/>
        </p:nvSpPr>
        <p:spPr>
          <a:xfrm>
            <a:off x="0" y="6550223"/>
            <a:ext cx="60960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Iberdomide. Package Insert. 2026</a:t>
            </a:r>
          </a:p>
        </p:txBody>
      </p:sp>
    </p:spTree>
    <p:extLst>
      <p:ext uri="{BB962C8B-B14F-4D97-AF65-F5344CB8AC3E}">
        <p14:creationId xmlns:p14="http://schemas.microsoft.com/office/powerpoint/2010/main" val="19676150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document&#10;&#10;AI-generated content may be incorrect.">
            <a:extLst>
              <a:ext uri="{FF2B5EF4-FFF2-40B4-BE49-F238E27FC236}">
                <a16:creationId xmlns:a16="http://schemas.microsoft.com/office/drawing/2014/main" id="{8F0F022F-C6F5-D450-ADB8-D24314BB233E}"/>
              </a:ext>
            </a:extLst>
          </p:cNvPr>
          <p:cNvPicPr>
            <a:picLocks noChangeAspect="1"/>
          </p:cNvPicPr>
          <p:nvPr/>
        </p:nvPicPr>
        <p:blipFill>
          <a:blip r:embed="rId3"/>
          <a:srcRect b="52594"/>
          <a:stretch>
            <a:fillRect/>
          </a:stretch>
        </p:blipFill>
        <p:spPr>
          <a:xfrm>
            <a:off x="336550" y="1250950"/>
            <a:ext cx="11602860" cy="2080079"/>
          </a:xfrm>
          <a:prstGeom prst="rect">
            <a:avLst/>
          </a:prstGeom>
        </p:spPr>
      </p:pic>
      <p:sp>
        <p:nvSpPr>
          <p:cNvPr id="2" name="TextBox 1">
            <a:extLst>
              <a:ext uri="{FF2B5EF4-FFF2-40B4-BE49-F238E27FC236}">
                <a16:creationId xmlns:a16="http://schemas.microsoft.com/office/drawing/2014/main" id="{BDE14429-32F1-201F-A162-52DEB77D56FF}"/>
              </a:ext>
            </a:extLst>
          </p:cNvPr>
          <p:cNvSpPr txBox="1"/>
          <p:nvPr/>
        </p:nvSpPr>
        <p:spPr>
          <a:xfrm>
            <a:off x="0" y="6550223"/>
            <a:ext cx="121920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https://</a:t>
            </a:r>
            <a:r>
              <a:rPr kumimoji="0" lang="en-US" sz="1200" b="0" i="0" u="none" strike="noStrike" kern="1200" cap="none" spc="0" normalizeH="0" baseline="0" noProof="0" dirty="0" err="1">
                <a:ln>
                  <a:noFill/>
                </a:ln>
                <a:solidFill>
                  <a:prstClr val="black"/>
                </a:solidFill>
                <a:effectLst/>
                <a:uLnTx/>
                <a:uFillTx/>
                <a:latin typeface="Aptos" panose="02110004020202020204"/>
                <a:ea typeface="+mn-ea"/>
                <a:cs typeface="+mn-cs"/>
              </a:rPr>
              <a:t>www.fda.gov</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/drugs/resources-information-approved-drugs/fda-grants-accelerated-approval-iberdomide-daratumumab-and-hyaluronidase-fihj-and-dexamethasone</a:t>
            </a:r>
          </a:p>
        </p:txBody>
      </p:sp>
      <p:sp>
        <p:nvSpPr>
          <p:cNvPr id="3" name="TextBox 2">
            <a:extLst>
              <a:ext uri="{FF2B5EF4-FFF2-40B4-BE49-F238E27FC236}">
                <a16:creationId xmlns:a16="http://schemas.microsoft.com/office/drawing/2014/main" id="{51FC459F-8568-5408-E7DD-04D55193FB5B}"/>
              </a:ext>
            </a:extLst>
          </p:cNvPr>
          <p:cNvSpPr txBox="1"/>
          <p:nvPr/>
        </p:nvSpPr>
        <p:spPr>
          <a:xfrm>
            <a:off x="1322161" y="3429000"/>
            <a:ext cx="10001752" cy="170296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 August 13, 2026, the Food and Drug Administration granted accelerated approval to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iberdomide</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in combination with daratumumab and hyaluronidase-</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fihj</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and dexamethasone for adults with multiple myeloma who have received at least one prior line of therapy including a proteasome inhibitor and an immunomodulatory agent.</a:t>
            </a:r>
          </a:p>
        </p:txBody>
      </p:sp>
    </p:spTree>
    <p:extLst>
      <p:ext uri="{BB962C8B-B14F-4D97-AF65-F5344CB8AC3E}">
        <p14:creationId xmlns:p14="http://schemas.microsoft.com/office/powerpoint/2010/main" val="37811642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0EF82-4832-82FC-5B39-72D055D6DD53}"/>
            </a:ext>
          </a:extLst>
        </p:cNvPr>
        <p:cNvGrpSpPr/>
        <p:nvPr/>
      </p:nvGrpSpPr>
      <p:grpSpPr>
        <a:xfrm>
          <a:off x="0" y="0"/>
          <a:ext cx="0" cy="0"/>
          <a:chOff x="0" y="0"/>
          <a:chExt cx="0" cy="0"/>
        </a:xfrm>
      </p:grpSpPr>
      <p:sp>
        <p:nvSpPr>
          <p:cNvPr id="54" name="Text Placeholder 53">
            <a:extLst>
              <a:ext uri="{FF2B5EF4-FFF2-40B4-BE49-F238E27FC236}">
                <a16:creationId xmlns:a16="http://schemas.microsoft.com/office/drawing/2014/main" id="{E95472E1-3675-B17C-4D8D-7FB2A11FF0DF}"/>
              </a:ext>
            </a:extLst>
          </p:cNvPr>
          <p:cNvSpPr>
            <a:spLocks noGrp="1"/>
          </p:cNvSpPr>
          <p:nvPr>
            <p:ph type="body" sz="quarter" idx="12"/>
          </p:nvPr>
        </p:nvSpPr>
        <p:spPr>
          <a:xfrm>
            <a:off x="9665818" y="0"/>
            <a:ext cx="2526183" cy="249283"/>
          </a:xfrm>
        </p:spPr>
        <p:txBody>
          <a:bodyPr/>
          <a:lstStyle/>
          <a:p>
            <a:r>
              <a:rPr lang="en-US" dirty="0"/>
              <a:t>SUCCESSOR-2</a:t>
            </a:r>
          </a:p>
        </p:txBody>
      </p:sp>
      <p:sp>
        <p:nvSpPr>
          <p:cNvPr id="2" name="Title 1">
            <a:extLst>
              <a:ext uri="{FF2B5EF4-FFF2-40B4-BE49-F238E27FC236}">
                <a16:creationId xmlns:a16="http://schemas.microsoft.com/office/drawing/2014/main" id="{14AE2F94-257D-972B-E6C7-188DCA76B150}"/>
              </a:ext>
            </a:extLst>
          </p:cNvPr>
          <p:cNvSpPr>
            <a:spLocks noGrp="1"/>
          </p:cNvSpPr>
          <p:nvPr>
            <p:ph type="title"/>
          </p:nvPr>
        </p:nvSpPr>
        <p:spPr>
          <a:xfrm>
            <a:off x="378462" y="145370"/>
            <a:ext cx="11435077" cy="677333"/>
          </a:xfrm>
        </p:spPr>
        <p:txBody>
          <a:bodyPr/>
          <a:lstStyle/>
          <a:p>
            <a:r>
              <a:rPr lang="en-US" dirty="0"/>
              <a:t>SUCCESSOR-2: Study Design</a:t>
            </a:r>
          </a:p>
        </p:txBody>
      </p:sp>
      <p:sp>
        <p:nvSpPr>
          <p:cNvPr id="3" name="Footer Placeholder 48">
            <a:extLst>
              <a:ext uri="{FF2B5EF4-FFF2-40B4-BE49-F238E27FC236}">
                <a16:creationId xmlns:a16="http://schemas.microsoft.com/office/drawing/2014/main" id="{37E5BA28-2066-1086-70C6-0CB7EF54D344}"/>
              </a:ext>
            </a:extLst>
          </p:cNvPr>
          <p:cNvSpPr>
            <a:spLocks noGrp="1"/>
          </p:cNvSpPr>
          <p:nvPr>
            <p:ph type="ftr" sz="quarter" idx="13"/>
          </p:nvPr>
        </p:nvSpPr>
        <p:spPr>
          <a:xfrm>
            <a:off x="369888" y="5941731"/>
            <a:ext cx="10702064" cy="619687"/>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NCT05552976.</a:t>
            </a:r>
            <a:r>
              <a:rPr kumimoji="0" lang="en-US" sz="800" b="1" i="0" u="none" strike="noStrike" kern="1200" cap="none" spc="0" normalizeH="0" baseline="0" noProof="0" dirty="0">
                <a:ln>
                  <a:noFill/>
                </a:ln>
                <a:solidFill>
                  <a:srgbClr val="595454"/>
                </a:solidFill>
                <a:effectLst/>
                <a:uLnTx/>
                <a:uFillTx/>
                <a:latin typeface="Trebuchet MS" panose="020B0603020202020204"/>
                <a:ea typeface="+mn-ea"/>
                <a:cs typeface="+mn-cs"/>
              </a:rPr>
              <a:t> </a:t>
            </a:r>
            <a:r>
              <a:rPr kumimoji="0" lang="en-US" sz="800" b="0" i="0" u="none" strike="noStrike" kern="1200" cap="none" spc="0" normalizeH="0" baseline="30000" noProof="0" dirty="0">
                <a:ln>
                  <a:noFill/>
                </a:ln>
                <a:solidFill>
                  <a:srgbClr val="595454"/>
                </a:solidFill>
                <a:effectLst/>
                <a:uLnTx/>
                <a:uFillTx/>
                <a:latin typeface="Trebuchet MS" panose="020B0603020202020204"/>
                <a:ea typeface="+mn-ea"/>
                <a:cs typeface="+mn-cs"/>
              </a:rPr>
              <a:t>a</a:t>
            </a: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Patients enrolled in stage 1 on a dose of Mezi not chosen for stage 2 had the option to move to the selected dose if some criteria were met; </a:t>
            </a:r>
            <a:r>
              <a:rPr kumimoji="0" lang="en-US" sz="800" b="0" i="0" u="none" strike="noStrike" kern="1200" cap="none" spc="0" normalizeH="0" baseline="30000" noProof="0" dirty="0">
                <a:ln>
                  <a:noFill/>
                </a:ln>
                <a:solidFill>
                  <a:srgbClr val="595454"/>
                </a:solidFill>
                <a:effectLst/>
                <a:uLnTx/>
                <a:uFillTx/>
                <a:latin typeface="Trebuchet MS" panose="020B0603020202020204"/>
                <a:ea typeface="+mn-ea"/>
                <a:cs typeface="+mn-cs"/>
              </a:rPr>
              <a:t>b</a:t>
            </a: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Patients from these stage 1 arms were included in the confirmatory analysis groups; </a:t>
            </a:r>
            <a:r>
              <a:rPr kumimoji="0" lang="en-US" sz="800" b="0" i="0" u="none" strike="noStrike" kern="1200" cap="none" spc="0" normalizeH="0" baseline="30000" noProof="0" dirty="0">
                <a:ln>
                  <a:noFill/>
                </a:ln>
                <a:solidFill>
                  <a:srgbClr val="595454"/>
                </a:solidFill>
                <a:effectLst/>
                <a:uLnTx/>
                <a:uFillTx/>
                <a:latin typeface="Trebuchet MS" panose="020B0603020202020204"/>
                <a:ea typeface="+mn-ea"/>
                <a:cs typeface="+mn-cs"/>
              </a:rPr>
              <a:t>c</a:t>
            </a: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DEX dosing </a:t>
            </a: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Arial" panose="020B0604020202020204" pitchFamily="34" charset="0"/>
              </a:rPr>
              <a:t>–</a:t>
            </a: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 </a:t>
            </a:r>
            <a:r>
              <a:rPr kumimoji="0" lang="en-US" sz="800" b="0" i="0" u="none" strike="noStrike" kern="1200" cap="none" spc="0" normalizeH="0" baseline="0" noProof="0" dirty="0" err="1">
                <a:ln>
                  <a:noFill/>
                </a:ln>
                <a:solidFill>
                  <a:srgbClr val="595454"/>
                </a:solidFill>
                <a:effectLst/>
                <a:uLnTx/>
                <a:uFillTx/>
                <a:latin typeface="Trebuchet MS" panose="020B0603020202020204"/>
                <a:ea typeface="+mn-ea"/>
                <a:cs typeface="+mn-cs"/>
              </a:rPr>
              <a:t>MeziKd</a:t>
            </a: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 arm:</a:t>
            </a:r>
            <a:r>
              <a:rPr kumimoji="0" lang="en-US" sz="800" b="0" i="0" u="none" strike="noStrike" kern="1200" cap="none" spc="0" normalizeH="0" baseline="30000" noProof="0" dirty="0">
                <a:ln>
                  <a:noFill/>
                </a:ln>
                <a:solidFill>
                  <a:srgbClr val="595454"/>
                </a:solidFill>
                <a:effectLst/>
                <a:uLnTx/>
                <a:uFillTx/>
                <a:latin typeface="Trebuchet MS" panose="020B0603020202020204"/>
                <a:ea typeface="+mn-ea"/>
                <a:cs typeface="+mn-cs"/>
              </a:rPr>
              <a:t> </a:t>
            </a: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40 mg, option of 20 mg if &gt; 75 years of age, BMI &lt; 18.5 kg/m</a:t>
            </a:r>
            <a:r>
              <a:rPr kumimoji="0" lang="en-US" sz="800" b="0" i="0" u="none" strike="noStrike" kern="1200" cap="none" spc="0" normalizeH="0" baseline="30000" noProof="0" dirty="0">
                <a:ln>
                  <a:noFill/>
                </a:ln>
                <a:solidFill>
                  <a:srgbClr val="595454"/>
                </a:solidFill>
                <a:effectLst/>
                <a:uLnTx/>
                <a:uFillTx/>
                <a:latin typeface="Trebuchet MS" panose="020B0603020202020204"/>
                <a:ea typeface="+mn-ea"/>
                <a:cs typeface="+mn-cs"/>
              </a:rPr>
              <a:t>2</a:t>
            </a: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 poorly controlled diabetes, or prior intolerance to steroid therapy; </a:t>
            </a:r>
            <a:r>
              <a:rPr kumimoji="0" lang="en-US" sz="800" b="0" i="0" u="none" strike="noStrike" kern="1200" cap="none" spc="0" normalizeH="0" baseline="0" noProof="0" dirty="0" err="1">
                <a:ln>
                  <a:noFill/>
                </a:ln>
                <a:solidFill>
                  <a:srgbClr val="595454"/>
                </a:solidFill>
                <a:effectLst/>
                <a:uLnTx/>
                <a:uFillTx/>
                <a:latin typeface="Trebuchet MS" panose="020B0603020202020204"/>
                <a:ea typeface="+mn-ea"/>
                <a:cs typeface="+mn-cs"/>
              </a:rPr>
              <a:t>Kd</a:t>
            </a: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 arm: 20 mg, 10 mg option for stated criteria (BW regimen) or 40 mg, 20 mg option for stated criteria (QW regimen); </a:t>
            </a:r>
            <a:r>
              <a:rPr kumimoji="0" lang="en-US" sz="800" b="0" i="0" u="none" strike="noStrike" kern="1200" cap="none" spc="0" normalizeH="0" baseline="30000" noProof="0" dirty="0" err="1">
                <a:ln>
                  <a:noFill/>
                </a:ln>
                <a:solidFill>
                  <a:srgbClr val="595454"/>
                </a:solidFill>
                <a:effectLst/>
                <a:uLnTx/>
                <a:uFillTx/>
                <a:latin typeface="Trebuchet MS" panose="020B0603020202020204"/>
                <a:ea typeface="+mn-ea"/>
                <a:cs typeface="+mn-cs"/>
              </a:rPr>
              <a:t>d</a:t>
            </a:r>
            <a:r>
              <a:rPr kumimoji="0" lang="en-US" sz="800" b="0" i="0" u="none" strike="noStrike" kern="1200" cap="none" spc="0" normalizeH="0" baseline="0" noProof="0" dirty="0" err="1">
                <a:ln>
                  <a:noFill/>
                </a:ln>
                <a:solidFill>
                  <a:srgbClr val="595454"/>
                </a:solidFill>
                <a:effectLst/>
                <a:uLnTx/>
                <a:uFillTx/>
                <a:latin typeface="Trebuchet MS" panose="020B0603020202020204"/>
                <a:ea typeface="+mn-ea"/>
                <a:cs typeface="+mn-cs"/>
              </a:rPr>
              <a:t>QW</a:t>
            </a: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 regimen made available July 2023; </a:t>
            </a:r>
            <a:r>
              <a:rPr kumimoji="0" lang="en-US" sz="800" b="0" i="0" u="none" strike="noStrike" kern="1200" cap="none" spc="0" normalizeH="0" baseline="30000" noProof="0" dirty="0" err="1">
                <a:ln>
                  <a:noFill/>
                </a:ln>
                <a:solidFill>
                  <a:srgbClr val="595454"/>
                </a:solidFill>
                <a:effectLst/>
                <a:uLnTx/>
                <a:uFillTx/>
                <a:latin typeface="Trebuchet MS" panose="020B0603020202020204"/>
                <a:ea typeface="+mn-ea"/>
                <a:cs typeface="+mn-cs"/>
              </a:rPr>
              <a:t>e</a:t>
            </a:r>
            <a:r>
              <a:rPr kumimoji="0" lang="en-US" sz="800" b="0" i="0" u="none" strike="noStrike" kern="1200" cap="none" spc="0" normalizeH="0" baseline="0" noProof="0" dirty="0" err="1">
                <a:ln>
                  <a:noFill/>
                </a:ln>
                <a:solidFill>
                  <a:srgbClr val="595454"/>
                </a:solidFill>
                <a:effectLst/>
                <a:uLnTx/>
                <a:uFillTx/>
                <a:latin typeface="Trebuchet MS" panose="020B0603020202020204"/>
                <a:ea typeface="+mn-ea"/>
                <a:cs typeface="+mn-cs"/>
              </a:rPr>
              <a:t>K</a:t>
            </a: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 dose on C1D1 was 20 mg/m</a:t>
            </a:r>
            <a:r>
              <a:rPr kumimoji="0" lang="en-US" sz="800" b="0" i="0" u="none" strike="noStrike" kern="1200" cap="none" spc="0" normalizeH="0" baseline="30000" noProof="0" dirty="0">
                <a:ln>
                  <a:noFill/>
                </a:ln>
                <a:solidFill>
                  <a:srgbClr val="595454"/>
                </a:solidFill>
                <a:effectLst/>
                <a:uLnTx/>
                <a:uFillTx/>
                <a:latin typeface="Trebuchet MS" panose="020B0603020202020204"/>
                <a:ea typeface="+mn-ea"/>
                <a:cs typeface="+mn-cs"/>
              </a:rPr>
              <a:t>2</a:t>
            </a: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 BMI, body mass index; BW, twice weekly; C, cycle; D, day; DEX, dexamethasone; DoR, duration of response; IRC, independent review committee; IV, intravenous; K, carfilzomib; OS, overall survival; PFS2, second progression-free survival; QW, weekly; TTR, time to response.</a:t>
            </a:r>
          </a:p>
        </p:txBody>
      </p:sp>
      <p:sp>
        <p:nvSpPr>
          <p:cNvPr id="45" name="Rectangle: Rounded Corners 44">
            <a:extLst>
              <a:ext uri="{FF2B5EF4-FFF2-40B4-BE49-F238E27FC236}">
                <a16:creationId xmlns:a16="http://schemas.microsoft.com/office/drawing/2014/main" id="{935C1DE5-1258-FD3C-FE04-A6FB380B1A12}"/>
              </a:ext>
            </a:extLst>
          </p:cNvPr>
          <p:cNvSpPr/>
          <p:nvPr/>
        </p:nvSpPr>
        <p:spPr>
          <a:xfrm>
            <a:off x="378462" y="4580702"/>
            <a:ext cx="5473273" cy="928897"/>
          </a:xfrm>
          <a:prstGeom prst="roundRect">
            <a:avLst>
              <a:gd name="adj" fmla="val 12734"/>
            </a:avLst>
          </a:prstGeom>
          <a:solidFill>
            <a:schemeClr val="bg1"/>
          </a:solidFill>
          <a:ln w="19050">
            <a:solidFill>
              <a:srgbClr val="595454"/>
            </a:solidFill>
          </a:ln>
          <a:effectLst>
            <a:outerShdw blurRad="50800" dist="38100" dir="2700000" algn="ctr" rotWithShape="0">
              <a:srgbClr val="595454">
                <a:alpha val="50000"/>
              </a:srgbClr>
            </a:outerShdw>
          </a:effectLst>
        </p:spPr>
        <p:style>
          <a:lnRef idx="0">
            <a:schemeClr val="accent1"/>
          </a:lnRef>
          <a:fillRef idx="1">
            <a:schemeClr val="accent1"/>
          </a:fillRef>
          <a:effectRef idx="0">
            <a:srgbClr val="000000"/>
          </a:effectRef>
          <a:fontRef idx="minor">
            <a:schemeClr val="lt1"/>
          </a:fontRef>
        </p:style>
        <p:txBody>
          <a:bodyPr lIns="108000" rIns="10800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95454"/>
                </a:solidFill>
                <a:effectLst/>
                <a:uLnTx/>
                <a:uFillTx/>
                <a:latin typeface="Trebuchet MS" panose="020B0603020202020204"/>
                <a:ea typeface="+mn-ea"/>
                <a:cs typeface="+mn-cs"/>
              </a:rPr>
              <a:t>In the </a:t>
            </a:r>
            <a:r>
              <a:rPr kumimoji="0" lang="en-US" sz="1200" b="1" i="0" u="none" strike="noStrike" kern="1200" cap="none" spc="0" normalizeH="0" baseline="0" noProof="0" dirty="0" err="1">
                <a:ln>
                  <a:noFill/>
                </a:ln>
                <a:solidFill>
                  <a:srgbClr val="595454"/>
                </a:solidFill>
                <a:effectLst/>
                <a:uLnTx/>
                <a:uFillTx/>
                <a:latin typeface="Trebuchet MS" panose="020B0603020202020204"/>
                <a:ea typeface="+mn-ea"/>
                <a:cs typeface="+mn-cs"/>
              </a:rPr>
              <a:t>MeziKd</a:t>
            </a:r>
            <a:r>
              <a:rPr kumimoji="0" lang="en-US" sz="1200" b="1" i="0" u="none" strike="noStrike" kern="1200" cap="none" spc="0" normalizeH="0" baseline="0" noProof="0" dirty="0">
                <a:ln>
                  <a:noFill/>
                </a:ln>
                <a:solidFill>
                  <a:srgbClr val="595454"/>
                </a:solidFill>
                <a:effectLst/>
                <a:uLnTx/>
                <a:uFillTx/>
                <a:latin typeface="Trebuchet MS" panose="020B0603020202020204"/>
                <a:ea typeface="+mn-ea"/>
                <a:cs typeface="+mn-cs"/>
              </a:rPr>
              <a:t> arm, patients received:</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err="1">
                <a:ln>
                  <a:noFill/>
                </a:ln>
                <a:solidFill>
                  <a:srgbClr val="097789"/>
                </a:solidFill>
                <a:effectLst/>
                <a:uLnTx/>
                <a:uFillTx/>
                <a:latin typeface="Trebuchet MS" panose="020B0603020202020204"/>
                <a:ea typeface="+mn-ea"/>
                <a:cs typeface="+mn-cs"/>
              </a:rPr>
              <a:t>Mezi</a:t>
            </a:r>
            <a:r>
              <a:rPr kumimoji="0" lang="en-US" sz="1200" b="1" i="0" u="none" strike="noStrike" kern="1200" cap="none" spc="0" normalizeH="0" baseline="0" noProof="0" dirty="0">
                <a:ln>
                  <a:noFill/>
                </a:ln>
                <a:solidFill>
                  <a:srgbClr val="097789"/>
                </a:solidFill>
                <a:effectLst/>
                <a:uLnTx/>
                <a:uFillTx/>
                <a:latin typeface="Trebuchet MS" panose="020B0603020202020204"/>
                <a:ea typeface="+mn-ea"/>
                <a:cs typeface="+mn-cs"/>
              </a:rPr>
              <a:t> 1.0 mg orally once daily on D1–21 of each 28-day cycle</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DF603A"/>
                </a:solidFill>
                <a:effectLst/>
                <a:uLnTx/>
                <a:uFillTx/>
                <a:latin typeface="Trebuchet MS" panose="020B0603020202020204"/>
                <a:ea typeface="+mn-ea"/>
                <a:cs typeface="+mn-cs"/>
              </a:rPr>
              <a:t>K</a:t>
            </a:r>
            <a:r>
              <a:rPr kumimoji="0" lang="en-US" sz="1200" b="1" i="0" u="none" strike="noStrike" kern="1200" cap="none" spc="0" normalizeH="0" baseline="30000" noProof="0" dirty="0">
                <a:ln>
                  <a:noFill/>
                </a:ln>
                <a:solidFill>
                  <a:srgbClr val="DF603A"/>
                </a:solidFill>
                <a:effectLst/>
                <a:uLnTx/>
                <a:uFillTx/>
                <a:latin typeface="Trebuchet MS" panose="020B0603020202020204"/>
                <a:ea typeface="+mn-ea"/>
                <a:cs typeface="+mn-cs"/>
              </a:rPr>
              <a:t>e </a:t>
            </a:r>
            <a:r>
              <a:rPr kumimoji="0" lang="en-US" sz="1200" b="1" i="0" u="none" strike="noStrike" kern="1200" cap="none" spc="0" normalizeH="0" baseline="0" noProof="0" dirty="0">
                <a:ln>
                  <a:noFill/>
                </a:ln>
                <a:solidFill>
                  <a:srgbClr val="DF603A"/>
                </a:solidFill>
                <a:effectLst/>
                <a:uLnTx/>
                <a:uFillTx/>
                <a:latin typeface="Trebuchet MS" panose="020B0603020202020204"/>
                <a:ea typeface="+mn-ea"/>
                <a:cs typeface="+mn-cs"/>
              </a:rPr>
              <a:t>56 mg/m² IV on D1, 8, and 15 in C1-12 and on D1 and 15 in C </a:t>
            </a:r>
            <a:r>
              <a:rPr kumimoji="0" lang="en-US" sz="1200" b="1" i="0" u="none" strike="noStrike" kern="1200" cap="none" spc="0" normalizeH="0" baseline="0" noProof="0" dirty="0">
                <a:ln>
                  <a:noFill/>
                </a:ln>
                <a:solidFill>
                  <a:srgbClr val="DF603A"/>
                </a:solidFill>
                <a:effectLst/>
                <a:uLnTx/>
                <a:uFillTx/>
                <a:latin typeface="Trebuchet MS" panose="020B0603020202020204" pitchFamily="34" charset="0"/>
                <a:ea typeface="+mn-ea"/>
                <a:cs typeface="+mn-cs"/>
              </a:rPr>
              <a:t>≥ 13</a:t>
            </a:r>
            <a:endParaRPr kumimoji="0" lang="en-US" sz="1200" b="1" i="0" u="none" strike="noStrike" kern="1200" cap="none" spc="0" normalizeH="0" baseline="0" noProof="0" dirty="0">
              <a:ln>
                <a:noFill/>
              </a:ln>
              <a:solidFill>
                <a:srgbClr val="DF603A"/>
              </a:solidFill>
              <a:effectLst/>
              <a:uLnTx/>
              <a:uFillTx/>
              <a:latin typeface="Trebuchet MS" panose="020B0603020202020204"/>
              <a:ea typeface="+mn-ea"/>
              <a:cs typeface="+mn-cs"/>
            </a:endParaRP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err="1">
                <a:ln>
                  <a:noFill/>
                </a:ln>
                <a:solidFill>
                  <a:srgbClr val="595454"/>
                </a:solidFill>
                <a:effectLst/>
                <a:uLnTx/>
                <a:uFillTx/>
                <a:latin typeface="Trebuchet MS" panose="020B0603020202020204"/>
                <a:ea typeface="+mn-ea"/>
                <a:cs typeface="+mn-cs"/>
              </a:rPr>
              <a:t>DEX</a:t>
            </a:r>
            <a:r>
              <a:rPr kumimoji="0" lang="en-US" sz="1200" b="1" i="0" u="none" strike="noStrike" kern="1200" cap="none" spc="0" normalizeH="0" baseline="30000" noProof="0" dirty="0" err="1">
                <a:ln>
                  <a:noFill/>
                </a:ln>
                <a:solidFill>
                  <a:srgbClr val="595454"/>
                </a:solidFill>
                <a:effectLst/>
                <a:uLnTx/>
                <a:uFillTx/>
                <a:latin typeface="Trebuchet MS" panose="020B0603020202020204"/>
                <a:ea typeface="+mn-ea"/>
                <a:cs typeface="+mn-cs"/>
              </a:rPr>
              <a:t>c</a:t>
            </a:r>
            <a:r>
              <a:rPr kumimoji="0" lang="en-US" sz="1200" b="1" i="0" u="none" strike="noStrike" kern="1200" cap="none" spc="0" normalizeH="0" baseline="30000" noProof="0" dirty="0">
                <a:ln>
                  <a:noFill/>
                </a:ln>
                <a:solidFill>
                  <a:srgbClr val="595454"/>
                </a:solidFill>
                <a:effectLst/>
                <a:uLnTx/>
                <a:uFillTx/>
                <a:latin typeface="Trebuchet MS" panose="020B0603020202020204"/>
                <a:ea typeface="+mn-ea"/>
                <a:cs typeface="+mn-cs"/>
              </a:rPr>
              <a:t> </a:t>
            </a:r>
            <a:r>
              <a:rPr kumimoji="0" lang="en-US" sz="1200" b="1" i="0" u="none" strike="noStrike" kern="1200" cap="none" spc="0" normalizeH="0" baseline="0" noProof="0" dirty="0">
                <a:ln>
                  <a:noFill/>
                </a:ln>
                <a:solidFill>
                  <a:srgbClr val="595454"/>
                </a:solidFill>
                <a:effectLst/>
                <a:uLnTx/>
                <a:uFillTx/>
                <a:latin typeface="Trebuchet MS" panose="020B0603020202020204"/>
                <a:ea typeface="+mn-ea"/>
                <a:cs typeface="+mn-cs"/>
              </a:rPr>
              <a:t>40 mg orally/IV on D1, 8, 15, and 22</a:t>
            </a:r>
          </a:p>
        </p:txBody>
      </p:sp>
      <p:sp>
        <p:nvSpPr>
          <p:cNvPr id="46" name="Rectangle: Rounded Corners 45">
            <a:extLst>
              <a:ext uri="{FF2B5EF4-FFF2-40B4-BE49-F238E27FC236}">
                <a16:creationId xmlns:a16="http://schemas.microsoft.com/office/drawing/2014/main" id="{5A747210-306D-D94C-D7C3-4009A6CF5FAA}"/>
              </a:ext>
            </a:extLst>
          </p:cNvPr>
          <p:cNvSpPr/>
          <p:nvPr/>
        </p:nvSpPr>
        <p:spPr>
          <a:xfrm rot="16200000">
            <a:off x="5597936" y="431942"/>
            <a:ext cx="3174124" cy="4760853"/>
          </a:xfrm>
          <a:prstGeom prst="roundRect">
            <a:avLst>
              <a:gd name="adj" fmla="val 4606"/>
            </a:avLst>
          </a:prstGeom>
          <a:solidFill>
            <a:srgbClr val="EBE1E1"/>
          </a:solidFill>
          <a:ln w="38100">
            <a:solidFill>
              <a:schemeClr val="accent1"/>
            </a:solidFill>
          </a:ln>
          <a:effectLst>
            <a:outerShdw blurRad="50800" dist="38100" dir="2700000" algn="ctr" rotWithShape="0">
              <a:srgbClr val="595454">
                <a:alpha val="50000"/>
              </a:srgbClr>
            </a:outerShdw>
          </a:effectLst>
        </p:spPr>
        <p:style>
          <a:lnRef idx="0">
            <a:schemeClr val="accent1"/>
          </a:lnRef>
          <a:fillRef idx="1">
            <a:schemeClr val="accent1"/>
          </a:fillRef>
          <a:effectRef idx="0">
            <a:srgbClr val="000000"/>
          </a:effectRef>
          <a:fontRef idx="minor">
            <a:schemeClr val="lt1"/>
          </a:fontRef>
        </p:style>
        <p:txBody>
          <a:bodyPr lIns="0" r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7" name="Rectangle: Rounded Corners 46">
            <a:extLst>
              <a:ext uri="{FF2B5EF4-FFF2-40B4-BE49-F238E27FC236}">
                <a16:creationId xmlns:a16="http://schemas.microsoft.com/office/drawing/2014/main" id="{1468FE1D-9CDB-F01A-752C-48D597D8B7DD}"/>
              </a:ext>
            </a:extLst>
          </p:cNvPr>
          <p:cNvSpPr/>
          <p:nvPr/>
        </p:nvSpPr>
        <p:spPr>
          <a:xfrm rot="16200000">
            <a:off x="1955692" y="1684137"/>
            <a:ext cx="3174257" cy="2256600"/>
          </a:xfrm>
          <a:prstGeom prst="roundRect">
            <a:avLst>
              <a:gd name="adj" fmla="val 4606"/>
            </a:avLst>
          </a:prstGeom>
          <a:solidFill>
            <a:srgbClr val="F5EFF0"/>
          </a:solidFill>
          <a:ln w="28575">
            <a:noFill/>
          </a:ln>
          <a:effectLst>
            <a:outerShdw blurRad="50800" dist="38100" dir="2700000" algn="ctr" rotWithShape="0">
              <a:srgbClr val="595454">
                <a:alpha val="50000"/>
              </a:srgbClr>
            </a:outerShdw>
          </a:effectLst>
        </p:spPr>
        <p:style>
          <a:lnRef idx="0">
            <a:schemeClr val="accent1"/>
          </a:lnRef>
          <a:fillRef idx="1">
            <a:schemeClr val="accent1"/>
          </a:fillRef>
          <a:effectRef idx="0">
            <a:srgbClr val="000000"/>
          </a:effectRef>
          <a:fontRef idx="minor">
            <a:schemeClr val="lt1"/>
          </a:fontRef>
        </p:style>
        <p:txBody>
          <a:bodyPr lIns="0" r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8" name="Freeform: Shape 953">
            <a:extLst>
              <a:ext uri="{FF2B5EF4-FFF2-40B4-BE49-F238E27FC236}">
                <a16:creationId xmlns:a16="http://schemas.microsoft.com/office/drawing/2014/main" id="{589B56A8-63BF-89BF-9BF5-394BB89450B6}"/>
              </a:ext>
            </a:extLst>
          </p:cNvPr>
          <p:cNvSpPr/>
          <p:nvPr/>
        </p:nvSpPr>
        <p:spPr>
          <a:xfrm>
            <a:off x="378462" y="1225442"/>
            <a:ext cx="1902609" cy="3174126"/>
          </a:xfrm>
          <a:custGeom>
            <a:avLst/>
            <a:gdLst>
              <a:gd name="connsiteX0" fmla="*/ 2055168 w 2516508"/>
              <a:gd name="connsiteY0" fmla="*/ 2677387 h 2677386"/>
              <a:gd name="connsiteX1" fmla="*/ 129880 w 2516508"/>
              <a:gd name="connsiteY1" fmla="*/ 2677387 h 2677386"/>
              <a:gd name="connsiteX2" fmla="*/ 0 w 2516508"/>
              <a:gd name="connsiteY2" fmla="*/ 2547507 h 2677386"/>
              <a:gd name="connsiteX3" fmla="*/ 0 w 2516508"/>
              <a:gd name="connsiteY3" fmla="*/ 129880 h 2677386"/>
              <a:gd name="connsiteX4" fmla="*/ 129880 w 2516508"/>
              <a:gd name="connsiteY4" fmla="*/ 0 h 2677386"/>
              <a:gd name="connsiteX5" fmla="*/ 2055168 w 2516508"/>
              <a:gd name="connsiteY5" fmla="*/ 0 h 2677386"/>
              <a:gd name="connsiteX6" fmla="*/ 2171005 w 2516508"/>
              <a:gd name="connsiteY6" fmla="*/ 76491 h 2677386"/>
              <a:gd name="connsiteX7" fmla="*/ 2516509 w 2516508"/>
              <a:gd name="connsiteY7" fmla="*/ 1338726 h 2677386"/>
              <a:gd name="connsiteX8" fmla="*/ 2171005 w 2516508"/>
              <a:gd name="connsiteY8" fmla="*/ 2600895 h 2677386"/>
              <a:gd name="connsiteX9" fmla="*/ 2055168 w 2516508"/>
              <a:gd name="connsiteY9" fmla="*/ 2677387 h 2677386"/>
              <a:gd name="csX0" fmla="*/ 2055168 w 2171005"/>
              <a:gd name="csY0" fmla="*/ 2677387 h 2677387"/>
              <a:gd name="csX1" fmla="*/ 129880 w 2171005"/>
              <a:gd name="csY1" fmla="*/ 2677387 h 2677387"/>
              <a:gd name="csX2" fmla="*/ 0 w 2171005"/>
              <a:gd name="csY2" fmla="*/ 2547507 h 2677387"/>
              <a:gd name="csX3" fmla="*/ 0 w 2171005"/>
              <a:gd name="csY3" fmla="*/ 129880 h 2677387"/>
              <a:gd name="csX4" fmla="*/ 129880 w 2171005"/>
              <a:gd name="csY4" fmla="*/ 0 h 2677387"/>
              <a:gd name="csX5" fmla="*/ 2055168 w 2171005"/>
              <a:gd name="csY5" fmla="*/ 0 h 2677387"/>
              <a:gd name="csX6" fmla="*/ 2171005 w 2171005"/>
              <a:gd name="csY6" fmla="*/ 76491 h 2677387"/>
              <a:gd name="csX7" fmla="*/ 2171005 w 2171005"/>
              <a:gd name="csY7" fmla="*/ 2600895 h 2677387"/>
              <a:gd name="csX8" fmla="*/ 2055168 w 2171005"/>
              <a:gd name="csY8" fmla="*/ 2677387 h 26773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171005" h="2677387">
                <a:moveTo>
                  <a:pt x="2055168" y="2677387"/>
                </a:moveTo>
                <a:lnTo>
                  <a:pt x="129880" y="2677387"/>
                </a:lnTo>
                <a:cubicBezTo>
                  <a:pt x="58177" y="2677387"/>
                  <a:pt x="0" y="2619209"/>
                  <a:pt x="0" y="2547507"/>
                </a:cubicBezTo>
                <a:lnTo>
                  <a:pt x="0" y="129880"/>
                </a:lnTo>
                <a:cubicBezTo>
                  <a:pt x="0" y="58177"/>
                  <a:pt x="58177" y="0"/>
                  <a:pt x="129880" y="0"/>
                </a:cubicBezTo>
                <a:lnTo>
                  <a:pt x="2055168" y="0"/>
                </a:lnTo>
                <a:cubicBezTo>
                  <a:pt x="2105579" y="0"/>
                  <a:pt x="2151137" y="30092"/>
                  <a:pt x="2171005" y="76491"/>
                </a:cubicBezTo>
                <a:lnTo>
                  <a:pt x="2171005" y="2600895"/>
                </a:lnTo>
                <a:cubicBezTo>
                  <a:pt x="2151202" y="2647295"/>
                  <a:pt x="2105579" y="2677387"/>
                  <a:pt x="2055168" y="2677387"/>
                </a:cubicBezTo>
                <a:close/>
              </a:path>
            </a:pathLst>
          </a:custGeom>
          <a:solidFill>
            <a:schemeClr val="bg1"/>
          </a:solidFill>
          <a:ln w="19050" cap="flat">
            <a:solidFill>
              <a:schemeClr val="tx1"/>
            </a:solidFill>
            <a:prstDash val="solid"/>
            <a:miter/>
          </a:ln>
          <a:effectLst>
            <a:outerShdw blurRad="50800" dist="38100" dir="2700000" algn="tl" rotWithShape="0">
              <a:prstClr val="black">
                <a:alpha val="40000"/>
              </a:prstClr>
            </a:outerShdw>
          </a:effectLst>
        </p:spPr>
        <p:txBody>
          <a:bodyPr lIns="108000" tIns="91440" rIns="108000" rtlCol="0" anchor="ctr"/>
          <a:lstStyle/>
          <a:p>
            <a:pPr marL="0" marR="0" lvl="0" indent="0" algn="l" defTabSz="121917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dirty="0">
                <a:ln>
                  <a:noFill/>
                </a:ln>
                <a:solidFill>
                  <a:srgbClr val="595454"/>
                </a:solidFill>
                <a:effectLst/>
                <a:uLnTx/>
                <a:uFillTx/>
                <a:latin typeface="Trebuchet MS" panose="020B0603020202020204"/>
                <a:ea typeface="+mn-ea"/>
                <a:cs typeface="+mn-cs"/>
              </a:rPr>
              <a:t>Key eligibility criteria</a:t>
            </a:r>
          </a:p>
          <a:p>
            <a:pPr marL="0" marR="0" lvl="0" indent="0" algn="l" defTabSz="1219170" rtl="0" eaLnBrk="1" fontAlgn="auto" latinLnBrk="0" hangingPunct="1">
              <a:lnSpc>
                <a:spcPct val="100000"/>
              </a:lnSpc>
              <a:spcBef>
                <a:spcPts val="0"/>
              </a:spcBef>
              <a:spcAft>
                <a:spcPts val="600"/>
              </a:spcAft>
              <a:buClrTx/>
              <a:buSzTx/>
              <a:buFontTx/>
              <a:buNone/>
              <a:tabLst/>
              <a:defRPr/>
            </a:pPr>
            <a:endParaRPr kumimoji="0" lang="en-US" sz="1200" b="1" i="0" u="none" strike="noStrike" kern="1200" cap="none" spc="0" normalizeH="0" baseline="0" noProof="0" dirty="0">
              <a:ln>
                <a:noFill/>
              </a:ln>
              <a:solidFill>
                <a:srgbClr val="595454"/>
              </a:solidFill>
              <a:effectLst/>
              <a:uLnTx/>
              <a:uFillTx/>
              <a:latin typeface="Trebuchet MS" panose="020B0603020202020204"/>
              <a:ea typeface="+mn-ea"/>
              <a:cs typeface="+mn-cs"/>
            </a:endParaRPr>
          </a:p>
          <a:p>
            <a:pPr marL="171450" marR="0" lvl="0" indent="-171450" algn="l" defTabSz="1219170" rtl="0" eaLnBrk="1" fontAlgn="auto" latinLnBrk="0" hangingPunct="1">
              <a:lnSpc>
                <a:spcPct val="12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595454"/>
                </a:solidFill>
                <a:effectLst/>
                <a:uLnTx/>
                <a:uFillTx/>
                <a:latin typeface="Trebuchet MS" panose="020B0603020202020204"/>
                <a:ea typeface="+mn-ea"/>
                <a:cs typeface="+mn-cs"/>
              </a:rPr>
              <a:t>Adult participants who received ≥1 prior line of antimyeloma therapy with progressive disease</a:t>
            </a:r>
          </a:p>
          <a:p>
            <a:pPr marL="355600" marR="0" lvl="2" indent="-166688" algn="l" defTabSz="1219170" rtl="0" eaLnBrk="1" fontAlgn="auto" latinLnBrk="0" hangingPunct="1">
              <a:lnSpc>
                <a:spcPct val="120000"/>
              </a:lnSpc>
              <a:spcBef>
                <a:spcPts val="0"/>
              </a:spcBef>
              <a:spcAft>
                <a:spcPts val="300"/>
              </a:spcAft>
              <a:buClrTx/>
              <a:buSzTx/>
              <a:buFont typeface="System Font Regular"/>
              <a:buChar char="−"/>
              <a:tabLst/>
              <a:defRPr/>
            </a:pPr>
            <a:r>
              <a:rPr kumimoji="0" lang="en-US" sz="1200" b="0" i="0" u="none" strike="noStrike" kern="1200" cap="none" spc="0" normalizeH="0" baseline="0" noProof="0" dirty="0">
                <a:ln>
                  <a:noFill/>
                </a:ln>
                <a:solidFill>
                  <a:srgbClr val="595454"/>
                </a:solidFill>
                <a:effectLst/>
                <a:uLnTx/>
                <a:uFillTx/>
                <a:latin typeface="Trebuchet MS" panose="020B0603020202020204"/>
                <a:ea typeface="+mn-ea"/>
                <a:cs typeface="+mn-cs"/>
              </a:rPr>
              <a:t>Prior treatment with LEN and an anti-CD38 mAb</a:t>
            </a:r>
          </a:p>
          <a:p>
            <a:pPr marL="355600" marR="0" lvl="2" indent="-166688" algn="l" defTabSz="1219170" rtl="0" eaLnBrk="1" fontAlgn="auto" latinLnBrk="0" hangingPunct="1">
              <a:lnSpc>
                <a:spcPct val="100000"/>
              </a:lnSpc>
              <a:spcBef>
                <a:spcPts val="0"/>
              </a:spcBef>
              <a:spcAft>
                <a:spcPts val="300"/>
              </a:spcAft>
              <a:buClrTx/>
              <a:buSzTx/>
              <a:buFont typeface="System Font Regular"/>
              <a:buChar char="−"/>
              <a:tabLst/>
              <a:defRPr/>
            </a:pPr>
            <a:endParaRPr kumimoji="0" lang="en-US" sz="1200" b="0" i="0" u="none" strike="noStrike" kern="1200" cap="none" spc="0" normalizeH="0" baseline="0" noProof="0" dirty="0">
              <a:ln>
                <a:noFill/>
              </a:ln>
              <a:solidFill>
                <a:srgbClr val="595454"/>
              </a:solidFill>
              <a:effectLst/>
              <a:uLnTx/>
              <a:uFillTx/>
              <a:latin typeface="Trebuchet MS" panose="020B0603020202020204"/>
              <a:ea typeface="+mn-ea"/>
              <a:cs typeface="+mn-cs"/>
            </a:endParaRPr>
          </a:p>
          <a:p>
            <a:pPr marL="0" marR="0" lvl="0" indent="0" algn="l" defTabSz="1219170" rtl="0" eaLnBrk="1" fontAlgn="auto" latinLnBrk="0" hangingPunct="1">
              <a:lnSpc>
                <a:spcPct val="100000"/>
              </a:lnSpc>
              <a:spcBef>
                <a:spcPts val="0"/>
              </a:spcBef>
              <a:spcAft>
                <a:spcPts val="600"/>
              </a:spcAft>
              <a:buClrTx/>
              <a:buSzTx/>
              <a:buFontTx/>
              <a:buNone/>
              <a:tabLst/>
              <a:defRPr/>
            </a:pPr>
            <a:endParaRPr kumimoji="0" lang="en-US" sz="1200" b="0" i="0" u="none" strike="sngStrike" kern="1200" cap="none" spc="0" normalizeH="0" baseline="0" noProof="0" dirty="0">
              <a:ln>
                <a:noFill/>
              </a:ln>
              <a:solidFill>
                <a:srgbClr val="FF0000"/>
              </a:solidFill>
              <a:effectLst/>
              <a:uLnTx/>
              <a:uFillTx/>
              <a:latin typeface="Trebuchet MS" panose="020B0603020202020204"/>
              <a:ea typeface="+mn-ea"/>
              <a:cs typeface="+mn-cs"/>
            </a:endParaRPr>
          </a:p>
        </p:txBody>
      </p:sp>
      <p:grpSp>
        <p:nvGrpSpPr>
          <p:cNvPr id="49" name="Group 48">
            <a:extLst>
              <a:ext uri="{FF2B5EF4-FFF2-40B4-BE49-F238E27FC236}">
                <a16:creationId xmlns:a16="http://schemas.microsoft.com/office/drawing/2014/main" id="{E7AC19EB-A47E-4350-E2E1-E0A3FA7A28D6}"/>
              </a:ext>
            </a:extLst>
          </p:cNvPr>
          <p:cNvGrpSpPr/>
          <p:nvPr/>
        </p:nvGrpSpPr>
        <p:grpSpPr>
          <a:xfrm>
            <a:off x="5494181" y="2435279"/>
            <a:ext cx="1120448" cy="941473"/>
            <a:chOff x="4087572" y="3104962"/>
            <a:chExt cx="1120448" cy="1272408"/>
          </a:xfrm>
        </p:grpSpPr>
        <p:cxnSp>
          <p:nvCxnSpPr>
            <p:cNvPr id="50" name="Straight Connector 49">
              <a:extLst>
                <a:ext uri="{FF2B5EF4-FFF2-40B4-BE49-F238E27FC236}">
                  <a16:creationId xmlns:a16="http://schemas.microsoft.com/office/drawing/2014/main" id="{147B4885-CEF3-36E4-1D1A-735DB634FD74}"/>
                </a:ext>
              </a:extLst>
            </p:cNvPr>
            <p:cNvCxnSpPr>
              <a:cxnSpLocks/>
            </p:cNvCxnSpPr>
            <p:nvPr/>
          </p:nvCxnSpPr>
          <p:spPr>
            <a:xfrm>
              <a:off x="4639905" y="3104962"/>
              <a:ext cx="568115" cy="0"/>
            </a:xfrm>
            <a:prstGeom prst="line">
              <a:avLst/>
            </a:prstGeom>
            <a:ln w="28575" cap="sq">
              <a:solidFill>
                <a:srgbClr val="595454"/>
              </a:solidFill>
              <a:prstDash val="solid"/>
              <a:headEnd type="none" w="med" len="med"/>
              <a:tailEnd type="triangle" w="med" len="med"/>
            </a:ln>
          </p:spPr>
          <p:style>
            <a:lnRef idx="1">
              <a:schemeClr val="accent1"/>
            </a:lnRef>
            <a:fillRef idx="0">
              <a:schemeClr val="accent1"/>
            </a:fillRef>
            <a:effectRef idx="0">
              <a:srgbClr val="000000"/>
            </a:effectRef>
            <a:fontRef idx="minor">
              <a:schemeClr val="lt1"/>
            </a:fontRef>
          </p:style>
        </p:cxnSp>
        <p:cxnSp>
          <p:nvCxnSpPr>
            <p:cNvPr id="51" name="Straight Connector 50">
              <a:extLst>
                <a:ext uri="{FF2B5EF4-FFF2-40B4-BE49-F238E27FC236}">
                  <a16:creationId xmlns:a16="http://schemas.microsoft.com/office/drawing/2014/main" id="{C1FBB682-59AF-15D7-053E-47E2073D5FF5}"/>
                </a:ext>
              </a:extLst>
            </p:cNvPr>
            <p:cNvCxnSpPr>
              <a:cxnSpLocks/>
            </p:cNvCxnSpPr>
            <p:nvPr/>
          </p:nvCxnSpPr>
          <p:spPr>
            <a:xfrm>
              <a:off x="4639905" y="4377370"/>
              <a:ext cx="568115" cy="0"/>
            </a:xfrm>
            <a:prstGeom prst="line">
              <a:avLst/>
            </a:prstGeom>
            <a:ln w="28575" cap="sq">
              <a:solidFill>
                <a:srgbClr val="595454"/>
              </a:solidFill>
              <a:prstDash val="solid"/>
              <a:headEnd type="none" w="med" len="med"/>
              <a:tailEnd type="triangle" w="med" len="med"/>
            </a:ln>
          </p:spPr>
          <p:style>
            <a:lnRef idx="1">
              <a:schemeClr val="accent1"/>
            </a:lnRef>
            <a:fillRef idx="0">
              <a:schemeClr val="accent1"/>
            </a:fillRef>
            <a:effectRef idx="0">
              <a:srgbClr val="000000"/>
            </a:effectRef>
            <a:fontRef idx="minor">
              <a:schemeClr val="lt1"/>
            </a:fontRef>
          </p:style>
        </p:cxnSp>
        <p:cxnSp>
          <p:nvCxnSpPr>
            <p:cNvPr id="52" name="Straight Connector 51">
              <a:extLst>
                <a:ext uri="{FF2B5EF4-FFF2-40B4-BE49-F238E27FC236}">
                  <a16:creationId xmlns:a16="http://schemas.microsoft.com/office/drawing/2014/main" id="{472DF869-9EFD-41DB-A3B3-3A93F7561680}"/>
                </a:ext>
              </a:extLst>
            </p:cNvPr>
            <p:cNvCxnSpPr>
              <a:cxnSpLocks/>
            </p:cNvCxnSpPr>
            <p:nvPr/>
          </p:nvCxnSpPr>
          <p:spPr>
            <a:xfrm>
              <a:off x="4639905" y="3104962"/>
              <a:ext cx="0" cy="1259842"/>
            </a:xfrm>
            <a:prstGeom prst="line">
              <a:avLst/>
            </a:prstGeom>
            <a:ln w="28575" cap="rnd">
              <a:solidFill>
                <a:srgbClr val="595454"/>
              </a:solidFill>
            </a:ln>
          </p:spPr>
          <p:style>
            <a:lnRef idx="1">
              <a:srgbClr val="BE2BBB"/>
            </a:lnRef>
            <a:fillRef idx="0">
              <a:schemeClr val="accent1"/>
            </a:fillRef>
            <a:effectRef idx="0">
              <a:srgbClr val="000000"/>
            </a:effectRef>
            <a:fontRef idx="minor">
              <a:schemeClr val="lt1"/>
            </a:fontRef>
          </p:style>
        </p:cxnSp>
        <p:cxnSp>
          <p:nvCxnSpPr>
            <p:cNvPr id="53" name="Straight Connector 52">
              <a:extLst>
                <a:ext uri="{FF2B5EF4-FFF2-40B4-BE49-F238E27FC236}">
                  <a16:creationId xmlns:a16="http://schemas.microsoft.com/office/drawing/2014/main" id="{B682F0EF-B72B-9C0B-A3E0-87581B5BC670}"/>
                </a:ext>
              </a:extLst>
            </p:cNvPr>
            <p:cNvCxnSpPr>
              <a:cxnSpLocks/>
            </p:cNvCxnSpPr>
            <p:nvPr/>
          </p:nvCxnSpPr>
          <p:spPr>
            <a:xfrm>
              <a:off x="4087572" y="3787206"/>
              <a:ext cx="550594" cy="0"/>
            </a:xfrm>
            <a:prstGeom prst="line">
              <a:avLst/>
            </a:prstGeom>
            <a:ln w="28575" cap="rnd">
              <a:solidFill>
                <a:srgbClr val="595454"/>
              </a:solidFill>
            </a:ln>
          </p:spPr>
          <p:style>
            <a:lnRef idx="1">
              <a:srgbClr val="BE2BBB"/>
            </a:lnRef>
            <a:fillRef idx="0">
              <a:schemeClr val="accent1"/>
            </a:fillRef>
            <a:effectRef idx="0">
              <a:srgbClr val="000000"/>
            </a:effectRef>
            <a:fontRef idx="minor">
              <a:schemeClr val="lt1"/>
            </a:fontRef>
          </p:style>
        </p:cxnSp>
      </p:grpSp>
      <p:sp>
        <p:nvSpPr>
          <p:cNvPr id="55" name="TextBox 54">
            <a:extLst>
              <a:ext uri="{FF2B5EF4-FFF2-40B4-BE49-F238E27FC236}">
                <a16:creationId xmlns:a16="http://schemas.microsoft.com/office/drawing/2014/main" id="{8B04E951-5528-6E6C-6FB8-C9B7C2772F0D}"/>
              </a:ext>
            </a:extLst>
          </p:cNvPr>
          <p:cNvSpPr txBox="1"/>
          <p:nvPr/>
        </p:nvSpPr>
        <p:spPr>
          <a:xfrm>
            <a:off x="2293263" y="967206"/>
            <a:ext cx="2501822" cy="215444"/>
          </a:xfrm>
          <a:prstGeom prst="rect">
            <a:avLst/>
          </a:prstGeom>
          <a:solidFill>
            <a:schemeClr val="bg1"/>
          </a:solidFill>
        </p:spPr>
        <p:txBody>
          <a:bodyPr wrap="none" lIns="72000" tIns="0" rIns="72000" bIns="0" rtlCol="0" anchor="ctr">
            <a:spAutoFit/>
          </a:bodyPr>
          <a:lstStyle/>
          <a:p>
            <a:pPr marL="0" marR="0" lvl="0" indent="0" algn="ctr" defTabSz="1219170" rtl="0" eaLnBrk="1" fontAlgn="auto" latinLnBrk="0" hangingPunct="1">
              <a:lnSpc>
                <a:spcPct val="100000"/>
              </a:lnSpc>
              <a:spcBef>
                <a:spcPts val="1200"/>
              </a:spcBef>
              <a:spcAft>
                <a:spcPts val="0"/>
              </a:spcAft>
              <a:buClrTx/>
              <a:buSzPct val="100000"/>
              <a:buFontTx/>
              <a:buNone/>
              <a:tabLst/>
              <a:defRPr/>
            </a:pPr>
            <a:r>
              <a:rPr kumimoji="0" lang="en-US" sz="1400" b="1" i="0" u="none" strike="noStrike" kern="1200" cap="none" spc="0" normalizeH="0" baseline="0" noProof="0" dirty="0">
                <a:ln/>
                <a:solidFill>
                  <a:srgbClr val="595555"/>
                </a:solidFill>
                <a:effectLst/>
                <a:uLnTx/>
                <a:uFillTx/>
                <a:latin typeface="Trebuchet MS" panose="020B0603020202020204"/>
                <a:ea typeface="+mn-ea"/>
                <a:cs typeface="Arial"/>
                <a:sym typeface="Arial"/>
                <a:rtl val="0"/>
              </a:rPr>
              <a:t>Stage 1 (dose optimization)</a:t>
            </a:r>
            <a:r>
              <a:rPr kumimoji="0" lang="en-US" sz="1400" b="1" i="0" u="none" strike="noStrike" kern="1200" cap="none" spc="0" normalizeH="0" baseline="30000" noProof="0" dirty="0">
                <a:ln/>
                <a:solidFill>
                  <a:srgbClr val="595454"/>
                </a:solidFill>
                <a:effectLst/>
                <a:uLnTx/>
                <a:uFillTx/>
                <a:latin typeface="Trebuchet MS" panose="020B0603020202020204"/>
                <a:ea typeface="+mn-ea"/>
                <a:cs typeface="Arial"/>
                <a:sym typeface="Arial"/>
                <a:rtl val="0"/>
              </a:rPr>
              <a:t>a</a:t>
            </a:r>
            <a:endParaRPr kumimoji="0" lang="en-US" sz="1400" b="1" i="0" u="none" strike="noStrike" kern="1200" cap="none" spc="0" normalizeH="0" baseline="0" noProof="0" dirty="0">
              <a:ln/>
              <a:solidFill>
                <a:srgbClr val="595454"/>
              </a:solidFill>
              <a:effectLst/>
              <a:uLnTx/>
              <a:uFillTx/>
              <a:latin typeface="Trebuchet MS" panose="020B0603020202020204"/>
              <a:ea typeface="+mn-ea"/>
              <a:cs typeface="Arial"/>
              <a:sym typeface="Arial"/>
              <a:rtl val="0"/>
            </a:endParaRPr>
          </a:p>
        </p:txBody>
      </p:sp>
      <p:sp>
        <p:nvSpPr>
          <p:cNvPr id="56" name="Freeform: Shape 864">
            <a:extLst>
              <a:ext uri="{FF2B5EF4-FFF2-40B4-BE49-F238E27FC236}">
                <a16:creationId xmlns:a16="http://schemas.microsoft.com/office/drawing/2014/main" id="{6FAFF7C9-C282-EA72-8700-B346838C66A7}"/>
              </a:ext>
            </a:extLst>
          </p:cNvPr>
          <p:cNvSpPr/>
          <p:nvPr/>
        </p:nvSpPr>
        <p:spPr>
          <a:xfrm>
            <a:off x="6614629" y="2939228"/>
            <a:ext cx="2671609" cy="1373021"/>
          </a:xfrm>
          <a:custGeom>
            <a:avLst/>
            <a:gdLst>
              <a:gd name="connsiteX0" fmla="*/ 997233 w 1231447"/>
              <a:gd name="connsiteY0" fmla="*/ 0 h 702722"/>
              <a:gd name="connsiteX1" fmla="*/ 96423 w 1231447"/>
              <a:gd name="connsiteY1" fmla="*/ 0 h 702722"/>
              <a:gd name="connsiteX2" fmla="*/ 0 w 1231447"/>
              <a:gd name="connsiteY2" fmla="*/ 96423 h 702722"/>
              <a:gd name="connsiteX3" fmla="*/ 0 w 1231447"/>
              <a:gd name="connsiteY3" fmla="*/ 606300 h 702722"/>
              <a:gd name="connsiteX4" fmla="*/ 96423 w 1231447"/>
              <a:gd name="connsiteY4" fmla="*/ 702723 h 702722"/>
              <a:gd name="connsiteX5" fmla="*/ 997233 w 1231447"/>
              <a:gd name="connsiteY5" fmla="*/ 702723 h 702722"/>
              <a:gd name="connsiteX6" fmla="*/ 1082073 w 1231447"/>
              <a:gd name="connsiteY6" fmla="*/ 652117 h 702722"/>
              <a:gd name="connsiteX7" fmla="*/ 1219847 w 1231447"/>
              <a:gd name="connsiteY7" fmla="*/ 397146 h 702722"/>
              <a:gd name="connsiteX8" fmla="*/ 1219847 w 1231447"/>
              <a:gd name="connsiteY8" fmla="*/ 305447 h 702722"/>
              <a:gd name="connsiteX9" fmla="*/ 1082073 w 1231447"/>
              <a:gd name="connsiteY9" fmla="*/ 50477 h 702722"/>
              <a:gd name="connsiteX10" fmla="*/ 997233 w 1231447"/>
              <a:gd name="connsiteY10" fmla="*/ 0 h 70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31447" h="702722">
                <a:moveTo>
                  <a:pt x="997233" y="0"/>
                </a:moveTo>
                <a:lnTo>
                  <a:pt x="96423" y="0"/>
                </a:lnTo>
                <a:cubicBezTo>
                  <a:pt x="43164" y="0"/>
                  <a:pt x="0" y="43164"/>
                  <a:pt x="0" y="96423"/>
                </a:cubicBezTo>
                <a:lnTo>
                  <a:pt x="0" y="606300"/>
                </a:lnTo>
                <a:cubicBezTo>
                  <a:pt x="0" y="659559"/>
                  <a:pt x="43164" y="702723"/>
                  <a:pt x="96423" y="702723"/>
                </a:cubicBezTo>
                <a:lnTo>
                  <a:pt x="997233" y="702723"/>
                </a:lnTo>
                <a:cubicBezTo>
                  <a:pt x="1032631" y="702723"/>
                  <a:pt x="1065247" y="683309"/>
                  <a:pt x="1082073" y="652117"/>
                </a:cubicBezTo>
                <a:lnTo>
                  <a:pt x="1219847" y="397146"/>
                </a:lnTo>
                <a:cubicBezTo>
                  <a:pt x="1235314" y="368543"/>
                  <a:pt x="1235314" y="334050"/>
                  <a:pt x="1219847" y="305447"/>
                </a:cubicBezTo>
                <a:lnTo>
                  <a:pt x="1082073" y="50477"/>
                </a:lnTo>
                <a:cubicBezTo>
                  <a:pt x="1065182" y="19414"/>
                  <a:pt x="1032631" y="0"/>
                  <a:pt x="997233" y="0"/>
                </a:cubicBezTo>
                <a:close/>
              </a:path>
            </a:pathLst>
          </a:custGeom>
          <a:solidFill>
            <a:schemeClr val="bg2"/>
          </a:solidFill>
          <a:ln w="6471" cap="flat">
            <a:noFill/>
            <a:prstDash val="solid"/>
            <a:miter/>
          </a:ln>
        </p:spPr>
        <p:txBody>
          <a:bodyPr rtlCol="0" anchor="ctr"/>
          <a:lstStyle/>
          <a:p>
            <a:pPr marL="0" marR="0" lvl="0" indent="0" algn="ctr" defTabSz="1219170" rtl="0" eaLnBrk="1" fontAlgn="auto" latinLnBrk="0" hangingPunct="1">
              <a:lnSpc>
                <a:spcPct val="12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Trebuchet MS" panose="020B0603020202020204"/>
                <a:ea typeface="+mn-ea"/>
                <a:cs typeface="+mn-cs"/>
              </a:rPr>
              <a:t>Kd</a:t>
            </a:r>
            <a:r>
              <a:rPr kumimoji="0" lang="en-US" sz="1600" b="1" i="0" u="none" strike="noStrike" kern="1200" cap="none" spc="0" normalizeH="0" baseline="30000" noProof="0" dirty="0">
                <a:ln>
                  <a:noFill/>
                </a:ln>
                <a:solidFill>
                  <a:prstClr val="black"/>
                </a:solidFill>
                <a:effectLst/>
                <a:uLnTx/>
                <a:uFillTx/>
                <a:latin typeface="Trebuchet MS" panose="020B0603020202020204"/>
                <a:ea typeface="+mn-ea"/>
                <a:cs typeface="+mn-cs"/>
              </a:rPr>
              <a:t>c,d</a:t>
            </a:r>
          </a:p>
          <a:p>
            <a:pPr marL="0" marR="0" lvl="0" indent="0" algn="ctr" defTabSz="1219170" rtl="0" eaLnBrk="1" fontAlgn="auto" latinLnBrk="0" hangingPunct="1">
              <a:lnSpc>
                <a:spcPct val="12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a:ea typeface="+mn-ea"/>
                <a:cs typeface="+mn-cs"/>
              </a:rPr>
              <a:t>BW 56 mg/m</a:t>
            </a:r>
            <a:r>
              <a:rPr kumimoji="0" lang="en-US" sz="1400" b="0" i="0" u="none" strike="noStrike" kern="1200" cap="none" spc="0" normalizeH="0" baseline="30000" noProof="0" dirty="0">
                <a:ln>
                  <a:noFill/>
                </a:ln>
                <a:solidFill>
                  <a:prstClr val="black"/>
                </a:solidFill>
                <a:effectLst/>
                <a:uLnTx/>
                <a:uFillTx/>
                <a:latin typeface="Trebuchet MS" panose="020B0603020202020204"/>
                <a:ea typeface="+mn-ea"/>
                <a:cs typeface="+mn-cs"/>
              </a:rPr>
              <a:t>2</a:t>
            </a:r>
            <a:r>
              <a:rPr kumimoji="0" lang="en-US" sz="1400" b="0" i="0" u="none" strike="noStrike" kern="1200" cap="none" spc="0" normalizeH="0" baseline="0" noProof="0" dirty="0">
                <a:ln>
                  <a:noFill/>
                </a:ln>
                <a:solidFill>
                  <a:prstClr val="black"/>
                </a:solidFill>
                <a:effectLst/>
                <a:uLnTx/>
                <a:uFillTx/>
                <a:latin typeface="Trebuchet MS" panose="020B0603020202020204"/>
                <a:ea typeface="+mn-ea"/>
                <a:cs typeface="+mn-cs"/>
              </a:rPr>
              <a:t> or </a:t>
            </a:r>
            <a:br>
              <a:rPr kumimoji="0" lang="en-US" sz="1400" b="0" i="0" u="none" strike="noStrike" kern="1200" cap="none" spc="0" normalizeH="0" baseline="0" noProof="0" dirty="0">
                <a:ln>
                  <a:noFill/>
                </a:ln>
                <a:solidFill>
                  <a:prstClr val="black"/>
                </a:solidFill>
                <a:effectLst/>
                <a:uLnTx/>
                <a:uFillTx/>
                <a:latin typeface="Trebuchet MS" panose="020B0603020202020204"/>
                <a:ea typeface="+mn-ea"/>
                <a:cs typeface="+mn-cs"/>
              </a:rPr>
            </a:br>
            <a:r>
              <a:rPr kumimoji="0" lang="en-US" sz="1400" b="0" i="0" u="none" strike="noStrike" kern="1200" cap="none" spc="0" normalizeH="0" baseline="0" noProof="0" dirty="0">
                <a:ln>
                  <a:noFill/>
                </a:ln>
                <a:solidFill>
                  <a:prstClr val="black"/>
                </a:solidFill>
                <a:effectLst/>
                <a:uLnTx/>
                <a:uFillTx/>
                <a:latin typeface="Trebuchet MS" panose="020B0603020202020204"/>
                <a:ea typeface="+mn-ea"/>
                <a:cs typeface="+mn-cs"/>
              </a:rPr>
              <a:t>QW 70 mg/m</a:t>
            </a:r>
            <a:r>
              <a:rPr kumimoji="0" lang="en-US" sz="1400" b="0" i="0" u="none" strike="noStrike" kern="1200" cap="none" spc="0" normalizeH="0" baseline="30000" noProof="0" dirty="0">
                <a:ln>
                  <a:noFill/>
                </a:ln>
                <a:solidFill>
                  <a:prstClr val="black"/>
                </a:solidFill>
                <a:effectLst/>
                <a:uLnTx/>
                <a:uFillTx/>
                <a:latin typeface="Trebuchet MS" panose="020B0603020202020204"/>
                <a:ea typeface="+mn-ea"/>
                <a:cs typeface="+mn-cs"/>
              </a:rPr>
              <a:t>2</a:t>
            </a:r>
            <a:r>
              <a:rPr kumimoji="0" lang="en-US" sz="1400" b="0" i="0" u="none" strike="noStrike" kern="1200" cap="none" spc="0" normalizeH="0" baseline="0" noProof="0" dirty="0">
                <a:ln>
                  <a:noFill/>
                </a:ln>
                <a:solidFill>
                  <a:prstClr val="black"/>
                </a:solidFill>
                <a:effectLst/>
                <a:uLnTx/>
                <a:uFillTx/>
                <a:latin typeface="Trebuchet MS" panose="020B0603020202020204"/>
                <a:ea typeface="+mn-ea"/>
                <a:cs typeface="+mn-cs"/>
              </a:rPr>
              <a:t> K</a:t>
            </a:r>
            <a:endParaRPr kumimoji="0" lang="en-US" sz="1400" b="0" i="0" u="none" strike="noStrike" kern="1200" cap="none" spc="0" normalizeH="0" baseline="30000" noProof="0" dirty="0">
              <a:ln>
                <a:noFill/>
              </a:ln>
              <a:solidFill>
                <a:prstClr val="black"/>
              </a:solidFill>
              <a:effectLst/>
              <a:uLnTx/>
              <a:uFillTx/>
              <a:latin typeface="Trebuchet MS" panose="020B0603020202020204"/>
              <a:ea typeface="+mn-ea"/>
              <a:cs typeface="+mn-cs"/>
            </a:endParaRPr>
          </a:p>
          <a:p>
            <a:pPr marL="0" marR="0" lvl="0" indent="0" algn="ctr" defTabSz="1219170" rtl="0" eaLnBrk="1" fontAlgn="auto" latinLnBrk="0" hangingPunct="1">
              <a:lnSpc>
                <a:spcPct val="12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a:ea typeface="+mn-ea"/>
                <a:cs typeface="+mn-cs"/>
              </a:rPr>
              <a:t>(N = 146) </a:t>
            </a:r>
          </a:p>
        </p:txBody>
      </p:sp>
      <p:sp>
        <p:nvSpPr>
          <p:cNvPr id="57" name="Freeform: Shape 864">
            <a:extLst>
              <a:ext uri="{FF2B5EF4-FFF2-40B4-BE49-F238E27FC236}">
                <a16:creationId xmlns:a16="http://schemas.microsoft.com/office/drawing/2014/main" id="{E62A407C-1108-656A-1F44-9F87D9EE553F}"/>
              </a:ext>
            </a:extLst>
          </p:cNvPr>
          <p:cNvSpPr/>
          <p:nvPr/>
        </p:nvSpPr>
        <p:spPr>
          <a:xfrm>
            <a:off x="6614628" y="1532609"/>
            <a:ext cx="2671611" cy="1373023"/>
          </a:xfrm>
          <a:custGeom>
            <a:avLst/>
            <a:gdLst>
              <a:gd name="connsiteX0" fmla="*/ 997233 w 1231447"/>
              <a:gd name="connsiteY0" fmla="*/ 0 h 702722"/>
              <a:gd name="connsiteX1" fmla="*/ 96423 w 1231447"/>
              <a:gd name="connsiteY1" fmla="*/ 0 h 702722"/>
              <a:gd name="connsiteX2" fmla="*/ 0 w 1231447"/>
              <a:gd name="connsiteY2" fmla="*/ 96423 h 702722"/>
              <a:gd name="connsiteX3" fmla="*/ 0 w 1231447"/>
              <a:gd name="connsiteY3" fmla="*/ 606300 h 702722"/>
              <a:gd name="connsiteX4" fmla="*/ 96423 w 1231447"/>
              <a:gd name="connsiteY4" fmla="*/ 702723 h 702722"/>
              <a:gd name="connsiteX5" fmla="*/ 997233 w 1231447"/>
              <a:gd name="connsiteY5" fmla="*/ 702723 h 702722"/>
              <a:gd name="connsiteX6" fmla="*/ 1082073 w 1231447"/>
              <a:gd name="connsiteY6" fmla="*/ 652117 h 702722"/>
              <a:gd name="connsiteX7" fmla="*/ 1219847 w 1231447"/>
              <a:gd name="connsiteY7" fmla="*/ 397146 h 702722"/>
              <a:gd name="connsiteX8" fmla="*/ 1219847 w 1231447"/>
              <a:gd name="connsiteY8" fmla="*/ 305447 h 702722"/>
              <a:gd name="connsiteX9" fmla="*/ 1082073 w 1231447"/>
              <a:gd name="connsiteY9" fmla="*/ 50477 h 702722"/>
              <a:gd name="connsiteX10" fmla="*/ 997233 w 1231447"/>
              <a:gd name="connsiteY10" fmla="*/ 0 h 70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31447" h="702722">
                <a:moveTo>
                  <a:pt x="997233" y="0"/>
                </a:moveTo>
                <a:lnTo>
                  <a:pt x="96423" y="0"/>
                </a:lnTo>
                <a:cubicBezTo>
                  <a:pt x="43164" y="0"/>
                  <a:pt x="0" y="43164"/>
                  <a:pt x="0" y="96423"/>
                </a:cubicBezTo>
                <a:lnTo>
                  <a:pt x="0" y="606300"/>
                </a:lnTo>
                <a:cubicBezTo>
                  <a:pt x="0" y="659559"/>
                  <a:pt x="43164" y="702723"/>
                  <a:pt x="96423" y="702723"/>
                </a:cubicBezTo>
                <a:lnTo>
                  <a:pt x="997233" y="702723"/>
                </a:lnTo>
                <a:cubicBezTo>
                  <a:pt x="1032631" y="702723"/>
                  <a:pt x="1065247" y="683309"/>
                  <a:pt x="1082073" y="652117"/>
                </a:cubicBezTo>
                <a:lnTo>
                  <a:pt x="1219847" y="397146"/>
                </a:lnTo>
                <a:cubicBezTo>
                  <a:pt x="1235314" y="368543"/>
                  <a:pt x="1235314" y="334050"/>
                  <a:pt x="1219847" y="305447"/>
                </a:cubicBezTo>
                <a:lnTo>
                  <a:pt x="1082073" y="50477"/>
                </a:lnTo>
                <a:cubicBezTo>
                  <a:pt x="1065182" y="19414"/>
                  <a:pt x="1032631" y="0"/>
                  <a:pt x="997233" y="0"/>
                </a:cubicBezTo>
                <a:close/>
              </a:path>
            </a:pathLst>
          </a:custGeom>
          <a:solidFill>
            <a:srgbClr val="097789"/>
          </a:solidFill>
          <a:ln w="6471" cap="flat">
            <a:noFill/>
            <a:prstDash val="solid"/>
            <a:miter/>
          </a:ln>
        </p:spPr>
        <p:txBody>
          <a:bodyPr rtlCol="0" anchor="ctr"/>
          <a:lstStyle/>
          <a:p>
            <a:pPr marL="0" marR="0" lvl="0" indent="0" algn="ctr" defTabSz="1219170" rtl="0" eaLnBrk="1" fontAlgn="auto" latinLnBrk="0" hangingPunct="1">
              <a:lnSpc>
                <a:spcPct val="12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Trebuchet MS" panose="020B0603020202020204"/>
                <a:ea typeface="+mn-ea"/>
                <a:cs typeface="+mn-cs"/>
              </a:rPr>
              <a:t>MeziKd</a:t>
            </a:r>
            <a:r>
              <a:rPr kumimoji="0" lang="en-US" sz="1600" b="1" i="0" u="none" strike="noStrike" kern="1200" cap="none" spc="0" normalizeH="0" baseline="30000" noProof="0" dirty="0">
                <a:ln>
                  <a:noFill/>
                </a:ln>
                <a:solidFill>
                  <a:srgbClr val="FFFFFF"/>
                </a:solidFill>
                <a:effectLst/>
                <a:uLnTx/>
                <a:uFillTx/>
                <a:latin typeface="Trebuchet MS" panose="020B0603020202020204"/>
                <a:ea typeface="+mn-ea"/>
                <a:cs typeface="+mn-cs"/>
              </a:rPr>
              <a:t>c</a:t>
            </a:r>
          </a:p>
          <a:p>
            <a:pPr marL="0" marR="0" lvl="0" indent="0" algn="ctr" defTabSz="1219170" rtl="0" eaLnBrk="1" fontAlgn="auto" latinLnBrk="0" hangingPunct="1">
              <a:lnSpc>
                <a:spcPct val="12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Trebuchet MS" panose="020B0603020202020204"/>
                <a:ea typeface="+mn-ea"/>
                <a:cs typeface="+mn-cs"/>
              </a:rPr>
              <a:t>1.0 mg Mezi + </a:t>
            </a:r>
            <a:br>
              <a:rPr kumimoji="0" lang="en-US" sz="1400" b="0" i="0" u="none" strike="noStrike" kern="1200" cap="none" spc="0" normalizeH="0" baseline="0" noProof="0" dirty="0">
                <a:ln>
                  <a:noFill/>
                </a:ln>
                <a:solidFill>
                  <a:srgbClr val="FFFFFF"/>
                </a:solidFill>
                <a:effectLst/>
                <a:uLnTx/>
                <a:uFillTx/>
                <a:latin typeface="Trebuchet MS" panose="020B0603020202020204"/>
                <a:ea typeface="+mn-ea"/>
                <a:cs typeface="+mn-cs"/>
              </a:rPr>
            </a:br>
            <a:r>
              <a:rPr kumimoji="0" lang="en-US" sz="1400" b="0" i="0" u="none" strike="noStrike" kern="1200" cap="none" spc="0" normalizeH="0" baseline="0" noProof="0" dirty="0">
                <a:ln>
                  <a:noFill/>
                </a:ln>
                <a:solidFill>
                  <a:srgbClr val="FFFFFF"/>
                </a:solidFill>
                <a:effectLst/>
                <a:uLnTx/>
                <a:uFillTx/>
                <a:latin typeface="Trebuchet MS" panose="020B0603020202020204"/>
                <a:ea typeface="+mn-ea"/>
                <a:cs typeface="+mn-cs"/>
              </a:rPr>
              <a:t>QW 56 mg/m</a:t>
            </a:r>
            <a:r>
              <a:rPr kumimoji="0" lang="en-US" sz="1400" b="0" i="0" u="none" strike="noStrike" kern="1200" cap="none" spc="0" normalizeH="0" baseline="30000" noProof="0" dirty="0">
                <a:ln>
                  <a:noFill/>
                </a:ln>
                <a:solidFill>
                  <a:srgbClr val="FFFFFF"/>
                </a:solidFill>
                <a:effectLst/>
                <a:uLnTx/>
                <a:uFillTx/>
                <a:latin typeface="Trebuchet MS" panose="020B0603020202020204"/>
                <a:ea typeface="+mn-ea"/>
                <a:cs typeface="+mn-cs"/>
              </a:rPr>
              <a:t>2</a:t>
            </a:r>
            <a:r>
              <a:rPr kumimoji="0" lang="en-US" sz="1400" b="0" i="0" u="none" strike="noStrike" kern="1200" cap="none" spc="0" normalizeH="0" baseline="0" noProof="0" dirty="0">
                <a:ln>
                  <a:noFill/>
                </a:ln>
                <a:solidFill>
                  <a:srgbClr val="FFFFFF"/>
                </a:solidFill>
                <a:effectLst/>
                <a:uLnTx/>
                <a:uFillTx/>
                <a:latin typeface="Trebuchet MS" panose="020B0603020202020204"/>
                <a:ea typeface="+mn-ea"/>
                <a:cs typeface="+mn-cs"/>
              </a:rPr>
              <a:t> K</a:t>
            </a:r>
          </a:p>
          <a:p>
            <a:pPr marL="0" marR="0" lvl="0" indent="0" algn="ctr" defTabSz="1219170" rtl="0" eaLnBrk="1" fontAlgn="auto" latinLnBrk="0" hangingPunct="1">
              <a:lnSpc>
                <a:spcPct val="12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Trebuchet MS" panose="020B0603020202020204"/>
                <a:ea typeface="+mn-ea"/>
                <a:cs typeface="+mn-cs"/>
              </a:rPr>
              <a:t>(N = 225)</a:t>
            </a:r>
          </a:p>
        </p:txBody>
      </p:sp>
      <p:sp>
        <p:nvSpPr>
          <p:cNvPr id="58" name="Rectangle: Rounded Corners 57">
            <a:extLst>
              <a:ext uri="{FF2B5EF4-FFF2-40B4-BE49-F238E27FC236}">
                <a16:creationId xmlns:a16="http://schemas.microsoft.com/office/drawing/2014/main" id="{53B07F52-D2E0-AD2E-3C9E-C0F052A65099}"/>
              </a:ext>
            </a:extLst>
          </p:cNvPr>
          <p:cNvSpPr/>
          <p:nvPr/>
        </p:nvSpPr>
        <p:spPr>
          <a:xfrm rot="16200000">
            <a:off x="4416557" y="2629959"/>
            <a:ext cx="1645920" cy="640080"/>
          </a:xfrm>
          <a:prstGeom prst="roundRect">
            <a:avLst/>
          </a:prstGeom>
          <a:solidFill>
            <a:srgbClr val="595454"/>
          </a:solidFill>
          <a:ln w="28575">
            <a:noFill/>
          </a:ln>
        </p:spPr>
        <p:style>
          <a:lnRef idx="0">
            <a:schemeClr val="accent1"/>
          </a:lnRef>
          <a:fillRef idx="1">
            <a:schemeClr val="accent1"/>
          </a:fillRef>
          <a:effectRef idx="0">
            <a:srgbClr val="000000"/>
          </a:effectRef>
          <a:fontRef idx="minor">
            <a:schemeClr val="lt1"/>
          </a:fontRef>
        </p:style>
        <p:txBody>
          <a:bodyPr lIns="0" r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FFFFFF"/>
                </a:solidFill>
                <a:effectLst/>
                <a:uLnTx/>
                <a:uFillTx/>
                <a:latin typeface="Trebuchet MS" panose="020B0603020202020204"/>
                <a:ea typeface="+mn-ea"/>
                <a:cs typeface="Arial"/>
                <a:sym typeface="Arial"/>
                <a:rtl val="0"/>
              </a:rPr>
              <a:t>Randomization </a:t>
            </a:r>
            <a:r>
              <a:rPr kumimoji="0" lang="en-US" sz="1400" b="0" i="0" u="none" strike="noStrike" kern="1200" cap="none" spc="0" normalizeH="0" baseline="0" noProof="0" dirty="0">
                <a:ln>
                  <a:noFill/>
                </a:ln>
                <a:solidFill>
                  <a:srgbClr val="FFFFFF"/>
                </a:solidFill>
                <a:effectLst/>
                <a:uLnTx/>
                <a:uFillTx/>
                <a:latin typeface="Trebuchet MS" panose="020B0603020202020204"/>
                <a:ea typeface="+mn-ea"/>
                <a:cs typeface="+mn-cs"/>
              </a:rPr>
              <a:t>3:2</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Trebuchet MS" panose="020B0603020202020204"/>
                <a:ea typeface="+mn-ea"/>
                <a:cs typeface="+mn-cs"/>
              </a:rPr>
              <a:t>(N = 371)</a:t>
            </a:r>
          </a:p>
        </p:txBody>
      </p:sp>
      <p:sp>
        <p:nvSpPr>
          <p:cNvPr id="59" name="TextBox 58">
            <a:extLst>
              <a:ext uri="{FF2B5EF4-FFF2-40B4-BE49-F238E27FC236}">
                <a16:creationId xmlns:a16="http://schemas.microsoft.com/office/drawing/2014/main" id="{2635549F-605F-F810-9E3A-261B691D18B0}"/>
              </a:ext>
            </a:extLst>
          </p:cNvPr>
          <p:cNvSpPr txBox="1"/>
          <p:nvPr/>
        </p:nvSpPr>
        <p:spPr>
          <a:xfrm>
            <a:off x="5627793" y="1206307"/>
            <a:ext cx="3114410" cy="276999"/>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595454"/>
                </a:solidFill>
                <a:effectLst/>
                <a:uLnTx/>
                <a:uFillTx/>
                <a:latin typeface="Trebuchet MS" panose="020B0603020202020204"/>
                <a:ea typeface="+mn-ea"/>
                <a:cs typeface="+mn-cs"/>
              </a:rPr>
              <a:t>Confirmatory analysis group (N = 479)</a:t>
            </a:r>
          </a:p>
        </p:txBody>
      </p:sp>
      <p:sp>
        <p:nvSpPr>
          <p:cNvPr id="60" name="TextBox 59">
            <a:extLst>
              <a:ext uri="{FF2B5EF4-FFF2-40B4-BE49-F238E27FC236}">
                <a16:creationId xmlns:a16="http://schemas.microsoft.com/office/drawing/2014/main" id="{F33C3792-7F2B-2582-6BC4-ED551CEBC8DE}"/>
              </a:ext>
            </a:extLst>
          </p:cNvPr>
          <p:cNvSpPr txBox="1"/>
          <p:nvPr/>
        </p:nvSpPr>
        <p:spPr>
          <a:xfrm>
            <a:off x="5748140" y="951818"/>
            <a:ext cx="2873717" cy="246221"/>
          </a:xfrm>
          <a:prstGeom prst="rect">
            <a:avLst/>
          </a:prstGeom>
          <a:solidFill>
            <a:schemeClr val="bg1"/>
          </a:solidFill>
        </p:spPr>
        <p:txBody>
          <a:bodyPr wrap="none" lIns="72000" tIns="0" rIns="72000" bIns="0" rtlCol="0" anchor="ctr">
            <a:spAutoFit/>
          </a:bodyPr>
          <a:lstStyle/>
          <a:p>
            <a:pPr marL="0" marR="0" lvl="0" indent="0" algn="ctr" defTabSz="1219170" rtl="0" eaLnBrk="1" fontAlgn="auto" latinLnBrk="0" hangingPunct="1">
              <a:lnSpc>
                <a:spcPct val="100000"/>
              </a:lnSpc>
              <a:spcBef>
                <a:spcPts val="1200"/>
              </a:spcBef>
              <a:spcAft>
                <a:spcPts val="0"/>
              </a:spcAft>
              <a:buClrTx/>
              <a:buSzPct val="100000"/>
              <a:buFontTx/>
              <a:buNone/>
              <a:tabLst/>
              <a:defRPr/>
            </a:pPr>
            <a:r>
              <a:rPr kumimoji="0" lang="en-US" sz="1600" b="1" i="0" u="none" strike="noStrike" kern="1200" cap="none" spc="0" normalizeH="0" baseline="0" noProof="0" dirty="0">
                <a:ln/>
                <a:solidFill>
                  <a:srgbClr val="595555"/>
                </a:solidFill>
                <a:effectLst/>
                <a:uLnTx/>
                <a:uFillTx/>
                <a:latin typeface="Trebuchet MS" panose="020B0603020202020204"/>
                <a:ea typeface="+mn-ea"/>
                <a:cs typeface="Arial"/>
                <a:sym typeface="Arial"/>
                <a:rtl val="0"/>
              </a:rPr>
              <a:t>Stage 2 (efficacy and safety)</a:t>
            </a:r>
          </a:p>
        </p:txBody>
      </p:sp>
      <p:grpSp>
        <p:nvGrpSpPr>
          <p:cNvPr id="61" name="Group 60">
            <a:extLst>
              <a:ext uri="{FF2B5EF4-FFF2-40B4-BE49-F238E27FC236}">
                <a16:creationId xmlns:a16="http://schemas.microsoft.com/office/drawing/2014/main" id="{3B05DE4C-8152-9B4D-511F-DAC1C0FA9CA9}"/>
              </a:ext>
            </a:extLst>
          </p:cNvPr>
          <p:cNvGrpSpPr/>
          <p:nvPr/>
        </p:nvGrpSpPr>
        <p:grpSpPr>
          <a:xfrm>
            <a:off x="2941306" y="1819728"/>
            <a:ext cx="501800" cy="2176914"/>
            <a:chOff x="4366705" y="2763251"/>
            <a:chExt cx="501800" cy="1817560"/>
          </a:xfrm>
        </p:grpSpPr>
        <p:cxnSp>
          <p:nvCxnSpPr>
            <p:cNvPr id="62" name="Straight Connector 61">
              <a:extLst>
                <a:ext uri="{FF2B5EF4-FFF2-40B4-BE49-F238E27FC236}">
                  <a16:creationId xmlns:a16="http://schemas.microsoft.com/office/drawing/2014/main" id="{ED86984A-9F23-2FAE-7E60-FF20713199B8}"/>
                </a:ext>
              </a:extLst>
            </p:cNvPr>
            <p:cNvCxnSpPr>
              <a:cxnSpLocks/>
            </p:cNvCxnSpPr>
            <p:nvPr/>
          </p:nvCxnSpPr>
          <p:spPr>
            <a:xfrm>
              <a:off x="4639905" y="2763251"/>
              <a:ext cx="228600" cy="0"/>
            </a:xfrm>
            <a:prstGeom prst="line">
              <a:avLst/>
            </a:prstGeom>
            <a:ln w="28575" cap="sq">
              <a:solidFill>
                <a:srgbClr val="595454"/>
              </a:solidFill>
              <a:prstDash val="solid"/>
              <a:headEnd type="none" w="med" len="med"/>
              <a:tailEnd type="triangle" w="med" len="med"/>
            </a:ln>
          </p:spPr>
          <p:style>
            <a:lnRef idx="1">
              <a:schemeClr val="accent1"/>
            </a:lnRef>
            <a:fillRef idx="0">
              <a:schemeClr val="accent1"/>
            </a:fillRef>
            <a:effectRef idx="0">
              <a:srgbClr val="000000"/>
            </a:effectRef>
            <a:fontRef idx="minor">
              <a:schemeClr val="lt1"/>
            </a:fontRef>
          </p:style>
        </p:cxnSp>
        <p:cxnSp>
          <p:nvCxnSpPr>
            <p:cNvPr id="63" name="Straight Connector 62">
              <a:extLst>
                <a:ext uri="{FF2B5EF4-FFF2-40B4-BE49-F238E27FC236}">
                  <a16:creationId xmlns:a16="http://schemas.microsoft.com/office/drawing/2014/main" id="{47D899FE-3DEC-C1F9-492A-D9230BB4C292}"/>
                </a:ext>
              </a:extLst>
            </p:cNvPr>
            <p:cNvCxnSpPr>
              <a:cxnSpLocks/>
            </p:cNvCxnSpPr>
            <p:nvPr/>
          </p:nvCxnSpPr>
          <p:spPr>
            <a:xfrm>
              <a:off x="4639905" y="4580811"/>
              <a:ext cx="228600" cy="0"/>
            </a:xfrm>
            <a:prstGeom prst="line">
              <a:avLst/>
            </a:prstGeom>
            <a:ln w="28575" cap="sq">
              <a:solidFill>
                <a:srgbClr val="595454"/>
              </a:solidFill>
              <a:prstDash val="solid"/>
              <a:headEnd type="none" w="med" len="med"/>
              <a:tailEnd type="triangle" w="med" len="med"/>
            </a:ln>
          </p:spPr>
          <p:style>
            <a:lnRef idx="1">
              <a:schemeClr val="accent1"/>
            </a:lnRef>
            <a:fillRef idx="0">
              <a:schemeClr val="accent1"/>
            </a:fillRef>
            <a:effectRef idx="0">
              <a:srgbClr val="000000"/>
            </a:effectRef>
            <a:fontRef idx="minor">
              <a:schemeClr val="lt1"/>
            </a:fontRef>
          </p:style>
        </p:cxnSp>
        <p:cxnSp>
          <p:nvCxnSpPr>
            <p:cNvPr id="128" name="Straight Connector 127">
              <a:extLst>
                <a:ext uri="{FF2B5EF4-FFF2-40B4-BE49-F238E27FC236}">
                  <a16:creationId xmlns:a16="http://schemas.microsoft.com/office/drawing/2014/main" id="{2BE0EE01-536D-4A0C-AB80-56596DF00AF3}"/>
                </a:ext>
              </a:extLst>
            </p:cNvPr>
            <p:cNvCxnSpPr>
              <a:cxnSpLocks/>
            </p:cNvCxnSpPr>
            <p:nvPr/>
          </p:nvCxnSpPr>
          <p:spPr>
            <a:xfrm>
              <a:off x="4639905" y="3384353"/>
              <a:ext cx="228600" cy="0"/>
            </a:xfrm>
            <a:prstGeom prst="line">
              <a:avLst/>
            </a:prstGeom>
            <a:ln w="28575" cap="sq">
              <a:solidFill>
                <a:srgbClr val="595454"/>
              </a:solidFill>
              <a:prstDash val="solid"/>
              <a:headEnd type="none" w="med" len="med"/>
              <a:tailEnd type="triangle" w="med" len="med"/>
            </a:ln>
          </p:spPr>
          <p:style>
            <a:lnRef idx="1">
              <a:schemeClr val="accent1"/>
            </a:lnRef>
            <a:fillRef idx="0">
              <a:schemeClr val="accent1"/>
            </a:fillRef>
            <a:effectRef idx="0">
              <a:srgbClr val="000000"/>
            </a:effectRef>
            <a:fontRef idx="minor">
              <a:schemeClr val="lt1"/>
            </a:fontRef>
          </p:style>
        </p:cxnSp>
        <p:cxnSp>
          <p:nvCxnSpPr>
            <p:cNvPr id="129" name="Straight Connector 128">
              <a:extLst>
                <a:ext uri="{FF2B5EF4-FFF2-40B4-BE49-F238E27FC236}">
                  <a16:creationId xmlns:a16="http://schemas.microsoft.com/office/drawing/2014/main" id="{3D9D7B96-8198-80C6-1C7E-B5DA0F35AA2C}"/>
                </a:ext>
              </a:extLst>
            </p:cNvPr>
            <p:cNvCxnSpPr>
              <a:cxnSpLocks/>
            </p:cNvCxnSpPr>
            <p:nvPr/>
          </p:nvCxnSpPr>
          <p:spPr>
            <a:xfrm>
              <a:off x="4639905" y="3961997"/>
              <a:ext cx="228600" cy="0"/>
            </a:xfrm>
            <a:prstGeom prst="line">
              <a:avLst/>
            </a:prstGeom>
            <a:ln w="28575" cap="sq">
              <a:solidFill>
                <a:srgbClr val="595454"/>
              </a:solidFill>
              <a:prstDash val="solid"/>
              <a:headEnd type="none" w="med" len="med"/>
              <a:tailEnd type="triangle" w="med" len="med"/>
            </a:ln>
          </p:spPr>
          <p:style>
            <a:lnRef idx="1">
              <a:schemeClr val="accent1"/>
            </a:lnRef>
            <a:fillRef idx="0">
              <a:schemeClr val="accent1"/>
            </a:fillRef>
            <a:effectRef idx="0">
              <a:srgbClr val="000000"/>
            </a:effectRef>
            <a:fontRef idx="minor">
              <a:schemeClr val="lt1"/>
            </a:fontRef>
          </p:style>
        </p:cxnSp>
        <p:cxnSp>
          <p:nvCxnSpPr>
            <p:cNvPr id="130" name="Straight Connector 129">
              <a:extLst>
                <a:ext uri="{FF2B5EF4-FFF2-40B4-BE49-F238E27FC236}">
                  <a16:creationId xmlns:a16="http://schemas.microsoft.com/office/drawing/2014/main" id="{697163C1-1C64-31ED-957F-86AC12A964BF}"/>
                </a:ext>
              </a:extLst>
            </p:cNvPr>
            <p:cNvCxnSpPr>
              <a:cxnSpLocks/>
            </p:cNvCxnSpPr>
            <p:nvPr/>
          </p:nvCxnSpPr>
          <p:spPr>
            <a:xfrm>
              <a:off x="4639905" y="2763251"/>
              <a:ext cx="0" cy="1806571"/>
            </a:xfrm>
            <a:prstGeom prst="line">
              <a:avLst/>
            </a:prstGeom>
            <a:ln w="28575" cap="rnd">
              <a:solidFill>
                <a:srgbClr val="595454"/>
              </a:solidFill>
            </a:ln>
          </p:spPr>
          <p:style>
            <a:lnRef idx="1">
              <a:srgbClr val="BE2BBB"/>
            </a:lnRef>
            <a:fillRef idx="0">
              <a:schemeClr val="accent1"/>
            </a:fillRef>
            <a:effectRef idx="0">
              <a:srgbClr val="000000"/>
            </a:effectRef>
            <a:fontRef idx="minor">
              <a:schemeClr val="lt1"/>
            </a:fontRef>
          </p:style>
        </p:cxnSp>
        <p:cxnSp>
          <p:nvCxnSpPr>
            <p:cNvPr id="131" name="Straight Connector 130">
              <a:extLst>
                <a:ext uri="{FF2B5EF4-FFF2-40B4-BE49-F238E27FC236}">
                  <a16:creationId xmlns:a16="http://schemas.microsoft.com/office/drawing/2014/main" id="{5186CE7D-A560-9A51-873C-F1CD41E45374}"/>
                </a:ext>
              </a:extLst>
            </p:cNvPr>
            <p:cNvCxnSpPr>
              <a:cxnSpLocks/>
            </p:cNvCxnSpPr>
            <p:nvPr/>
          </p:nvCxnSpPr>
          <p:spPr>
            <a:xfrm flipV="1">
              <a:off x="4366705" y="3679526"/>
              <a:ext cx="274320" cy="4542"/>
            </a:xfrm>
            <a:prstGeom prst="line">
              <a:avLst/>
            </a:prstGeom>
            <a:ln w="28575" cap="rnd">
              <a:solidFill>
                <a:srgbClr val="595454"/>
              </a:solidFill>
            </a:ln>
          </p:spPr>
          <p:style>
            <a:lnRef idx="1">
              <a:srgbClr val="BE2BBB"/>
            </a:lnRef>
            <a:fillRef idx="0">
              <a:schemeClr val="accent1"/>
            </a:fillRef>
            <a:effectRef idx="0">
              <a:srgbClr val="000000"/>
            </a:effectRef>
            <a:fontRef idx="minor">
              <a:schemeClr val="lt1"/>
            </a:fontRef>
          </p:style>
        </p:cxnSp>
      </p:grpSp>
      <p:sp>
        <p:nvSpPr>
          <p:cNvPr id="132" name="Rectangle: Rounded Corners 131">
            <a:extLst>
              <a:ext uri="{FF2B5EF4-FFF2-40B4-BE49-F238E27FC236}">
                <a16:creationId xmlns:a16="http://schemas.microsoft.com/office/drawing/2014/main" id="{62BF1F31-B42E-2979-63DD-F936B0742727}"/>
              </a:ext>
            </a:extLst>
          </p:cNvPr>
          <p:cNvSpPr/>
          <p:nvPr/>
        </p:nvSpPr>
        <p:spPr>
          <a:xfrm rot="16200000">
            <a:off x="1911941" y="2677272"/>
            <a:ext cx="1785388" cy="502920"/>
          </a:xfrm>
          <a:prstGeom prst="roundRect">
            <a:avLst/>
          </a:prstGeom>
          <a:solidFill>
            <a:srgbClr val="595454"/>
          </a:solidFill>
          <a:ln w="28575">
            <a:noFill/>
          </a:ln>
        </p:spPr>
        <p:style>
          <a:lnRef idx="0">
            <a:schemeClr val="accent1"/>
          </a:lnRef>
          <a:fillRef idx="1">
            <a:schemeClr val="accent1"/>
          </a:fillRef>
          <a:effectRef idx="0">
            <a:srgbClr val="000000"/>
          </a:effectRef>
          <a:fontRef idx="minor">
            <a:schemeClr val="lt1"/>
          </a:fontRef>
        </p:style>
        <p:txBody>
          <a:bodyPr lIns="0" r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solidFill>
                  <a:srgbClr val="FFFFFF"/>
                </a:solidFill>
                <a:effectLst/>
                <a:uLnTx/>
                <a:uFillTx/>
                <a:latin typeface="Trebuchet MS" panose="020B0603020202020204"/>
                <a:ea typeface="+mn-ea"/>
                <a:cs typeface="Arial"/>
                <a:sym typeface="Arial"/>
                <a:rtl val="0"/>
              </a:rPr>
              <a:t>Randomization </a:t>
            </a:r>
            <a:r>
              <a:rPr kumimoji="0" lang="en-US" sz="1100" b="0" i="0" u="none" strike="noStrike" kern="1200" cap="none" spc="0" normalizeH="0" baseline="0" noProof="0" dirty="0">
                <a:ln>
                  <a:noFill/>
                </a:ln>
                <a:solidFill>
                  <a:srgbClr val="FFFFFF"/>
                </a:solidFill>
                <a:effectLst/>
                <a:uLnTx/>
                <a:uFillTx/>
                <a:latin typeface="Trebuchet MS" panose="020B0603020202020204"/>
                <a:ea typeface="+mn-ea"/>
                <a:cs typeface="+mn-cs"/>
              </a:rPr>
              <a:t>3:3:3:2</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Trebuchet MS" panose="020B0603020202020204"/>
                <a:ea typeface="+mn-ea"/>
                <a:cs typeface="+mn-cs"/>
              </a:rPr>
              <a:t>(N = 235)</a:t>
            </a:r>
          </a:p>
        </p:txBody>
      </p:sp>
      <p:sp>
        <p:nvSpPr>
          <p:cNvPr id="133" name="Freeform: Shape 864">
            <a:extLst>
              <a:ext uri="{FF2B5EF4-FFF2-40B4-BE49-F238E27FC236}">
                <a16:creationId xmlns:a16="http://schemas.microsoft.com/office/drawing/2014/main" id="{8A6D9148-80A1-49E9-48F8-FFC6E5051C22}"/>
              </a:ext>
            </a:extLst>
          </p:cNvPr>
          <p:cNvSpPr/>
          <p:nvPr/>
        </p:nvSpPr>
        <p:spPr>
          <a:xfrm>
            <a:off x="3464897" y="2265504"/>
            <a:ext cx="1073572" cy="594360"/>
          </a:xfrm>
          <a:prstGeom prst="roundRect">
            <a:avLst/>
          </a:prstGeom>
          <a:solidFill>
            <a:srgbClr val="097789">
              <a:alpha val="19000"/>
            </a:srgbClr>
          </a:solidFill>
          <a:ln w="6471" cap="flat">
            <a:noFill/>
            <a:prstDash val="solid"/>
            <a:miter/>
          </a:ln>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95454"/>
                </a:solidFill>
                <a:effectLst/>
                <a:uLnTx/>
                <a:uFillTx/>
                <a:latin typeface="Trebuchet MS" panose="020B0603020202020204"/>
                <a:ea typeface="+mn-ea"/>
                <a:cs typeface="+mn-cs"/>
              </a:rPr>
              <a:t>MeziKd at </a:t>
            </a:r>
            <a:br>
              <a:rPr kumimoji="0" lang="en-US" sz="1100" b="0" i="0" u="none" strike="noStrike" kern="1200" cap="none" spc="0" normalizeH="0" baseline="0" noProof="0" dirty="0">
                <a:ln>
                  <a:noFill/>
                </a:ln>
                <a:solidFill>
                  <a:srgbClr val="595454"/>
                </a:solidFill>
                <a:effectLst/>
                <a:uLnTx/>
                <a:uFillTx/>
                <a:latin typeface="Trebuchet MS" panose="020B0603020202020204"/>
                <a:ea typeface="+mn-ea"/>
                <a:cs typeface="+mn-cs"/>
              </a:rPr>
            </a:br>
            <a:r>
              <a:rPr kumimoji="0" lang="en-US" sz="1100" b="0" i="0" u="none" strike="noStrike" kern="1200" cap="none" spc="0" normalizeH="0" baseline="0" noProof="0" dirty="0">
                <a:ln>
                  <a:noFill/>
                </a:ln>
                <a:solidFill>
                  <a:srgbClr val="595454"/>
                </a:solidFill>
                <a:effectLst/>
                <a:uLnTx/>
                <a:uFillTx/>
                <a:latin typeface="Trebuchet MS" panose="020B0603020202020204"/>
                <a:ea typeface="+mn-ea"/>
                <a:cs typeface="+mn-cs"/>
              </a:rPr>
              <a:t>0.6 mg Mezi</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95454"/>
                </a:solidFill>
                <a:effectLst/>
                <a:uLnTx/>
                <a:uFillTx/>
                <a:latin typeface="Trebuchet MS" panose="020B0603020202020204"/>
                <a:ea typeface="+mn-ea"/>
                <a:cs typeface="+mn-cs"/>
              </a:rPr>
              <a:t>(N = 63) </a:t>
            </a:r>
            <a:endParaRPr kumimoji="0" lang="en-US" sz="1100" b="0" i="0" u="none" strike="noStrike" kern="1200" cap="none" spc="0" normalizeH="0" baseline="0" noProof="0" dirty="0">
              <a:ln/>
              <a:solidFill>
                <a:srgbClr val="595454"/>
              </a:solidFill>
              <a:effectLst/>
              <a:uLnTx/>
              <a:uFillTx/>
              <a:latin typeface="Trebuchet MS" panose="020B0603020202020204"/>
              <a:ea typeface="+mn-ea"/>
              <a:cs typeface="Arial"/>
              <a:sym typeface="Arial"/>
              <a:rtl val="0"/>
            </a:endParaRPr>
          </a:p>
        </p:txBody>
      </p:sp>
      <p:sp>
        <p:nvSpPr>
          <p:cNvPr id="134" name="Freeform: Shape 864">
            <a:extLst>
              <a:ext uri="{FF2B5EF4-FFF2-40B4-BE49-F238E27FC236}">
                <a16:creationId xmlns:a16="http://schemas.microsoft.com/office/drawing/2014/main" id="{0FAE2A64-9C23-C8F1-DB73-268C03A71BA9}"/>
              </a:ext>
            </a:extLst>
          </p:cNvPr>
          <p:cNvSpPr/>
          <p:nvPr/>
        </p:nvSpPr>
        <p:spPr>
          <a:xfrm>
            <a:off x="3464896" y="2960909"/>
            <a:ext cx="1073572" cy="594360"/>
          </a:xfrm>
          <a:prstGeom prst="roundRect">
            <a:avLst/>
          </a:prstGeom>
          <a:solidFill>
            <a:srgbClr val="097789">
              <a:alpha val="19000"/>
            </a:srgbClr>
          </a:solidFill>
          <a:ln w="6471" cap="flat">
            <a:noFill/>
            <a:prstDash val="solid"/>
            <a:miter/>
          </a:ln>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95454"/>
                </a:solidFill>
                <a:effectLst/>
                <a:uLnTx/>
                <a:uFillTx/>
                <a:latin typeface="Trebuchet MS" panose="020B0603020202020204"/>
                <a:ea typeface="+mn-ea"/>
                <a:cs typeface="+mn-cs"/>
              </a:rPr>
              <a:t>MeziKd at </a:t>
            </a:r>
            <a:br>
              <a:rPr kumimoji="0" lang="en-US" sz="1100" b="0" i="0" u="none" strike="noStrike" kern="1200" cap="none" spc="0" normalizeH="0" baseline="0" noProof="0" dirty="0">
                <a:ln>
                  <a:noFill/>
                </a:ln>
                <a:solidFill>
                  <a:srgbClr val="595454"/>
                </a:solidFill>
                <a:effectLst/>
                <a:uLnTx/>
                <a:uFillTx/>
                <a:latin typeface="Trebuchet MS" panose="020B0603020202020204"/>
                <a:ea typeface="+mn-ea"/>
                <a:cs typeface="+mn-cs"/>
              </a:rPr>
            </a:br>
            <a:r>
              <a:rPr kumimoji="0" lang="en-US" sz="1100" b="0" i="0" u="none" strike="noStrike" kern="1200" cap="none" spc="0" normalizeH="0" baseline="0" noProof="0" dirty="0">
                <a:ln>
                  <a:noFill/>
                </a:ln>
                <a:solidFill>
                  <a:srgbClr val="595454"/>
                </a:solidFill>
                <a:effectLst/>
                <a:uLnTx/>
                <a:uFillTx/>
                <a:latin typeface="Trebuchet MS" panose="020B0603020202020204"/>
                <a:ea typeface="+mn-ea"/>
                <a:cs typeface="+mn-cs"/>
              </a:rPr>
              <a:t>0.3 mg Mezi</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95454"/>
                </a:solidFill>
                <a:effectLst/>
                <a:uLnTx/>
                <a:uFillTx/>
                <a:latin typeface="Trebuchet MS" panose="020B0603020202020204"/>
                <a:ea typeface="+mn-ea"/>
                <a:cs typeface="+mn-cs"/>
              </a:rPr>
              <a:t>(N = 64) </a:t>
            </a:r>
            <a:endParaRPr kumimoji="0" lang="en-US" sz="1100" b="0" i="0" u="none" strike="noStrike" kern="1200" cap="none" spc="0" normalizeH="0" baseline="0" noProof="0" dirty="0">
              <a:ln/>
              <a:solidFill>
                <a:srgbClr val="595454"/>
              </a:solidFill>
              <a:effectLst/>
              <a:uLnTx/>
              <a:uFillTx/>
              <a:latin typeface="Trebuchet MS" panose="020B0603020202020204"/>
              <a:ea typeface="+mn-ea"/>
              <a:cs typeface="Arial"/>
              <a:sym typeface="Arial"/>
              <a:rtl val="0"/>
            </a:endParaRPr>
          </a:p>
        </p:txBody>
      </p:sp>
      <p:sp>
        <p:nvSpPr>
          <p:cNvPr id="135" name="Rectangle: Rounded Corners 134">
            <a:extLst>
              <a:ext uri="{FF2B5EF4-FFF2-40B4-BE49-F238E27FC236}">
                <a16:creationId xmlns:a16="http://schemas.microsoft.com/office/drawing/2014/main" id="{BF1A13F1-D6A3-9BB0-B491-D53CEC8FC02F}"/>
              </a:ext>
            </a:extLst>
          </p:cNvPr>
          <p:cNvSpPr/>
          <p:nvPr/>
        </p:nvSpPr>
        <p:spPr>
          <a:xfrm>
            <a:off x="9698874" y="1211816"/>
            <a:ext cx="2114664" cy="3172968"/>
          </a:xfrm>
          <a:prstGeom prst="roundRect">
            <a:avLst>
              <a:gd name="adj" fmla="val 9571"/>
            </a:avLst>
          </a:prstGeom>
          <a:solidFill>
            <a:schemeClr val="bg1"/>
          </a:solidFill>
          <a:ln w="19050">
            <a:solidFill>
              <a:srgbClr val="595454"/>
            </a:solidFill>
          </a:ln>
          <a:effectLst>
            <a:outerShdw blurRad="50800" dist="38100" dir="2700000" algn="ctr" rotWithShape="0">
              <a:srgbClr val="595454">
                <a:alpha val="50000"/>
              </a:srgbClr>
            </a:outerShdw>
          </a:effectLst>
        </p:spPr>
        <p:style>
          <a:lnRef idx="0">
            <a:schemeClr val="accent1"/>
          </a:lnRef>
          <a:fillRef idx="1">
            <a:schemeClr val="accent1"/>
          </a:fillRef>
          <a:effectRef idx="0">
            <a:srgbClr val="000000"/>
          </a:effectRef>
          <a:fontRef idx="minor">
            <a:schemeClr val="lt1"/>
          </a:fontRef>
        </p:style>
        <p:txBody>
          <a:bodyPr vert="horz" lIns="72000" rIns="72000" rtlCol="0" anchor="t"/>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95454"/>
                </a:solidFill>
                <a:effectLst/>
                <a:uLnTx/>
                <a:uFillTx/>
                <a:latin typeface="Trebuchet MS" panose="020B0603020202020204"/>
                <a:ea typeface="+mn-ea"/>
                <a:cs typeface="+mn-cs"/>
              </a:rPr>
              <a:t>Primary endpoint</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097789"/>
                </a:solidFill>
                <a:effectLst/>
                <a:uLnTx/>
                <a:uFillTx/>
                <a:latin typeface="Trebuchet MS" panose="020B0603020202020204"/>
                <a:ea typeface="+mn-ea"/>
                <a:cs typeface="+mn-cs"/>
              </a:rPr>
              <a:t>PFS per IRC                   </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595454"/>
              </a:solidFill>
              <a:effectLst/>
              <a:uLnTx/>
              <a:uFillTx/>
              <a:latin typeface="Trebuchet MS" panose="020B060302020202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95454"/>
                </a:solidFill>
                <a:effectLst/>
                <a:uLnTx/>
                <a:uFillTx/>
                <a:latin typeface="Trebuchet MS" panose="020B0603020202020204"/>
                <a:ea typeface="+mn-ea"/>
                <a:cs typeface="+mn-cs"/>
              </a:rPr>
              <a:t>Key secondary endpoint</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097789"/>
                </a:solidFill>
                <a:effectLst/>
                <a:uLnTx/>
                <a:uFillTx/>
                <a:latin typeface="Trebuchet MS" panose="020B0603020202020204"/>
                <a:ea typeface="+mn-ea"/>
                <a:cs typeface="+mn-cs"/>
              </a:rPr>
              <a:t>OS</a:t>
            </a:r>
            <a:br>
              <a:rPr kumimoji="0" lang="en-US" sz="1200" b="0" i="0" u="none" strike="noStrike" kern="1200" cap="none" spc="0" normalizeH="0" baseline="0" noProof="0" dirty="0">
                <a:ln>
                  <a:noFill/>
                </a:ln>
                <a:solidFill>
                  <a:srgbClr val="595454"/>
                </a:solidFill>
                <a:effectLst/>
                <a:uLnTx/>
                <a:uFillTx/>
                <a:latin typeface="Trebuchet MS" panose="020B0603020202020204"/>
                <a:ea typeface="+mn-ea"/>
                <a:cs typeface="+mn-cs"/>
              </a:rPr>
            </a:br>
            <a:endParaRPr kumimoji="0" lang="en-US" sz="1200" b="0" i="0" u="none" strike="noStrike" kern="1200" cap="none" spc="0" normalizeH="0" baseline="0" noProof="0" dirty="0">
              <a:ln>
                <a:noFill/>
              </a:ln>
              <a:solidFill>
                <a:srgbClr val="595454"/>
              </a:solidFill>
              <a:effectLst/>
              <a:uLnTx/>
              <a:uFillTx/>
              <a:latin typeface="Trebuchet MS" panose="020B060302020202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95454"/>
                </a:solidFill>
                <a:effectLst/>
                <a:uLnTx/>
                <a:uFillTx/>
                <a:latin typeface="Trebuchet MS" panose="020B0603020202020204"/>
                <a:ea typeface="+mn-ea"/>
                <a:cs typeface="+mn-cs"/>
              </a:rPr>
              <a:t>Selected</a:t>
            </a:r>
            <a:r>
              <a:rPr kumimoji="0" lang="en-US" sz="1200" b="1" i="0" u="none" strike="noStrike" kern="1200" cap="none" spc="0" normalizeH="0" baseline="0" noProof="0" dirty="0">
                <a:ln>
                  <a:noFill/>
                </a:ln>
                <a:solidFill>
                  <a:srgbClr val="FF0000"/>
                </a:solidFill>
                <a:effectLst/>
                <a:uLnTx/>
                <a:uFillTx/>
                <a:latin typeface="Trebuchet MS" panose="020B0603020202020204"/>
                <a:ea typeface="+mn-ea"/>
                <a:cs typeface="+mn-cs"/>
              </a:rPr>
              <a:t> </a:t>
            </a:r>
            <a:r>
              <a:rPr kumimoji="0" lang="en-US" sz="1200" b="1" i="0" u="none" strike="noStrike" kern="1200" cap="none" spc="0" normalizeH="0" baseline="0" noProof="0" dirty="0">
                <a:ln>
                  <a:noFill/>
                </a:ln>
                <a:solidFill>
                  <a:srgbClr val="595454"/>
                </a:solidFill>
                <a:effectLst/>
                <a:uLnTx/>
                <a:uFillTx/>
                <a:latin typeface="Trebuchet MS" panose="020B0603020202020204"/>
                <a:ea typeface="+mn-ea"/>
                <a:cs typeface="+mn-cs"/>
              </a:rPr>
              <a:t>secondary endpoints</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595454"/>
                </a:solidFill>
                <a:effectLst/>
                <a:uLnTx/>
                <a:uFillTx/>
                <a:latin typeface="Trebuchet MS" panose="020B0603020202020204"/>
                <a:ea typeface="+mn-ea"/>
                <a:cs typeface="+mn-cs"/>
              </a:rPr>
              <a:t>Recommended Mezi dose (stage 1)</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595454"/>
                </a:solidFill>
                <a:effectLst/>
                <a:uLnTx/>
                <a:uFillTx/>
                <a:latin typeface="Trebuchet MS" panose="020B0603020202020204"/>
                <a:ea typeface="+mn-ea"/>
                <a:cs typeface="+mn-cs"/>
              </a:rPr>
              <a:t>ORR, VGPR, CR</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595454"/>
                </a:solidFill>
                <a:effectLst/>
                <a:uLnTx/>
                <a:uFillTx/>
                <a:latin typeface="Trebuchet MS" panose="020B0603020202020204"/>
                <a:ea typeface="+mn-ea"/>
                <a:cs typeface="+mn-cs"/>
              </a:rPr>
              <a:t>TTR, DoR</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595454"/>
                </a:solidFill>
                <a:effectLst/>
                <a:uLnTx/>
                <a:uFillTx/>
                <a:latin typeface="Trebuchet MS" panose="020B0603020202020204"/>
                <a:ea typeface="+mn-ea"/>
                <a:cs typeface="+mn-cs"/>
              </a:rPr>
              <a:t>PFS2</a:t>
            </a:r>
          </a:p>
          <a:p>
            <a:pPr marL="171450" marR="0" lvl="0" indent="-1714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595454"/>
                </a:solidFill>
                <a:effectLst/>
                <a:uLnTx/>
                <a:uFillTx/>
                <a:latin typeface="Trebuchet MS" panose="020B0603020202020204"/>
                <a:ea typeface="+mn-ea"/>
                <a:cs typeface="+mn-cs"/>
              </a:rPr>
              <a:t>Safety</a:t>
            </a:r>
          </a:p>
        </p:txBody>
      </p:sp>
      <p:grpSp>
        <p:nvGrpSpPr>
          <p:cNvPr id="136" name="Group 135">
            <a:extLst>
              <a:ext uri="{FF2B5EF4-FFF2-40B4-BE49-F238E27FC236}">
                <a16:creationId xmlns:a16="http://schemas.microsoft.com/office/drawing/2014/main" id="{13E45587-FF77-B06E-E248-F57B25736306}"/>
              </a:ext>
            </a:extLst>
          </p:cNvPr>
          <p:cNvGrpSpPr/>
          <p:nvPr/>
        </p:nvGrpSpPr>
        <p:grpSpPr>
          <a:xfrm rot="16200000">
            <a:off x="7139278" y="-692436"/>
            <a:ext cx="91440" cy="4429635"/>
            <a:chOff x="10771049" y="1149783"/>
            <a:chExt cx="115610" cy="3369527"/>
          </a:xfrm>
        </p:grpSpPr>
        <p:sp>
          <p:nvSpPr>
            <p:cNvPr id="137" name="Freeform: Shape 917">
              <a:extLst>
                <a:ext uri="{FF2B5EF4-FFF2-40B4-BE49-F238E27FC236}">
                  <a16:creationId xmlns:a16="http://schemas.microsoft.com/office/drawing/2014/main" id="{94E78F14-A304-EACB-0B4F-4B30F97D0671}"/>
                </a:ext>
              </a:extLst>
            </p:cNvPr>
            <p:cNvSpPr/>
            <p:nvPr/>
          </p:nvSpPr>
          <p:spPr>
            <a:xfrm rot="5400000">
              <a:off x="9924098" y="1996734"/>
              <a:ext cx="1809511" cy="115610"/>
            </a:xfrm>
            <a:custGeom>
              <a:avLst/>
              <a:gdLst>
                <a:gd name="connsiteX0" fmla="*/ 2264450 w 2264450"/>
                <a:gd name="connsiteY0" fmla="*/ 0 h 121855"/>
                <a:gd name="connsiteX1" fmla="*/ 0 w 2264450"/>
                <a:gd name="connsiteY1" fmla="*/ 0 h 121855"/>
                <a:gd name="connsiteX2" fmla="*/ 0 w 2264450"/>
                <a:gd name="connsiteY2" fmla="*/ 121855 h 121855"/>
              </a:gdLst>
              <a:ahLst/>
              <a:cxnLst>
                <a:cxn ang="0">
                  <a:pos x="connsiteX0" y="connsiteY0"/>
                </a:cxn>
                <a:cxn ang="0">
                  <a:pos x="connsiteX1" y="connsiteY1"/>
                </a:cxn>
                <a:cxn ang="0">
                  <a:pos x="connsiteX2" y="connsiteY2"/>
                </a:cxn>
              </a:cxnLst>
              <a:rect l="l" t="t" r="r" b="b"/>
              <a:pathLst>
                <a:path w="2264450" h="121855">
                  <a:moveTo>
                    <a:pt x="2264450" y="0"/>
                  </a:moveTo>
                  <a:lnTo>
                    <a:pt x="0" y="0"/>
                  </a:lnTo>
                  <a:lnTo>
                    <a:pt x="0" y="121855"/>
                  </a:lnTo>
                </a:path>
              </a:pathLst>
            </a:custGeom>
            <a:noFill/>
            <a:ln w="19050" cap="flat">
              <a:solidFill>
                <a:schemeClr val="tx1"/>
              </a:solid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138" name="Freeform: Shape 917">
              <a:extLst>
                <a:ext uri="{FF2B5EF4-FFF2-40B4-BE49-F238E27FC236}">
                  <a16:creationId xmlns:a16="http://schemas.microsoft.com/office/drawing/2014/main" id="{5558DB01-FC9F-AC30-34D4-0D2E05018574}"/>
                </a:ext>
              </a:extLst>
            </p:cNvPr>
            <p:cNvSpPr/>
            <p:nvPr/>
          </p:nvSpPr>
          <p:spPr>
            <a:xfrm rot="16200000" flipV="1">
              <a:off x="10018060" y="3650711"/>
              <a:ext cx="1621590" cy="115608"/>
            </a:xfrm>
            <a:custGeom>
              <a:avLst/>
              <a:gdLst>
                <a:gd name="connsiteX0" fmla="*/ 2264450 w 2264450"/>
                <a:gd name="connsiteY0" fmla="*/ 0 h 121855"/>
                <a:gd name="connsiteX1" fmla="*/ 0 w 2264450"/>
                <a:gd name="connsiteY1" fmla="*/ 0 h 121855"/>
                <a:gd name="connsiteX2" fmla="*/ 0 w 2264450"/>
                <a:gd name="connsiteY2" fmla="*/ 121855 h 121855"/>
              </a:gdLst>
              <a:ahLst/>
              <a:cxnLst>
                <a:cxn ang="0">
                  <a:pos x="connsiteX0" y="connsiteY0"/>
                </a:cxn>
                <a:cxn ang="0">
                  <a:pos x="connsiteX1" y="connsiteY1"/>
                </a:cxn>
                <a:cxn ang="0">
                  <a:pos x="connsiteX2" y="connsiteY2"/>
                </a:cxn>
              </a:cxnLst>
              <a:rect l="l" t="t" r="r" b="b"/>
              <a:pathLst>
                <a:path w="2264450" h="121855">
                  <a:moveTo>
                    <a:pt x="2264450" y="0"/>
                  </a:moveTo>
                  <a:lnTo>
                    <a:pt x="0" y="0"/>
                  </a:lnTo>
                  <a:lnTo>
                    <a:pt x="0" y="121855"/>
                  </a:lnTo>
                </a:path>
              </a:pathLst>
            </a:custGeom>
            <a:noFill/>
            <a:ln w="19050" cap="flat">
              <a:solidFill>
                <a:schemeClr val="tx1"/>
              </a:solid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grpSp>
      <p:cxnSp>
        <p:nvCxnSpPr>
          <p:cNvPr id="139" name="Straight Connector 138">
            <a:extLst>
              <a:ext uri="{FF2B5EF4-FFF2-40B4-BE49-F238E27FC236}">
                <a16:creationId xmlns:a16="http://schemas.microsoft.com/office/drawing/2014/main" id="{47E2E2C1-DED9-9661-D3CA-E0A6BC679D8F}"/>
              </a:ext>
            </a:extLst>
          </p:cNvPr>
          <p:cNvCxnSpPr>
            <a:cxnSpLocks/>
          </p:cNvCxnSpPr>
          <p:nvPr/>
        </p:nvCxnSpPr>
        <p:spPr>
          <a:xfrm>
            <a:off x="4213860" y="1819655"/>
            <a:ext cx="2631948" cy="0"/>
          </a:xfrm>
          <a:prstGeom prst="line">
            <a:avLst/>
          </a:prstGeom>
          <a:ln w="19050">
            <a:solidFill>
              <a:srgbClr val="097789"/>
            </a:solidFill>
            <a:prstDash val="sysDash"/>
          </a:ln>
        </p:spPr>
        <p:style>
          <a:lnRef idx="1">
            <a:schemeClr val="accent1"/>
          </a:lnRef>
          <a:fillRef idx="0">
            <a:schemeClr val="accent1"/>
          </a:fillRef>
          <a:effectRef idx="0">
            <a:schemeClr val="accent1"/>
          </a:effectRef>
          <a:fontRef idx="minor">
            <a:schemeClr val="tx1"/>
          </a:fontRef>
        </p:style>
      </p:cxnSp>
      <p:sp>
        <p:nvSpPr>
          <p:cNvPr id="140" name="Freeform: Shape 864">
            <a:extLst>
              <a:ext uri="{FF2B5EF4-FFF2-40B4-BE49-F238E27FC236}">
                <a16:creationId xmlns:a16="http://schemas.microsoft.com/office/drawing/2014/main" id="{C32AD64E-78E1-A3AC-431D-FB79A88C1A3A}"/>
              </a:ext>
            </a:extLst>
          </p:cNvPr>
          <p:cNvSpPr/>
          <p:nvPr/>
        </p:nvSpPr>
        <p:spPr>
          <a:xfrm>
            <a:off x="3464896" y="1522474"/>
            <a:ext cx="1133858" cy="594360"/>
          </a:xfrm>
          <a:custGeom>
            <a:avLst/>
            <a:gdLst>
              <a:gd name="connsiteX0" fmla="*/ 997233 w 1231447"/>
              <a:gd name="connsiteY0" fmla="*/ 0 h 702722"/>
              <a:gd name="connsiteX1" fmla="*/ 96423 w 1231447"/>
              <a:gd name="connsiteY1" fmla="*/ 0 h 702722"/>
              <a:gd name="connsiteX2" fmla="*/ 0 w 1231447"/>
              <a:gd name="connsiteY2" fmla="*/ 96423 h 702722"/>
              <a:gd name="connsiteX3" fmla="*/ 0 w 1231447"/>
              <a:gd name="connsiteY3" fmla="*/ 606300 h 702722"/>
              <a:gd name="connsiteX4" fmla="*/ 96423 w 1231447"/>
              <a:gd name="connsiteY4" fmla="*/ 702723 h 702722"/>
              <a:gd name="connsiteX5" fmla="*/ 997233 w 1231447"/>
              <a:gd name="connsiteY5" fmla="*/ 702723 h 702722"/>
              <a:gd name="connsiteX6" fmla="*/ 1082073 w 1231447"/>
              <a:gd name="connsiteY6" fmla="*/ 652117 h 702722"/>
              <a:gd name="connsiteX7" fmla="*/ 1219847 w 1231447"/>
              <a:gd name="connsiteY7" fmla="*/ 397146 h 702722"/>
              <a:gd name="connsiteX8" fmla="*/ 1219847 w 1231447"/>
              <a:gd name="connsiteY8" fmla="*/ 305447 h 702722"/>
              <a:gd name="connsiteX9" fmla="*/ 1082073 w 1231447"/>
              <a:gd name="connsiteY9" fmla="*/ 50477 h 702722"/>
              <a:gd name="connsiteX10" fmla="*/ 997233 w 1231447"/>
              <a:gd name="connsiteY10" fmla="*/ 0 h 70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31447" h="702722">
                <a:moveTo>
                  <a:pt x="997233" y="0"/>
                </a:moveTo>
                <a:lnTo>
                  <a:pt x="96423" y="0"/>
                </a:lnTo>
                <a:cubicBezTo>
                  <a:pt x="43164" y="0"/>
                  <a:pt x="0" y="43164"/>
                  <a:pt x="0" y="96423"/>
                </a:cubicBezTo>
                <a:lnTo>
                  <a:pt x="0" y="606300"/>
                </a:lnTo>
                <a:cubicBezTo>
                  <a:pt x="0" y="659559"/>
                  <a:pt x="43164" y="702723"/>
                  <a:pt x="96423" y="702723"/>
                </a:cubicBezTo>
                <a:lnTo>
                  <a:pt x="997233" y="702723"/>
                </a:lnTo>
                <a:cubicBezTo>
                  <a:pt x="1032631" y="702723"/>
                  <a:pt x="1065247" y="683309"/>
                  <a:pt x="1082073" y="652117"/>
                </a:cubicBezTo>
                <a:lnTo>
                  <a:pt x="1219847" y="397146"/>
                </a:lnTo>
                <a:cubicBezTo>
                  <a:pt x="1235314" y="368543"/>
                  <a:pt x="1235314" y="334050"/>
                  <a:pt x="1219847" y="305447"/>
                </a:cubicBezTo>
                <a:lnTo>
                  <a:pt x="1082073" y="50477"/>
                </a:lnTo>
                <a:cubicBezTo>
                  <a:pt x="1065182" y="19414"/>
                  <a:pt x="1032631" y="0"/>
                  <a:pt x="997233" y="0"/>
                </a:cubicBezTo>
                <a:close/>
              </a:path>
            </a:pathLst>
          </a:custGeom>
          <a:solidFill>
            <a:srgbClr val="097789"/>
          </a:solidFill>
          <a:ln w="6471" cap="flat">
            <a:noFill/>
            <a:prstDash val="solid"/>
            <a:miter/>
          </a:ln>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Trebuchet MS" panose="020B0603020202020204"/>
                <a:ea typeface="+mn-ea"/>
                <a:cs typeface="+mn-cs"/>
              </a:rPr>
              <a:t>MeziKd at </a:t>
            </a:r>
            <a:br>
              <a:rPr kumimoji="0" lang="en-US" sz="1100" b="0" i="0" u="none" strike="noStrike" kern="1200" cap="none" spc="0" normalizeH="0" baseline="0" noProof="0" dirty="0">
                <a:ln>
                  <a:noFill/>
                </a:ln>
                <a:solidFill>
                  <a:srgbClr val="FFFFFF"/>
                </a:solidFill>
                <a:effectLst/>
                <a:uLnTx/>
                <a:uFillTx/>
                <a:latin typeface="Trebuchet MS" panose="020B0603020202020204"/>
                <a:ea typeface="+mn-ea"/>
                <a:cs typeface="+mn-cs"/>
              </a:rPr>
            </a:br>
            <a:r>
              <a:rPr kumimoji="0" lang="en-US" sz="1100" b="0" i="0" u="none" strike="noStrike" kern="1200" cap="none" spc="0" normalizeH="0" baseline="0" noProof="0" dirty="0">
                <a:ln>
                  <a:noFill/>
                </a:ln>
                <a:solidFill>
                  <a:srgbClr val="FFFFFF"/>
                </a:solidFill>
                <a:effectLst/>
                <a:uLnTx/>
                <a:uFillTx/>
                <a:latin typeface="Trebuchet MS" panose="020B0603020202020204"/>
                <a:ea typeface="+mn-ea"/>
                <a:cs typeface="+mn-cs"/>
              </a:rPr>
              <a:t>1.0 mg Mezi</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Trebuchet MS" panose="020B0603020202020204"/>
                <a:ea typeface="+mn-ea"/>
                <a:cs typeface="+mn-cs"/>
              </a:rPr>
              <a:t>(N = 63)</a:t>
            </a:r>
            <a:r>
              <a:rPr kumimoji="0" lang="en-US" sz="1100" b="0" i="0" u="none" strike="noStrike" kern="1200" cap="none" spc="0" normalizeH="0" baseline="30000" noProof="0" dirty="0">
                <a:ln>
                  <a:noFill/>
                </a:ln>
                <a:solidFill>
                  <a:srgbClr val="FFFFFF"/>
                </a:solidFill>
                <a:effectLst/>
                <a:uLnTx/>
                <a:uFillTx/>
                <a:latin typeface="Trebuchet MS" panose="020B0603020202020204"/>
                <a:ea typeface="+mn-ea"/>
                <a:cs typeface="+mn-cs"/>
              </a:rPr>
              <a:t>b</a:t>
            </a:r>
          </a:p>
        </p:txBody>
      </p:sp>
      <p:cxnSp>
        <p:nvCxnSpPr>
          <p:cNvPr id="141" name="Straight Connector 140">
            <a:extLst>
              <a:ext uri="{FF2B5EF4-FFF2-40B4-BE49-F238E27FC236}">
                <a16:creationId xmlns:a16="http://schemas.microsoft.com/office/drawing/2014/main" id="{4594DDE0-D1F8-F67B-13F1-2194A8837539}"/>
              </a:ext>
            </a:extLst>
          </p:cNvPr>
          <p:cNvCxnSpPr>
            <a:cxnSpLocks/>
          </p:cNvCxnSpPr>
          <p:nvPr/>
        </p:nvCxnSpPr>
        <p:spPr>
          <a:xfrm>
            <a:off x="4107180" y="3995117"/>
            <a:ext cx="2665476" cy="0"/>
          </a:xfrm>
          <a:prstGeom prst="line">
            <a:avLst/>
          </a:prstGeom>
          <a:ln w="19050">
            <a:solidFill>
              <a:srgbClr val="A69F9F"/>
            </a:solidFill>
            <a:prstDash val="sysDash"/>
          </a:ln>
        </p:spPr>
        <p:style>
          <a:lnRef idx="1">
            <a:schemeClr val="accent1"/>
          </a:lnRef>
          <a:fillRef idx="0">
            <a:schemeClr val="accent1"/>
          </a:fillRef>
          <a:effectRef idx="0">
            <a:schemeClr val="accent1"/>
          </a:effectRef>
          <a:fontRef idx="minor">
            <a:schemeClr val="tx1"/>
          </a:fontRef>
        </p:style>
      </p:cxnSp>
      <p:sp>
        <p:nvSpPr>
          <p:cNvPr id="142" name="Freeform: Shape 864">
            <a:extLst>
              <a:ext uri="{FF2B5EF4-FFF2-40B4-BE49-F238E27FC236}">
                <a16:creationId xmlns:a16="http://schemas.microsoft.com/office/drawing/2014/main" id="{D98C9081-79C7-7680-CA75-41A6E80C3A62}"/>
              </a:ext>
            </a:extLst>
          </p:cNvPr>
          <p:cNvSpPr/>
          <p:nvPr/>
        </p:nvSpPr>
        <p:spPr>
          <a:xfrm>
            <a:off x="3464896" y="3694415"/>
            <a:ext cx="1133858" cy="594360"/>
          </a:xfrm>
          <a:custGeom>
            <a:avLst/>
            <a:gdLst>
              <a:gd name="connsiteX0" fmla="*/ 997233 w 1231447"/>
              <a:gd name="connsiteY0" fmla="*/ 0 h 702722"/>
              <a:gd name="connsiteX1" fmla="*/ 96423 w 1231447"/>
              <a:gd name="connsiteY1" fmla="*/ 0 h 702722"/>
              <a:gd name="connsiteX2" fmla="*/ 0 w 1231447"/>
              <a:gd name="connsiteY2" fmla="*/ 96423 h 702722"/>
              <a:gd name="connsiteX3" fmla="*/ 0 w 1231447"/>
              <a:gd name="connsiteY3" fmla="*/ 606300 h 702722"/>
              <a:gd name="connsiteX4" fmla="*/ 96423 w 1231447"/>
              <a:gd name="connsiteY4" fmla="*/ 702723 h 702722"/>
              <a:gd name="connsiteX5" fmla="*/ 997233 w 1231447"/>
              <a:gd name="connsiteY5" fmla="*/ 702723 h 702722"/>
              <a:gd name="connsiteX6" fmla="*/ 1082073 w 1231447"/>
              <a:gd name="connsiteY6" fmla="*/ 652117 h 702722"/>
              <a:gd name="connsiteX7" fmla="*/ 1219847 w 1231447"/>
              <a:gd name="connsiteY7" fmla="*/ 397146 h 702722"/>
              <a:gd name="connsiteX8" fmla="*/ 1219847 w 1231447"/>
              <a:gd name="connsiteY8" fmla="*/ 305447 h 702722"/>
              <a:gd name="connsiteX9" fmla="*/ 1082073 w 1231447"/>
              <a:gd name="connsiteY9" fmla="*/ 50477 h 702722"/>
              <a:gd name="connsiteX10" fmla="*/ 997233 w 1231447"/>
              <a:gd name="connsiteY10" fmla="*/ 0 h 70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31447" h="702722">
                <a:moveTo>
                  <a:pt x="997233" y="0"/>
                </a:moveTo>
                <a:lnTo>
                  <a:pt x="96423" y="0"/>
                </a:lnTo>
                <a:cubicBezTo>
                  <a:pt x="43164" y="0"/>
                  <a:pt x="0" y="43164"/>
                  <a:pt x="0" y="96423"/>
                </a:cubicBezTo>
                <a:lnTo>
                  <a:pt x="0" y="606300"/>
                </a:lnTo>
                <a:cubicBezTo>
                  <a:pt x="0" y="659559"/>
                  <a:pt x="43164" y="702723"/>
                  <a:pt x="96423" y="702723"/>
                </a:cubicBezTo>
                <a:lnTo>
                  <a:pt x="997233" y="702723"/>
                </a:lnTo>
                <a:cubicBezTo>
                  <a:pt x="1032631" y="702723"/>
                  <a:pt x="1065247" y="683309"/>
                  <a:pt x="1082073" y="652117"/>
                </a:cubicBezTo>
                <a:lnTo>
                  <a:pt x="1219847" y="397146"/>
                </a:lnTo>
                <a:cubicBezTo>
                  <a:pt x="1235314" y="368543"/>
                  <a:pt x="1235314" y="334050"/>
                  <a:pt x="1219847" y="305447"/>
                </a:cubicBezTo>
                <a:lnTo>
                  <a:pt x="1082073" y="50477"/>
                </a:lnTo>
                <a:cubicBezTo>
                  <a:pt x="1065182" y="19414"/>
                  <a:pt x="1032631" y="0"/>
                  <a:pt x="997233" y="0"/>
                </a:cubicBezTo>
                <a:close/>
              </a:path>
            </a:pathLst>
          </a:custGeom>
          <a:solidFill>
            <a:schemeClr val="bg2"/>
          </a:solidFill>
          <a:ln w="6471" cap="flat">
            <a:noFill/>
            <a:prstDash val="solid"/>
            <a:miter/>
          </a:ln>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Trebuchet MS" panose="020B0603020202020204"/>
                <a:ea typeface="+mn-ea"/>
                <a:cs typeface="+mn-cs"/>
              </a:rPr>
              <a:t>Kd</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Trebuchet MS" panose="020B0603020202020204"/>
                <a:ea typeface="+mn-ea"/>
                <a:cs typeface="+mn-cs"/>
              </a:rPr>
              <a:t>(N = 45)</a:t>
            </a:r>
            <a:r>
              <a:rPr kumimoji="0" lang="en-US" sz="1100" b="0" i="0" u="none" strike="noStrike" kern="1200" cap="none" spc="0" normalizeH="0" baseline="30000" noProof="0" dirty="0">
                <a:ln>
                  <a:noFill/>
                </a:ln>
                <a:solidFill>
                  <a:prstClr val="black"/>
                </a:solidFill>
                <a:effectLst/>
                <a:uLnTx/>
                <a:uFillTx/>
                <a:latin typeface="Trebuchet MS" panose="020B0603020202020204"/>
                <a:ea typeface="+mn-ea"/>
                <a:cs typeface="+mn-cs"/>
              </a:rPr>
              <a:t>b</a:t>
            </a:r>
            <a:r>
              <a:rPr kumimoji="0" lang="en-US" sz="1100" b="0" i="0" u="none" strike="noStrike" kern="1200" cap="none" spc="0" normalizeH="0" baseline="0" noProof="0" dirty="0">
                <a:ln>
                  <a:noFill/>
                </a:ln>
                <a:solidFill>
                  <a:prstClr val="black"/>
                </a:solidFill>
                <a:effectLst/>
                <a:uLnTx/>
                <a:uFillTx/>
                <a:latin typeface="Trebuchet MS" panose="020B0603020202020204"/>
                <a:ea typeface="+mn-ea"/>
                <a:cs typeface="+mn-cs"/>
              </a:rPr>
              <a:t> </a:t>
            </a:r>
          </a:p>
        </p:txBody>
      </p:sp>
      <p:sp>
        <p:nvSpPr>
          <p:cNvPr id="143" name="TextBox 142">
            <a:extLst>
              <a:ext uri="{FF2B5EF4-FFF2-40B4-BE49-F238E27FC236}">
                <a16:creationId xmlns:a16="http://schemas.microsoft.com/office/drawing/2014/main" id="{EBAD7AE8-743C-3561-87EA-8B0C7A97C730}"/>
              </a:ext>
            </a:extLst>
          </p:cNvPr>
          <p:cNvSpPr txBox="1"/>
          <p:nvPr/>
        </p:nvSpPr>
        <p:spPr>
          <a:xfrm>
            <a:off x="4829532" y="1584557"/>
            <a:ext cx="1564852" cy="276999"/>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595454"/>
                </a:solidFill>
                <a:effectLst/>
                <a:uLnTx/>
                <a:uFillTx/>
                <a:latin typeface="Trebuchet MS" panose="020B0603020202020204"/>
                <a:ea typeface="+mn-ea"/>
                <a:cs typeface="+mn-cs"/>
              </a:rPr>
              <a:t>Selected </a:t>
            </a:r>
            <a:r>
              <a:rPr kumimoji="0" lang="en-US" sz="1200" b="1" i="1" u="none" strike="noStrike" kern="1200" cap="none" spc="0" normalizeH="0" baseline="0" noProof="0" dirty="0" err="1">
                <a:ln>
                  <a:noFill/>
                </a:ln>
                <a:solidFill>
                  <a:srgbClr val="595454"/>
                </a:solidFill>
                <a:effectLst/>
                <a:uLnTx/>
                <a:uFillTx/>
                <a:latin typeface="Trebuchet MS" panose="020B0603020202020204"/>
                <a:ea typeface="+mn-ea"/>
                <a:cs typeface="+mn-cs"/>
              </a:rPr>
              <a:t>Mezi</a:t>
            </a:r>
            <a:r>
              <a:rPr kumimoji="0" lang="en-US" sz="1200" b="1" i="1" u="none" strike="noStrike" kern="1200" cap="none" spc="0" normalizeH="0" baseline="0" noProof="0" dirty="0">
                <a:ln>
                  <a:noFill/>
                </a:ln>
                <a:solidFill>
                  <a:srgbClr val="595454"/>
                </a:solidFill>
                <a:effectLst/>
                <a:uLnTx/>
                <a:uFillTx/>
                <a:latin typeface="Trebuchet MS" panose="020B0603020202020204"/>
                <a:ea typeface="+mn-ea"/>
                <a:cs typeface="+mn-cs"/>
              </a:rPr>
              <a:t> dose</a:t>
            </a:r>
            <a:endParaRPr kumimoji="0" lang="en-US" sz="1200" b="1" i="1" u="none" strike="noStrike" kern="1200" cap="none" spc="0" normalizeH="0" baseline="30000" noProof="0" dirty="0">
              <a:ln>
                <a:noFill/>
              </a:ln>
              <a:solidFill>
                <a:srgbClr val="595454"/>
              </a:solidFill>
              <a:effectLst/>
              <a:uLnTx/>
              <a:uFillTx/>
              <a:latin typeface="Trebuchet MS" panose="020B0603020202020204"/>
              <a:ea typeface="+mn-ea"/>
              <a:cs typeface="+mn-cs"/>
            </a:endParaRPr>
          </a:p>
        </p:txBody>
      </p:sp>
      <p:sp>
        <p:nvSpPr>
          <p:cNvPr id="4" name="TextBox 3">
            <a:extLst>
              <a:ext uri="{FF2B5EF4-FFF2-40B4-BE49-F238E27FC236}">
                <a16:creationId xmlns:a16="http://schemas.microsoft.com/office/drawing/2014/main" id="{220F31DE-E761-96A3-0A1B-5B042B107AF9}"/>
              </a:ext>
            </a:extLst>
          </p:cNvPr>
          <p:cNvSpPr txBox="1"/>
          <p:nvPr/>
        </p:nvSpPr>
        <p:spPr>
          <a:xfrm>
            <a:off x="0" y="6617863"/>
            <a:ext cx="609600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Dimopoulos MA et al. EHA 2026;Abstract LB5004</a:t>
            </a:r>
          </a:p>
        </p:txBody>
      </p:sp>
    </p:spTree>
    <p:custDataLst>
      <p:tags r:id="rId1"/>
    </p:custDataLst>
    <p:extLst>
      <p:ext uri="{BB962C8B-B14F-4D97-AF65-F5344CB8AC3E}">
        <p14:creationId xmlns:p14="http://schemas.microsoft.com/office/powerpoint/2010/main" val="33141386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523D9-AC3C-F1AE-9A4A-F3DD6E40F8F5}"/>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1F5BF1EA-3A68-DFDD-EDBB-49165A51FEC8}"/>
              </a:ext>
            </a:extLst>
          </p:cNvPr>
          <p:cNvSpPr>
            <a:spLocks noGrp="1"/>
          </p:cNvSpPr>
          <p:nvPr>
            <p:ph type="body" sz="quarter" idx="12"/>
          </p:nvPr>
        </p:nvSpPr>
        <p:spPr>
          <a:xfrm>
            <a:off x="9665818" y="0"/>
            <a:ext cx="2526183" cy="249283"/>
          </a:xfrm>
        </p:spPr>
        <p:txBody>
          <a:bodyPr/>
          <a:lstStyle/>
          <a:p>
            <a:r>
              <a:rPr lang="en-US" dirty="0"/>
              <a:t>SUCCESSOR-2</a:t>
            </a:r>
          </a:p>
        </p:txBody>
      </p:sp>
      <p:sp>
        <p:nvSpPr>
          <p:cNvPr id="2" name="Title 1">
            <a:extLst>
              <a:ext uri="{FF2B5EF4-FFF2-40B4-BE49-F238E27FC236}">
                <a16:creationId xmlns:a16="http://schemas.microsoft.com/office/drawing/2014/main" id="{AA95181D-09B2-9DC5-13C9-7E1614005E51}"/>
              </a:ext>
            </a:extLst>
          </p:cNvPr>
          <p:cNvSpPr>
            <a:spLocks noGrp="1"/>
          </p:cNvSpPr>
          <p:nvPr>
            <p:ph type="title"/>
          </p:nvPr>
        </p:nvSpPr>
        <p:spPr>
          <a:xfrm>
            <a:off x="378462" y="145370"/>
            <a:ext cx="11435077" cy="677333"/>
          </a:xfrm>
        </p:spPr>
        <p:txBody>
          <a:bodyPr/>
          <a:lstStyle/>
          <a:p>
            <a:r>
              <a:rPr lang="en-US" dirty="0"/>
              <a:t>SUCCESSOR-2: Prior Therapy</a:t>
            </a:r>
          </a:p>
        </p:txBody>
      </p:sp>
      <p:sp>
        <p:nvSpPr>
          <p:cNvPr id="8" name="Footer Placeholder 7">
            <a:extLst>
              <a:ext uri="{FF2B5EF4-FFF2-40B4-BE49-F238E27FC236}">
                <a16:creationId xmlns:a16="http://schemas.microsoft.com/office/drawing/2014/main" id="{C797DC0A-8CDC-9972-E897-A723644B49CA}"/>
              </a:ext>
            </a:extLst>
          </p:cNvPr>
          <p:cNvSpPr>
            <a:spLocks noGrp="1"/>
          </p:cNvSpPr>
          <p:nvPr>
            <p:ph type="ftr" sz="quarter" idx="13"/>
          </p:nvPr>
        </p:nvSpPr>
        <p:spPr>
          <a:xfrm>
            <a:off x="369888" y="6103939"/>
            <a:ext cx="10900624" cy="309562"/>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Data cutoff: January 15, 2026. In the confirmatory analysis group, defined as all patients from stages 1 and 2 randomized to 1.0 mg Mezi plus Kd or Kd. Percentages may not total 100 due to rounding. </a:t>
            </a:r>
            <a:r>
              <a:rPr kumimoji="0" lang="en-US" sz="800" b="0" i="0" u="none" strike="noStrike" kern="1200" cap="none" spc="0" normalizeH="0" baseline="30000" noProof="0" dirty="0">
                <a:ln>
                  <a:noFill/>
                </a:ln>
                <a:solidFill>
                  <a:srgbClr val="595454"/>
                </a:solidFill>
                <a:effectLst/>
                <a:uLnTx/>
                <a:uFillTx/>
                <a:latin typeface="Trebuchet MS" panose="020B0603020202020204"/>
                <a:ea typeface="+mn-ea"/>
                <a:cs typeface="+mn-cs"/>
              </a:rPr>
              <a:t>a</a:t>
            </a: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Refractory is defined as disease that is nonresponsive on therapy (failure to achieve minimal response or development of progressive disease while on therapy) or progresses within 60 days of last dose; </a:t>
            </a:r>
            <a:r>
              <a:rPr kumimoji="0" lang="en-US" sz="800" b="0" i="0" u="none" strike="noStrike" kern="1200" cap="none" spc="0" normalizeH="0" baseline="30000" noProof="0" dirty="0">
                <a:ln>
                  <a:noFill/>
                </a:ln>
                <a:solidFill>
                  <a:srgbClr val="595454"/>
                </a:solidFill>
                <a:effectLst/>
                <a:uLnTx/>
                <a:uFillTx/>
                <a:latin typeface="Trebuchet MS" panose="020B0603020202020204"/>
                <a:ea typeface="+mn-ea"/>
                <a:cs typeface="+mn-cs"/>
              </a:rPr>
              <a:t>b</a:t>
            </a: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Triple-class refractory is defined as refractory to an IMiD, PI, and anti-CD38 </a:t>
            </a:r>
            <a:r>
              <a:rPr kumimoji="0" lang="en-US" sz="800" b="0" i="0" u="none" strike="noStrike" kern="1200" cap="none" spc="0" normalizeH="0" baseline="0" noProof="0" dirty="0" err="1">
                <a:ln>
                  <a:noFill/>
                </a:ln>
                <a:solidFill>
                  <a:srgbClr val="595454"/>
                </a:solidFill>
                <a:effectLst/>
                <a:uLnTx/>
                <a:uFillTx/>
                <a:latin typeface="Trebuchet MS" panose="020B0603020202020204"/>
                <a:ea typeface="+mn-ea"/>
                <a:cs typeface="+mn-cs"/>
              </a:rPr>
              <a:t>mAb</a:t>
            </a: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 BCMA, B-cell maturation antigen; PI, proteasome inhibitor.</a:t>
            </a:r>
            <a:endParaRPr kumimoji="0" lang="en-US" sz="800" b="0" i="0" u="none" strike="sngStrike" kern="1200" cap="none" spc="0" normalizeH="0" baseline="0" noProof="0" dirty="0">
              <a:ln>
                <a:noFill/>
              </a:ln>
              <a:solidFill>
                <a:srgbClr val="595454"/>
              </a:solidFill>
              <a:effectLst/>
              <a:uLnTx/>
              <a:uFillTx/>
              <a:latin typeface="Trebuchet MS" panose="020B0603020202020204"/>
              <a:ea typeface="+mn-ea"/>
              <a:cs typeface="+mn-cs"/>
            </a:endParaRPr>
          </a:p>
        </p:txBody>
      </p:sp>
      <p:graphicFrame>
        <p:nvGraphicFramePr>
          <p:cNvPr id="10" name="Table 9">
            <a:extLst>
              <a:ext uri="{FF2B5EF4-FFF2-40B4-BE49-F238E27FC236}">
                <a16:creationId xmlns:a16="http://schemas.microsoft.com/office/drawing/2014/main" id="{D3CDA96B-0015-BBB6-750A-95C81A368D99}"/>
              </a:ext>
            </a:extLst>
          </p:cNvPr>
          <p:cNvGraphicFramePr>
            <a:graphicFrameLocks noGrp="1"/>
          </p:cNvGraphicFramePr>
          <p:nvPr/>
        </p:nvGraphicFramePr>
        <p:xfrm>
          <a:off x="6305539" y="1337115"/>
          <a:ext cx="5508000" cy="4187205"/>
        </p:xfrm>
        <a:graphic>
          <a:graphicData uri="http://schemas.openxmlformats.org/drawingml/2006/table">
            <a:tbl>
              <a:tblPr firstRow="1">
                <a:tableStyleId>{793D81CF-94F2-401A-BA57-92F5A7B2D0C5}</a:tableStyleId>
              </a:tblPr>
              <a:tblGrid>
                <a:gridCol w="2772000">
                  <a:extLst>
                    <a:ext uri="{9D8B030D-6E8A-4147-A177-3AD203B41FA5}">
                      <a16:colId xmlns:a16="http://schemas.microsoft.com/office/drawing/2014/main" val="20000"/>
                    </a:ext>
                  </a:extLst>
                </a:gridCol>
                <a:gridCol w="1368000">
                  <a:extLst>
                    <a:ext uri="{9D8B030D-6E8A-4147-A177-3AD203B41FA5}">
                      <a16:colId xmlns:a16="http://schemas.microsoft.com/office/drawing/2014/main" val="20001"/>
                    </a:ext>
                  </a:extLst>
                </a:gridCol>
                <a:gridCol w="1368000">
                  <a:extLst>
                    <a:ext uri="{9D8B030D-6E8A-4147-A177-3AD203B41FA5}">
                      <a16:colId xmlns:a16="http://schemas.microsoft.com/office/drawing/2014/main" val="20002"/>
                    </a:ext>
                  </a:extLst>
                </a:gridCol>
              </a:tblGrid>
              <a:tr h="548640">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fontAlgn="auto">
                        <a:lnSpc>
                          <a:spcPct val="90000"/>
                        </a:lnSpc>
                        <a:spcBef>
                          <a:spcPts val="0"/>
                        </a:spcBef>
                        <a:spcAft>
                          <a:spcPts val="200"/>
                        </a:spcAft>
                      </a:pPr>
                      <a:endParaRPr lang="en-US" sz="1400" b="1" baseline="30000" dirty="0">
                        <a:solidFill>
                          <a:schemeClr val="tx1"/>
                        </a:solidFill>
                        <a:latin typeface="+mj-lt"/>
                        <a:ea typeface="MS Mincho"/>
                        <a:cs typeface="Times New Roman"/>
                      </a:endParaRPr>
                    </a:p>
                  </a:txBody>
                  <a:tcPr marL="121888" marR="121888" marT="45708" marB="45708"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EEE7E7"/>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indent="0" algn="ctr">
                        <a:lnSpc>
                          <a:spcPct val="90000"/>
                        </a:lnSpc>
                        <a:spcBef>
                          <a:spcPts val="0"/>
                        </a:spcBef>
                        <a:spcAft>
                          <a:spcPts val="200"/>
                        </a:spcAft>
                        <a:tabLst/>
                      </a:pPr>
                      <a:r>
                        <a:rPr lang="en-US" sz="1400" b="1" dirty="0" err="1">
                          <a:solidFill>
                            <a:schemeClr val="bg1"/>
                          </a:solidFill>
                          <a:latin typeface="+mj-lt"/>
                        </a:rPr>
                        <a:t>MeziKd</a:t>
                      </a:r>
                      <a:endParaRPr lang="en-US" sz="1400" b="1" dirty="0">
                        <a:solidFill>
                          <a:schemeClr val="bg1"/>
                        </a:solidFill>
                        <a:latin typeface="+mj-lt"/>
                      </a:endParaRPr>
                    </a:p>
                    <a:p>
                      <a:pPr marL="0" indent="0" algn="ctr">
                        <a:lnSpc>
                          <a:spcPct val="90000"/>
                        </a:lnSpc>
                        <a:spcBef>
                          <a:spcPts val="0"/>
                        </a:spcBef>
                        <a:spcAft>
                          <a:spcPts val="200"/>
                        </a:spcAft>
                        <a:tabLst/>
                      </a:pPr>
                      <a:r>
                        <a:rPr lang="en-US" sz="1400" b="1" dirty="0">
                          <a:solidFill>
                            <a:schemeClr val="bg1"/>
                          </a:solidFill>
                          <a:latin typeface="+mj-lt"/>
                        </a:rPr>
                        <a:t>(N = 288)</a:t>
                      </a:r>
                    </a:p>
                  </a:txBody>
                  <a:tcPr marL="121888" marR="121888" marT="45708" marB="45708"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097789"/>
                    </a:solidFill>
                  </a:tcPr>
                </a:tc>
                <a:tc>
                  <a:txBody>
                    <a:bodyPr/>
                    <a:lstStyle/>
                    <a:p>
                      <a:pPr marL="0" indent="0" algn="ctr">
                        <a:lnSpc>
                          <a:spcPct val="90000"/>
                        </a:lnSpc>
                        <a:spcBef>
                          <a:spcPts val="0"/>
                        </a:spcBef>
                        <a:spcAft>
                          <a:spcPts val="200"/>
                        </a:spcAft>
                        <a:tabLst/>
                      </a:pPr>
                      <a:r>
                        <a:rPr lang="en-US" sz="1400" b="1" dirty="0" err="1">
                          <a:solidFill>
                            <a:schemeClr val="bg1"/>
                          </a:solidFill>
                          <a:latin typeface="+mj-lt"/>
                        </a:rPr>
                        <a:t>Kd</a:t>
                      </a:r>
                      <a:endParaRPr lang="en-US" sz="1400" b="1" dirty="0">
                        <a:solidFill>
                          <a:schemeClr val="bg1"/>
                        </a:solidFill>
                        <a:latin typeface="+mj-lt"/>
                      </a:endParaRPr>
                    </a:p>
                    <a:p>
                      <a:pPr marL="0" indent="0" algn="ctr">
                        <a:lnSpc>
                          <a:spcPct val="90000"/>
                        </a:lnSpc>
                        <a:spcBef>
                          <a:spcPts val="0"/>
                        </a:spcBef>
                        <a:spcAft>
                          <a:spcPts val="200"/>
                        </a:spcAft>
                        <a:tabLst/>
                      </a:pPr>
                      <a:r>
                        <a:rPr lang="en-US" sz="1400" b="1" dirty="0">
                          <a:solidFill>
                            <a:schemeClr val="bg1"/>
                          </a:solidFill>
                          <a:latin typeface="+mj-lt"/>
                        </a:rPr>
                        <a:t>(N = 191)</a:t>
                      </a:r>
                    </a:p>
                  </a:txBody>
                  <a:tcPr marL="121888" marR="121888" marT="45708" marB="45708" anchor="b">
                    <a:lnL w="6350" cap="flat" cmpd="sng" algn="ctr">
                      <a:solidFill>
                        <a:schemeClr val="tx1"/>
                      </a:solidFill>
                      <a:prstDash val="solid"/>
                      <a:round/>
                      <a:headEnd type="none" w="med" len="med"/>
                      <a:tailEnd type="none" w="med" len="med"/>
                    </a:lnL>
                    <a:lnR w="19050" cap="flat" cmpd="sng" algn="ctr">
                      <a:solidFill>
                        <a:srgbClr val="595454"/>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242571">
                <a:tc>
                  <a:txBody>
                    <a:bodyPr/>
                    <a:lstStyle/>
                    <a:p>
                      <a:pPr marL="0" indent="0" algn="l" defTabSz="1219170" rtl="0" eaLnBrk="1" latinLnBrk="0" hangingPunct="1">
                        <a:lnSpc>
                          <a:spcPct val="90000"/>
                        </a:lnSpc>
                        <a:spcBef>
                          <a:spcPts val="0"/>
                        </a:spcBef>
                        <a:spcAft>
                          <a:spcPts val="200"/>
                        </a:spcAft>
                        <a:buNone/>
                        <a:tabLst/>
                      </a:pPr>
                      <a:r>
                        <a:rPr lang="en-US" sz="1200" b="1" kern="1200" dirty="0">
                          <a:solidFill>
                            <a:schemeClr val="tx1"/>
                          </a:solidFill>
                          <a:latin typeface="+mn-lt"/>
                          <a:ea typeface="+mn-ea"/>
                          <a:cs typeface="+mn-cs"/>
                        </a:rPr>
                        <a:t>Prior therapy exposure</a:t>
                      </a:r>
                      <a:r>
                        <a:rPr lang="en-US" sz="1200" b="1" dirty="0">
                          <a:solidFill>
                            <a:schemeClr val="tx1"/>
                          </a:solidFill>
                          <a:latin typeface="+mn-lt"/>
                          <a:ea typeface="MS Mincho"/>
                          <a:cs typeface="ArialMT"/>
                        </a:rPr>
                        <a:t>, n (%)</a:t>
                      </a:r>
                      <a:endParaRPr lang="en-US" sz="1200" b="1" kern="1200" dirty="0">
                        <a:solidFill>
                          <a:schemeClr val="tx1"/>
                        </a:solidFill>
                        <a:latin typeface="+mn-lt"/>
                        <a:ea typeface="+mn-ea"/>
                        <a:cs typeface="+mn-cs"/>
                      </a:endParaRP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 </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 </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rgbClr val="595454"/>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8"/>
                  </a:ext>
                </a:extLst>
              </a:tr>
              <a:tr h="242571">
                <a:tc>
                  <a:txBody>
                    <a:bodyPr/>
                    <a:lstStyle/>
                    <a:p>
                      <a:pPr marL="365760" marR="0" lvl="0" indent="-230188" algn="l" defTabSz="1219170" rtl="0" eaLnBrk="1" fontAlgn="auto" latinLnBrk="0" hangingPunct="1">
                        <a:lnSpc>
                          <a:spcPct val="90000"/>
                        </a:lnSpc>
                        <a:spcBef>
                          <a:spcPts val="0"/>
                        </a:spcBef>
                        <a:spcAft>
                          <a:spcPts val="200"/>
                        </a:spcAft>
                        <a:buClrTx/>
                        <a:buSzTx/>
                        <a:buFontTx/>
                        <a:buNone/>
                        <a:tabLst/>
                        <a:defRPr/>
                      </a:pPr>
                      <a:r>
                        <a:rPr lang="en-US" sz="1200" b="0" kern="1200" dirty="0">
                          <a:solidFill>
                            <a:schemeClr val="tx1"/>
                          </a:solidFill>
                          <a:latin typeface="+mn-lt"/>
                          <a:ea typeface="MS Mincho"/>
                          <a:cs typeface="Arial" panose="020B0604020202020204" pitchFamily="34" charset="0"/>
                        </a:rPr>
                        <a:t>Anti-CD38 </a:t>
                      </a:r>
                      <a:r>
                        <a:rPr lang="en-US" sz="1200" b="0" kern="1200" dirty="0" err="1">
                          <a:solidFill>
                            <a:schemeClr val="tx1"/>
                          </a:solidFill>
                          <a:latin typeface="+mn-lt"/>
                          <a:ea typeface="MS Mincho"/>
                          <a:cs typeface="Arial" panose="020B0604020202020204" pitchFamily="34" charset="0"/>
                        </a:rPr>
                        <a:t>mAb</a:t>
                      </a:r>
                      <a:endParaRPr lang="en-US" sz="1200" b="0" kern="1200" dirty="0">
                        <a:solidFill>
                          <a:schemeClr val="tx1"/>
                        </a:solidFill>
                        <a:latin typeface="+mn-lt"/>
                        <a:ea typeface="MS Mincho"/>
                        <a:cs typeface="Arial" panose="020B0604020202020204" pitchFamily="34" charset="0"/>
                      </a:endParaRP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288 (100)</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191 (100)</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881654546"/>
                  </a:ext>
                </a:extLst>
              </a:tr>
              <a:tr h="242571">
                <a:tc>
                  <a:txBody>
                    <a:bodyPr/>
                    <a:lstStyle/>
                    <a:p>
                      <a:pPr marL="365760" marR="0" lvl="0" indent="-230188" algn="l" defTabSz="1219170" rtl="0" eaLnBrk="1" fontAlgn="auto" latinLnBrk="0" hangingPunct="1">
                        <a:lnSpc>
                          <a:spcPct val="90000"/>
                        </a:lnSpc>
                        <a:spcBef>
                          <a:spcPts val="0"/>
                        </a:spcBef>
                        <a:spcAft>
                          <a:spcPts val="200"/>
                        </a:spcAft>
                        <a:buClrTx/>
                        <a:buSzTx/>
                        <a:buFontTx/>
                        <a:buNone/>
                        <a:tabLst/>
                        <a:defRPr/>
                      </a:pPr>
                      <a:r>
                        <a:rPr lang="en-US" sz="1200" b="0" kern="1200" dirty="0">
                          <a:solidFill>
                            <a:schemeClr val="tx1"/>
                          </a:solidFill>
                          <a:latin typeface="+mn-lt"/>
                          <a:ea typeface="MS Mincho"/>
                          <a:cs typeface="Arial" panose="020B0604020202020204" pitchFamily="34" charset="0"/>
                        </a:rPr>
                        <a:t>LEN</a:t>
                      </a: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288 (100)</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191 (100)</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142331558"/>
                  </a:ext>
                </a:extLst>
              </a:tr>
              <a:tr h="242571">
                <a:tc>
                  <a:txBody>
                    <a:bodyPr/>
                    <a:lstStyle/>
                    <a:p>
                      <a:pPr marL="365760" marR="0" lvl="0" indent="-230188" algn="l" defTabSz="1219170" rtl="0" eaLnBrk="1" fontAlgn="auto" latinLnBrk="0" hangingPunct="1">
                        <a:lnSpc>
                          <a:spcPct val="90000"/>
                        </a:lnSpc>
                        <a:spcBef>
                          <a:spcPts val="0"/>
                        </a:spcBef>
                        <a:spcAft>
                          <a:spcPts val="200"/>
                        </a:spcAft>
                        <a:buClrTx/>
                        <a:buSzTx/>
                        <a:buFontTx/>
                        <a:buNone/>
                        <a:tabLst/>
                        <a:defRPr/>
                      </a:pPr>
                      <a:r>
                        <a:rPr lang="en-US" sz="1200" b="0" kern="1200" dirty="0">
                          <a:solidFill>
                            <a:schemeClr val="tx1"/>
                          </a:solidFill>
                          <a:latin typeface="+mn-lt"/>
                          <a:ea typeface="MS Mincho"/>
                          <a:cs typeface="Arial" panose="020B0604020202020204" pitchFamily="34" charset="0"/>
                        </a:rPr>
                        <a:t>Triple-class exposed</a:t>
                      </a:r>
                    </a:p>
                  </a:txBody>
                  <a:tcPr marL="68580" marR="68580" marT="0" marB="0" anchor="ctr">
                    <a:lnL w="28575" cap="flat" cmpd="sng" algn="ctr">
                      <a:solidFill>
                        <a:schemeClr val="accent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265 (92.0)</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176 (92.1)</a:t>
                      </a:r>
                    </a:p>
                  </a:txBody>
                  <a:tcPr marL="68580" marR="68580" marT="0" marB="0" anchor="ctr">
                    <a:lnL w="6350" cap="flat" cmpd="sng" algn="ctr">
                      <a:solidFill>
                        <a:schemeClr val="tx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534607070"/>
                  </a:ext>
                </a:extLst>
              </a:tr>
              <a:tr h="242571">
                <a:tc>
                  <a:txBody>
                    <a:bodyPr/>
                    <a:lstStyle/>
                    <a:p>
                      <a:pPr marL="365760" marR="0" lvl="0" indent="-230188" algn="l" defTabSz="1219170" rtl="0" eaLnBrk="1" fontAlgn="auto" latinLnBrk="0" hangingPunct="1">
                        <a:lnSpc>
                          <a:spcPct val="90000"/>
                        </a:lnSpc>
                        <a:spcBef>
                          <a:spcPts val="0"/>
                        </a:spcBef>
                        <a:spcAft>
                          <a:spcPts val="200"/>
                        </a:spcAft>
                        <a:buClrTx/>
                        <a:buSzTx/>
                        <a:buFontTx/>
                        <a:buNone/>
                        <a:tabLst/>
                        <a:defRPr/>
                      </a:pPr>
                      <a:r>
                        <a:rPr lang="en-US" sz="1200" b="0" kern="1200" dirty="0">
                          <a:solidFill>
                            <a:schemeClr val="tx2"/>
                          </a:solidFill>
                          <a:latin typeface="+mn-lt"/>
                          <a:ea typeface="MS Mincho"/>
                          <a:cs typeface="Arial" panose="020B0604020202020204" pitchFamily="34" charset="0"/>
                        </a:rPr>
                        <a:t>POM</a:t>
                      </a: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2"/>
                          </a:solidFill>
                          <a:latin typeface="+mn-lt"/>
                          <a:ea typeface="MS Mincho"/>
                          <a:cs typeface="Arial" panose="020B0604020202020204" pitchFamily="34" charset="0"/>
                        </a:rPr>
                        <a:t>114 (39.6)</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2"/>
                          </a:solidFill>
                          <a:latin typeface="+mn-lt"/>
                          <a:ea typeface="MS Mincho"/>
                          <a:cs typeface="Arial" panose="020B0604020202020204" pitchFamily="34" charset="0"/>
                        </a:rPr>
                        <a:t>64 (33.5)</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rgbClr val="595454"/>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281078729"/>
                  </a:ext>
                </a:extLst>
              </a:tr>
              <a:tr h="242571">
                <a:tc>
                  <a:txBody>
                    <a:bodyPr/>
                    <a:lstStyle/>
                    <a:p>
                      <a:pPr marL="365760" marR="0" lvl="0" indent="-230188" algn="l" defTabSz="1219170" rtl="0" eaLnBrk="1" fontAlgn="auto" latinLnBrk="0" hangingPunct="1">
                        <a:lnSpc>
                          <a:spcPct val="90000"/>
                        </a:lnSpc>
                        <a:spcBef>
                          <a:spcPts val="0"/>
                        </a:spcBef>
                        <a:spcAft>
                          <a:spcPts val="200"/>
                        </a:spcAft>
                        <a:buClrTx/>
                        <a:buSzTx/>
                        <a:buFontTx/>
                        <a:buNone/>
                        <a:tabLst/>
                        <a:defRPr/>
                      </a:pPr>
                      <a:r>
                        <a:rPr lang="en-US" sz="1200" b="0" kern="1200" dirty="0">
                          <a:solidFill>
                            <a:schemeClr val="tx1"/>
                          </a:solidFill>
                          <a:latin typeface="+mn-lt"/>
                          <a:ea typeface="MS Mincho"/>
                          <a:cs typeface="Arial" panose="020B0604020202020204" pitchFamily="34" charset="0"/>
                        </a:rPr>
                        <a:t>BCMA-targeted therapy</a:t>
                      </a: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23 (8.0)</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12 (6.3)</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rgbClr val="595454"/>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131623938"/>
                  </a:ext>
                </a:extLst>
              </a:tr>
              <a:tr h="242571">
                <a:tc>
                  <a:txBody>
                    <a:bodyPr/>
                    <a:lstStyle/>
                    <a:p>
                      <a:pPr marL="365760" marR="0" lvl="0" indent="-230188" algn="l" defTabSz="1219170" rtl="0" eaLnBrk="1" fontAlgn="auto" latinLnBrk="0" hangingPunct="1">
                        <a:lnSpc>
                          <a:spcPct val="90000"/>
                        </a:lnSpc>
                        <a:spcBef>
                          <a:spcPts val="0"/>
                        </a:spcBef>
                        <a:spcAft>
                          <a:spcPts val="200"/>
                        </a:spcAft>
                        <a:buClrTx/>
                        <a:buSzTx/>
                        <a:buFontTx/>
                        <a:buNone/>
                        <a:tabLst/>
                        <a:defRPr/>
                      </a:pPr>
                      <a:r>
                        <a:rPr lang="en-US" sz="1200" b="0" kern="1200" dirty="0">
                          <a:solidFill>
                            <a:schemeClr val="tx1"/>
                          </a:solidFill>
                          <a:latin typeface="+mn-lt"/>
                          <a:ea typeface="MS Mincho"/>
                          <a:cs typeface="Arial" panose="020B0604020202020204" pitchFamily="34" charset="0"/>
                        </a:rPr>
                        <a:t>T cell-redirecting therapy</a:t>
                      </a: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28 (9.7)</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12 (6.3)</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rgbClr val="595454"/>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r h="242571">
                <a:tc>
                  <a:txBody>
                    <a:bodyPr/>
                    <a:lstStyle/>
                    <a:p>
                      <a:pPr marL="0" indent="0" algn="l" defTabSz="1219170" rtl="0" eaLnBrk="1" latinLnBrk="0" hangingPunct="1">
                        <a:lnSpc>
                          <a:spcPct val="90000"/>
                        </a:lnSpc>
                        <a:spcBef>
                          <a:spcPts val="0"/>
                        </a:spcBef>
                        <a:spcAft>
                          <a:spcPts val="200"/>
                        </a:spcAft>
                        <a:buNone/>
                        <a:tabLst/>
                      </a:pPr>
                      <a:r>
                        <a:rPr lang="en-US" sz="1200" b="1" kern="1200" dirty="0">
                          <a:solidFill>
                            <a:schemeClr val="tx1"/>
                          </a:solidFill>
                          <a:latin typeface="+mn-lt"/>
                          <a:ea typeface="+mn-ea"/>
                          <a:cs typeface="+mn-cs"/>
                        </a:rPr>
                        <a:t>Refractory status</a:t>
                      </a:r>
                      <a:r>
                        <a:rPr lang="en-US" sz="1200" b="1" dirty="0">
                          <a:solidFill>
                            <a:schemeClr val="tx1"/>
                          </a:solidFill>
                          <a:latin typeface="+mn-lt"/>
                          <a:ea typeface="MS Mincho"/>
                          <a:cs typeface="ArialMT"/>
                        </a:rPr>
                        <a:t>, n (%)</a:t>
                      </a:r>
                      <a:r>
                        <a:rPr lang="en-US" sz="1200" b="1" baseline="30000" dirty="0">
                          <a:solidFill>
                            <a:schemeClr val="tx1"/>
                          </a:solidFill>
                          <a:latin typeface="+mn-lt"/>
                          <a:ea typeface="MS Mincho"/>
                          <a:cs typeface="ArialMT"/>
                        </a:rPr>
                        <a:t>a</a:t>
                      </a:r>
                      <a:endParaRPr lang="en-US" sz="1200" b="1" kern="1200" dirty="0">
                        <a:solidFill>
                          <a:schemeClr val="tx1"/>
                        </a:solidFill>
                        <a:latin typeface="+mn-lt"/>
                        <a:ea typeface="+mn-ea"/>
                        <a:cs typeface="+mn-cs"/>
                      </a:endParaRP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 </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 </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rgbClr val="595454"/>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547853976"/>
                  </a:ext>
                </a:extLst>
              </a:tr>
              <a:tr h="242571">
                <a:tc>
                  <a:txBody>
                    <a:bodyPr/>
                    <a:lstStyle/>
                    <a:p>
                      <a:pPr marL="365760" indent="-230188" algn="l"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To last prior LOT</a:t>
                      </a: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264 (91.7)</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181 (94.8)</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rgbClr val="595454"/>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291920121"/>
                  </a:ext>
                </a:extLst>
              </a:tr>
              <a:tr h="242571">
                <a:tc>
                  <a:txBody>
                    <a:bodyPr/>
                    <a:lstStyle/>
                    <a:p>
                      <a:pPr marL="365760" indent="-230188" algn="l"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Anti-CD38 </a:t>
                      </a:r>
                      <a:r>
                        <a:rPr lang="en-US" sz="1200" b="0" kern="1200" dirty="0" err="1">
                          <a:solidFill>
                            <a:schemeClr val="tx1"/>
                          </a:solidFill>
                          <a:latin typeface="+mn-lt"/>
                          <a:ea typeface="MS Mincho"/>
                          <a:cs typeface="Arial" panose="020B0604020202020204" pitchFamily="34" charset="0"/>
                        </a:rPr>
                        <a:t>mAb</a:t>
                      </a:r>
                      <a:endParaRPr lang="en-US" sz="1200" b="0" kern="1200" dirty="0">
                        <a:solidFill>
                          <a:schemeClr val="tx1"/>
                        </a:solidFill>
                        <a:latin typeface="+mn-lt"/>
                        <a:ea typeface="MS Mincho"/>
                        <a:cs typeface="Arial" panose="020B0604020202020204" pitchFamily="34" charset="0"/>
                      </a:endParaRPr>
                    </a:p>
                  </a:txBody>
                  <a:tcPr marL="68580" marR="68580" marT="0" marB="0" anchor="ctr">
                    <a:lnL w="28575" cap="flat" cmpd="sng" algn="ctr">
                      <a:solidFill>
                        <a:schemeClr val="accent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248 (86.1)</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163 (85.3)</a:t>
                      </a:r>
                    </a:p>
                  </a:txBody>
                  <a:tcPr marL="68580" marR="68580" marT="0" marB="0" anchor="ctr">
                    <a:lnL w="6350" cap="flat" cmpd="sng" algn="ctr">
                      <a:solidFill>
                        <a:schemeClr val="tx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800686502"/>
                  </a:ext>
                </a:extLst>
              </a:tr>
              <a:tr h="242571">
                <a:tc>
                  <a:txBody>
                    <a:bodyPr/>
                    <a:lstStyle/>
                    <a:p>
                      <a:pPr marL="365760" marR="0" lvl="0" indent="-230188" algn="l" defTabSz="1219170" rtl="0" eaLnBrk="1" fontAlgn="auto" latinLnBrk="0" hangingPunct="1">
                        <a:lnSpc>
                          <a:spcPct val="90000"/>
                        </a:lnSpc>
                        <a:spcBef>
                          <a:spcPts val="0"/>
                        </a:spcBef>
                        <a:spcAft>
                          <a:spcPts val="200"/>
                        </a:spcAft>
                        <a:buClrTx/>
                        <a:buSzTx/>
                        <a:buFontTx/>
                        <a:buNone/>
                        <a:tabLst/>
                        <a:defRPr/>
                      </a:pPr>
                      <a:r>
                        <a:rPr lang="en-US" sz="1200" b="0" kern="1200" dirty="0">
                          <a:solidFill>
                            <a:schemeClr val="tx1"/>
                          </a:solidFill>
                          <a:latin typeface="+mn-lt"/>
                          <a:ea typeface="MS Mincho"/>
                          <a:cs typeface="Arial" panose="020B0604020202020204" pitchFamily="34" charset="0"/>
                        </a:rPr>
                        <a:t>LEN </a:t>
                      </a:r>
                    </a:p>
                  </a:txBody>
                  <a:tcPr marL="68580" marR="68580" marT="0" marB="0" anchor="ctr">
                    <a:lnL w="28575" cap="flat" cmpd="sng" algn="ctr">
                      <a:solidFill>
                        <a:schemeClr val="accent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220 (76.4)</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143 (74.9)</a:t>
                      </a:r>
                    </a:p>
                  </a:txBody>
                  <a:tcPr marL="68580" marR="68580" marT="0" marB="0" anchor="ctr">
                    <a:lnL w="6350" cap="flat" cmpd="sng" algn="ctr">
                      <a:solidFill>
                        <a:schemeClr val="tx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670145520"/>
                  </a:ext>
                </a:extLst>
              </a:tr>
              <a:tr h="242571">
                <a:tc>
                  <a:txBody>
                    <a:bodyPr/>
                    <a:lstStyle/>
                    <a:p>
                      <a:pPr marL="365760" marR="0" lvl="0" indent="-230188" algn="l" defTabSz="1219170" rtl="0" eaLnBrk="1" fontAlgn="auto" latinLnBrk="0" hangingPunct="1">
                        <a:lnSpc>
                          <a:spcPct val="90000"/>
                        </a:lnSpc>
                        <a:spcBef>
                          <a:spcPts val="0"/>
                        </a:spcBef>
                        <a:spcAft>
                          <a:spcPts val="200"/>
                        </a:spcAft>
                        <a:buClrTx/>
                        <a:buSzTx/>
                        <a:buFontTx/>
                        <a:buNone/>
                        <a:tabLst/>
                        <a:defRPr/>
                      </a:pPr>
                      <a:r>
                        <a:rPr lang="en-US" sz="1200" b="0" kern="1200" dirty="0">
                          <a:solidFill>
                            <a:schemeClr val="tx1"/>
                          </a:solidFill>
                          <a:latin typeface="+mn-lt"/>
                          <a:ea typeface="MS Mincho"/>
                          <a:cs typeface="Arial" panose="020B0604020202020204" pitchFamily="34" charset="0"/>
                        </a:rPr>
                        <a:t>POM</a:t>
                      </a: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99 (34.4)</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56 (29.3)</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rgbClr val="595454"/>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639650117"/>
                  </a:ext>
                </a:extLst>
              </a:tr>
              <a:tr h="242571">
                <a:tc>
                  <a:txBody>
                    <a:bodyPr/>
                    <a:lstStyle/>
                    <a:p>
                      <a:pPr marL="365760" indent="-230188" algn="l"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PI</a:t>
                      </a: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138 (47.9)</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102 (53.4)</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rgbClr val="595454"/>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293372579"/>
                  </a:ext>
                </a:extLst>
              </a:tr>
              <a:tr h="242571">
                <a:tc>
                  <a:txBody>
                    <a:bodyPr/>
                    <a:lstStyle/>
                    <a:p>
                      <a:pPr marL="365760" indent="-230188" algn="l"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Anti-CD38 </a:t>
                      </a:r>
                      <a:r>
                        <a:rPr lang="en-US" sz="1200" b="0" kern="1200" dirty="0" err="1">
                          <a:solidFill>
                            <a:schemeClr val="tx1"/>
                          </a:solidFill>
                          <a:latin typeface="+mn-lt"/>
                          <a:ea typeface="MS Mincho"/>
                          <a:cs typeface="Arial" panose="020B0604020202020204" pitchFamily="34" charset="0"/>
                        </a:rPr>
                        <a:t>mAb</a:t>
                      </a:r>
                      <a:r>
                        <a:rPr lang="en-US" sz="1200" b="0" kern="1200" dirty="0">
                          <a:solidFill>
                            <a:schemeClr val="tx1"/>
                          </a:solidFill>
                          <a:latin typeface="+mn-lt"/>
                          <a:ea typeface="MS Mincho"/>
                          <a:cs typeface="Arial" panose="020B0604020202020204" pitchFamily="34" charset="0"/>
                        </a:rPr>
                        <a:t> and LEN</a:t>
                      </a:r>
                    </a:p>
                  </a:txBody>
                  <a:tcPr marL="68580" marR="68580" marT="0" marB="0" anchor="ctr">
                    <a:lnL w="28575" cap="flat" cmpd="sng" algn="ctr">
                      <a:solidFill>
                        <a:schemeClr val="accent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199 (69.1)</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127 (66.5)</a:t>
                      </a:r>
                    </a:p>
                  </a:txBody>
                  <a:tcPr marL="68580" marR="68580" marT="0" marB="0" anchor="ctr">
                    <a:lnL w="6350" cap="flat" cmpd="sng" algn="ctr">
                      <a:solidFill>
                        <a:schemeClr val="tx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314597602"/>
                  </a:ext>
                </a:extLst>
              </a:tr>
              <a:tr h="242571">
                <a:tc>
                  <a:txBody>
                    <a:bodyPr/>
                    <a:lstStyle/>
                    <a:p>
                      <a:pPr marL="365760" indent="-230188" algn="l"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Triple-class </a:t>
                      </a:r>
                      <a:r>
                        <a:rPr lang="en-US" sz="1200" b="0" kern="1200" dirty="0" err="1">
                          <a:solidFill>
                            <a:schemeClr val="tx1"/>
                          </a:solidFill>
                          <a:latin typeface="+mn-lt"/>
                          <a:ea typeface="MS Mincho"/>
                          <a:cs typeface="Arial" panose="020B0604020202020204" pitchFamily="34" charset="0"/>
                        </a:rPr>
                        <a:t>refractory</a:t>
                      </a:r>
                      <a:r>
                        <a:rPr lang="en-US" sz="1200" b="0" kern="1200" baseline="30000" dirty="0" err="1">
                          <a:solidFill>
                            <a:schemeClr val="tx1"/>
                          </a:solidFill>
                          <a:latin typeface="+mn-lt"/>
                          <a:ea typeface="MS Mincho"/>
                          <a:cs typeface="Arial" panose="020B0604020202020204" pitchFamily="34" charset="0"/>
                        </a:rPr>
                        <a:t>b</a:t>
                      </a:r>
                      <a:endParaRPr lang="en-US" sz="1200" b="0" kern="1200" dirty="0">
                        <a:solidFill>
                          <a:schemeClr val="tx1"/>
                        </a:solidFill>
                        <a:latin typeface="+mn-lt"/>
                        <a:ea typeface="MS Mincho"/>
                        <a:cs typeface="Arial" panose="020B0604020202020204" pitchFamily="34" charset="0"/>
                      </a:endParaRP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111 (38.5)</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75 (39.3)</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rgbClr val="595454"/>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20722448"/>
                  </a:ext>
                </a:extLst>
              </a:tr>
            </a:tbl>
          </a:graphicData>
        </a:graphic>
      </p:graphicFrame>
      <p:sp>
        <p:nvSpPr>
          <p:cNvPr id="12" name="Rectangle: Rounded Corners 11">
            <a:extLst>
              <a:ext uri="{FF2B5EF4-FFF2-40B4-BE49-F238E27FC236}">
                <a16:creationId xmlns:a16="http://schemas.microsoft.com/office/drawing/2014/main" id="{35BCB138-F5AA-D166-ECF1-EF98133C7472}"/>
              </a:ext>
            </a:extLst>
          </p:cNvPr>
          <p:cNvSpPr/>
          <p:nvPr/>
        </p:nvSpPr>
        <p:spPr>
          <a:xfrm>
            <a:off x="378460" y="3680750"/>
            <a:ext cx="5504245" cy="1354272"/>
          </a:xfrm>
          <a:prstGeom prst="roundRect">
            <a:avLst>
              <a:gd name="adj" fmla="val 11047"/>
            </a:avLst>
          </a:prstGeom>
          <a:solidFill>
            <a:srgbClr val="BFF1FA"/>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595454"/>
                </a:solidFill>
                <a:effectLst/>
                <a:uLnTx/>
                <a:uFillTx/>
                <a:latin typeface="Trebuchet MS" panose="020B0603020202020204"/>
                <a:ea typeface="Aptos" panose="020B0004020202020204" pitchFamily="34" charset="0"/>
                <a:cs typeface="+mn-cs"/>
              </a:rPr>
              <a:t>With a median of 2 prior LOTs, </a:t>
            </a:r>
            <a:br>
              <a:rPr kumimoji="0" lang="en-US" sz="1800" b="1" i="0" u="none" strike="noStrike" kern="1200" cap="none" spc="0" normalizeH="0" baseline="0" noProof="0" dirty="0">
                <a:ln>
                  <a:noFill/>
                </a:ln>
                <a:solidFill>
                  <a:srgbClr val="595454"/>
                </a:solidFill>
                <a:effectLst/>
                <a:uLnTx/>
                <a:uFillTx/>
                <a:latin typeface="Trebuchet MS" panose="020B0603020202020204"/>
                <a:ea typeface="Aptos" panose="020B0004020202020204" pitchFamily="34" charset="0"/>
                <a:cs typeface="+mn-cs"/>
              </a:rPr>
            </a:br>
            <a:r>
              <a:rPr kumimoji="0" lang="en-US" sz="1800" b="1" i="0" u="none" strike="noStrike" kern="1200" cap="none" spc="0" normalizeH="0" baseline="0" noProof="0" dirty="0">
                <a:ln>
                  <a:noFill/>
                </a:ln>
                <a:solidFill>
                  <a:srgbClr val="595454"/>
                </a:solidFill>
                <a:effectLst/>
                <a:uLnTx/>
                <a:uFillTx/>
                <a:latin typeface="Trebuchet MS" panose="020B0603020202020204"/>
                <a:ea typeface="Aptos" panose="020B0004020202020204" pitchFamily="34" charset="0"/>
                <a:cs typeface="+mn-cs"/>
              </a:rPr>
              <a:t>86% of patients were refractory to </a:t>
            </a:r>
            <a:br>
              <a:rPr kumimoji="0" lang="en-US" sz="1800" b="1" i="0" u="none" strike="noStrike" kern="1200" cap="none" spc="0" normalizeH="0" baseline="0" noProof="0" dirty="0">
                <a:ln>
                  <a:noFill/>
                </a:ln>
                <a:solidFill>
                  <a:srgbClr val="595454"/>
                </a:solidFill>
                <a:effectLst/>
                <a:uLnTx/>
                <a:uFillTx/>
                <a:latin typeface="Trebuchet MS" panose="020B0603020202020204"/>
                <a:ea typeface="Aptos" panose="020B0004020202020204" pitchFamily="34" charset="0"/>
                <a:cs typeface="+mn-cs"/>
              </a:rPr>
            </a:br>
            <a:r>
              <a:rPr kumimoji="0" lang="en-US" sz="1800" b="1" i="0" u="none" strike="noStrike" kern="1200" cap="none" spc="0" normalizeH="0" baseline="0" noProof="0" dirty="0">
                <a:ln>
                  <a:noFill/>
                </a:ln>
                <a:solidFill>
                  <a:srgbClr val="595454"/>
                </a:solidFill>
                <a:effectLst/>
                <a:uLnTx/>
                <a:uFillTx/>
                <a:latin typeface="Trebuchet MS" panose="020B0603020202020204"/>
                <a:ea typeface="Aptos" panose="020B0004020202020204" pitchFamily="34" charset="0"/>
                <a:cs typeface="+mn-cs"/>
              </a:rPr>
              <a:t>anti-CD38 mAbs and 93% to their last LOT</a:t>
            </a:r>
            <a:endParaRPr kumimoji="0" lang="en-US" sz="1800" b="1"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graphicFrame>
        <p:nvGraphicFramePr>
          <p:cNvPr id="6" name="Table 5">
            <a:extLst>
              <a:ext uri="{FF2B5EF4-FFF2-40B4-BE49-F238E27FC236}">
                <a16:creationId xmlns:a16="http://schemas.microsoft.com/office/drawing/2014/main" id="{63D7EF4B-BE0B-BD8B-E3A6-D710F8E90732}"/>
              </a:ext>
            </a:extLst>
          </p:cNvPr>
          <p:cNvGraphicFramePr>
            <a:graphicFrameLocks noGrp="1"/>
          </p:cNvGraphicFramePr>
          <p:nvPr/>
        </p:nvGraphicFramePr>
        <p:xfrm>
          <a:off x="374706" y="1335055"/>
          <a:ext cx="5508000" cy="2029968"/>
        </p:xfrm>
        <a:graphic>
          <a:graphicData uri="http://schemas.openxmlformats.org/drawingml/2006/table">
            <a:tbl>
              <a:tblPr firstRow="1">
                <a:tableStyleId>{793D81CF-94F2-401A-BA57-92F5A7B2D0C5}</a:tableStyleId>
              </a:tblPr>
              <a:tblGrid>
                <a:gridCol w="2772000">
                  <a:extLst>
                    <a:ext uri="{9D8B030D-6E8A-4147-A177-3AD203B41FA5}">
                      <a16:colId xmlns:a16="http://schemas.microsoft.com/office/drawing/2014/main" val="20000"/>
                    </a:ext>
                  </a:extLst>
                </a:gridCol>
                <a:gridCol w="1368000">
                  <a:extLst>
                    <a:ext uri="{9D8B030D-6E8A-4147-A177-3AD203B41FA5}">
                      <a16:colId xmlns:a16="http://schemas.microsoft.com/office/drawing/2014/main" val="20001"/>
                    </a:ext>
                  </a:extLst>
                </a:gridCol>
                <a:gridCol w="1368000">
                  <a:extLst>
                    <a:ext uri="{9D8B030D-6E8A-4147-A177-3AD203B41FA5}">
                      <a16:colId xmlns:a16="http://schemas.microsoft.com/office/drawing/2014/main" val="20002"/>
                    </a:ext>
                  </a:extLst>
                </a:gridCol>
              </a:tblGrid>
              <a:tr h="548640">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fontAlgn="auto">
                        <a:lnSpc>
                          <a:spcPct val="90000"/>
                        </a:lnSpc>
                        <a:spcBef>
                          <a:spcPts val="0"/>
                        </a:spcBef>
                        <a:spcAft>
                          <a:spcPts val="200"/>
                        </a:spcAft>
                      </a:pPr>
                      <a:endParaRPr lang="en-US" sz="1400" b="1" baseline="30000" dirty="0">
                        <a:solidFill>
                          <a:schemeClr val="tx1"/>
                        </a:solidFill>
                        <a:latin typeface="+mj-lt"/>
                        <a:ea typeface="MS Mincho"/>
                        <a:cs typeface="Times New Roman"/>
                      </a:endParaRPr>
                    </a:p>
                  </a:txBody>
                  <a:tcPr marL="121888" marR="121888" marT="45708" marB="45708"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EEE7E7"/>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indent="0" algn="ctr">
                        <a:lnSpc>
                          <a:spcPct val="90000"/>
                        </a:lnSpc>
                        <a:spcBef>
                          <a:spcPts val="0"/>
                        </a:spcBef>
                        <a:spcAft>
                          <a:spcPts val="200"/>
                        </a:spcAft>
                        <a:tabLst/>
                      </a:pPr>
                      <a:r>
                        <a:rPr lang="en-US" sz="1400" b="1" dirty="0" err="1">
                          <a:solidFill>
                            <a:schemeClr val="bg1"/>
                          </a:solidFill>
                          <a:latin typeface="+mj-lt"/>
                        </a:rPr>
                        <a:t>MeziKd</a:t>
                      </a:r>
                      <a:endParaRPr lang="en-US" sz="1400" b="1" dirty="0">
                        <a:solidFill>
                          <a:schemeClr val="bg1"/>
                        </a:solidFill>
                        <a:latin typeface="+mj-lt"/>
                      </a:endParaRPr>
                    </a:p>
                    <a:p>
                      <a:pPr marL="0" indent="0" algn="ctr">
                        <a:lnSpc>
                          <a:spcPct val="90000"/>
                        </a:lnSpc>
                        <a:spcBef>
                          <a:spcPts val="0"/>
                        </a:spcBef>
                        <a:spcAft>
                          <a:spcPts val="200"/>
                        </a:spcAft>
                        <a:tabLst/>
                      </a:pPr>
                      <a:r>
                        <a:rPr lang="en-US" sz="1400" b="1" dirty="0">
                          <a:solidFill>
                            <a:schemeClr val="bg1"/>
                          </a:solidFill>
                          <a:latin typeface="+mj-lt"/>
                        </a:rPr>
                        <a:t>(N = 288)</a:t>
                      </a:r>
                    </a:p>
                  </a:txBody>
                  <a:tcPr marL="121888" marR="121888" marT="45708" marB="45708"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097789"/>
                    </a:solidFill>
                  </a:tcPr>
                </a:tc>
                <a:tc>
                  <a:txBody>
                    <a:bodyPr/>
                    <a:lstStyle/>
                    <a:p>
                      <a:pPr marL="0" indent="0" algn="ctr">
                        <a:lnSpc>
                          <a:spcPct val="90000"/>
                        </a:lnSpc>
                        <a:spcBef>
                          <a:spcPts val="0"/>
                        </a:spcBef>
                        <a:spcAft>
                          <a:spcPts val="200"/>
                        </a:spcAft>
                        <a:tabLst/>
                      </a:pPr>
                      <a:r>
                        <a:rPr lang="en-US" sz="1400" b="1" dirty="0" err="1">
                          <a:solidFill>
                            <a:schemeClr val="bg1"/>
                          </a:solidFill>
                          <a:latin typeface="+mj-lt"/>
                        </a:rPr>
                        <a:t>Kd</a:t>
                      </a:r>
                      <a:endParaRPr lang="en-US" sz="1400" b="1" dirty="0">
                        <a:solidFill>
                          <a:schemeClr val="bg1"/>
                        </a:solidFill>
                        <a:latin typeface="+mj-lt"/>
                      </a:endParaRPr>
                    </a:p>
                    <a:p>
                      <a:pPr marL="0" indent="0" algn="ctr">
                        <a:lnSpc>
                          <a:spcPct val="90000"/>
                        </a:lnSpc>
                        <a:spcBef>
                          <a:spcPts val="0"/>
                        </a:spcBef>
                        <a:spcAft>
                          <a:spcPts val="200"/>
                        </a:spcAft>
                        <a:tabLst/>
                      </a:pPr>
                      <a:r>
                        <a:rPr lang="en-US" sz="1400" b="1" dirty="0">
                          <a:solidFill>
                            <a:schemeClr val="bg1"/>
                          </a:solidFill>
                          <a:latin typeface="+mj-lt"/>
                        </a:rPr>
                        <a:t>(N = 191)</a:t>
                      </a:r>
                    </a:p>
                  </a:txBody>
                  <a:tcPr marL="121888" marR="121888" marT="45708" marB="45708" anchor="b">
                    <a:lnL w="6350" cap="flat" cmpd="sng" algn="ctr">
                      <a:solidFill>
                        <a:schemeClr val="tx1"/>
                      </a:solidFill>
                      <a:prstDash val="solid"/>
                      <a:round/>
                      <a:headEnd type="none" w="med" len="med"/>
                      <a:tailEnd type="none" w="med" len="med"/>
                    </a:lnL>
                    <a:lnR w="19050" cap="flat" cmpd="sng" algn="ctr">
                      <a:solidFill>
                        <a:srgbClr val="595454"/>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A69F9F"/>
                    </a:solidFill>
                  </a:tcPr>
                </a:tc>
                <a:extLst>
                  <a:ext uri="{0D108BD9-81ED-4DB2-BD59-A6C34878D82A}">
                    <a16:rowId xmlns:a16="http://schemas.microsoft.com/office/drawing/2014/main" val="10000"/>
                  </a:ext>
                </a:extLst>
              </a:tr>
              <a:tr h="246888">
                <a:tc>
                  <a:txBody>
                    <a:bodyPr/>
                    <a:lstStyle/>
                    <a:p>
                      <a:pPr marL="0" marR="0" lvl="0" indent="0" algn="l" defTabSz="1219170" rtl="0" eaLnBrk="1" fontAlgn="auto" latinLnBrk="0" hangingPunct="1">
                        <a:lnSpc>
                          <a:spcPct val="90000"/>
                        </a:lnSpc>
                        <a:spcBef>
                          <a:spcPts val="0"/>
                        </a:spcBef>
                        <a:spcAft>
                          <a:spcPts val="200"/>
                        </a:spcAft>
                        <a:buClrTx/>
                        <a:buSzTx/>
                        <a:buFontTx/>
                        <a:buNone/>
                        <a:tabLst/>
                        <a:defRPr/>
                      </a:pPr>
                      <a:r>
                        <a:rPr lang="en-US" sz="1200" b="1" kern="1200" dirty="0">
                          <a:solidFill>
                            <a:schemeClr val="tx1"/>
                          </a:solidFill>
                          <a:latin typeface="+mn-lt"/>
                          <a:ea typeface="+mn-ea"/>
                          <a:cs typeface="+mn-cs"/>
                        </a:rPr>
                        <a:t>Prior LOTs, median (range)</a:t>
                      </a: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2.0 (1–9)</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2.0 (1–8)</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rgbClr val="595454"/>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8"/>
                  </a:ext>
                </a:extLst>
              </a:tr>
              <a:tr h="246888">
                <a:tc>
                  <a:txBody>
                    <a:bodyPr/>
                    <a:lstStyle/>
                    <a:p>
                      <a:pPr marL="365760" marR="0" lvl="0" indent="-230188" algn="l" defTabSz="1219170" rtl="0" eaLnBrk="1" fontAlgn="auto" latinLnBrk="0" hangingPunct="1">
                        <a:lnSpc>
                          <a:spcPct val="90000"/>
                        </a:lnSpc>
                        <a:spcBef>
                          <a:spcPts val="0"/>
                        </a:spcBef>
                        <a:spcAft>
                          <a:spcPts val="200"/>
                        </a:spcAft>
                        <a:buClrTx/>
                        <a:buSzTx/>
                        <a:buFontTx/>
                        <a:buNone/>
                        <a:tabLst/>
                        <a:defRPr/>
                      </a:pPr>
                      <a:r>
                        <a:rPr lang="en-US" sz="1200" b="0" kern="1200" dirty="0">
                          <a:solidFill>
                            <a:schemeClr val="tx1"/>
                          </a:solidFill>
                          <a:latin typeface="+mn-lt"/>
                          <a:ea typeface="MS Mincho"/>
                          <a:cs typeface="Arial" panose="020B0604020202020204" pitchFamily="34" charset="0"/>
                        </a:rPr>
                        <a:t>No. of prior LOTs, n (%)</a:t>
                      </a: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endParaRPr lang="en-US" sz="1200" b="0" kern="1200" dirty="0">
                        <a:solidFill>
                          <a:schemeClr val="tx1"/>
                        </a:solidFill>
                        <a:latin typeface="+mn-lt"/>
                        <a:ea typeface="MS Mincho"/>
                        <a:cs typeface="Arial" panose="020B0604020202020204" pitchFamily="34"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endParaRPr lang="en-US" sz="1200" b="0" kern="1200" dirty="0">
                        <a:solidFill>
                          <a:schemeClr val="tx1"/>
                        </a:solidFill>
                        <a:latin typeface="+mn-lt"/>
                        <a:ea typeface="MS Mincho"/>
                        <a:cs typeface="Arial" panose="020B0604020202020204" pitchFamily="34" charset="0"/>
                      </a:endParaRPr>
                    </a:p>
                  </a:txBody>
                  <a:tcPr marL="68580" marR="68580" marT="0" marB="0" anchor="ctr">
                    <a:lnL w="6350" cap="flat" cmpd="sng" algn="ctr">
                      <a:solidFill>
                        <a:schemeClr val="tx1"/>
                      </a:solidFill>
                      <a:prstDash val="solid"/>
                      <a:round/>
                      <a:headEnd type="none" w="med" len="med"/>
                      <a:tailEnd type="none" w="med" len="med"/>
                    </a:lnL>
                    <a:lnR w="19050" cap="flat" cmpd="sng" algn="ctr">
                      <a:solidFill>
                        <a:srgbClr val="595454"/>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554558189"/>
                  </a:ext>
                </a:extLst>
              </a:tr>
              <a:tr h="246888">
                <a:tc>
                  <a:txBody>
                    <a:bodyPr/>
                    <a:lstStyle/>
                    <a:p>
                      <a:pPr marL="447675" marR="0" lvl="1" indent="-93663" algn="l" defTabSz="1219170" rtl="0" eaLnBrk="1" fontAlgn="auto" latinLnBrk="0" hangingPunct="1">
                        <a:lnSpc>
                          <a:spcPct val="90000"/>
                        </a:lnSpc>
                        <a:spcBef>
                          <a:spcPts val="0"/>
                        </a:spcBef>
                        <a:spcAft>
                          <a:spcPts val="200"/>
                        </a:spcAft>
                        <a:buClrTx/>
                        <a:buSzTx/>
                        <a:buFontTx/>
                        <a:buNone/>
                        <a:tabLst/>
                        <a:defRPr/>
                      </a:pPr>
                      <a:r>
                        <a:rPr lang="en-US" sz="1200" b="0" kern="1200" dirty="0">
                          <a:solidFill>
                            <a:schemeClr val="tx1"/>
                          </a:solidFill>
                          <a:latin typeface="+mn-lt"/>
                          <a:ea typeface="MS Mincho"/>
                          <a:cs typeface="Arial" panose="020B0604020202020204" pitchFamily="34" charset="0"/>
                        </a:rPr>
                        <a:t>1 prior LOT</a:t>
                      </a:r>
                    </a:p>
                  </a:txBody>
                  <a:tcPr marL="68580" marR="68580" marT="0" marB="0" anchor="ctr">
                    <a:lnL w="28575" cap="flat" cmpd="sng" algn="ctr">
                      <a:solidFill>
                        <a:schemeClr val="accent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43 (14.9)</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33 (17.3)</a:t>
                      </a:r>
                    </a:p>
                  </a:txBody>
                  <a:tcPr marL="68580" marR="68580" marT="0" marB="0" anchor="ctr">
                    <a:lnL w="6350" cap="flat" cmpd="sng" algn="ctr">
                      <a:solidFill>
                        <a:schemeClr val="tx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887533990"/>
                  </a:ext>
                </a:extLst>
              </a:tr>
              <a:tr h="246888">
                <a:tc>
                  <a:txBody>
                    <a:bodyPr/>
                    <a:lstStyle/>
                    <a:p>
                      <a:pPr marL="447675" marR="0" lvl="1" indent="-93663" algn="l" defTabSz="1219170" rtl="0" eaLnBrk="1" fontAlgn="auto" latinLnBrk="0" hangingPunct="1">
                        <a:lnSpc>
                          <a:spcPct val="90000"/>
                        </a:lnSpc>
                        <a:spcBef>
                          <a:spcPts val="0"/>
                        </a:spcBef>
                        <a:spcAft>
                          <a:spcPts val="200"/>
                        </a:spcAft>
                        <a:buClrTx/>
                        <a:buSzTx/>
                        <a:buFontTx/>
                        <a:buNone/>
                        <a:tabLst/>
                        <a:defRPr/>
                      </a:pPr>
                      <a:r>
                        <a:rPr lang="en-US" sz="1200" b="0" kern="1200" dirty="0">
                          <a:solidFill>
                            <a:schemeClr val="tx1"/>
                          </a:solidFill>
                          <a:latin typeface="+mn-lt"/>
                          <a:ea typeface="MS Mincho"/>
                          <a:cs typeface="Arial" panose="020B0604020202020204" pitchFamily="34" charset="0"/>
                        </a:rPr>
                        <a:t>2 prior LOTs</a:t>
                      </a: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109 (37.8)</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68 (35.6)</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rgbClr val="595454"/>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566710131"/>
                  </a:ext>
                </a:extLst>
              </a:tr>
              <a:tr h="246888">
                <a:tc>
                  <a:txBody>
                    <a:bodyPr/>
                    <a:lstStyle/>
                    <a:p>
                      <a:pPr marL="447675" marR="0" lvl="1" indent="-93663" algn="l" defTabSz="1219170" rtl="0" eaLnBrk="1" fontAlgn="auto" latinLnBrk="0" hangingPunct="1">
                        <a:lnSpc>
                          <a:spcPct val="90000"/>
                        </a:lnSpc>
                        <a:spcBef>
                          <a:spcPts val="0"/>
                        </a:spcBef>
                        <a:spcAft>
                          <a:spcPts val="200"/>
                        </a:spcAft>
                        <a:buClrTx/>
                        <a:buSzTx/>
                        <a:buFontTx/>
                        <a:buNone/>
                        <a:tabLst/>
                        <a:defRPr/>
                      </a:pPr>
                      <a:r>
                        <a:rPr lang="en-US" sz="1200" b="0" kern="1200" dirty="0">
                          <a:solidFill>
                            <a:schemeClr val="tx1"/>
                          </a:solidFill>
                          <a:latin typeface="+mn-lt"/>
                          <a:ea typeface="MS Mincho"/>
                          <a:cs typeface="Arial" panose="020B0604020202020204" pitchFamily="34" charset="0"/>
                        </a:rPr>
                        <a:t>3 prior LOTs</a:t>
                      </a: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64 (22.2)</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35 (18.3)</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rgbClr val="595454"/>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785580507"/>
                  </a:ext>
                </a:extLst>
              </a:tr>
              <a:tr h="246888">
                <a:tc>
                  <a:txBody>
                    <a:bodyPr/>
                    <a:lstStyle/>
                    <a:p>
                      <a:pPr marL="447675" marR="0" lvl="1" indent="-93663" algn="l" defTabSz="1219170" rtl="0" eaLnBrk="1" fontAlgn="auto" latinLnBrk="0" hangingPunct="1">
                        <a:lnSpc>
                          <a:spcPct val="90000"/>
                        </a:lnSpc>
                        <a:spcBef>
                          <a:spcPts val="0"/>
                        </a:spcBef>
                        <a:spcAft>
                          <a:spcPts val="200"/>
                        </a:spcAft>
                        <a:buClrTx/>
                        <a:buSzTx/>
                        <a:buFontTx/>
                        <a:buNone/>
                        <a:tabLst/>
                        <a:defRPr/>
                      </a:pPr>
                      <a:r>
                        <a:rPr lang="en-US" sz="1200" b="0" kern="1200" dirty="0">
                          <a:solidFill>
                            <a:schemeClr val="tx1"/>
                          </a:solidFill>
                          <a:latin typeface="+mn-lt"/>
                          <a:ea typeface="MS Mincho"/>
                          <a:cs typeface="Arial" panose="020B0604020202020204" pitchFamily="34" charset="0"/>
                        </a:rPr>
                        <a:t>4+ prior LOTs</a:t>
                      </a:r>
                    </a:p>
                  </a:txBody>
                  <a:tcPr marL="68580" marR="68580" marT="0" marB="0" anchor="ctr">
                    <a:lnL w="28575" cap="flat" cmpd="sng" algn="ctr">
                      <a:solidFill>
                        <a:schemeClr val="accent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72 (25.0)</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55 (28.8)</a:t>
                      </a:r>
                    </a:p>
                  </a:txBody>
                  <a:tcPr marL="68580" marR="68580" marT="0" marB="0" anchor="ctr">
                    <a:lnL w="6350" cap="flat" cmpd="sng" algn="ctr">
                      <a:solidFill>
                        <a:schemeClr val="tx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13"/>
                  </a:ext>
                </a:extLst>
              </a:tr>
            </a:tbl>
          </a:graphicData>
        </a:graphic>
      </p:graphicFrame>
      <p:sp>
        <p:nvSpPr>
          <p:cNvPr id="3" name="TextBox 2">
            <a:extLst>
              <a:ext uri="{FF2B5EF4-FFF2-40B4-BE49-F238E27FC236}">
                <a16:creationId xmlns:a16="http://schemas.microsoft.com/office/drawing/2014/main" id="{9E104AB3-C78A-C9F6-5CD1-17E59F3AF978}"/>
              </a:ext>
            </a:extLst>
          </p:cNvPr>
          <p:cNvSpPr txBox="1"/>
          <p:nvPr/>
        </p:nvSpPr>
        <p:spPr>
          <a:xfrm>
            <a:off x="0" y="6617863"/>
            <a:ext cx="609600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Dimopoulos MA et al. EHA 2026;Abstract LB5004</a:t>
            </a:r>
          </a:p>
        </p:txBody>
      </p:sp>
    </p:spTree>
    <p:custDataLst>
      <p:tags r:id="rId1"/>
    </p:custDataLst>
    <p:extLst>
      <p:ext uri="{BB962C8B-B14F-4D97-AF65-F5344CB8AC3E}">
        <p14:creationId xmlns:p14="http://schemas.microsoft.com/office/powerpoint/2010/main" val="2486323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1D2ED-669D-49E7-F9CD-6BDB0214FBE7}"/>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912C3220-732F-3BF3-A0B0-68E75D1285AF}"/>
              </a:ext>
            </a:extLst>
          </p:cNvPr>
          <p:cNvSpPr>
            <a:spLocks noGrp="1"/>
          </p:cNvSpPr>
          <p:nvPr>
            <p:ph type="body" sz="quarter" idx="12"/>
          </p:nvPr>
        </p:nvSpPr>
        <p:spPr/>
        <p:txBody>
          <a:bodyPr/>
          <a:lstStyle/>
          <a:p>
            <a:r>
              <a:rPr lang="en-US" dirty="0"/>
              <a:t>SUCCESSOR-2</a:t>
            </a:r>
          </a:p>
        </p:txBody>
      </p:sp>
      <p:sp>
        <p:nvSpPr>
          <p:cNvPr id="2" name="Title 1">
            <a:extLst>
              <a:ext uri="{FF2B5EF4-FFF2-40B4-BE49-F238E27FC236}">
                <a16:creationId xmlns:a16="http://schemas.microsoft.com/office/drawing/2014/main" id="{39BF32D4-43EC-00B6-0A84-A391D6617B59}"/>
              </a:ext>
            </a:extLst>
          </p:cNvPr>
          <p:cNvSpPr>
            <a:spLocks noGrp="1"/>
          </p:cNvSpPr>
          <p:nvPr>
            <p:ph type="title"/>
          </p:nvPr>
        </p:nvSpPr>
        <p:spPr/>
        <p:txBody>
          <a:bodyPr/>
          <a:lstStyle/>
          <a:p>
            <a:r>
              <a:rPr lang="en-US" dirty="0"/>
              <a:t>SUCCESSOR-2: PFS (Primary Endpoint)</a:t>
            </a:r>
          </a:p>
        </p:txBody>
      </p:sp>
      <p:sp>
        <p:nvSpPr>
          <p:cNvPr id="10" name="Footer Placeholder 9">
            <a:extLst>
              <a:ext uri="{FF2B5EF4-FFF2-40B4-BE49-F238E27FC236}">
                <a16:creationId xmlns:a16="http://schemas.microsoft.com/office/drawing/2014/main" id="{11CC3CA7-33A3-9D47-DED3-8D55211477E9}"/>
              </a:ext>
            </a:extLst>
          </p:cNvPr>
          <p:cNvSpPr>
            <a:spLocks noGrp="1"/>
          </p:cNvSpPr>
          <p:nvPr>
            <p:ph type="ftr" sz="quarter" idx="13"/>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Data cutoff: January 15, 2026. In the confirmatory analysis group, defined as all patients from stages 1 and 2 randomized to 1.0 mg Mezi plus Kd or Kd. CI, confidence interval; HR, hazard ratio.</a:t>
            </a:r>
            <a:r>
              <a:rPr kumimoji="0" lang="en-US" sz="800" b="0" i="0" u="none" strike="sngStrike" kern="1200" cap="none" spc="0" normalizeH="0" baseline="0" noProof="0" dirty="0">
                <a:ln>
                  <a:noFill/>
                </a:ln>
                <a:solidFill>
                  <a:srgbClr val="595454"/>
                </a:solidFill>
                <a:effectLst/>
                <a:uLnTx/>
                <a:uFillTx/>
                <a:latin typeface="Trebuchet MS" panose="020B0603020202020204"/>
                <a:ea typeface="+mn-ea"/>
                <a:cs typeface="+mn-cs"/>
              </a:rPr>
              <a:t> </a:t>
            </a:r>
            <a:endPar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5" name="Rectangle: Rounded Corners 4">
            <a:extLst>
              <a:ext uri="{FF2B5EF4-FFF2-40B4-BE49-F238E27FC236}">
                <a16:creationId xmlns:a16="http://schemas.microsoft.com/office/drawing/2014/main" id="{660C9132-760C-94BD-A162-817FEDE017BD}"/>
              </a:ext>
            </a:extLst>
          </p:cNvPr>
          <p:cNvSpPr/>
          <p:nvPr/>
        </p:nvSpPr>
        <p:spPr>
          <a:xfrm>
            <a:off x="834390" y="5388743"/>
            <a:ext cx="10523220" cy="908970"/>
          </a:xfrm>
          <a:prstGeom prst="roundRect">
            <a:avLst>
              <a:gd name="adj" fmla="val 14860"/>
            </a:avLst>
          </a:prstGeom>
          <a:solidFill>
            <a:srgbClr val="BFF1FA"/>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595454"/>
                </a:solidFill>
                <a:effectLst/>
                <a:uLnTx/>
                <a:uFillTx/>
                <a:latin typeface="Trebuchet MS" panose="020B0603020202020204"/>
                <a:ea typeface="Aptos" panose="020B0004020202020204" pitchFamily="34" charset="0"/>
                <a:cs typeface="+mn-cs"/>
              </a:rPr>
              <a:t>In anti-CD38 </a:t>
            </a:r>
            <a:r>
              <a:rPr kumimoji="0" lang="en-US" sz="1800" b="1" i="0" u="none" strike="noStrike" kern="1200" cap="none" spc="0" normalizeH="0" baseline="0" noProof="0" dirty="0" err="1">
                <a:ln>
                  <a:noFill/>
                </a:ln>
                <a:solidFill>
                  <a:srgbClr val="595454"/>
                </a:solidFill>
                <a:effectLst/>
                <a:uLnTx/>
                <a:uFillTx/>
                <a:latin typeface="Trebuchet MS" panose="020B0603020202020204"/>
                <a:ea typeface="Aptos" panose="020B0004020202020204" pitchFamily="34" charset="0"/>
                <a:cs typeface="+mn-cs"/>
              </a:rPr>
              <a:t>mAb</a:t>
            </a:r>
            <a:r>
              <a:rPr kumimoji="0" lang="en-US" sz="1800" b="1" i="0" u="none" strike="noStrike" kern="1200" cap="none" spc="0" normalizeH="0" baseline="0" noProof="0" dirty="0">
                <a:ln>
                  <a:noFill/>
                </a:ln>
                <a:solidFill>
                  <a:srgbClr val="595454"/>
                </a:solidFill>
                <a:effectLst/>
                <a:uLnTx/>
                <a:uFillTx/>
                <a:latin typeface="Trebuchet MS" panose="020B0603020202020204"/>
                <a:ea typeface="Aptos" panose="020B0004020202020204" pitchFamily="34" charset="0"/>
                <a:cs typeface="+mn-cs"/>
              </a:rPr>
              <a:t>- and LEN-exposed patients who had received ≥ 1 prior LOT (range 1–9),  </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595454"/>
                </a:solidFill>
                <a:effectLst/>
                <a:uLnTx/>
                <a:uFillTx/>
                <a:latin typeface="Trebuchet MS" panose="020B0603020202020204"/>
                <a:ea typeface="Aptos" panose="020B0004020202020204" pitchFamily="34" charset="0"/>
                <a:cs typeface="+mn-cs"/>
              </a:rPr>
              <a:t>MeziKd</a:t>
            </a:r>
            <a:r>
              <a:rPr kumimoji="0" lang="en-US" sz="1800" b="1" i="0" u="none" strike="noStrike" kern="1200" cap="none" spc="0" normalizeH="0" baseline="0" noProof="0" dirty="0">
                <a:ln>
                  <a:noFill/>
                </a:ln>
                <a:solidFill>
                  <a:srgbClr val="595454"/>
                </a:solidFill>
                <a:effectLst/>
                <a:uLnTx/>
                <a:uFillTx/>
                <a:latin typeface="Trebuchet MS" panose="020B0603020202020204"/>
                <a:ea typeface="Aptos" panose="020B0004020202020204" pitchFamily="34" charset="0"/>
                <a:cs typeface="+mn-cs"/>
              </a:rPr>
              <a:t> significantly reduced the risk of progression or death by 52%</a:t>
            </a:r>
          </a:p>
        </p:txBody>
      </p:sp>
      <p:grpSp>
        <p:nvGrpSpPr>
          <p:cNvPr id="12" name="Group 11">
            <a:extLst>
              <a:ext uri="{FF2B5EF4-FFF2-40B4-BE49-F238E27FC236}">
                <a16:creationId xmlns:a16="http://schemas.microsoft.com/office/drawing/2014/main" id="{66B5906A-C227-8AA7-71DE-ADB0AC928730}"/>
              </a:ext>
            </a:extLst>
          </p:cNvPr>
          <p:cNvGrpSpPr/>
          <p:nvPr/>
        </p:nvGrpSpPr>
        <p:grpSpPr>
          <a:xfrm>
            <a:off x="1646647" y="1064649"/>
            <a:ext cx="9229061" cy="2014870"/>
            <a:chOff x="1658679" y="1281223"/>
            <a:chExt cx="9229061" cy="2014870"/>
          </a:xfrm>
        </p:grpSpPr>
        <p:sp>
          <p:nvSpPr>
            <p:cNvPr id="13" name="Freeform: Shape 4">
              <a:extLst>
                <a:ext uri="{FF2B5EF4-FFF2-40B4-BE49-F238E27FC236}">
                  <a16:creationId xmlns:a16="http://schemas.microsoft.com/office/drawing/2014/main" id="{0F429922-F5BE-09E8-9F94-3ADCD3362242}"/>
                </a:ext>
              </a:extLst>
            </p:cNvPr>
            <p:cNvSpPr/>
            <p:nvPr/>
          </p:nvSpPr>
          <p:spPr>
            <a:xfrm>
              <a:off x="1658679" y="1281223"/>
              <a:ext cx="6730409" cy="1940442"/>
            </a:xfrm>
            <a:custGeom>
              <a:avLst/>
              <a:gdLst>
                <a:gd name="csX0" fmla="*/ 0 w 6730409"/>
                <a:gd name="csY0" fmla="*/ 0 h 1940442"/>
                <a:gd name="csX1" fmla="*/ 106326 w 6730409"/>
                <a:gd name="csY1" fmla="*/ 0 h 1940442"/>
                <a:gd name="csX2" fmla="*/ 101009 w 6730409"/>
                <a:gd name="csY2" fmla="*/ 5317 h 1940442"/>
                <a:gd name="csX3" fmla="*/ 101009 w 6730409"/>
                <a:gd name="csY3" fmla="*/ 10633 h 1940442"/>
                <a:gd name="csX4" fmla="*/ 191386 w 6730409"/>
                <a:gd name="csY4" fmla="*/ 10633 h 1940442"/>
                <a:gd name="csX5" fmla="*/ 202019 w 6730409"/>
                <a:gd name="csY5" fmla="*/ 10633 h 1940442"/>
                <a:gd name="csX6" fmla="*/ 292395 w 6730409"/>
                <a:gd name="csY6" fmla="*/ 10633 h 1940442"/>
                <a:gd name="csX7" fmla="*/ 292395 w 6730409"/>
                <a:gd name="csY7" fmla="*/ 69112 h 1940442"/>
                <a:gd name="csX8" fmla="*/ 382772 w 6730409"/>
                <a:gd name="csY8" fmla="*/ 69112 h 1940442"/>
                <a:gd name="csX9" fmla="*/ 382772 w 6730409"/>
                <a:gd name="csY9" fmla="*/ 79744 h 1940442"/>
                <a:gd name="csX10" fmla="*/ 510363 w 6730409"/>
                <a:gd name="csY10" fmla="*/ 79744 h 1940442"/>
                <a:gd name="csX11" fmla="*/ 510363 w 6730409"/>
                <a:gd name="csY11" fmla="*/ 95693 h 1940442"/>
                <a:gd name="csX12" fmla="*/ 510363 w 6730409"/>
                <a:gd name="csY12" fmla="*/ 95693 h 1940442"/>
                <a:gd name="csX13" fmla="*/ 542261 w 6730409"/>
                <a:gd name="csY13" fmla="*/ 127591 h 1940442"/>
                <a:gd name="csX14" fmla="*/ 579474 w 6730409"/>
                <a:gd name="csY14" fmla="*/ 127591 h 1940442"/>
                <a:gd name="csX15" fmla="*/ 579474 w 6730409"/>
                <a:gd name="csY15" fmla="*/ 175437 h 1940442"/>
                <a:gd name="csX16" fmla="*/ 696433 w 6730409"/>
                <a:gd name="csY16" fmla="*/ 175437 h 1940442"/>
                <a:gd name="csX17" fmla="*/ 696433 w 6730409"/>
                <a:gd name="csY17" fmla="*/ 207335 h 1940442"/>
                <a:gd name="csX18" fmla="*/ 834656 w 6730409"/>
                <a:gd name="csY18" fmla="*/ 207335 h 1940442"/>
                <a:gd name="csX19" fmla="*/ 834656 w 6730409"/>
                <a:gd name="csY19" fmla="*/ 223284 h 1940442"/>
                <a:gd name="csX20" fmla="*/ 893135 w 6730409"/>
                <a:gd name="csY20" fmla="*/ 223284 h 1940442"/>
                <a:gd name="csX21" fmla="*/ 893135 w 6730409"/>
                <a:gd name="csY21" fmla="*/ 255182 h 1940442"/>
                <a:gd name="csX22" fmla="*/ 1004777 w 6730409"/>
                <a:gd name="csY22" fmla="*/ 255182 h 1940442"/>
                <a:gd name="csX23" fmla="*/ 1004777 w 6730409"/>
                <a:gd name="csY23" fmla="*/ 287079 h 1940442"/>
                <a:gd name="csX24" fmla="*/ 1105786 w 6730409"/>
                <a:gd name="csY24" fmla="*/ 287079 h 1940442"/>
                <a:gd name="csX25" fmla="*/ 1105786 w 6730409"/>
                <a:gd name="csY25" fmla="*/ 334926 h 1940442"/>
                <a:gd name="csX26" fmla="*/ 1180214 w 6730409"/>
                <a:gd name="csY26" fmla="*/ 334926 h 1940442"/>
                <a:gd name="csX27" fmla="*/ 1180214 w 6730409"/>
                <a:gd name="csY27" fmla="*/ 382772 h 1940442"/>
                <a:gd name="csX28" fmla="*/ 1254642 w 6730409"/>
                <a:gd name="csY28" fmla="*/ 382772 h 1940442"/>
                <a:gd name="csX29" fmla="*/ 1254642 w 6730409"/>
                <a:gd name="csY29" fmla="*/ 409354 h 1940442"/>
                <a:gd name="csX30" fmla="*/ 1281223 w 6730409"/>
                <a:gd name="csY30" fmla="*/ 409354 h 1940442"/>
                <a:gd name="csX31" fmla="*/ 1281223 w 6730409"/>
                <a:gd name="csY31" fmla="*/ 451884 h 1940442"/>
                <a:gd name="csX32" fmla="*/ 1424763 w 6730409"/>
                <a:gd name="csY32" fmla="*/ 451884 h 1940442"/>
                <a:gd name="csX33" fmla="*/ 1424763 w 6730409"/>
                <a:gd name="csY33" fmla="*/ 489098 h 1940442"/>
                <a:gd name="csX34" fmla="*/ 1456661 w 6730409"/>
                <a:gd name="csY34" fmla="*/ 489098 h 1940442"/>
                <a:gd name="csX35" fmla="*/ 1456661 w 6730409"/>
                <a:gd name="csY35" fmla="*/ 531628 h 1940442"/>
                <a:gd name="csX36" fmla="*/ 1477926 w 6730409"/>
                <a:gd name="csY36" fmla="*/ 531628 h 1940442"/>
                <a:gd name="csX37" fmla="*/ 1477926 w 6730409"/>
                <a:gd name="csY37" fmla="*/ 552893 h 1940442"/>
                <a:gd name="csX38" fmla="*/ 1531088 w 6730409"/>
                <a:gd name="csY38" fmla="*/ 552893 h 1940442"/>
                <a:gd name="csX39" fmla="*/ 1531088 w 6730409"/>
                <a:gd name="csY39" fmla="*/ 563526 h 1940442"/>
                <a:gd name="csX40" fmla="*/ 1632098 w 6730409"/>
                <a:gd name="csY40" fmla="*/ 563526 h 1940442"/>
                <a:gd name="csX41" fmla="*/ 1632098 w 6730409"/>
                <a:gd name="csY41" fmla="*/ 600740 h 1940442"/>
                <a:gd name="csX42" fmla="*/ 1669312 w 6730409"/>
                <a:gd name="csY42" fmla="*/ 600740 h 1940442"/>
                <a:gd name="csX43" fmla="*/ 1669312 w 6730409"/>
                <a:gd name="csY43" fmla="*/ 632637 h 1940442"/>
                <a:gd name="csX44" fmla="*/ 1765005 w 6730409"/>
                <a:gd name="csY44" fmla="*/ 632637 h 1940442"/>
                <a:gd name="csX45" fmla="*/ 1765005 w 6730409"/>
                <a:gd name="csY45" fmla="*/ 675168 h 1940442"/>
                <a:gd name="csX46" fmla="*/ 1807535 w 6730409"/>
                <a:gd name="csY46" fmla="*/ 675168 h 1940442"/>
                <a:gd name="csX47" fmla="*/ 1807535 w 6730409"/>
                <a:gd name="csY47" fmla="*/ 717698 h 1940442"/>
                <a:gd name="csX48" fmla="*/ 1924493 w 6730409"/>
                <a:gd name="csY48" fmla="*/ 717698 h 1940442"/>
                <a:gd name="csX49" fmla="*/ 1924493 w 6730409"/>
                <a:gd name="csY49" fmla="*/ 733647 h 1940442"/>
                <a:gd name="csX50" fmla="*/ 1998921 w 6730409"/>
                <a:gd name="csY50" fmla="*/ 733647 h 1940442"/>
                <a:gd name="csX51" fmla="*/ 2020186 w 6730409"/>
                <a:gd name="csY51" fmla="*/ 754912 h 1940442"/>
                <a:gd name="csX52" fmla="*/ 2078665 w 6730409"/>
                <a:gd name="csY52" fmla="*/ 776177 h 1940442"/>
                <a:gd name="csX53" fmla="*/ 2200940 w 6730409"/>
                <a:gd name="csY53" fmla="*/ 776177 h 1940442"/>
                <a:gd name="csX54" fmla="*/ 2200940 w 6730409"/>
                <a:gd name="csY54" fmla="*/ 813391 h 1940442"/>
                <a:gd name="csX55" fmla="*/ 2301949 w 6730409"/>
                <a:gd name="csY55" fmla="*/ 813391 h 1940442"/>
                <a:gd name="csX56" fmla="*/ 2355112 w 6730409"/>
                <a:gd name="csY56" fmla="*/ 866554 h 1940442"/>
                <a:gd name="csX57" fmla="*/ 2450805 w 6730409"/>
                <a:gd name="csY57" fmla="*/ 914400 h 1940442"/>
                <a:gd name="csX58" fmla="*/ 2514600 w 6730409"/>
                <a:gd name="csY58" fmla="*/ 967563 h 1940442"/>
                <a:gd name="csX59" fmla="*/ 2690037 w 6730409"/>
                <a:gd name="csY59" fmla="*/ 967563 h 1940442"/>
                <a:gd name="csX60" fmla="*/ 2690037 w 6730409"/>
                <a:gd name="csY60" fmla="*/ 988828 h 1940442"/>
                <a:gd name="csX61" fmla="*/ 2902688 w 6730409"/>
                <a:gd name="csY61" fmla="*/ 988828 h 1940442"/>
                <a:gd name="csX62" fmla="*/ 2881423 w 6730409"/>
                <a:gd name="csY62" fmla="*/ 1010093 h 1940442"/>
                <a:gd name="csX63" fmla="*/ 3019647 w 6730409"/>
                <a:gd name="csY63" fmla="*/ 1010093 h 1940442"/>
                <a:gd name="csX64" fmla="*/ 3019647 w 6730409"/>
                <a:gd name="csY64" fmla="*/ 1026042 h 1940442"/>
                <a:gd name="csX65" fmla="*/ 3125972 w 6730409"/>
                <a:gd name="csY65" fmla="*/ 1026042 h 1940442"/>
                <a:gd name="csX66" fmla="*/ 3125972 w 6730409"/>
                <a:gd name="csY66" fmla="*/ 1079205 h 1940442"/>
                <a:gd name="csX67" fmla="*/ 3168502 w 6730409"/>
                <a:gd name="csY67" fmla="*/ 1079205 h 1940442"/>
                <a:gd name="csX68" fmla="*/ 3168502 w 6730409"/>
                <a:gd name="csY68" fmla="*/ 1100470 h 1940442"/>
                <a:gd name="csX69" fmla="*/ 3402419 w 6730409"/>
                <a:gd name="csY69" fmla="*/ 1100470 h 1940442"/>
                <a:gd name="csX70" fmla="*/ 3402419 w 6730409"/>
                <a:gd name="csY70" fmla="*/ 1148317 h 1940442"/>
                <a:gd name="csX71" fmla="*/ 3540642 w 6730409"/>
                <a:gd name="csY71" fmla="*/ 1148317 h 1940442"/>
                <a:gd name="csX72" fmla="*/ 3540642 w 6730409"/>
                <a:gd name="csY72" fmla="*/ 1190847 h 1940442"/>
                <a:gd name="csX73" fmla="*/ 3583172 w 6730409"/>
                <a:gd name="csY73" fmla="*/ 1190847 h 1940442"/>
                <a:gd name="csX74" fmla="*/ 3583172 w 6730409"/>
                <a:gd name="csY74" fmla="*/ 1212112 h 1940442"/>
                <a:gd name="csX75" fmla="*/ 3694814 w 6730409"/>
                <a:gd name="csY75" fmla="*/ 1212112 h 1940442"/>
                <a:gd name="csX76" fmla="*/ 3694814 w 6730409"/>
                <a:gd name="csY76" fmla="*/ 1238693 h 1940442"/>
                <a:gd name="csX77" fmla="*/ 3896833 w 6730409"/>
                <a:gd name="csY77" fmla="*/ 1238693 h 1940442"/>
                <a:gd name="csX78" fmla="*/ 3896833 w 6730409"/>
                <a:gd name="csY78" fmla="*/ 1259958 h 1940442"/>
                <a:gd name="csX79" fmla="*/ 4088219 w 6730409"/>
                <a:gd name="csY79" fmla="*/ 1259958 h 1940442"/>
                <a:gd name="csX80" fmla="*/ 4088219 w 6730409"/>
                <a:gd name="csY80" fmla="*/ 1302489 h 1940442"/>
                <a:gd name="csX81" fmla="*/ 4242391 w 6730409"/>
                <a:gd name="csY81" fmla="*/ 1302489 h 1940442"/>
                <a:gd name="csX82" fmla="*/ 4242391 w 6730409"/>
                <a:gd name="csY82" fmla="*/ 1339703 h 1940442"/>
                <a:gd name="csX83" fmla="*/ 4343400 w 6730409"/>
                <a:gd name="csY83" fmla="*/ 1339703 h 1940442"/>
                <a:gd name="csX84" fmla="*/ 4343400 w 6730409"/>
                <a:gd name="csY84" fmla="*/ 1355651 h 1940442"/>
                <a:gd name="csX85" fmla="*/ 4997302 w 6730409"/>
                <a:gd name="csY85" fmla="*/ 1355651 h 1940442"/>
                <a:gd name="csX86" fmla="*/ 4997302 w 6730409"/>
                <a:gd name="csY86" fmla="*/ 1414130 h 1940442"/>
                <a:gd name="csX87" fmla="*/ 5045149 w 6730409"/>
                <a:gd name="csY87" fmla="*/ 1414130 h 1940442"/>
                <a:gd name="csX88" fmla="*/ 5045149 w 6730409"/>
                <a:gd name="csY88" fmla="*/ 1477926 h 1940442"/>
                <a:gd name="csX89" fmla="*/ 5337544 w 6730409"/>
                <a:gd name="csY89" fmla="*/ 1477926 h 1940442"/>
                <a:gd name="csX90" fmla="*/ 5337544 w 6730409"/>
                <a:gd name="csY90" fmla="*/ 1589568 h 1940442"/>
                <a:gd name="csX91" fmla="*/ 5518298 w 6730409"/>
                <a:gd name="csY91" fmla="*/ 1589568 h 1940442"/>
                <a:gd name="csX92" fmla="*/ 5518298 w 6730409"/>
                <a:gd name="csY92" fmla="*/ 1653363 h 1940442"/>
                <a:gd name="csX93" fmla="*/ 5789428 w 6730409"/>
                <a:gd name="csY93" fmla="*/ 1653363 h 1940442"/>
                <a:gd name="csX94" fmla="*/ 5789428 w 6730409"/>
                <a:gd name="csY94" fmla="*/ 1727791 h 1940442"/>
                <a:gd name="csX95" fmla="*/ 6150935 w 6730409"/>
                <a:gd name="csY95" fmla="*/ 1727791 h 1940442"/>
                <a:gd name="csX96" fmla="*/ 6150935 w 6730409"/>
                <a:gd name="csY96" fmla="*/ 1786270 h 1940442"/>
                <a:gd name="csX97" fmla="*/ 6209414 w 6730409"/>
                <a:gd name="csY97" fmla="*/ 1786270 h 1940442"/>
                <a:gd name="csX98" fmla="*/ 6209414 w 6730409"/>
                <a:gd name="csY98" fmla="*/ 1844749 h 1940442"/>
                <a:gd name="csX99" fmla="*/ 6608135 w 6730409"/>
                <a:gd name="csY99" fmla="*/ 1844749 h 1940442"/>
                <a:gd name="csX100" fmla="*/ 6608135 w 6730409"/>
                <a:gd name="csY100" fmla="*/ 1940442 h 1940442"/>
                <a:gd name="csX101" fmla="*/ 6730409 w 6730409"/>
                <a:gd name="csY101" fmla="*/ 1940442 h 19404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Lst>
              <a:rect l="l" t="t" r="r" b="b"/>
              <a:pathLst>
                <a:path w="6730409" h="1940442">
                  <a:moveTo>
                    <a:pt x="0" y="0"/>
                  </a:moveTo>
                  <a:lnTo>
                    <a:pt x="106326" y="0"/>
                  </a:lnTo>
                  <a:lnTo>
                    <a:pt x="101009" y="5317"/>
                  </a:lnTo>
                  <a:lnTo>
                    <a:pt x="101009" y="10633"/>
                  </a:lnTo>
                  <a:lnTo>
                    <a:pt x="191386" y="10633"/>
                  </a:lnTo>
                  <a:lnTo>
                    <a:pt x="202019" y="10633"/>
                  </a:lnTo>
                  <a:lnTo>
                    <a:pt x="292395" y="10633"/>
                  </a:lnTo>
                  <a:lnTo>
                    <a:pt x="292395" y="69112"/>
                  </a:lnTo>
                  <a:lnTo>
                    <a:pt x="382772" y="69112"/>
                  </a:lnTo>
                  <a:lnTo>
                    <a:pt x="382772" y="79744"/>
                  </a:lnTo>
                  <a:lnTo>
                    <a:pt x="510363" y="79744"/>
                  </a:lnTo>
                  <a:lnTo>
                    <a:pt x="510363" y="95693"/>
                  </a:lnTo>
                  <a:lnTo>
                    <a:pt x="510363" y="95693"/>
                  </a:lnTo>
                  <a:lnTo>
                    <a:pt x="542261" y="127591"/>
                  </a:lnTo>
                  <a:lnTo>
                    <a:pt x="579474" y="127591"/>
                  </a:lnTo>
                  <a:lnTo>
                    <a:pt x="579474" y="175437"/>
                  </a:lnTo>
                  <a:lnTo>
                    <a:pt x="696433" y="175437"/>
                  </a:lnTo>
                  <a:lnTo>
                    <a:pt x="696433" y="207335"/>
                  </a:lnTo>
                  <a:lnTo>
                    <a:pt x="834656" y="207335"/>
                  </a:lnTo>
                  <a:lnTo>
                    <a:pt x="834656" y="223284"/>
                  </a:lnTo>
                  <a:lnTo>
                    <a:pt x="893135" y="223284"/>
                  </a:lnTo>
                  <a:lnTo>
                    <a:pt x="893135" y="255182"/>
                  </a:lnTo>
                  <a:lnTo>
                    <a:pt x="1004777" y="255182"/>
                  </a:lnTo>
                  <a:lnTo>
                    <a:pt x="1004777" y="287079"/>
                  </a:lnTo>
                  <a:lnTo>
                    <a:pt x="1105786" y="287079"/>
                  </a:lnTo>
                  <a:lnTo>
                    <a:pt x="1105786" y="334926"/>
                  </a:lnTo>
                  <a:lnTo>
                    <a:pt x="1180214" y="334926"/>
                  </a:lnTo>
                  <a:lnTo>
                    <a:pt x="1180214" y="382772"/>
                  </a:lnTo>
                  <a:lnTo>
                    <a:pt x="1254642" y="382772"/>
                  </a:lnTo>
                  <a:lnTo>
                    <a:pt x="1254642" y="409354"/>
                  </a:lnTo>
                  <a:lnTo>
                    <a:pt x="1281223" y="409354"/>
                  </a:lnTo>
                  <a:lnTo>
                    <a:pt x="1281223" y="451884"/>
                  </a:lnTo>
                  <a:lnTo>
                    <a:pt x="1424763" y="451884"/>
                  </a:lnTo>
                  <a:lnTo>
                    <a:pt x="1424763" y="489098"/>
                  </a:lnTo>
                  <a:lnTo>
                    <a:pt x="1456661" y="489098"/>
                  </a:lnTo>
                  <a:lnTo>
                    <a:pt x="1456661" y="531628"/>
                  </a:lnTo>
                  <a:lnTo>
                    <a:pt x="1477926" y="531628"/>
                  </a:lnTo>
                  <a:lnTo>
                    <a:pt x="1477926" y="552893"/>
                  </a:lnTo>
                  <a:lnTo>
                    <a:pt x="1531088" y="552893"/>
                  </a:lnTo>
                  <a:lnTo>
                    <a:pt x="1531088" y="563526"/>
                  </a:lnTo>
                  <a:lnTo>
                    <a:pt x="1632098" y="563526"/>
                  </a:lnTo>
                  <a:lnTo>
                    <a:pt x="1632098" y="600740"/>
                  </a:lnTo>
                  <a:lnTo>
                    <a:pt x="1669312" y="600740"/>
                  </a:lnTo>
                  <a:lnTo>
                    <a:pt x="1669312" y="632637"/>
                  </a:lnTo>
                  <a:lnTo>
                    <a:pt x="1765005" y="632637"/>
                  </a:lnTo>
                  <a:lnTo>
                    <a:pt x="1765005" y="675168"/>
                  </a:lnTo>
                  <a:lnTo>
                    <a:pt x="1807535" y="675168"/>
                  </a:lnTo>
                  <a:lnTo>
                    <a:pt x="1807535" y="717698"/>
                  </a:lnTo>
                  <a:lnTo>
                    <a:pt x="1924493" y="717698"/>
                  </a:lnTo>
                  <a:lnTo>
                    <a:pt x="1924493" y="733647"/>
                  </a:lnTo>
                  <a:lnTo>
                    <a:pt x="1998921" y="733647"/>
                  </a:lnTo>
                  <a:lnTo>
                    <a:pt x="2020186" y="754912"/>
                  </a:lnTo>
                  <a:lnTo>
                    <a:pt x="2078665" y="776177"/>
                  </a:lnTo>
                  <a:lnTo>
                    <a:pt x="2200940" y="776177"/>
                  </a:lnTo>
                  <a:lnTo>
                    <a:pt x="2200940" y="813391"/>
                  </a:lnTo>
                  <a:lnTo>
                    <a:pt x="2301949" y="813391"/>
                  </a:lnTo>
                  <a:lnTo>
                    <a:pt x="2355112" y="866554"/>
                  </a:lnTo>
                  <a:lnTo>
                    <a:pt x="2450805" y="914400"/>
                  </a:lnTo>
                  <a:lnTo>
                    <a:pt x="2514600" y="967563"/>
                  </a:lnTo>
                  <a:lnTo>
                    <a:pt x="2690037" y="967563"/>
                  </a:lnTo>
                  <a:lnTo>
                    <a:pt x="2690037" y="988828"/>
                  </a:lnTo>
                  <a:lnTo>
                    <a:pt x="2902688" y="988828"/>
                  </a:lnTo>
                  <a:lnTo>
                    <a:pt x="2881423" y="1010093"/>
                  </a:lnTo>
                  <a:lnTo>
                    <a:pt x="3019647" y="1010093"/>
                  </a:lnTo>
                  <a:lnTo>
                    <a:pt x="3019647" y="1026042"/>
                  </a:lnTo>
                  <a:lnTo>
                    <a:pt x="3125972" y="1026042"/>
                  </a:lnTo>
                  <a:lnTo>
                    <a:pt x="3125972" y="1079205"/>
                  </a:lnTo>
                  <a:lnTo>
                    <a:pt x="3168502" y="1079205"/>
                  </a:lnTo>
                  <a:lnTo>
                    <a:pt x="3168502" y="1100470"/>
                  </a:lnTo>
                  <a:lnTo>
                    <a:pt x="3402419" y="1100470"/>
                  </a:lnTo>
                  <a:lnTo>
                    <a:pt x="3402419" y="1148317"/>
                  </a:lnTo>
                  <a:lnTo>
                    <a:pt x="3540642" y="1148317"/>
                  </a:lnTo>
                  <a:lnTo>
                    <a:pt x="3540642" y="1190847"/>
                  </a:lnTo>
                  <a:lnTo>
                    <a:pt x="3583172" y="1190847"/>
                  </a:lnTo>
                  <a:lnTo>
                    <a:pt x="3583172" y="1212112"/>
                  </a:lnTo>
                  <a:lnTo>
                    <a:pt x="3694814" y="1212112"/>
                  </a:lnTo>
                  <a:lnTo>
                    <a:pt x="3694814" y="1238693"/>
                  </a:lnTo>
                  <a:lnTo>
                    <a:pt x="3896833" y="1238693"/>
                  </a:lnTo>
                  <a:lnTo>
                    <a:pt x="3896833" y="1259958"/>
                  </a:lnTo>
                  <a:lnTo>
                    <a:pt x="4088219" y="1259958"/>
                  </a:lnTo>
                  <a:lnTo>
                    <a:pt x="4088219" y="1302489"/>
                  </a:lnTo>
                  <a:lnTo>
                    <a:pt x="4242391" y="1302489"/>
                  </a:lnTo>
                  <a:lnTo>
                    <a:pt x="4242391" y="1339703"/>
                  </a:lnTo>
                  <a:lnTo>
                    <a:pt x="4343400" y="1339703"/>
                  </a:lnTo>
                  <a:lnTo>
                    <a:pt x="4343400" y="1355651"/>
                  </a:lnTo>
                  <a:lnTo>
                    <a:pt x="4997302" y="1355651"/>
                  </a:lnTo>
                  <a:lnTo>
                    <a:pt x="4997302" y="1414130"/>
                  </a:lnTo>
                  <a:lnTo>
                    <a:pt x="5045149" y="1414130"/>
                  </a:lnTo>
                  <a:lnTo>
                    <a:pt x="5045149" y="1477926"/>
                  </a:lnTo>
                  <a:lnTo>
                    <a:pt x="5337544" y="1477926"/>
                  </a:lnTo>
                  <a:lnTo>
                    <a:pt x="5337544" y="1589568"/>
                  </a:lnTo>
                  <a:lnTo>
                    <a:pt x="5518298" y="1589568"/>
                  </a:lnTo>
                  <a:lnTo>
                    <a:pt x="5518298" y="1653363"/>
                  </a:lnTo>
                  <a:lnTo>
                    <a:pt x="5789428" y="1653363"/>
                  </a:lnTo>
                  <a:lnTo>
                    <a:pt x="5789428" y="1727791"/>
                  </a:lnTo>
                  <a:lnTo>
                    <a:pt x="6150935" y="1727791"/>
                  </a:lnTo>
                  <a:lnTo>
                    <a:pt x="6150935" y="1786270"/>
                  </a:lnTo>
                  <a:lnTo>
                    <a:pt x="6209414" y="1786270"/>
                  </a:lnTo>
                  <a:lnTo>
                    <a:pt x="6209414" y="1844749"/>
                  </a:lnTo>
                  <a:lnTo>
                    <a:pt x="6608135" y="1844749"/>
                  </a:lnTo>
                  <a:lnTo>
                    <a:pt x="6608135" y="1940442"/>
                  </a:lnTo>
                  <a:lnTo>
                    <a:pt x="6730409" y="1940442"/>
                  </a:lnTo>
                </a:path>
              </a:pathLst>
            </a:custGeom>
            <a:noFill/>
            <a:ln w="19050">
              <a:solidFill>
                <a:srgbClr val="009A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7" name="Freeform: Shape 14">
              <a:extLst>
                <a:ext uri="{FF2B5EF4-FFF2-40B4-BE49-F238E27FC236}">
                  <a16:creationId xmlns:a16="http://schemas.microsoft.com/office/drawing/2014/main" id="{DA1D2C9B-DE73-3C43-16FD-75927114A6F9}"/>
                </a:ext>
              </a:extLst>
            </p:cNvPr>
            <p:cNvSpPr/>
            <p:nvPr/>
          </p:nvSpPr>
          <p:spPr>
            <a:xfrm>
              <a:off x="8362507" y="3221665"/>
              <a:ext cx="2525233" cy="74428"/>
            </a:xfrm>
            <a:custGeom>
              <a:avLst/>
              <a:gdLst>
                <a:gd name="csX0" fmla="*/ 2525233 w 2525233"/>
                <a:gd name="csY0" fmla="*/ 74428 h 74428"/>
                <a:gd name="csX1" fmla="*/ 0 w 2525233"/>
                <a:gd name="csY1" fmla="*/ 74428 h 74428"/>
                <a:gd name="csX2" fmla="*/ 0 w 2525233"/>
                <a:gd name="csY2" fmla="*/ 0 h 74428"/>
              </a:gdLst>
              <a:ahLst/>
              <a:cxnLst>
                <a:cxn ang="0">
                  <a:pos x="csX0" y="csY0"/>
                </a:cxn>
                <a:cxn ang="0">
                  <a:pos x="csX1" y="csY1"/>
                </a:cxn>
                <a:cxn ang="0">
                  <a:pos x="csX2" y="csY2"/>
                </a:cxn>
              </a:cxnLst>
              <a:rect l="l" t="t" r="r" b="b"/>
              <a:pathLst>
                <a:path w="2525233" h="74428">
                  <a:moveTo>
                    <a:pt x="2525233" y="74428"/>
                  </a:moveTo>
                  <a:lnTo>
                    <a:pt x="0" y="74428"/>
                  </a:lnTo>
                  <a:lnTo>
                    <a:pt x="0" y="0"/>
                  </a:lnTo>
                </a:path>
              </a:pathLst>
            </a:custGeom>
            <a:noFill/>
            <a:ln w="19050">
              <a:solidFill>
                <a:srgbClr val="009A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grpSp>
      <p:sp>
        <p:nvSpPr>
          <p:cNvPr id="18" name="Freeform: Shape 2">
            <a:extLst>
              <a:ext uri="{FF2B5EF4-FFF2-40B4-BE49-F238E27FC236}">
                <a16:creationId xmlns:a16="http://schemas.microsoft.com/office/drawing/2014/main" id="{AA7A8423-5F04-14A1-52D0-46F025DE6005}"/>
              </a:ext>
            </a:extLst>
          </p:cNvPr>
          <p:cNvSpPr/>
          <p:nvPr/>
        </p:nvSpPr>
        <p:spPr>
          <a:xfrm>
            <a:off x="1673228" y="1075282"/>
            <a:ext cx="7421526" cy="2721935"/>
          </a:xfrm>
          <a:custGeom>
            <a:avLst/>
            <a:gdLst>
              <a:gd name="csX0" fmla="*/ 7421526 w 7421526"/>
              <a:gd name="csY0" fmla="*/ 2721935 h 2721935"/>
              <a:gd name="csX1" fmla="*/ 6666614 w 7421526"/>
              <a:gd name="csY1" fmla="*/ 2721935 h 2721935"/>
              <a:gd name="csX2" fmla="*/ 6666614 w 7421526"/>
              <a:gd name="csY2" fmla="*/ 2286000 h 2721935"/>
              <a:gd name="csX3" fmla="*/ 5789428 w 7421526"/>
              <a:gd name="csY3" fmla="*/ 2286000 h 2721935"/>
              <a:gd name="csX4" fmla="*/ 5789428 w 7421526"/>
              <a:gd name="csY4" fmla="*/ 2131828 h 2721935"/>
              <a:gd name="csX5" fmla="*/ 4986670 w 7421526"/>
              <a:gd name="csY5" fmla="*/ 2131828 h 2721935"/>
              <a:gd name="csX6" fmla="*/ 4986670 w 7421526"/>
              <a:gd name="csY6" fmla="*/ 2030818 h 2721935"/>
              <a:gd name="csX7" fmla="*/ 4391247 w 7421526"/>
              <a:gd name="csY7" fmla="*/ 2030818 h 2721935"/>
              <a:gd name="csX8" fmla="*/ 4391247 w 7421526"/>
              <a:gd name="csY8" fmla="*/ 1951074 h 2721935"/>
              <a:gd name="csX9" fmla="*/ 3625703 w 7421526"/>
              <a:gd name="csY9" fmla="*/ 1951074 h 2721935"/>
              <a:gd name="csX10" fmla="*/ 3625703 w 7421526"/>
              <a:gd name="csY10" fmla="*/ 1924493 h 2721935"/>
              <a:gd name="csX11" fmla="*/ 3386470 w 7421526"/>
              <a:gd name="csY11" fmla="*/ 1924493 h 2721935"/>
              <a:gd name="csX12" fmla="*/ 3327991 w 7421526"/>
              <a:gd name="csY12" fmla="*/ 1860697 h 2721935"/>
              <a:gd name="csX13" fmla="*/ 3253563 w 7421526"/>
              <a:gd name="csY13" fmla="*/ 1860697 h 2721935"/>
              <a:gd name="csX14" fmla="*/ 3253563 w 7421526"/>
              <a:gd name="csY14" fmla="*/ 1844749 h 2721935"/>
              <a:gd name="csX15" fmla="*/ 3163187 w 7421526"/>
              <a:gd name="csY15" fmla="*/ 1844749 h 2721935"/>
              <a:gd name="csX16" fmla="*/ 3163187 w 7421526"/>
              <a:gd name="csY16" fmla="*/ 1786270 h 2721935"/>
              <a:gd name="csX17" fmla="*/ 3062177 w 7421526"/>
              <a:gd name="csY17" fmla="*/ 1786270 h 2721935"/>
              <a:gd name="csX18" fmla="*/ 3062177 w 7421526"/>
              <a:gd name="csY18" fmla="*/ 1754372 h 2721935"/>
              <a:gd name="csX19" fmla="*/ 2971800 w 7421526"/>
              <a:gd name="csY19" fmla="*/ 1754372 h 2721935"/>
              <a:gd name="csX20" fmla="*/ 2971800 w 7421526"/>
              <a:gd name="csY20" fmla="*/ 1722474 h 2721935"/>
              <a:gd name="csX21" fmla="*/ 2902689 w 7421526"/>
              <a:gd name="csY21" fmla="*/ 1722474 h 2721935"/>
              <a:gd name="csX22" fmla="*/ 2860159 w 7421526"/>
              <a:gd name="csY22" fmla="*/ 1722474 h 2721935"/>
              <a:gd name="csX23" fmla="*/ 2737884 w 7421526"/>
              <a:gd name="csY23" fmla="*/ 1722474 h 2721935"/>
              <a:gd name="csX24" fmla="*/ 2737884 w 7421526"/>
              <a:gd name="csY24" fmla="*/ 1632097 h 2721935"/>
              <a:gd name="csX25" fmla="*/ 2642191 w 7421526"/>
              <a:gd name="csY25" fmla="*/ 1632097 h 2721935"/>
              <a:gd name="csX26" fmla="*/ 2642191 w 7421526"/>
              <a:gd name="csY26" fmla="*/ 1621465 h 2721935"/>
              <a:gd name="csX27" fmla="*/ 2445489 w 7421526"/>
              <a:gd name="csY27" fmla="*/ 1621465 h 2721935"/>
              <a:gd name="csX28" fmla="*/ 2445489 w 7421526"/>
              <a:gd name="csY28" fmla="*/ 1536404 h 2721935"/>
              <a:gd name="csX29" fmla="*/ 2259419 w 7421526"/>
              <a:gd name="csY29" fmla="*/ 1536404 h 2721935"/>
              <a:gd name="csX30" fmla="*/ 2259419 w 7421526"/>
              <a:gd name="csY30" fmla="*/ 1499191 h 2721935"/>
              <a:gd name="csX31" fmla="*/ 2190307 w 7421526"/>
              <a:gd name="csY31" fmla="*/ 1499191 h 2721935"/>
              <a:gd name="csX32" fmla="*/ 2190307 w 7421526"/>
              <a:gd name="csY32" fmla="*/ 1456660 h 2721935"/>
              <a:gd name="csX33" fmla="*/ 2169042 w 7421526"/>
              <a:gd name="csY33" fmla="*/ 1435395 h 2721935"/>
              <a:gd name="csX34" fmla="*/ 1982973 w 7421526"/>
              <a:gd name="csY34" fmla="*/ 1435395 h 2721935"/>
              <a:gd name="csX35" fmla="*/ 1982973 w 7421526"/>
              <a:gd name="csY35" fmla="*/ 1419446 h 2721935"/>
              <a:gd name="csX36" fmla="*/ 1924493 w 7421526"/>
              <a:gd name="csY36" fmla="*/ 1419446 h 2721935"/>
              <a:gd name="csX37" fmla="*/ 1924493 w 7421526"/>
              <a:gd name="csY37" fmla="*/ 1387549 h 2721935"/>
              <a:gd name="csX38" fmla="*/ 1749056 w 7421526"/>
              <a:gd name="csY38" fmla="*/ 1387549 h 2721935"/>
              <a:gd name="csX39" fmla="*/ 1679945 w 7421526"/>
              <a:gd name="csY39" fmla="*/ 1334386 h 2721935"/>
              <a:gd name="csX40" fmla="*/ 1648047 w 7421526"/>
              <a:gd name="csY40" fmla="*/ 1334386 h 2721935"/>
              <a:gd name="csX41" fmla="*/ 1648047 w 7421526"/>
              <a:gd name="csY41" fmla="*/ 1270591 h 2721935"/>
              <a:gd name="csX42" fmla="*/ 1387549 w 7421526"/>
              <a:gd name="csY42" fmla="*/ 1270591 h 2721935"/>
              <a:gd name="csX43" fmla="*/ 1387549 w 7421526"/>
              <a:gd name="csY43" fmla="*/ 1068572 h 2721935"/>
              <a:gd name="csX44" fmla="*/ 1228061 w 7421526"/>
              <a:gd name="csY44" fmla="*/ 1068572 h 2721935"/>
              <a:gd name="csX45" fmla="*/ 1228061 w 7421526"/>
              <a:gd name="csY45" fmla="*/ 978195 h 2721935"/>
              <a:gd name="csX46" fmla="*/ 1105787 w 7421526"/>
              <a:gd name="csY46" fmla="*/ 978195 h 2721935"/>
              <a:gd name="csX47" fmla="*/ 1105787 w 7421526"/>
              <a:gd name="csY47" fmla="*/ 813391 h 2721935"/>
              <a:gd name="csX48" fmla="*/ 930349 w 7421526"/>
              <a:gd name="csY48" fmla="*/ 813391 h 2721935"/>
              <a:gd name="csX49" fmla="*/ 930349 w 7421526"/>
              <a:gd name="csY49" fmla="*/ 749595 h 2721935"/>
              <a:gd name="csX50" fmla="*/ 866554 w 7421526"/>
              <a:gd name="csY50" fmla="*/ 749595 h 2721935"/>
              <a:gd name="csX51" fmla="*/ 866554 w 7421526"/>
              <a:gd name="csY51" fmla="*/ 696432 h 2721935"/>
              <a:gd name="csX52" fmla="*/ 802759 w 7421526"/>
              <a:gd name="csY52" fmla="*/ 696432 h 2721935"/>
              <a:gd name="csX53" fmla="*/ 802759 w 7421526"/>
              <a:gd name="csY53" fmla="*/ 616688 h 2721935"/>
              <a:gd name="csX54" fmla="*/ 648587 w 7421526"/>
              <a:gd name="csY54" fmla="*/ 616688 h 2721935"/>
              <a:gd name="csX55" fmla="*/ 648587 w 7421526"/>
              <a:gd name="csY55" fmla="*/ 563525 h 2721935"/>
              <a:gd name="csX56" fmla="*/ 568842 w 7421526"/>
              <a:gd name="csY56" fmla="*/ 563525 h 2721935"/>
              <a:gd name="csX57" fmla="*/ 568842 w 7421526"/>
              <a:gd name="csY57" fmla="*/ 542260 h 2721935"/>
              <a:gd name="csX58" fmla="*/ 568842 w 7421526"/>
              <a:gd name="csY58" fmla="*/ 398721 h 2721935"/>
              <a:gd name="csX59" fmla="*/ 531628 w 7421526"/>
              <a:gd name="csY59" fmla="*/ 398721 h 2721935"/>
              <a:gd name="csX60" fmla="*/ 531628 w 7421526"/>
              <a:gd name="csY60" fmla="*/ 345558 h 2721935"/>
              <a:gd name="csX61" fmla="*/ 451884 w 7421526"/>
              <a:gd name="csY61" fmla="*/ 345558 h 2721935"/>
              <a:gd name="csX62" fmla="*/ 451884 w 7421526"/>
              <a:gd name="csY62" fmla="*/ 303028 h 2721935"/>
              <a:gd name="csX63" fmla="*/ 414670 w 7421526"/>
              <a:gd name="csY63" fmla="*/ 303028 h 2721935"/>
              <a:gd name="csX64" fmla="*/ 414670 w 7421526"/>
              <a:gd name="csY64" fmla="*/ 260497 h 2721935"/>
              <a:gd name="csX65" fmla="*/ 350875 w 7421526"/>
              <a:gd name="csY65" fmla="*/ 260497 h 2721935"/>
              <a:gd name="csX66" fmla="*/ 350875 w 7421526"/>
              <a:gd name="csY66" fmla="*/ 217967 h 2721935"/>
              <a:gd name="csX67" fmla="*/ 271131 w 7421526"/>
              <a:gd name="csY67" fmla="*/ 217967 h 2721935"/>
              <a:gd name="csX68" fmla="*/ 271131 w 7421526"/>
              <a:gd name="csY68" fmla="*/ 175437 h 2721935"/>
              <a:gd name="csX69" fmla="*/ 271131 w 7421526"/>
              <a:gd name="csY69" fmla="*/ 132907 h 2721935"/>
              <a:gd name="csX70" fmla="*/ 271131 w 7421526"/>
              <a:gd name="csY70" fmla="*/ 101009 h 2721935"/>
              <a:gd name="csX71" fmla="*/ 196703 w 7421526"/>
              <a:gd name="csY71" fmla="*/ 101009 h 2721935"/>
              <a:gd name="csX72" fmla="*/ 196703 w 7421526"/>
              <a:gd name="csY72" fmla="*/ 42530 h 2721935"/>
              <a:gd name="csX73" fmla="*/ 111642 w 7421526"/>
              <a:gd name="csY73" fmla="*/ 42530 h 2721935"/>
              <a:gd name="csX74" fmla="*/ 111642 w 7421526"/>
              <a:gd name="csY74" fmla="*/ 0 h 2721935"/>
              <a:gd name="csX75" fmla="*/ 0 w 7421526"/>
              <a:gd name="csY75" fmla="*/ 0 h 27219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Lst>
            <a:rect l="l" t="t" r="r" b="b"/>
            <a:pathLst>
              <a:path w="7421526" h="2721935">
                <a:moveTo>
                  <a:pt x="7421526" y="2721935"/>
                </a:moveTo>
                <a:lnTo>
                  <a:pt x="6666614" y="2721935"/>
                </a:lnTo>
                <a:lnTo>
                  <a:pt x="6666614" y="2286000"/>
                </a:lnTo>
                <a:lnTo>
                  <a:pt x="5789428" y="2286000"/>
                </a:lnTo>
                <a:lnTo>
                  <a:pt x="5789428" y="2131828"/>
                </a:lnTo>
                <a:lnTo>
                  <a:pt x="4986670" y="2131828"/>
                </a:lnTo>
                <a:lnTo>
                  <a:pt x="4986670" y="2030818"/>
                </a:lnTo>
                <a:lnTo>
                  <a:pt x="4391247" y="2030818"/>
                </a:lnTo>
                <a:lnTo>
                  <a:pt x="4391247" y="1951074"/>
                </a:lnTo>
                <a:lnTo>
                  <a:pt x="3625703" y="1951074"/>
                </a:lnTo>
                <a:lnTo>
                  <a:pt x="3625703" y="1924493"/>
                </a:lnTo>
                <a:lnTo>
                  <a:pt x="3386470" y="1924493"/>
                </a:lnTo>
                <a:lnTo>
                  <a:pt x="3327991" y="1860697"/>
                </a:lnTo>
                <a:lnTo>
                  <a:pt x="3253563" y="1860697"/>
                </a:lnTo>
                <a:lnTo>
                  <a:pt x="3253563" y="1844749"/>
                </a:lnTo>
                <a:lnTo>
                  <a:pt x="3163187" y="1844749"/>
                </a:lnTo>
                <a:lnTo>
                  <a:pt x="3163187" y="1786270"/>
                </a:lnTo>
                <a:lnTo>
                  <a:pt x="3062177" y="1786270"/>
                </a:lnTo>
                <a:lnTo>
                  <a:pt x="3062177" y="1754372"/>
                </a:lnTo>
                <a:lnTo>
                  <a:pt x="2971800" y="1754372"/>
                </a:lnTo>
                <a:lnTo>
                  <a:pt x="2971800" y="1722474"/>
                </a:lnTo>
                <a:lnTo>
                  <a:pt x="2902689" y="1722474"/>
                </a:lnTo>
                <a:lnTo>
                  <a:pt x="2860159" y="1722474"/>
                </a:lnTo>
                <a:lnTo>
                  <a:pt x="2737884" y="1722474"/>
                </a:lnTo>
                <a:lnTo>
                  <a:pt x="2737884" y="1632097"/>
                </a:lnTo>
                <a:lnTo>
                  <a:pt x="2642191" y="1632097"/>
                </a:lnTo>
                <a:lnTo>
                  <a:pt x="2642191" y="1621465"/>
                </a:lnTo>
                <a:lnTo>
                  <a:pt x="2445489" y="1621465"/>
                </a:lnTo>
                <a:lnTo>
                  <a:pt x="2445489" y="1536404"/>
                </a:lnTo>
                <a:lnTo>
                  <a:pt x="2259419" y="1536404"/>
                </a:lnTo>
                <a:lnTo>
                  <a:pt x="2259419" y="1499191"/>
                </a:lnTo>
                <a:lnTo>
                  <a:pt x="2190307" y="1499191"/>
                </a:lnTo>
                <a:lnTo>
                  <a:pt x="2190307" y="1456660"/>
                </a:lnTo>
                <a:lnTo>
                  <a:pt x="2169042" y="1435395"/>
                </a:lnTo>
                <a:lnTo>
                  <a:pt x="1982973" y="1435395"/>
                </a:lnTo>
                <a:lnTo>
                  <a:pt x="1982973" y="1419446"/>
                </a:lnTo>
                <a:lnTo>
                  <a:pt x="1924493" y="1419446"/>
                </a:lnTo>
                <a:lnTo>
                  <a:pt x="1924493" y="1387549"/>
                </a:lnTo>
                <a:lnTo>
                  <a:pt x="1749056" y="1387549"/>
                </a:lnTo>
                <a:lnTo>
                  <a:pt x="1679945" y="1334386"/>
                </a:lnTo>
                <a:lnTo>
                  <a:pt x="1648047" y="1334386"/>
                </a:lnTo>
                <a:lnTo>
                  <a:pt x="1648047" y="1270591"/>
                </a:lnTo>
                <a:lnTo>
                  <a:pt x="1387549" y="1270591"/>
                </a:lnTo>
                <a:lnTo>
                  <a:pt x="1387549" y="1068572"/>
                </a:lnTo>
                <a:lnTo>
                  <a:pt x="1228061" y="1068572"/>
                </a:lnTo>
                <a:lnTo>
                  <a:pt x="1228061" y="978195"/>
                </a:lnTo>
                <a:lnTo>
                  <a:pt x="1105787" y="978195"/>
                </a:lnTo>
                <a:lnTo>
                  <a:pt x="1105787" y="813391"/>
                </a:lnTo>
                <a:lnTo>
                  <a:pt x="930349" y="813391"/>
                </a:lnTo>
                <a:lnTo>
                  <a:pt x="930349" y="749595"/>
                </a:lnTo>
                <a:lnTo>
                  <a:pt x="866554" y="749595"/>
                </a:lnTo>
                <a:lnTo>
                  <a:pt x="866554" y="696432"/>
                </a:lnTo>
                <a:lnTo>
                  <a:pt x="802759" y="696432"/>
                </a:lnTo>
                <a:lnTo>
                  <a:pt x="802759" y="616688"/>
                </a:lnTo>
                <a:lnTo>
                  <a:pt x="648587" y="616688"/>
                </a:lnTo>
                <a:lnTo>
                  <a:pt x="648587" y="563525"/>
                </a:lnTo>
                <a:lnTo>
                  <a:pt x="568842" y="563525"/>
                </a:lnTo>
                <a:lnTo>
                  <a:pt x="568842" y="542260"/>
                </a:lnTo>
                <a:lnTo>
                  <a:pt x="568842" y="398721"/>
                </a:lnTo>
                <a:lnTo>
                  <a:pt x="531628" y="398721"/>
                </a:lnTo>
                <a:lnTo>
                  <a:pt x="531628" y="345558"/>
                </a:lnTo>
                <a:lnTo>
                  <a:pt x="451884" y="345558"/>
                </a:lnTo>
                <a:lnTo>
                  <a:pt x="451884" y="303028"/>
                </a:lnTo>
                <a:lnTo>
                  <a:pt x="414670" y="303028"/>
                </a:lnTo>
                <a:lnTo>
                  <a:pt x="414670" y="260497"/>
                </a:lnTo>
                <a:lnTo>
                  <a:pt x="350875" y="260497"/>
                </a:lnTo>
                <a:lnTo>
                  <a:pt x="350875" y="217967"/>
                </a:lnTo>
                <a:lnTo>
                  <a:pt x="271131" y="217967"/>
                </a:lnTo>
                <a:lnTo>
                  <a:pt x="271131" y="175437"/>
                </a:lnTo>
                <a:lnTo>
                  <a:pt x="271131" y="132907"/>
                </a:lnTo>
                <a:lnTo>
                  <a:pt x="271131" y="101009"/>
                </a:lnTo>
                <a:lnTo>
                  <a:pt x="196703" y="101009"/>
                </a:lnTo>
                <a:lnTo>
                  <a:pt x="196703" y="42530"/>
                </a:lnTo>
                <a:lnTo>
                  <a:pt x="111642" y="42530"/>
                </a:lnTo>
                <a:lnTo>
                  <a:pt x="111642" y="0"/>
                </a:lnTo>
                <a:lnTo>
                  <a:pt x="0" y="0"/>
                </a:lnTo>
              </a:path>
            </a:pathLst>
          </a:custGeom>
          <a:noFill/>
          <a:ln w="19050">
            <a:solidFill>
              <a:srgbClr val="A69F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grpSp>
        <p:nvGrpSpPr>
          <p:cNvPr id="19" name="Group 18">
            <a:extLst>
              <a:ext uri="{FF2B5EF4-FFF2-40B4-BE49-F238E27FC236}">
                <a16:creationId xmlns:a16="http://schemas.microsoft.com/office/drawing/2014/main" id="{2ECB73CD-35AB-F985-0D19-9DC88F5FF3A8}"/>
              </a:ext>
            </a:extLst>
          </p:cNvPr>
          <p:cNvGrpSpPr/>
          <p:nvPr/>
        </p:nvGrpSpPr>
        <p:grpSpPr>
          <a:xfrm>
            <a:off x="7777452" y="920375"/>
            <a:ext cx="3551838" cy="1180244"/>
            <a:chOff x="4001662" y="1078053"/>
            <a:chExt cx="3551838" cy="1180244"/>
          </a:xfrm>
        </p:grpSpPr>
        <p:grpSp>
          <p:nvGrpSpPr>
            <p:cNvPr id="20" name="Group 19">
              <a:extLst>
                <a:ext uri="{FF2B5EF4-FFF2-40B4-BE49-F238E27FC236}">
                  <a16:creationId xmlns:a16="http://schemas.microsoft.com/office/drawing/2014/main" id="{E8E2A1E5-BFDD-3CC9-28B3-C9A277AC690B}"/>
                </a:ext>
              </a:extLst>
            </p:cNvPr>
            <p:cNvGrpSpPr/>
            <p:nvPr/>
          </p:nvGrpSpPr>
          <p:grpSpPr>
            <a:xfrm>
              <a:off x="4112640" y="1322510"/>
              <a:ext cx="3440860" cy="784529"/>
              <a:chOff x="4112640" y="1322510"/>
              <a:chExt cx="3440860" cy="784529"/>
            </a:xfrm>
          </p:grpSpPr>
          <p:sp>
            <p:nvSpPr>
              <p:cNvPr id="55" name="Rectangle 17">
                <a:extLst>
                  <a:ext uri="{FF2B5EF4-FFF2-40B4-BE49-F238E27FC236}">
                    <a16:creationId xmlns:a16="http://schemas.microsoft.com/office/drawing/2014/main" id="{32108B88-EB8A-DA3D-7C3B-07FE13FB4BEA}"/>
                  </a:ext>
                </a:extLst>
              </p:cNvPr>
              <p:cNvSpPr>
                <a:spLocks noChangeArrowheads="1"/>
              </p:cNvSpPr>
              <p:nvPr/>
            </p:nvSpPr>
            <p:spPr bwMode="auto">
              <a:xfrm>
                <a:off x="4112640" y="1350514"/>
                <a:ext cx="143390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9AB5"/>
                    </a:solidFill>
                    <a:effectLst/>
                    <a:uLnTx/>
                    <a:uFillTx/>
                    <a:latin typeface="Trebuchet MS" panose="020B0603020202020204"/>
                    <a:ea typeface="+mn-ea"/>
                    <a:cs typeface="+mn-cs"/>
                  </a:rPr>
                  <a:t>18.0 months</a:t>
                </a:r>
              </a:p>
            </p:txBody>
          </p:sp>
          <p:grpSp>
            <p:nvGrpSpPr>
              <p:cNvPr id="56" name="Group 55">
                <a:extLst>
                  <a:ext uri="{FF2B5EF4-FFF2-40B4-BE49-F238E27FC236}">
                    <a16:creationId xmlns:a16="http://schemas.microsoft.com/office/drawing/2014/main" id="{F134F086-8665-613D-83B8-5CDD83D9E759}"/>
                  </a:ext>
                </a:extLst>
              </p:cNvPr>
              <p:cNvGrpSpPr/>
              <p:nvPr/>
            </p:nvGrpSpPr>
            <p:grpSpPr>
              <a:xfrm>
                <a:off x="5354697" y="1322510"/>
                <a:ext cx="2198803" cy="784529"/>
                <a:chOff x="5354697" y="1322510"/>
                <a:chExt cx="2198803" cy="784529"/>
              </a:xfrm>
            </p:grpSpPr>
            <p:sp>
              <p:nvSpPr>
                <p:cNvPr id="57" name="Rectangle 17">
                  <a:extLst>
                    <a:ext uri="{FF2B5EF4-FFF2-40B4-BE49-F238E27FC236}">
                      <a16:creationId xmlns:a16="http://schemas.microsoft.com/office/drawing/2014/main" id="{88F99455-E1B5-8E48-E185-AE71C2E50BC7}"/>
                    </a:ext>
                  </a:extLst>
                </p:cNvPr>
                <p:cNvSpPr>
                  <a:spLocks noChangeArrowheads="1"/>
                </p:cNvSpPr>
                <p:nvPr/>
              </p:nvSpPr>
              <p:spPr bwMode="auto">
                <a:xfrm>
                  <a:off x="5368189" y="1322510"/>
                  <a:ext cx="21853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9AB5"/>
                      </a:solidFill>
                      <a:effectLst/>
                      <a:uLnTx/>
                      <a:uFillTx/>
                      <a:latin typeface="Trebuchet MS" panose="020B0603020202020204"/>
                      <a:ea typeface="+mn-ea"/>
                      <a:cs typeface="+mn-cs"/>
                    </a:rPr>
                    <a:t>HR 0.48</a:t>
                  </a:r>
                </a:p>
              </p:txBody>
            </p:sp>
            <p:sp>
              <p:nvSpPr>
                <p:cNvPr id="58" name="Rectangle 17">
                  <a:extLst>
                    <a:ext uri="{FF2B5EF4-FFF2-40B4-BE49-F238E27FC236}">
                      <a16:creationId xmlns:a16="http://schemas.microsoft.com/office/drawing/2014/main" id="{8F439736-AD57-113E-246F-7C859D32BBC0}"/>
                    </a:ext>
                  </a:extLst>
                </p:cNvPr>
                <p:cNvSpPr>
                  <a:spLocks noChangeArrowheads="1"/>
                </p:cNvSpPr>
                <p:nvPr/>
              </p:nvSpPr>
              <p:spPr bwMode="auto">
                <a:xfrm>
                  <a:off x="5354697" y="1676152"/>
                  <a:ext cx="219880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9AB5"/>
                      </a:solidFill>
                      <a:effectLst/>
                      <a:uLnTx/>
                      <a:uFillTx/>
                      <a:latin typeface="Trebuchet MS" panose="020B0603020202020204"/>
                      <a:ea typeface="+mn-ea"/>
                      <a:cs typeface="+mn-cs"/>
                    </a:rPr>
                    <a:t>(95% CI, 0.36–0.63)</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srgbClr val="009AB5"/>
                      </a:solidFill>
                      <a:effectLst/>
                      <a:uLnTx/>
                      <a:uFillTx/>
                      <a:latin typeface="Trebuchet MS" panose="020B0603020202020204"/>
                      <a:ea typeface="+mn-ea"/>
                      <a:cs typeface="+mn-cs"/>
                    </a:rPr>
                    <a:t>P </a:t>
                  </a:r>
                  <a:r>
                    <a:rPr kumimoji="0" lang="en-US" sz="1400" b="1" i="0" u="none" strike="noStrike" kern="1200" cap="none" spc="0" normalizeH="0" baseline="0" noProof="0" dirty="0">
                      <a:ln>
                        <a:noFill/>
                      </a:ln>
                      <a:solidFill>
                        <a:srgbClr val="009AB5"/>
                      </a:solidFill>
                      <a:effectLst/>
                      <a:uLnTx/>
                      <a:uFillTx/>
                      <a:latin typeface="Trebuchet MS" panose="020B0603020202020204"/>
                      <a:ea typeface="+mn-ea"/>
                      <a:cs typeface="+mn-cs"/>
                    </a:rPr>
                    <a:t>&lt; 0.0001</a:t>
                  </a:r>
                </a:p>
              </p:txBody>
            </p:sp>
          </p:grpSp>
        </p:grpSp>
        <p:sp>
          <p:nvSpPr>
            <p:cNvPr id="21" name="Rectangle 17">
              <a:extLst>
                <a:ext uri="{FF2B5EF4-FFF2-40B4-BE49-F238E27FC236}">
                  <a16:creationId xmlns:a16="http://schemas.microsoft.com/office/drawing/2014/main" id="{3A08844D-A31E-799E-8B79-73149861B005}"/>
                </a:ext>
              </a:extLst>
            </p:cNvPr>
            <p:cNvSpPr>
              <a:spLocks noChangeArrowheads="1"/>
            </p:cNvSpPr>
            <p:nvPr/>
          </p:nvSpPr>
          <p:spPr bwMode="auto">
            <a:xfrm>
              <a:off x="4560201" y="1078053"/>
              <a:ext cx="98634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595454"/>
                  </a:solidFill>
                  <a:effectLst/>
                  <a:uLnTx/>
                  <a:uFillTx/>
                  <a:latin typeface="Trebuchet MS" panose="020B0603020202020204"/>
                  <a:ea typeface="+mn-ea"/>
                  <a:cs typeface="+mn-cs"/>
                </a:rPr>
                <a:t>Median PFS</a:t>
              </a:r>
            </a:p>
          </p:txBody>
        </p:sp>
        <p:sp>
          <p:nvSpPr>
            <p:cNvPr id="22" name="Rectangle 17">
              <a:extLst>
                <a:ext uri="{FF2B5EF4-FFF2-40B4-BE49-F238E27FC236}">
                  <a16:creationId xmlns:a16="http://schemas.microsoft.com/office/drawing/2014/main" id="{9048F8C5-B547-B02B-1AFF-F0C81E797993}"/>
                </a:ext>
              </a:extLst>
            </p:cNvPr>
            <p:cNvSpPr>
              <a:spLocks noChangeArrowheads="1"/>
            </p:cNvSpPr>
            <p:nvPr/>
          </p:nvSpPr>
          <p:spPr bwMode="auto">
            <a:xfrm>
              <a:off x="6115263" y="1078053"/>
              <a:ext cx="143823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595454"/>
                  </a:solidFill>
                  <a:effectLst/>
                  <a:uLnTx/>
                  <a:uFillTx/>
                  <a:latin typeface="Trebuchet MS" panose="020B0603020202020204"/>
                  <a:ea typeface="+mn-ea"/>
                  <a:cs typeface="+mn-cs"/>
                </a:rPr>
                <a:t>Hazard ratio</a:t>
              </a:r>
            </a:p>
          </p:txBody>
        </p:sp>
        <p:sp>
          <p:nvSpPr>
            <p:cNvPr id="23" name="Rectangle 17">
              <a:extLst>
                <a:ext uri="{FF2B5EF4-FFF2-40B4-BE49-F238E27FC236}">
                  <a16:creationId xmlns:a16="http://schemas.microsoft.com/office/drawing/2014/main" id="{66714FC8-1598-91FF-E539-D83917C6F3EE}"/>
                </a:ext>
              </a:extLst>
            </p:cNvPr>
            <p:cNvSpPr>
              <a:spLocks noChangeArrowheads="1"/>
            </p:cNvSpPr>
            <p:nvPr/>
          </p:nvSpPr>
          <p:spPr bwMode="auto">
            <a:xfrm>
              <a:off x="4112640" y="1676152"/>
              <a:ext cx="143390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A69F9F"/>
                  </a:solidFill>
                  <a:effectLst/>
                  <a:uLnTx/>
                  <a:uFillTx/>
                  <a:latin typeface="Trebuchet MS" panose="020B0603020202020204"/>
                  <a:ea typeface="+mn-ea"/>
                  <a:cs typeface="+mn-cs"/>
                </a:rPr>
                <a:t>8.3 months</a:t>
              </a:r>
            </a:p>
          </p:txBody>
        </p:sp>
        <p:cxnSp>
          <p:nvCxnSpPr>
            <p:cNvPr id="26" name="Straight Connector 25">
              <a:extLst>
                <a:ext uri="{FF2B5EF4-FFF2-40B4-BE49-F238E27FC236}">
                  <a16:creationId xmlns:a16="http://schemas.microsoft.com/office/drawing/2014/main" id="{4BA7A351-F380-0115-563B-9D1A82B4AA3F}"/>
                </a:ext>
              </a:extLst>
            </p:cNvPr>
            <p:cNvCxnSpPr>
              <a:cxnSpLocks/>
            </p:cNvCxnSpPr>
            <p:nvPr/>
          </p:nvCxnSpPr>
          <p:spPr>
            <a:xfrm flipV="1">
              <a:off x="5779553" y="1094006"/>
              <a:ext cx="0" cy="1164291"/>
            </a:xfrm>
            <a:prstGeom prst="line">
              <a:avLst/>
            </a:prstGeom>
            <a:ln w="9525" cap="sq">
              <a:solidFill>
                <a:schemeClr val="bg1">
                  <a:lumMod val="50000"/>
                </a:schemeClr>
              </a:solidFill>
            </a:ln>
          </p:spPr>
          <p:style>
            <a:lnRef idx="1">
              <a:schemeClr val="accent1"/>
            </a:lnRef>
            <a:fillRef idx="0">
              <a:schemeClr val="accent1"/>
            </a:fillRef>
            <a:effectRef idx="0">
              <a:srgbClr val="000000"/>
            </a:effectRef>
            <a:fontRef idx="minor">
              <a:schemeClr val="lt1"/>
            </a:fontRef>
          </p:style>
        </p:cxnSp>
        <p:grpSp>
          <p:nvGrpSpPr>
            <p:cNvPr id="28" name="Group 27">
              <a:extLst>
                <a:ext uri="{FF2B5EF4-FFF2-40B4-BE49-F238E27FC236}">
                  <a16:creationId xmlns:a16="http://schemas.microsoft.com/office/drawing/2014/main" id="{C8797EAF-EBA7-C091-D7CA-A52EF6F2F956}"/>
                </a:ext>
              </a:extLst>
            </p:cNvPr>
            <p:cNvGrpSpPr/>
            <p:nvPr/>
          </p:nvGrpSpPr>
          <p:grpSpPr>
            <a:xfrm>
              <a:off x="4001662" y="1332360"/>
              <a:ext cx="287447" cy="611297"/>
              <a:chOff x="4001662" y="1332360"/>
              <a:chExt cx="287447" cy="611297"/>
            </a:xfrm>
          </p:grpSpPr>
          <p:grpSp>
            <p:nvGrpSpPr>
              <p:cNvPr id="31" name="Group 30">
                <a:extLst>
                  <a:ext uri="{FF2B5EF4-FFF2-40B4-BE49-F238E27FC236}">
                    <a16:creationId xmlns:a16="http://schemas.microsoft.com/office/drawing/2014/main" id="{AEDFD357-79AF-4E4D-8A70-22B9C6F6FD86}"/>
                  </a:ext>
                </a:extLst>
              </p:cNvPr>
              <p:cNvGrpSpPr/>
              <p:nvPr/>
            </p:nvGrpSpPr>
            <p:grpSpPr>
              <a:xfrm>
                <a:off x="4001662" y="1656210"/>
                <a:ext cx="287447" cy="287447"/>
                <a:chOff x="4222918" y="2550190"/>
                <a:chExt cx="287447" cy="287447"/>
              </a:xfrm>
            </p:grpSpPr>
            <p:sp>
              <p:nvSpPr>
                <p:cNvPr id="53" name="Freeform: Shape 21">
                  <a:extLst>
                    <a:ext uri="{FF2B5EF4-FFF2-40B4-BE49-F238E27FC236}">
                      <a16:creationId xmlns:a16="http://schemas.microsoft.com/office/drawing/2014/main" id="{E05528B7-90E5-D270-DC46-E360D5B87ACE}"/>
                    </a:ext>
                  </a:extLst>
                </p:cNvPr>
                <p:cNvSpPr/>
                <p:nvPr/>
              </p:nvSpPr>
              <p:spPr>
                <a:xfrm>
                  <a:off x="4222918" y="2550190"/>
                  <a:ext cx="287447" cy="287447"/>
                </a:xfrm>
                <a:custGeom>
                  <a:avLst/>
                  <a:gdLst>
                    <a:gd name="connsiteX0" fmla="*/ 287448 w 287447"/>
                    <a:gd name="connsiteY0" fmla="*/ 143724 h 287447"/>
                    <a:gd name="connsiteX1" fmla="*/ 143724 w 287447"/>
                    <a:gd name="connsiteY1" fmla="*/ 287448 h 287447"/>
                    <a:gd name="connsiteX2" fmla="*/ 0 w 287447"/>
                    <a:gd name="connsiteY2" fmla="*/ 143724 h 287447"/>
                    <a:gd name="connsiteX3" fmla="*/ 143724 w 287447"/>
                    <a:gd name="connsiteY3" fmla="*/ 0 h 287447"/>
                    <a:gd name="connsiteX4" fmla="*/ 287448 w 287447"/>
                    <a:gd name="connsiteY4" fmla="*/ 143724 h 287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447" h="287447">
                      <a:moveTo>
                        <a:pt x="287448" y="143724"/>
                      </a:moveTo>
                      <a:cubicBezTo>
                        <a:pt x="287448" y="223100"/>
                        <a:pt x="223101" y="287448"/>
                        <a:pt x="143724" y="287448"/>
                      </a:cubicBezTo>
                      <a:cubicBezTo>
                        <a:pt x="64347" y="287448"/>
                        <a:pt x="0" y="223100"/>
                        <a:pt x="0" y="143724"/>
                      </a:cubicBezTo>
                      <a:cubicBezTo>
                        <a:pt x="0" y="64347"/>
                        <a:pt x="64347" y="0"/>
                        <a:pt x="143724" y="0"/>
                      </a:cubicBezTo>
                      <a:cubicBezTo>
                        <a:pt x="223100" y="0"/>
                        <a:pt x="287448" y="64347"/>
                        <a:pt x="287448" y="143724"/>
                      </a:cubicBezTo>
                      <a:close/>
                    </a:path>
                  </a:pathLst>
                </a:custGeom>
                <a:solidFill>
                  <a:schemeClr val="bg1">
                    <a:lumMod val="95000"/>
                  </a:schemeClr>
                </a:solidFill>
                <a:ln w="12695"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54" name="Freeform: Shape 22">
                  <a:extLst>
                    <a:ext uri="{FF2B5EF4-FFF2-40B4-BE49-F238E27FC236}">
                      <a16:creationId xmlns:a16="http://schemas.microsoft.com/office/drawing/2014/main" id="{2CD10EFE-BCBC-6715-511A-401724BE7090}"/>
                    </a:ext>
                  </a:extLst>
                </p:cNvPr>
                <p:cNvSpPr/>
                <p:nvPr/>
              </p:nvSpPr>
              <p:spPr>
                <a:xfrm>
                  <a:off x="4309508" y="2636780"/>
                  <a:ext cx="114268" cy="114268"/>
                </a:xfrm>
                <a:custGeom>
                  <a:avLst/>
                  <a:gdLst>
                    <a:gd name="connsiteX0" fmla="*/ 114268 w 114268"/>
                    <a:gd name="connsiteY0" fmla="*/ 57134 h 114268"/>
                    <a:gd name="connsiteX1" fmla="*/ 57134 w 114268"/>
                    <a:gd name="connsiteY1" fmla="*/ 114268 h 114268"/>
                    <a:gd name="connsiteX2" fmla="*/ 0 w 114268"/>
                    <a:gd name="connsiteY2" fmla="*/ 57134 h 114268"/>
                    <a:gd name="connsiteX3" fmla="*/ 57134 w 114268"/>
                    <a:gd name="connsiteY3" fmla="*/ 0 h 114268"/>
                    <a:gd name="connsiteX4" fmla="*/ 114268 w 114268"/>
                    <a:gd name="connsiteY4" fmla="*/ 57134 h 114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268" h="114268">
                      <a:moveTo>
                        <a:pt x="114268" y="57134"/>
                      </a:moveTo>
                      <a:cubicBezTo>
                        <a:pt x="114268" y="88688"/>
                        <a:pt x="88688" y="114268"/>
                        <a:pt x="57134" y="114268"/>
                      </a:cubicBezTo>
                      <a:cubicBezTo>
                        <a:pt x="25580" y="114268"/>
                        <a:pt x="0" y="88688"/>
                        <a:pt x="0" y="57134"/>
                      </a:cubicBezTo>
                      <a:cubicBezTo>
                        <a:pt x="0" y="25580"/>
                        <a:pt x="25580" y="0"/>
                        <a:pt x="57134" y="0"/>
                      </a:cubicBezTo>
                      <a:cubicBezTo>
                        <a:pt x="88688" y="0"/>
                        <a:pt x="114268" y="25580"/>
                        <a:pt x="114268" y="57134"/>
                      </a:cubicBezTo>
                      <a:close/>
                    </a:path>
                  </a:pathLst>
                </a:custGeom>
                <a:solidFill>
                  <a:srgbClr val="A69F9F"/>
                </a:solidFill>
                <a:ln w="12695"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grpSp>
          <p:grpSp>
            <p:nvGrpSpPr>
              <p:cNvPr id="32" name="Group 31">
                <a:extLst>
                  <a:ext uri="{FF2B5EF4-FFF2-40B4-BE49-F238E27FC236}">
                    <a16:creationId xmlns:a16="http://schemas.microsoft.com/office/drawing/2014/main" id="{41813330-BF4E-0C05-5DF6-9FA50C2D5D86}"/>
                  </a:ext>
                </a:extLst>
              </p:cNvPr>
              <p:cNvGrpSpPr/>
              <p:nvPr/>
            </p:nvGrpSpPr>
            <p:grpSpPr>
              <a:xfrm>
                <a:off x="4001662" y="1332360"/>
                <a:ext cx="287447" cy="287447"/>
                <a:chOff x="4222918" y="2540665"/>
                <a:chExt cx="287447" cy="287447"/>
              </a:xfrm>
            </p:grpSpPr>
            <p:sp>
              <p:nvSpPr>
                <p:cNvPr id="36" name="Freeform: Shape 19">
                  <a:extLst>
                    <a:ext uri="{FF2B5EF4-FFF2-40B4-BE49-F238E27FC236}">
                      <a16:creationId xmlns:a16="http://schemas.microsoft.com/office/drawing/2014/main" id="{F86FD237-EFF9-3C6F-11E8-472737BE446D}"/>
                    </a:ext>
                  </a:extLst>
                </p:cNvPr>
                <p:cNvSpPr/>
                <p:nvPr/>
              </p:nvSpPr>
              <p:spPr>
                <a:xfrm>
                  <a:off x="4222918" y="2540665"/>
                  <a:ext cx="287447" cy="287447"/>
                </a:xfrm>
                <a:custGeom>
                  <a:avLst/>
                  <a:gdLst>
                    <a:gd name="connsiteX0" fmla="*/ 287448 w 287447"/>
                    <a:gd name="connsiteY0" fmla="*/ 143724 h 287447"/>
                    <a:gd name="connsiteX1" fmla="*/ 143724 w 287447"/>
                    <a:gd name="connsiteY1" fmla="*/ 287448 h 287447"/>
                    <a:gd name="connsiteX2" fmla="*/ 0 w 287447"/>
                    <a:gd name="connsiteY2" fmla="*/ 143724 h 287447"/>
                    <a:gd name="connsiteX3" fmla="*/ 143724 w 287447"/>
                    <a:gd name="connsiteY3" fmla="*/ 0 h 287447"/>
                    <a:gd name="connsiteX4" fmla="*/ 287448 w 287447"/>
                    <a:gd name="connsiteY4" fmla="*/ 143724 h 287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447" h="287447">
                      <a:moveTo>
                        <a:pt x="287448" y="143724"/>
                      </a:moveTo>
                      <a:cubicBezTo>
                        <a:pt x="287448" y="223100"/>
                        <a:pt x="223101" y="287448"/>
                        <a:pt x="143724" y="287448"/>
                      </a:cubicBezTo>
                      <a:cubicBezTo>
                        <a:pt x="64347" y="287448"/>
                        <a:pt x="0" y="223100"/>
                        <a:pt x="0" y="143724"/>
                      </a:cubicBezTo>
                      <a:cubicBezTo>
                        <a:pt x="0" y="64347"/>
                        <a:pt x="64347" y="0"/>
                        <a:pt x="143724" y="0"/>
                      </a:cubicBezTo>
                      <a:cubicBezTo>
                        <a:pt x="223100" y="0"/>
                        <a:pt x="287448" y="64347"/>
                        <a:pt x="287448" y="143724"/>
                      </a:cubicBezTo>
                      <a:close/>
                    </a:path>
                  </a:pathLst>
                </a:custGeom>
                <a:solidFill>
                  <a:schemeClr val="bg1">
                    <a:lumMod val="95000"/>
                  </a:schemeClr>
                </a:solidFill>
                <a:ln w="12695"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37" name="Freeform: Shape 20">
                  <a:extLst>
                    <a:ext uri="{FF2B5EF4-FFF2-40B4-BE49-F238E27FC236}">
                      <a16:creationId xmlns:a16="http://schemas.microsoft.com/office/drawing/2014/main" id="{7512EFF6-4636-3C12-DA27-DB297DB1FDD3}"/>
                    </a:ext>
                  </a:extLst>
                </p:cNvPr>
                <p:cNvSpPr/>
                <p:nvPr/>
              </p:nvSpPr>
              <p:spPr>
                <a:xfrm>
                  <a:off x="4309508" y="2627255"/>
                  <a:ext cx="114268" cy="114268"/>
                </a:xfrm>
                <a:custGeom>
                  <a:avLst/>
                  <a:gdLst>
                    <a:gd name="connsiteX0" fmla="*/ 114268 w 114268"/>
                    <a:gd name="connsiteY0" fmla="*/ 57134 h 114268"/>
                    <a:gd name="connsiteX1" fmla="*/ 57134 w 114268"/>
                    <a:gd name="connsiteY1" fmla="*/ 114268 h 114268"/>
                    <a:gd name="connsiteX2" fmla="*/ 0 w 114268"/>
                    <a:gd name="connsiteY2" fmla="*/ 57134 h 114268"/>
                    <a:gd name="connsiteX3" fmla="*/ 57134 w 114268"/>
                    <a:gd name="connsiteY3" fmla="*/ 0 h 114268"/>
                    <a:gd name="connsiteX4" fmla="*/ 114268 w 114268"/>
                    <a:gd name="connsiteY4" fmla="*/ 57134 h 114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268" h="114268">
                      <a:moveTo>
                        <a:pt x="114268" y="57134"/>
                      </a:moveTo>
                      <a:cubicBezTo>
                        <a:pt x="114268" y="88688"/>
                        <a:pt x="88688" y="114268"/>
                        <a:pt x="57134" y="114268"/>
                      </a:cubicBezTo>
                      <a:cubicBezTo>
                        <a:pt x="25580" y="114268"/>
                        <a:pt x="0" y="88688"/>
                        <a:pt x="0" y="57134"/>
                      </a:cubicBezTo>
                      <a:cubicBezTo>
                        <a:pt x="0" y="25580"/>
                        <a:pt x="25580" y="0"/>
                        <a:pt x="57134" y="0"/>
                      </a:cubicBezTo>
                      <a:cubicBezTo>
                        <a:pt x="88688" y="0"/>
                        <a:pt x="114268" y="25580"/>
                        <a:pt x="114268" y="57134"/>
                      </a:cubicBezTo>
                      <a:close/>
                    </a:path>
                  </a:pathLst>
                </a:custGeom>
                <a:solidFill>
                  <a:srgbClr val="097789"/>
                </a:solidFill>
                <a:ln w="12695"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grpSp>
        </p:grpSp>
      </p:grpSp>
      <p:grpSp>
        <p:nvGrpSpPr>
          <p:cNvPr id="59" name="Group 58">
            <a:extLst>
              <a:ext uri="{FF2B5EF4-FFF2-40B4-BE49-F238E27FC236}">
                <a16:creationId xmlns:a16="http://schemas.microsoft.com/office/drawing/2014/main" id="{57172059-F659-E4AD-18A1-CC3E1A4B48EE}"/>
              </a:ext>
            </a:extLst>
          </p:cNvPr>
          <p:cNvGrpSpPr/>
          <p:nvPr/>
        </p:nvGrpSpPr>
        <p:grpSpPr>
          <a:xfrm>
            <a:off x="1657717" y="4213851"/>
            <a:ext cx="9852962" cy="74284"/>
            <a:chOff x="794086" y="4685613"/>
            <a:chExt cx="9852962" cy="74284"/>
          </a:xfrm>
        </p:grpSpPr>
        <p:cxnSp>
          <p:nvCxnSpPr>
            <p:cNvPr id="60" name="Straight Connector 59">
              <a:extLst>
                <a:ext uri="{FF2B5EF4-FFF2-40B4-BE49-F238E27FC236}">
                  <a16:creationId xmlns:a16="http://schemas.microsoft.com/office/drawing/2014/main" id="{E176F3D6-0B9F-2DD7-14FA-0AB42235CE24}"/>
                </a:ext>
              </a:extLst>
            </p:cNvPr>
            <p:cNvCxnSpPr>
              <a:cxnSpLocks/>
            </p:cNvCxnSpPr>
            <p:nvPr/>
          </p:nvCxnSpPr>
          <p:spPr>
            <a:xfrm rot="5400000">
              <a:off x="756950" y="4722749"/>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A97AB8E-2D7B-0BC2-9B64-BCE723D2A7F4}"/>
                </a:ext>
              </a:extLst>
            </p:cNvPr>
            <p:cNvCxnSpPr>
              <a:cxnSpLocks/>
            </p:cNvCxnSpPr>
            <p:nvPr/>
          </p:nvCxnSpPr>
          <p:spPr>
            <a:xfrm rot="5400000">
              <a:off x="2550826" y="4722752"/>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9E4D7FE-F484-6ABF-EDED-4C6031C02802}"/>
                </a:ext>
              </a:extLst>
            </p:cNvPr>
            <p:cNvCxnSpPr>
              <a:cxnSpLocks/>
            </p:cNvCxnSpPr>
            <p:nvPr/>
          </p:nvCxnSpPr>
          <p:spPr>
            <a:xfrm rot="5400000">
              <a:off x="1655171" y="4722752"/>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C9B395BD-74DB-E5F1-C8CE-0CE9A03DFBD7}"/>
                </a:ext>
              </a:extLst>
            </p:cNvPr>
            <p:cNvCxnSpPr>
              <a:cxnSpLocks/>
            </p:cNvCxnSpPr>
            <p:nvPr/>
          </p:nvCxnSpPr>
          <p:spPr>
            <a:xfrm rot="5400000">
              <a:off x="10609912" y="4722757"/>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B5433AE6-C4E3-3F66-7C75-3A596CB02A43}"/>
                </a:ext>
              </a:extLst>
            </p:cNvPr>
            <p:cNvCxnSpPr>
              <a:cxnSpLocks/>
            </p:cNvCxnSpPr>
            <p:nvPr/>
          </p:nvCxnSpPr>
          <p:spPr>
            <a:xfrm rot="5400000">
              <a:off x="9714563" y="4722758"/>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33449BE3-4246-3263-9B6F-9E3772D1B89F}"/>
                </a:ext>
              </a:extLst>
            </p:cNvPr>
            <p:cNvCxnSpPr>
              <a:cxnSpLocks/>
            </p:cNvCxnSpPr>
            <p:nvPr/>
          </p:nvCxnSpPr>
          <p:spPr>
            <a:xfrm rot="5400000">
              <a:off x="8825563" y="4722759"/>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BA3E530D-9A4C-3599-C5E1-0B0AB6A55D36}"/>
                </a:ext>
              </a:extLst>
            </p:cNvPr>
            <p:cNvCxnSpPr>
              <a:cxnSpLocks/>
            </p:cNvCxnSpPr>
            <p:nvPr/>
          </p:nvCxnSpPr>
          <p:spPr>
            <a:xfrm rot="5400000">
              <a:off x="7920688" y="4722760"/>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8914A7E-4FF6-323A-4D62-F8C3B7B30621}"/>
                </a:ext>
              </a:extLst>
            </p:cNvPr>
            <p:cNvCxnSpPr>
              <a:cxnSpLocks/>
            </p:cNvCxnSpPr>
            <p:nvPr/>
          </p:nvCxnSpPr>
          <p:spPr>
            <a:xfrm rot="5400000">
              <a:off x="7025337" y="4722761"/>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4FAA2411-7741-59B3-7E0E-3FD8DF809CB4}"/>
                </a:ext>
              </a:extLst>
            </p:cNvPr>
            <p:cNvCxnSpPr>
              <a:cxnSpLocks/>
            </p:cNvCxnSpPr>
            <p:nvPr/>
          </p:nvCxnSpPr>
          <p:spPr>
            <a:xfrm rot="5400000">
              <a:off x="6128401" y="4722761"/>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F632F421-2413-27EA-DF38-07FAAD44FFBE}"/>
                </a:ext>
              </a:extLst>
            </p:cNvPr>
            <p:cNvCxnSpPr>
              <a:cxnSpLocks/>
            </p:cNvCxnSpPr>
            <p:nvPr/>
          </p:nvCxnSpPr>
          <p:spPr>
            <a:xfrm rot="5400000">
              <a:off x="5240039" y="4722762"/>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387ECE52-3286-26ED-9728-B30ED8739019}"/>
                </a:ext>
              </a:extLst>
            </p:cNvPr>
            <p:cNvCxnSpPr>
              <a:cxnSpLocks/>
            </p:cNvCxnSpPr>
            <p:nvPr/>
          </p:nvCxnSpPr>
          <p:spPr>
            <a:xfrm rot="5400000">
              <a:off x="3447760" y="4722753"/>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AD37DEFE-43DC-9264-8F3B-92E5B9E07597}"/>
                </a:ext>
              </a:extLst>
            </p:cNvPr>
            <p:cNvCxnSpPr>
              <a:cxnSpLocks/>
            </p:cNvCxnSpPr>
            <p:nvPr/>
          </p:nvCxnSpPr>
          <p:spPr>
            <a:xfrm rot="5400000">
              <a:off x="4344384" y="4722754"/>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2" name="Group 71">
            <a:extLst>
              <a:ext uri="{FF2B5EF4-FFF2-40B4-BE49-F238E27FC236}">
                <a16:creationId xmlns:a16="http://schemas.microsoft.com/office/drawing/2014/main" id="{9B5F6E9B-549A-03D6-2672-D4DC9AFDC2CE}"/>
              </a:ext>
            </a:extLst>
          </p:cNvPr>
          <p:cNvGrpSpPr/>
          <p:nvPr/>
        </p:nvGrpSpPr>
        <p:grpSpPr>
          <a:xfrm>
            <a:off x="1657718" y="1066126"/>
            <a:ext cx="9852960" cy="3148597"/>
            <a:chOff x="1669750" y="1282700"/>
            <a:chExt cx="9852960" cy="3148597"/>
          </a:xfrm>
        </p:grpSpPr>
        <p:cxnSp>
          <p:nvCxnSpPr>
            <p:cNvPr id="73" name="Straight Connector 72">
              <a:extLst>
                <a:ext uri="{FF2B5EF4-FFF2-40B4-BE49-F238E27FC236}">
                  <a16:creationId xmlns:a16="http://schemas.microsoft.com/office/drawing/2014/main" id="{9E960107-35AA-869D-6EE0-4C6D2FBD23C9}"/>
                </a:ext>
              </a:extLst>
            </p:cNvPr>
            <p:cNvCxnSpPr>
              <a:cxnSpLocks/>
            </p:cNvCxnSpPr>
            <p:nvPr/>
          </p:nvCxnSpPr>
          <p:spPr>
            <a:xfrm>
              <a:off x="1669750" y="4431297"/>
              <a:ext cx="9852960"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89CC5C77-A088-F4E2-C8F2-64B312CDEE40}"/>
                </a:ext>
              </a:extLst>
            </p:cNvPr>
            <p:cNvCxnSpPr>
              <a:cxnSpLocks/>
            </p:cNvCxnSpPr>
            <p:nvPr/>
          </p:nvCxnSpPr>
          <p:spPr>
            <a:xfrm>
              <a:off x="1669750" y="1282700"/>
              <a:ext cx="0" cy="3148597"/>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40730DBE-0460-2E52-AC23-8C64409D52C7}"/>
                </a:ext>
              </a:extLst>
            </p:cNvPr>
            <p:cNvCxnSpPr>
              <a:cxnSpLocks/>
            </p:cNvCxnSpPr>
            <p:nvPr/>
          </p:nvCxnSpPr>
          <p:spPr>
            <a:xfrm>
              <a:off x="1669750" y="2857623"/>
              <a:ext cx="9852960" cy="0"/>
            </a:xfrm>
            <a:prstGeom prst="line">
              <a:avLst/>
            </a:prstGeom>
            <a:ln w="952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76" name="Group 75">
            <a:extLst>
              <a:ext uri="{FF2B5EF4-FFF2-40B4-BE49-F238E27FC236}">
                <a16:creationId xmlns:a16="http://schemas.microsoft.com/office/drawing/2014/main" id="{1D90CE45-E04F-42C4-A651-8C41711E68F5}"/>
              </a:ext>
            </a:extLst>
          </p:cNvPr>
          <p:cNvGrpSpPr/>
          <p:nvPr/>
        </p:nvGrpSpPr>
        <p:grpSpPr>
          <a:xfrm>
            <a:off x="1583445" y="1065254"/>
            <a:ext cx="74271" cy="3148596"/>
            <a:chOff x="1595477" y="1281828"/>
            <a:chExt cx="74271" cy="3148596"/>
          </a:xfrm>
        </p:grpSpPr>
        <p:cxnSp>
          <p:nvCxnSpPr>
            <p:cNvPr id="77" name="Straight Connector 76">
              <a:extLst>
                <a:ext uri="{FF2B5EF4-FFF2-40B4-BE49-F238E27FC236}">
                  <a16:creationId xmlns:a16="http://schemas.microsoft.com/office/drawing/2014/main" id="{406A9D03-36D2-E70D-F462-6376B5324069}"/>
                </a:ext>
              </a:extLst>
            </p:cNvPr>
            <p:cNvCxnSpPr>
              <a:cxnSpLocks/>
            </p:cNvCxnSpPr>
            <p:nvPr/>
          </p:nvCxnSpPr>
          <p:spPr>
            <a:xfrm rot="10800000">
              <a:off x="1595477" y="4430424"/>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33BA2C70-3065-5200-7547-53C7A6BEBF9C}"/>
                </a:ext>
              </a:extLst>
            </p:cNvPr>
            <p:cNvCxnSpPr>
              <a:cxnSpLocks/>
            </p:cNvCxnSpPr>
            <p:nvPr/>
          </p:nvCxnSpPr>
          <p:spPr>
            <a:xfrm rot="10800000">
              <a:off x="1595477" y="4119271"/>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7B813CCE-7F8C-E881-0C82-6CEBE40FEB66}"/>
                </a:ext>
              </a:extLst>
            </p:cNvPr>
            <p:cNvCxnSpPr>
              <a:cxnSpLocks/>
            </p:cNvCxnSpPr>
            <p:nvPr/>
          </p:nvCxnSpPr>
          <p:spPr>
            <a:xfrm rot="10800000">
              <a:off x="1595477" y="3800184"/>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43B8DD0B-AAB0-A8E5-7BA5-85D1FD5E8548}"/>
                </a:ext>
              </a:extLst>
            </p:cNvPr>
            <p:cNvCxnSpPr>
              <a:cxnSpLocks/>
            </p:cNvCxnSpPr>
            <p:nvPr/>
          </p:nvCxnSpPr>
          <p:spPr>
            <a:xfrm rot="10800000">
              <a:off x="1595477" y="3490885"/>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B5E93B7-0A1A-8389-E161-795DD72D544C}"/>
                </a:ext>
              </a:extLst>
            </p:cNvPr>
            <p:cNvCxnSpPr>
              <a:cxnSpLocks/>
            </p:cNvCxnSpPr>
            <p:nvPr/>
          </p:nvCxnSpPr>
          <p:spPr>
            <a:xfrm rot="10800000">
              <a:off x="1595477" y="3171799"/>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15D7C016-CD49-C84A-DEB4-BB93C5EA3E1D}"/>
                </a:ext>
              </a:extLst>
            </p:cNvPr>
            <p:cNvCxnSpPr>
              <a:cxnSpLocks/>
            </p:cNvCxnSpPr>
            <p:nvPr/>
          </p:nvCxnSpPr>
          <p:spPr>
            <a:xfrm rot="10800000">
              <a:off x="1595477" y="2856998"/>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06A2FC87-8996-6EE7-2084-4CAC2021077E}"/>
                </a:ext>
              </a:extLst>
            </p:cNvPr>
            <p:cNvCxnSpPr>
              <a:cxnSpLocks/>
            </p:cNvCxnSpPr>
            <p:nvPr/>
          </p:nvCxnSpPr>
          <p:spPr>
            <a:xfrm rot="10800000">
              <a:off x="1595477" y="2549024"/>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F4B61789-F767-820D-7194-AEF372587568}"/>
                </a:ext>
              </a:extLst>
            </p:cNvPr>
            <p:cNvCxnSpPr>
              <a:cxnSpLocks/>
            </p:cNvCxnSpPr>
            <p:nvPr/>
          </p:nvCxnSpPr>
          <p:spPr>
            <a:xfrm rot="10800000">
              <a:off x="1595477" y="2229936"/>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CDCF1BC0-BA39-F3B8-3B3F-8A2FFE188231}"/>
                </a:ext>
              </a:extLst>
            </p:cNvPr>
            <p:cNvCxnSpPr>
              <a:cxnSpLocks/>
            </p:cNvCxnSpPr>
            <p:nvPr/>
          </p:nvCxnSpPr>
          <p:spPr>
            <a:xfrm rot="10800000">
              <a:off x="1595477" y="1914024"/>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91F19F08-42DE-0F91-CC02-DB413E5A6FC2}"/>
                </a:ext>
              </a:extLst>
            </p:cNvPr>
            <p:cNvCxnSpPr>
              <a:cxnSpLocks/>
            </p:cNvCxnSpPr>
            <p:nvPr/>
          </p:nvCxnSpPr>
          <p:spPr>
            <a:xfrm rot="10800000">
              <a:off x="1595477" y="1600310"/>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14738F18-D4FD-566C-3350-A780AA3D6FC7}"/>
                </a:ext>
              </a:extLst>
            </p:cNvPr>
            <p:cNvCxnSpPr>
              <a:cxnSpLocks/>
            </p:cNvCxnSpPr>
            <p:nvPr/>
          </p:nvCxnSpPr>
          <p:spPr>
            <a:xfrm rot="10800000">
              <a:off x="1595477" y="1281828"/>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88" name="Group 87">
            <a:extLst>
              <a:ext uri="{FF2B5EF4-FFF2-40B4-BE49-F238E27FC236}">
                <a16:creationId xmlns:a16="http://schemas.microsoft.com/office/drawing/2014/main" id="{DCB80CA2-6C74-AE86-EF77-2BB885F20584}"/>
              </a:ext>
            </a:extLst>
          </p:cNvPr>
          <p:cNvGrpSpPr/>
          <p:nvPr/>
        </p:nvGrpSpPr>
        <p:grpSpPr>
          <a:xfrm>
            <a:off x="884593" y="911212"/>
            <a:ext cx="733129" cy="3456527"/>
            <a:chOff x="896625" y="1127786"/>
            <a:chExt cx="733129" cy="3456527"/>
          </a:xfrm>
        </p:grpSpPr>
        <p:sp>
          <p:nvSpPr>
            <p:cNvPr id="89" name="TextBox 88">
              <a:extLst>
                <a:ext uri="{FF2B5EF4-FFF2-40B4-BE49-F238E27FC236}">
                  <a16:creationId xmlns:a16="http://schemas.microsoft.com/office/drawing/2014/main" id="{3EABFC7A-C48D-7A93-B586-AE138EB97A82}"/>
                </a:ext>
              </a:extLst>
            </p:cNvPr>
            <p:cNvSpPr txBox="1"/>
            <p:nvPr/>
          </p:nvSpPr>
          <p:spPr>
            <a:xfrm>
              <a:off x="1350510" y="4276536"/>
              <a:ext cx="279244"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a:t>
              </a:r>
            </a:p>
          </p:txBody>
        </p:sp>
        <p:sp>
          <p:nvSpPr>
            <p:cNvPr id="90" name="TextBox 89">
              <a:extLst>
                <a:ext uri="{FF2B5EF4-FFF2-40B4-BE49-F238E27FC236}">
                  <a16:creationId xmlns:a16="http://schemas.microsoft.com/office/drawing/2014/main" id="{E0DC5595-E36D-67ED-2831-582BACE46E7D}"/>
                </a:ext>
              </a:extLst>
            </p:cNvPr>
            <p:cNvSpPr txBox="1"/>
            <p:nvPr/>
          </p:nvSpPr>
          <p:spPr>
            <a:xfrm>
              <a:off x="1190210" y="3966212"/>
              <a:ext cx="439544"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0.1</a:t>
              </a:r>
            </a:p>
          </p:txBody>
        </p:sp>
        <p:sp>
          <p:nvSpPr>
            <p:cNvPr id="91" name="TextBox 90">
              <a:extLst>
                <a:ext uri="{FF2B5EF4-FFF2-40B4-BE49-F238E27FC236}">
                  <a16:creationId xmlns:a16="http://schemas.microsoft.com/office/drawing/2014/main" id="{3554890F-23BB-BAB6-B25C-130ED6DF7E7B}"/>
                </a:ext>
              </a:extLst>
            </p:cNvPr>
            <p:cNvSpPr txBox="1"/>
            <p:nvPr/>
          </p:nvSpPr>
          <p:spPr>
            <a:xfrm>
              <a:off x="1190210" y="3646291"/>
              <a:ext cx="439544"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0.2</a:t>
              </a:r>
            </a:p>
          </p:txBody>
        </p:sp>
        <p:sp>
          <p:nvSpPr>
            <p:cNvPr id="92" name="TextBox 91">
              <a:extLst>
                <a:ext uri="{FF2B5EF4-FFF2-40B4-BE49-F238E27FC236}">
                  <a16:creationId xmlns:a16="http://schemas.microsoft.com/office/drawing/2014/main" id="{FC04394F-E55C-032E-3A15-03F60797EDAE}"/>
                </a:ext>
              </a:extLst>
            </p:cNvPr>
            <p:cNvSpPr txBox="1"/>
            <p:nvPr/>
          </p:nvSpPr>
          <p:spPr>
            <a:xfrm>
              <a:off x="1190210" y="3338410"/>
              <a:ext cx="439544"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0.3</a:t>
              </a:r>
            </a:p>
          </p:txBody>
        </p:sp>
        <p:sp>
          <p:nvSpPr>
            <p:cNvPr id="93" name="TextBox 92">
              <a:extLst>
                <a:ext uri="{FF2B5EF4-FFF2-40B4-BE49-F238E27FC236}">
                  <a16:creationId xmlns:a16="http://schemas.microsoft.com/office/drawing/2014/main" id="{CA6989A5-9A99-68EE-DA55-F7EB4E70E846}"/>
                </a:ext>
              </a:extLst>
            </p:cNvPr>
            <p:cNvSpPr txBox="1"/>
            <p:nvPr/>
          </p:nvSpPr>
          <p:spPr>
            <a:xfrm>
              <a:off x="1190210" y="3019320"/>
              <a:ext cx="439544"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0.4</a:t>
              </a:r>
            </a:p>
          </p:txBody>
        </p:sp>
        <p:sp>
          <p:nvSpPr>
            <p:cNvPr id="94" name="TextBox 93">
              <a:extLst>
                <a:ext uri="{FF2B5EF4-FFF2-40B4-BE49-F238E27FC236}">
                  <a16:creationId xmlns:a16="http://schemas.microsoft.com/office/drawing/2014/main" id="{ADAC868E-F05C-ED05-BE2C-1475C6CC6CEF}"/>
                </a:ext>
              </a:extLst>
            </p:cNvPr>
            <p:cNvSpPr txBox="1"/>
            <p:nvPr/>
          </p:nvSpPr>
          <p:spPr>
            <a:xfrm>
              <a:off x="1190210" y="2706589"/>
              <a:ext cx="439544"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0.5</a:t>
              </a:r>
            </a:p>
          </p:txBody>
        </p:sp>
        <p:sp>
          <p:nvSpPr>
            <p:cNvPr id="95" name="TextBox 94">
              <a:extLst>
                <a:ext uri="{FF2B5EF4-FFF2-40B4-BE49-F238E27FC236}">
                  <a16:creationId xmlns:a16="http://schemas.microsoft.com/office/drawing/2014/main" id="{D7B383C2-88D9-3474-F9F5-9452BD526D59}"/>
                </a:ext>
              </a:extLst>
            </p:cNvPr>
            <p:cNvSpPr txBox="1"/>
            <p:nvPr/>
          </p:nvSpPr>
          <p:spPr>
            <a:xfrm>
              <a:off x="1190210" y="2397030"/>
              <a:ext cx="439544"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0.6</a:t>
              </a:r>
            </a:p>
          </p:txBody>
        </p:sp>
        <p:sp>
          <p:nvSpPr>
            <p:cNvPr id="96" name="TextBox 95">
              <a:extLst>
                <a:ext uri="{FF2B5EF4-FFF2-40B4-BE49-F238E27FC236}">
                  <a16:creationId xmlns:a16="http://schemas.microsoft.com/office/drawing/2014/main" id="{989C760F-5786-C7BC-0934-DBB151A18F05}"/>
                </a:ext>
              </a:extLst>
            </p:cNvPr>
            <p:cNvSpPr txBox="1"/>
            <p:nvPr/>
          </p:nvSpPr>
          <p:spPr>
            <a:xfrm>
              <a:off x="1190210" y="2078094"/>
              <a:ext cx="439544"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0.7</a:t>
              </a:r>
            </a:p>
          </p:txBody>
        </p:sp>
        <p:sp>
          <p:nvSpPr>
            <p:cNvPr id="97" name="TextBox 96">
              <a:extLst>
                <a:ext uri="{FF2B5EF4-FFF2-40B4-BE49-F238E27FC236}">
                  <a16:creationId xmlns:a16="http://schemas.microsoft.com/office/drawing/2014/main" id="{1F2F5AC2-2751-E4D1-3BC2-EC7DCB83462C}"/>
                </a:ext>
              </a:extLst>
            </p:cNvPr>
            <p:cNvSpPr txBox="1"/>
            <p:nvPr/>
          </p:nvSpPr>
          <p:spPr>
            <a:xfrm>
              <a:off x="1190210" y="1760562"/>
              <a:ext cx="439544"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0.8</a:t>
              </a:r>
            </a:p>
          </p:txBody>
        </p:sp>
        <p:sp>
          <p:nvSpPr>
            <p:cNvPr id="98" name="TextBox 97">
              <a:extLst>
                <a:ext uri="{FF2B5EF4-FFF2-40B4-BE49-F238E27FC236}">
                  <a16:creationId xmlns:a16="http://schemas.microsoft.com/office/drawing/2014/main" id="{568637AA-B372-B03E-F792-B266E9B55144}"/>
                </a:ext>
              </a:extLst>
            </p:cNvPr>
            <p:cNvSpPr txBox="1"/>
            <p:nvPr/>
          </p:nvSpPr>
          <p:spPr>
            <a:xfrm>
              <a:off x="1190210" y="1444830"/>
              <a:ext cx="439544"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0.9</a:t>
              </a:r>
            </a:p>
          </p:txBody>
        </p:sp>
        <p:sp>
          <p:nvSpPr>
            <p:cNvPr id="99" name="TextBox 98">
              <a:extLst>
                <a:ext uri="{FF2B5EF4-FFF2-40B4-BE49-F238E27FC236}">
                  <a16:creationId xmlns:a16="http://schemas.microsoft.com/office/drawing/2014/main" id="{23925372-326A-A7B2-79D5-E9DD3D73A817}"/>
                </a:ext>
              </a:extLst>
            </p:cNvPr>
            <p:cNvSpPr txBox="1"/>
            <p:nvPr/>
          </p:nvSpPr>
          <p:spPr>
            <a:xfrm>
              <a:off x="1190210" y="1127786"/>
              <a:ext cx="439544"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1.0</a:t>
              </a:r>
            </a:p>
          </p:txBody>
        </p:sp>
        <p:sp>
          <p:nvSpPr>
            <p:cNvPr id="100" name="TextBox 99">
              <a:extLst>
                <a:ext uri="{FF2B5EF4-FFF2-40B4-BE49-F238E27FC236}">
                  <a16:creationId xmlns:a16="http://schemas.microsoft.com/office/drawing/2014/main" id="{C003763C-0B83-DA84-4908-99F83AAFF9E1}"/>
                </a:ext>
              </a:extLst>
            </p:cNvPr>
            <p:cNvSpPr txBox="1"/>
            <p:nvPr/>
          </p:nvSpPr>
          <p:spPr>
            <a:xfrm rot="16200000">
              <a:off x="212784" y="2671057"/>
              <a:ext cx="1675459"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595454"/>
                  </a:solidFill>
                  <a:effectLst/>
                  <a:uLnTx/>
                  <a:uFillTx/>
                  <a:latin typeface="Trebuchet MS" panose="020B0603020202020204"/>
                  <a:ea typeface="+mn-ea"/>
                  <a:cs typeface="+mn-cs"/>
                </a:rPr>
                <a:t>Probability of PFS</a:t>
              </a:r>
            </a:p>
          </p:txBody>
        </p:sp>
      </p:grpSp>
      <p:grpSp>
        <p:nvGrpSpPr>
          <p:cNvPr id="101" name="Group 100">
            <a:extLst>
              <a:ext uri="{FF2B5EF4-FFF2-40B4-BE49-F238E27FC236}">
                <a16:creationId xmlns:a16="http://schemas.microsoft.com/office/drawing/2014/main" id="{8C7C9D89-7C61-5612-CC3D-55C85356755F}"/>
              </a:ext>
            </a:extLst>
          </p:cNvPr>
          <p:cNvGrpSpPr/>
          <p:nvPr/>
        </p:nvGrpSpPr>
        <p:grpSpPr>
          <a:xfrm>
            <a:off x="1520840" y="4271353"/>
            <a:ext cx="10176209" cy="307777"/>
            <a:chOff x="1532872" y="4487927"/>
            <a:chExt cx="10176209" cy="307777"/>
          </a:xfrm>
        </p:grpSpPr>
        <p:sp>
          <p:nvSpPr>
            <p:cNvPr id="102" name="TextBox 101">
              <a:extLst>
                <a:ext uri="{FF2B5EF4-FFF2-40B4-BE49-F238E27FC236}">
                  <a16:creationId xmlns:a16="http://schemas.microsoft.com/office/drawing/2014/main" id="{1011B9F7-3BE3-E2CA-F096-821B07D7A131}"/>
                </a:ext>
              </a:extLst>
            </p:cNvPr>
            <p:cNvSpPr txBox="1"/>
            <p:nvPr/>
          </p:nvSpPr>
          <p:spPr>
            <a:xfrm>
              <a:off x="1532872" y="4487927"/>
              <a:ext cx="279243"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a:t>
              </a:r>
            </a:p>
          </p:txBody>
        </p:sp>
        <p:sp>
          <p:nvSpPr>
            <p:cNvPr id="103" name="TextBox 102">
              <a:extLst>
                <a:ext uri="{FF2B5EF4-FFF2-40B4-BE49-F238E27FC236}">
                  <a16:creationId xmlns:a16="http://schemas.microsoft.com/office/drawing/2014/main" id="{C499F83A-0000-D447-A792-1909F9D891F6}"/>
                </a:ext>
              </a:extLst>
            </p:cNvPr>
            <p:cNvSpPr txBox="1"/>
            <p:nvPr/>
          </p:nvSpPr>
          <p:spPr>
            <a:xfrm>
              <a:off x="2430867" y="4487927"/>
              <a:ext cx="279243"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3</a:t>
              </a:r>
            </a:p>
          </p:txBody>
        </p:sp>
        <p:sp>
          <p:nvSpPr>
            <p:cNvPr id="104" name="TextBox 103">
              <a:extLst>
                <a:ext uri="{FF2B5EF4-FFF2-40B4-BE49-F238E27FC236}">
                  <a16:creationId xmlns:a16="http://schemas.microsoft.com/office/drawing/2014/main" id="{F81CF7E4-6C53-E48F-A147-F342907A50EB}"/>
                </a:ext>
              </a:extLst>
            </p:cNvPr>
            <p:cNvSpPr txBox="1"/>
            <p:nvPr/>
          </p:nvSpPr>
          <p:spPr>
            <a:xfrm>
              <a:off x="3324649" y="4487927"/>
              <a:ext cx="279243"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6</a:t>
              </a:r>
            </a:p>
          </p:txBody>
        </p:sp>
        <p:sp>
          <p:nvSpPr>
            <p:cNvPr id="105" name="TextBox 104">
              <a:extLst>
                <a:ext uri="{FF2B5EF4-FFF2-40B4-BE49-F238E27FC236}">
                  <a16:creationId xmlns:a16="http://schemas.microsoft.com/office/drawing/2014/main" id="{A1E15CAC-648C-3093-47B2-2E9DAC257F2F}"/>
                </a:ext>
              </a:extLst>
            </p:cNvPr>
            <p:cNvSpPr txBox="1"/>
            <p:nvPr/>
          </p:nvSpPr>
          <p:spPr>
            <a:xfrm>
              <a:off x="4225413" y="4487927"/>
              <a:ext cx="279243"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9</a:t>
              </a:r>
            </a:p>
          </p:txBody>
        </p:sp>
        <p:sp>
          <p:nvSpPr>
            <p:cNvPr id="106" name="TextBox 105">
              <a:extLst>
                <a:ext uri="{FF2B5EF4-FFF2-40B4-BE49-F238E27FC236}">
                  <a16:creationId xmlns:a16="http://schemas.microsoft.com/office/drawing/2014/main" id="{123D41AC-B058-6668-B1AB-B81E62600A33}"/>
                </a:ext>
              </a:extLst>
            </p:cNvPr>
            <p:cNvSpPr txBox="1"/>
            <p:nvPr/>
          </p:nvSpPr>
          <p:spPr>
            <a:xfrm>
              <a:off x="5072821" y="4487927"/>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12</a:t>
              </a:r>
            </a:p>
          </p:txBody>
        </p:sp>
        <p:sp>
          <p:nvSpPr>
            <p:cNvPr id="107" name="TextBox 106">
              <a:extLst>
                <a:ext uri="{FF2B5EF4-FFF2-40B4-BE49-F238E27FC236}">
                  <a16:creationId xmlns:a16="http://schemas.microsoft.com/office/drawing/2014/main" id="{E738D642-E7E4-03F9-3822-076AAAF9DAA7}"/>
                </a:ext>
              </a:extLst>
            </p:cNvPr>
            <p:cNvSpPr txBox="1"/>
            <p:nvPr/>
          </p:nvSpPr>
          <p:spPr>
            <a:xfrm>
              <a:off x="5966331" y="4487927"/>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15</a:t>
              </a:r>
            </a:p>
          </p:txBody>
        </p:sp>
        <p:sp>
          <p:nvSpPr>
            <p:cNvPr id="108" name="TextBox 107">
              <a:extLst>
                <a:ext uri="{FF2B5EF4-FFF2-40B4-BE49-F238E27FC236}">
                  <a16:creationId xmlns:a16="http://schemas.microsoft.com/office/drawing/2014/main" id="{C701DA6E-883E-D250-24CC-C1322B270052}"/>
                </a:ext>
              </a:extLst>
            </p:cNvPr>
            <p:cNvSpPr txBox="1"/>
            <p:nvPr/>
          </p:nvSpPr>
          <p:spPr>
            <a:xfrm>
              <a:off x="6853992" y="4487927"/>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18</a:t>
              </a:r>
            </a:p>
          </p:txBody>
        </p:sp>
        <p:sp>
          <p:nvSpPr>
            <p:cNvPr id="109" name="TextBox 108">
              <a:extLst>
                <a:ext uri="{FF2B5EF4-FFF2-40B4-BE49-F238E27FC236}">
                  <a16:creationId xmlns:a16="http://schemas.microsoft.com/office/drawing/2014/main" id="{65674AFC-4011-008F-DC62-A9C28C689D2C}"/>
                </a:ext>
              </a:extLst>
            </p:cNvPr>
            <p:cNvSpPr txBox="1"/>
            <p:nvPr/>
          </p:nvSpPr>
          <p:spPr>
            <a:xfrm>
              <a:off x="7750867" y="4487927"/>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21</a:t>
              </a:r>
            </a:p>
          </p:txBody>
        </p:sp>
        <p:sp>
          <p:nvSpPr>
            <p:cNvPr id="110" name="TextBox 109">
              <a:extLst>
                <a:ext uri="{FF2B5EF4-FFF2-40B4-BE49-F238E27FC236}">
                  <a16:creationId xmlns:a16="http://schemas.microsoft.com/office/drawing/2014/main" id="{5696343B-76BC-954D-42C3-BAA15D04B6E4}"/>
                </a:ext>
              </a:extLst>
            </p:cNvPr>
            <p:cNvSpPr txBox="1"/>
            <p:nvPr/>
          </p:nvSpPr>
          <p:spPr>
            <a:xfrm>
              <a:off x="8647614" y="4487927"/>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24</a:t>
              </a:r>
            </a:p>
          </p:txBody>
        </p:sp>
        <p:sp>
          <p:nvSpPr>
            <p:cNvPr id="111" name="TextBox 110">
              <a:extLst>
                <a:ext uri="{FF2B5EF4-FFF2-40B4-BE49-F238E27FC236}">
                  <a16:creationId xmlns:a16="http://schemas.microsoft.com/office/drawing/2014/main" id="{B0DEA6E5-711B-DCEE-E197-7A70042324B8}"/>
                </a:ext>
              </a:extLst>
            </p:cNvPr>
            <p:cNvSpPr txBox="1"/>
            <p:nvPr/>
          </p:nvSpPr>
          <p:spPr>
            <a:xfrm>
              <a:off x="9551994" y="4487927"/>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27</a:t>
              </a:r>
            </a:p>
          </p:txBody>
        </p:sp>
        <p:sp>
          <p:nvSpPr>
            <p:cNvPr id="112" name="TextBox 111">
              <a:extLst>
                <a:ext uri="{FF2B5EF4-FFF2-40B4-BE49-F238E27FC236}">
                  <a16:creationId xmlns:a16="http://schemas.microsoft.com/office/drawing/2014/main" id="{E6FCC129-254A-D085-8E97-6F2881F142F9}"/>
                </a:ext>
              </a:extLst>
            </p:cNvPr>
            <p:cNvSpPr txBox="1"/>
            <p:nvPr/>
          </p:nvSpPr>
          <p:spPr>
            <a:xfrm>
              <a:off x="10440998" y="4487927"/>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30</a:t>
              </a:r>
            </a:p>
          </p:txBody>
        </p:sp>
        <p:sp>
          <p:nvSpPr>
            <p:cNvPr id="113" name="TextBox 112">
              <a:extLst>
                <a:ext uri="{FF2B5EF4-FFF2-40B4-BE49-F238E27FC236}">
                  <a16:creationId xmlns:a16="http://schemas.microsoft.com/office/drawing/2014/main" id="{E1B51B86-723E-7629-79B6-338043D162C9}"/>
                </a:ext>
              </a:extLst>
            </p:cNvPr>
            <p:cNvSpPr txBox="1"/>
            <p:nvPr/>
          </p:nvSpPr>
          <p:spPr>
            <a:xfrm>
              <a:off x="11335260" y="4487927"/>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33</a:t>
              </a:r>
            </a:p>
          </p:txBody>
        </p:sp>
      </p:grpSp>
      <p:grpSp>
        <p:nvGrpSpPr>
          <p:cNvPr id="114" name="Group 113">
            <a:extLst>
              <a:ext uri="{FF2B5EF4-FFF2-40B4-BE49-F238E27FC236}">
                <a16:creationId xmlns:a16="http://schemas.microsoft.com/office/drawing/2014/main" id="{DA16AD8E-3CDC-EABD-3A50-1CE3C7B9F383}"/>
              </a:ext>
            </a:extLst>
          </p:cNvPr>
          <p:cNvGrpSpPr/>
          <p:nvPr/>
        </p:nvGrpSpPr>
        <p:grpSpPr>
          <a:xfrm>
            <a:off x="360247" y="4571511"/>
            <a:ext cx="11289513" cy="759658"/>
            <a:chOff x="372279" y="4676575"/>
            <a:chExt cx="11289513" cy="759658"/>
          </a:xfrm>
        </p:grpSpPr>
        <p:grpSp>
          <p:nvGrpSpPr>
            <p:cNvPr id="115" name="Group 114">
              <a:extLst>
                <a:ext uri="{FF2B5EF4-FFF2-40B4-BE49-F238E27FC236}">
                  <a16:creationId xmlns:a16="http://schemas.microsoft.com/office/drawing/2014/main" id="{0FF89109-1519-C2CE-4C67-E74C253259E2}"/>
                </a:ext>
              </a:extLst>
            </p:cNvPr>
            <p:cNvGrpSpPr/>
            <p:nvPr/>
          </p:nvGrpSpPr>
          <p:grpSpPr>
            <a:xfrm>
              <a:off x="676850" y="4876600"/>
              <a:ext cx="10984942" cy="307777"/>
              <a:chOff x="676850" y="4876600"/>
              <a:chExt cx="10984942" cy="307777"/>
            </a:xfrm>
          </p:grpSpPr>
          <p:sp>
            <p:nvSpPr>
              <p:cNvPr id="131" name="TextBox 130">
                <a:extLst>
                  <a:ext uri="{FF2B5EF4-FFF2-40B4-BE49-F238E27FC236}">
                    <a16:creationId xmlns:a16="http://schemas.microsoft.com/office/drawing/2014/main" id="{7A13796F-86A2-DDFF-414A-29CE349679E2}"/>
                  </a:ext>
                </a:extLst>
              </p:cNvPr>
              <p:cNvSpPr txBox="1"/>
              <p:nvPr/>
            </p:nvSpPr>
            <p:spPr>
              <a:xfrm>
                <a:off x="1438295" y="4876600"/>
                <a:ext cx="468398"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288</a:t>
                </a:r>
              </a:p>
            </p:txBody>
          </p:sp>
          <p:sp>
            <p:nvSpPr>
              <p:cNvPr id="132" name="TextBox 131">
                <a:extLst>
                  <a:ext uri="{FF2B5EF4-FFF2-40B4-BE49-F238E27FC236}">
                    <a16:creationId xmlns:a16="http://schemas.microsoft.com/office/drawing/2014/main" id="{A6E3B280-C850-E5A6-B298-8D7AC589497B}"/>
                  </a:ext>
                </a:extLst>
              </p:cNvPr>
              <p:cNvSpPr txBox="1"/>
              <p:nvPr/>
            </p:nvSpPr>
            <p:spPr>
              <a:xfrm>
                <a:off x="2336291" y="4876600"/>
                <a:ext cx="468398"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250</a:t>
                </a:r>
              </a:p>
            </p:txBody>
          </p:sp>
          <p:sp>
            <p:nvSpPr>
              <p:cNvPr id="133" name="TextBox 132">
                <a:extLst>
                  <a:ext uri="{FF2B5EF4-FFF2-40B4-BE49-F238E27FC236}">
                    <a16:creationId xmlns:a16="http://schemas.microsoft.com/office/drawing/2014/main" id="{31482E74-4090-7F70-F505-9FE8ECF8C738}"/>
                  </a:ext>
                </a:extLst>
              </p:cNvPr>
              <p:cNvSpPr txBox="1"/>
              <p:nvPr/>
            </p:nvSpPr>
            <p:spPr>
              <a:xfrm>
                <a:off x="3230073" y="4876600"/>
                <a:ext cx="468398"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197</a:t>
                </a:r>
              </a:p>
            </p:txBody>
          </p:sp>
          <p:sp>
            <p:nvSpPr>
              <p:cNvPr id="134" name="TextBox 133">
                <a:extLst>
                  <a:ext uri="{FF2B5EF4-FFF2-40B4-BE49-F238E27FC236}">
                    <a16:creationId xmlns:a16="http://schemas.microsoft.com/office/drawing/2014/main" id="{4052D653-5F5C-F01E-CE4E-E93709C8B7CF}"/>
                  </a:ext>
                </a:extLst>
              </p:cNvPr>
              <p:cNvSpPr txBox="1"/>
              <p:nvPr/>
            </p:nvSpPr>
            <p:spPr>
              <a:xfrm>
                <a:off x="4130837" y="4876600"/>
                <a:ext cx="468398"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133</a:t>
                </a:r>
              </a:p>
            </p:txBody>
          </p:sp>
          <p:sp>
            <p:nvSpPr>
              <p:cNvPr id="135" name="TextBox 134">
                <a:extLst>
                  <a:ext uri="{FF2B5EF4-FFF2-40B4-BE49-F238E27FC236}">
                    <a16:creationId xmlns:a16="http://schemas.microsoft.com/office/drawing/2014/main" id="{3878A080-09BE-5F40-C1AB-B09AB0A184DA}"/>
                  </a:ext>
                </a:extLst>
              </p:cNvPr>
              <p:cNvSpPr txBox="1"/>
              <p:nvPr/>
            </p:nvSpPr>
            <p:spPr>
              <a:xfrm>
                <a:off x="5072822" y="4876600"/>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81</a:t>
                </a:r>
              </a:p>
            </p:txBody>
          </p:sp>
          <p:sp>
            <p:nvSpPr>
              <p:cNvPr id="136" name="TextBox 135">
                <a:extLst>
                  <a:ext uri="{FF2B5EF4-FFF2-40B4-BE49-F238E27FC236}">
                    <a16:creationId xmlns:a16="http://schemas.microsoft.com/office/drawing/2014/main" id="{617C5656-11E6-C857-B844-3AA0D16F8931}"/>
                  </a:ext>
                </a:extLst>
              </p:cNvPr>
              <p:cNvSpPr txBox="1"/>
              <p:nvPr/>
            </p:nvSpPr>
            <p:spPr>
              <a:xfrm>
                <a:off x="5966331" y="4876600"/>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47</a:t>
                </a:r>
              </a:p>
            </p:txBody>
          </p:sp>
          <p:sp>
            <p:nvSpPr>
              <p:cNvPr id="137" name="TextBox 136">
                <a:extLst>
                  <a:ext uri="{FF2B5EF4-FFF2-40B4-BE49-F238E27FC236}">
                    <a16:creationId xmlns:a16="http://schemas.microsoft.com/office/drawing/2014/main" id="{6E288C56-065D-CFCB-105C-3CEB2C507D92}"/>
                  </a:ext>
                </a:extLst>
              </p:cNvPr>
              <p:cNvSpPr txBox="1"/>
              <p:nvPr/>
            </p:nvSpPr>
            <p:spPr>
              <a:xfrm>
                <a:off x="6853992" y="4876600"/>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27</a:t>
                </a:r>
              </a:p>
            </p:txBody>
          </p:sp>
          <p:sp>
            <p:nvSpPr>
              <p:cNvPr id="138" name="TextBox 137">
                <a:extLst>
                  <a:ext uri="{FF2B5EF4-FFF2-40B4-BE49-F238E27FC236}">
                    <a16:creationId xmlns:a16="http://schemas.microsoft.com/office/drawing/2014/main" id="{B2E17C1F-1C1B-3735-5BB8-B39B19642E40}"/>
                  </a:ext>
                </a:extLst>
              </p:cNvPr>
              <p:cNvSpPr txBox="1"/>
              <p:nvPr/>
            </p:nvSpPr>
            <p:spPr>
              <a:xfrm>
                <a:off x="7750867" y="4876600"/>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19</a:t>
                </a:r>
              </a:p>
            </p:txBody>
          </p:sp>
          <p:sp>
            <p:nvSpPr>
              <p:cNvPr id="139" name="TextBox 138">
                <a:extLst>
                  <a:ext uri="{FF2B5EF4-FFF2-40B4-BE49-F238E27FC236}">
                    <a16:creationId xmlns:a16="http://schemas.microsoft.com/office/drawing/2014/main" id="{A01CD79C-2C85-C307-0918-6E01F4C88DE2}"/>
                  </a:ext>
                </a:extLst>
              </p:cNvPr>
              <p:cNvSpPr txBox="1"/>
              <p:nvPr/>
            </p:nvSpPr>
            <p:spPr>
              <a:xfrm>
                <a:off x="8647614" y="4876600"/>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11</a:t>
                </a:r>
              </a:p>
            </p:txBody>
          </p:sp>
          <p:sp>
            <p:nvSpPr>
              <p:cNvPr id="140" name="TextBox 139">
                <a:extLst>
                  <a:ext uri="{FF2B5EF4-FFF2-40B4-BE49-F238E27FC236}">
                    <a16:creationId xmlns:a16="http://schemas.microsoft.com/office/drawing/2014/main" id="{0BB2409E-CD15-AE8B-0046-26DA7A23ED37}"/>
                  </a:ext>
                </a:extLst>
              </p:cNvPr>
              <p:cNvSpPr txBox="1"/>
              <p:nvPr/>
            </p:nvSpPr>
            <p:spPr>
              <a:xfrm>
                <a:off x="9599282" y="4876600"/>
                <a:ext cx="279244"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6</a:t>
                </a:r>
              </a:p>
            </p:txBody>
          </p:sp>
          <p:sp>
            <p:nvSpPr>
              <p:cNvPr id="141" name="TextBox 140">
                <a:extLst>
                  <a:ext uri="{FF2B5EF4-FFF2-40B4-BE49-F238E27FC236}">
                    <a16:creationId xmlns:a16="http://schemas.microsoft.com/office/drawing/2014/main" id="{C4FD67AC-2AE0-195E-4B59-321063FB4C08}"/>
                  </a:ext>
                </a:extLst>
              </p:cNvPr>
              <p:cNvSpPr txBox="1"/>
              <p:nvPr/>
            </p:nvSpPr>
            <p:spPr>
              <a:xfrm>
                <a:off x="10488286" y="4876600"/>
                <a:ext cx="279244"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2</a:t>
                </a:r>
              </a:p>
            </p:txBody>
          </p:sp>
          <p:sp>
            <p:nvSpPr>
              <p:cNvPr id="142" name="TextBox 141">
                <a:extLst>
                  <a:ext uri="{FF2B5EF4-FFF2-40B4-BE49-F238E27FC236}">
                    <a16:creationId xmlns:a16="http://schemas.microsoft.com/office/drawing/2014/main" id="{030FFED9-61DD-53DC-F105-48B8FC7821F0}"/>
                  </a:ext>
                </a:extLst>
              </p:cNvPr>
              <p:cNvSpPr txBox="1"/>
              <p:nvPr/>
            </p:nvSpPr>
            <p:spPr>
              <a:xfrm>
                <a:off x="11382548" y="4876600"/>
                <a:ext cx="279244"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a:t>
                </a:r>
              </a:p>
            </p:txBody>
          </p:sp>
          <p:sp>
            <p:nvSpPr>
              <p:cNvPr id="143" name="TextBox 142">
                <a:extLst>
                  <a:ext uri="{FF2B5EF4-FFF2-40B4-BE49-F238E27FC236}">
                    <a16:creationId xmlns:a16="http://schemas.microsoft.com/office/drawing/2014/main" id="{3E9F70F5-0A2E-1A77-77FC-FFAF7EB3E133}"/>
                  </a:ext>
                </a:extLst>
              </p:cNvPr>
              <p:cNvSpPr txBox="1"/>
              <p:nvPr/>
            </p:nvSpPr>
            <p:spPr>
              <a:xfrm>
                <a:off x="676850" y="4876600"/>
                <a:ext cx="747320"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595454"/>
                    </a:solidFill>
                    <a:effectLst/>
                    <a:uLnTx/>
                    <a:uFillTx/>
                    <a:latin typeface="Trebuchet MS" panose="020B0603020202020204"/>
                    <a:ea typeface="+mn-ea"/>
                    <a:cs typeface="+mn-cs"/>
                  </a:rPr>
                  <a:t>MeziKd</a:t>
                </a:r>
                <a:endPar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grpSp>
        <p:sp>
          <p:nvSpPr>
            <p:cNvPr id="116" name="TextBox 115">
              <a:extLst>
                <a:ext uri="{FF2B5EF4-FFF2-40B4-BE49-F238E27FC236}">
                  <a16:creationId xmlns:a16="http://schemas.microsoft.com/office/drawing/2014/main" id="{D89E5233-F004-AF52-414A-4FCED1DF1F38}"/>
                </a:ext>
              </a:extLst>
            </p:cNvPr>
            <p:cNvSpPr txBox="1"/>
            <p:nvPr/>
          </p:nvSpPr>
          <p:spPr>
            <a:xfrm>
              <a:off x="372279" y="4676575"/>
              <a:ext cx="1051891"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595454"/>
                  </a:solidFill>
                  <a:effectLst/>
                  <a:uLnTx/>
                  <a:uFillTx/>
                  <a:latin typeface="Trebuchet MS" panose="020B0603020202020204"/>
                  <a:ea typeface="+mn-ea"/>
                  <a:cs typeface="+mn-cs"/>
                </a:rPr>
                <a:t>No. at risk</a:t>
              </a:r>
            </a:p>
          </p:txBody>
        </p:sp>
        <p:grpSp>
          <p:nvGrpSpPr>
            <p:cNvPr id="117" name="Group 116">
              <a:extLst>
                <a:ext uri="{FF2B5EF4-FFF2-40B4-BE49-F238E27FC236}">
                  <a16:creationId xmlns:a16="http://schemas.microsoft.com/office/drawing/2014/main" id="{68662E87-F759-22E3-13BC-95BAB54667F3}"/>
                </a:ext>
              </a:extLst>
            </p:cNvPr>
            <p:cNvGrpSpPr/>
            <p:nvPr/>
          </p:nvGrpSpPr>
          <p:grpSpPr>
            <a:xfrm>
              <a:off x="1037525" y="5128456"/>
              <a:ext cx="10624267" cy="307777"/>
              <a:chOff x="1037525" y="4876600"/>
              <a:chExt cx="10624267" cy="307777"/>
            </a:xfrm>
          </p:grpSpPr>
          <p:sp>
            <p:nvSpPr>
              <p:cNvPr id="118" name="TextBox 117">
                <a:extLst>
                  <a:ext uri="{FF2B5EF4-FFF2-40B4-BE49-F238E27FC236}">
                    <a16:creationId xmlns:a16="http://schemas.microsoft.com/office/drawing/2014/main" id="{13371135-B34A-9FF2-D6F5-CC567DBE5FC4}"/>
                  </a:ext>
                </a:extLst>
              </p:cNvPr>
              <p:cNvSpPr txBox="1"/>
              <p:nvPr/>
            </p:nvSpPr>
            <p:spPr>
              <a:xfrm>
                <a:off x="1438295" y="4876600"/>
                <a:ext cx="468398"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191</a:t>
                </a:r>
              </a:p>
            </p:txBody>
          </p:sp>
          <p:sp>
            <p:nvSpPr>
              <p:cNvPr id="119" name="TextBox 118">
                <a:extLst>
                  <a:ext uri="{FF2B5EF4-FFF2-40B4-BE49-F238E27FC236}">
                    <a16:creationId xmlns:a16="http://schemas.microsoft.com/office/drawing/2014/main" id="{31D9A6EE-A05F-9BB1-9AA4-A98A5FDBE13B}"/>
                  </a:ext>
                </a:extLst>
              </p:cNvPr>
              <p:cNvSpPr txBox="1"/>
              <p:nvPr/>
            </p:nvSpPr>
            <p:spPr>
              <a:xfrm>
                <a:off x="2336291" y="4876600"/>
                <a:ext cx="468398"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134</a:t>
                </a:r>
              </a:p>
            </p:txBody>
          </p:sp>
          <p:sp>
            <p:nvSpPr>
              <p:cNvPr id="120" name="TextBox 119">
                <a:extLst>
                  <a:ext uri="{FF2B5EF4-FFF2-40B4-BE49-F238E27FC236}">
                    <a16:creationId xmlns:a16="http://schemas.microsoft.com/office/drawing/2014/main" id="{3A505048-C252-CA69-882B-DC8B25466C76}"/>
                  </a:ext>
                </a:extLst>
              </p:cNvPr>
              <p:cNvSpPr txBox="1"/>
              <p:nvPr/>
            </p:nvSpPr>
            <p:spPr>
              <a:xfrm>
                <a:off x="3277361" y="4876600"/>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90</a:t>
                </a:r>
              </a:p>
            </p:txBody>
          </p:sp>
          <p:sp>
            <p:nvSpPr>
              <p:cNvPr id="121" name="TextBox 120">
                <a:extLst>
                  <a:ext uri="{FF2B5EF4-FFF2-40B4-BE49-F238E27FC236}">
                    <a16:creationId xmlns:a16="http://schemas.microsoft.com/office/drawing/2014/main" id="{C18C237E-AF6A-1C09-B6B9-43C3BE735559}"/>
                  </a:ext>
                </a:extLst>
              </p:cNvPr>
              <p:cNvSpPr txBox="1"/>
              <p:nvPr/>
            </p:nvSpPr>
            <p:spPr>
              <a:xfrm>
                <a:off x="4178125" y="4876600"/>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59</a:t>
                </a:r>
              </a:p>
            </p:txBody>
          </p:sp>
          <p:sp>
            <p:nvSpPr>
              <p:cNvPr id="122" name="TextBox 121">
                <a:extLst>
                  <a:ext uri="{FF2B5EF4-FFF2-40B4-BE49-F238E27FC236}">
                    <a16:creationId xmlns:a16="http://schemas.microsoft.com/office/drawing/2014/main" id="{74E9BE05-8501-3412-CA5A-917A08325FF2}"/>
                  </a:ext>
                </a:extLst>
              </p:cNvPr>
              <p:cNvSpPr txBox="1"/>
              <p:nvPr/>
            </p:nvSpPr>
            <p:spPr>
              <a:xfrm>
                <a:off x="5072821" y="4876600"/>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31</a:t>
                </a:r>
              </a:p>
            </p:txBody>
          </p:sp>
          <p:sp>
            <p:nvSpPr>
              <p:cNvPr id="123" name="TextBox 122">
                <a:extLst>
                  <a:ext uri="{FF2B5EF4-FFF2-40B4-BE49-F238E27FC236}">
                    <a16:creationId xmlns:a16="http://schemas.microsoft.com/office/drawing/2014/main" id="{4CD6C0E0-988A-9DCD-FF1B-DE22012AF66E}"/>
                  </a:ext>
                </a:extLst>
              </p:cNvPr>
              <p:cNvSpPr txBox="1"/>
              <p:nvPr/>
            </p:nvSpPr>
            <p:spPr>
              <a:xfrm>
                <a:off x="5966331" y="4876600"/>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15</a:t>
                </a:r>
              </a:p>
            </p:txBody>
          </p:sp>
          <p:sp>
            <p:nvSpPr>
              <p:cNvPr id="124" name="TextBox 123">
                <a:extLst>
                  <a:ext uri="{FF2B5EF4-FFF2-40B4-BE49-F238E27FC236}">
                    <a16:creationId xmlns:a16="http://schemas.microsoft.com/office/drawing/2014/main" id="{EF1D3BAF-6102-830E-7526-F1A49B4C41D3}"/>
                  </a:ext>
                </a:extLst>
              </p:cNvPr>
              <p:cNvSpPr txBox="1"/>
              <p:nvPr/>
            </p:nvSpPr>
            <p:spPr>
              <a:xfrm>
                <a:off x="6901280" y="4876600"/>
                <a:ext cx="279244"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8</a:t>
                </a:r>
              </a:p>
            </p:txBody>
          </p:sp>
          <p:sp>
            <p:nvSpPr>
              <p:cNvPr id="125" name="TextBox 124">
                <a:extLst>
                  <a:ext uri="{FF2B5EF4-FFF2-40B4-BE49-F238E27FC236}">
                    <a16:creationId xmlns:a16="http://schemas.microsoft.com/office/drawing/2014/main" id="{CE8D362E-E789-523D-456F-C288C422AC7D}"/>
                  </a:ext>
                </a:extLst>
              </p:cNvPr>
              <p:cNvSpPr txBox="1"/>
              <p:nvPr/>
            </p:nvSpPr>
            <p:spPr>
              <a:xfrm>
                <a:off x="7798155" y="4876600"/>
                <a:ext cx="279244"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3</a:t>
                </a:r>
              </a:p>
            </p:txBody>
          </p:sp>
          <p:sp>
            <p:nvSpPr>
              <p:cNvPr id="126" name="TextBox 125">
                <a:extLst>
                  <a:ext uri="{FF2B5EF4-FFF2-40B4-BE49-F238E27FC236}">
                    <a16:creationId xmlns:a16="http://schemas.microsoft.com/office/drawing/2014/main" id="{C9438406-BC64-0083-8AA0-6CE747FB9844}"/>
                  </a:ext>
                </a:extLst>
              </p:cNvPr>
              <p:cNvSpPr txBox="1"/>
              <p:nvPr/>
            </p:nvSpPr>
            <p:spPr>
              <a:xfrm>
                <a:off x="8694902" y="4876600"/>
                <a:ext cx="279244"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1</a:t>
                </a:r>
              </a:p>
            </p:txBody>
          </p:sp>
          <p:sp>
            <p:nvSpPr>
              <p:cNvPr id="127" name="TextBox 126">
                <a:extLst>
                  <a:ext uri="{FF2B5EF4-FFF2-40B4-BE49-F238E27FC236}">
                    <a16:creationId xmlns:a16="http://schemas.microsoft.com/office/drawing/2014/main" id="{8E218B4E-AB6E-8B5D-5E6A-512E91646700}"/>
                  </a:ext>
                </a:extLst>
              </p:cNvPr>
              <p:cNvSpPr txBox="1"/>
              <p:nvPr/>
            </p:nvSpPr>
            <p:spPr>
              <a:xfrm>
                <a:off x="9599282" y="4876600"/>
                <a:ext cx="279244"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a:t>
                </a:r>
              </a:p>
            </p:txBody>
          </p:sp>
          <p:sp>
            <p:nvSpPr>
              <p:cNvPr id="128" name="TextBox 127">
                <a:extLst>
                  <a:ext uri="{FF2B5EF4-FFF2-40B4-BE49-F238E27FC236}">
                    <a16:creationId xmlns:a16="http://schemas.microsoft.com/office/drawing/2014/main" id="{CA413B6A-12B6-4F43-721D-A7019544E0EC}"/>
                  </a:ext>
                </a:extLst>
              </p:cNvPr>
              <p:cNvSpPr txBox="1"/>
              <p:nvPr/>
            </p:nvSpPr>
            <p:spPr>
              <a:xfrm>
                <a:off x="10488286" y="4876600"/>
                <a:ext cx="279244"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a:t>
                </a:r>
              </a:p>
            </p:txBody>
          </p:sp>
          <p:sp>
            <p:nvSpPr>
              <p:cNvPr id="129" name="TextBox 128">
                <a:extLst>
                  <a:ext uri="{FF2B5EF4-FFF2-40B4-BE49-F238E27FC236}">
                    <a16:creationId xmlns:a16="http://schemas.microsoft.com/office/drawing/2014/main" id="{696CD17A-26A5-4370-71CD-381A519ACCB1}"/>
                  </a:ext>
                </a:extLst>
              </p:cNvPr>
              <p:cNvSpPr txBox="1"/>
              <p:nvPr/>
            </p:nvSpPr>
            <p:spPr>
              <a:xfrm>
                <a:off x="11382548" y="4876600"/>
                <a:ext cx="279244"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a:t>
                </a:r>
              </a:p>
            </p:txBody>
          </p:sp>
          <p:sp>
            <p:nvSpPr>
              <p:cNvPr id="130" name="TextBox 129">
                <a:extLst>
                  <a:ext uri="{FF2B5EF4-FFF2-40B4-BE49-F238E27FC236}">
                    <a16:creationId xmlns:a16="http://schemas.microsoft.com/office/drawing/2014/main" id="{DEC37D87-A6D2-6A39-1CC8-591C2A787EB2}"/>
                  </a:ext>
                </a:extLst>
              </p:cNvPr>
              <p:cNvSpPr txBox="1"/>
              <p:nvPr/>
            </p:nvSpPr>
            <p:spPr>
              <a:xfrm>
                <a:off x="1037525" y="4876600"/>
                <a:ext cx="386645"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595454"/>
                    </a:solidFill>
                    <a:effectLst/>
                    <a:uLnTx/>
                    <a:uFillTx/>
                    <a:latin typeface="Trebuchet MS" panose="020B0603020202020204"/>
                    <a:ea typeface="+mn-ea"/>
                    <a:cs typeface="+mn-cs"/>
                  </a:rPr>
                  <a:t>Kd</a:t>
                </a:r>
                <a:endPar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grpSp>
      </p:grpSp>
      <p:grpSp>
        <p:nvGrpSpPr>
          <p:cNvPr id="144" name="Group 143">
            <a:extLst>
              <a:ext uri="{FF2B5EF4-FFF2-40B4-BE49-F238E27FC236}">
                <a16:creationId xmlns:a16="http://schemas.microsoft.com/office/drawing/2014/main" id="{938169F8-2DFD-9379-DA88-149A8E286AFD}"/>
              </a:ext>
            </a:extLst>
          </p:cNvPr>
          <p:cNvGrpSpPr/>
          <p:nvPr/>
        </p:nvGrpSpPr>
        <p:grpSpPr>
          <a:xfrm>
            <a:off x="1627944" y="1031691"/>
            <a:ext cx="9288933" cy="2078217"/>
            <a:chOff x="1639976" y="1248265"/>
            <a:chExt cx="9288933" cy="2078217"/>
          </a:xfrm>
        </p:grpSpPr>
        <p:sp>
          <p:nvSpPr>
            <p:cNvPr id="145" name="Oval 144">
              <a:extLst>
                <a:ext uri="{FF2B5EF4-FFF2-40B4-BE49-F238E27FC236}">
                  <a16:creationId xmlns:a16="http://schemas.microsoft.com/office/drawing/2014/main" id="{3EB10CD8-4021-B050-4383-3D9C52686C12}"/>
                </a:ext>
              </a:extLst>
            </p:cNvPr>
            <p:cNvSpPr/>
            <p:nvPr/>
          </p:nvSpPr>
          <p:spPr>
            <a:xfrm>
              <a:off x="1639976" y="124826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46" name="Oval 145">
              <a:extLst>
                <a:ext uri="{FF2B5EF4-FFF2-40B4-BE49-F238E27FC236}">
                  <a16:creationId xmlns:a16="http://schemas.microsoft.com/office/drawing/2014/main" id="{2021ADBF-1DA0-7687-EBB7-7D700C3F6F35}"/>
                </a:ext>
              </a:extLst>
            </p:cNvPr>
            <p:cNvSpPr/>
            <p:nvPr/>
          </p:nvSpPr>
          <p:spPr>
            <a:xfrm>
              <a:off x="1920873" y="1302898"/>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47" name="Oval 146">
              <a:extLst>
                <a:ext uri="{FF2B5EF4-FFF2-40B4-BE49-F238E27FC236}">
                  <a16:creationId xmlns:a16="http://schemas.microsoft.com/office/drawing/2014/main" id="{A81FF0A7-1962-59B3-78A0-8E6DBA77B6E5}"/>
                </a:ext>
              </a:extLst>
            </p:cNvPr>
            <p:cNvSpPr/>
            <p:nvPr/>
          </p:nvSpPr>
          <p:spPr>
            <a:xfrm>
              <a:off x="1967098" y="1317188"/>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48" name="Oval 147">
              <a:extLst>
                <a:ext uri="{FF2B5EF4-FFF2-40B4-BE49-F238E27FC236}">
                  <a16:creationId xmlns:a16="http://schemas.microsoft.com/office/drawing/2014/main" id="{EE4933A6-A95D-018F-DF7D-291AB11A7E4B}"/>
                </a:ext>
              </a:extLst>
            </p:cNvPr>
            <p:cNvSpPr/>
            <p:nvPr/>
          </p:nvSpPr>
          <p:spPr>
            <a:xfrm>
              <a:off x="2047308" y="1323538"/>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49" name="Oval 148">
              <a:extLst>
                <a:ext uri="{FF2B5EF4-FFF2-40B4-BE49-F238E27FC236}">
                  <a16:creationId xmlns:a16="http://schemas.microsoft.com/office/drawing/2014/main" id="{BDCEC494-EE02-02DD-D173-D5B087B0F0E8}"/>
                </a:ext>
              </a:extLst>
            </p:cNvPr>
            <p:cNvSpPr/>
            <p:nvPr/>
          </p:nvSpPr>
          <p:spPr>
            <a:xfrm>
              <a:off x="2223779" y="141787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50" name="Oval 149">
              <a:extLst>
                <a:ext uri="{FF2B5EF4-FFF2-40B4-BE49-F238E27FC236}">
                  <a16:creationId xmlns:a16="http://schemas.microsoft.com/office/drawing/2014/main" id="{FB2F52EF-E38A-6892-7882-9AA7937FD3F5}"/>
                </a:ext>
              </a:extLst>
            </p:cNvPr>
            <p:cNvSpPr/>
            <p:nvPr/>
          </p:nvSpPr>
          <p:spPr>
            <a:xfrm>
              <a:off x="2262141" y="141787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51" name="Oval 150">
              <a:extLst>
                <a:ext uri="{FF2B5EF4-FFF2-40B4-BE49-F238E27FC236}">
                  <a16:creationId xmlns:a16="http://schemas.microsoft.com/office/drawing/2014/main" id="{1638479D-1D0B-7E6F-A351-C13C38127D47}"/>
                </a:ext>
              </a:extLst>
            </p:cNvPr>
            <p:cNvSpPr/>
            <p:nvPr/>
          </p:nvSpPr>
          <p:spPr>
            <a:xfrm>
              <a:off x="2299208" y="141787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52" name="Oval 151">
              <a:extLst>
                <a:ext uri="{FF2B5EF4-FFF2-40B4-BE49-F238E27FC236}">
                  <a16:creationId xmlns:a16="http://schemas.microsoft.com/office/drawing/2014/main" id="{46C448B3-DABF-FC2B-0D4D-EEF5A41CB5BC}"/>
                </a:ext>
              </a:extLst>
            </p:cNvPr>
            <p:cNvSpPr/>
            <p:nvPr/>
          </p:nvSpPr>
          <p:spPr>
            <a:xfrm>
              <a:off x="2337569" y="141787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53" name="Oval 152">
              <a:extLst>
                <a:ext uri="{FF2B5EF4-FFF2-40B4-BE49-F238E27FC236}">
                  <a16:creationId xmlns:a16="http://schemas.microsoft.com/office/drawing/2014/main" id="{5B668E11-28FC-3E9E-1567-0B06D6C9F077}"/>
                </a:ext>
              </a:extLst>
            </p:cNvPr>
            <p:cNvSpPr/>
            <p:nvPr/>
          </p:nvSpPr>
          <p:spPr>
            <a:xfrm>
              <a:off x="2367789" y="141787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54" name="Oval 153">
              <a:extLst>
                <a:ext uri="{FF2B5EF4-FFF2-40B4-BE49-F238E27FC236}">
                  <a16:creationId xmlns:a16="http://schemas.microsoft.com/office/drawing/2014/main" id="{6EA8EE9D-AF83-A3E4-72ED-48AD49996E10}"/>
                </a:ext>
              </a:extLst>
            </p:cNvPr>
            <p:cNvSpPr/>
            <p:nvPr/>
          </p:nvSpPr>
          <p:spPr>
            <a:xfrm>
              <a:off x="2499551" y="150066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55" name="Oval 154">
              <a:extLst>
                <a:ext uri="{FF2B5EF4-FFF2-40B4-BE49-F238E27FC236}">
                  <a16:creationId xmlns:a16="http://schemas.microsoft.com/office/drawing/2014/main" id="{D2D28F88-F78B-CE1A-9D84-2285C19CF351}"/>
                </a:ext>
              </a:extLst>
            </p:cNvPr>
            <p:cNvSpPr/>
            <p:nvPr/>
          </p:nvSpPr>
          <p:spPr>
            <a:xfrm>
              <a:off x="2547901" y="1511298"/>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56" name="Oval 155">
              <a:extLst>
                <a:ext uri="{FF2B5EF4-FFF2-40B4-BE49-F238E27FC236}">
                  <a16:creationId xmlns:a16="http://schemas.microsoft.com/office/drawing/2014/main" id="{E04E1752-7B0C-614D-9A93-9FB46729A842}"/>
                </a:ext>
              </a:extLst>
            </p:cNvPr>
            <p:cNvSpPr/>
            <p:nvPr/>
          </p:nvSpPr>
          <p:spPr>
            <a:xfrm>
              <a:off x="2594977" y="1511298"/>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57" name="Oval 156">
              <a:extLst>
                <a:ext uri="{FF2B5EF4-FFF2-40B4-BE49-F238E27FC236}">
                  <a16:creationId xmlns:a16="http://schemas.microsoft.com/office/drawing/2014/main" id="{E7A38119-2DB0-4D78-DB57-BAC0894EC28A}"/>
                </a:ext>
              </a:extLst>
            </p:cNvPr>
            <p:cNvSpPr/>
            <p:nvPr/>
          </p:nvSpPr>
          <p:spPr>
            <a:xfrm>
              <a:off x="2758452" y="1589434"/>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58" name="Oval 157">
              <a:extLst>
                <a:ext uri="{FF2B5EF4-FFF2-40B4-BE49-F238E27FC236}">
                  <a16:creationId xmlns:a16="http://schemas.microsoft.com/office/drawing/2014/main" id="{55DD5DC9-63BD-FCBA-5C3E-66B23D77741C}"/>
                </a:ext>
              </a:extLst>
            </p:cNvPr>
            <p:cNvSpPr/>
            <p:nvPr/>
          </p:nvSpPr>
          <p:spPr>
            <a:xfrm>
              <a:off x="2815516" y="1622392"/>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59" name="Oval 158">
              <a:extLst>
                <a:ext uri="{FF2B5EF4-FFF2-40B4-BE49-F238E27FC236}">
                  <a16:creationId xmlns:a16="http://schemas.microsoft.com/office/drawing/2014/main" id="{FC9B28F3-C846-8092-1FF9-3C6FD17CE698}"/>
                </a:ext>
              </a:extLst>
            </p:cNvPr>
            <p:cNvSpPr/>
            <p:nvPr/>
          </p:nvSpPr>
          <p:spPr>
            <a:xfrm>
              <a:off x="2775642" y="1609890"/>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60" name="Oval 159">
              <a:extLst>
                <a:ext uri="{FF2B5EF4-FFF2-40B4-BE49-F238E27FC236}">
                  <a16:creationId xmlns:a16="http://schemas.microsoft.com/office/drawing/2014/main" id="{E9A9713D-0DBB-77BD-3057-85F4EF3CC493}"/>
                </a:ext>
              </a:extLst>
            </p:cNvPr>
            <p:cNvSpPr/>
            <p:nvPr/>
          </p:nvSpPr>
          <p:spPr>
            <a:xfrm>
              <a:off x="2905135" y="1666659"/>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61" name="Oval 160">
              <a:extLst>
                <a:ext uri="{FF2B5EF4-FFF2-40B4-BE49-F238E27FC236}">
                  <a16:creationId xmlns:a16="http://schemas.microsoft.com/office/drawing/2014/main" id="{6078B856-145E-14E0-FD27-2CAE3740FDB1}"/>
                </a:ext>
              </a:extLst>
            </p:cNvPr>
            <p:cNvSpPr/>
            <p:nvPr/>
          </p:nvSpPr>
          <p:spPr>
            <a:xfrm>
              <a:off x="2943496" y="170186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62" name="Oval 161">
              <a:extLst>
                <a:ext uri="{FF2B5EF4-FFF2-40B4-BE49-F238E27FC236}">
                  <a16:creationId xmlns:a16="http://schemas.microsoft.com/office/drawing/2014/main" id="{09F977DC-C214-C8FD-0BC4-698894D943FD}"/>
                </a:ext>
              </a:extLst>
            </p:cNvPr>
            <p:cNvSpPr/>
            <p:nvPr/>
          </p:nvSpPr>
          <p:spPr>
            <a:xfrm>
              <a:off x="2956392" y="170186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63" name="Oval 162">
              <a:extLst>
                <a:ext uri="{FF2B5EF4-FFF2-40B4-BE49-F238E27FC236}">
                  <a16:creationId xmlns:a16="http://schemas.microsoft.com/office/drawing/2014/main" id="{CD730C53-4E70-5E24-863C-7E24C2C8FA68}"/>
                </a:ext>
              </a:extLst>
            </p:cNvPr>
            <p:cNvSpPr/>
            <p:nvPr/>
          </p:nvSpPr>
          <p:spPr>
            <a:xfrm>
              <a:off x="2972845" y="1703451"/>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64" name="Oval 163">
              <a:extLst>
                <a:ext uri="{FF2B5EF4-FFF2-40B4-BE49-F238E27FC236}">
                  <a16:creationId xmlns:a16="http://schemas.microsoft.com/office/drawing/2014/main" id="{75D0BC3A-E587-26F8-2E9F-24B69CE258C4}"/>
                </a:ext>
              </a:extLst>
            </p:cNvPr>
            <p:cNvSpPr/>
            <p:nvPr/>
          </p:nvSpPr>
          <p:spPr>
            <a:xfrm>
              <a:off x="2997330" y="1703451"/>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65" name="Oval 164">
              <a:extLst>
                <a:ext uri="{FF2B5EF4-FFF2-40B4-BE49-F238E27FC236}">
                  <a16:creationId xmlns:a16="http://schemas.microsoft.com/office/drawing/2014/main" id="{164DCFF6-1301-F1F8-66DA-93332BACBCC4}"/>
                </a:ext>
              </a:extLst>
            </p:cNvPr>
            <p:cNvSpPr/>
            <p:nvPr/>
          </p:nvSpPr>
          <p:spPr>
            <a:xfrm>
              <a:off x="3020219" y="1703451"/>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66" name="Oval 165">
              <a:extLst>
                <a:ext uri="{FF2B5EF4-FFF2-40B4-BE49-F238E27FC236}">
                  <a16:creationId xmlns:a16="http://schemas.microsoft.com/office/drawing/2014/main" id="{B2DDB539-2CE4-CDFD-7E5D-FCD1DDCC8555}"/>
                </a:ext>
              </a:extLst>
            </p:cNvPr>
            <p:cNvSpPr/>
            <p:nvPr/>
          </p:nvSpPr>
          <p:spPr>
            <a:xfrm>
              <a:off x="3225159" y="183023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67" name="Oval 166">
              <a:extLst>
                <a:ext uri="{FF2B5EF4-FFF2-40B4-BE49-F238E27FC236}">
                  <a16:creationId xmlns:a16="http://schemas.microsoft.com/office/drawing/2014/main" id="{98CA572B-FF54-3464-1DC6-284D70EE7FB6}"/>
                </a:ext>
              </a:extLst>
            </p:cNvPr>
            <p:cNvSpPr/>
            <p:nvPr/>
          </p:nvSpPr>
          <p:spPr>
            <a:xfrm>
              <a:off x="3266696" y="184923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68" name="Oval 167">
              <a:extLst>
                <a:ext uri="{FF2B5EF4-FFF2-40B4-BE49-F238E27FC236}">
                  <a16:creationId xmlns:a16="http://schemas.microsoft.com/office/drawing/2014/main" id="{B939E9E0-0C34-238E-1515-9345C159174E}"/>
                </a:ext>
              </a:extLst>
            </p:cNvPr>
            <p:cNvSpPr/>
            <p:nvPr/>
          </p:nvSpPr>
          <p:spPr>
            <a:xfrm>
              <a:off x="3368799" y="1914389"/>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69" name="Oval 168">
              <a:extLst>
                <a:ext uri="{FF2B5EF4-FFF2-40B4-BE49-F238E27FC236}">
                  <a16:creationId xmlns:a16="http://schemas.microsoft.com/office/drawing/2014/main" id="{60A5A9C4-2D7C-FEC3-1808-E53D02AA6F86}"/>
                </a:ext>
              </a:extLst>
            </p:cNvPr>
            <p:cNvSpPr/>
            <p:nvPr/>
          </p:nvSpPr>
          <p:spPr>
            <a:xfrm>
              <a:off x="3407160" y="1937434"/>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70" name="Oval 169">
              <a:extLst>
                <a:ext uri="{FF2B5EF4-FFF2-40B4-BE49-F238E27FC236}">
                  <a16:creationId xmlns:a16="http://schemas.microsoft.com/office/drawing/2014/main" id="{D06A7C53-CE0E-C75F-0466-8FCA36023FEA}"/>
                </a:ext>
              </a:extLst>
            </p:cNvPr>
            <p:cNvSpPr/>
            <p:nvPr/>
          </p:nvSpPr>
          <p:spPr>
            <a:xfrm>
              <a:off x="3425863" y="194959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71" name="Oval 170">
              <a:extLst>
                <a:ext uri="{FF2B5EF4-FFF2-40B4-BE49-F238E27FC236}">
                  <a16:creationId xmlns:a16="http://schemas.microsoft.com/office/drawing/2014/main" id="{158DEBAB-F41D-3C2E-3EEA-0E9A0767914F}"/>
                </a:ext>
              </a:extLst>
            </p:cNvPr>
            <p:cNvSpPr/>
            <p:nvPr/>
          </p:nvSpPr>
          <p:spPr>
            <a:xfrm>
              <a:off x="3454873" y="1958998"/>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72" name="Oval 171">
              <a:extLst>
                <a:ext uri="{FF2B5EF4-FFF2-40B4-BE49-F238E27FC236}">
                  <a16:creationId xmlns:a16="http://schemas.microsoft.com/office/drawing/2014/main" id="{BCAF3290-8CC8-869A-91F7-0FF5234B6ECF}"/>
                </a:ext>
              </a:extLst>
            </p:cNvPr>
            <p:cNvSpPr/>
            <p:nvPr/>
          </p:nvSpPr>
          <p:spPr>
            <a:xfrm>
              <a:off x="3550299" y="1966214"/>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73" name="Oval 172">
              <a:extLst>
                <a:ext uri="{FF2B5EF4-FFF2-40B4-BE49-F238E27FC236}">
                  <a16:creationId xmlns:a16="http://schemas.microsoft.com/office/drawing/2014/main" id="{F1DE30E6-B47C-9EFA-CAF0-DDBB1A728A1D}"/>
                </a:ext>
              </a:extLst>
            </p:cNvPr>
            <p:cNvSpPr/>
            <p:nvPr/>
          </p:nvSpPr>
          <p:spPr>
            <a:xfrm>
              <a:off x="3569002" y="1988390"/>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74" name="Oval 173">
              <a:extLst>
                <a:ext uri="{FF2B5EF4-FFF2-40B4-BE49-F238E27FC236}">
                  <a16:creationId xmlns:a16="http://schemas.microsoft.com/office/drawing/2014/main" id="{6DA50575-E4F8-4879-952D-B88632010A21}"/>
                </a:ext>
              </a:extLst>
            </p:cNvPr>
            <p:cNvSpPr/>
            <p:nvPr/>
          </p:nvSpPr>
          <p:spPr>
            <a:xfrm>
              <a:off x="3593128" y="1998054"/>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75" name="Oval 174">
              <a:extLst>
                <a:ext uri="{FF2B5EF4-FFF2-40B4-BE49-F238E27FC236}">
                  <a16:creationId xmlns:a16="http://schemas.microsoft.com/office/drawing/2014/main" id="{06C074CA-68EC-3C2B-4C7F-2C38CFE8E37A}"/>
                </a:ext>
              </a:extLst>
            </p:cNvPr>
            <p:cNvSpPr/>
            <p:nvPr/>
          </p:nvSpPr>
          <p:spPr>
            <a:xfrm>
              <a:off x="3628160" y="2006201"/>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76" name="Oval 175">
              <a:extLst>
                <a:ext uri="{FF2B5EF4-FFF2-40B4-BE49-F238E27FC236}">
                  <a16:creationId xmlns:a16="http://schemas.microsoft.com/office/drawing/2014/main" id="{35F945C2-0229-C3BD-6B97-059388979ED4}"/>
                </a:ext>
              </a:extLst>
            </p:cNvPr>
            <p:cNvSpPr/>
            <p:nvPr/>
          </p:nvSpPr>
          <p:spPr>
            <a:xfrm>
              <a:off x="3646806" y="201482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77" name="Oval 176">
              <a:extLst>
                <a:ext uri="{FF2B5EF4-FFF2-40B4-BE49-F238E27FC236}">
                  <a16:creationId xmlns:a16="http://schemas.microsoft.com/office/drawing/2014/main" id="{96DC1F75-72A7-610E-15FE-32A53C32B1D3}"/>
                </a:ext>
              </a:extLst>
            </p:cNvPr>
            <p:cNvSpPr/>
            <p:nvPr/>
          </p:nvSpPr>
          <p:spPr>
            <a:xfrm>
              <a:off x="3672186" y="2021479"/>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78" name="Oval 177">
              <a:extLst>
                <a:ext uri="{FF2B5EF4-FFF2-40B4-BE49-F238E27FC236}">
                  <a16:creationId xmlns:a16="http://schemas.microsoft.com/office/drawing/2014/main" id="{3F15FC3A-3AC6-7144-EE2F-B26B7EF622E6}"/>
                </a:ext>
              </a:extLst>
            </p:cNvPr>
            <p:cNvSpPr/>
            <p:nvPr/>
          </p:nvSpPr>
          <p:spPr>
            <a:xfrm>
              <a:off x="3701553" y="202940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79" name="Oval 178">
              <a:extLst>
                <a:ext uri="{FF2B5EF4-FFF2-40B4-BE49-F238E27FC236}">
                  <a16:creationId xmlns:a16="http://schemas.microsoft.com/office/drawing/2014/main" id="{344472C5-EE70-9A53-C65A-7A55DAA158AB}"/>
                </a:ext>
              </a:extLst>
            </p:cNvPr>
            <p:cNvSpPr/>
            <p:nvPr/>
          </p:nvSpPr>
          <p:spPr>
            <a:xfrm>
              <a:off x="3718153" y="202940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80" name="Oval 179">
              <a:extLst>
                <a:ext uri="{FF2B5EF4-FFF2-40B4-BE49-F238E27FC236}">
                  <a16:creationId xmlns:a16="http://schemas.microsoft.com/office/drawing/2014/main" id="{5CBCE9D1-2657-A20A-218D-DDE9BBF6B74C}"/>
                </a:ext>
              </a:extLst>
            </p:cNvPr>
            <p:cNvSpPr/>
            <p:nvPr/>
          </p:nvSpPr>
          <p:spPr>
            <a:xfrm>
              <a:off x="3735927" y="202940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81" name="Oval 180">
              <a:extLst>
                <a:ext uri="{FF2B5EF4-FFF2-40B4-BE49-F238E27FC236}">
                  <a16:creationId xmlns:a16="http://schemas.microsoft.com/office/drawing/2014/main" id="{53678D9A-A66B-E833-FAF1-26C42C2C3BB7}"/>
                </a:ext>
              </a:extLst>
            </p:cNvPr>
            <p:cNvSpPr/>
            <p:nvPr/>
          </p:nvSpPr>
          <p:spPr>
            <a:xfrm>
              <a:off x="3769281" y="202940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82" name="Oval 181">
              <a:extLst>
                <a:ext uri="{FF2B5EF4-FFF2-40B4-BE49-F238E27FC236}">
                  <a16:creationId xmlns:a16="http://schemas.microsoft.com/office/drawing/2014/main" id="{A5AB1E4B-FC5C-9DEB-F8CC-7F6EA87CB4D9}"/>
                </a:ext>
              </a:extLst>
            </p:cNvPr>
            <p:cNvSpPr/>
            <p:nvPr/>
          </p:nvSpPr>
          <p:spPr>
            <a:xfrm>
              <a:off x="3836381" y="202940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83" name="Oval 182">
              <a:extLst>
                <a:ext uri="{FF2B5EF4-FFF2-40B4-BE49-F238E27FC236}">
                  <a16:creationId xmlns:a16="http://schemas.microsoft.com/office/drawing/2014/main" id="{DE7118D2-CEB2-7EB6-CE56-B0723E8E1ECE}"/>
                </a:ext>
              </a:extLst>
            </p:cNvPr>
            <p:cNvSpPr/>
            <p:nvPr/>
          </p:nvSpPr>
          <p:spPr>
            <a:xfrm>
              <a:off x="3836381" y="2050031"/>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84" name="Oval 183">
              <a:extLst>
                <a:ext uri="{FF2B5EF4-FFF2-40B4-BE49-F238E27FC236}">
                  <a16:creationId xmlns:a16="http://schemas.microsoft.com/office/drawing/2014/main" id="{96C30014-8C15-F3D1-49A2-4E9569FB70A1}"/>
                </a:ext>
              </a:extLst>
            </p:cNvPr>
            <p:cNvSpPr/>
            <p:nvPr/>
          </p:nvSpPr>
          <p:spPr>
            <a:xfrm>
              <a:off x="3859426" y="2050031"/>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85" name="Oval 184">
              <a:extLst>
                <a:ext uri="{FF2B5EF4-FFF2-40B4-BE49-F238E27FC236}">
                  <a16:creationId xmlns:a16="http://schemas.microsoft.com/office/drawing/2014/main" id="{C4078583-4B06-6E36-398A-EDA24D4A9BC1}"/>
                </a:ext>
              </a:extLst>
            </p:cNvPr>
            <p:cNvSpPr/>
            <p:nvPr/>
          </p:nvSpPr>
          <p:spPr>
            <a:xfrm>
              <a:off x="3877886" y="2050031"/>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86" name="Oval 185">
              <a:extLst>
                <a:ext uri="{FF2B5EF4-FFF2-40B4-BE49-F238E27FC236}">
                  <a16:creationId xmlns:a16="http://schemas.microsoft.com/office/drawing/2014/main" id="{829DE91A-94AE-0EC6-D20B-C46AE897AE59}"/>
                </a:ext>
              </a:extLst>
            </p:cNvPr>
            <p:cNvSpPr/>
            <p:nvPr/>
          </p:nvSpPr>
          <p:spPr>
            <a:xfrm>
              <a:off x="3902859" y="2050031"/>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87" name="Oval 186">
              <a:extLst>
                <a:ext uri="{FF2B5EF4-FFF2-40B4-BE49-F238E27FC236}">
                  <a16:creationId xmlns:a16="http://schemas.microsoft.com/office/drawing/2014/main" id="{BE72F0DE-1886-7EF4-052A-D6751FC54C20}"/>
                </a:ext>
              </a:extLst>
            </p:cNvPr>
            <p:cNvSpPr/>
            <p:nvPr/>
          </p:nvSpPr>
          <p:spPr>
            <a:xfrm>
              <a:off x="3929489" y="209981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88" name="Oval 187">
              <a:extLst>
                <a:ext uri="{FF2B5EF4-FFF2-40B4-BE49-F238E27FC236}">
                  <a16:creationId xmlns:a16="http://schemas.microsoft.com/office/drawing/2014/main" id="{698286A5-0708-0C12-3E46-CF2D30475EDB}"/>
                </a:ext>
              </a:extLst>
            </p:cNvPr>
            <p:cNvSpPr/>
            <p:nvPr/>
          </p:nvSpPr>
          <p:spPr>
            <a:xfrm>
              <a:off x="3949390" y="211102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89" name="Oval 188">
              <a:extLst>
                <a:ext uri="{FF2B5EF4-FFF2-40B4-BE49-F238E27FC236}">
                  <a16:creationId xmlns:a16="http://schemas.microsoft.com/office/drawing/2014/main" id="{BC5C4050-0738-9B0C-505B-8C7FF728C505}"/>
                </a:ext>
              </a:extLst>
            </p:cNvPr>
            <p:cNvSpPr/>
            <p:nvPr/>
          </p:nvSpPr>
          <p:spPr>
            <a:xfrm>
              <a:off x="3966193" y="2120440"/>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90" name="Oval 189">
              <a:extLst>
                <a:ext uri="{FF2B5EF4-FFF2-40B4-BE49-F238E27FC236}">
                  <a16:creationId xmlns:a16="http://schemas.microsoft.com/office/drawing/2014/main" id="{A2AD2951-D6A6-C02A-FAC5-77280AE41830}"/>
                </a:ext>
              </a:extLst>
            </p:cNvPr>
            <p:cNvSpPr/>
            <p:nvPr/>
          </p:nvSpPr>
          <p:spPr>
            <a:xfrm>
              <a:off x="3996153" y="212985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91" name="Oval 190">
              <a:extLst>
                <a:ext uri="{FF2B5EF4-FFF2-40B4-BE49-F238E27FC236}">
                  <a16:creationId xmlns:a16="http://schemas.microsoft.com/office/drawing/2014/main" id="{E59A25AE-02CF-0D82-237F-2246C5A7805C}"/>
                </a:ext>
              </a:extLst>
            </p:cNvPr>
            <p:cNvSpPr/>
            <p:nvPr/>
          </p:nvSpPr>
          <p:spPr>
            <a:xfrm>
              <a:off x="4052694" y="2147020"/>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92" name="Oval 191">
              <a:extLst>
                <a:ext uri="{FF2B5EF4-FFF2-40B4-BE49-F238E27FC236}">
                  <a16:creationId xmlns:a16="http://schemas.microsoft.com/office/drawing/2014/main" id="{32EDB686-8420-08CE-A71A-738F429381FD}"/>
                </a:ext>
              </a:extLst>
            </p:cNvPr>
            <p:cNvSpPr/>
            <p:nvPr/>
          </p:nvSpPr>
          <p:spPr>
            <a:xfrm>
              <a:off x="4084542" y="216418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93" name="Oval 192">
              <a:extLst>
                <a:ext uri="{FF2B5EF4-FFF2-40B4-BE49-F238E27FC236}">
                  <a16:creationId xmlns:a16="http://schemas.microsoft.com/office/drawing/2014/main" id="{D6FF7A94-5988-3F26-D215-AA330213E722}"/>
                </a:ext>
              </a:extLst>
            </p:cNvPr>
            <p:cNvSpPr/>
            <p:nvPr/>
          </p:nvSpPr>
          <p:spPr>
            <a:xfrm>
              <a:off x="4125646" y="2176232"/>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94" name="Oval 193">
              <a:extLst>
                <a:ext uri="{FF2B5EF4-FFF2-40B4-BE49-F238E27FC236}">
                  <a16:creationId xmlns:a16="http://schemas.microsoft.com/office/drawing/2014/main" id="{9A54B231-E16E-8509-9A4D-C1D2A783E264}"/>
                </a:ext>
              </a:extLst>
            </p:cNvPr>
            <p:cNvSpPr/>
            <p:nvPr/>
          </p:nvSpPr>
          <p:spPr>
            <a:xfrm>
              <a:off x="4125646" y="2199391"/>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95" name="Oval 194">
              <a:extLst>
                <a:ext uri="{FF2B5EF4-FFF2-40B4-BE49-F238E27FC236}">
                  <a16:creationId xmlns:a16="http://schemas.microsoft.com/office/drawing/2014/main" id="{62F9FC37-560C-A121-798B-218C252C3E84}"/>
                </a:ext>
              </a:extLst>
            </p:cNvPr>
            <p:cNvSpPr/>
            <p:nvPr/>
          </p:nvSpPr>
          <p:spPr>
            <a:xfrm>
              <a:off x="4169112" y="2210024"/>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96" name="Oval 195">
              <a:extLst>
                <a:ext uri="{FF2B5EF4-FFF2-40B4-BE49-F238E27FC236}">
                  <a16:creationId xmlns:a16="http://schemas.microsoft.com/office/drawing/2014/main" id="{882D1DAF-C1C7-274E-56D2-8E4CEE7E0873}"/>
                </a:ext>
              </a:extLst>
            </p:cNvPr>
            <p:cNvSpPr/>
            <p:nvPr/>
          </p:nvSpPr>
          <p:spPr>
            <a:xfrm>
              <a:off x="4198332" y="2210024"/>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97" name="Oval 196">
              <a:extLst>
                <a:ext uri="{FF2B5EF4-FFF2-40B4-BE49-F238E27FC236}">
                  <a16:creationId xmlns:a16="http://schemas.microsoft.com/office/drawing/2014/main" id="{27F4B073-5F55-D021-5B0F-200BDF36C8F1}"/>
                </a:ext>
              </a:extLst>
            </p:cNvPr>
            <p:cNvSpPr/>
            <p:nvPr/>
          </p:nvSpPr>
          <p:spPr>
            <a:xfrm>
              <a:off x="4293500" y="2210024"/>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98" name="Oval 197">
              <a:extLst>
                <a:ext uri="{FF2B5EF4-FFF2-40B4-BE49-F238E27FC236}">
                  <a16:creationId xmlns:a16="http://schemas.microsoft.com/office/drawing/2014/main" id="{B9AD97A0-51D2-4B75-2D08-FF68EA5DAA11}"/>
                </a:ext>
              </a:extLst>
            </p:cNvPr>
            <p:cNvSpPr/>
            <p:nvPr/>
          </p:nvSpPr>
          <p:spPr>
            <a:xfrm>
              <a:off x="4353042" y="223084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99" name="Oval 198">
              <a:extLst>
                <a:ext uri="{FF2B5EF4-FFF2-40B4-BE49-F238E27FC236}">
                  <a16:creationId xmlns:a16="http://schemas.microsoft.com/office/drawing/2014/main" id="{8EA0B61A-493B-6A5E-2B56-5B72B63CCF15}"/>
                </a:ext>
              </a:extLst>
            </p:cNvPr>
            <p:cNvSpPr/>
            <p:nvPr/>
          </p:nvSpPr>
          <p:spPr>
            <a:xfrm>
              <a:off x="4250939" y="2210024"/>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00" name="Oval 199">
              <a:extLst>
                <a:ext uri="{FF2B5EF4-FFF2-40B4-BE49-F238E27FC236}">
                  <a16:creationId xmlns:a16="http://schemas.microsoft.com/office/drawing/2014/main" id="{9BFB5B21-FC95-04F0-9694-CA6B2A07330C}"/>
                </a:ext>
              </a:extLst>
            </p:cNvPr>
            <p:cNvSpPr/>
            <p:nvPr/>
          </p:nvSpPr>
          <p:spPr>
            <a:xfrm>
              <a:off x="4387907" y="223084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01" name="Oval 200">
              <a:extLst>
                <a:ext uri="{FF2B5EF4-FFF2-40B4-BE49-F238E27FC236}">
                  <a16:creationId xmlns:a16="http://schemas.microsoft.com/office/drawing/2014/main" id="{1F8060AF-43ED-607B-97EB-CF4073A816D0}"/>
                </a:ext>
              </a:extLst>
            </p:cNvPr>
            <p:cNvSpPr/>
            <p:nvPr/>
          </p:nvSpPr>
          <p:spPr>
            <a:xfrm>
              <a:off x="4445652" y="223084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02" name="Oval 201">
              <a:extLst>
                <a:ext uri="{FF2B5EF4-FFF2-40B4-BE49-F238E27FC236}">
                  <a16:creationId xmlns:a16="http://schemas.microsoft.com/office/drawing/2014/main" id="{9C482CDE-4C82-3217-C732-55371F5BBE76}"/>
                </a:ext>
              </a:extLst>
            </p:cNvPr>
            <p:cNvSpPr/>
            <p:nvPr/>
          </p:nvSpPr>
          <p:spPr>
            <a:xfrm>
              <a:off x="4499495" y="2245228"/>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03" name="Oval 202">
              <a:extLst>
                <a:ext uri="{FF2B5EF4-FFF2-40B4-BE49-F238E27FC236}">
                  <a16:creationId xmlns:a16="http://schemas.microsoft.com/office/drawing/2014/main" id="{126295EC-0355-BD69-5797-41711C60969B}"/>
                </a:ext>
              </a:extLst>
            </p:cNvPr>
            <p:cNvSpPr/>
            <p:nvPr/>
          </p:nvSpPr>
          <p:spPr>
            <a:xfrm>
              <a:off x="4536972" y="2245228"/>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04" name="Oval 203">
              <a:extLst>
                <a:ext uri="{FF2B5EF4-FFF2-40B4-BE49-F238E27FC236}">
                  <a16:creationId xmlns:a16="http://schemas.microsoft.com/office/drawing/2014/main" id="{B25FD275-F673-3188-4538-A65245AA054E}"/>
                </a:ext>
              </a:extLst>
            </p:cNvPr>
            <p:cNvSpPr/>
            <p:nvPr/>
          </p:nvSpPr>
          <p:spPr>
            <a:xfrm>
              <a:off x="4569225" y="2259229"/>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05" name="Oval 204">
              <a:extLst>
                <a:ext uri="{FF2B5EF4-FFF2-40B4-BE49-F238E27FC236}">
                  <a16:creationId xmlns:a16="http://schemas.microsoft.com/office/drawing/2014/main" id="{20E626CC-A5A0-8B2B-00F0-C05ABA510BE5}"/>
                </a:ext>
              </a:extLst>
            </p:cNvPr>
            <p:cNvSpPr/>
            <p:nvPr/>
          </p:nvSpPr>
          <p:spPr>
            <a:xfrm>
              <a:off x="4603390" y="2259229"/>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06" name="Oval 205">
              <a:extLst>
                <a:ext uri="{FF2B5EF4-FFF2-40B4-BE49-F238E27FC236}">
                  <a16:creationId xmlns:a16="http://schemas.microsoft.com/office/drawing/2014/main" id="{B4378F8A-5F91-C097-44DB-1C0C347645E9}"/>
                </a:ext>
              </a:extLst>
            </p:cNvPr>
            <p:cNvSpPr/>
            <p:nvPr/>
          </p:nvSpPr>
          <p:spPr>
            <a:xfrm>
              <a:off x="4639839" y="2276831"/>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07" name="Oval 206">
              <a:extLst>
                <a:ext uri="{FF2B5EF4-FFF2-40B4-BE49-F238E27FC236}">
                  <a16:creationId xmlns:a16="http://schemas.microsoft.com/office/drawing/2014/main" id="{75091361-F382-5009-14FD-0535DDD1E655}"/>
                </a:ext>
              </a:extLst>
            </p:cNvPr>
            <p:cNvSpPr/>
            <p:nvPr/>
          </p:nvSpPr>
          <p:spPr>
            <a:xfrm>
              <a:off x="4673588" y="2276831"/>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08" name="Oval 207">
              <a:extLst>
                <a:ext uri="{FF2B5EF4-FFF2-40B4-BE49-F238E27FC236}">
                  <a16:creationId xmlns:a16="http://schemas.microsoft.com/office/drawing/2014/main" id="{8F3685EF-C4D5-BAF8-C19B-3CF0AE9BF803}"/>
                </a:ext>
              </a:extLst>
            </p:cNvPr>
            <p:cNvSpPr/>
            <p:nvPr/>
          </p:nvSpPr>
          <p:spPr>
            <a:xfrm>
              <a:off x="4705974" y="2276831"/>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09" name="Oval 208">
              <a:extLst>
                <a:ext uri="{FF2B5EF4-FFF2-40B4-BE49-F238E27FC236}">
                  <a16:creationId xmlns:a16="http://schemas.microsoft.com/office/drawing/2014/main" id="{DEB77E0C-25EA-930F-9BC5-A4FF5E264B83}"/>
                </a:ext>
              </a:extLst>
            </p:cNvPr>
            <p:cNvSpPr/>
            <p:nvPr/>
          </p:nvSpPr>
          <p:spPr>
            <a:xfrm>
              <a:off x="4757817" y="2310168"/>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10" name="Oval 209">
              <a:extLst>
                <a:ext uri="{FF2B5EF4-FFF2-40B4-BE49-F238E27FC236}">
                  <a16:creationId xmlns:a16="http://schemas.microsoft.com/office/drawing/2014/main" id="{985C11C1-B17F-B525-77BD-33CFC50CBB7B}"/>
                </a:ext>
              </a:extLst>
            </p:cNvPr>
            <p:cNvSpPr/>
            <p:nvPr/>
          </p:nvSpPr>
          <p:spPr>
            <a:xfrm>
              <a:off x="4784805" y="233080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11" name="Oval 210">
              <a:extLst>
                <a:ext uri="{FF2B5EF4-FFF2-40B4-BE49-F238E27FC236}">
                  <a16:creationId xmlns:a16="http://schemas.microsoft.com/office/drawing/2014/main" id="{32A980D8-D2E1-0DC2-8B85-5DA10B817E54}"/>
                </a:ext>
              </a:extLst>
            </p:cNvPr>
            <p:cNvSpPr/>
            <p:nvPr/>
          </p:nvSpPr>
          <p:spPr>
            <a:xfrm>
              <a:off x="4830842" y="235779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12" name="Oval 211">
              <a:extLst>
                <a:ext uri="{FF2B5EF4-FFF2-40B4-BE49-F238E27FC236}">
                  <a16:creationId xmlns:a16="http://schemas.microsoft.com/office/drawing/2014/main" id="{6B156F36-5D6F-3954-FBBC-092C3EB2270A}"/>
                </a:ext>
              </a:extLst>
            </p:cNvPr>
            <p:cNvSpPr/>
            <p:nvPr/>
          </p:nvSpPr>
          <p:spPr>
            <a:xfrm>
              <a:off x="4865767" y="235779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13" name="Oval 212">
              <a:extLst>
                <a:ext uri="{FF2B5EF4-FFF2-40B4-BE49-F238E27FC236}">
                  <a16:creationId xmlns:a16="http://schemas.microsoft.com/office/drawing/2014/main" id="{152E84A5-34CC-2252-75AB-8CDF8FC4B281}"/>
                </a:ext>
              </a:extLst>
            </p:cNvPr>
            <p:cNvSpPr/>
            <p:nvPr/>
          </p:nvSpPr>
          <p:spPr>
            <a:xfrm>
              <a:off x="4908629" y="235779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14" name="Oval 213">
              <a:extLst>
                <a:ext uri="{FF2B5EF4-FFF2-40B4-BE49-F238E27FC236}">
                  <a16:creationId xmlns:a16="http://schemas.microsoft.com/office/drawing/2014/main" id="{6CDB8296-5FC2-3355-D583-B52B0C0408E4}"/>
                </a:ext>
              </a:extLst>
            </p:cNvPr>
            <p:cNvSpPr/>
            <p:nvPr/>
          </p:nvSpPr>
          <p:spPr>
            <a:xfrm>
              <a:off x="4945142" y="235779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15" name="Oval 214">
              <a:extLst>
                <a:ext uri="{FF2B5EF4-FFF2-40B4-BE49-F238E27FC236}">
                  <a16:creationId xmlns:a16="http://schemas.microsoft.com/office/drawing/2014/main" id="{0F318780-1BFD-940E-EE62-E2C82CBF40DA}"/>
                </a:ext>
              </a:extLst>
            </p:cNvPr>
            <p:cNvSpPr/>
            <p:nvPr/>
          </p:nvSpPr>
          <p:spPr>
            <a:xfrm>
              <a:off x="4964192" y="235779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16" name="Oval 215">
              <a:extLst>
                <a:ext uri="{FF2B5EF4-FFF2-40B4-BE49-F238E27FC236}">
                  <a16:creationId xmlns:a16="http://schemas.microsoft.com/office/drawing/2014/main" id="{8942184C-D808-81E3-CF79-54AD783D12AE}"/>
                </a:ext>
              </a:extLst>
            </p:cNvPr>
            <p:cNvSpPr/>
            <p:nvPr/>
          </p:nvSpPr>
          <p:spPr>
            <a:xfrm>
              <a:off x="5011817" y="235779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17" name="Oval 216">
              <a:extLst>
                <a:ext uri="{FF2B5EF4-FFF2-40B4-BE49-F238E27FC236}">
                  <a16:creationId xmlns:a16="http://schemas.microsoft.com/office/drawing/2014/main" id="{454007BC-38D1-7AE7-D746-DF4479D25052}"/>
                </a:ext>
              </a:extLst>
            </p:cNvPr>
            <p:cNvSpPr/>
            <p:nvPr/>
          </p:nvSpPr>
          <p:spPr>
            <a:xfrm>
              <a:off x="5068967" y="239589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18" name="Oval 217">
              <a:extLst>
                <a:ext uri="{FF2B5EF4-FFF2-40B4-BE49-F238E27FC236}">
                  <a16:creationId xmlns:a16="http://schemas.microsoft.com/office/drawing/2014/main" id="{A267254A-BF0C-9E64-81AF-A64F75F8C5B2}"/>
                </a:ext>
              </a:extLst>
            </p:cNvPr>
            <p:cNvSpPr/>
            <p:nvPr/>
          </p:nvSpPr>
          <p:spPr>
            <a:xfrm>
              <a:off x="5110242" y="239589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19" name="Oval 218">
              <a:extLst>
                <a:ext uri="{FF2B5EF4-FFF2-40B4-BE49-F238E27FC236}">
                  <a16:creationId xmlns:a16="http://schemas.microsoft.com/office/drawing/2014/main" id="{57AF62D2-7A52-FC10-4829-8D8BAD194464}"/>
                </a:ext>
              </a:extLst>
            </p:cNvPr>
            <p:cNvSpPr/>
            <p:nvPr/>
          </p:nvSpPr>
          <p:spPr>
            <a:xfrm>
              <a:off x="5165805" y="239589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20" name="Oval 219">
              <a:extLst>
                <a:ext uri="{FF2B5EF4-FFF2-40B4-BE49-F238E27FC236}">
                  <a16:creationId xmlns:a16="http://schemas.microsoft.com/office/drawing/2014/main" id="{9CC30A50-8DA1-5BD7-F391-14D634EBF7E6}"/>
                </a:ext>
              </a:extLst>
            </p:cNvPr>
            <p:cNvSpPr/>
            <p:nvPr/>
          </p:nvSpPr>
          <p:spPr>
            <a:xfrm>
              <a:off x="5165805" y="242605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21" name="Oval 220">
              <a:extLst>
                <a:ext uri="{FF2B5EF4-FFF2-40B4-BE49-F238E27FC236}">
                  <a16:creationId xmlns:a16="http://schemas.microsoft.com/office/drawing/2014/main" id="{5054498E-982D-4533-C28A-C811B13F1FEF}"/>
                </a:ext>
              </a:extLst>
            </p:cNvPr>
            <p:cNvSpPr/>
            <p:nvPr/>
          </p:nvSpPr>
          <p:spPr>
            <a:xfrm>
              <a:off x="5226130" y="245145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22" name="Oval 221">
              <a:extLst>
                <a:ext uri="{FF2B5EF4-FFF2-40B4-BE49-F238E27FC236}">
                  <a16:creationId xmlns:a16="http://schemas.microsoft.com/office/drawing/2014/main" id="{394D4E6F-A05C-9AF0-5A45-26BC0096A1AD}"/>
                </a:ext>
              </a:extLst>
            </p:cNvPr>
            <p:cNvSpPr/>
            <p:nvPr/>
          </p:nvSpPr>
          <p:spPr>
            <a:xfrm>
              <a:off x="5261055" y="245145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23" name="Oval 222">
              <a:extLst>
                <a:ext uri="{FF2B5EF4-FFF2-40B4-BE49-F238E27FC236}">
                  <a16:creationId xmlns:a16="http://schemas.microsoft.com/office/drawing/2014/main" id="{BED2208F-F5FA-BB7E-604A-C09929DA23DD}"/>
                </a:ext>
              </a:extLst>
            </p:cNvPr>
            <p:cNvSpPr/>
            <p:nvPr/>
          </p:nvSpPr>
          <p:spPr>
            <a:xfrm>
              <a:off x="5294392" y="245145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24" name="Oval 223">
              <a:extLst>
                <a:ext uri="{FF2B5EF4-FFF2-40B4-BE49-F238E27FC236}">
                  <a16:creationId xmlns:a16="http://schemas.microsoft.com/office/drawing/2014/main" id="{96805BBA-C01A-1E8D-C684-98F9A487877D}"/>
                </a:ext>
              </a:extLst>
            </p:cNvPr>
            <p:cNvSpPr/>
            <p:nvPr/>
          </p:nvSpPr>
          <p:spPr>
            <a:xfrm>
              <a:off x="5319300" y="245145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25" name="Oval 224">
              <a:extLst>
                <a:ext uri="{FF2B5EF4-FFF2-40B4-BE49-F238E27FC236}">
                  <a16:creationId xmlns:a16="http://schemas.microsoft.com/office/drawing/2014/main" id="{1DD07AFA-9AE3-B72E-30DF-06BB03C5E10B}"/>
                </a:ext>
              </a:extLst>
            </p:cNvPr>
            <p:cNvSpPr/>
            <p:nvPr/>
          </p:nvSpPr>
          <p:spPr>
            <a:xfrm>
              <a:off x="5357661" y="247844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26" name="Oval 225">
              <a:extLst>
                <a:ext uri="{FF2B5EF4-FFF2-40B4-BE49-F238E27FC236}">
                  <a16:creationId xmlns:a16="http://schemas.microsoft.com/office/drawing/2014/main" id="{EF2B8791-0394-962F-812A-2BAE8566999B}"/>
                </a:ext>
              </a:extLst>
            </p:cNvPr>
            <p:cNvSpPr/>
            <p:nvPr/>
          </p:nvSpPr>
          <p:spPr>
            <a:xfrm>
              <a:off x="5435449" y="247844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27" name="Oval 226">
              <a:extLst>
                <a:ext uri="{FF2B5EF4-FFF2-40B4-BE49-F238E27FC236}">
                  <a16:creationId xmlns:a16="http://schemas.microsoft.com/office/drawing/2014/main" id="{46121382-C7B7-6D71-FEAD-25615BA94B3D}"/>
                </a:ext>
              </a:extLst>
            </p:cNvPr>
            <p:cNvSpPr/>
            <p:nvPr/>
          </p:nvSpPr>
          <p:spPr>
            <a:xfrm>
              <a:off x="5486249" y="247844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28" name="Oval 227">
              <a:extLst>
                <a:ext uri="{FF2B5EF4-FFF2-40B4-BE49-F238E27FC236}">
                  <a16:creationId xmlns:a16="http://schemas.microsoft.com/office/drawing/2014/main" id="{58FC5A86-E669-D13C-8D5F-620CE5175A6D}"/>
                </a:ext>
              </a:extLst>
            </p:cNvPr>
            <p:cNvSpPr/>
            <p:nvPr/>
          </p:nvSpPr>
          <p:spPr>
            <a:xfrm>
              <a:off x="5516412" y="247844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29" name="Oval 228">
              <a:extLst>
                <a:ext uri="{FF2B5EF4-FFF2-40B4-BE49-F238E27FC236}">
                  <a16:creationId xmlns:a16="http://schemas.microsoft.com/office/drawing/2014/main" id="{B5E0EBD8-5C90-BC2B-1EDE-0E94D8C76CCE}"/>
                </a:ext>
              </a:extLst>
            </p:cNvPr>
            <p:cNvSpPr/>
            <p:nvPr/>
          </p:nvSpPr>
          <p:spPr>
            <a:xfrm>
              <a:off x="5548162" y="2500668"/>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30" name="Oval 229">
              <a:extLst>
                <a:ext uri="{FF2B5EF4-FFF2-40B4-BE49-F238E27FC236}">
                  <a16:creationId xmlns:a16="http://schemas.microsoft.com/office/drawing/2014/main" id="{BCEF06FC-B701-2E98-55B7-074CBF57A677}"/>
                </a:ext>
              </a:extLst>
            </p:cNvPr>
            <p:cNvSpPr/>
            <p:nvPr/>
          </p:nvSpPr>
          <p:spPr>
            <a:xfrm>
              <a:off x="5627537" y="2507020"/>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31" name="Oval 230">
              <a:extLst>
                <a:ext uri="{FF2B5EF4-FFF2-40B4-BE49-F238E27FC236}">
                  <a16:creationId xmlns:a16="http://schemas.microsoft.com/office/drawing/2014/main" id="{37E0D591-F0A6-63C1-0083-71DD4E61BCD3}"/>
                </a:ext>
              </a:extLst>
            </p:cNvPr>
            <p:cNvSpPr/>
            <p:nvPr/>
          </p:nvSpPr>
          <p:spPr>
            <a:xfrm>
              <a:off x="5746600" y="254194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32" name="Oval 231">
              <a:extLst>
                <a:ext uri="{FF2B5EF4-FFF2-40B4-BE49-F238E27FC236}">
                  <a16:creationId xmlns:a16="http://schemas.microsoft.com/office/drawing/2014/main" id="{572FA6E4-7ADB-06D8-C488-D6A4ED4F820A}"/>
                </a:ext>
              </a:extLst>
            </p:cNvPr>
            <p:cNvSpPr/>
            <p:nvPr/>
          </p:nvSpPr>
          <p:spPr>
            <a:xfrm>
              <a:off x="5838675" y="254194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33" name="Oval 232">
              <a:extLst>
                <a:ext uri="{FF2B5EF4-FFF2-40B4-BE49-F238E27FC236}">
                  <a16:creationId xmlns:a16="http://schemas.microsoft.com/office/drawing/2014/main" id="{46943478-29F3-0B7E-4320-4469AD930703}"/>
                </a:ext>
              </a:extLst>
            </p:cNvPr>
            <p:cNvSpPr/>
            <p:nvPr/>
          </p:nvSpPr>
          <p:spPr>
            <a:xfrm>
              <a:off x="5851377" y="2567342"/>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34" name="Oval 233">
              <a:extLst>
                <a:ext uri="{FF2B5EF4-FFF2-40B4-BE49-F238E27FC236}">
                  <a16:creationId xmlns:a16="http://schemas.microsoft.com/office/drawing/2014/main" id="{0FC870FA-AD60-BBF1-FC43-88A80DE2A5AE}"/>
                </a:ext>
              </a:extLst>
            </p:cNvPr>
            <p:cNvSpPr/>
            <p:nvPr/>
          </p:nvSpPr>
          <p:spPr>
            <a:xfrm>
              <a:off x="5905354" y="2567342"/>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35" name="Oval 234">
              <a:extLst>
                <a:ext uri="{FF2B5EF4-FFF2-40B4-BE49-F238E27FC236}">
                  <a16:creationId xmlns:a16="http://schemas.microsoft.com/office/drawing/2014/main" id="{AC248B47-FDC5-74CB-BF5D-71B1BBF0A880}"/>
                </a:ext>
              </a:extLst>
            </p:cNvPr>
            <p:cNvSpPr/>
            <p:nvPr/>
          </p:nvSpPr>
          <p:spPr>
            <a:xfrm>
              <a:off x="5935517" y="2567342"/>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36" name="Oval 235">
              <a:extLst>
                <a:ext uri="{FF2B5EF4-FFF2-40B4-BE49-F238E27FC236}">
                  <a16:creationId xmlns:a16="http://schemas.microsoft.com/office/drawing/2014/main" id="{1A3DACDB-0AAB-9E72-18F7-0A19A4A57A25}"/>
                </a:ext>
              </a:extLst>
            </p:cNvPr>
            <p:cNvSpPr/>
            <p:nvPr/>
          </p:nvSpPr>
          <p:spPr>
            <a:xfrm>
              <a:off x="5970442" y="2603330"/>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37" name="Oval 236">
              <a:extLst>
                <a:ext uri="{FF2B5EF4-FFF2-40B4-BE49-F238E27FC236}">
                  <a16:creationId xmlns:a16="http://schemas.microsoft.com/office/drawing/2014/main" id="{5129D5CF-945C-82EA-8747-E0963ED97057}"/>
                </a:ext>
              </a:extLst>
            </p:cNvPr>
            <p:cNvSpPr/>
            <p:nvPr/>
          </p:nvSpPr>
          <p:spPr>
            <a:xfrm>
              <a:off x="6057638" y="2603330"/>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38" name="Oval 237">
              <a:extLst>
                <a:ext uri="{FF2B5EF4-FFF2-40B4-BE49-F238E27FC236}">
                  <a16:creationId xmlns:a16="http://schemas.microsoft.com/office/drawing/2014/main" id="{D5AB28EA-BC7D-B0AE-95A3-69CF9D0A61C8}"/>
                </a:ext>
              </a:extLst>
            </p:cNvPr>
            <p:cNvSpPr/>
            <p:nvPr/>
          </p:nvSpPr>
          <p:spPr>
            <a:xfrm>
              <a:off x="6084625" y="2603330"/>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39" name="Oval 238">
              <a:extLst>
                <a:ext uri="{FF2B5EF4-FFF2-40B4-BE49-F238E27FC236}">
                  <a16:creationId xmlns:a16="http://schemas.microsoft.com/office/drawing/2014/main" id="{71B59E5C-D8DD-EF5A-74C3-55EEAFFE035B}"/>
                </a:ext>
              </a:extLst>
            </p:cNvPr>
            <p:cNvSpPr/>
            <p:nvPr/>
          </p:nvSpPr>
          <p:spPr>
            <a:xfrm>
              <a:off x="6160825" y="2603330"/>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40" name="Oval 239">
              <a:extLst>
                <a:ext uri="{FF2B5EF4-FFF2-40B4-BE49-F238E27FC236}">
                  <a16:creationId xmlns:a16="http://schemas.microsoft.com/office/drawing/2014/main" id="{81B741B7-1025-1BA9-5A40-F127D5CC8795}"/>
                </a:ext>
              </a:extLst>
            </p:cNvPr>
            <p:cNvSpPr/>
            <p:nvPr/>
          </p:nvSpPr>
          <p:spPr>
            <a:xfrm>
              <a:off x="6206862" y="2603330"/>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41" name="Oval 240">
              <a:extLst>
                <a:ext uri="{FF2B5EF4-FFF2-40B4-BE49-F238E27FC236}">
                  <a16:creationId xmlns:a16="http://schemas.microsoft.com/office/drawing/2014/main" id="{ACA50331-24EE-C21A-CDF3-158514FA874C}"/>
                </a:ext>
              </a:extLst>
            </p:cNvPr>
            <p:cNvSpPr/>
            <p:nvPr/>
          </p:nvSpPr>
          <p:spPr>
            <a:xfrm>
              <a:off x="6256075" y="2603330"/>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42" name="Oval 241">
              <a:extLst>
                <a:ext uri="{FF2B5EF4-FFF2-40B4-BE49-F238E27FC236}">
                  <a16:creationId xmlns:a16="http://schemas.microsoft.com/office/drawing/2014/main" id="{5D13D170-FA02-39FB-39A7-5B92F9E9B5EF}"/>
                </a:ext>
              </a:extLst>
            </p:cNvPr>
            <p:cNvSpPr/>
            <p:nvPr/>
          </p:nvSpPr>
          <p:spPr>
            <a:xfrm>
              <a:off x="6289412" y="2603330"/>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43" name="Oval 242">
              <a:extLst>
                <a:ext uri="{FF2B5EF4-FFF2-40B4-BE49-F238E27FC236}">
                  <a16:creationId xmlns:a16="http://schemas.microsoft.com/office/drawing/2014/main" id="{A943FFED-127D-0D3B-A5DA-8910BBD7110C}"/>
                </a:ext>
              </a:extLst>
            </p:cNvPr>
            <p:cNvSpPr/>
            <p:nvPr/>
          </p:nvSpPr>
          <p:spPr>
            <a:xfrm>
              <a:off x="6371962" y="2603330"/>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44" name="Oval 243">
              <a:extLst>
                <a:ext uri="{FF2B5EF4-FFF2-40B4-BE49-F238E27FC236}">
                  <a16:creationId xmlns:a16="http://schemas.microsoft.com/office/drawing/2014/main" id="{9E2AFBDA-31B7-B880-E646-434B22DC4F78}"/>
                </a:ext>
              </a:extLst>
            </p:cNvPr>
            <p:cNvSpPr/>
            <p:nvPr/>
          </p:nvSpPr>
          <p:spPr>
            <a:xfrm>
              <a:off x="6424349" y="2603330"/>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45" name="Oval 244">
              <a:extLst>
                <a:ext uri="{FF2B5EF4-FFF2-40B4-BE49-F238E27FC236}">
                  <a16:creationId xmlns:a16="http://schemas.microsoft.com/office/drawing/2014/main" id="{2A2329AB-CA77-0A2E-E2D9-1B7A102D59B6}"/>
                </a:ext>
              </a:extLst>
            </p:cNvPr>
            <p:cNvSpPr/>
            <p:nvPr/>
          </p:nvSpPr>
          <p:spPr>
            <a:xfrm>
              <a:off x="6489436" y="2603330"/>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46" name="Oval 245">
              <a:extLst>
                <a:ext uri="{FF2B5EF4-FFF2-40B4-BE49-F238E27FC236}">
                  <a16:creationId xmlns:a16="http://schemas.microsoft.com/office/drawing/2014/main" id="{067DBAEA-9DE5-138B-B66E-DDFE336E9BAE}"/>
                </a:ext>
              </a:extLst>
            </p:cNvPr>
            <p:cNvSpPr/>
            <p:nvPr/>
          </p:nvSpPr>
          <p:spPr>
            <a:xfrm>
              <a:off x="6518011" y="2603330"/>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47" name="Oval 246">
              <a:extLst>
                <a:ext uri="{FF2B5EF4-FFF2-40B4-BE49-F238E27FC236}">
                  <a16:creationId xmlns:a16="http://schemas.microsoft.com/office/drawing/2014/main" id="{36C8E31E-3C54-F60F-7964-B14D8CE25336}"/>
                </a:ext>
              </a:extLst>
            </p:cNvPr>
            <p:cNvSpPr/>
            <p:nvPr/>
          </p:nvSpPr>
          <p:spPr>
            <a:xfrm>
              <a:off x="6600561" y="2603330"/>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48" name="Oval 247">
              <a:extLst>
                <a:ext uri="{FF2B5EF4-FFF2-40B4-BE49-F238E27FC236}">
                  <a16:creationId xmlns:a16="http://schemas.microsoft.com/office/drawing/2014/main" id="{8F0DACDF-110E-2816-6A83-16DEC236F4DB}"/>
                </a:ext>
              </a:extLst>
            </p:cNvPr>
            <p:cNvSpPr/>
            <p:nvPr/>
          </p:nvSpPr>
          <p:spPr>
            <a:xfrm>
              <a:off x="6625961" y="265282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49" name="Oval 248">
              <a:extLst>
                <a:ext uri="{FF2B5EF4-FFF2-40B4-BE49-F238E27FC236}">
                  <a16:creationId xmlns:a16="http://schemas.microsoft.com/office/drawing/2014/main" id="{1CDFCAAC-775C-5D0C-602F-D16F9D338180}"/>
                </a:ext>
              </a:extLst>
            </p:cNvPr>
            <p:cNvSpPr/>
            <p:nvPr/>
          </p:nvSpPr>
          <p:spPr>
            <a:xfrm>
              <a:off x="6737086" y="2719498"/>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50" name="Oval 249">
              <a:extLst>
                <a:ext uri="{FF2B5EF4-FFF2-40B4-BE49-F238E27FC236}">
                  <a16:creationId xmlns:a16="http://schemas.microsoft.com/office/drawing/2014/main" id="{B872F7C8-2959-23C7-DD29-99943689D247}"/>
                </a:ext>
              </a:extLst>
            </p:cNvPr>
            <p:cNvSpPr/>
            <p:nvPr/>
          </p:nvSpPr>
          <p:spPr>
            <a:xfrm>
              <a:off x="6875199" y="2719498"/>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51" name="Oval 250">
              <a:extLst>
                <a:ext uri="{FF2B5EF4-FFF2-40B4-BE49-F238E27FC236}">
                  <a16:creationId xmlns:a16="http://schemas.microsoft.com/office/drawing/2014/main" id="{0D6792D0-8D55-FE84-BDE4-3F199DC4D1DA}"/>
                </a:ext>
              </a:extLst>
            </p:cNvPr>
            <p:cNvSpPr/>
            <p:nvPr/>
          </p:nvSpPr>
          <p:spPr>
            <a:xfrm>
              <a:off x="7305411" y="2909998"/>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52" name="Oval 251">
              <a:extLst>
                <a:ext uri="{FF2B5EF4-FFF2-40B4-BE49-F238E27FC236}">
                  <a16:creationId xmlns:a16="http://schemas.microsoft.com/office/drawing/2014/main" id="{EEEFDA88-F130-1C53-C6B8-2E26C10A884D}"/>
                </a:ext>
              </a:extLst>
            </p:cNvPr>
            <p:cNvSpPr/>
            <p:nvPr/>
          </p:nvSpPr>
          <p:spPr>
            <a:xfrm>
              <a:off x="7726098" y="297667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53" name="Oval 252">
              <a:extLst>
                <a:ext uri="{FF2B5EF4-FFF2-40B4-BE49-F238E27FC236}">
                  <a16:creationId xmlns:a16="http://schemas.microsoft.com/office/drawing/2014/main" id="{DBDFB079-0962-26D4-672D-D5D98E86B9D4}"/>
                </a:ext>
              </a:extLst>
            </p:cNvPr>
            <p:cNvSpPr/>
            <p:nvPr/>
          </p:nvSpPr>
          <p:spPr>
            <a:xfrm>
              <a:off x="7967398" y="3106848"/>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54" name="Oval 253">
              <a:extLst>
                <a:ext uri="{FF2B5EF4-FFF2-40B4-BE49-F238E27FC236}">
                  <a16:creationId xmlns:a16="http://schemas.microsoft.com/office/drawing/2014/main" id="{429823BA-18C2-9C30-BC80-2486CB77D3EA}"/>
                </a:ext>
              </a:extLst>
            </p:cNvPr>
            <p:cNvSpPr/>
            <p:nvPr/>
          </p:nvSpPr>
          <p:spPr>
            <a:xfrm>
              <a:off x="8072173" y="3106848"/>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55" name="Oval 254">
              <a:extLst>
                <a:ext uri="{FF2B5EF4-FFF2-40B4-BE49-F238E27FC236}">
                  <a16:creationId xmlns:a16="http://schemas.microsoft.com/office/drawing/2014/main" id="{B44391BE-A79F-B784-3696-F381EB75D43C}"/>
                </a:ext>
              </a:extLst>
            </p:cNvPr>
            <p:cNvSpPr/>
            <p:nvPr/>
          </p:nvSpPr>
          <p:spPr>
            <a:xfrm>
              <a:off x="8462698" y="325607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56" name="Oval 255">
              <a:extLst>
                <a:ext uri="{FF2B5EF4-FFF2-40B4-BE49-F238E27FC236}">
                  <a16:creationId xmlns:a16="http://schemas.microsoft.com/office/drawing/2014/main" id="{3F54A749-15ED-282D-05E7-EB8B5ECC8310}"/>
                </a:ext>
              </a:extLst>
            </p:cNvPr>
            <p:cNvSpPr/>
            <p:nvPr/>
          </p:nvSpPr>
          <p:spPr>
            <a:xfrm>
              <a:off x="8540486" y="325607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57" name="Oval 256">
              <a:extLst>
                <a:ext uri="{FF2B5EF4-FFF2-40B4-BE49-F238E27FC236}">
                  <a16:creationId xmlns:a16="http://schemas.microsoft.com/office/drawing/2014/main" id="{3BCDB676-E703-C7EF-9166-B8DFB81E6D18}"/>
                </a:ext>
              </a:extLst>
            </p:cNvPr>
            <p:cNvSpPr/>
            <p:nvPr/>
          </p:nvSpPr>
          <p:spPr>
            <a:xfrm>
              <a:off x="8664311" y="325607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58" name="Oval 257">
              <a:extLst>
                <a:ext uri="{FF2B5EF4-FFF2-40B4-BE49-F238E27FC236}">
                  <a16:creationId xmlns:a16="http://schemas.microsoft.com/office/drawing/2014/main" id="{D6B6DD54-70EF-0B3A-E33B-76D4D5BE2AC0}"/>
                </a:ext>
              </a:extLst>
            </p:cNvPr>
            <p:cNvSpPr/>
            <p:nvPr/>
          </p:nvSpPr>
          <p:spPr>
            <a:xfrm>
              <a:off x="8713523" y="325607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59" name="Oval 258">
              <a:extLst>
                <a:ext uri="{FF2B5EF4-FFF2-40B4-BE49-F238E27FC236}">
                  <a16:creationId xmlns:a16="http://schemas.microsoft.com/office/drawing/2014/main" id="{010ADE0F-4F57-E0F9-DCEA-93922F8F9075}"/>
                </a:ext>
              </a:extLst>
            </p:cNvPr>
            <p:cNvSpPr/>
            <p:nvPr/>
          </p:nvSpPr>
          <p:spPr>
            <a:xfrm>
              <a:off x="8953235" y="325607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60" name="Oval 259">
              <a:extLst>
                <a:ext uri="{FF2B5EF4-FFF2-40B4-BE49-F238E27FC236}">
                  <a16:creationId xmlns:a16="http://schemas.microsoft.com/office/drawing/2014/main" id="{C9370947-7609-A42C-6181-A417596AC4EB}"/>
                </a:ext>
              </a:extLst>
            </p:cNvPr>
            <p:cNvSpPr/>
            <p:nvPr/>
          </p:nvSpPr>
          <p:spPr>
            <a:xfrm>
              <a:off x="9030063" y="325607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61" name="Oval 260">
              <a:extLst>
                <a:ext uri="{FF2B5EF4-FFF2-40B4-BE49-F238E27FC236}">
                  <a16:creationId xmlns:a16="http://schemas.microsoft.com/office/drawing/2014/main" id="{6FCA618C-8286-DA6A-06A6-4A65233CB6AE}"/>
                </a:ext>
              </a:extLst>
            </p:cNvPr>
            <p:cNvSpPr/>
            <p:nvPr/>
          </p:nvSpPr>
          <p:spPr>
            <a:xfrm>
              <a:off x="9309463" y="325607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62" name="Oval 261">
              <a:extLst>
                <a:ext uri="{FF2B5EF4-FFF2-40B4-BE49-F238E27FC236}">
                  <a16:creationId xmlns:a16="http://schemas.microsoft.com/office/drawing/2014/main" id="{55D914A2-D977-0BE5-66C4-2DE2116330A7}"/>
                </a:ext>
              </a:extLst>
            </p:cNvPr>
            <p:cNvSpPr/>
            <p:nvPr/>
          </p:nvSpPr>
          <p:spPr>
            <a:xfrm>
              <a:off x="9395188" y="325607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63" name="Oval 262">
              <a:extLst>
                <a:ext uri="{FF2B5EF4-FFF2-40B4-BE49-F238E27FC236}">
                  <a16:creationId xmlns:a16="http://schemas.microsoft.com/office/drawing/2014/main" id="{EA977950-2317-11E1-0FC3-1D86C94F01E9}"/>
                </a:ext>
              </a:extLst>
            </p:cNvPr>
            <p:cNvSpPr/>
            <p:nvPr/>
          </p:nvSpPr>
          <p:spPr>
            <a:xfrm>
              <a:off x="9490438" y="325607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64" name="Oval 263">
              <a:extLst>
                <a:ext uri="{FF2B5EF4-FFF2-40B4-BE49-F238E27FC236}">
                  <a16:creationId xmlns:a16="http://schemas.microsoft.com/office/drawing/2014/main" id="{E626ACD5-2C3F-666B-8026-081B1F34B4DF}"/>
                </a:ext>
              </a:extLst>
            </p:cNvPr>
            <p:cNvSpPr/>
            <p:nvPr/>
          </p:nvSpPr>
          <p:spPr>
            <a:xfrm>
              <a:off x="9734913" y="325607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65" name="Oval 264">
              <a:extLst>
                <a:ext uri="{FF2B5EF4-FFF2-40B4-BE49-F238E27FC236}">
                  <a16:creationId xmlns:a16="http://schemas.microsoft.com/office/drawing/2014/main" id="{783C9B22-1C2E-744D-C900-11D240D7E401}"/>
                </a:ext>
              </a:extLst>
            </p:cNvPr>
            <p:cNvSpPr/>
            <p:nvPr/>
          </p:nvSpPr>
          <p:spPr>
            <a:xfrm>
              <a:off x="9898426" y="325607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66" name="Oval 265">
              <a:extLst>
                <a:ext uri="{FF2B5EF4-FFF2-40B4-BE49-F238E27FC236}">
                  <a16:creationId xmlns:a16="http://schemas.microsoft.com/office/drawing/2014/main" id="{3874BB99-6B6F-7B33-CF30-70DCA50892A0}"/>
                </a:ext>
              </a:extLst>
            </p:cNvPr>
            <p:cNvSpPr/>
            <p:nvPr/>
          </p:nvSpPr>
          <p:spPr>
            <a:xfrm>
              <a:off x="10092101" y="325607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67" name="Oval 266">
              <a:extLst>
                <a:ext uri="{FF2B5EF4-FFF2-40B4-BE49-F238E27FC236}">
                  <a16:creationId xmlns:a16="http://schemas.microsoft.com/office/drawing/2014/main" id="{001C5ED0-DF69-3683-7C75-3B2E1F73A428}"/>
                </a:ext>
              </a:extLst>
            </p:cNvPr>
            <p:cNvSpPr/>
            <p:nvPr/>
          </p:nvSpPr>
          <p:spPr>
            <a:xfrm>
              <a:off x="10198464" y="325607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68" name="Oval 267">
              <a:extLst>
                <a:ext uri="{FF2B5EF4-FFF2-40B4-BE49-F238E27FC236}">
                  <a16:creationId xmlns:a16="http://schemas.microsoft.com/office/drawing/2014/main" id="{C010E352-F8EA-E5A1-B115-639FFC2E177D}"/>
                </a:ext>
              </a:extLst>
            </p:cNvPr>
            <p:cNvSpPr/>
            <p:nvPr/>
          </p:nvSpPr>
          <p:spPr>
            <a:xfrm>
              <a:off x="10689002" y="325607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69" name="Oval 268">
              <a:extLst>
                <a:ext uri="{FF2B5EF4-FFF2-40B4-BE49-F238E27FC236}">
                  <a16:creationId xmlns:a16="http://schemas.microsoft.com/office/drawing/2014/main" id="{ED8C2AA7-A802-7556-5718-607FB6AA86D3}"/>
                </a:ext>
              </a:extLst>
            </p:cNvPr>
            <p:cNvSpPr/>
            <p:nvPr/>
          </p:nvSpPr>
          <p:spPr>
            <a:xfrm>
              <a:off x="10852186" y="325607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grpSp>
      <p:grpSp>
        <p:nvGrpSpPr>
          <p:cNvPr id="270" name="Group 269">
            <a:extLst>
              <a:ext uri="{FF2B5EF4-FFF2-40B4-BE49-F238E27FC236}">
                <a16:creationId xmlns:a16="http://schemas.microsoft.com/office/drawing/2014/main" id="{AF564A77-8B94-C38D-1EAF-BD9B09405242}"/>
              </a:ext>
            </a:extLst>
          </p:cNvPr>
          <p:cNvGrpSpPr/>
          <p:nvPr/>
        </p:nvGrpSpPr>
        <p:grpSpPr>
          <a:xfrm>
            <a:off x="1624198" y="1023964"/>
            <a:ext cx="7508917" cy="2799309"/>
            <a:chOff x="1636230" y="1240538"/>
            <a:chExt cx="7508917" cy="2799309"/>
          </a:xfrm>
        </p:grpSpPr>
        <p:sp>
          <p:nvSpPr>
            <p:cNvPr id="271" name="Isosceles Triangle 270">
              <a:extLst>
                <a:ext uri="{FF2B5EF4-FFF2-40B4-BE49-F238E27FC236}">
                  <a16:creationId xmlns:a16="http://schemas.microsoft.com/office/drawing/2014/main" id="{B3ACF025-8A06-D1D2-A3B8-9D3C584348C6}"/>
                </a:ext>
              </a:extLst>
            </p:cNvPr>
            <p:cNvSpPr/>
            <p:nvPr/>
          </p:nvSpPr>
          <p:spPr>
            <a:xfrm>
              <a:off x="1636230" y="1240538"/>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72" name="Isosceles Triangle 271">
              <a:extLst>
                <a:ext uri="{FF2B5EF4-FFF2-40B4-BE49-F238E27FC236}">
                  <a16:creationId xmlns:a16="http://schemas.microsoft.com/office/drawing/2014/main" id="{D74BD1F6-253B-80CF-5A4C-24F963FC73F1}"/>
                </a:ext>
              </a:extLst>
            </p:cNvPr>
            <p:cNvSpPr/>
            <p:nvPr/>
          </p:nvSpPr>
          <p:spPr>
            <a:xfrm>
              <a:off x="1785455" y="1291856"/>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73" name="Isosceles Triangle 272">
              <a:extLst>
                <a:ext uri="{FF2B5EF4-FFF2-40B4-BE49-F238E27FC236}">
                  <a16:creationId xmlns:a16="http://schemas.microsoft.com/office/drawing/2014/main" id="{6DFFDB41-C276-4957-CE7B-368745111520}"/>
                </a:ext>
              </a:extLst>
            </p:cNvPr>
            <p:cNvSpPr/>
            <p:nvPr/>
          </p:nvSpPr>
          <p:spPr>
            <a:xfrm>
              <a:off x="1894992" y="1377581"/>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74" name="Isosceles Triangle 273">
              <a:extLst>
                <a:ext uri="{FF2B5EF4-FFF2-40B4-BE49-F238E27FC236}">
                  <a16:creationId xmlns:a16="http://schemas.microsoft.com/office/drawing/2014/main" id="{EB050D09-CCEE-20D9-FDD1-97B9BE1144C2}"/>
                </a:ext>
              </a:extLst>
            </p:cNvPr>
            <p:cNvSpPr/>
            <p:nvPr/>
          </p:nvSpPr>
          <p:spPr>
            <a:xfrm>
              <a:off x="1909280" y="1409331"/>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75" name="Isosceles Triangle 274">
              <a:extLst>
                <a:ext uri="{FF2B5EF4-FFF2-40B4-BE49-F238E27FC236}">
                  <a16:creationId xmlns:a16="http://schemas.microsoft.com/office/drawing/2014/main" id="{7E8234AD-0115-3529-4AC9-E519244965D9}"/>
                </a:ext>
              </a:extLst>
            </p:cNvPr>
            <p:cNvSpPr/>
            <p:nvPr/>
          </p:nvSpPr>
          <p:spPr>
            <a:xfrm>
              <a:off x="1923567" y="142679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76" name="Isosceles Triangle 275">
              <a:extLst>
                <a:ext uri="{FF2B5EF4-FFF2-40B4-BE49-F238E27FC236}">
                  <a16:creationId xmlns:a16="http://schemas.microsoft.com/office/drawing/2014/main" id="{7F54F5F1-D98D-E1CE-E9DE-2917BEB14C0F}"/>
                </a:ext>
              </a:extLst>
            </p:cNvPr>
            <p:cNvSpPr/>
            <p:nvPr/>
          </p:nvSpPr>
          <p:spPr>
            <a:xfrm>
              <a:off x="1996592" y="1488706"/>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77" name="Isosceles Triangle 276">
              <a:extLst>
                <a:ext uri="{FF2B5EF4-FFF2-40B4-BE49-F238E27FC236}">
                  <a16:creationId xmlns:a16="http://schemas.microsoft.com/office/drawing/2014/main" id="{BBC53201-2D6B-F018-B8EC-B2B0D730169A}"/>
                </a:ext>
              </a:extLst>
            </p:cNvPr>
            <p:cNvSpPr/>
            <p:nvPr/>
          </p:nvSpPr>
          <p:spPr>
            <a:xfrm>
              <a:off x="2214080" y="176969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78" name="Isosceles Triangle 277">
              <a:extLst>
                <a:ext uri="{FF2B5EF4-FFF2-40B4-BE49-F238E27FC236}">
                  <a16:creationId xmlns:a16="http://schemas.microsoft.com/office/drawing/2014/main" id="{0A87E05C-4E22-0925-1EA5-8C76D677F510}"/>
                </a:ext>
              </a:extLst>
            </p:cNvPr>
            <p:cNvSpPr/>
            <p:nvPr/>
          </p:nvSpPr>
          <p:spPr>
            <a:xfrm>
              <a:off x="2226780" y="1798268"/>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79" name="Isosceles Triangle 278">
              <a:extLst>
                <a:ext uri="{FF2B5EF4-FFF2-40B4-BE49-F238E27FC236}">
                  <a16:creationId xmlns:a16="http://schemas.microsoft.com/office/drawing/2014/main" id="{98CCC3C0-B826-E859-B134-073C7712390D}"/>
                </a:ext>
              </a:extLst>
            </p:cNvPr>
            <p:cNvSpPr/>
            <p:nvPr/>
          </p:nvSpPr>
          <p:spPr>
            <a:xfrm>
              <a:off x="2480779" y="1937968"/>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80" name="Isosceles Triangle 279">
              <a:extLst>
                <a:ext uri="{FF2B5EF4-FFF2-40B4-BE49-F238E27FC236}">
                  <a16:creationId xmlns:a16="http://schemas.microsoft.com/office/drawing/2014/main" id="{865DC5E3-EBA3-4827-E949-B8EAB7775398}"/>
                </a:ext>
              </a:extLst>
            </p:cNvPr>
            <p:cNvSpPr/>
            <p:nvPr/>
          </p:nvSpPr>
          <p:spPr>
            <a:xfrm>
              <a:off x="2695091" y="2072906"/>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81" name="Isosceles Triangle 280">
              <a:extLst>
                <a:ext uri="{FF2B5EF4-FFF2-40B4-BE49-F238E27FC236}">
                  <a16:creationId xmlns:a16="http://schemas.microsoft.com/office/drawing/2014/main" id="{686247BB-E715-7116-1C01-82521D08D9E4}"/>
                </a:ext>
              </a:extLst>
            </p:cNvPr>
            <p:cNvSpPr/>
            <p:nvPr/>
          </p:nvSpPr>
          <p:spPr>
            <a:xfrm>
              <a:off x="2774466" y="2219190"/>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82" name="Isosceles Triangle 281">
              <a:extLst>
                <a:ext uri="{FF2B5EF4-FFF2-40B4-BE49-F238E27FC236}">
                  <a16:creationId xmlns:a16="http://schemas.microsoft.com/office/drawing/2014/main" id="{E833CB14-A9B9-614C-3E74-E15C6BA107A9}"/>
                </a:ext>
              </a:extLst>
            </p:cNvPr>
            <p:cNvSpPr/>
            <p:nvPr/>
          </p:nvSpPr>
          <p:spPr>
            <a:xfrm>
              <a:off x="2960203" y="232555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83" name="Isosceles Triangle 282">
              <a:extLst>
                <a:ext uri="{FF2B5EF4-FFF2-40B4-BE49-F238E27FC236}">
                  <a16:creationId xmlns:a16="http://schemas.microsoft.com/office/drawing/2014/main" id="{F4704E81-43B1-C058-422E-0F418BF3689F}"/>
                </a:ext>
              </a:extLst>
            </p:cNvPr>
            <p:cNvSpPr/>
            <p:nvPr/>
          </p:nvSpPr>
          <p:spPr>
            <a:xfrm>
              <a:off x="3109428" y="2512878"/>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84" name="Isosceles Triangle 283">
              <a:extLst>
                <a:ext uri="{FF2B5EF4-FFF2-40B4-BE49-F238E27FC236}">
                  <a16:creationId xmlns:a16="http://schemas.microsoft.com/office/drawing/2014/main" id="{66347F2A-F3C4-2A6C-0114-667E627DDB63}"/>
                </a:ext>
              </a:extLst>
            </p:cNvPr>
            <p:cNvSpPr/>
            <p:nvPr/>
          </p:nvSpPr>
          <p:spPr>
            <a:xfrm>
              <a:off x="3334853" y="2582414"/>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85" name="Isosceles Triangle 284">
              <a:extLst>
                <a:ext uri="{FF2B5EF4-FFF2-40B4-BE49-F238E27FC236}">
                  <a16:creationId xmlns:a16="http://schemas.microsoft.com/office/drawing/2014/main" id="{A7392EFD-47D8-C2A1-CEE6-8483F60353B8}"/>
                </a:ext>
              </a:extLst>
            </p:cNvPr>
            <p:cNvSpPr/>
            <p:nvPr/>
          </p:nvSpPr>
          <p:spPr>
            <a:xfrm>
              <a:off x="3374540" y="2604639"/>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86" name="Isosceles Triangle 285">
              <a:extLst>
                <a:ext uri="{FF2B5EF4-FFF2-40B4-BE49-F238E27FC236}">
                  <a16:creationId xmlns:a16="http://schemas.microsoft.com/office/drawing/2014/main" id="{36320B71-6E8A-7EBC-EDAF-D7FDC48EAB76}"/>
                </a:ext>
              </a:extLst>
            </p:cNvPr>
            <p:cNvSpPr/>
            <p:nvPr/>
          </p:nvSpPr>
          <p:spPr>
            <a:xfrm>
              <a:off x="3411053" y="2633214"/>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87" name="Isosceles Triangle 286">
              <a:extLst>
                <a:ext uri="{FF2B5EF4-FFF2-40B4-BE49-F238E27FC236}">
                  <a16:creationId xmlns:a16="http://schemas.microsoft.com/office/drawing/2014/main" id="{55E7CFEF-49E4-EAEB-26FF-3CCCF11B5BCF}"/>
                </a:ext>
              </a:extLst>
            </p:cNvPr>
            <p:cNvSpPr/>
            <p:nvPr/>
          </p:nvSpPr>
          <p:spPr>
            <a:xfrm>
              <a:off x="3541228" y="2633214"/>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88" name="Isosceles Triangle 287">
              <a:extLst>
                <a:ext uri="{FF2B5EF4-FFF2-40B4-BE49-F238E27FC236}">
                  <a16:creationId xmlns:a16="http://schemas.microsoft.com/office/drawing/2014/main" id="{86FB9BDF-1904-700A-3DBA-FD872C05C8FB}"/>
                </a:ext>
              </a:extLst>
            </p:cNvPr>
            <p:cNvSpPr/>
            <p:nvPr/>
          </p:nvSpPr>
          <p:spPr>
            <a:xfrm>
              <a:off x="3565041" y="2670285"/>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89" name="Isosceles Triangle 288">
              <a:extLst>
                <a:ext uri="{FF2B5EF4-FFF2-40B4-BE49-F238E27FC236}">
                  <a16:creationId xmlns:a16="http://schemas.microsoft.com/office/drawing/2014/main" id="{5D3AAF5B-C9A0-D0C2-182B-491CCCBC1ED7}"/>
                </a:ext>
              </a:extLst>
            </p:cNvPr>
            <p:cNvSpPr/>
            <p:nvPr/>
          </p:nvSpPr>
          <p:spPr>
            <a:xfrm>
              <a:off x="3607903" y="2670285"/>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90" name="Isosceles Triangle 289">
              <a:extLst>
                <a:ext uri="{FF2B5EF4-FFF2-40B4-BE49-F238E27FC236}">
                  <a16:creationId xmlns:a16="http://schemas.microsoft.com/office/drawing/2014/main" id="{BFBD4BA3-2ED9-3C71-810C-F11928AED058}"/>
                </a:ext>
              </a:extLst>
            </p:cNvPr>
            <p:cNvSpPr/>
            <p:nvPr/>
          </p:nvSpPr>
          <p:spPr>
            <a:xfrm>
              <a:off x="3693628" y="2686160"/>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91" name="Isosceles Triangle 290">
              <a:extLst>
                <a:ext uri="{FF2B5EF4-FFF2-40B4-BE49-F238E27FC236}">
                  <a16:creationId xmlns:a16="http://schemas.microsoft.com/office/drawing/2014/main" id="{10A13A4A-438D-CF26-1E68-578E65EA64DB}"/>
                </a:ext>
              </a:extLst>
            </p:cNvPr>
            <p:cNvSpPr/>
            <p:nvPr/>
          </p:nvSpPr>
          <p:spPr>
            <a:xfrm>
              <a:off x="3734903" y="2686160"/>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92" name="Isosceles Triangle 291">
              <a:extLst>
                <a:ext uri="{FF2B5EF4-FFF2-40B4-BE49-F238E27FC236}">
                  <a16:creationId xmlns:a16="http://schemas.microsoft.com/office/drawing/2014/main" id="{B5874BC1-2DBA-420A-4238-363FD87224DC}"/>
                </a:ext>
              </a:extLst>
            </p:cNvPr>
            <p:cNvSpPr/>
            <p:nvPr/>
          </p:nvSpPr>
          <p:spPr>
            <a:xfrm>
              <a:off x="3792053" y="2686160"/>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93" name="Isosceles Triangle 292">
              <a:extLst>
                <a:ext uri="{FF2B5EF4-FFF2-40B4-BE49-F238E27FC236}">
                  <a16:creationId xmlns:a16="http://schemas.microsoft.com/office/drawing/2014/main" id="{2918A1CC-DF6C-DC37-8E0B-D4CF92164ED2}"/>
                </a:ext>
              </a:extLst>
            </p:cNvPr>
            <p:cNvSpPr/>
            <p:nvPr/>
          </p:nvSpPr>
          <p:spPr>
            <a:xfrm>
              <a:off x="3844440" y="272267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94" name="Isosceles Triangle 293">
              <a:extLst>
                <a:ext uri="{FF2B5EF4-FFF2-40B4-BE49-F238E27FC236}">
                  <a16:creationId xmlns:a16="http://schemas.microsoft.com/office/drawing/2014/main" id="{C4A8E49E-BDCC-006C-D10E-0BC9553BF610}"/>
                </a:ext>
              </a:extLst>
            </p:cNvPr>
            <p:cNvSpPr/>
            <p:nvPr/>
          </p:nvSpPr>
          <p:spPr>
            <a:xfrm>
              <a:off x="3860314" y="275442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95" name="Isosceles Triangle 294">
              <a:extLst>
                <a:ext uri="{FF2B5EF4-FFF2-40B4-BE49-F238E27FC236}">
                  <a16:creationId xmlns:a16="http://schemas.microsoft.com/office/drawing/2014/main" id="{E80E01AC-BFB5-3923-5FCA-7A01631FE8EB}"/>
                </a:ext>
              </a:extLst>
            </p:cNvPr>
            <p:cNvSpPr/>
            <p:nvPr/>
          </p:nvSpPr>
          <p:spPr>
            <a:xfrm>
              <a:off x="3911114" y="275442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96" name="Isosceles Triangle 295">
              <a:extLst>
                <a:ext uri="{FF2B5EF4-FFF2-40B4-BE49-F238E27FC236}">
                  <a16:creationId xmlns:a16="http://schemas.microsoft.com/office/drawing/2014/main" id="{F0F51571-A006-A59C-30AA-ECE75DEC7933}"/>
                </a:ext>
              </a:extLst>
            </p:cNvPr>
            <p:cNvSpPr/>
            <p:nvPr/>
          </p:nvSpPr>
          <p:spPr>
            <a:xfrm>
              <a:off x="4204801" y="2871898"/>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97" name="Isosceles Triangle 296">
              <a:extLst>
                <a:ext uri="{FF2B5EF4-FFF2-40B4-BE49-F238E27FC236}">
                  <a16:creationId xmlns:a16="http://schemas.microsoft.com/office/drawing/2014/main" id="{A765D550-74F0-48D8-3B84-D45F040CFB5E}"/>
                </a:ext>
              </a:extLst>
            </p:cNvPr>
            <p:cNvSpPr/>
            <p:nvPr/>
          </p:nvSpPr>
          <p:spPr>
            <a:xfrm>
              <a:off x="4366726" y="291317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98" name="Isosceles Triangle 297">
              <a:extLst>
                <a:ext uri="{FF2B5EF4-FFF2-40B4-BE49-F238E27FC236}">
                  <a16:creationId xmlns:a16="http://schemas.microsoft.com/office/drawing/2014/main" id="{527A55E6-4EA9-EBD0-E3B6-2A547790DA2C}"/>
                </a:ext>
              </a:extLst>
            </p:cNvPr>
            <p:cNvSpPr/>
            <p:nvPr/>
          </p:nvSpPr>
          <p:spPr>
            <a:xfrm>
              <a:off x="4390539" y="2948098"/>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299" name="Isosceles Triangle 298">
              <a:extLst>
                <a:ext uri="{FF2B5EF4-FFF2-40B4-BE49-F238E27FC236}">
                  <a16:creationId xmlns:a16="http://schemas.microsoft.com/office/drawing/2014/main" id="{5B8D3FF7-31FC-1315-D7D5-BA1CFDA9CC4D}"/>
                </a:ext>
              </a:extLst>
            </p:cNvPr>
            <p:cNvSpPr/>
            <p:nvPr/>
          </p:nvSpPr>
          <p:spPr>
            <a:xfrm>
              <a:off x="4438164" y="2948098"/>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00" name="Isosceles Triangle 299">
              <a:extLst>
                <a:ext uri="{FF2B5EF4-FFF2-40B4-BE49-F238E27FC236}">
                  <a16:creationId xmlns:a16="http://schemas.microsoft.com/office/drawing/2014/main" id="{E242EC19-CDCF-26AF-9DE3-71AD64B3E1E3}"/>
                </a:ext>
              </a:extLst>
            </p:cNvPr>
            <p:cNvSpPr/>
            <p:nvPr/>
          </p:nvSpPr>
          <p:spPr>
            <a:xfrm>
              <a:off x="4477852" y="2948098"/>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01" name="Isosceles Triangle 300">
              <a:extLst>
                <a:ext uri="{FF2B5EF4-FFF2-40B4-BE49-F238E27FC236}">
                  <a16:creationId xmlns:a16="http://schemas.microsoft.com/office/drawing/2014/main" id="{DDED548A-1AB8-C2FC-9C54-D9D4956D8BD8}"/>
                </a:ext>
              </a:extLst>
            </p:cNvPr>
            <p:cNvSpPr/>
            <p:nvPr/>
          </p:nvSpPr>
          <p:spPr>
            <a:xfrm>
              <a:off x="4590564" y="2981435"/>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02" name="Isosceles Triangle 301">
              <a:extLst>
                <a:ext uri="{FF2B5EF4-FFF2-40B4-BE49-F238E27FC236}">
                  <a16:creationId xmlns:a16="http://schemas.microsoft.com/office/drawing/2014/main" id="{5745FB6D-3C63-D5B4-1749-9DF4D9E30935}"/>
                </a:ext>
              </a:extLst>
            </p:cNvPr>
            <p:cNvSpPr/>
            <p:nvPr/>
          </p:nvSpPr>
          <p:spPr>
            <a:xfrm>
              <a:off x="4750902" y="304017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03" name="Isosceles Triangle 302">
              <a:extLst>
                <a:ext uri="{FF2B5EF4-FFF2-40B4-BE49-F238E27FC236}">
                  <a16:creationId xmlns:a16="http://schemas.microsoft.com/office/drawing/2014/main" id="{57CABC0A-C135-7505-85A9-3298BEFC9C2D}"/>
                </a:ext>
              </a:extLst>
            </p:cNvPr>
            <p:cNvSpPr/>
            <p:nvPr/>
          </p:nvSpPr>
          <p:spPr>
            <a:xfrm>
              <a:off x="4903302" y="3108436"/>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04" name="Isosceles Triangle 303">
              <a:extLst>
                <a:ext uri="{FF2B5EF4-FFF2-40B4-BE49-F238E27FC236}">
                  <a16:creationId xmlns:a16="http://schemas.microsoft.com/office/drawing/2014/main" id="{108FB839-3744-792E-A0A6-9EA75F33D7E0}"/>
                </a:ext>
              </a:extLst>
            </p:cNvPr>
            <p:cNvSpPr/>
            <p:nvPr/>
          </p:nvSpPr>
          <p:spPr>
            <a:xfrm>
              <a:off x="4963627" y="3108436"/>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05" name="Isosceles Triangle 304">
              <a:extLst>
                <a:ext uri="{FF2B5EF4-FFF2-40B4-BE49-F238E27FC236}">
                  <a16:creationId xmlns:a16="http://schemas.microsoft.com/office/drawing/2014/main" id="{63E2B05B-3C7E-4B60-152B-383DC9C480B5}"/>
                </a:ext>
              </a:extLst>
            </p:cNvPr>
            <p:cNvSpPr/>
            <p:nvPr/>
          </p:nvSpPr>
          <p:spPr>
            <a:xfrm>
              <a:off x="4995377" y="3143361"/>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06" name="Isosceles Triangle 305">
              <a:extLst>
                <a:ext uri="{FF2B5EF4-FFF2-40B4-BE49-F238E27FC236}">
                  <a16:creationId xmlns:a16="http://schemas.microsoft.com/office/drawing/2014/main" id="{C16E33E8-170C-8D25-A052-29D44A6F53FC}"/>
                </a:ext>
              </a:extLst>
            </p:cNvPr>
            <p:cNvSpPr/>
            <p:nvPr/>
          </p:nvSpPr>
          <p:spPr>
            <a:xfrm>
              <a:off x="5025539" y="317352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07" name="Isosceles Triangle 306">
              <a:extLst>
                <a:ext uri="{FF2B5EF4-FFF2-40B4-BE49-F238E27FC236}">
                  <a16:creationId xmlns:a16="http://schemas.microsoft.com/office/drawing/2014/main" id="{77540967-9C6B-8969-3C51-FCEBBF9ADEF2}"/>
                </a:ext>
              </a:extLst>
            </p:cNvPr>
            <p:cNvSpPr/>
            <p:nvPr/>
          </p:nvSpPr>
          <p:spPr>
            <a:xfrm>
              <a:off x="5128727" y="317352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08" name="Isosceles Triangle 307">
              <a:extLst>
                <a:ext uri="{FF2B5EF4-FFF2-40B4-BE49-F238E27FC236}">
                  <a16:creationId xmlns:a16="http://schemas.microsoft.com/office/drawing/2014/main" id="{44620D3E-A416-C919-9E18-6BBA0E1953A9}"/>
                </a:ext>
              </a:extLst>
            </p:cNvPr>
            <p:cNvSpPr/>
            <p:nvPr/>
          </p:nvSpPr>
          <p:spPr>
            <a:xfrm>
              <a:off x="5163652" y="317352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09" name="Isosceles Triangle 308">
              <a:extLst>
                <a:ext uri="{FF2B5EF4-FFF2-40B4-BE49-F238E27FC236}">
                  <a16:creationId xmlns:a16="http://schemas.microsoft.com/office/drawing/2014/main" id="{698BA5DD-9907-B51F-3AC9-76F69E382412}"/>
                </a:ext>
              </a:extLst>
            </p:cNvPr>
            <p:cNvSpPr/>
            <p:nvPr/>
          </p:nvSpPr>
          <p:spPr>
            <a:xfrm>
              <a:off x="5227152" y="317352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10" name="Isosceles Triangle 309">
              <a:extLst>
                <a:ext uri="{FF2B5EF4-FFF2-40B4-BE49-F238E27FC236}">
                  <a16:creationId xmlns:a16="http://schemas.microsoft.com/office/drawing/2014/main" id="{6AF30542-3314-EDB2-95F7-3431B5ECE3AF}"/>
                </a:ext>
              </a:extLst>
            </p:cNvPr>
            <p:cNvSpPr/>
            <p:nvPr/>
          </p:nvSpPr>
          <p:spPr>
            <a:xfrm>
              <a:off x="5343373" y="3213210"/>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11" name="Isosceles Triangle 310">
              <a:extLst>
                <a:ext uri="{FF2B5EF4-FFF2-40B4-BE49-F238E27FC236}">
                  <a16:creationId xmlns:a16="http://schemas.microsoft.com/office/drawing/2014/main" id="{5D00E60F-75F0-35A9-1F35-7D9E22CA0513}"/>
                </a:ext>
              </a:extLst>
            </p:cNvPr>
            <p:cNvSpPr/>
            <p:nvPr/>
          </p:nvSpPr>
          <p:spPr>
            <a:xfrm>
              <a:off x="5483073" y="3213210"/>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12" name="Isosceles Triangle 311">
              <a:extLst>
                <a:ext uri="{FF2B5EF4-FFF2-40B4-BE49-F238E27FC236}">
                  <a16:creationId xmlns:a16="http://schemas.microsoft.com/office/drawing/2014/main" id="{246FA3C3-22C2-4BDE-E74B-038F59CE53C4}"/>
                </a:ext>
              </a:extLst>
            </p:cNvPr>
            <p:cNvSpPr/>
            <p:nvPr/>
          </p:nvSpPr>
          <p:spPr>
            <a:xfrm>
              <a:off x="5524348" y="3213210"/>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13" name="Isosceles Triangle 312">
              <a:extLst>
                <a:ext uri="{FF2B5EF4-FFF2-40B4-BE49-F238E27FC236}">
                  <a16:creationId xmlns:a16="http://schemas.microsoft.com/office/drawing/2014/main" id="{2885C532-CABC-0AB2-FCD8-0278520A5655}"/>
                </a:ext>
              </a:extLst>
            </p:cNvPr>
            <p:cNvSpPr/>
            <p:nvPr/>
          </p:nvSpPr>
          <p:spPr>
            <a:xfrm>
              <a:off x="5565623" y="3213210"/>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14" name="Isosceles Triangle 313">
              <a:extLst>
                <a:ext uri="{FF2B5EF4-FFF2-40B4-BE49-F238E27FC236}">
                  <a16:creationId xmlns:a16="http://schemas.microsoft.com/office/drawing/2014/main" id="{B3478D53-6006-3CE5-8EBC-E982B76654CC}"/>
                </a:ext>
              </a:extLst>
            </p:cNvPr>
            <p:cNvSpPr/>
            <p:nvPr/>
          </p:nvSpPr>
          <p:spPr>
            <a:xfrm>
              <a:off x="5771998" y="3213210"/>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15" name="Isosceles Triangle 314">
              <a:extLst>
                <a:ext uri="{FF2B5EF4-FFF2-40B4-BE49-F238E27FC236}">
                  <a16:creationId xmlns:a16="http://schemas.microsoft.com/office/drawing/2014/main" id="{8B519966-03FE-0701-A2C4-6828CB9AC993}"/>
                </a:ext>
              </a:extLst>
            </p:cNvPr>
            <p:cNvSpPr/>
            <p:nvPr/>
          </p:nvSpPr>
          <p:spPr>
            <a:xfrm>
              <a:off x="5897411" y="3213210"/>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16" name="Isosceles Triangle 315">
              <a:extLst>
                <a:ext uri="{FF2B5EF4-FFF2-40B4-BE49-F238E27FC236}">
                  <a16:creationId xmlns:a16="http://schemas.microsoft.com/office/drawing/2014/main" id="{2FD0AFB7-AC19-91F9-4AB9-B262376EC42F}"/>
                </a:ext>
              </a:extLst>
            </p:cNvPr>
            <p:cNvSpPr/>
            <p:nvPr/>
          </p:nvSpPr>
          <p:spPr>
            <a:xfrm>
              <a:off x="5937099" y="3213210"/>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17" name="Isosceles Triangle 316">
              <a:extLst>
                <a:ext uri="{FF2B5EF4-FFF2-40B4-BE49-F238E27FC236}">
                  <a16:creationId xmlns:a16="http://schemas.microsoft.com/office/drawing/2014/main" id="{FE569178-F4C3-0506-24EB-CEACEA0FAD8C}"/>
                </a:ext>
              </a:extLst>
            </p:cNvPr>
            <p:cNvSpPr/>
            <p:nvPr/>
          </p:nvSpPr>
          <p:spPr>
            <a:xfrm>
              <a:off x="6043090" y="328782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18" name="Isosceles Triangle 317">
              <a:extLst>
                <a:ext uri="{FF2B5EF4-FFF2-40B4-BE49-F238E27FC236}">
                  <a16:creationId xmlns:a16="http://schemas.microsoft.com/office/drawing/2014/main" id="{587D2BD9-84A6-428A-9773-284D009F930D}"/>
                </a:ext>
              </a:extLst>
            </p:cNvPr>
            <p:cNvSpPr/>
            <p:nvPr/>
          </p:nvSpPr>
          <p:spPr>
            <a:xfrm>
              <a:off x="6173265" y="328782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19" name="Isosceles Triangle 318">
              <a:extLst>
                <a:ext uri="{FF2B5EF4-FFF2-40B4-BE49-F238E27FC236}">
                  <a16:creationId xmlns:a16="http://schemas.microsoft.com/office/drawing/2014/main" id="{9F7C965D-DCF1-4714-C3B0-DFADFD34CDDB}"/>
                </a:ext>
              </a:extLst>
            </p:cNvPr>
            <p:cNvSpPr/>
            <p:nvPr/>
          </p:nvSpPr>
          <p:spPr>
            <a:xfrm>
              <a:off x="6266927" y="328782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20" name="Isosceles Triangle 319">
              <a:extLst>
                <a:ext uri="{FF2B5EF4-FFF2-40B4-BE49-F238E27FC236}">
                  <a16:creationId xmlns:a16="http://schemas.microsoft.com/office/drawing/2014/main" id="{01ED3CA8-6E69-F4B3-80A1-BFD629B469C9}"/>
                </a:ext>
              </a:extLst>
            </p:cNvPr>
            <p:cNvSpPr/>
            <p:nvPr/>
          </p:nvSpPr>
          <p:spPr>
            <a:xfrm>
              <a:off x="6346302" y="328782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21" name="Isosceles Triangle 320">
              <a:extLst>
                <a:ext uri="{FF2B5EF4-FFF2-40B4-BE49-F238E27FC236}">
                  <a16:creationId xmlns:a16="http://schemas.microsoft.com/office/drawing/2014/main" id="{38F15992-5EFC-44D1-3BCE-CC28178540C3}"/>
                </a:ext>
              </a:extLst>
            </p:cNvPr>
            <p:cNvSpPr/>
            <p:nvPr/>
          </p:nvSpPr>
          <p:spPr>
            <a:xfrm>
              <a:off x="6398690" y="328782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22" name="Isosceles Triangle 321">
              <a:extLst>
                <a:ext uri="{FF2B5EF4-FFF2-40B4-BE49-F238E27FC236}">
                  <a16:creationId xmlns:a16="http://schemas.microsoft.com/office/drawing/2014/main" id="{9AFF124C-8240-EA7B-366A-DC2A6040B7B3}"/>
                </a:ext>
              </a:extLst>
            </p:cNvPr>
            <p:cNvSpPr/>
            <p:nvPr/>
          </p:nvSpPr>
          <p:spPr>
            <a:xfrm>
              <a:off x="6738415" y="3381486"/>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23" name="Isosceles Triangle 322">
              <a:extLst>
                <a:ext uri="{FF2B5EF4-FFF2-40B4-BE49-F238E27FC236}">
                  <a16:creationId xmlns:a16="http://schemas.microsoft.com/office/drawing/2014/main" id="{53B76622-5D25-1B77-9674-12EC9A2D509B}"/>
                </a:ext>
              </a:extLst>
            </p:cNvPr>
            <p:cNvSpPr/>
            <p:nvPr/>
          </p:nvSpPr>
          <p:spPr>
            <a:xfrm>
              <a:off x="6963840" y="3381486"/>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24" name="Isosceles Triangle 323">
              <a:extLst>
                <a:ext uri="{FF2B5EF4-FFF2-40B4-BE49-F238E27FC236}">
                  <a16:creationId xmlns:a16="http://schemas.microsoft.com/office/drawing/2014/main" id="{FDB70010-6872-980C-C0BE-935B723FC591}"/>
                </a:ext>
              </a:extLst>
            </p:cNvPr>
            <p:cNvSpPr/>
            <p:nvPr/>
          </p:nvSpPr>
          <p:spPr>
            <a:xfrm>
              <a:off x="7108302" y="3381486"/>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25" name="Isosceles Triangle 324">
              <a:extLst>
                <a:ext uri="{FF2B5EF4-FFF2-40B4-BE49-F238E27FC236}">
                  <a16:creationId xmlns:a16="http://schemas.microsoft.com/office/drawing/2014/main" id="{3B2383F6-4545-4405-0634-C54FF7650361}"/>
                </a:ext>
              </a:extLst>
            </p:cNvPr>
            <p:cNvSpPr/>
            <p:nvPr/>
          </p:nvSpPr>
          <p:spPr>
            <a:xfrm>
              <a:off x="7394052" y="3381486"/>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26" name="Isosceles Triangle 325">
              <a:extLst>
                <a:ext uri="{FF2B5EF4-FFF2-40B4-BE49-F238E27FC236}">
                  <a16:creationId xmlns:a16="http://schemas.microsoft.com/office/drawing/2014/main" id="{86C6B96D-294D-EB88-6B18-BC5CB06B19E3}"/>
                </a:ext>
              </a:extLst>
            </p:cNvPr>
            <p:cNvSpPr/>
            <p:nvPr/>
          </p:nvSpPr>
          <p:spPr>
            <a:xfrm>
              <a:off x="7706789" y="3552936"/>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27" name="Isosceles Triangle 326">
              <a:extLst>
                <a:ext uri="{FF2B5EF4-FFF2-40B4-BE49-F238E27FC236}">
                  <a16:creationId xmlns:a16="http://schemas.microsoft.com/office/drawing/2014/main" id="{96C5419A-DD69-B567-8583-FD3DB889B7EE}"/>
                </a:ext>
              </a:extLst>
            </p:cNvPr>
            <p:cNvSpPr/>
            <p:nvPr/>
          </p:nvSpPr>
          <p:spPr>
            <a:xfrm>
              <a:off x="7883002" y="3552936"/>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28" name="Isosceles Triangle 327">
              <a:extLst>
                <a:ext uri="{FF2B5EF4-FFF2-40B4-BE49-F238E27FC236}">
                  <a16:creationId xmlns:a16="http://schemas.microsoft.com/office/drawing/2014/main" id="{177CFCED-34A2-9907-1D86-532AD11FF7A3}"/>
                </a:ext>
              </a:extLst>
            </p:cNvPr>
            <p:cNvSpPr/>
            <p:nvPr/>
          </p:nvSpPr>
          <p:spPr>
            <a:xfrm>
              <a:off x="7989364" y="3552936"/>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29" name="Isosceles Triangle 328">
              <a:extLst>
                <a:ext uri="{FF2B5EF4-FFF2-40B4-BE49-F238E27FC236}">
                  <a16:creationId xmlns:a16="http://schemas.microsoft.com/office/drawing/2014/main" id="{7EF8C99D-B631-E5A4-48B8-B9759DBDF7C8}"/>
                </a:ext>
              </a:extLst>
            </p:cNvPr>
            <p:cNvSpPr/>
            <p:nvPr/>
          </p:nvSpPr>
          <p:spPr>
            <a:xfrm>
              <a:off x="9068424" y="3969438"/>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grpSp>
      <p:sp>
        <p:nvSpPr>
          <p:cNvPr id="330" name="TextBox 329">
            <a:extLst>
              <a:ext uri="{FF2B5EF4-FFF2-40B4-BE49-F238E27FC236}">
                <a16:creationId xmlns:a16="http://schemas.microsoft.com/office/drawing/2014/main" id="{55AB6527-2746-1B03-F70C-CAF507DB8592}"/>
              </a:ext>
            </a:extLst>
          </p:cNvPr>
          <p:cNvSpPr txBox="1"/>
          <p:nvPr/>
        </p:nvSpPr>
        <p:spPr>
          <a:xfrm>
            <a:off x="9123838" y="3643328"/>
            <a:ext cx="399469"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A69F9F"/>
                </a:solidFill>
                <a:effectLst/>
                <a:uLnTx/>
                <a:uFillTx/>
                <a:latin typeface="Trebuchet MS" panose="020B0603020202020204"/>
                <a:ea typeface="+mn-ea"/>
                <a:cs typeface="+mn-cs"/>
              </a:rPr>
              <a:t>Kd</a:t>
            </a:r>
            <a:endParaRPr kumimoji="0" lang="en-US" sz="1400" b="1" i="0" u="none" strike="noStrike" kern="1200" cap="none" spc="0" normalizeH="0" baseline="0" noProof="0" dirty="0">
              <a:ln>
                <a:noFill/>
              </a:ln>
              <a:solidFill>
                <a:srgbClr val="A69F9F"/>
              </a:solidFill>
              <a:effectLst/>
              <a:uLnTx/>
              <a:uFillTx/>
              <a:latin typeface="Trebuchet MS" panose="020B0603020202020204"/>
              <a:ea typeface="+mn-ea"/>
              <a:cs typeface="+mn-cs"/>
            </a:endParaRPr>
          </a:p>
        </p:txBody>
      </p:sp>
      <p:sp>
        <p:nvSpPr>
          <p:cNvPr id="331" name="TextBox 330">
            <a:extLst>
              <a:ext uri="{FF2B5EF4-FFF2-40B4-BE49-F238E27FC236}">
                <a16:creationId xmlns:a16="http://schemas.microsoft.com/office/drawing/2014/main" id="{06E049AC-240E-28B2-D0FB-8CC6BFCD096F}"/>
              </a:ext>
            </a:extLst>
          </p:cNvPr>
          <p:cNvSpPr txBox="1"/>
          <p:nvPr/>
        </p:nvSpPr>
        <p:spPr>
          <a:xfrm>
            <a:off x="10930828" y="2904649"/>
            <a:ext cx="782587"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009AB5"/>
                </a:solidFill>
                <a:effectLst/>
                <a:uLnTx/>
                <a:uFillTx/>
                <a:latin typeface="Trebuchet MS" panose="020B0603020202020204"/>
                <a:ea typeface="+mn-ea"/>
                <a:cs typeface="+mn-cs"/>
              </a:rPr>
              <a:t>MeziKd</a:t>
            </a:r>
            <a:endParaRPr kumimoji="0" lang="en-US" sz="1400" b="1" i="0" u="none" strike="noStrike" kern="1200" cap="none" spc="0" normalizeH="0" baseline="0" noProof="0" dirty="0">
              <a:ln>
                <a:noFill/>
              </a:ln>
              <a:solidFill>
                <a:srgbClr val="009AB5"/>
              </a:solidFill>
              <a:effectLst/>
              <a:uLnTx/>
              <a:uFillTx/>
              <a:latin typeface="Trebuchet MS" panose="020B0603020202020204"/>
              <a:ea typeface="+mn-ea"/>
              <a:cs typeface="+mn-cs"/>
            </a:endParaRPr>
          </a:p>
        </p:txBody>
      </p:sp>
      <p:sp>
        <p:nvSpPr>
          <p:cNvPr id="332" name="TextBox 331">
            <a:extLst>
              <a:ext uri="{FF2B5EF4-FFF2-40B4-BE49-F238E27FC236}">
                <a16:creationId xmlns:a16="http://schemas.microsoft.com/office/drawing/2014/main" id="{980C20BE-5636-C142-1873-FD347438E5C3}"/>
              </a:ext>
            </a:extLst>
          </p:cNvPr>
          <p:cNvSpPr txBox="1"/>
          <p:nvPr/>
        </p:nvSpPr>
        <p:spPr>
          <a:xfrm>
            <a:off x="5531933" y="4449980"/>
            <a:ext cx="1397883"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595454"/>
                </a:solidFill>
                <a:effectLst/>
                <a:uLnTx/>
                <a:uFillTx/>
                <a:latin typeface="Trebuchet MS" panose="020B0603020202020204"/>
                <a:ea typeface="+mn-ea"/>
                <a:cs typeface="+mn-cs"/>
              </a:rPr>
              <a:t>Time (months)</a:t>
            </a:r>
          </a:p>
        </p:txBody>
      </p:sp>
      <p:grpSp>
        <p:nvGrpSpPr>
          <p:cNvPr id="333" name="Group 332">
            <a:extLst>
              <a:ext uri="{FF2B5EF4-FFF2-40B4-BE49-F238E27FC236}">
                <a16:creationId xmlns:a16="http://schemas.microsoft.com/office/drawing/2014/main" id="{556F780D-FAB6-870E-FDF0-D7B70660047C}"/>
              </a:ext>
            </a:extLst>
          </p:cNvPr>
          <p:cNvGrpSpPr/>
          <p:nvPr/>
        </p:nvGrpSpPr>
        <p:grpSpPr>
          <a:xfrm>
            <a:off x="6867478" y="2492354"/>
            <a:ext cx="288386" cy="292608"/>
            <a:chOff x="4070518" y="2642265"/>
            <a:chExt cx="287447" cy="287447"/>
          </a:xfrm>
        </p:grpSpPr>
        <p:sp>
          <p:nvSpPr>
            <p:cNvPr id="334" name="Freeform: Shape 823">
              <a:extLst>
                <a:ext uri="{FF2B5EF4-FFF2-40B4-BE49-F238E27FC236}">
                  <a16:creationId xmlns:a16="http://schemas.microsoft.com/office/drawing/2014/main" id="{ACAC9AB3-A675-5ACA-E755-FA6DB1CF2610}"/>
                </a:ext>
              </a:extLst>
            </p:cNvPr>
            <p:cNvSpPr/>
            <p:nvPr/>
          </p:nvSpPr>
          <p:spPr>
            <a:xfrm>
              <a:off x="4070518" y="2642265"/>
              <a:ext cx="287447" cy="287447"/>
            </a:xfrm>
            <a:custGeom>
              <a:avLst/>
              <a:gdLst>
                <a:gd name="connsiteX0" fmla="*/ 287448 w 287447"/>
                <a:gd name="connsiteY0" fmla="*/ 143724 h 287447"/>
                <a:gd name="connsiteX1" fmla="*/ 143724 w 287447"/>
                <a:gd name="connsiteY1" fmla="*/ 287448 h 287447"/>
                <a:gd name="connsiteX2" fmla="*/ 0 w 287447"/>
                <a:gd name="connsiteY2" fmla="*/ 143724 h 287447"/>
                <a:gd name="connsiteX3" fmla="*/ 143724 w 287447"/>
                <a:gd name="connsiteY3" fmla="*/ 0 h 287447"/>
                <a:gd name="connsiteX4" fmla="*/ 287448 w 287447"/>
                <a:gd name="connsiteY4" fmla="*/ 143724 h 287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447" h="287447">
                  <a:moveTo>
                    <a:pt x="287448" y="143724"/>
                  </a:moveTo>
                  <a:cubicBezTo>
                    <a:pt x="287448" y="223100"/>
                    <a:pt x="223101" y="287448"/>
                    <a:pt x="143724" y="287448"/>
                  </a:cubicBezTo>
                  <a:cubicBezTo>
                    <a:pt x="64347" y="287448"/>
                    <a:pt x="0" y="223100"/>
                    <a:pt x="0" y="143724"/>
                  </a:cubicBezTo>
                  <a:cubicBezTo>
                    <a:pt x="0" y="64347"/>
                    <a:pt x="64347" y="0"/>
                    <a:pt x="143724" y="0"/>
                  </a:cubicBezTo>
                  <a:cubicBezTo>
                    <a:pt x="223100" y="0"/>
                    <a:pt x="287448" y="64347"/>
                    <a:pt x="287448" y="143724"/>
                  </a:cubicBezTo>
                  <a:close/>
                </a:path>
              </a:pathLst>
            </a:custGeom>
            <a:solidFill>
              <a:schemeClr val="bg1">
                <a:lumMod val="95000"/>
              </a:schemeClr>
            </a:solidFill>
            <a:ln w="12695"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335" name="Freeform: Shape 824">
              <a:extLst>
                <a:ext uri="{FF2B5EF4-FFF2-40B4-BE49-F238E27FC236}">
                  <a16:creationId xmlns:a16="http://schemas.microsoft.com/office/drawing/2014/main" id="{D7C989B0-D1CA-AD56-30AF-EFB3073ECF6B}"/>
                </a:ext>
              </a:extLst>
            </p:cNvPr>
            <p:cNvSpPr/>
            <p:nvPr/>
          </p:nvSpPr>
          <p:spPr>
            <a:xfrm>
              <a:off x="4157108" y="2728855"/>
              <a:ext cx="114268" cy="114268"/>
            </a:xfrm>
            <a:custGeom>
              <a:avLst/>
              <a:gdLst>
                <a:gd name="connsiteX0" fmla="*/ 114268 w 114268"/>
                <a:gd name="connsiteY0" fmla="*/ 57134 h 114268"/>
                <a:gd name="connsiteX1" fmla="*/ 57134 w 114268"/>
                <a:gd name="connsiteY1" fmla="*/ 114268 h 114268"/>
                <a:gd name="connsiteX2" fmla="*/ 0 w 114268"/>
                <a:gd name="connsiteY2" fmla="*/ 57134 h 114268"/>
                <a:gd name="connsiteX3" fmla="*/ 57134 w 114268"/>
                <a:gd name="connsiteY3" fmla="*/ 0 h 114268"/>
                <a:gd name="connsiteX4" fmla="*/ 114268 w 114268"/>
                <a:gd name="connsiteY4" fmla="*/ 57134 h 114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268" h="114268">
                  <a:moveTo>
                    <a:pt x="114268" y="57134"/>
                  </a:moveTo>
                  <a:cubicBezTo>
                    <a:pt x="114268" y="88688"/>
                    <a:pt x="88688" y="114268"/>
                    <a:pt x="57134" y="114268"/>
                  </a:cubicBezTo>
                  <a:cubicBezTo>
                    <a:pt x="25580" y="114268"/>
                    <a:pt x="0" y="88688"/>
                    <a:pt x="0" y="57134"/>
                  </a:cubicBezTo>
                  <a:cubicBezTo>
                    <a:pt x="0" y="25580"/>
                    <a:pt x="25580" y="0"/>
                    <a:pt x="57134" y="0"/>
                  </a:cubicBezTo>
                  <a:cubicBezTo>
                    <a:pt x="88688" y="0"/>
                    <a:pt x="114268" y="25580"/>
                    <a:pt x="114268" y="57134"/>
                  </a:cubicBezTo>
                  <a:close/>
                </a:path>
              </a:pathLst>
            </a:custGeom>
            <a:solidFill>
              <a:srgbClr val="097789"/>
            </a:solidFill>
            <a:ln w="12695"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grpSp>
      <p:grpSp>
        <p:nvGrpSpPr>
          <p:cNvPr id="336" name="Group 335">
            <a:extLst>
              <a:ext uri="{FF2B5EF4-FFF2-40B4-BE49-F238E27FC236}">
                <a16:creationId xmlns:a16="http://schemas.microsoft.com/office/drawing/2014/main" id="{27458C31-C1F3-44E4-ED37-A31152E00E14}"/>
              </a:ext>
            </a:extLst>
          </p:cNvPr>
          <p:cNvGrpSpPr/>
          <p:nvPr/>
        </p:nvGrpSpPr>
        <p:grpSpPr>
          <a:xfrm>
            <a:off x="3960539" y="2509018"/>
            <a:ext cx="288386" cy="292608"/>
            <a:chOff x="4070518" y="2642265"/>
            <a:chExt cx="287447" cy="287447"/>
          </a:xfrm>
        </p:grpSpPr>
        <p:sp>
          <p:nvSpPr>
            <p:cNvPr id="337" name="Freeform: Shape 826">
              <a:extLst>
                <a:ext uri="{FF2B5EF4-FFF2-40B4-BE49-F238E27FC236}">
                  <a16:creationId xmlns:a16="http://schemas.microsoft.com/office/drawing/2014/main" id="{62C9FDB5-EDA9-ECC0-51A0-DA5F4114BDCA}"/>
                </a:ext>
              </a:extLst>
            </p:cNvPr>
            <p:cNvSpPr/>
            <p:nvPr/>
          </p:nvSpPr>
          <p:spPr>
            <a:xfrm>
              <a:off x="4070518" y="2642265"/>
              <a:ext cx="287447" cy="287447"/>
            </a:xfrm>
            <a:custGeom>
              <a:avLst/>
              <a:gdLst>
                <a:gd name="connsiteX0" fmla="*/ 287448 w 287447"/>
                <a:gd name="connsiteY0" fmla="*/ 143724 h 287447"/>
                <a:gd name="connsiteX1" fmla="*/ 143724 w 287447"/>
                <a:gd name="connsiteY1" fmla="*/ 287448 h 287447"/>
                <a:gd name="connsiteX2" fmla="*/ 0 w 287447"/>
                <a:gd name="connsiteY2" fmla="*/ 143724 h 287447"/>
                <a:gd name="connsiteX3" fmla="*/ 143724 w 287447"/>
                <a:gd name="connsiteY3" fmla="*/ 0 h 287447"/>
                <a:gd name="connsiteX4" fmla="*/ 287448 w 287447"/>
                <a:gd name="connsiteY4" fmla="*/ 143724 h 287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447" h="287447">
                  <a:moveTo>
                    <a:pt x="287448" y="143724"/>
                  </a:moveTo>
                  <a:cubicBezTo>
                    <a:pt x="287448" y="223100"/>
                    <a:pt x="223101" y="287448"/>
                    <a:pt x="143724" y="287448"/>
                  </a:cubicBezTo>
                  <a:cubicBezTo>
                    <a:pt x="64347" y="287448"/>
                    <a:pt x="0" y="223100"/>
                    <a:pt x="0" y="143724"/>
                  </a:cubicBezTo>
                  <a:cubicBezTo>
                    <a:pt x="0" y="64347"/>
                    <a:pt x="64347" y="0"/>
                    <a:pt x="143724" y="0"/>
                  </a:cubicBezTo>
                  <a:cubicBezTo>
                    <a:pt x="223100" y="0"/>
                    <a:pt x="287448" y="64347"/>
                    <a:pt x="287448" y="143724"/>
                  </a:cubicBezTo>
                  <a:close/>
                </a:path>
              </a:pathLst>
            </a:custGeom>
            <a:solidFill>
              <a:schemeClr val="bg1">
                <a:lumMod val="95000"/>
              </a:schemeClr>
            </a:solidFill>
            <a:ln w="12695"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338" name="Freeform: Shape 827">
              <a:extLst>
                <a:ext uri="{FF2B5EF4-FFF2-40B4-BE49-F238E27FC236}">
                  <a16:creationId xmlns:a16="http://schemas.microsoft.com/office/drawing/2014/main" id="{951BDC1E-9C87-7A2D-49C2-9EC516482C74}"/>
                </a:ext>
              </a:extLst>
            </p:cNvPr>
            <p:cNvSpPr/>
            <p:nvPr/>
          </p:nvSpPr>
          <p:spPr>
            <a:xfrm>
              <a:off x="4157108" y="2728855"/>
              <a:ext cx="114268" cy="114268"/>
            </a:xfrm>
            <a:custGeom>
              <a:avLst/>
              <a:gdLst>
                <a:gd name="connsiteX0" fmla="*/ 114268 w 114268"/>
                <a:gd name="connsiteY0" fmla="*/ 57134 h 114268"/>
                <a:gd name="connsiteX1" fmla="*/ 57134 w 114268"/>
                <a:gd name="connsiteY1" fmla="*/ 114268 h 114268"/>
                <a:gd name="connsiteX2" fmla="*/ 0 w 114268"/>
                <a:gd name="connsiteY2" fmla="*/ 57134 h 114268"/>
                <a:gd name="connsiteX3" fmla="*/ 57134 w 114268"/>
                <a:gd name="connsiteY3" fmla="*/ 0 h 114268"/>
                <a:gd name="connsiteX4" fmla="*/ 114268 w 114268"/>
                <a:gd name="connsiteY4" fmla="*/ 57134 h 114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268" h="114268">
                  <a:moveTo>
                    <a:pt x="114268" y="57134"/>
                  </a:moveTo>
                  <a:cubicBezTo>
                    <a:pt x="114268" y="88688"/>
                    <a:pt x="88688" y="114268"/>
                    <a:pt x="57134" y="114268"/>
                  </a:cubicBezTo>
                  <a:cubicBezTo>
                    <a:pt x="25580" y="114268"/>
                    <a:pt x="0" y="88688"/>
                    <a:pt x="0" y="57134"/>
                  </a:cubicBezTo>
                  <a:cubicBezTo>
                    <a:pt x="0" y="25580"/>
                    <a:pt x="25580" y="0"/>
                    <a:pt x="57134" y="0"/>
                  </a:cubicBezTo>
                  <a:cubicBezTo>
                    <a:pt x="88688" y="0"/>
                    <a:pt x="114268" y="25580"/>
                    <a:pt x="114268" y="57134"/>
                  </a:cubicBezTo>
                  <a:close/>
                </a:path>
              </a:pathLst>
            </a:custGeom>
            <a:solidFill>
              <a:srgbClr val="A69F9F"/>
            </a:solidFill>
            <a:ln w="12695"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grpSp>
      <p:sp>
        <p:nvSpPr>
          <p:cNvPr id="339" name="TextBox 338">
            <a:extLst>
              <a:ext uri="{FF2B5EF4-FFF2-40B4-BE49-F238E27FC236}">
                <a16:creationId xmlns:a16="http://schemas.microsoft.com/office/drawing/2014/main" id="{559712B0-62EA-896C-6607-A45EF54D67A0}"/>
              </a:ext>
            </a:extLst>
          </p:cNvPr>
          <p:cNvSpPr txBox="1"/>
          <p:nvPr/>
        </p:nvSpPr>
        <p:spPr>
          <a:xfrm>
            <a:off x="1795625" y="3575778"/>
            <a:ext cx="3119346" cy="323165"/>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595454"/>
                </a:solidFill>
                <a:effectLst/>
                <a:uLnTx/>
                <a:uFillTx/>
                <a:latin typeface="Trebuchet MS" panose="020B0603020202020204"/>
                <a:ea typeface="+mn-ea"/>
                <a:cs typeface="+mn-cs"/>
              </a:rPr>
              <a:t>Median follow-up: 10.6 months</a:t>
            </a:r>
          </a:p>
        </p:txBody>
      </p:sp>
      <p:sp>
        <p:nvSpPr>
          <p:cNvPr id="3" name="TextBox 2">
            <a:extLst>
              <a:ext uri="{FF2B5EF4-FFF2-40B4-BE49-F238E27FC236}">
                <a16:creationId xmlns:a16="http://schemas.microsoft.com/office/drawing/2014/main" id="{39FB0363-70B5-8025-0841-D8BF3999E9AD}"/>
              </a:ext>
            </a:extLst>
          </p:cNvPr>
          <p:cNvSpPr txBox="1"/>
          <p:nvPr/>
        </p:nvSpPr>
        <p:spPr>
          <a:xfrm>
            <a:off x="0" y="6617863"/>
            <a:ext cx="609600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Dimopoulos MA et al. EHA 2026;Abstract LB5004</a:t>
            </a:r>
          </a:p>
        </p:txBody>
      </p:sp>
    </p:spTree>
    <p:custDataLst>
      <p:tags r:id="rId1"/>
    </p:custDataLst>
    <p:extLst>
      <p:ext uri="{BB962C8B-B14F-4D97-AF65-F5344CB8AC3E}">
        <p14:creationId xmlns:p14="http://schemas.microsoft.com/office/powerpoint/2010/main" val="2843730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088C6-0B02-922E-AEC4-430582F0448E}"/>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E1E50BF6-2C12-3DE0-4894-2B0D40D39637}"/>
              </a:ext>
            </a:extLst>
          </p:cNvPr>
          <p:cNvSpPr>
            <a:spLocks noGrp="1"/>
          </p:cNvSpPr>
          <p:nvPr>
            <p:ph type="body" sz="quarter" idx="12"/>
          </p:nvPr>
        </p:nvSpPr>
        <p:spPr>
          <a:xfrm>
            <a:off x="9665818" y="0"/>
            <a:ext cx="2526183" cy="249283"/>
          </a:xfrm>
        </p:spPr>
        <p:txBody>
          <a:bodyPr/>
          <a:lstStyle/>
          <a:p>
            <a:r>
              <a:rPr lang="en-US" dirty="0"/>
              <a:t>SUCCESSOR-2</a:t>
            </a:r>
          </a:p>
        </p:txBody>
      </p:sp>
      <p:sp>
        <p:nvSpPr>
          <p:cNvPr id="2" name="Title 1">
            <a:extLst>
              <a:ext uri="{FF2B5EF4-FFF2-40B4-BE49-F238E27FC236}">
                <a16:creationId xmlns:a16="http://schemas.microsoft.com/office/drawing/2014/main" id="{285429BD-596E-65C4-4811-D6AB048B10FF}"/>
              </a:ext>
            </a:extLst>
          </p:cNvPr>
          <p:cNvSpPr>
            <a:spLocks noGrp="1"/>
          </p:cNvSpPr>
          <p:nvPr>
            <p:ph type="title"/>
          </p:nvPr>
        </p:nvSpPr>
        <p:spPr>
          <a:xfrm>
            <a:off x="378462" y="145370"/>
            <a:ext cx="11435077" cy="677333"/>
          </a:xfrm>
        </p:spPr>
        <p:txBody>
          <a:bodyPr/>
          <a:lstStyle/>
          <a:p>
            <a:r>
              <a:rPr lang="en-US" dirty="0"/>
              <a:t>SUCCESSOR-2: Treatment Response</a:t>
            </a:r>
          </a:p>
        </p:txBody>
      </p:sp>
      <p:sp>
        <p:nvSpPr>
          <p:cNvPr id="8" name="Footer Placeholder 7">
            <a:extLst>
              <a:ext uri="{FF2B5EF4-FFF2-40B4-BE49-F238E27FC236}">
                <a16:creationId xmlns:a16="http://schemas.microsoft.com/office/drawing/2014/main" id="{2A8F2CE9-DBAC-4470-ED79-FC9A052994D4}"/>
              </a:ext>
            </a:extLst>
          </p:cNvPr>
          <p:cNvSpPr>
            <a:spLocks noGrp="1"/>
          </p:cNvSpPr>
          <p:nvPr>
            <p:ph type="ftr" sz="quarter" idx="13"/>
          </p:nvPr>
        </p:nvSpPr>
        <p:spPr>
          <a:xfrm>
            <a:off x="369420" y="6225625"/>
            <a:ext cx="10438788" cy="308900"/>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Data cutoff: January 15, 2026. In the confirmatory analysis group, defined as all patients from stages 1 and 2 randomized to 1.0 mg Mezi plus Kd or Kd. Best overall response was evaluated by an independent review committee. Percentages may not total 100 due to rounding. </a:t>
            </a:r>
            <a:r>
              <a:rPr kumimoji="0" lang="en-US" sz="800" b="0" i="0" u="none" strike="noStrike" kern="1200" cap="none" spc="0" normalizeH="0" baseline="30000" noProof="0" dirty="0">
                <a:ln>
                  <a:noFill/>
                </a:ln>
                <a:solidFill>
                  <a:srgbClr val="595454"/>
                </a:solidFill>
                <a:effectLst/>
                <a:uLnTx/>
                <a:uFillTx/>
                <a:latin typeface="Trebuchet MS" panose="020B0603020202020204"/>
                <a:ea typeface="+mn-ea"/>
                <a:cs typeface="+mn-cs"/>
              </a:rPr>
              <a:t>a</a:t>
            </a: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Time to response is defined as the time from randomization to the first documentation of response (PR or better). </a:t>
            </a:r>
          </a:p>
        </p:txBody>
      </p:sp>
      <p:graphicFrame>
        <p:nvGraphicFramePr>
          <p:cNvPr id="10" name="Chart 9">
            <a:extLst>
              <a:ext uri="{FF2B5EF4-FFF2-40B4-BE49-F238E27FC236}">
                <a16:creationId xmlns:a16="http://schemas.microsoft.com/office/drawing/2014/main" id="{05B58ABA-87C1-78C2-A3A6-EC0F87BA8994}"/>
              </a:ext>
            </a:extLst>
          </p:cNvPr>
          <p:cNvGraphicFramePr>
            <a:graphicFrameLocks/>
          </p:cNvGraphicFramePr>
          <p:nvPr/>
        </p:nvGraphicFramePr>
        <p:xfrm>
          <a:off x="369420" y="1107615"/>
          <a:ext cx="6451246" cy="4162425"/>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a:extLst>
              <a:ext uri="{FF2B5EF4-FFF2-40B4-BE49-F238E27FC236}">
                <a16:creationId xmlns:a16="http://schemas.microsoft.com/office/drawing/2014/main" id="{699D78CF-11CC-CABB-3C39-04B94B597C00}"/>
              </a:ext>
            </a:extLst>
          </p:cNvPr>
          <p:cNvSpPr txBox="1"/>
          <p:nvPr/>
        </p:nvSpPr>
        <p:spPr>
          <a:xfrm>
            <a:off x="1924892" y="1150312"/>
            <a:ext cx="832279" cy="646331"/>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595454"/>
                </a:solidFill>
                <a:effectLst/>
                <a:uLnTx/>
                <a:uFillTx/>
                <a:latin typeface="Trebuchet MS" panose="020B0603020202020204"/>
                <a:ea typeface="+mn-ea"/>
                <a:cs typeface="+mn-cs"/>
              </a:rPr>
              <a:t>ORR</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595454"/>
                </a:solidFill>
                <a:effectLst/>
                <a:uLnTx/>
                <a:uFillTx/>
                <a:latin typeface="Trebuchet MS" panose="020B0603020202020204"/>
                <a:ea typeface="+mn-ea"/>
                <a:cs typeface="+mn-cs"/>
              </a:rPr>
              <a:t>80.2%</a:t>
            </a:r>
          </a:p>
        </p:txBody>
      </p:sp>
      <p:sp>
        <p:nvSpPr>
          <p:cNvPr id="13" name="TextBox 12">
            <a:extLst>
              <a:ext uri="{FF2B5EF4-FFF2-40B4-BE49-F238E27FC236}">
                <a16:creationId xmlns:a16="http://schemas.microsoft.com/office/drawing/2014/main" id="{E2902C4F-8E6F-8560-D67A-446E8B8F60D7}"/>
              </a:ext>
            </a:extLst>
          </p:cNvPr>
          <p:cNvSpPr txBox="1"/>
          <p:nvPr/>
        </p:nvSpPr>
        <p:spPr>
          <a:xfrm>
            <a:off x="4090133" y="2050003"/>
            <a:ext cx="832279" cy="646331"/>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595454"/>
                </a:solidFill>
                <a:effectLst/>
                <a:uLnTx/>
                <a:uFillTx/>
                <a:latin typeface="Trebuchet MS" panose="020B0603020202020204"/>
                <a:ea typeface="+mn-ea"/>
                <a:cs typeface="+mn-cs"/>
              </a:rPr>
              <a:t>ORR</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595454"/>
                </a:solidFill>
                <a:effectLst/>
                <a:uLnTx/>
                <a:uFillTx/>
                <a:latin typeface="Trebuchet MS" panose="020B0603020202020204"/>
                <a:ea typeface="+mn-ea"/>
                <a:cs typeface="+mn-cs"/>
              </a:rPr>
              <a:t>53.4%</a:t>
            </a:r>
          </a:p>
        </p:txBody>
      </p:sp>
      <p:sp>
        <p:nvSpPr>
          <p:cNvPr id="14" name="Left Bracket 13">
            <a:extLst>
              <a:ext uri="{FF2B5EF4-FFF2-40B4-BE49-F238E27FC236}">
                <a16:creationId xmlns:a16="http://schemas.microsoft.com/office/drawing/2014/main" id="{B100C2A9-FAB1-58C0-D4CC-48D5CEEB5028}"/>
              </a:ext>
            </a:extLst>
          </p:cNvPr>
          <p:cNvSpPr/>
          <p:nvPr/>
        </p:nvSpPr>
        <p:spPr>
          <a:xfrm flipH="1">
            <a:off x="3082809" y="1894920"/>
            <a:ext cx="45719" cy="914400"/>
          </a:xfrm>
          <a:prstGeom prst="leftBracket">
            <a:avLst/>
          </a:prstGeom>
          <a:ln w="19050">
            <a:solidFill>
              <a:srgbClr val="097789"/>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15" name="TextBox 14">
            <a:extLst>
              <a:ext uri="{FF2B5EF4-FFF2-40B4-BE49-F238E27FC236}">
                <a16:creationId xmlns:a16="http://schemas.microsoft.com/office/drawing/2014/main" id="{CF7D5319-0F4E-4E79-D5EA-CD8E00E08BB7}"/>
              </a:ext>
            </a:extLst>
          </p:cNvPr>
          <p:cNvSpPr txBox="1"/>
          <p:nvPr/>
        </p:nvSpPr>
        <p:spPr>
          <a:xfrm>
            <a:off x="3128170" y="2036662"/>
            <a:ext cx="620683" cy="584775"/>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97789"/>
                </a:solidFill>
                <a:effectLst/>
                <a:uLnTx/>
                <a:uFillTx/>
                <a:latin typeface="Trebuchet MS" panose="020B0603020202020204" pitchFamily="34" charset="0"/>
                <a:ea typeface="+mn-ea"/>
                <a:cs typeface="+mn-cs"/>
              </a:rPr>
              <a:t>≥ </a:t>
            </a:r>
            <a:r>
              <a:rPr kumimoji="0" lang="en-US" sz="1600" b="1" i="0" u="none" strike="noStrike" kern="1200" cap="none" spc="0" normalizeH="0" baseline="0" noProof="0" dirty="0">
                <a:ln>
                  <a:noFill/>
                </a:ln>
                <a:solidFill>
                  <a:srgbClr val="097789"/>
                </a:solidFill>
                <a:effectLst/>
                <a:uLnTx/>
                <a:uFillTx/>
                <a:latin typeface="Trebuchet MS" panose="020B0603020202020204"/>
                <a:ea typeface="+mn-ea"/>
                <a:cs typeface="+mn-cs"/>
              </a:rPr>
              <a:t>CR</a:t>
            </a:r>
            <a:br>
              <a:rPr kumimoji="0" lang="en-US" sz="1600" b="1" i="0" u="none" strike="noStrike" kern="1200" cap="none" spc="0" normalizeH="0" baseline="0" noProof="0" dirty="0">
                <a:ln>
                  <a:noFill/>
                </a:ln>
                <a:solidFill>
                  <a:srgbClr val="097789"/>
                </a:solidFill>
                <a:effectLst/>
                <a:uLnTx/>
                <a:uFillTx/>
                <a:latin typeface="Trebuchet MS" panose="020B0603020202020204"/>
                <a:ea typeface="+mn-ea"/>
                <a:cs typeface="+mn-cs"/>
              </a:rPr>
            </a:br>
            <a:r>
              <a:rPr kumimoji="0" lang="en-US" sz="1600" b="1" i="0" u="none" strike="noStrike" kern="1200" cap="none" spc="0" normalizeH="0" baseline="0" noProof="0" dirty="0">
                <a:ln>
                  <a:noFill/>
                </a:ln>
                <a:solidFill>
                  <a:srgbClr val="097789"/>
                </a:solidFill>
                <a:effectLst/>
                <a:uLnTx/>
                <a:uFillTx/>
                <a:latin typeface="Trebuchet MS" panose="020B0603020202020204"/>
                <a:ea typeface="+mn-ea"/>
                <a:cs typeface="+mn-cs"/>
              </a:rPr>
              <a:t>26.7</a:t>
            </a:r>
          </a:p>
        </p:txBody>
      </p:sp>
      <p:sp>
        <p:nvSpPr>
          <p:cNvPr id="16" name="Left Bracket 15">
            <a:extLst>
              <a:ext uri="{FF2B5EF4-FFF2-40B4-BE49-F238E27FC236}">
                <a16:creationId xmlns:a16="http://schemas.microsoft.com/office/drawing/2014/main" id="{79C02D22-B76E-5A42-21F5-73AED120065C}"/>
              </a:ext>
            </a:extLst>
          </p:cNvPr>
          <p:cNvSpPr/>
          <p:nvPr/>
        </p:nvSpPr>
        <p:spPr>
          <a:xfrm flipH="1">
            <a:off x="5228344" y="2823825"/>
            <a:ext cx="45719" cy="306754"/>
          </a:xfrm>
          <a:prstGeom prst="leftBracket">
            <a:avLst/>
          </a:prstGeom>
          <a:ln w="19050">
            <a:solidFill>
              <a:srgbClr val="097789"/>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17" name="TextBox 16">
            <a:extLst>
              <a:ext uri="{FF2B5EF4-FFF2-40B4-BE49-F238E27FC236}">
                <a16:creationId xmlns:a16="http://schemas.microsoft.com/office/drawing/2014/main" id="{75768F1A-25F6-0C19-AACD-EDAA068731C8}"/>
              </a:ext>
            </a:extLst>
          </p:cNvPr>
          <p:cNvSpPr txBox="1"/>
          <p:nvPr/>
        </p:nvSpPr>
        <p:spPr>
          <a:xfrm>
            <a:off x="5307064" y="2708020"/>
            <a:ext cx="638423" cy="584775"/>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97789"/>
                </a:solidFill>
                <a:effectLst/>
                <a:uLnTx/>
                <a:uFillTx/>
                <a:latin typeface="Trebuchet MS" panose="020B0603020202020204" pitchFamily="34" charset="0"/>
                <a:ea typeface="+mn-ea"/>
                <a:cs typeface="+mn-cs"/>
              </a:rPr>
              <a:t>≥ </a:t>
            </a:r>
            <a:r>
              <a:rPr kumimoji="0" lang="en-US" sz="1600" b="1" i="0" u="none" strike="noStrike" kern="1200" cap="none" spc="0" normalizeH="0" baseline="0" noProof="0" dirty="0">
                <a:ln>
                  <a:noFill/>
                </a:ln>
                <a:solidFill>
                  <a:srgbClr val="097789"/>
                </a:solidFill>
                <a:effectLst/>
                <a:uLnTx/>
                <a:uFillTx/>
                <a:latin typeface="Trebuchet MS" panose="020B0603020202020204"/>
                <a:ea typeface="+mn-ea"/>
                <a:cs typeface="+mn-cs"/>
              </a:rPr>
              <a:t>CR</a:t>
            </a:r>
            <a:br>
              <a:rPr kumimoji="0" lang="en-US" sz="1600" b="1" i="0" u="none" strike="noStrike" kern="1200" cap="none" spc="0" normalizeH="0" baseline="0" noProof="0" dirty="0">
                <a:ln>
                  <a:noFill/>
                </a:ln>
                <a:solidFill>
                  <a:srgbClr val="097789"/>
                </a:solidFill>
                <a:effectLst/>
                <a:uLnTx/>
                <a:uFillTx/>
                <a:latin typeface="Trebuchet MS" panose="020B0603020202020204"/>
                <a:ea typeface="+mn-ea"/>
                <a:cs typeface="+mn-cs"/>
              </a:rPr>
            </a:br>
            <a:r>
              <a:rPr kumimoji="0" lang="en-US" sz="1600" b="1" i="0" u="none" strike="noStrike" kern="1200" cap="none" spc="0" normalizeH="0" baseline="0" noProof="0" dirty="0">
                <a:ln>
                  <a:noFill/>
                </a:ln>
                <a:solidFill>
                  <a:srgbClr val="097789"/>
                </a:solidFill>
                <a:effectLst/>
                <a:uLnTx/>
                <a:uFillTx/>
                <a:latin typeface="Trebuchet MS" panose="020B0603020202020204"/>
                <a:ea typeface="+mn-ea"/>
                <a:cs typeface="+mn-cs"/>
              </a:rPr>
              <a:t>8.9</a:t>
            </a:r>
          </a:p>
        </p:txBody>
      </p:sp>
      <p:sp>
        <p:nvSpPr>
          <p:cNvPr id="18" name="Left Bracket 17">
            <a:extLst>
              <a:ext uri="{FF2B5EF4-FFF2-40B4-BE49-F238E27FC236}">
                <a16:creationId xmlns:a16="http://schemas.microsoft.com/office/drawing/2014/main" id="{A279B2D2-21DB-58B6-AB90-FC6CEEED4E28}"/>
              </a:ext>
            </a:extLst>
          </p:cNvPr>
          <p:cNvSpPr/>
          <p:nvPr/>
        </p:nvSpPr>
        <p:spPr>
          <a:xfrm flipH="1">
            <a:off x="2983323" y="1894920"/>
            <a:ext cx="45719" cy="2084832"/>
          </a:xfrm>
          <a:prstGeom prst="leftBracket">
            <a:avLst/>
          </a:prstGeom>
          <a:ln w="19050">
            <a:solidFill>
              <a:srgbClr val="009FC4"/>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19" name="TextBox 18">
            <a:extLst>
              <a:ext uri="{FF2B5EF4-FFF2-40B4-BE49-F238E27FC236}">
                <a16:creationId xmlns:a16="http://schemas.microsoft.com/office/drawing/2014/main" id="{68D0D409-5115-9B01-24CB-387DDCFE78F8}"/>
              </a:ext>
            </a:extLst>
          </p:cNvPr>
          <p:cNvSpPr txBox="1"/>
          <p:nvPr/>
        </p:nvSpPr>
        <p:spPr>
          <a:xfrm flipH="1">
            <a:off x="2959939" y="3169126"/>
            <a:ext cx="878767" cy="584775"/>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9FC4"/>
                </a:solidFill>
                <a:effectLst/>
                <a:uLnTx/>
                <a:uFillTx/>
                <a:latin typeface="Trebuchet MS" panose="020B0603020202020204" pitchFamily="34" charset="0"/>
                <a:ea typeface="+mn-ea"/>
                <a:cs typeface="+mn-cs"/>
              </a:rPr>
              <a:t>≥ </a:t>
            </a:r>
            <a:r>
              <a:rPr kumimoji="0" lang="en-US" sz="1600" b="1" i="0" u="none" strike="noStrike" kern="1200" cap="none" spc="0" normalizeH="0" baseline="0" noProof="0" dirty="0">
                <a:ln>
                  <a:noFill/>
                </a:ln>
                <a:solidFill>
                  <a:srgbClr val="009FC4"/>
                </a:solidFill>
                <a:effectLst/>
                <a:uLnTx/>
                <a:uFillTx/>
                <a:latin typeface="Trebuchet MS" panose="020B0603020202020204"/>
                <a:ea typeface="+mn-ea"/>
                <a:cs typeface="+mn-cs"/>
              </a:rPr>
              <a:t>VGPR</a:t>
            </a:r>
            <a:br>
              <a:rPr kumimoji="0" lang="en-US" sz="1600" b="1" i="0" u="none" strike="noStrike" kern="1200" cap="none" spc="0" normalizeH="0" baseline="0" noProof="0" dirty="0">
                <a:ln>
                  <a:noFill/>
                </a:ln>
                <a:solidFill>
                  <a:srgbClr val="009FC4"/>
                </a:solidFill>
                <a:effectLst/>
                <a:uLnTx/>
                <a:uFillTx/>
                <a:latin typeface="Trebuchet MS" panose="020B0603020202020204"/>
                <a:ea typeface="+mn-ea"/>
                <a:cs typeface="+mn-cs"/>
              </a:rPr>
            </a:br>
            <a:r>
              <a:rPr kumimoji="0" lang="en-US" sz="1600" b="1" i="0" u="none" strike="noStrike" kern="1200" cap="none" spc="0" normalizeH="0" baseline="0" noProof="0" dirty="0">
                <a:ln>
                  <a:noFill/>
                </a:ln>
                <a:solidFill>
                  <a:srgbClr val="009FC4"/>
                </a:solidFill>
                <a:effectLst/>
                <a:uLnTx/>
                <a:uFillTx/>
                <a:latin typeface="Trebuchet MS" panose="020B0603020202020204"/>
                <a:ea typeface="+mn-ea"/>
                <a:cs typeface="+mn-cs"/>
              </a:rPr>
              <a:t>60.1</a:t>
            </a:r>
          </a:p>
        </p:txBody>
      </p:sp>
      <p:sp>
        <p:nvSpPr>
          <p:cNvPr id="20" name="Left Bracket 19">
            <a:extLst>
              <a:ext uri="{FF2B5EF4-FFF2-40B4-BE49-F238E27FC236}">
                <a16:creationId xmlns:a16="http://schemas.microsoft.com/office/drawing/2014/main" id="{AFAFE216-3A52-CB10-9607-23921D9CDD84}"/>
              </a:ext>
            </a:extLst>
          </p:cNvPr>
          <p:cNvSpPr/>
          <p:nvPr/>
        </p:nvSpPr>
        <p:spPr>
          <a:xfrm flipH="1">
            <a:off x="5135824" y="2823825"/>
            <a:ext cx="45719" cy="1060704"/>
          </a:xfrm>
          <a:prstGeom prst="leftBracket">
            <a:avLst/>
          </a:prstGeom>
          <a:ln w="19050">
            <a:solidFill>
              <a:srgbClr val="009FC4"/>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21" name="TextBox 20">
            <a:extLst>
              <a:ext uri="{FF2B5EF4-FFF2-40B4-BE49-F238E27FC236}">
                <a16:creationId xmlns:a16="http://schemas.microsoft.com/office/drawing/2014/main" id="{641F979A-EFD7-2462-8963-2D32FE69F0EF}"/>
              </a:ext>
            </a:extLst>
          </p:cNvPr>
          <p:cNvSpPr txBox="1"/>
          <p:nvPr/>
        </p:nvSpPr>
        <p:spPr>
          <a:xfrm flipH="1">
            <a:off x="5115788" y="3261490"/>
            <a:ext cx="878767" cy="584775"/>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9FC4"/>
                </a:solidFill>
                <a:effectLst/>
                <a:uLnTx/>
                <a:uFillTx/>
                <a:latin typeface="Trebuchet MS" panose="020B0603020202020204" pitchFamily="34" charset="0"/>
                <a:ea typeface="+mn-ea"/>
                <a:cs typeface="+mn-cs"/>
              </a:rPr>
              <a:t>≥ </a:t>
            </a:r>
            <a:r>
              <a:rPr kumimoji="0" lang="en-US" sz="1600" b="1" i="0" u="none" strike="noStrike" kern="1200" cap="none" spc="0" normalizeH="0" baseline="0" noProof="0" dirty="0">
                <a:ln>
                  <a:noFill/>
                </a:ln>
                <a:solidFill>
                  <a:srgbClr val="009FC4"/>
                </a:solidFill>
                <a:effectLst/>
                <a:uLnTx/>
                <a:uFillTx/>
                <a:latin typeface="Trebuchet MS" panose="020B0603020202020204"/>
                <a:ea typeface="+mn-ea"/>
                <a:cs typeface="+mn-cs"/>
              </a:rPr>
              <a:t>VGPR</a:t>
            </a:r>
            <a:br>
              <a:rPr kumimoji="0" lang="en-US" sz="1600" b="1" i="0" u="none" strike="noStrike" kern="1200" cap="none" spc="0" normalizeH="0" baseline="0" noProof="0" dirty="0">
                <a:ln>
                  <a:noFill/>
                </a:ln>
                <a:solidFill>
                  <a:srgbClr val="009FC4"/>
                </a:solidFill>
                <a:effectLst/>
                <a:uLnTx/>
                <a:uFillTx/>
                <a:latin typeface="Trebuchet MS" panose="020B0603020202020204"/>
                <a:ea typeface="+mn-ea"/>
                <a:cs typeface="+mn-cs"/>
              </a:rPr>
            </a:br>
            <a:r>
              <a:rPr kumimoji="0" lang="en-US" sz="1600" b="1" i="0" u="none" strike="noStrike" kern="1200" cap="none" spc="0" normalizeH="0" baseline="0" noProof="0" dirty="0">
                <a:ln>
                  <a:noFill/>
                </a:ln>
                <a:solidFill>
                  <a:srgbClr val="009FC4"/>
                </a:solidFill>
                <a:effectLst/>
                <a:uLnTx/>
                <a:uFillTx/>
                <a:latin typeface="Trebuchet MS" panose="020B0603020202020204"/>
                <a:ea typeface="+mn-ea"/>
                <a:cs typeface="+mn-cs"/>
              </a:rPr>
              <a:t>30.9</a:t>
            </a:r>
          </a:p>
        </p:txBody>
      </p:sp>
      <p:graphicFrame>
        <p:nvGraphicFramePr>
          <p:cNvPr id="39" name="Table 38">
            <a:extLst>
              <a:ext uri="{FF2B5EF4-FFF2-40B4-BE49-F238E27FC236}">
                <a16:creationId xmlns:a16="http://schemas.microsoft.com/office/drawing/2014/main" id="{A4D3A47D-911F-0B6F-94E7-768ECE72D236}"/>
              </a:ext>
            </a:extLst>
          </p:cNvPr>
          <p:cNvGraphicFramePr>
            <a:graphicFrameLocks noGrp="1"/>
          </p:cNvGraphicFramePr>
          <p:nvPr/>
        </p:nvGraphicFramePr>
        <p:xfrm>
          <a:off x="6638953" y="1676600"/>
          <a:ext cx="5103962" cy="1645920"/>
        </p:xfrm>
        <a:graphic>
          <a:graphicData uri="http://schemas.openxmlformats.org/drawingml/2006/table">
            <a:tbl>
              <a:tblPr firstRow="1">
                <a:tableStyleId>{793D81CF-94F2-401A-BA57-92F5A7B2D0C5}</a:tableStyleId>
              </a:tblPr>
              <a:tblGrid>
                <a:gridCol w="2468880">
                  <a:extLst>
                    <a:ext uri="{9D8B030D-6E8A-4147-A177-3AD203B41FA5}">
                      <a16:colId xmlns:a16="http://schemas.microsoft.com/office/drawing/2014/main" val="20000"/>
                    </a:ext>
                  </a:extLst>
                </a:gridCol>
                <a:gridCol w="1317541">
                  <a:extLst>
                    <a:ext uri="{9D8B030D-6E8A-4147-A177-3AD203B41FA5}">
                      <a16:colId xmlns:a16="http://schemas.microsoft.com/office/drawing/2014/main" val="20001"/>
                    </a:ext>
                  </a:extLst>
                </a:gridCol>
                <a:gridCol w="1317541">
                  <a:extLst>
                    <a:ext uri="{9D8B030D-6E8A-4147-A177-3AD203B41FA5}">
                      <a16:colId xmlns:a16="http://schemas.microsoft.com/office/drawing/2014/main" val="20002"/>
                    </a:ext>
                  </a:extLst>
                </a:gridCol>
              </a:tblGrid>
              <a:tr h="548640">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fontAlgn="auto">
                        <a:lnSpc>
                          <a:spcPct val="90000"/>
                        </a:lnSpc>
                        <a:spcBef>
                          <a:spcPts val="0"/>
                        </a:spcBef>
                        <a:spcAft>
                          <a:spcPts val="200"/>
                        </a:spcAft>
                      </a:pPr>
                      <a:endParaRPr lang="en-US" sz="1600" b="1" baseline="30000" dirty="0">
                        <a:solidFill>
                          <a:schemeClr val="tx1"/>
                        </a:solidFill>
                        <a:latin typeface="+mj-lt"/>
                        <a:ea typeface="MS Mincho"/>
                        <a:cs typeface="Times New Roman"/>
                      </a:endParaRPr>
                    </a:p>
                  </a:txBody>
                  <a:tcPr marL="121888" marR="121888" marT="45708" marB="45708"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EEE7E7"/>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indent="0" algn="ctr">
                        <a:lnSpc>
                          <a:spcPct val="90000"/>
                        </a:lnSpc>
                        <a:spcBef>
                          <a:spcPts val="0"/>
                        </a:spcBef>
                        <a:spcAft>
                          <a:spcPts val="200"/>
                        </a:spcAft>
                        <a:tabLst/>
                      </a:pPr>
                      <a:r>
                        <a:rPr lang="en-US" sz="1400" b="1" dirty="0" err="1">
                          <a:solidFill>
                            <a:schemeClr val="bg1"/>
                          </a:solidFill>
                          <a:latin typeface="+mj-lt"/>
                        </a:rPr>
                        <a:t>MeziKd</a:t>
                      </a:r>
                      <a:endParaRPr lang="en-US" sz="1400" b="1" dirty="0">
                        <a:solidFill>
                          <a:schemeClr val="bg1"/>
                        </a:solidFill>
                        <a:latin typeface="+mj-lt"/>
                      </a:endParaRPr>
                    </a:p>
                    <a:p>
                      <a:pPr marL="0" indent="0" algn="ctr">
                        <a:lnSpc>
                          <a:spcPct val="90000"/>
                        </a:lnSpc>
                        <a:spcBef>
                          <a:spcPts val="0"/>
                        </a:spcBef>
                        <a:spcAft>
                          <a:spcPts val="200"/>
                        </a:spcAft>
                        <a:tabLst/>
                      </a:pPr>
                      <a:r>
                        <a:rPr lang="en-US" sz="1400" b="1" dirty="0">
                          <a:solidFill>
                            <a:schemeClr val="bg1"/>
                          </a:solidFill>
                          <a:latin typeface="+mj-lt"/>
                        </a:rPr>
                        <a:t>(N = 288)</a:t>
                      </a:r>
                    </a:p>
                  </a:txBody>
                  <a:tcPr marL="121888" marR="121888" marT="45708" marB="45708"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097789"/>
                    </a:solidFill>
                  </a:tcPr>
                </a:tc>
                <a:tc>
                  <a:txBody>
                    <a:bodyPr/>
                    <a:lstStyle/>
                    <a:p>
                      <a:pPr marL="0" indent="0" algn="ctr">
                        <a:lnSpc>
                          <a:spcPct val="90000"/>
                        </a:lnSpc>
                        <a:spcBef>
                          <a:spcPts val="0"/>
                        </a:spcBef>
                        <a:spcAft>
                          <a:spcPts val="200"/>
                        </a:spcAft>
                        <a:tabLst/>
                      </a:pPr>
                      <a:r>
                        <a:rPr lang="en-US" sz="1400" b="1" dirty="0" err="1">
                          <a:solidFill>
                            <a:schemeClr val="bg1"/>
                          </a:solidFill>
                          <a:latin typeface="+mj-lt"/>
                        </a:rPr>
                        <a:t>Kd</a:t>
                      </a:r>
                      <a:endParaRPr lang="en-US" sz="1400" b="1" dirty="0">
                        <a:solidFill>
                          <a:schemeClr val="bg1"/>
                        </a:solidFill>
                        <a:latin typeface="+mj-lt"/>
                      </a:endParaRPr>
                    </a:p>
                    <a:p>
                      <a:pPr marL="0" indent="0" algn="ctr">
                        <a:lnSpc>
                          <a:spcPct val="90000"/>
                        </a:lnSpc>
                        <a:spcBef>
                          <a:spcPts val="0"/>
                        </a:spcBef>
                        <a:spcAft>
                          <a:spcPts val="200"/>
                        </a:spcAft>
                        <a:tabLst/>
                      </a:pPr>
                      <a:r>
                        <a:rPr lang="en-US" sz="1400" b="1" dirty="0">
                          <a:solidFill>
                            <a:schemeClr val="bg1"/>
                          </a:solidFill>
                          <a:latin typeface="+mj-lt"/>
                        </a:rPr>
                        <a:t>(N = 191)</a:t>
                      </a:r>
                      <a:endParaRPr lang="en-US" sz="1400" b="1" baseline="30000" dirty="0">
                        <a:solidFill>
                          <a:schemeClr val="bg1"/>
                        </a:solidFill>
                        <a:latin typeface="+mj-lt"/>
                      </a:endParaRPr>
                    </a:p>
                  </a:txBody>
                  <a:tcPr marL="121888" marR="121888" marT="45708" marB="45708" anchor="b">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548640">
                <a:tc>
                  <a:txBody>
                    <a:bodyPr/>
                    <a:lstStyle/>
                    <a:p>
                      <a:pPr marL="0" indent="0" algn="l" defTabSz="1219170" rtl="0" eaLnBrk="1" latinLnBrk="0" hangingPunct="1">
                        <a:lnSpc>
                          <a:spcPct val="90000"/>
                        </a:lnSpc>
                        <a:spcBef>
                          <a:spcPts val="0"/>
                        </a:spcBef>
                        <a:spcAft>
                          <a:spcPts val="200"/>
                        </a:spcAft>
                        <a:buNone/>
                        <a:tabLst/>
                      </a:pPr>
                      <a:r>
                        <a:rPr lang="en-US" sz="1200" b="1" kern="1200" dirty="0">
                          <a:solidFill>
                            <a:schemeClr val="tx1"/>
                          </a:solidFill>
                          <a:latin typeface="+mn-lt"/>
                          <a:ea typeface="+mn-ea"/>
                          <a:cs typeface="+mn-cs"/>
                        </a:rPr>
                        <a:t>Time to response, median (range), </a:t>
                      </a:r>
                      <a:r>
                        <a:rPr lang="en-US" sz="1200" b="1" kern="1200" dirty="0" err="1">
                          <a:solidFill>
                            <a:schemeClr val="tx1"/>
                          </a:solidFill>
                          <a:latin typeface="+mn-lt"/>
                          <a:ea typeface="+mn-ea"/>
                          <a:cs typeface="+mn-cs"/>
                        </a:rPr>
                        <a:t>months</a:t>
                      </a:r>
                      <a:r>
                        <a:rPr lang="en-US" sz="1200" b="1" kern="1200" baseline="30000" dirty="0" err="1">
                          <a:solidFill>
                            <a:schemeClr val="tx1"/>
                          </a:solidFill>
                          <a:latin typeface="+mn-lt"/>
                          <a:ea typeface="+mn-ea"/>
                          <a:cs typeface="+mn-cs"/>
                        </a:rPr>
                        <a:t>a</a:t>
                      </a:r>
                      <a:endParaRPr lang="en-US" sz="1200" b="1" kern="1200" dirty="0">
                        <a:solidFill>
                          <a:schemeClr val="tx1"/>
                        </a:solidFill>
                        <a:latin typeface="+mn-lt"/>
                        <a:ea typeface="+mn-ea"/>
                        <a:cs typeface="+mn-cs"/>
                      </a:endParaRP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1.1</a:t>
                      </a:r>
                    </a:p>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(0.7–7.4)</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1.1</a:t>
                      </a:r>
                    </a:p>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(0.9–7.9)</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548640">
                <a:tc>
                  <a:txBody>
                    <a:bodyPr/>
                    <a:lstStyle/>
                    <a:p>
                      <a:pPr marL="0" indent="0" algn="l" defTabSz="1219170" rtl="0" eaLnBrk="1" latinLnBrk="0" hangingPunct="1">
                        <a:lnSpc>
                          <a:spcPct val="90000"/>
                        </a:lnSpc>
                        <a:spcBef>
                          <a:spcPts val="0"/>
                        </a:spcBef>
                        <a:spcAft>
                          <a:spcPts val="200"/>
                        </a:spcAft>
                        <a:buNone/>
                        <a:tabLst/>
                      </a:pPr>
                      <a:r>
                        <a:rPr lang="en-US" sz="1200" b="1" kern="1200" dirty="0">
                          <a:solidFill>
                            <a:schemeClr val="tx1"/>
                          </a:solidFill>
                          <a:latin typeface="+mn-lt"/>
                          <a:ea typeface="+mn-ea"/>
                          <a:cs typeface="+mn-cs"/>
                        </a:rPr>
                        <a:t>12-month </a:t>
                      </a:r>
                      <a:r>
                        <a:rPr lang="en-US" sz="1200" b="1" kern="1200" dirty="0" err="1">
                          <a:solidFill>
                            <a:schemeClr val="tx1"/>
                          </a:solidFill>
                          <a:latin typeface="+mn-lt"/>
                          <a:ea typeface="+mn-ea"/>
                          <a:cs typeface="+mn-cs"/>
                        </a:rPr>
                        <a:t>DoR</a:t>
                      </a:r>
                      <a:r>
                        <a:rPr lang="en-US" sz="1200" b="1" kern="1200" dirty="0">
                          <a:solidFill>
                            <a:schemeClr val="tx1"/>
                          </a:solidFill>
                          <a:latin typeface="+mn-lt"/>
                          <a:ea typeface="+mn-ea"/>
                          <a:cs typeface="+mn-cs"/>
                        </a:rPr>
                        <a:t>, % (95% CI)</a:t>
                      </a: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72</a:t>
                      </a:r>
                    </a:p>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(65–78)</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54</a:t>
                      </a:r>
                    </a:p>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(41–66)</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117964"/>
                  </a:ext>
                </a:extLst>
              </a:tr>
            </a:tbl>
          </a:graphicData>
        </a:graphic>
      </p:graphicFrame>
      <p:sp>
        <p:nvSpPr>
          <p:cNvPr id="40" name="Rectangle: Rounded Corners 39">
            <a:extLst>
              <a:ext uri="{FF2B5EF4-FFF2-40B4-BE49-F238E27FC236}">
                <a16:creationId xmlns:a16="http://schemas.microsoft.com/office/drawing/2014/main" id="{DBDA8981-2F03-6E62-5E0D-44E12B65E8D3}"/>
              </a:ext>
            </a:extLst>
          </p:cNvPr>
          <p:cNvSpPr/>
          <p:nvPr/>
        </p:nvSpPr>
        <p:spPr>
          <a:xfrm>
            <a:off x="609600" y="5323257"/>
            <a:ext cx="10972800" cy="731520"/>
          </a:xfrm>
          <a:prstGeom prst="roundRect">
            <a:avLst>
              <a:gd name="adj" fmla="val 14860"/>
            </a:avLst>
          </a:prstGeom>
          <a:solidFill>
            <a:srgbClr val="BFF1FA"/>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595454"/>
                </a:solidFill>
                <a:effectLst/>
                <a:uLnTx/>
                <a:uFillTx/>
                <a:latin typeface="Trebuchet MS" panose="020B0603020202020204"/>
                <a:ea typeface="+mn-ea"/>
                <a:cs typeface="+mn-cs"/>
              </a:rPr>
              <a:t>With a median follow up of 10.6 months, the addition of Mezi to Kd deepened response,</a:t>
            </a:r>
            <a:br>
              <a:rPr kumimoji="0" lang="en-US" sz="1800" b="1" i="0" u="none" strike="noStrike" kern="1200" cap="none" spc="0" normalizeH="0" baseline="0" noProof="0" dirty="0">
                <a:ln>
                  <a:noFill/>
                </a:ln>
                <a:solidFill>
                  <a:srgbClr val="595454"/>
                </a:solidFill>
                <a:effectLst/>
                <a:uLnTx/>
                <a:uFillTx/>
                <a:latin typeface="Trebuchet MS" panose="020B0603020202020204"/>
                <a:ea typeface="+mn-ea"/>
                <a:cs typeface="+mn-cs"/>
              </a:rPr>
            </a:br>
            <a:r>
              <a:rPr kumimoji="0" lang="en-US" sz="1800" b="1" i="0" u="none" strike="noStrike" kern="1200" cap="none" spc="0" normalizeH="0" baseline="0" noProof="0" dirty="0">
                <a:ln>
                  <a:noFill/>
                </a:ln>
                <a:solidFill>
                  <a:srgbClr val="595454"/>
                </a:solidFill>
                <a:effectLst/>
                <a:uLnTx/>
                <a:uFillTx/>
                <a:latin typeface="Trebuchet MS" panose="020B0603020202020204"/>
                <a:ea typeface="+mn-ea"/>
                <a:cs typeface="+mn-cs"/>
              </a:rPr>
              <a:t>doubling the rate of VGPR or better and tripling the rate of CR or better</a:t>
            </a:r>
          </a:p>
        </p:txBody>
      </p:sp>
      <p:sp>
        <p:nvSpPr>
          <p:cNvPr id="3" name="Content Placeholder 3">
            <a:extLst>
              <a:ext uri="{FF2B5EF4-FFF2-40B4-BE49-F238E27FC236}">
                <a16:creationId xmlns:a16="http://schemas.microsoft.com/office/drawing/2014/main" id="{935BB138-A307-D244-31D0-18D4C5DDFB03}"/>
              </a:ext>
            </a:extLst>
          </p:cNvPr>
          <p:cNvSpPr>
            <a:spLocks noGrp="1"/>
          </p:cNvSpPr>
          <p:nvPr>
            <p:ph idx="1"/>
          </p:nvPr>
        </p:nvSpPr>
        <p:spPr>
          <a:xfrm>
            <a:off x="6684672" y="3640067"/>
            <a:ext cx="4962891" cy="1259915"/>
          </a:xfrm>
        </p:spPr>
        <p:txBody>
          <a:bodyPr/>
          <a:lstStyle/>
          <a:p>
            <a:pPr lvl="1">
              <a:lnSpc>
                <a:spcPct val="100000"/>
              </a:lnSpc>
              <a:spcBef>
                <a:spcPts val="600"/>
              </a:spcBef>
            </a:pPr>
            <a:r>
              <a:rPr lang="en-US" sz="1600" dirty="0"/>
              <a:t>Minimal residual disease analysis is ongoing, and results will be reported in future presentations</a:t>
            </a:r>
          </a:p>
          <a:p>
            <a:pPr lvl="1">
              <a:lnSpc>
                <a:spcPct val="100000"/>
              </a:lnSpc>
              <a:spcBef>
                <a:spcPts val="600"/>
              </a:spcBef>
            </a:pPr>
            <a:endParaRPr lang="en-US" sz="1400" dirty="0"/>
          </a:p>
        </p:txBody>
      </p:sp>
      <p:sp>
        <p:nvSpPr>
          <p:cNvPr id="4" name="TextBox 3">
            <a:extLst>
              <a:ext uri="{FF2B5EF4-FFF2-40B4-BE49-F238E27FC236}">
                <a16:creationId xmlns:a16="http://schemas.microsoft.com/office/drawing/2014/main" id="{AE7B29ED-AE4D-1141-764A-043E8DCBCE92}"/>
              </a:ext>
            </a:extLst>
          </p:cNvPr>
          <p:cNvSpPr txBox="1"/>
          <p:nvPr/>
        </p:nvSpPr>
        <p:spPr>
          <a:xfrm>
            <a:off x="0" y="6617863"/>
            <a:ext cx="609600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Dimopoulos MA et al. EHA 2026;Abstract LB5004</a:t>
            </a:r>
          </a:p>
        </p:txBody>
      </p:sp>
    </p:spTree>
    <p:custDataLst>
      <p:tags r:id="rId1"/>
    </p:custDataLst>
    <p:extLst>
      <p:ext uri="{BB962C8B-B14F-4D97-AF65-F5344CB8AC3E}">
        <p14:creationId xmlns:p14="http://schemas.microsoft.com/office/powerpoint/2010/main" val="32511531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F1D27-53BB-E6CE-9967-AC4FBB7410DE}"/>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2BADB72D-E28A-0505-C289-E0D03BF0DF30}"/>
              </a:ext>
            </a:extLst>
          </p:cNvPr>
          <p:cNvSpPr>
            <a:spLocks noGrp="1"/>
          </p:cNvSpPr>
          <p:nvPr>
            <p:ph type="body" sz="quarter" idx="12"/>
          </p:nvPr>
        </p:nvSpPr>
        <p:spPr/>
        <p:txBody>
          <a:bodyPr/>
          <a:lstStyle/>
          <a:p>
            <a:r>
              <a:rPr lang="en-US" dirty="0"/>
              <a:t>SUCCESSOR-2</a:t>
            </a:r>
          </a:p>
        </p:txBody>
      </p:sp>
      <p:sp>
        <p:nvSpPr>
          <p:cNvPr id="2" name="Title 1">
            <a:extLst>
              <a:ext uri="{FF2B5EF4-FFF2-40B4-BE49-F238E27FC236}">
                <a16:creationId xmlns:a16="http://schemas.microsoft.com/office/drawing/2014/main" id="{C257247D-F25D-4CA9-F11B-26E56E49C12C}"/>
              </a:ext>
            </a:extLst>
          </p:cNvPr>
          <p:cNvSpPr>
            <a:spLocks noGrp="1"/>
          </p:cNvSpPr>
          <p:nvPr>
            <p:ph type="title"/>
          </p:nvPr>
        </p:nvSpPr>
        <p:spPr/>
        <p:txBody>
          <a:bodyPr/>
          <a:lstStyle/>
          <a:p>
            <a:r>
              <a:rPr lang="en-US" dirty="0"/>
              <a:t>SUCCESSOR-2: Overall Survival</a:t>
            </a:r>
          </a:p>
        </p:txBody>
      </p:sp>
      <p:sp>
        <p:nvSpPr>
          <p:cNvPr id="14" name="Footer Placeholder 13">
            <a:extLst>
              <a:ext uri="{FF2B5EF4-FFF2-40B4-BE49-F238E27FC236}">
                <a16:creationId xmlns:a16="http://schemas.microsoft.com/office/drawing/2014/main" id="{BE0C4682-AF46-4EEF-EEC8-7CEF9A0A6669}"/>
              </a:ext>
            </a:extLst>
          </p:cNvPr>
          <p:cNvSpPr>
            <a:spLocks noGrp="1"/>
          </p:cNvSpPr>
          <p:nvPr>
            <p:ph type="ftr" sz="quarter" idx="13"/>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Data cutoff: January 15, 2026. In the confirmatory analysis group, defined as all patients from stages 1 and 2 randomized to 1.0 mg Mezi plus Kd or Kd. Deaths occurred in 21.5% (MeziKd) and 26.7% (Kd) of patients.</a:t>
            </a:r>
          </a:p>
        </p:txBody>
      </p:sp>
      <p:sp>
        <p:nvSpPr>
          <p:cNvPr id="16" name="Rectangle: Rounded Corners 15">
            <a:extLst>
              <a:ext uri="{FF2B5EF4-FFF2-40B4-BE49-F238E27FC236}">
                <a16:creationId xmlns:a16="http://schemas.microsoft.com/office/drawing/2014/main" id="{09F6349C-AEB1-AD0E-FAA2-7EAC20A7BA08}"/>
              </a:ext>
            </a:extLst>
          </p:cNvPr>
          <p:cNvSpPr/>
          <p:nvPr/>
        </p:nvSpPr>
        <p:spPr>
          <a:xfrm>
            <a:off x="451852" y="5491314"/>
            <a:ext cx="11288296" cy="548640"/>
          </a:xfrm>
          <a:prstGeom prst="roundRect">
            <a:avLst>
              <a:gd name="adj" fmla="val 14860"/>
            </a:avLst>
          </a:prstGeom>
          <a:solidFill>
            <a:srgbClr val="BFF1FA"/>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595454"/>
                </a:solidFill>
                <a:effectLst/>
                <a:uLnTx/>
                <a:uFillTx/>
                <a:latin typeface="Trebuchet MS" panose="020B0603020202020204"/>
                <a:ea typeface="Aptos" panose="020B0004020202020204" pitchFamily="34" charset="0"/>
                <a:cs typeface="+mn-cs"/>
              </a:rPr>
              <a:t>Planned futility analysis demonstrates a positive OS trend favoring </a:t>
            </a:r>
            <a:r>
              <a:rPr kumimoji="0" lang="en-US" sz="1700" b="1" i="0" u="none" strike="noStrike" kern="1200" cap="none" spc="0" normalizeH="0" baseline="0" noProof="0" dirty="0" err="1">
                <a:ln>
                  <a:noFill/>
                </a:ln>
                <a:solidFill>
                  <a:srgbClr val="595454"/>
                </a:solidFill>
                <a:effectLst/>
                <a:uLnTx/>
                <a:uFillTx/>
                <a:latin typeface="Trebuchet MS" panose="020B0603020202020204"/>
                <a:ea typeface="Aptos" panose="020B0004020202020204" pitchFamily="34" charset="0"/>
                <a:cs typeface="+mn-cs"/>
              </a:rPr>
              <a:t>MeziKd</a:t>
            </a:r>
            <a:r>
              <a:rPr kumimoji="0" lang="en-US" sz="1700" b="1" i="0" u="none" strike="noStrike" kern="1200" cap="none" spc="0" normalizeH="0" baseline="0" noProof="0" dirty="0">
                <a:ln>
                  <a:noFill/>
                </a:ln>
                <a:solidFill>
                  <a:srgbClr val="595454"/>
                </a:solidFill>
                <a:effectLst/>
                <a:uLnTx/>
                <a:uFillTx/>
                <a:latin typeface="Trebuchet MS" panose="020B0603020202020204"/>
                <a:ea typeface="Aptos" panose="020B0004020202020204" pitchFamily="34" charset="0"/>
                <a:cs typeface="+mn-cs"/>
              </a:rPr>
              <a:t> with no cross over of the curves</a:t>
            </a:r>
          </a:p>
        </p:txBody>
      </p:sp>
      <p:grpSp>
        <p:nvGrpSpPr>
          <p:cNvPr id="366" name="Group 365">
            <a:extLst>
              <a:ext uri="{FF2B5EF4-FFF2-40B4-BE49-F238E27FC236}">
                <a16:creationId xmlns:a16="http://schemas.microsoft.com/office/drawing/2014/main" id="{9F383B70-8780-6E19-25F5-3517BD2E19C5}"/>
              </a:ext>
            </a:extLst>
          </p:cNvPr>
          <p:cNvGrpSpPr/>
          <p:nvPr/>
        </p:nvGrpSpPr>
        <p:grpSpPr>
          <a:xfrm>
            <a:off x="1753667" y="1114328"/>
            <a:ext cx="9774238" cy="1273749"/>
            <a:chOff x="1753667" y="1258703"/>
            <a:chExt cx="9774238" cy="1273749"/>
          </a:xfrm>
        </p:grpSpPr>
        <p:sp>
          <p:nvSpPr>
            <p:cNvPr id="367" name="Oval 366">
              <a:extLst>
                <a:ext uri="{FF2B5EF4-FFF2-40B4-BE49-F238E27FC236}">
                  <a16:creationId xmlns:a16="http://schemas.microsoft.com/office/drawing/2014/main" id="{94ABD0F4-C618-F6AB-363E-D0A244BFA4DA}"/>
                </a:ext>
              </a:extLst>
            </p:cNvPr>
            <p:cNvSpPr/>
            <p:nvPr/>
          </p:nvSpPr>
          <p:spPr>
            <a:xfrm>
              <a:off x="2105208" y="1316198"/>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68" name="Oval 367">
              <a:extLst>
                <a:ext uri="{FF2B5EF4-FFF2-40B4-BE49-F238E27FC236}">
                  <a16:creationId xmlns:a16="http://schemas.microsoft.com/office/drawing/2014/main" id="{B12BF307-C0FE-AE53-8EDD-C1179B6293DB}"/>
                </a:ext>
              </a:extLst>
            </p:cNvPr>
            <p:cNvSpPr/>
            <p:nvPr/>
          </p:nvSpPr>
          <p:spPr>
            <a:xfrm>
              <a:off x="1753667" y="125870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69" name="Oval 368">
              <a:extLst>
                <a:ext uri="{FF2B5EF4-FFF2-40B4-BE49-F238E27FC236}">
                  <a16:creationId xmlns:a16="http://schemas.microsoft.com/office/drawing/2014/main" id="{CA7BCE1A-2681-743A-F8AA-AFF7359E7BEA}"/>
                </a:ext>
              </a:extLst>
            </p:cNvPr>
            <p:cNvSpPr/>
            <p:nvPr/>
          </p:nvSpPr>
          <p:spPr>
            <a:xfrm>
              <a:off x="2380563" y="1345139"/>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70" name="Oval 369">
              <a:extLst>
                <a:ext uri="{FF2B5EF4-FFF2-40B4-BE49-F238E27FC236}">
                  <a16:creationId xmlns:a16="http://schemas.microsoft.com/office/drawing/2014/main" id="{A371BEA9-C23C-34CE-23D6-6562256D29C8}"/>
                </a:ext>
              </a:extLst>
            </p:cNvPr>
            <p:cNvSpPr/>
            <p:nvPr/>
          </p:nvSpPr>
          <p:spPr>
            <a:xfrm>
              <a:off x="2463120" y="1345139"/>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71" name="Oval 370">
              <a:extLst>
                <a:ext uri="{FF2B5EF4-FFF2-40B4-BE49-F238E27FC236}">
                  <a16:creationId xmlns:a16="http://schemas.microsoft.com/office/drawing/2014/main" id="{75CB1712-3DFF-F387-4CAF-C923EE1EBA84}"/>
                </a:ext>
              </a:extLst>
            </p:cNvPr>
            <p:cNvSpPr/>
            <p:nvPr/>
          </p:nvSpPr>
          <p:spPr>
            <a:xfrm>
              <a:off x="2566027" y="1355724"/>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72" name="Oval 371">
              <a:extLst>
                <a:ext uri="{FF2B5EF4-FFF2-40B4-BE49-F238E27FC236}">
                  <a16:creationId xmlns:a16="http://schemas.microsoft.com/office/drawing/2014/main" id="{2B442DDE-9875-0293-4FBF-3AE5BED51D5B}"/>
                </a:ext>
              </a:extLst>
            </p:cNvPr>
            <p:cNvSpPr/>
            <p:nvPr/>
          </p:nvSpPr>
          <p:spPr>
            <a:xfrm>
              <a:off x="2805056" y="1461614"/>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73" name="Oval 372">
              <a:extLst>
                <a:ext uri="{FF2B5EF4-FFF2-40B4-BE49-F238E27FC236}">
                  <a16:creationId xmlns:a16="http://schemas.microsoft.com/office/drawing/2014/main" id="{DB6E5C19-D2DA-3780-D09C-B8B9A2E5DDF8}"/>
                </a:ext>
              </a:extLst>
            </p:cNvPr>
            <p:cNvSpPr/>
            <p:nvPr/>
          </p:nvSpPr>
          <p:spPr>
            <a:xfrm>
              <a:off x="2915040" y="147637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74" name="Oval 373">
              <a:extLst>
                <a:ext uri="{FF2B5EF4-FFF2-40B4-BE49-F238E27FC236}">
                  <a16:creationId xmlns:a16="http://schemas.microsoft.com/office/drawing/2014/main" id="{9B7C59BD-933A-9430-E8A9-7EDF0698A8D7}"/>
                </a:ext>
              </a:extLst>
            </p:cNvPr>
            <p:cNvSpPr/>
            <p:nvPr/>
          </p:nvSpPr>
          <p:spPr>
            <a:xfrm>
              <a:off x="2981027" y="148907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75" name="Oval 374">
              <a:extLst>
                <a:ext uri="{FF2B5EF4-FFF2-40B4-BE49-F238E27FC236}">
                  <a16:creationId xmlns:a16="http://schemas.microsoft.com/office/drawing/2014/main" id="{B8278521-4CBC-9190-E0C0-DA948358C76C}"/>
                </a:ext>
              </a:extLst>
            </p:cNvPr>
            <p:cNvSpPr/>
            <p:nvPr/>
          </p:nvSpPr>
          <p:spPr>
            <a:xfrm>
              <a:off x="3043558" y="148907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76" name="Oval 375">
              <a:extLst>
                <a:ext uri="{FF2B5EF4-FFF2-40B4-BE49-F238E27FC236}">
                  <a16:creationId xmlns:a16="http://schemas.microsoft.com/office/drawing/2014/main" id="{1927E4ED-5524-1A47-71F5-0D6465C20EBA}"/>
                </a:ext>
              </a:extLst>
            </p:cNvPr>
            <p:cNvSpPr/>
            <p:nvPr/>
          </p:nvSpPr>
          <p:spPr>
            <a:xfrm>
              <a:off x="3245809" y="1518709"/>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77" name="Oval 376">
              <a:extLst>
                <a:ext uri="{FF2B5EF4-FFF2-40B4-BE49-F238E27FC236}">
                  <a16:creationId xmlns:a16="http://schemas.microsoft.com/office/drawing/2014/main" id="{9C420E0C-337C-382F-34BF-B7B9159CC438}"/>
                </a:ext>
              </a:extLst>
            </p:cNvPr>
            <p:cNvSpPr/>
            <p:nvPr/>
          </p:nvSpPr>
          <p:spPr>
            <a:xfrm>
              <a:off x="3365997" y="1518709"/>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78" name="Oval 377">
              <a:extLst>
                <a:ext uri="{FF2B5EF4-FFF2-40B4-BE49-F238E27FC236}">
                  <a16:creationId xmlns:a16="http://schemas.microsoft.com/office/drawing/2014/main" id="{A12C20B6-B689-A780-9FC0-0695B4A51E1C}"/>
                </a:ext>
              </a:extLst>
            </p:cNvPr>
            <p:cNvSpPr/>
            <p:nvPr/>
          </p:nvSpPr>
          <p:spPr>
            <a:xfrm>
              <a:off x="3418753" y="1535644"/>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79" name="Oval 378">
              <a:extLst>
                <a:ext uri="{FF2B5EF4-FFF2-40B4-BE49-F238E27FC236}">
                  <a16:creationId xmlns:a16="http://schemas.microsoft.com/office/drawing/2014/main" id="{0F038253-71EC-1382-0A34-4C070EAD6769}"/>
                </a:ext>
              </a:extLst>
            </p:cNvPr>
            <p:cNvSpPr/>
            <p:nvPr/>
          </p:nvSpPr>
          <p:spPr>
            <a:xfrm>
              <a:off x="3502021" y="1544112"/>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80" name="Oval 379">
              <a:extLst>
                <a:ext uri="{FF2B5EF4-FFF2-40B4-BE49-F238E27FC236}">
                  <a16:creationId xmlns:a16="http://schemas.microsoft.com/office/drawing/2014/main" id="{762AB2BE-C24B-AD45-E124-97949031BBF0}"/>
                </a:ext>
              </a:extLst>
            </p:cNvPr>
            <p:cNvSpPr/>
            <p:nvPr/>
          </p:nvSpPr>
          <p:spPr>
            <a:xfrm>
              <a:off x="3583603" y="1563162"/>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81" name="Oval 380">
              <a:extLst>
                <a:ext uri="{FF2B5EF4-FFF2-40B4-BE49-F238E27FC236}">
                  <a16:creationId xmlns:a16="http://schemas.microsoft.com/office/drawing/2014/main" id="{6E81E41D-6C8C-A9F8-AAFD-E36A8AF36A4D}"/>
                </a:ext>
              </a:extLst>
            </p:cNvPr>
            <p:cNvSpPr/>
            <p:nvPr/>
          </p:nvSpPr>
          <p:spPr>
            <a:xfrm>
              <a:off x="3640754" y="1588562"/>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82" name="Oval 381">
              <a:extLst>
                <a:ext uri="{FF2B5EF4-FFF2-40B4-BE49-F238E27FC236}">
                  <a16:creationId xmlns:a16="http://schemas.microsoft.com/office/drawing/2014/main" id="{D28BB77C-D5E1-52A9-AFE9-35FE2282913A}"/>
                </a:ext>
              </a:extLst>
            </p:cNvPr>
            <p:cNvSpPr/>
            <p:nvPr/>
          </p:nvSpPr>
          <p:spPr>
            <a:xfrm>
              <a:off x="3680971" y="160549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83" name="Oval 382">
              <a:extLst>
                <a:ext uri="{FF2B5EF4-FFF2-40B4-BE49-F238E27FC236}">
                  <a16:creationId xmlns:a16="http://schemas.microsoft.com/office/drawing/2014/main" id="{2BD2713F-FF33-0E48-0619-7F46179C4E52}"/>
                </a:ext>
              </a:extLst>
            </p:cNvPr>
            <p:cNvSpPr/>
            <p:nvPr/>
          </p:nvSpPr>
          <p:spPr>
            <a:xfrm>
              <a:off x="3706372" y="1613962"/>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84" name="Oval 383">
              <a:extLst>
                <a:ext uri="{FF2B5EF4-FFF2-40B4-BE49-F238E27FC236}">
                  <a16:creationId xmlns:a16="http://schemas.microsoft.com/office/drawing/2014/main" id="{60252365-A7AD-C2BA-E902-87373CAC2F07}"/>
                </a:ext>
              </a:extLst>
            </p:cNvPr>
            <p:cNvSpPr/>
            <p:nvPr/>
          </p:nvSpPr>
          <p:spPr>
            <a:xfrm>
              <a:off x="3729656" y="1616079"/>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85" name="Oval 384">
              <a:extLst>
                <a:ext uri="{FF2B5EF4-FFF2-40B4-BE49-F238E27FC236}">
                  <a16:creationId xmlns:a16="http://schemas.microsoft.com/office/drawing/2014/main" id="{978562B3-021F-73C5-E64E-AF5C05E51E95}"/>
                </a:ext>
              </a:extLst>
            </p:cNvPr>
            <p:cNvSpPr/>
            <p:nvPr/>
          </p:nvSpPr>
          <p:spPr>
            <a:xfrm>
              <a:off x="3765640" y="1628781"/>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86" name="Oval 385">
              <a:extLst>
                <a:ext uri="{FF2B5EF4-FFF2-40B4-BE49-F238E27FC236}">
                  <a16:creationId xmlns:a16="http://schemas.microsoft.com/office/drawing/2014/main" id="{98F271A3-8323-4197-74D7-3030AF2B4F9C}"/>
                </a:ext>
              </a:extLst>
            </p:cNvPr>
            <p:cNvSpPr/>
            <p:nvPr/>
          </p:nvSpPr>
          <p:spPr>
            <a:xfrm>
              <a:off x="3795273" y="1628781"/>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87" name="Oval 386">
              <a:extLst>
                <a:ext uri="{FF2B5EF4-FFF2-40B4-BE49-F238E27FC236}">
                  <a16:creationId xmlns:a16="http://schemas.microsoft.com/office/drawing/2014/main" id="{DEDC9986-9F3F-8217-870D-8353087F310B}"/>
                </a:ext>
              </a:extLst>
            </p:cNvPr>
            <p:cNvSpPr/>
            <p:nvPr/>
          </p:nvSpPr>
          <p:spPr>
            <a:xfrm>
              <a:off x="3820673" y="1628781"/>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88" name="Oval 387">
              <a:extLst>
                <a:ext uri="{FF2B5EF4-FFF2-40B4-BE49-F238E27FC236}">
                  <a16:creationId xmlns:a16="http://schemas.microsoft.com/office/drawing/2014/main" id="{21C11599-DBAA-604F-FA03-EE51EC93C9C0}"/>
                </a:ext>
              </a:extLst>
            </p:cNvPr>
            <p:cNvSpPr/>
            <p:nvPr/>
          </p:nvSpPr>
          <p:spPr>
            <a:xfrm>
              <a:off x="3860889" y="1628781"/>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89" name="Oval 388">
              <a:extLst>
                <a:ext uri="{FF2B5EF4-FFF2-40B4-BE49-F238E27FC236}">
                  <a16:creationId xmlns:a16="http://schemas.microsoft.com/office/drawing/2014/main" id="{3416AEFE-223F-3B86-31D0-9414A3E685DC}"/>
                </a:ext>
              </a:extLst>
            </p:cNvPr>
            <p:cNvSpPr/>
            <p:nvPr/>
          </p:nvSpPr>
          <p:spPr>
            <a:xfrm>
              <a:off x="3892639" y="1628781"/>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90" name="Oval 389">
              <a:extLst>
                <a:ext uri="{FF2B5EF4-FFF2-40B4-BE49-F238E27FC236}">
                  <a16:creationId xmlns:a16="http://schemas.microsoft.com/office/drawing/2014/main" id="{AD661148-5DB9-831F-9662-5B44346D447C}"/>
                </a:ext>
              </a:extLst>
            </p:cNvPr>
            <p:cNvSpPr/>
            <p:nvPr/>
          </p:nvSpPr>
          <p:spPr>
            <a:xfrm>
              <a:off x="3915923" y="163936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91" name="Oval 390">
              <a:extLst>
                <a:ext uri="{FF2B5EF4-FFF2-40B4-BE49-F238E27FC236}">
                  <a16:creationId xmlns:a16="http://schemas.microsoft.com/office/drawing/2014/main" id="{F5CA2627-8990-77AB-F1E6-C4BDB194D373}"/>
                </a:ext>
              </a:extLst>
            </p:cNvPr>
            <p:cNvSpPr/>
            <p:nvPr/>
          </p:nvSpPr>
          <p:spPr>
            <a:xfrm>
              <a:off x="3943439" y="1649951"/>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92" name="Oval 391">
              <a:extLst>
                <a:ext uri="{FF2B5EF4-FFF2-40B4-BE49-F238E27FC236}">
                  <a16:creationId xmlns:a16="http://schemas.microsoft.com/office/drawing/2014/main" id="{08DA1E3B-95EA-B556-22A8-B91984805E7D}"/>
                </a:ext>
              </a:extLst>
            </p:cNvPr>
            <p:cNvSpPr/>
            <p:nvPr/>
          </p:nvSpPr>
          <p:spPr>
            <a:xfrm>
              <a:off x="3973073" y="166053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93" name="Oval 392">
              <a:extLst>
                <a:ext uri="{FF2B5EF4-FFF2-40B4-BE49-F238E27FC236}">
                  <a16:creationId xmlns:a16="http://schemas.microsoft.com/office/drawing/2014/main" id="{72398605-1DDE-83E1-6DC8-83A239A4AD06}"/>
                </a:ext>
              </a:extLst>
            </p:cNvPr>
            <p:cNvSpPr/>
            <p:nvPr/>
          </p:nvSpPr>
          <p:spPr>
            <a:xfrm>
              <a:off x="3994240" y="1671120"/>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94" name="Oval 393">
              <a:extLst>
                <a:ext uri="{FF2B5EF4-FFF2-40B4-BE49-F238E27FC236}">
                  <a16:creationId xmlns:a16="http://schemas.microsoft.com/office/drawing/2014/main" id="{8765AE78-2065-DDF9-B214-F4CF1EF0E08C}"/>
                </a:ext>
              </a:extLst>
            </p:cNvPr>
            <p:cNvSpPr/>
            <p:nvPr/>
          </p:nvSpPr>
          <p:spPr>
            <a:xfrm>
              <a:off x="4015407" y="1675354"/>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95" name="Oval 394">
              <a:extLst>
                <a:ext uri="{FF2B5EF4-FFF2-40B4-BE49-F238E27FC236}">
                  <a16:creationId xmlns:a16="http://schemas.microsoft.com/office/drawing/2014/main" id="{048E8B5F-880B-3A3E-C686-2B8126F7C77F}"/>
                </a:ext>
              </a:extLst>
            </p:cNvPr>
            <p:cNvSpPr/>
            <p:nvPr/>
          </p:nvSpPr>
          <p:spPr>
            <a:xfrm>
              <a:off x="4038691" y="1688054"/>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96" name="Oval 395">
              <a:extLst>
                <a:ext uri="{FF2B5EF4-FFF2-40B4-BE49-F238E27FC236}">
                  <a16:creationId xmlns:a16="http://schemas.microsoft.com/office/drawing/2014/main" id="{F51904C8-2016-A49F-BBCE-BF4874CB3CB4}"/>
                </a:ext>
              </a:extLst>
            </p:cNvPr>
            <p:cNvSpPr/>
            <p:nvPr/>
          </p:nvSpPr>
          <p:spPr>
            <a:xfrm>
              <a:off x="4064091" y="1700754"/>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97" name="Oval 396">
              <a:extLst>
                <a:ext uri="{FF2B5EF4-FFF2-40B4-BE49-F238E27FC236}">
                  <a16:creationId xmlns:a16="http://schemas.microsoft.com/office/drawing/2014/main" id="{4C62E745-BAD8-6891-86B0-E6799AB5211A}"/>
                </a:ext>
              </a:extLst>
            </p:cNvPr>
            <p:cNvSpPr/>
            <p:nvPr/>
          </p:nvSpPr>
          <p:spPr>
            <a:xfrm>
              <a:off x="4091608" y="1713454"/>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98" name="Oval 397">
              <a:extLst>
                <a:ext uri="{FF2B5EF4-FFF2-40B4-BE49-F238E27FC236}">
                  <a16:creationId xmlns:a16="http://schemas.microsoft.com/office/drawing/2014/main" id="{669046BE-32DB-0384-0AD0-FC1CBDFE1FD6}"/>
                </a:ext>
              </a:extLst>
            </p:cNvPr>
            <p:cNvSpPr/>
            <p:nvPr/>
          </p:nvSpPr>
          <p:spPr>
            <a:xfrm>
              <a:off x="4127591" y="1721921"/>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399" name="Oval 398">
              <a:extLst>
                <a:ext uri="{FF2B5EF4-FFF2-40B4-BE49-F238E27FC236}">
                  <a16:creationId xmlns:a16="http://schemas.microsoft.com/office/drawing/2014/main" id="{759B6C5F-2E10-AF32-26AB-BC58D897D159}"/>
                </a:ext>
              </a:extLst>
            </p:cNvPr>
            <p:cNvSpPr/>
            <p:nvPr/>
          </p:nvSpPr>
          <p:spPr>
            <a:xfrm>
              <a:off x="4152992" y="1728272"/>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00" name="Oval 399">
              <a:extLst>
                <a:ext uri="{FF2B5EF4-FFF2-40B4-BE49-F238E27FC236}">
                  <a16:creationId xmlns:a16="http://schemas.microsoft.com/office/drawing/2014/main" id="{732D44F6-9A27-7D92-61F9-763B5491817C}"/>
                </a:ext>
              </a:extLst>
            </p:cNvPr>
            <p:cNvSpPr/>
            <p:nvPr/>
          </p:nvSpPr>
          <p:spPr>
            <a:xfrm>
              <a:off x="4174159" y="1728272"/>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01" name="Oval 400">
              <a:extLst>
                <a:ext uri="{FF2B5EF4-FFF2-40B4-BE49-F238E27FC236}">
                  <a16:creationId xmlns:a16="http://schemas.microsoft.com/office/drawing/2014/main" id="{B7B684BF-206E-C558-19C2-8DED2AA3F1B7}"/>
                </a:ext>
              </a:extLst>
            </p:cNvPr>
            <p:cNvSpPr/>
            <p:nvPr/>
          </p:nvSpPr>
          <p:spPr>
            <a:xfrm>
              <a:off x="4197442" y="1728272"/>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02" name="Oval 401">
              <a:extLst>
                <a:ext uri="{FF2B5EF4-FFF2-40B4-BE49-F238E27FC236}">
                  <a16:creationId xmlns:a16="http://schemas.microsoft.com/office/drawing/2014/main" id="{9C4814AF-920E-CE9D-3509-904A087F91A8}"/>
                </a:ext>
              </a:extLst>
            </p:cNvPr>
            <p:cNvSpPr/>
            <p:nvPr/>
          </p:nvSpPr>
          <p:spPr>
            <a:xfrm>
              <a:off x="4224959" y="1728272"/>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03" name="Oval 402">
              <a:extLst>
                <a:ext uri="{FF2B5EF4-FFF2-40B4-BE49-F238E27FC236}">
                  <a16:creationId xmlns:a16="http://schemas.microsoft.com/office/drawing/2014/main" id="{4ACD9F41-A820-8870-0387-C7B524A75DD9}"/>
                </a:ext>
              </a:extLst>
            </p:cNvPr>
            <p:cNvSpPr/>
            <p:nvPr/>
          </p:nvSpPr>
          <p:spPr>
            <a:xfrm>
              <a:off x="4254592" y="1728272"/>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04" name="Oval 403">
              <a:extLst>
                <a:ext uri="{FF2B5EF4-FFF2-40B4-BE49-F238E27FC236}">
                  <a16:creationId xmlns:a16="http://schemas.microsoft.com/office/drawing/2014/main" id="{3FF03906-71E9-69CB-FAAF-253B447C0772}"/>
                </a:ext>
              </a:extLst>
            </p:cNvPr>
            <p:cNvSpPr/>
            <p:nvPr/>
          </p:nvSpPr>
          <p:spPr>
            <a:xfrm>
              <a:off x="4282109" y="1728272"/>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05" name="Oval 404">
              <a:extLst>
                <a:ext uri="{FF2B5EF4-FFF2-40B4-BE49-F238E27FC236}">
                  <a16:creationId xmlns:a16="http://schemas.microsoft.com/office/drawing/2014/main" id="{A710220A-B450-F796-F32B-9C21A97CF7CB}"/>
                </a:ext>
              </a:extLst>
            </p:cNvPr>
            <p:cNvSpPr/>
            <p:nvPr/>
          </p:nvSpPr>
          <p:spPr>
            <a:xfrm>
              <a:off x="4313859" y="1728272"/>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06" name="Oval 405">
              <a:extLst>
                <a:ext uri="{FF2B5EF4-FFF2-40B4-BE49-F238E27FC236}">
                  <a16:creationId xmlns:a16="http://schemas.microsoft.com/office/drawing/2014/main" id="{ED311CE9-F76A-E60D-DDA4-62F8BAEB5A80}"/>
                </a:ext>
              </a:extLst>
            </p:cNvPr>
            <p:cNvSpPr/>
            <p:nvPr/>
          </p:nvSpPr>
          <p:spPr>
            <a:xfrm>
              <a:off x="4337143" y="1728272"/>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07" name="Oval 406">
              <a:extLst>
                <a:ext uri="{FF2B5EF4-FFF2-40B4-BE49-F238E27FC236}">
                  <a16:creationId xmlns:a16="http://schemas.microsoft.com/office/drawing/2014/main" id="{FE65D2EC-CF66-3D30-84D0-53EA9C2E29F4}"/>
                </a:ext>
              </a:extLst>
            </p:cNvPr>
            <p:cNvSpPr/>
            <p:nvPr/>
          </p:nvSpPr>
          <p:spPr>
            <a:xfrm>
              <a:off x="4364659" y="1728272"/>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08" name="Oval 407">
              <a:extLst>
                <a:ext uri="{FF2B5EF4-FFF2-40B4-BE49-F238E27FC236}">
                  <a16:creationId xmlns:a16="http://schemas.microsoft.com/office/drawing/2014/main" id="{D9E62C6D-0D51-0C02-8B57-EFA9D1BCAE0C}"/>
                </a:ext>
              </a:extLst>
            </p:cNvPr>
            <p:cNvSpPr/>
            <p:nvPr/>
          </p:nvSpPr>
          <p:spPr>
            <a:xfrm>
              <a:off x="4387943" y="1728272"/>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09" name="Oval 408">
              <a:extLst>
                <a:ext uri="{FF2B5EF4-FFF2-40B4-BE49-F238E27FC236}">
                  <a16:creationId xmlns:a16="http://schemas.microsoft.com/office/drawing/2014/main" id="{7DB5F3A5-EE01-7954-9CF0-65035F668A31}"/>
                </a:ext>
              </a:extLst>
            </p:cNvPr>
            <p:cNvSpPr/>
            <p:nvPr/>
          </p:nvSpPr>
          <p:spPr>
            <a:xfrm>
              <a:off x="4402760" y="1728272"/>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10" name="Oval 409">
              <a:extLst>
                <a:ext uri="{FF2B5EF4-FFF2-40B4-BE49-F238E27FC236}">
                  <a16:creationId xmlns:a16="http://schemas.microsoft.com/office/drawing/2014/main" id="{3515C6FD-72ED-8817-A5E6-B38E05091391}"/>
                </a:ext>
              </a:extLst>
            </p:cNvPr>
            <p:cNvSpPr/>
            <p:nvPr/>
          </p:nvSpPr>
          <p:spPr>
            <a:xfrm>
              <a:off x="4438116" y="1728272"/>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11" name="Oval 410">
              <a:extLst>
                <a:ext uri="{FF2B5EF4-FFF2-40B4-BE49-F238E27FC236}">
                  <a16:creationId xmlns:a16="http://schemas.microsoft.com/office/drawing/2014/main" id="{F31D2117-C630-12A0-D7C6-718D48A315B3}"/>
                </a:ext>
              </a:extLst>
            </p:cNvPr>
            <p:cNvSpPr/>
            <p:nvPr/>
          </p:nvSpPr>
          <p:spPr>
            <a:xfrm>
              <a:off x="4476477" y="1728272"/>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12" name="Oval 411">
              <a:extLst>
                <a:ext uri="{FF2B5EF4-FFF2-40B4-BE49-F238E27FC236}">
                  <a16:creationId xmlns:a16="http://schemas.microsoft.com/office/drawing/2014/main" id="{EAEE04D4-F3C4-87AB-666F-20495905817F}"/>
                </a:ext>
              </a:extLst>
            </p:cNvPr>
            <p:cNvSpPr/>
            <p:nvPr/>
          </p:nvSpPr>
          <p:spPr>
            <a:xfrm>
              <a:off x="4495527" y="173885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13" name="Oval 412">
              <a:extLst>
                <a:ext uri="{FF2B5EF4-FFF2-40B4-BE49-F238E27FC236}">
                  <a16:creationId xmlns:a16="http://schemas.microsoft.com/office/drawing/2014/main" id="{18A34EB2-AFC4-EF4E-8529-E8ECDA962C0A}"/>
                </a:ext>
              </a:extLst>
            </p:cNvPr>
            <p:cNvSpPr/>
            <p:nvPr/>
          </p:nvSpPr>
          <p:spPr>
            <a:xfrm>
              <a:off x="4525424" y="174520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14" name="Oval 413">
              <a:extLst>
                <a:ext uri="{FF2B5EF4-FFF2-40B4-BE49-F238E27FC236}">
                  <a16:creationId xmlns:a16="http://schemas.microsoft.com/office/drawing/2014/main" id="{673768DC-0902-AFC2-AC79-E7533F503E16}"/>
                </a:ext>
              </a:extLst>
            </p:cNvPr>
            <p:cNvSpPr/>
            <p:nvPr/>
          </p:nvSpPr>
          <p:spPr>
            <a:xfrm>
              <a:off x="4546590" y="174520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15" name="Oval 414">
              <a:extLst>
                <a:ext uri="{FF2B5EF4-FFF2-40B4-BE49-F238E27FC236}">
                  <a16:creationId xmlns:a16="http://schemas.microsoft.com/office/drawing/2014/main" id="{31968A8D-792A-B894-E230-D5AE3433A5E7}"/>
                </a:ext>
              </a:extLst>
            </p:cNvPr>
            <p:cNvSpPr/>
            <p:nvPr/>
          </p:nvSpPr>
          <p:spPr>
            <a:xfrm>
              <a:off x="4567756" y="174520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16" name="Oval 415">
              <a:extLst>
                <a:ext uri="{FF2B5EF4-FFF2-40B4-BE49-F238E27FC236}">
                  <a16:creationId xmlns:a16="http://schemas.microsoft.com/office/drawing/2014/main" id="{93902013-5149-3D9C-B1C2-FE0F80A7D7D3}"/>
                </a:ext>
              </a:extLst>
            </p:cNvPr>
            <p:cNvSpPr/>
            <p:nvPr/>
          </p:nvSpPr>
          <p:spPr>
            <a:xfrm>
              <a:off x="4605856" y="175367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17" name="Oval 416">
              <a:extLst>
                <a:ext uri="{FF2B5EF4-FFF2-40B4-BE49-F238E27FC236}">
                  <a16:creationId xmlns:a16="http://schemas.microsoft.com/office/drawing/2014/main" id="{05B469CF-A822-344C-5CBD-95E7ED19AC20}"/>
                </a:ext>
              </a:extLst>
            </p:cNvPr>
            <p:cNvSpPr/>
            <p:nvPr/>
          </p:nvSpPr>
          <p:spPr>
            <a:xfrm>
              <a:off x="4641839" y="175367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18" name="Oval 417">
              <a:extLst>
                <a:ext uri="{FF2B5EF4-FFF2-40B4-BE49-F238E27FC236}">
                  <a16:creationId xmlns:a16="http://schemas.microsoft.com/office/drawing/2014/main" id="{F86BAD6C-86A0-06B4-EAAD-4013D1A63181}"/>
                </a:ext>
              </a:extLst>
            </p:cNvPr>
            <p:cNvSpPr/>
            <p:nvPr/>
          </p:nvSpPr>
          <p:spPr>
            <a:xfrm>
              <a:off x="4660889" y="175367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19" name="Oval 418">
              <a:extLst>
                <a:ext uri="{FF2B5EF4-FFF2-40B4-BE49-F238E27FC236}">
                  <a16:creationId xmlns:a16="http://schemas.microsoft.com/office/drawing/2014/main" id="{A6BD87E1-D8DA-727B-84DB-39651CE92942}"/>
                </a:ext>
              </a:extLst>
            </p:cNvPr>
            <p:cNvSpPr/>
            <p:nvPr/>
          </p:nvSpPr>
          <p:spPr>
            <a:xfrm>
              <a:off x="4679939" y="175367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20" name="Oval 419">
              <a:extLst>
                <a:ext uri="{FF2B5EF4-FFF2-40B4-BE49-F238E27FC236}">
                  <a16:creationId xmlns:a16="http://schemas.microsoft.com/office/drawing/2014/main" id="{68284BC5-AE9A-D296-BC34-6700399B276E}"/>
                </a:ext>
              </a:extLst>
            </p:cNvPr>
            <p:cNvSpPr/>
            <p:nvPr/>
          </p:nvSpPr>
          <p:spPr>
            <a:xfrm>
              <a:off x="4692639" y="175367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21" name="Oval 420">
              <a:extLst>
                <a:ext uri="{FF2B5EF4-FFF2-40B4-BE49-F238E27FC236}">
                  <a16:creationId xmlns:a16="http://schemas.microsoft.com/office/drawing/2014/main" id="{4E37ED3B-A97C-3D26-F8FC-65501468E630}"/>
                </a:ext>
              </a:extLst>
            </p:cNvPr>
            <p:cNvSpPr/>
            <p:nvPr/>
          </p:nvSpPr>
          <p:spPr>
            <a:xfrm>
              <a:off x="4718039" y="175367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22" name="Oval 421">
              <a:extLst>
                <a:ext uri="{FF2B5EF4-FFF2-40B4-BE49-F238E27FC236}">
                  <a16:creationId xmlns:a16="http://schemas.microsoft.com/office/drawing/2014/main" id="{186DBBF6-DA92-B23E-5944-7357D2AFE3BD}"/>
                </a:ext>
              </a:extLst>
            </p:cNvPr>
            <p:cNvSpPr/>
            <p:nvPr/>
          </p:nvSpPr>
          <p:spPr>
            <a:xfrm>
              <a:off x="4743439" y="175367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23" name="Oval 422">
              <a:extLst>
                <a:ext uri="{FF2B5EF4-FFF2-40B4-BE49-F238E27FC236}">
                  <a16:creationId xmlns:a16="http://schemas.microsoft.com/office/drawing/2014/main" id="{309B095F-C47E-46BE-6955-67BBA8362E23}"/>
                </a:ext>
              </a:extLst>
            </p:cNvPr>
            <p:cNvSpPr/>
            <p:nvPr/>
          </p:nvSpPr>
          <p:spPr>
            <a:xfrm>
              <a:off x="4764605" y="175367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24" name="Oval 423">
              <a:extLst>
                <a:ext uri="{FF2B5EF4-FFF2-40B4-BE49-F238E27FC236}">
                  <a16:creationId xmlns:a16="http://schemas.microsoft.com/office/drawing/2014/main" id="{23B651A1-9121-54BA-7745-7B104B4362BE}"/>
                </a:ext>
              </a:extLst>
            </p:cNvPr>
            <p:cNvSpPr/>
            <p:nvPr/>
          </p:nvSpPr>
          <p:spPr>
            <a:xfrm>
              <a:off x="4787888" y="175367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25" name="Oval 424">
              <a:extLst>
                <a:ext uri="{FF2B5EF4-FFF2-40B4-BE49-F238E27FC236}">
                  <a16:creationId xmlns:a16="http://schemas.microsoft.com/office/drawing/2014/main" id="{F29E58B3-FFF4-E19A-A457-5CD30C118764}"/>
                </a:ext>
              </a:extLst>
            </p:cNvPr>
            <p:cNvSpPr/>
            <p:nvPr/>
          </p:nvSpPr>
          <p:spPr>
            <a:xfrm>
              <a:off x="4794238" y="175367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26" name="Oval 425">
              <a:extLst>
                <a:ext uri="{FF2B5EF4-FFF2-40B4-BE49-F238E27FC236}">
                  <a16:creationId xmlns:a16="http://schemas.microsoft.com/office/drawing/2014/main" id="{A9965838-43D6-B443-4505-8E871CF9E621}"/>
                </a:ext>
              </a:extLst>
            </p:cNvPr>
            <p:cNvSpPr/>
            <p:nvPr/>
          </p:nvSpPr>
          <p:spPr>
            <a:xfrm>
              <a:off x="4838688" y="1757909"/>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27" name="Oval 426">
              <a:extLst>
                <a:ext uri="{FF2B5EF4-FFF2-40B4-BE49-F238E27FC236}">
                  <a16:creationId xmlns:a16="http://schemas.microsoft.com/office/drawing/2014/main" id="{C0600C8D-0EE9-C7C5-7FF2-82DB8C27A9F6}"/>
                </a:ext>
              </a:extLst>
            </p:cNvPr>
            <p:cNvSpPr/>
            <p:nvPr/>
          </p:nvSpPr>
          <p:spPr>
            <a:xfrm>
              <a:off x="4866205" y="177272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28" name="Oval 427">
              <a:extLst>
                <a:ext uri="{FF2B5EF4-FFF2-40B4-BE49-F238E27FC236}">
                  <a16:creationId xmlns:a16="http://schemas.microsoft.com/office/drawing/2014/main" id="{475447DB-70C2-7A55-F0D4-F1924F74D9CC}"/>
                </a:ext>
              </a:extLst>
            </p:cNvPr>
            <p:cNvSpPr/>
            <p:nvPr/>
          </p:nvSpPr>
          <p:spPr>
            <a:xfrm>
              <a:off x="4883138" y="178542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29" name="Oval 428">
              <a:extLst>
                <a:ext uri="{FF2B5EF4-FFF2-40B4-BE49-F238E27FC236}">
                  <a16:creationId xmlns:a16="http://schemas.microsoft.com/office/drawing/2014/main" id="{B96690AD-2F64-04ED-6DDD-B64DC2682BB4}"/>
                </a:ext>
              </a:extLst>
            </p:cNvPr>
            <p:cNvSpPr/>
            <p:nvPr/>
          </p:nvSpPr>
          <p:spPr>
            <a:xfrm>
              <a:off x="4919121" y="1796011"/>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30" name="Oval 429">
              <a:extLst>
                <a:ext uri="{FF2B5EF4-FFF2-40B4-BE49-F238E27FC236}">
                  <a16:creationId xmlns:a16="http://schemas.microsoft.com/office/drawing/2014/main" id="{838A9AD1-64CF-415E-796D-27058F4F2EBC}"/>
                </a:ext>
              </a:extLst>
            </p:cNvPr>
            <p:cNvSpPr/>
            <p:nvPr/>
          </p:nvSpPr>
          <p:spPr>
            <a:xfrm>
              <a:off x="4942405" y="1829878"/>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31" name="Oval 430">
              <a:extLst>
                <a:ext uri="{FF2B5EF4-FFF2-40B4-BE49-F238E27FC236}">
                  <a16:creationId xmlns:a16="http://schemas.microsoft.com/office/drawing/2014/main" id="{298D7198-DEC5-61DA-8B5C-38CD8DFE8702}"/>
                </a:ext>
              </a:extLst>
            </p:cNvPr>
            <p:cNvSpPr/>
            <p:nvPr/>
          </p:nvSpPr>
          <p:spPr>
            <a:xfrm>
              <a:off x="4965688" y="1829878"/>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32" name="Oval 431">
              <a:extLst>
                <a:ext uri="{FF2B5EF4-FFF2-40B4-BE49-F238E27FC236}">
                  <a16:creationId xmlns:a16="http://schemas.microsoft.com/office/drawing/2014/main" id="{C1693EE6-D15A-9D27-1C0E-A83ED723E406}"/>
                </a:ext>
              </a:extLst>
            </p:cNvPr>
            <p:cNvSpPr/>
            <p:nvPr/>
          </p:nvSpPr>
          <p:spPr>
            <a:xfrm>
              <a:off x="4991088" y="1829878"/>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33" name="Oval 432">
              <a:extLst>
                <a:ext uri="{FF2B5EF4-FFF2-40B4-BE49-F238E27FC236}">
                  <a16:creationId xmlns:a16="http://schemas.microsoft.com/office/drawing/2014/main" id="{27A866DD-C8B9-EB77-8E74-91B4E442F2B7}"/>
                </a:ext>
              </a:extLst>
            </p:cNvPr>
            <p:cNvSpPr/>
            <p:nvPr/>
          </p:nvSpPr>
          <p:spPr>
            <a:xfrm>
              <a:off x="5024955" y="1829878"/>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34" name="Oval 433">
              <a:extLst>
                <a:ext uri="{FF2B5EF4-FFF2-40B4-BE49-F238E27FC236}">
                  <a16:creationId xmlns:a16="http://schemas.microsoft.com/office/drawing/2014/main" id="{326EDAF9-667B-AE4B-90B6-A11622AD31B8}"/>
                </a:ext>
              </a:extLst>
            </p:cNvPr>
            <p:cNvSpPr/>
            <p:nvPr/>
          </p:nvSpPr>
          <p:spPr>
            <a:xfrm>
              <a:off x="5043467" y="1829878"/>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35" name="Oval 434">
              <a:extLst>
                <a:ext uri="{FF2B5EF4-FFF2-40B4-BE49-F238E27FC236}">
                  <a16:creationId xmlns:a16="http://schemas.microsoft.com/office/drawing/2014/main" id="{28E9AF60-8E7B-E877-A2F5-568291FB9995}"/>
                </a:ext>
              </a:extLst>
            </p:cNvPr>
            <p:cNvSpPr/>
            <p:nvPr/>
          </p:nvSpPr>
          <p:spPr>
            <a:xfrm>
              <a:off x="5054051" y="185998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36" name="Oval 435">
              <a:extLst>
                <a:ext uri="{FF2B5EF4-FFF2-40B4-BE49-F238E27FC236}">
                  <a16:creationId xmlns:a16="http://schemas.microsoft.com/office/drawing/2014/main" id="{1138FF50-5429-8F79-08DB-ED0B68ACB931}"/>
                </a:ext>
              </a:extLst>
            </p:cNvPr>
            <p:cNvSpPr/>
            <p:nvPr/>
          </p:nvSpPr>
          <p:spPr>
            <a:xfrm>
              <a:off x="5081828" y="1866338"/>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37" name="Oval 436">
              <a:extLst>
                <a:ext uri="{FF2B5EF4-FFF2-40B4-BE49-F238E27FC236}">
                  <a16:creationId xmlns:a16="http://schemas.microsoft.com/office/drawing/2014/main" id="{15E2DD98-3AD0-D3D0-A5EA-0059D934A4CE}"/>
                </a:ext>
              </a:extLst>
            </p:cNvPr>
            <p:cNvSpPr/>
            <p:nvPr/>
          </p:nvSpPr>
          <p:spPr>
            <a:xfrm>
              <a:off x="5118047" y="1866338"/>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38" name="Oval 437">
              <a:extLst>
                <a:ext uri="{FF2B5EF4-FFF2-40B4-BE49-F238E27FC236}">
                  <a16:creationId xmlns:a16="http://schemas.microsoft.com/office/drawing/2014/main" id="{290D757C-3295-3993-9443-6246B94959CE}"/>
                </a:ext>
              </a:extLst>
            </p:cNvPr>
            <p:cNvSpPr/>
            <p:nvPr/>
          </p:nvSpPr>
          <p:spPr>
            <a:xfrm>
              <a:off x="5223881" y="1891738"/>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39" name="Oval 438">
              <a:extLst>
                <a:ext uri="{FF2B5EF4-FFF2-40B4-BE49-F238E27FC236}">
                  <a16:creationId xmlns:a16="http://schemas.microsoft.com/office/drawing/2014/main" id="{94C679FA-56D1-22E5-9781-E164C08AEEB4}"/>
                </a:ext>
              </a:extLst>
            </p:cNvPr>
            <p:cNvSpPr/>
            <p:nvPr/>
          </p:nvSpPr>
          <p:spPr>
            <a:xfrm>
              <a:off x="5240814" y="190655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40" name="Oval 439">
              <a:extLst>
                <a:ext uri="{FF2B5EF4-FFF2-40B4-BE49-F238E27FC236}">
                  <a16:creationId xmlns:a16="http://schemas.microsoft.com/office/drawing/2014/main" id="{7E4BD7FF-F30C-99E7-F20B-2CA4A6D39507}"/>
                </a:ext>
              </a:extLst>
            </p:cNvPr>
            <p:cNvSpPr/>
            <p:nvPr/>
          </p:nvSpPr>
          <p:spPr>
            <a:xfrm>
              <a:off x="5272564" y="190655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41" name="Oval 440">
              <a:extLst>
                <a:ext uri="{FF2B5EF4-FFF2-40B4-BE49-F238E27FC236}">
                  <a16:creationId xmlns:a16="http://schemas.microsoft.com/office/drawing/2014/main" id="{8343BEFA-B287-4A70-FD8D-1F09E34A9367}"/>
                </a:ext>
              </a:extLst>
            </p:cNvPr>
            <p:cNvSpPr/>
            <p:nvPr/>
          </p:nvSpPr>
          <p:spPr>
            <a:xfrm>
              <a:off x="5306431" y="190655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42" name="Oval 441">
              <a:extLst>
                <a:ext uri="{FF2B5EF4-FFF2-40B4-BE49-F238E27FC236}">
                  <a16:creationId xmlns:a16="http://schemas.microsoft.com/office/drawing/2014/main" id="{196871D9-9379-6DFD-88F0-9F28FB2C326C}"/>
                </a:ext>
              </a:extLst>
            </p:cNvPr>
            <p:cNvSpPr/>
            <p:nvPr/>
          </p:nvSpPr>
          <p:spPr>
            <a:xfrm>
              <a:off x="5338181" y="190655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43" name="Oval 442">
              <a:extLst>
                <a:ext uri="{FF2B5EF4-FFF2-40B4-BE49-F238E27FC236}">
                  <a16:creationId xmlns:a16="http://schemas.microsoft.com/office/drawing/2014/main" id="{8F921BC8-DD02-45EB-2815-4A94ACFCE62D}"/>
                </a:ext>
              </a:extLst>
            </p:cNvPr>
            <p:cNvSpPr/>
            <p:nvPr/>
          </p:nvSpPr>
          <p:spPr>
            <a:xfrm>
              <a:off x="5376281" y="190655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44" name="Oval 443">
              <a:extLst>
                <a:ext uri="{FF2B5EF4-FFF2-40B4-BE49-F238E27FC236}">
                  <a16:creationId xmlns:a16="http://schemas.microsoft.com/office/drawing/2014/main" id="{B09F0062-CC3E-8F5C-3038-B8F15FFBEA96}"/>
                </a:ext>
              </a:extLst>
            </p:cNvPr>
            <p:cNvSpPr/>
            <p:nvPr/>
          </p:nvSpPr>
          <p:spPr>
            <a:xfrm>
              <a:off x="5420731" y="190655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45" name="Oval 444">
              <a:extLst>
                <a:ext uri="{FF2B5EF4-FFF2-40B4-BE49-F238E27FC236}">
                  <a16:creationId xmlns:a16="http://schemas.microsoft.com/office/drawing/2014/main" id="{C1B42C0C-D8BA-56FC-0AB1-D41E2C139C78}"/>
                </a:ext>
              </a:extLst>
            </p:cNvPr>
            <p:cNvSpPr/>
            <p:nvPr/>
          </p:nvSpPr>
          <p:spPr>
            <a:xfrm>
              <a:off x="5463065" y="190655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46" name="Oval 445">
              <a:extLst>
                <a:ext uri="{FF2B5EF4-FFF2-40B4-BE49-F238E27FC236}">
                  <a16:creationId xmlns:a16="http://schemas.microsoft.com/office/drawing/2014/main" id="{F2245741-DFA3-57E3-CCA6-92EED07D2504}"/>
                </a:ext>
              </a:extLst>
            </p:cNvPr>
            <p:cNvSpPr/>
            <p:nvPr/>
          </p:nvSpPr>
          <p:spPr>
            <a:xfrm>
              <a:off x="5509631" y="190655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47" name="Oval 446">
              <a:extLst>
                <a:ext uri="{FF2B5EF4-FFF2-40B4-BE49-F238E27FC236}">
                  <a16:creationId xmlns:a16="http://schemas.microsoft.com/office/drawing/2014/main" id="{5E72D75B-2971-6C99-841A-320AA71C4B32}"/>
                </a:ext>
              </a:extLst>
            </p:cNvPr>
            <p:cNvSpPr/>
            <p:nvPr/>
          </p:nvSpPr>
          <p:spPr>
            <a:xfrm>
              <a:off x="5564665" y="195869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48" name="Oval 447">
              <a:extLst>
                <a:ext uri="{FF2B5EF4-FFF2-40B4-BE49-F238E27FC236}">
                  <a16:creationId xmlns:a16="http://schemas.microsoft.com/office/drawing/2014/main" id="{A4308744-CF13-C078-CEC7-D507C8B3A32F}"/>
                </a:ext>
              </a:extLst>
            </p:cNvPr>
            <p:cNvSpPr/>
            <p:nvPr/>
          </p:nvSpPr>
          <p:spPr>
            <a:xfrm>
              <a:off x="5630281" y="195869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49" name="Oval 448">
              <a:extLst>
                <a:ext uri="{FF2B5EF4-FFF2-40B4-BE49-F238E27FC236}">
                  <a16:creationId xmlns:a16="http://schemas.microsoft.com/office/drawing/2014/main" id="{EF15ED69-6CC6-B687-E4FE-B5F067A19FC2}"/>
                </a:ext>
              </a:extLst>
            </p:cNvPr>
            <p:cNvSpPr/>
            <p:nvPr/>
          </p:nvSpPr>
          <p:spPr>
            <a:xfrm>
              <a:off x="5693781" y="195869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50" name="Oval 449">
              <a:extLst>
                <a:ext uri="{FF2B5EF4-FFF2-40B4-BE49-F238E27FC236}">
                  <a16:creationId xmlns:a16="http://schemas.microsoft.com/office/drawing/2014/main" id="{8C4A30F0-E2BB-948B-8311-81DE2CFCFC0B}"/>
                </a:ext>
              </a:extLst>
            </p:cNvPr>
            <p:cNvSpPr/>
            <p:nvPr/>
          </p:nvSpPr>
          <p:spPr>
            <a:xfrm>
              <a:off x="5702249" y="1987549"/>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51" name="Oval 450">
              <a:extLst>
                <a:ext uri="{FF2B5EF4-FFF2-40B4-BE49-F238E27FC236}">
                  <a16:creationId xmlns:a16="http://schemas.microsoft.com/office/drawing/2014/main" id="{6504710C-797A-25FE-E835-005CBCD8460C}"/>
                </a:ext>
              </a:extLst>
            </p:cNvPr>
            <p:cNvSpPr/>
            <p:nvPr/>
          </p:nvSpPr>
          <p:spPr>
            <a:xfrm>
              <a:off x="5761515" y="1987549"/>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52" name="Oval 451">
              <a:extLst>
                <a:ext uri="{FF2B5EF4-FFF2-40B4-BE49-F238E27FC236}">
                  <a16:creationId xmlns:a16="http://schemas.microsoft.com/office/drawing/2014/main" id="{B6BF93A8-66B7-8E5D-E01F-78EAC7A107F5}"/>
                </a:ext>
              </a:extLst>
            </p:cNvPr>
            <p:cNvSpPr/>
            <p:nvPr/>
          </p:nvSpPr>
          <p:spPr>
            <a:xfrm>
              <a:off x="5797498" y="1987549"/>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53" name="Oval 452">
              <a:extLst>
                <a:ext uri="{FF2B5EF4-FFF2-40B4-BE49-F238E27FC236}">
                  <a16:creationId xmlns:a16="http://schemas.microsoft.com/office/drawing/2014/main" id="{ED34F415-2E23-A982-6CF6-A5238ADC2774}"/>
                </a:ext>
              </a:extLst>
            </p:cNvPr>
            <p:cNvSpPr/>
            <p:nvPr/>
          </p:nvSpPr>
          <p:spPr>
            <a:xfrm>
              <a:off x="5827131" y="1987549"/>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54" name="Oval 453">
              <a:extLst>
                <a:ext uri="{FF2B5EF4-FFF2-40B4-BE49-F238E27FC236}">
                  <a16:creationId xmlns:a16="http://schemas.microsoft.com/office/drawing/2014/main" id="{C62EF83D-FD26-BFE4-10AD-AD6208D68BB2}"/>
                </a:ext>
              </a:extLst>
            </p:cNvPr>
            <p:cNvSpPr/>
            <p:nvPr/>
          </p:nvSpPr>
          <p:spPr>
            <a:xfrm>
              <a:off x="5852532" y="201506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55" name="Oval 454">
              <a:extLst>
                <a:ext uri="{FF2B5EF4-FFF2-40B4-BE49-F238E27FC236}">
                  <a16:creationId xmlns:a16="http://schemas.microsoft.com/office/drawing/2014/main" id="{85D80F71-0D57-D024-9AC3-DCD2922A61C8}"/>
                </a:ext>
              </a:extLst>
            </p:cNvPr>
            <p:cNvSpPr/>
            <p:nvPr/>
          </p:nvSpPr>
          <p:spPr>
            <a:xfrm>
              <a:off x="5896982" y="201506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56" name="Oval 455">
              <a:extLst>
                <a:ext uri="{FF2B5EF4-FFF2-40B4-BE49-F238E27FC236}">
                  <a16:creationId xmlns:a16="http://schemas.microsoft.com/office/drawing/2014/main" id="{5F198B14-9BAD-A9A9-F395-117E961023B5}"/>
                </a:ext>
              </a:extLst>
            </p:cNvPr>
            <p:cNvSpPr/>
            <p:nvPr/>
          </p:nvSpPr>
          <p:spPr>
            <a:xfrm>
              <a:off x="5935082" y="201506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57" name="Oval 456">
              <a:extLst>
                <a:ext uri="{FF2B5EF4-FFF2-40B4-BE49-F238E27FC236}">
                  <a16:creationId xmlns:a16="http://schemas.microsoft.com/office/drawing/2014/main" id="{ADD545DC-0702-C82D-3BDA-3DCBF39BF446}"/>
                </a:ext>
              </a:extLst>
            </p:cNvPr>
            <p:cNvSpPr/>
            <p:nvPr/>
          </p:nvSpPr>
          <p:spPr>
            <a:xfrm>
              <a:off x="5981648" y="201506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58" name="Oval 457">
              <a:extLst>
                <a:ext uri="{FF2B5EF4-FFF2-40B4-BE49-F238E27FC236}">
                  <a16:creationId xmlns:a16="http://schemas.microsoft.com/office/drawing/2014/main" id="{B83A9AEF-7C8E-BFE8-DBE3-BA60E66C9748}"/>
                </a:ext>
              </a:extLst>
            </p:cNvPr>
            <p:cNvSpPr/>
            <p:nvPr/>
          </p:nvSpPr>
          <p:spPr>
            <a:xfrm>
              <a:off x="6143625" y="2015065"/>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59" name="Oval 458">
              <a:extLst>
                <a:ext uri="{FF2B5EF4-FFF2-40B4-BE49-F238E27FC236}">
                  <a16:creationId xmlns:a16="http://schemas.microsoft.com/office/drawing/2014/main" id="{1D1C203F-BEC6-5419-B403-F73321297AC9}"/>
                </a:ext>
              </a:extLst>
            </p:cNvPr>
            <p:cNvSpPr/>
            <p:nvPr/>
          </p:nvSpPr>
          <p:spPr>
            <a:xfrm>
              <a:off x="6175376" y="2044698"/>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60" name="Oval 459">
              <a:extLst>
                <a:ext uri="{FF2B5EF4-FFF2-40B4-BE49-F238E27FC236}">
                  <a16:creationId xmlns:a16="http://schemas.microsoft.com/office/drawing/2014/main" id="{9BABE141-2CBD-ED62-D936-9D018BEA4106}"/>
                </a:ext>
              </a:extLst>
            </p:cNvPr>
            <p:cNvSpPr/>
            <p:nvPr/>
          </p:nvSpPr>
          <p:spPr>
            <a:xfrm>
              <a:off x="6228293" y="2044698"/>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61" name="Oval 460">
              <a:extLst>
                <a:ext uri="{FF2B5EF4-FFF2-40B4-BE49-F238E27FC236}">
                  <a16:creationId xmlns:a16="http://schemas.microsoft.com/office/drawing/2014/main" id="{46243A84-881F-75B6-7246-CC071F22B820}"/>
                </a:ext>
              </a:extLst>
            </p:cNvPr>
            <p:cNvSpPr/>
            <p:nvPr/>
          </p:nvSpPr>
          <p:spPr>
            <a:xfrm>
              <a:off x="6262160" y="207750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62" name="Oval 461">
              <a:extLst>
                <a:ext uri="{FF2B5EF4-FFF2-40B4-BE49-F238E27FC236}">
                  <a16:creationId xmlns:a16="http://schemas.microsoft.com/office/drawing/2014/main" id="{6CDA020C-B10B-C9CF-592C-D5F8E6C20B66}"/>
                </a:ext>
              </a:extLst>
            </p:cNvPr>
            <p:cNvSpPr/>
            <p:nvPr/>
          </p:nvSpPr>
          <p:spPr>
            <a:xfrm>
              <a:off x="6308726" y="207750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63" name="Oval 462">
              <a:extLst>
                <a:ext uri="{FF2B5EF4-FFF2-40B4-BE49-F238E27FC236}">
                  <a16:creationId xmlns:a16="http://schemas.microsoft.com/office/drawing/2014/main" id="{C9CE6111-5F3C-F7A0-EC87-A4E89CD8D971}"/>
                </a:ext>
              </a:extLst>
            </p:cNvPr>
            <p:cNvSpPr/>
            <p:nvPr/>
          </p:nvSpPr>
          <p:spPr>
            <a:xfrm>
              <a:off x="6348943" y="207750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64" name="Oval 463">
              <a:extLst>
                <a:ext uri="{FF2B5EF4-FFF2-40B4-BE49-F238E27FC236}">
                  <a16:creationId xmlns:a16="http://schemas.microsoft.com/office/drawing/2014/main" id="{B43941E5-B135-53CC-41DE-92F84961EE23}"/>
                </a:ext>
              </a:extLst>
            </p:cNvPr>
            <p:cNvSpPr/>
            <p:nvPr/>
          </p:nvSpPr>
          <p:spPr>
            <a:xfrm>
              <a:off x="6376460" y="207750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65" name="Oval 464">
              <a:extLst>
                <a:ext uri="{FF2B5EF4-FFF2-40B4-BE49-F238E27FC236}">
                  <a16:creationId xmlns:a16="http://schemas.microsoft.com/office/drawing/2014/main" id="{847AF3F5-A4EA-63C7-31CC-D90DF97A7306}"/>
                </a:ext>
              </a:extLst>
            </p:cNvPr>
            <p:cNvSpPr/>
            <p:nvPr/>
          </p:nvSpPr>
          <p:spPr>
            <a:xfrm>
              <a:off x="6401860" y="207750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66" name="Oval 465">
              <a:extLst>
                <a:ext uri="{FF2B5EF4-FFF2-40B4-BE49-F238E27FC236}">
                  <a16:creationId xmlns:a16="http://schemas.microsoft.com/office/drawing/2014/main" id="{0F4168C6-8350-8B54-CAB5-FCE0471E5851}"/>
                </a:ext>
              </a:extLst>
            </p:cNvPr>
            <p:cNvSpPr/>
            <p:nvPr/>
          </p:nvSpPr>
          <p:spPr>
            <a:xfrm>
              <a:off x="6433610" y="207750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67" name="Oval 466">
              <a:extLst>
                <a:ext uri="{FF2B5EF4-FFF2-40B4-BE49-F238E27FC236}">
                  <a16:creationId xmlns:a16="http://schemas.microsoft.com/office/drawing/2014/main" id="{FA02D32D-CE66-3822-397E-7B160F6CC987}"/>
                </a:ext>
              </a:extLst>
            </p:cNvPr>
            <p:cNvSpPr/>
            <p:nvPr/>
          </p:nvSpPr>
          <p:spPr>
            <a:xfrm>
              <a:off x="6412443" y="207750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68" name="Oval 467">
              <a:extLst>
                <a:ext uri="{FF2B5EF4-FFF2-40B4-BE49-F238E27FC236}">
                  <a16:creationId xmlns:a16="http://schemas.microsoft.com/office/drawing/2014/main" id="{5A2F7475-3FD5-C4B9-0F67-2E1F81525CDD}"/>
                </a:ext>
              </a:extLst>
            </p:cNvPr>
            <p:cNvSpPr/>
            <p:nvPr/>
          </p:nvSpPr>
          <p:spPr>
            <a:xfrm>
              <a:off x="6448426" y="207750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69" name="Oval 468">
              <a:extLst>
                <a:ext uri="{FF2B5EF4-FFF2-40B4-BE49-F238E27FC236}">
                  <a16:creationId xmlns:a16="http://schemas.microsoft.com/office/drawing/2014/main" id="{8A01EED8-16D6-E85B-4E78-3057DEE034D0}"/>
                </a:ext>
              </a:extLst>
            </p:cNvPr>
            <p:cNvSpPr/>
            <p:nvPr/>
          </p:nvSpPr>
          <p:spPr>
            <a:xfrm>
              <a:off x="6473826" y="207750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70" name="Oval 469">
              <a:extLst>
                <a:ext uri="{FF2B5EF4-FFF2-40B4-BE49-F238E27FC236}">
                  <a16:creationId xmlns:a16="http://schemas.microsoft.com/office/drawing/2014/main" id="{C9E2BC0D-1A38-F4F9-170C-F06C18216FAF}"/>
                </a:ext>
              </a:extLst>
            </p:cNvPr>
            <p:cNvSpPr/>
            <p:nvPr/>
          </p:nvSpPr>
          <p:spPr>
            <a:xfrm>
              <a:off x="6482293" y="207750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71" name="Oval 470">
              <a:extLst>
                <a:ext uri="{FF2B5EF4-FFF2-40B4-BE49-F238E27FC236}">
                  <a16:creationId xmlns:a16="http://schemas.microsoft.com/office/drawing/2014/main" id="{476BB07A-8704-5D39-3303-97632FCB3439}"/>
                </a:ext>
              </a:extLst>
            </p:cNvPr>
            <p:cNvSpPr/>
            <p:nvPr/>
          </p:nvSpPr>
          <p:spPr>
            <a:xfrm>
              <a:off x="6577543" y="207750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72" name="Oval 471">
              <a:extLst>
                <a:ext uri="{FF2B5EF4-FFF2-40B4-BE49-F238E27FC236}">
                  <a16:creationId xmlns:a16="http://schemas.microsoft.com/office/drawing/2014/main" id="{3E2FAB07-6D71-CF81-49C4-972494A35D4B}"/>
                </a:ext>
              </a:extLst>
            </p:cNvPr>
            <p:cNvSpPr/>
            <p:nvPr/>
          </p:nvSpPr>
          <p:spPr>
            <a:xfrm>
              <a:off x="6586010" y="2077506"/>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73" name="Oval 472">
              <a:extLst>
                <a:ext uri="{FF2B5EF4-FFF2-40B4-BE49-F238E27FC236}">
                  <a16:creationId xmlns:a16="http://schemas.microsoft.com/office/drawing/2014/main" id="{CB6A7C1A-9597-81E6-7CE3-0A2B6BBED497}"/>
                </a:ext>
              </a:extLst>
            </p:cNvPr>
            <p:cNvSpPr/>
            <p:nvPr/>
          </p:nvSpPr>
          <p:spPr>
            <a:xfrm>
              <a:off x="6615643" y="211482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74" name="Oval 473">
              <a:extLst>
                <a:ext uri="{FF2B5EF4-FFF2-40B4-BE49-F238E27FC236}">
                  <a16:creationId xmlns:a16="http://schemas.microsoft.com/office/drawing/2014/main" id="{A9D2ED28-E556-BDE7-E4AD-C256997D039C}"/>
                </a:ext>
              </a:extLst>
            </p:cNvPr>
            <p:cNvSpPr/>
            <p:nvPr/>
          </p:nvSpPr>
          <p:spPr>
            <a:xfrm>
              <a:off x="6624110" y="211482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75" name="Oval 474">
              <a:extLst>
                <a:ext uri="{FF2B5EF4-FFF2-40B4-BE49-F238E27FC236}">
                  <a16:creationId xmlns:a16="http://schemas.microsoft.com/office/drawing/2014/main" id="{D2647270-17AE-1CE5-D21C-C509A69CB3EE}"/>
                </a:ext>
              </a:extLst>
            </p:cNvPr>
            <p:cNvSpPr/>
            <p:nvPr/>
          </p:nvSpPr>
          <p:spPr>
            <a:xfrm>
              <a:off x="6655860" y="211482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76" name="Oval 475">
              <a:extLst>
                <a:ext uri="{FF2B5EF4-FFF2-40B4-BE49-F238E27FC236}">
                  <a16:creationId xmlns:a16="http://schemas.microsoft.com/office/drawing/2014/main" id="{A887A133-20E4-DFF4-FFFA-98D219940206}"/>
                </a:ext>
              </a:extLst>
            </p:cNvPr>
            <p:cNvSpPr/>
            <p:nvPr/>
          </p:nvSpPr>
          <p:spPr>
            <a:xfrm>
              <a:off x="6664327" y="211482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77" name="Oval 476">
              <a:extLst>
                <a:ext uri="{FF2B5EF4-FFF2-40B4-BE49-F238E27FC236}">
                  <a16:creationId xmlns:a16="http://schemas.microsoft.com/office/drawing/2014/main" id="{D21C005C-7D93-94E8-C270-52E110E5BC20}"/>
                </a:ext>
              </a:extLst>
            </p:cNvPr>
            <p:cNvSpPr/>
            <p:nvPr/>
          </p:nvSpPr>
          <p:spPr>
            <a:xfrm>
              <a:off x="6723593" y="211482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78" name="Oval 477">
              <a:extLst>
                <a:ext uri="{FF2B5EF4-FFF2-40B4-BE49-F238E27FC236}">
                  <a16:creationId xmlns:a16="http://schemas.microsoft.com/office/drawing/2014/main" id="{9480C589-FD07-5204-BEE3-BEA62E49DE44}"/>
                </a:ext>
              </a:extLst>
            </p:cNvPr>
            <p:cNvSpPr/>
            <p:nvPr/>
          </p:nvSpPr>
          <p:spPr>
            <a:xfrm>
              <a:off x="6732060" y="211482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79" name="Oval 478">
              <a:extLst>
                <a:ext uri="{FF2B5EF4-FFF2-40B4-BE49-F238E27FC236}">
                  <a16:creationId xmlns:a16="http://schemas.microsoft.com/office/drawing/2014/main" id="{1C3C3672-E1F3-89C3-DB93-A20D7C226B8E}"/>
                </a:ext>
              </a:extLst>
            </p:cNvPr>
            <p:cNvSpPr/>
            <p:nvPr/>
          </p:nvSpPr>
          <p:spPr>
            <a:xfrm>
              <a:off x="6768043" y="211482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80" name="Oval 479">
              <a:extLst>
                <a:ext uri="{FF2B5EF4-FFF2-40B4-BE49-F238E27FC236}">
                  <a16:creationId xmlns:a16="http://schemas.microsoft.com/office/drawing/2014/main" id="{055DC6A3-1AF0-61AA-7B26-ABFDE952F1E0}"/>
                </a:ext>
              </a:extLst>
            </p:cNvPr>
            <p:cNvSpPr/>
            <p:nvPr/>
          </p:nvSpPr>
          <p:spPr>
            <a:xfrm>
              <a:off x="6776510" y="211482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81" name="Oval 480">
              <a:extLst>
                <a:ext uri="{FF2B5EF4-FFF2-40B4-BE49-F238E27FC236}">
                  <a16:creationId xmlns:a16="http://schemas.microsoft.com/office/drawing/2014/main" id="{C8290985-47AF-87B9-98A0-7F29087ED71C}"/>
                </a:ext>
              </a:extLst>
            </p:cNvPr>
            <p:cNvSpPr/>
            <p:nvPr/>
          </p:nvSpPr>
          <p:spPr>
            <a:xfrm>
              <a:off x="6888692" y="211482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82" name="Oval 481">
              <a:extLst>
                <a:ext uri="{FF2B5EF4-FFF2-40B4-BE49-F238E27FC236}">
                  <a16:creationId xmlns:a16="http://schemas.microsoft.com/office/drawing/2014/main" id="{3C019DA3-9B5B-754B-DF5E-DE36EB85544C}"/>
                </a:ext>
              </a:extLst>
            </p:cNvPr>
            <p:cNvSpPr/>
            <p:nvPr/>
          </p:nvSpPr>
          <p:spPr>
            <a:xfrm>
              <a:off x="6956425" y="211482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83" name="Oval 482">
              <a:extLst>
                <a:ext uri="{FF2B5EF4-FFF2-40B4-BE49-F238E27FC236}">
                  <a16:creationId xmlns:a16="http://schemas.microsoft.com/office/drawing/2014/main" id="{E40DC578-A6BC-0581-D2CB-2FC2EA063E2A}"/>
                </a:ext>
              </a:extLst>
            </p:cNvPr>
            <p:cNvSpPr/>
            <p:nvPr/>
          </p:nvSpPr>
          <p:spPr>
            <a:xfrm>
              <a:off x="6969125" y="2165100"/>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84" name="Oval 483">
              <a:extLst>
                <a:ext uri="{FF2B5EF4-FFF2-40B4-BE49-F238E27FC236}">
                  <a16:creationId xmlns:a16="http://schemas.microsoft.com/office/drawing/2014/main" id="{AB26450C-F120-A1F9-C21B-8041A90CC2DB}"/>
                </a:ext>
              </a:extLst>
            </p:cNvPr>
            <p:cNvSpPr/>
            <p:nvPr/>
          </p:nvSpPr>
          <p:spPr>
            <a:xfrm>
              <a:off x="7032625" y="2165100"/>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85" name="Oval 484">
              <a:extLst>
                <a:ext uri="{FF2B5EF4-FFF2-40B4-BE49-F238E27FC236}">
                  <a16:creationId xmlns:a16="http://schemas.microsoft.com/office/drawing/2014/main" id="{10EF426F-8690-1CD8-2E8E-94D56CB592C8}"/>
                </a:ext>
              </a:extLst>
            </p:cNvPr>
            <p:cNvSpPr/>
            <p:nvPr/>
          </p:nvSpPr>
          <p:spPr>
            <a:xfrm>
              <a:off x="7295091" y="226024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86" name="Oval 485">
              <a:extLst>
                <a:ext uri="{FF2B5EF4-FFF2-40B4-BE49-F238E27FC236}">
                  <a16:creationId xmlns:a16="http://schemas.microsoft.com/office/drawing/2014/main" id="{CBE685CD-BAA2-73CE-1476-F898A38F2351}"/>
                </a:ext>
              </a:extLst>
            </p:cNvPr>
            <p:cNvSpPr/>
            <p:nvPr/>
          </p:nvSpPr>
          <p:spPr>
            <a:xfrm>
              <a:off x="7661275" y="226024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87" name="Oval 486">
              <a:extLst>
                <a:ext uri="{FF2B5EF4-FFF2-40B4-BE49-F238E27FC236}">
                  <a16:creationId xmlns:a16="http://schemas.microsoft.com/office/drawing/2014/main" id="{181450DC-9F0F-8225-6FCA-4B7E40A4FAE7}"/>
                </a:ext>
              </a:extLst>
            </p:cNvPr>
            <p:cNvSpPr/>
            <p:nvPr/>
          </p:nvSpPr>
          <p:spPr>
            <a:xfrm>
              <a:off x="7714191" y="226024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88" name="Oval 487">
              <a:extLst>
                <a:ext uri="{FF2B5EF4-FFF2-40B4-BE49-F238E27FC236}">
                  <a16:creationId xmlns:a16="http://schemas.microsoft.com/office/drawing/2014/main" id="{E0E47377-FB03-911C-C4E8-DF3DD863D338}"/>
                </a:ext>
              </a:extLst>
            </p:cNvPr>
            <p:cNvSpPr/>
            <p:nvPr/>
          </p:nvSpPr>
          <p:spPr>
            <a:xfrm>
              <a:off x="7769225" y="226024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89" name="Oval 488">
              <a:extLst>
                <a:ext uri="{FF2B5EF4-FFF2-40B4-BE49-F238E27FC236}">
                  <a16:creationId xmlns:a16="http://schemas.microsoft.com/office/drawing/2014/main" id="{9EEF6A69-B1C4-3147-07D6-B5C9AC488054}"/>
                </a:ext>
              </a:extLst>
            </p:cNvPr>
            <p:cNvSpPr/>
            <p:nvPr/>
          </p:nvSpPr>
          <p:spPr>
            <a:xfrm>
              <a:off x="7809442" y="226024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90" name="Oval 489">
              <a:extLst>
                <a:ext uri="{FF2B5EF4-FFF2-40B4-BE49-F238E27FC236}">
                  <a16:creationId xmlns:a16="http://schemas.microsoft.com/office/drawing/2014/main" id="{4A642333-8A2E-5490-B816-27BCFE5C7538}"/>
                </a:ext>
              </a:extLst>
            </p:cNvPr>
            <p:cNvSpPr/>
            <p:nvPr/>
          </p:nvSpPr>
          <p:spPr>
            <a:xfrm>
              <a:off x="7870825" y="226024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91" name="Oval 490">
              <a:extLst>
                <a:ext uri="{FF2B5EF4-FFF2-40B4-BE49-F238E27FC236}">
                  <a16:creationId xmlns:a16="http://schemas.microsoft.com/office/drawing/2014/main" id="{53F39104-A717-5D43-B8E3-1C23C8926576}"/>
                </a:ext>
              </a:extLst>
            </p:cNvPr>
            <p:cNvSpPr/>
            <p:nvPr/>
          </p:nvSpPr>
          <p:spPr>
            <a:xfrm>
              <a:off x="7976659" y="226024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92" name="Oval 491">
              <a:extLst>
                <a:ext uri="{FF2B5EF4-FFF2-40B4-BE49-F238E27FC236}">
                  <a16:creationId xmlns:a16="http://schemas.microsoft.com/office/drawing/2014/main" id="{6595FC6E-7FAF-5B0B-D5A9-54EFC0BA5F18}"/>
                </a:ext>
              </a:extLst>
            </p:cNvPr>
            <p:cNvSpPr/>
            <p:nvPr/>
          </p:nvSpPr>
          <p:spPr>
            <a:xfrm>
              <a:off x="8052859" y="226024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93" name="Oval 492">
              <a:extLst>
                <a:ext uri="{FF2B5EF4-FFF2-40B4-BE49-F238E27FC236}">
                  <a16:creationId xmlns:a16="http://schemas.microsoft.com/office/drawing/2014/main" id="{4D075AE5-C6E4-5225-5F4F-EE4E480D2A75}"/>
                </a:ext>
              </a:extLst>
            </p:cNvPr>
            <p:cNvSpPr/>
            <p:nvPr/>
          </p:nvSpPr>
          <p:spPr>
            <a:xfrm>
              <a:off x="8160809" y="226024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94" name="Oval 493">
              <a:extLst>
                <a:ext uri="{FF2B5EF4-FFF2-40B4-BE49-F238E27FC236}">
                  <a16:creationId xmlns:a16="http://schemas.microsoft.com/office/drawing/2014/main" id="{833C87B5-990E-2C2A-B5DF-313264C4C404}"/>
                </a:ext>
              </a:extLst>
            </p:cNvPr>
            <p:cNvSpPr/>
            <p:nvPr/>
          </p:nvSpPr>
          <p:spPr>
            <a:xfrm>
              <a:off x="8245476" y="226024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95" name="Oval 494">
              <a:extLst>
                <a:ext uri="{FF2B5EF4-FFF2-40B4-BE49-F238E27FC236}">
                  <a16:creationId xmlns:a16="http://schemas.microsoft.com/office/drawing/2014/main" id="{90F1162D-1240-F995-9A95-D8AF1695DB36}"/>
                </a:ext>
              </a:extLst>
            </p:cNvPr>
            <p:cNvSpPr/>
            <p:nvPr/>
          </p:nvSpPr>
          <p:spPr>
            <a:xfrm>
              <a:off x="8463492" y="226024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96" name="Oval 495">
              <a:extLst>
                <a:ext uri="{FF2B5EF4-FFF2-40B4-BE49-F238E27FC236}">
                  <a16:creationId xmlns:a16="http://schemas.microsoft.com/office/drawing/2014/main" id="{7EACCF7E-382A-9D17-9547-40F651EA48B0}"/>
                </a:ext>
              </a:extLst>
            </p:cNvPr>
            <p:cNvSpPr/>
            <p:nvPr/>
          </p:nvSpPr>
          <p:spPr>
            <a:xfrm>
              <a:off x="8537576" y="226024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97" name="Oval 496">
              <a:extLst>
                <a:ext uri="{FF2B5EF4-FFF2-40B4-BE49-F238E27FC236}">
                  <a16:creationId xmlns:a16="http://schemas.microsoft.com/office/drawing/2014/main" id="{B476B079-2E32-7C31-E36D-9CF4589F65C9}"/>
                </a:ext>
              </a:extLst>
            </p:cNvPr>
            <p:cNvSpPr/>
            <p:nvPr/>
          </p:nvSpPr>
          <p:spPr>
            <a:xfrm>
              <a:off x="8620126" y="226024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98" name="Oval 497">
              <a:extLst>
                <a:ext uri="{FF2B5EF4-FFF2-40B4-BE49-F238E27FC236}">
                  <a16:creationId xmlns:a16="http://schemas.microsoft.com/office/drawing/2014/main" id="{3F80C34C-BD04-DF13-FFCD-8FAF09FA953C}"/>
                </a:ext>
              </a:extLst>
            </p:cNvPr>
            <p:cNvSpPr/>
            <p:nvPr/>
          </p:nvSpPr>
          <p:spPr>
            <a:xfrm>
              <a:off x="8700559" y="2260247"/>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99" name="Oval 498">
              <a:extLst>
                <a:ext uri="{FF2B5EF4-FFF2-40B4-BE49-F238E27FC236}">
                  <a16:creationId xmlns:a16="http://schemas.microsoft.com/office/drawing/2014/main" id="{6A42F177-B7EA-EC2C-B021-56B1A3F8BD24}"/>
                </a:ext>
              </a:extLst>
            </p:cNvPr>
            <p:cNvSpPr/>
            <p:nvPr/>
          </p:nvSpPr>
          <p:spPr>
            <a:xfrm>
              <a:off x="8874126" y="2344914"/>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00" name="Oval 499">
              <a:extLst>
                <a:ext uri="{FF2B5EF4-FFF2-40B4-BE49-F238E27FC236}">
                  <a16:creationId xmlns:a16="http://schemas.microsoft.com/office/drawing/2014/main" id="{FBDAE72A-6C2D-665C-A935-853AEC1D4FA0}"/>
                </a:ext>
              </a:extLst>
            </p:cNvPr>
            <p:cNvSpPr/>
            <p:nvPr/>
          </p:nvSpPr>
          <p:spPr>
            <a:xfrm>
              <a:off x="8939743" y="2344914"/>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01" name="Oval 500">
              <a:extLst>
                <a:ext uri="{FF2B5EF4-FFF2-40B4-BE49-F238E27FC236}">
                  <a16:creationId xmlns:a16="http://schemas.microsoft.com/office/drawing/2014/main" id="{03277998-B56D-1B9C-AC8A-04A5491AD38D}"/>
                </a:ext>
              </a:extLst>
            </p:cNvPr>
            <p:cNvSpPr/>
            <p:nvPr/>
          </p:nvSpPr>
          <p:spPr>
            <a:xfrm>
              <a:off x="8965143" y="2344914"/>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02" name="Oval 501">
              <a:extLst>
                <a:ext uri="{FF2B5EF4-FFF2-40B4-BE49-F238E27FC236}">
                  <a16:creationId xmlns:a16="http://schemas.microsoft.com/office/drawing/2014/main" id="{DBB60785-FCF5-AAA5-4979-F63DC31B7F19}"/>
                </a:ext>
              </a:extLst>
            </p:cNvPr>
            <p:cNvSpPr/>
            <p:nvPr/>
          </p:nvSpPr>
          <p:spPr>
            <a:xfrm>
              <a:off x="8988426" y="2344914"/>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03" name="Oval 502">
              <a:extLst>
                <a:ext uri="{FF2B5EF4-FFF2-40B4-BE49-F238E27FC236}">
                  <a16:creationId xmlns:a16="http://schemas.microsoft.com/office/drawing/2014/main" id="{9D51485B-A062-5C5D-935B-B88BCC844240}"/>
                </a:ext>
              </a:extLst>
            </p:cNvPr>
            <p:cNvSpPr/>
            <p:nvPr/>
          </p:nvSpPr>
          <p:spPr>
            <a:xfrm>
              <a:off x="9001126" y="2344914"/>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04" name="Oval 503">
              <a:extLst>
                <a:ext uri="{FF2B5EF4-FFF2-40B4-BE49-F238E27FC236}">
                  <a16:creationId xmlns:a16="http://schemas.microsoft.com/office/drawing/2014/main" id="{9EBC4777-ADC7-7657-746F-9DE050335C12}"/>
                </a:ext>
              </a:extLst>
            </p:cNvPr>
            <p:cNvSpPr/>
            <p:nvPr/>
          </p:nvSpPr>
          <p:spPr>
            <a:xfrm>
              <a:off x="9077326" y="2344914"/>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05" name="Oval 504">
              <a:extLst>
                <a:ext uri="{FF2B5EF4-FFF2-40B4-BE49-F238E27FC236}">
                  <a16:creationId xmlns:a16="http://schemas.microsoft.com/office/drawing/2014/main" id="{2BC25297-13AC-1147-DE85-FD7E9708E893}"/>
                </a:ext>
              </a:extLst>
            </p:cNvPr>
            <p:cNvSpPr/>
            <p:nvPr/>
          </p:nvSpPr>
          <p:spPr>
            <a:xfrm>
              <a:off x="9200092" y="246204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06" name="Oval 505">
              <a:extLst>
                <a:ext uri="{FF2B5EF4-FFF2-40B4-BE49-F238E27FC236}">
                  <a16:creationId xmlns:a16="http://schemas.microsoft.com/office/drawing/2014/main" id="{A8AFD929-6164-97A6-3289-FDFFC037275A}"/>
                </a:ext>
              </a:extLst>
            </p:cNvPr>
            <p:cNvSpPr/>
            <p:nvPr/>
          </p:nvSpPr>
          <p:spPr>
            <a:xfrm>
              <a:off x="9445626" y="246204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07" name="Oval 506">
              <a:extLst>
                <a:ext uri="{FF2B5EF4-FFF2-40B4-BE49-F238E27FC236}">
                  <a16:creationId xmlns:a16="http://schemas.microsoft.com/office/drawing/2014/main" id="{1807F83B-7832-A348-5A89-9CAFFB8872BA}"/>
                </a:ext>
              </a:extLst>
            </p:cNvPr>
            <p:cNvSpPr/>
            <p:nvPr/>
          </p:nvSpPr>
          <p:spPr>
            <a:xfrm>
              <a:off x="9473143" y="246204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08" name="Oval 507">
              <a:extLst>
                <a:ext uri="{FF2B5EF4-FFF2-40B4-BE49-F238E27FC236}">
                  <a16:creationId xmlns:a16="http://schemas.microsoft.com/office/drawing/2014/main" id="{0F05FF0C-8EAB-4A4B-4B48-7C81DBCF4A24}"/>
                </a:ext>
              </a:extLst>
            </p:cNvPr>
            <p:cNvSpPr/>
            <p:nvPr/>
          </p:nvSpPr>
          <p:spPr>
            <a:xfrm>
              <a:off x="9454093" y="246204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09" name="Oval 508">
              <a:extLst>
                <a:ext uri="{FF2B5EF4-FFF2-40B4-BE49-F238E27FC236}">
                  <a16:creationId xmlns:a16="http://schemas.microsoft.com/office/drawing/2014/main" id="{8FCB9101-1C5D-7DEA-EF6A-A465A2753B99}"/>
                </a:ext>
              </a:extLst>
            </p:cNvPr>
            <p:cNvSpPr/>
            <p:nvPr/>
          </p:nvSpPr>
          <p:spPr>
            <a:xfrm>
              <a:off x="9483727" y="246204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10" name="Oval 509">
              <a:extLst>
                <a:ext uri="{FF2B5EF4-FFF2-40B4-BE49-F238E27FC236}">
                  <a16:creationId xmlns:a16="http://schemas.microsoft.com/office/drawing/2014/main" id="{21360E0F-35A6-21A3-6334-F290DED6E810}"/>
                </a:ext>
              </a:extLst>
            </p:cNvPr>
            <p:cNvSpPr/>
            <p:nvPr/>
          </p:nvSpPr>
          <p:spPr>
            <a:xfrm>
              <a:off x="9589095" y="246204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11" name="Oval 510">
              <a:extLst>
                <a:ext uri="{FF2B5EF4-FFF2-40B4-BE49-F238E27FC236}">
                  <a16:creationId xmlns:a16="http://schemas.microsoft.com/office/drawing/2014/main" id="{2CB31F24-0CB8-9C15-951F-F51D47AE8655}"/>
                </a:ext>
              </a:extLst>
            </p:cNvPr>
            <p:cNvSpPr/>
            <p:nvPr/>
          </p:nvSpPr>
          <p:spPr>
            <a:xfrm>
              <a:off x="9788062" y="246204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12" name="Oval 511">
              <a:extLst>
                <a:ext uri="{FF2B5EF4-FFF2-40B4-BE49-F238E27FC236}">
                  <a16:creationId xmlns:a16="http://schemas.microsoft.com/office/drawing/2014/main" id="{399E22B1-F16E-79F6-33A0-2901D24306FA}"/>
                </a:ext>
              </a:extLst>
            </p:cNvPr>
            <p:cNvSpPr/>
            <p:nvPr/>
          </p:nvSpPr>
          <p:spPr>
            <a:xfrm>
              <a:off x="9893896" y="246204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13" name="Oval 512">
              <a:extLst>
                <a:ext uri="{FF2B5EF4-FFF2-40B4-BE49-F238E27FC236}">
                  <a16:creationId xmlns:a16="http://schemas.microsoft.com/office/drawing/2014/main" id="{E73D8CE4-0652-6473-C17C-DA2D9881A968}"/>
                </a:ext>
              </a:extLst>
            </p:cNvPr>
            <p:cNvSpPr/>
            <p:nvPr/>
          </p:nvSpPr>
          <p:spPr>
            <a:xfrm>
              <a:off x="9967980" y="246204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14" name="Oval 513">
              <a:extLst>
                <a:ext uri="{FF2B5EF4-FFF2-40B4-BE49-F238E27FC236}">
                  <a16:creationId xmlns:a16="http://schemas.microsoft.com/office/drawing/2014/main" id="{47F9C5E4-2CF2-D2E7-F7D7-E305E4D74E24}"/>
                </a:ext>
              </a:extLst>
            </p:cNvPr>
            <p:cNvSpPr/>
            <p:nvPr/>
          </p:nvSpPr>
          <p:spPr>
            <a:xfrm>
              <a:off x="10116146" y="246204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15" name="Oval 514">
              <a:extLst>
                <a:ext uri="{FF2B5EF4-FFF2-40B4-BE49-F238E27FC236}">
                  <a16:creationId xmlns:a16="http://schemas.microsoft.com/office/drawing/2014/main" id="{5B48A35A-1843-18AC-B897-DA68B768BE21}"/>
                </a:ext>
              </a:extLst>
            </p:cNvPr>
            <p:cNvSpPr/>
            <p:nvPr/>
          </p:nvSpPr>
          <p:spPr>
            <a:xfrm>
              <a:off x="10186709" y="246204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16" name="Oval 515">
              <a:extLst>
                <a:ext uri="{FF2B5EF4-FFF2-40B4-BE49-F238E27FC236}">
                  <a16:creationId xmlns:a16="http://schemas.microsoft.com/office/drawing/2014/main" id="{C7C70FBB-82E4-CA48-32C8-E841487CF7B9}"/>
                </a:ext>
              </a:extLst>
            </p:cNvPr>
            <p:cNvSpPr/>
            <p:nvPr/>
          </p:nvSpPr>
          <p:spPr>
            <a:xfrm>
              <a:off x="10284076" y="246204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17" name="Oval 516">
              <a:extLst>
                <a:ext uri="{FF2B5EF4-FFF2-40B4-BE49-F238E27FC236}">
                  <a16:creationId xmlns:a16="http://schemas.microsoft.com/office/drawing/2014/main" id="{4DDB1A82-140D-3755-C0CC-3B522B143266}"/>
                </a:ext>
              </a:extLst>
            </p:cNvPr>
            <p:cNvSpPr/>
            <p:nvPr/>
          </p:nvSpPr>
          <p:spPr>
            <a:xfrm>
              <a:off x="10362393" y="246204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18" name="Oval 517">
              <a:extLst>
                <a:ext uri="{FF2B5EF4-FFF2-40B4-BE49-F238E27FC236}">
                  <a16:creationId xmlns:a16="http://schemas.microsoft.com/office/drawing/2014/main" id="{885A1A0E-698E-CA55-8843-ED87C74DF196}"/>
                </a:ext>
              </a:extLst>
            </p:cNvPr>
            <p:cNvSpPr/>
            <p:nvPr/>
          </p:nvSpPr>
          <p:spPr>
            <a:xfrm>
              <a:off x="10748487" y="246204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19" name="Oval 518">
              <a:extLst>
                <a:ext uri="{FF2B5EF4-FFF2-40B4-BE49-F238E27FC236}">
                  <a16:creationId xmlns:a16="http://schemas.microsoft.com/office/drawing/2014/main" id="{74033DB3-E068-5513-363F-E89713E4E4A8}"/>
                </a:ext>
              </a:extLst>
            </p:cNvPr>
            <p:cNvSpPr/>
            <p:nvPr/>
          </p:nvSpPr>
          <p:spPr>
            <a:xfrm>
              <a:off x="10909354" y="246204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20" name="Oval 519">
              <a:extLst>
                <a:ext uri="{FF2B5EF4-FFF2-40B4-BE49-F238E27FC236}">
                  <a16:creationId xmlns:a16="http://schemas.microsoft.com/office/drawing/2014/main" id="{1AA7B7C3-A402-2044-E6A5-45E10B1110EB}"/>
                </a:ext>
              </a:extLst>
            </p:cNvPr>
            <p:cNvSpPr/>
            <p:nvPr/>
          </p:nvSpPr>
          <p:spPr>
            <a:xfrm>
              <a:off x="10973547" y="246204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21" name="Oval 520">
              <a:extLst>
                <a:ext uri="{FF2B5EF4-FFF2-40B4-BE49-F238E27FC236}">
                  <a16:creationId xmlns:a16="http://schemas.microsoft.com/office/drawing/2014/main" id="{D621D743-7314-8787-EA38-B962DBCFDF83}"/>
                </a:ext>
              </a:extLst>
            </p:cNvPr>
            <p:cNvSpPr/>
            <p:nvPr/>
          </p:nvSpPr>
          <p:spPr>
            <a:xfrm>
              <a:off x="11265647" y="246204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22" name="Oval 521">
              <a:extLst>
                <a:ext uri="{FF2B5EF4-FFF2-40B4-BE49-F238E27FC236}">
                  <a16:creationId xmlns:a16="http://schemas.microsoft.com/office/drawing/2014/main" id="{3BD63A4A-8EBD-F8D8-81E9-FAE13D3A30EF}"/>
                </a:ext>
              </a:extLst>
            </p:cNvPr>
            <p:cNvSpPr/>
            <p:nvPr/>
          </p:nvSpPr>
          <p:spPr>
            <a:xfrm>
              <a:off x="11451182" y="2462043"/>
              <a:ext cx="76723" cy="70409"/>
            </a:xfrm>
            <a:prstGeom prst="ellipse">
              <a:avLst/>
            </a:prstGeom>
            <a:noFill/>
            <a:ln w="12700">
              <a:solidFill>
                <a:srgbClr val="009A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grpSp>
      <p:grpSp>
        <p:nvGrpSpPr>
          <p:cNvPr id="523" name="Group 522">
            <a:extLst>
              <a:ext uri="{FF2B5EF4-FFF2-40B4-BE49-F238E27FC236}">
                <a16:creationId xmlns:a16="http://schemas.microsoft.com/office/drawing/2014/main" id="{2C5DA029-8BB9-70E8-38FD-5CC102C8FF3A}"/>
              </a:ext>
            </a:extLst>
          </p:cNvPr>
          <p:cNvGrpSpPr/>
          <p:nvPr/>
        </p:nvGrpSpPr>
        <p:grpSpPr>
          <a:xfrm>
            <a:off x="1670050" y="1138325"/>
            <a:ext cx="9825990" cy="1206500"/>
            <a:chOff x="1670050" y="1282700"/>
            <a:chExt cx="9825990" cy="1206500"/>
          </a:xfrm>
        </p:grpSpPr>
        <p:sp>
          <p:nvSpPr>
            <p:cNvPr id="524" name="Freeform: Shape 34">
              <a:extLst>
                <a:ext uri="{FF2B5EF4-FFF2-40B4-BE49-F238E27FC236}">
                  <a16:creationId xmlns:a16="http://schemas.microsoft.com/office/drawing/2014/main" id="{181DC48E-E9D5-F3A8-99A3-B87F2B4A7E3D}"/>
                </a:ext>
              </a:extLst>
            </p:cNvPr>
            <p:cNvSpPr/>
            <p:nvPr/>
          </p:nvSpPr>
          <p:spPr>
            <a:xfrm>
              <a:off x="1670050" y="1282700"/>
              <a:ext cx="2235200" cy="374650"/>
            </a:xfrm>
            <a:custGeom>
              <a:avLst/>
              <a:gdLst>
                <a:gd name="csX0" fmla="*/ 0 w 2235200"/>
                <a:gd name="csY0" fmla="*/ 0 h 374650"/>
                <a:gd name="csX1" fmla="*/ 133350 w 2235200"/>
                <a:gd name="csY1" fmla="*/ 0 h 374650"/>
                <a:gd name="csX2" fmla="*/ 146050 w 2235200"/>
                <a:gd name="csY2" fmla="*/ 12700 h 374650"/>
                <a:gd name="csX3" fmla="*/ 266700 w 2235200"/>
                <a:gd name="csY3" fmla="*/ 12700 h 374650"/>
                <a:gd name="csX4" fmla="*/ 266700 w 2235200"/>
                <a:gd name="csY4" fmla="*/ 38100 h 374650"/>
                <a:gd name="csX5" fmla="*/ 381000 w 2235200"/>
                <a:gd name="csY5" fmla="*/ 38100 h 374650"/>
                <a:gd name="csX6" fmla="*/ 381000 w 2235200"/>
                <a:gd name="csY6" fmla="*/ 63500 h 374650"/>
                <a:gd name="csX7" fmla="*/ 571500 w 2235200"/>
                <a:gd name="csY7" fmla="*/ 63500 h 374650"/>
                <a:gd name="csX8" fmla="*/ 571500 w 2235200"/>
                <a:gd name="csY8" fmla="*/ 95250 h 374650"/>
                <a:gd name="csX9" fmla="*/ 762000 w 2235200"/>
                <a:gd name="csY9" fmla="*/ 95250 h 374650"/>
                <a:gd name="csX10" fmla="*/ 762000 w 2235200"/>
                <a:gd name="csY10" fmla="*/ 95250 h 374650"/>
                <a:gd name="csX11" fmla="*/ 971550 w 2235200"/>
                <a:gd name="csY11" fmla="*/ 95250 h 374650"/>
                <a:gd name="csX12" fmla="*/ 971550 w 2235200"/>
                <a:gd name="csY12" fmla="*/ 146050 h 374650"/>
                <a:gd name="csX13" fmla="*/ 990600 w 2235200"/>
                <a:gd name="csY13" fmla="*/ 146050 h 374650"/>
                <a:gd name="csX14" fmla="*/ 990600 w 2235200"/>
                <a:gd name="csY14" fmla="*/ 158750 h 374650"/>
                <a:gd name="csX15" fmla="*/ 1041400 w 2235200"/>
                <a:gd name="csY15" fmla="*/ 158750 h 374650"/>
                <a:gd name="csX16" fmla="*/ 1041400 w 2235200"/>
                <a:gd name="csY16" fmla="*/ 177800 h 374650"/>
                <a:gd name="csX17" fmla="*/ 1085850 w 2235200"/>
                <a:gd name="csY17" fmla="*/ 177800 h 374650"/>
                <a:gd name="csX18" fmla="*/ 1085850 w 2235200"/>
                <a:gd name="csY18" fmla="*/ 209550 h 374650"/>
                <a:gd name="csX19" fmla="*/ 1181100 w 2235200"/>
                <a:gd name="csY19" fmla="*/ 209550 h 374650"/>
                <a:gd name="csX20" fmla="*/ 1174750 w 2235200"/>
                <a:gd name="csY20" fmla="*/ 215900 h 374650"/>
                <a:gd name="csX21" fmla="*/ 1314450 w 2235200"/>
                <a:gd name="csY21" fmla="*/ 215900 h 374650"/>
                <a:gd name="csX22" fmla="*/ 1314450 w 2235200"/>
                <a:gd name="csY22" fmla="*/ 234950 h 374650"/>
                <a:gd name="csX23" fmla="*/ 1600200 w 2235200"/>
                <a:gd name="csY23" fmla="*/ 234950 h 374650"/>
                <a:gd name="csX24" fmla="*/ 1581150 w 2235200"/>
                <a:gd name="csY24" fmla="*/ 254000 h 374650"/>
                <a:gd name="csX25" fmla="*/ 1758950 w 2235200"/>
                <a:gd name="csY25" fmla="*/ 254000 h 374650"/>
                <a:gd name="csX26" fmla="*/ 1758950 w 2235200"/>
                <a:gd name="csY26" fmla="*/ 285750 h 374650"/>
                <a:gd name="csX27" fmla="*/ 1892300 w 2235200"/>
                <a:gd name="csY27" fmla="*/ 285750 h 374650"/>
                <a:gd name="csX28" fmla="*/ 1892300 w 2235200"/>
                <a:gd name="csY28" fmla="*/ 311150 h 374650"/>
                <a:gd name="csX29" fmla="*/ 1981200 w 2235200"/>
                <a:gd name="csY29" fmla="*/ 311150 h 374650"/>
                <a:gd name="csX30" fmla="*/ 2044700 w 2235200"/>
                <a:gd name="csY30" fmla="*/ 349250 h 374650"/>
                <a:gd name="csX31" fmla="*/ 2101850 w 2235200"/>
                <a:gd name="csY31" fmla="*/ 361950 h 374650"/>
                <a:gd name="csX32" fmla="*/ 2235200 w 2235200"/>
                <a:gd name="csY32" fmla="*/ 374650 h 3746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2235200" h="374650">
                  <a:moveTo>
                    <a:pt x="0" y="0"/>
                  </a:moveTo>
                  <a:lnTo>
                    <a:pt x="133350" y="0"/>
                  </a:lnTo>
                  <a:lnTo>
                    <a:pt x="146050" y="12700"/>
                  </a:lnTo>
                  <a:lnTo>
                    <a:pt x="266700" y="12700"/>
                  </a:lnTo>
                  <a:lnTo>
                    <a:pt x="266700" y="38100"/>
                  </a:lnTo>
                  <a:lnTo>
                    <a:pt x="381000" y="38100"/>
                  </a:lnTo>
                  <a:lnTo>
                    <a:pt x="381000" y="63500"/>
                  </a:lnTo>
                  <a:lnTo>
                    <a:pt x="571500" y="63500"/>
                  </a:lnTo>
                  <a:lnTo>
                    <a:pt x="571500" y="95250"/>
                  </a:lnTo>
                  <a:lnTo>
                    <a:pt x="762000" y="95250"/>
                  </a:lnTo>
                  <a:lnTo>
                    <a:pt x="762000" y="95250"/>
                  </a:lnTo>
                  <a:lnTo>
                    <a:pt x="971550" y="95250"/>
                  </a:lnTo>
                  <a:lnTo>
                    <a:pt x="971550" y="146050"/>
                  </a:lnTo>
                  <a:lnTo>
                    <a:pt x="990600" y="146050"/>
                  </a:lnTo>
                  <a:lnTo>
                    <a:pt x="990600" y="158750"/>
                  </a:lnTo>
                  <a:lnTo>
                    <a:pt x="1041400" y="158750"/>
                  </a:lnTo>
                  <a:lnTo>
                    <a:pt x="1041400" y="177800"/>
                  </a:lnTo>
                  <a:lnTo>
                    <a:pt x="1085850" y="177800"/>
                  </a:lnTo>
                  <a:lnTo>
                    <a:pt x="1085850" y="209550"/>
                  </a:lnTo>
                  <a:lnTo>
                    <a:pt x="1181100" y="209550"/>
                  </a:lnTo>
                  <a:lnTo>
                    <a:pt x="1174750" y="215900"/>
                  </a:lnTo>
                  <a:lnTo>
                    <a:pt x="1314450" y="215900"/>
                  </a:lnTo>
                  <a:lnTo>
                    <a:pt x="1314450" y="234950"/>
                  </a:lnTo>
                  <a:lnTo>
                    <a:pt x="1600200" y="234950"/>
                  </a:lnTo>
                  <a:lnTo>
                    <a:pt x="1581150" y="254000"/>
                  </a:lnTo>
                  <a:lnTo>
                    <a:pt x="1758950" y="254000"/>
                  </a:lnTo>
                  <a:lnTo>
                    <a:pt x="1758950" y="285750"/>
                  </a:lnTo>
                  <a:lnTo>
                    <a:pt x="1892300" y="285750"/>
                  </a:lnTo>
                  <a:lnTo>
                    <a:pt x="1892300" y="311150"/>
                  </a:lnTo>
                  <a:lnTo>
                    <a:pt x="1981200" y="311150"/>
                  </a:lnTo>
                  <a:lnTo>
                    <a:pt x="2044700" y="349250"/>
                  </a:lnTo>
                  <a:lnTo>
                    <a:pt x="2101850" y="361950"/>
                  </a:lnTo>
                  <a:lnTo>
                    <a:pt x="2235200" y="374650"/>
                  </a:lnTo>
                </a:path>
              </a:pathLst>
            </a:custGeom>
            <a:noFill/>
            <a:ln w="19050">
              <a:solidFill>
                <a:srgbClr val="009A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25" name="Freeform: Shape 35">
              <a:extLst>
                <a:ext uri="{FF2B5EF4-FFF2-40B4-BE49-F238E27FC236}">
                  <a16:creationId xmlns:a16="http://schemas.microsoft.com/office/drawing/2014/main" id="{0A2FBA0E-258B-8153-21CD-503BC9E733CB}"/>
                </a:ext>
              </a:extLst>
            </p:cNvPr>
            <p:cNvSpPr/>
            <p:nvPr/>
          </p:nvSpPr>
          <p:spPr>
            <a:xfrm>
              <a:off x="3937000" y="1661160"/>
              <a:ext cx="7559040" cy="828040"/>
            </a:xfrm>
            <a:custGeom>
              <a:avLst/>
              <a:gdLst>
                <a:gd name="csX0" fmla="*/ 0 w 7559040"/>
                <a:gd name="csY0" fmla="*/ 0 h 828040"/>
                <a:gd name="csX1" fmla="*/ 198120 w 7559040"/>
                <a:gd name="csY1" fmla="*/ 86360 h 828040"/>
                <a:gd name="csX2" fmla="*/ 568960 w 7559040"/>
                <a:gd name="csY2" fmla="*/ 106680 h 828040"/>
                <a:gd name="csX3" fmla="*/ 640080 w 7559040"/>
                <a:gd name="csY3" fmla="*/ 121920 h 828040"/>
                <a:gd name="csX4" fmla="*/ 924560 w 7559040"/>
                <a:gd name="csY4" fmla="*/ 127000 h 828040"/>
                <a:gd name="csX5" fmla="*/ 1076960 w 7559040"/>
                <a:gd name="csY5" fmla="*/ 198120 h 828040"/>
                <a:gd name="csX6" fmla="*/ 1143000 w 7559040"/>
                <a:gd name="csY6" fmla="*/ 218440 h 828040"/>
                <a:gd name="csX7" fmla="*/ 1148080 w 7559040"/>
                <a:gd name="csY7" fmla="*/ 238760 h 828040"/>
                <a:gd name="csX8" fmla="*/ 1264920 w 7559040"/>
                <a:gd name="csY8" fmla="*/ 238760 h 828040"/>
                <a:gd name="csX9" fmla="*/ 1615440 w 7559040"/>
                <a:gd name="csY9" fmla="*/ 289560 h 828040"/>
                <a:gd name="csX10" fmla="*/ 1615440 w 7559040"/>
                <a:gd name="csY10" fmla="*/ 330200 h 828040"/>
                <a:gd name="csX11" fmla="*/ 1803400 w 7559040"/>
                <a:gd name="csY11" fmla="*/ 330200 h 828040"/>
                <a:gd name="csX12" fmla="*/ 1803400 w 7559040"/>
                <a:gd name="csY12" fmla="*/ 365760 h 828040"/>
                <a:gd name="csX13" fmla="*/ 1955800 w 7559040"/>
                <a:gd name="csY13" fmla="*/ 365760 h 828040"/>
                <a:gd name="csX14" fmla="*/ 1955800 w 7559040"/>
                <a:gd name="csY14" fmla="*/ 386080 h 828040"/>
                <a:gd name="csX15" fmla="*/ 2250440 w 7559040"/>
                <a:gd name="csY15" fmla="*/ 386080 h 828040"/>
                <a:gd name="csX16" fmla="*/ 2372360 w 7559040"/>
                <a:gd name="csY16" fmla="*/ 452120 h 828040"/>
                <a:gd name="csX17" fmla="*/ 2692400 w 7559040"/>
                <a:gd name="csY17" fmla="*/ 452120 h 828040"/>
                <a:gd name="csX18" fmla="*/ 2692400 w 7559040"/>
                <a:gd name="csY18" fmla="*/ 497840 h 828040"/>
                <a:gd name="csX19" fmla="*/ 3063240 w 7559040"/>
                <a:gd name="csY19" fmla="*/ 497840 h 828040"/>
                <a:gd name="csX20" fmla="*/ 3063240 w 7559040"/>
                <a:gd name="csY20" fmla="*/ 533400 h 828040"/>
                <a:gd name="csX21" fmla="*/ 3154680 w 7559040"/>
                <a:gd name="csY21" fmla="*/ 533400 h 828040"/>
                <a:gd name="csX22" fmla="*/ 3154680 w 7559040"/>
                <a:gd name="csY22" fmla="*/ 579120 h 828040"/>
                <a:gd name="csX23" fmla="*/ 3180080 w 7559040"/>
                <a:gd name="csY23" fmla="*/ 579120 h 828040"/>
                <a:gd name="csX24" fmla="*/ 3180080 w 7559040"/>
                <a:gd name="csY24" fmla="*/ 624840 h 828040"/>
                <a:gd name="csX25" fmla="*/ 4851400 w 7559040"/>
                <a:gd name="csY25" fmla="*/ 624840 h 828040"/>
                <a:gd name="csX26" fmla="*/ 4851400 w 7559040"/>
                <a:gd name="csY26" fmla="*/ 721360 h 828040"/>
                <a:gd name="csX27" fmla="*/ 5288280 w 7559040"/>
                <a:gd name="csY27" fmla="*/ 721360 h 828040"/>
                <a:gd name="csX28" fmla="*/ 5288280 w 7559040"/>
                <a:gd name="csY28" fmla="*/ 828040 h 828040"/>
                <a:gd name="csX29" fmla="*/ 7559040 w 7559040"/>
                <a:gd name="csY29" fmla="*/ 828040 h 8280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7559040" h="828040">
                  <a:moveTo>
                    <a:pt x="0" y="0"/>
                  </a:moveTo>
                  <a:lnTo>
                    <a:pt x="198120" y="86360"/>
                  </a:lnTo>
                  <a:lnTo>
                    <a:pt x="568960" y="106680"/>
                  </a:lnTo>
                  <a:lnTo>
                    <a:pt x="640080" y="121920"/>
                  </a:lnTo>
                  <a:lnTo>
                    <a:pt x="924560" y="127000"/>
                  </a:lnTo>
                  <a:lnTo>
                    <a:pt x="1076960" y="198120"/>
                  </a:lnTo>
                  <a:lnTo>
                    <a:pt x="1143000" y="218440"/>
                  </a:lnTo>
                  <a:lnTo>
                    <a:pt x="1148080" y="238760"/>
                  </a:lnTo>
                  <a:lnTo>
                    <a:pt x="1264920" y="238760"/>
                  </a:lnTo>
                  <a:lnTo>
                    <a:pt x="1615440" y="289560"/>
                  </a:lnTo>
                  <a:lnTo>
                    <a:pt x="1615440" y="330200"/>
                  </a:lnTo>
                  <a:lnTo>
                    <a:pt x="1803400" y="330200"/>
                  </a:lnTo>
                  <a:lnTo>
                    <a:pt x="1803400" y="365760"/>
                  </a:lnTo>
                  <a:lnTo>
                    <a:pt x="1955800" y="365760"/>
                  </a:lnTo>
                  <a:lnTo>
                    <a:pt x="1955800" y="386080"/>
                  </a:lnTo>
                  <a:lnTo>
                    <a:pt x="2250440" y="386080"/>
                  </a:lnTo>
                  <a:lnTo>
                    <a:pt x="2372360" y="452120"/>
                  </a:lnTo>
                  <a:lnTo>
                    <a:pt x="2692400" y="452120"/>
                  </a:lnTo>
                  <a:lnTo>
                    <a:pt x="2692400" y="497840"/>
                  </a:lnTo>
                  <a:lnTo>
                    <a:pt x="3063240" y="497840"/>
                  </a:lnTo>
                  <a:lnTo>
                    <a:pt x="3063240" y="533400"/>
                  </a:lnTo>
                  <a:lnTo>
                    <a:pt x="3154680" y="533400"/>
                  </a:lnTo>
                  <a:lnTo>
                    <a:pt x="3154680" y="579120"/>
                  </a:lnTo>
                  <a:lnTo>
                    <a:pt x="3180080" y="579120"/>
                  </a:lnTo>
                  <a:lnTo>
                    <a:pt x="3180080" y="624840"/>
                  </a:lnTo>
                  <a:lnTo>
                    <a:pt x="4851400" y="624840"/>
                  </a:lnTo>
                  <a:lnTo>
                    <a:pt x="4851400" y="721360"/>
                  </a:lnTo>
                  <a:lnTo>
                    <a:pt x="5288280" y="721360"/>
                  </a:lnTo>
                  <a:lnTo>
                    <a:pt x="5288280" y="828040"/>
                  </a:lnTo>
                  <a:lnTo>
                    <a:pt x="7559040" y="828040"/>
                  </a:lnTo>
                </a:path>
              </a:pathLst>
            </a:custGeom>
            <a:noFill/>
            <a:ln w="19050">
              <a:solidFill>
                <a:srgbClr val="009A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grpSp>
      <p:sp>
        <p:nvSpPr>
          <p:cNvPr id="526" name="Rectangle 525">
            <a:extLst>
              <a:ext uri="{FF2B5EF4-FFF2-40B4-BE49-F238E27FC236}">
                <a16:creationId xmlns:a16="http://schemas.microsoft.com/office/drawing/2014/main" id="{2398263F-20CD-08B7-8DCC-F224C3978B27}"/>
              </a:ext>
            </a:extLst>
          </p:cNvPr>
          <p:cNvSpPr/>
          <p:nvPr/>
        </p:nvSpPr>
        <p:spPr>
          <a:xfrm>
            <a:off x="1809750" y="3136088"/>
            <a:ext cx="2705089" cy="756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grpSp>
        <p:nvGrpSpPr>
          <p:cNvPr id="527" name="Group 526">
            <a:extLst>
              <a:ext uri="{FF2B5EF4-FFF2-40B4-BE49-F238E27FC236}">
                <a16:creationId xmlns:a16="http://schemas.microsoft.com/office/drawing/2014/main" id="{0628B4C3-452C-4D8C-5C6D-D5A17808C8EE}"/>
              </a:ext>
            </a:extLst>
          </p:cNvPr>
          <p:cNvGrpSpPr/>
          <p:nvPr/>
        </p:nvGrpSpPr>
        <p:grpSpPr>
          <a:xfrm>
            <a:off x="1932091" y="2588249"/>
            <a:ext cx="3261156" cy="914400"/>
            <a:chOff x="4017389" y="1078053"/>
            <a:chExt cx="3261156" cy="914400"/>
          </a:xfrm>
        </p:grpSpPr>
        <p:grpSp>
          <p:nvGrpSpPr>
            <p:cNvPr id="528" name="Group 527">
              <a:extLst>
                <a:ext uri="{FF2B5EF4-FFF2-40B4-BE49-F238E27FC236}">
                  <a16:creationId xmlns:a16="http://schemas.microsoft.com/office/drawing/2014/main" id="{81C87876-BF27-439A-01BA-2079D8445A3C}"/>
                </a:ext>
              </a:extLst>
            </p:cNvPr>
            <p:cNvGrpSpPr/>
            <p:nvPr/>
          </p:nvGrpSpPr>
          <p:grpSpPr>
            <a:xfrm>
              <a:off x="4017389" y="1278308"/>
              <a:ext cx="3261156" cy="651762"/>
              <a:chOff x="4017389" y="1278308"/>
              <a:chExt cx="3261156" cy="651762"/>
            </a:xfrm>
          </p:grpSpPr>
          <p:sp>
            <p:nvSpPr>
              <p:cNvPr id="533" name="Rectangle 17">
                <a:extLst>
                  <a:ext uri="{FF2B5EF4-FFF2-40B4-BE49-F238E27FC236}">
                    <a16:creationId xmlns:a16="http://schemas.microsoft.com/office/drawing/2014/main" id="{E1C95C00-D838-DDF6-9EF3-FCEA179F4940}"/>
                  </a:ext>
                </a:extLst>
              </p:cNvPr>
              <p:cNvSpPr>
                <a:spLocks noChangeArrowheads="1"/>
              </p:cNvSpPr>
              <p:nvPr/>
            </p:nvSpPr>
            <p:spPr bwMode="auto">
              <a:xfrm>
                <a:off x="4017389" y="1350514"/>
                <a:ext cx="146304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9AB5"/>
                    </a:solidFill>
                    <a:effectLst/>
                    <a:uLnTx/>
                    <a:uFillTx/>
                    <a:latin typeface="Trebuchet MS" panose="020B0603020202020204"/>
                    <a:ea typeface="+mn-ea"/>
                    <a:cs typeface="+mn-cs"/>
                  </a:rPr>
                  <a:t>62/288 (21.5%)</a:t>
                </a:r>
              </a:p>
            </p:txBody>
          </p:sp>
          <p:grpSp>
            <p:nvGrpSpPr>
              <p:cNvPr id="534" name="Group 533">
                <a:extLst>
                  <a:ext uri="{FF2B5EF4-FFF2-40B4-BE49-F238E27FC236}">
                    <a16:creationId xmlns:a16="http://schemas.microsoft.com/office/drawing/2014/main" id="{10D695E2-0DE0-EFC7-680F-61DD1180CF8F}"/>
                  </a:ext>
                </a:extLst>
              </p:cNvPr>
              <p:cNvGrpSpPr/>
              <p:nvPr/>
            </p:nvGrpSpPr>
            <p:grpSpPr>
              <a:xfrm>
                <a:off x="5079742" y="1278308"/>
                <a:ext cx="2198803" cy="651762"/>
                <a:chOff x="5079742" y="1278308"/>
                <a:chExt cx="2198803" cy="651762"/>
              </a:xfrm>
            </p:grpSpPr>
            <p:sp>
              <p:nvSpPr>
                <p:cNvPr id="535" name="Rectangle 17">
                  <a:extLst>
                    <a:ext uri="{FF2B5EF4-FFF2-40B4-BE49-F238E27FC236}">
                      <a16:creationId xmlns:a16="http://schemas.microsoft.com/office/drawing/2014/main" id="{12F5089F-575A-B1BD-D7C5-131DC956559A}"/>
                    </a:ext>
                  </a:extLst>
                </p:cNvPr>
                <p:cNvSpPr>
                  <a:spLocks noChangeArrowheads="1"/>
                </p:cNvSpPr>
                <p:nvPr/>
              </p:nvSpPr>
              <p:spPr bwMode="auto">
                <a:xfrm>
                  <a:off x="5093234" y="1278308"/>
                  <a:ext cx="218531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9AB5"/>
                      </a:solidFill>
                      <a:effectLst/>
                      <a:uLnTx/>
                      <a:uFillTx/>
                      <a:latin typeface="Trebuchet MS" panose="020B0603020202020204"/>
                      <a:ea typeface="+mn-ea"/>
                      <a:cs typeface="+mn-cs"/>
                    </a:rPr>
                    <a:t>HR 0.79</a:t>
                  </a:r>
                </a:p>
              </p:txBody>
            </p:sp>
            <p:sp>
              <p:nvSpPr>
                <p:cNvPr id="536" name="Rectangle 17">
                  <a:extLst>
                    <a:ext uri="{FF2B5EF4-FFF2-40B4-BE49-F238E27FC236}">
                      <a16:creationId xmlns:a16="http://schemas.microsoft.com/office/drawing/2014/main" id="{AF9F1B93-2391-EC65-3C23-CEA6B1163E38}"/>
                    </a:ext>
                  </a:extLst>
                </p:cNvPr>
                <p:cNvSpPr>
                  <a:spLocks noChangeArrowheads="1"/>
                </p:cNvSpPr>
                <p:nvPr/>
              </p:nvSpPr>
              <p:spPr bwMode="auto">
                <a:xfrm>
                  <a:off x="5079742" y="1714626"/>
                  <a:ext cx="2198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9AB5"/>
                      </a:solidFill>
                      <a:effectLst/>
                      <a:uLnTx/>
                      <a:uFillTx/>
                      <a:latin typeface="Trebuchet MS" panose="020B0603020202020204"/>
                      <a:ea typeface="+mn-ea"/>
                      <a:cs typeface="+mn-cs"/>
                    </a:rPr>
                    <a:t>(95% CI, 0.54–1.15)</a:t>
                  </a:r>
                </a:p>
              </p:txBody>
            </p:sp>
          </p:grpSp>
        </p:grpSp>
        <p:sp>
          <p:nvSpPr>
            <p:cNvPr id="529" name="Rectangle 17">
              <a:extLst>
                <a:ext uri="{FF2B5EF4-FFF2-40B4-BE49-F238E27FC236}">
                  <a16:creationId xmlns:a16="http://schemas.microsoft.com/office/drawing/2014/main" id="{4AB4AD9F-FE65-F07C-2A97-9B09F67611B9}"/>
                </a:ext>
              </a:extLst>
            </p:cNvPr>
            <p:cNvSpPr>
              <a:spLocks noChangeArrowheads="1"/>
            </p:cNvSpPr>
            <p:nvPr/>
          </p:nvSpPr>
          <p:spPr bwMode="auto">
            <a:xfrm>
              <a:off x="4340278" y="1078053"/>
              <a:ext cx="111101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595454"/>
                  </a:solidFill>
                  <a:effectLst/>
                  <a:uLnTx/>
                  <a:uFillTx/>
                  <a:latin typeface="Trebuchet MS" panose="020B0603020202020204"/>
                  <a:ea typeface="+mn-ea"/>
                  <a:cs typeface="+mn-cs"/>
                </a:rPr>
                <a:t>No. of events</a:t>
              </a:r>
            </a:p>
          </p:txBody>
        </p:sp>
        <p:sp>
          <p:nvSpPr>
            <p:cNvPr id="530" name="Rectangle 17">
              <a:extLst>
                <a:ext uri="{FF2B5EF4-FFF2-40B4-BE49-F238E27FC236}">
                  <a16:creationId xmlns:a16="http://schemas.microsoft.com/office/drawing/2014/main" id="{48EC1035-D6B5-8A91-22A7-D329E732A177}"/>
                </a:ext>
              </a:extLst>
            </p:cNvPr>
            <p:cNvSpPr>
              <a:spLocks noChangeArrowheads="1"/>
            </p:cNvSpPr>
            <p:nvPr/>
          </p:nvSpPr>
          <p:spPr bwMode="auto">
            <a:xfrm>
              <a:off x="5840308" y="1078053"/>
              <a:ext cx="143823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595454"/>
                  </a:solidFill>
                  <a:effectLst/>
                  <a:uLnTx/>
                  <a:uFillTx/>
                  <a:latin typeface="Trebuchet MS" panose="020B0603020202020204"/>
                  <a:ea typeface="+mn-ea"/>
                  <a:cs typeface="+mn-cs"/>
                </a:rPr>
                <a:t>Hazard ratio</a:t>
              </a:r>
            </a:p>
          </p:txBody>
        </p:sp>
        <p:sp>
          <p:nvSpPr>
            <p:cNvPr id="531" name="Rectangle 530">
              <a:extLst>
                <a:ext uri="{FF2B5EF4-FFF2-40B4-BE49-F238E27FC236}">
                  <a16:creationId xmlns:a16="http://schemas.microsoft.com/office/drawing/2014/main" id="{EBD38469-6A48-1011-14BC-576EDE395594}"/>
                </a:ext>
              </a:extLst>
            </p:cNvPr>
            <p:cNvSpPr>
              <a:spLocks noChangeArrowheads="1"/>
            </p:cNvSpPr>
            <p:nvPr/>
          </p:nvSpPr>
          <p:spPr bwMode="auto">
            <a:xfrm>
              <a:off x="4017389" y="1679127"/>
              <a:ext cx="14630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A69F9F"/>
                  </a:solidFill>
                  <a:effectLst/>
                  <a:uLnTx/>
                  <a:uFillTx/>
                  <a:latin typeface="Trebuchet MS" panose="020B0603020202020204"/>
                  <a:ea typeface="+mn-ea"/>
                  <a:cs typeface="+mn-cs"/>
                </a:rPr>
                <a:t>51/191 (26.7%)</a:t>
              </a:r>
            </a:p>
          </p:txBody>
        </p:sp>
        <p:cxnSp>
          <p:nvCxnSpPr>
            <p:cNvPr id="532" name="Straight Connector 531">
              <a:extLst>
                <a:ext uri="{FF2B5EF4-FFF2-40B4-BE49-F238E27FC236}">
                  <a16:creationId xmlns:a16="http://schemas.microsoft.com/office/drawing/2014/main" id="{74618CBF-7DB5-254F-27BA-64EF9369B47A}"/>
                </a:ext>
              </a:extLst>
            </p:cNvPr>
            <p:cNvCxnSpPr>
              <a:cxnSpLocks/>
            </p:cNvCxnSpPr>
            <p:nvPr/>
          </p:nvCxnSpPr>
          <p:spPr>
            <a:xfrm flipV="1">
              <a:off x="5636678" y="1078053"/>
              <a:ext cx="0" cy="914400"/>
            </a:xfrm>
            <a:prstGeom prst="line">
              <a:avLst/>
            </a:prstGeom>
            <a:ln w="9525" cap="sq">
              <a:solidFill>
                <a:schemeClr val="bg1">
                  <a:lumMod val="50000"/>
                </a:schemeClr>
              </a:solidFill>
            </a:ln>
          </p:spPr>
          <p:style>
            <a:lnRef idx="1">
              <a:schemeClr val="accent1"/>
            </a:lnRef>
            <a:fillRef idx="0">
              <a:schemeClr val="accent1"/>
            </a:fillRef>
            <a:effectRef idx="0">
              <a:srgbClr val="000000"/>
            </a:effectRef>
            <a:fontRef idx="minor">
              <a:schemeClr val="lt1"/>
            </a:fontRef>
          </p:style>
        </p:cxnSp>
      </p:grpSp>
      <p:sp>
        <p:nvSpPr>
          <p:cNvPr id="537" name="TextBox 536">
            <a:extLst>
              <a:ext uri="{FF2B5EF4-FFF2-40B4-BE49-F238E27FC236}">
                <a16:creationId xmlns:a16="http://schemas.microsoft.com/office/drawing/2014/main" id="{152B2879-4BB9-029D-33F6-D898D8D81DBA}"/>
              </a:ext>
            </a:extLst>
          </p:cNvPr>
          <p:cNvSpPr txBox="1"/>
          <p:nvPr/>
        </p:nvSpPr>
        <p:spPr>
          <a:xfrm>
            <a:off x="1982569" y="3616280"/>
            <a:ext cx="3137621" cy="323165"/>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595454"/>
                </a:solidFill>
                <a:effectLst/>
                <a:uLnTx/>
                <a:uFillTx/>
                <a:latin typeface="Trebuchet MS" panose="020B0603020202020204"/>
                <a:ea typeface="+mn-ea"/>
                <a:cs typeface="+mn-cs"/>
              </a:rPr>
              <a:t>Median follow-up: 10.6 months</a:t>
            </a:r>
          </a:p>
        </p:txBody>
      </p:sp>
      <p:grpSp>
        <p:nvGrpSpPr>
          <p:cNvPr id="538" name="Group 537">
            <a:extLst>
              <a:ext uri="{FF2B5EF4-FFF2-40B4-BE49-F238E27FC236}">
                <a16:creationId xmlns:a16="http://schemas.microsoft.com/office/drawing/2014/main" id="{C729160E-AF09-FCAD-610B-240D65EA7965}"/>
              </a:ext>
            </a:extLst>
          </p:cNvPr>
          <p:cNvGrpSpPr/>
          <p:nvPr/>
        </p:nvGrpSpPr>
        <p:grpSpPr>
          <a:xfrm>
            <a:off x="1669749" y="4286050"/>
            <a:ext cx="9852962" cy="74284"/>
            <a:chOff x="794086" y="4685613"/>
            <a:chExt cx="9852962" cy="74284"/>
          </a:xfrm>
        </p:grpSpPr>
        <p:cxnSp>
          <p:nvCxnSpPr>
            <p:cNvPr id="539" name="Straight Connector 538">
              <a:extLst>
                <a:ext uri="{FF2B5EF4-FFF2-40B4-BE49-F238E27FC236}">
                  <a16:creationId xmlns:a16="http://schemas.microsoft.com/office/drawing/2014/main" id="{E1A7DD10-2D3D-E88B-C5BD-D038F72E4619}"/>
                </a:ext>
              </a:extLst>
            </p:cNvPr>
            <p:cNvCxnSpPr>
              <a:cxnSpLocks/>
            </p:cNvCxnSpPr>
            <p:nvPr/>
          </p:nvCxnSpPr>
          <p:spPr>
            <a:xfrm rot="5400000">
              <a:off x="756950" y="4722749"/>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0" name="Straight Connector 539">
              <a:extLst>
                <a:ext uri="{FF2B5EF4-FFF2-40B4-BE49-F238E27FC236}">
                  <a16:creationId xmlns:a16="http://schemas.microsoft.com/office/drawing/2014/main" id="{534FC62D-6A66-968B-5641-9D460C29C168}"/>
                </a:ext>
              </a:extLst>
            </p:cNvPr>
            <p:cNvCxnSpPr>
              <a:cxnSpLocks/>
            </p:cNvCxnSpPr>
            <p:nvPr/>
          </p:nvCxnSpPr>
          <p:spPr>
            <a:xfrm rot="5400000">
              <a:off x="2550826" y="4722752"/>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1" name="Straight Connector 540">
              <a:extLst>
                <a:ext uri="{FF2B5EF4-FFF2-40B4-BE49-F238E27FC236}">
                  <a16:creationId xmlns:a16="http://schemas.microsoft.com/office/drawing/2014/main" id="{0DABB7A7-B241-245A-DD19-80F71F445942}"/>
                </a:ext>
              </a:extLst>
            </p:cNvPr>
            <p:cNvCxnSpPr>
              <a:cxnSpLocks/>
            </p:cNvCxnSpPr>
            <p:nvPr/>
          </p:nvCxnSpPr>
          <p:spPr>
            <a:xfrm rot="5400000">
              <a:off x="1655171" y="4722752"/>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2" name="Straight Connector 541">
              <a:extLst>
                <a:ext uri="{FF2B5EF4-FFF2-40B4-BE49-F238E27FC236}">
                  <a16:creationId xmlns:a16="http://schemas.microsoft.com/office/drawing/2014/main" id="{46900EEE-8AC3-29D4-CD6B-095638F7B2AF}"/>
                </a:ext>
              </a:extLst>
            </p:cNvPr>
            <p:cNvCxnSpPr>
              <a:cxnSpLocks/>
            </p:cNvCxnSpPr>
            <p:nvPr/>
          </p:nvCxnSpPr>
          <p:spPr>
            <a:xfrm rot="5400000">
              <a:off x="10609912" y="4722757"/>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3" name="Straight Connector 542">
              <a:extLst>
                <a:ext uri="{FF2B5EF4-FFF2-40B4-BE49-F238E27FC236}">
                  <a16:creationId xmlns:a16="http://schemas.microsoft.com/office/drawing/2014/main" id="{086C67DF-D225-20E1-4E00-B69DF64F3521}"/>
                </a:ext>
              </a:extLst>
            </p:cNvPr>
            <p:cNvCxnSpPr>
              <a:cxnSpLocks/>
            </p:cNvCxnSpPr>
            <p:nvPr/>
          </p:nvCxnSpPr>
          <p:spPr>
            <a:xfrm rot="5400000">
              <a:off x="9714563" y="4722758"/>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4" name="Straight Connector 543">
              <a:extLst>
                <a:ext uri="{FF2B5EF4-FFF2-40B4-BE49-F238E27FC236}">
                  <a16:creationId xmlns:a16="http://schemas.microsoft.com/office/drawing/2014/main" id="{33E6BE99-AACF-68F3-CD34-203BF5E7B7AA}"/>
                </a:ext>
              </a:extLst>
            </p:cNvPr>
            <p:cNvCxnSpPr>
              <a:cxnSpLocks/>
            </p:cNvCxnSpPr>
            <p:nvPr/>
          </p:nvCxnSpPr>
          <p:spPr>
            <a:xfrm rot="5400000">
              <a:off x="8825563" y="4722759"/>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5" name="Straight Connector 544">
              <a:extLst>
                <a:ext uri="{FF2B5EF4-FFF2-40B4-BE49-F238E27FC236}">
                  <a16:creationId xmlns:a16="http://schemas.microsoft.com/office/drawing/2014/main" id="{DC17966A-3933-64EF-F4C5-E358FBD92525}"/>
                </a:ext>
              </a:extLst>
            </p:cNvPr>
            <p:cNvCxnSpPr>
              <a:cxnSpLocks/>
            </p:cNvCxnSpPr>
            <p:nvPr/>
          </p:nvCxnSpPr>
          <p:spPr>
            <a:xfrm rot="5400000">
              <a:off x="7920688" y="4722760"/>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6" name="Straight Connector 545">
              <a:extLst>
                <a:ext uri="{FF2B5EF4-FFF2-40B4-BE49-F238E27FC236}">
                  <a16:creationId xmlns:a16="http://schemas.microsoft.com/office/drawing/2014/main" id="{D26A6676-31EC-272F-BCB5-D7F386A44990}"/>
                </a:ext>
              </a:extLst>
            </p:cNvPr>
            <p:cNvCxnSpPr>
              <a:cxnSpLocks/>
            </p:cNvCxnSpPr>
            <p:nvPr/>
          </p:nvCxnSpPr>
          <p:spPr>
            <a:xfrm rot="5400000">
              <a:off x="7025337" y="4722761"/>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7" name="Straight Connector 546">
              <a:extLst>
                <a:ext uri="{FF2B5EF4-FFF2-40B4-BE49-F238E27FC236}">
                  <a16:creationId xmlns:a16="http://schemas.microsoft.com/office/drawing/2014/main" id="{767BB38C-6CB2-C10B-7AFE-68D7DDD51542}"/>
                </a:ext>
              </a:extLst>
            </p:cNvPr>
            <p:cNvCxnSpPr>
              <a:cxnSpLocks/>
            </p:cNvCxnSpPr>
            <p:nvPr/>
          </p:nvCxnSpPr>
          <p:spPr>
            <a:xfrm rot="5400000">
              <a:off x="6128401" y="4722761"/>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8" name="Straight Connector 547">
              <a:extLst>
                <a:ext uri="{FF2B5EF4-FFF2-40B4-BE49-F238E27FC236}">
                  <a16:creationId xmlns:a16="http://schemas.microsoft.com/office/drawing/2014/main" id="{2CFCA0B1-55DC-2CED-7528-C5A6280C18A3}"/>
                </a:ext>
              </a:extLst>
            </p:cNvPr>
            <p:cNvCxnSpPr>
              <a:cxnSpLocks/>
            </p:cNvCxnSpPr>
            <p:nvPr/>
          </p:nvCxnSpPr>
          <p:spPr>
            <a:xfrm rot="5400000">
              <a:off x="5240039" y="4722762"/>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9" name="Straight Connector 548">
              <a:extLst>
                <a:ext uri="{FF2B5EF4-FFF2-40B4-BE49-F238E27FC236}">
                  <a16:creationId xmlns:a16="http://schemas.microsoft.com/office/drawing/2014/main" id="{80A1D38D-F454-A215-9004-CC5F5DBA04D5}"/>
                </a:ext>
              </a:extLst>
            </p:cNvPr>
            <p:cNvCxnSpPr>
              <a:cxnSpLocks/>
            </p:cNvCxnSpPr>
            <p:nvPr/>
          </p:nvCxnSpPr>
          <p:spPr>
            <a:xfrm rot="5400000">
              <a:off x="3447760" y="4722753"/>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0" name="Straight Connector 549">
              <a:extLst>
                <a:ext uri="{FF2B5EF4-FFF2-40B4-BE49-F238E27FC236}">
                  <a16:creationId xmlns:a16="http://schemas.microsoft.com/office/drawing/2014/main" id="{2A2D2E68-3DEA-1FB6-27BB-35B1EAADCD67}"/>
                </a:ext>
              </a:extLst>
            </p:cNvPr>
            <p:cNvCxnSpPr>
              <a:cxnSpLocks/>
            </p:cNvCxnSpPr>
            <p:nvPr/>
          </p:nvCxnSpPr>
          <p:spPr>
            <a:xfrm rot="5400000">
              <a:off x="4344384" y="4722754"/>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51" name="Group 550">
            <a:extLst>
              <a:ext uri="{FF2B5EF4-FFF2-40B4-BE49-F238E27FC236}">
                <a16:creationId xmlns:a16="http://schemas.microsoft.com/office/drawing/2014/main" id="{ED78AF3A-7478-AF35-DC13-1F2A61447A41}"/>
              </a:ext>
            </a:extLst>
          </p:cNvPr>
          <p:cNvGrpSpPr/>
          <p:nvPr/>
        </p:nvGrpSpPr>
        <p:grpSpPr>
          <a:xfrm>
            <a:off x="1669750" y="1138325"/>
            <a:ext cx="9852960" cy="3148597"/>
            <a:chOff x="1669750" y="1282700"/>
            <a:chExt cx="9852960" cy="3148597"/>
          </a:xfrm>
        </p:grpSpPr>
        <p:cxnSp>
          <p:nvCxnSpPr>
            <p:cNvPr id="552" name="Straight Connector 551">
              <a:extLst>
                <a:ext uri="{FF2B5EF4-FFF2-40B4-BE49-F238E27FC236}">
                  <a16:creationId xmlns:a16="http://schemas.microsoft.com/office/drawing/2014/main" id="{EF4D383A-2ED3-D8EB-C810-D3A9E78B9B80}"/>
                </a:ext>
              </a:extLst>
            </p:cNvPr>
            <p:cNvCxnSpPr>
              <a:cxnSpLocks/>
            </p:cNvCxnSpPr>
            <p:nvPr/>
          </p:nvCxnSpPr>
          <p:spPr>
            <a:xfrm>
              <a:off x="1669750" y="4431297"/>
              <a:ext cx="9852960"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3" name="Straight Connector 552">
              <a:extLst>
                <a:ext uri="{FF2B5EF4-FFF2-40B4-BE49-F238E27FC236}">
                  <a16:creationId xmlns:a16="http://schemas.microsoft.com/office/drawing/2014/main" id="{F31871FF-8948-0757-EA89-6631FF67FF54}"/>
                </a:ext>
              </a:extLst>
            </p:cNvPr>
            <p:cNvCxnSpPr>
              <a:cxnSpLocks/>
            </p:cNvCxnSpPr>
            <p:nvPr/>
          </p:nvCxnSpPr>
          <p:spPr>
            <a:xfrm>
              <a:off x="1669750" y="1282700"/>
              <a:ext cx="0" cy="3148597"/>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54" name="Group 553">
            <a:extLst>
              <a:ext uri="{FF2B5EF4-FFF2-40B4-BE49-F238E27FC236}">
                <a16:creationId xmlns:a16="http://schemas.microsoft.com/office/drawing/2014/main" id="{7F993B81-D1DB-4AA6-C8C7-F398405666FA}"/>
              </a:ext>
            </a:extLst>
          </p:cNvPr>
          <p:cNvGrpSpPr/>
          <p:nvPr/>
        </p:nvGrpSpPr>
        <p:grpSpPr>
          <a:xfrm>
            <a:off x="1595477" y="1137453"/>
            <a:ext cx="74271" cy="3148596"/>
            <a:chOff x="1595477" y="1281828"/>
            <a:chExt cx="74271" cy="3148596"/>
          </a:xfrm>
        </p:grpSpPr>
        <p:cxnSp>
          <p:nvCxnSpPr>
            <p:cNvPr id="555" name="Straight Connector 554">
              <a:extLst>
                <a:ext uri="{FF2B5EF4-FFF2-40B4-BE49-F238E27FC236}">
                  <a16:creationId xmlns:a16="http://schemas.microsoft.com/office/drawing/2014/main" id="{EB7F81C1-0BA4-EC79-F230-E112622DF93A}"/>
                </a:ext>
              </a:extLst>
            </p:cNvPr>
            <p:cNvCxnSpPr>
              <a:cxnSpLocks/>
            </p:cNvCxnSpPr>
            <p:nvPr/>
          </p:nvCxnSpPr>
          <p:spPr>
            <a:xfrm rot="10800000">
              <a:off x="1595477" y="4430424"/>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33EF1428-E9D5-E72F-6BC7-65BD683DC9C0}"/>
                </a:ext>
              </a:extLst>
            </p:cNvPr>
            <p:cNvCxnSpPr>
              <a:cxnSpLocks/>
            </p:cNvCxnSpPr>
            <p:nvPr/>
          </p:nvCxnSpPr>
          <p:spPr>
            <a:xfrm rot="10800000">
              <a:off x="1595477" y="4119271"/>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7" name="Straight Connector 556">
              <a:extLst>
                <a:ext uri="{FF2B5EF4-FFF2-40B4-BE49-F238E27FC236}">
                  <a16:creationId xmlns:a16="http://schemas.microsoft.com/office/drawing/2014/main" id="{92E810F1-DE46-6E34-F334-3B1A662160B0}"/>
                </a:ext>
              </a:extLst>
            </p:cNvPr>
            <p:cNvCxnSpPr>
              <a:cxnSpLocks/>
            </p:cNvCxnSpPr>
            <p:nvPr/>
          </p:nvCxnSpPr>
          <p:spPr>
            <a:xfrm rot="10800000">
              <a:off x="1595477" y="3800184"/>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8" name="Straight Connector 557">
              <a:extLst>
                <a:ext uri="{FF2B5EF4-FFF2-40B4-BE49-F238E27FC236}">
                  <a16:creationId xmlns:a16="http://schemas.microsoft.com/office/drawing/2014/main" id="{B6CDF1D5-F3FF-B947-8A14-B5F8B1317362}"/>
                </a:ext>
              </a:extLst>
            </p:cNvPr>
            <p:cNvCxnSpPr>
              <a:cxnSpLocks/>
            </p:cNvCxnSpPr>
            <p:nvPr/>
          </p:nvCxnSpPr>
          <p:spPr>
            <a:xfrm rot="10800000">
              <a:off x="1595477" y="3490885"/>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9" name="Straight Connector 558">
              <a:extLst>
                <a:ext uri="{FF2B5EF4-FFF2-40B4-BE49-F238E27FC236}">
                  <a16:creationId xmlns:a16="http://schemas.microsoft.com/office/drawing/2014/main" id="{AAFDAD82-0588-47A6-97BB-8A201F1E72F3}"/>
                </a:ext>
              </a:extLst>
            </p:cNvPr>
            <p:cNvCxnSpPr>
              <a:cxnSpLocks/>
            </p:cNvCxnSpPr>
            <p:nvPr/>
          </p:nvCxnSpPr>
          <p:spPr>
            <a:xfrm rot="10800000">
              <a:off x="1595477" y="3171799"/>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60" name="Straight Connector 559">
              <a:extLst>
                <a:ext uri="{FF2B5EF4-FFF2-40B4-BE49-F238E27FC236}">
                  <a16:creationId xmlns:a16="http://schemas.microsoft.com/office/drawing/2014/main" id="{5344C50C-9064-B6ED-78BA-555C2B0889CD}"/>
                </a:ext>
              </a:extLst>
            </p:cNvPr>
            <p:cNvCxnSpPr>
              <a:cxnSpLocks/>
            </p:cNvCxnSpPr>
            <p:nvPr/>
          </p:nvCxnSpPr>
          <p:spPr>
            <a:xfrm rot="10800000">
              <a:off x="1595477" y="2856998"/>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61" name="Straight Connector 560">
              <a:extLst>
                <a:ext uri="{FF2B5EF4-FFF2-40B4-BE49-F238E27FC236}">
                  <a16:creationId xmlns:a16="http://schemas.microsoft.com/office/drawing/2014/main" id="{E097CE05-CDCC-6CF4-CAB5-BC60B5C4C4C5}"/>
                </a:ext>
              </a:extLst>
            </p:cNvPr>
            <p:cNvCxnSpPr>
              <a:cxnSpLocks/>
            </p:cNvCxnSpPr>
            <p:nvPr/>
          </p:nvCxnSpPr>
          <p:spPr>
            <a:xfrm rot="10800000">
              <a:off x="1595477" y="2549024"/>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62" name="Straight Connector 561">
              <a:extLst>
                <a:ext uri="{FF2B5EF4-FFF2-40B4-BE49-F238E27FC236}">
                  <a16:creationId xmlns:a16="http://schemas.microsoft.com/office/drawing/2014/main" id="{CAF6C11E-799F-E3CE-AA84-667B02028830}"/>
                </a:ext>
              </a:extLst>
            </p:cNvPr>
            <p:cNvCxnSpPr>
              <a:cxnSpLocks/>
            </p:cNvCxnSpPr>
            <p:nvPr/>
          </p:nvCxnSpPr>
          <p:spPr>
            <a:xfrm rot="10800000">
              <a:off x="1595477" y="2229936"/>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63" name="Straight Connector 562">
              <a:extLst>
                <a:ext uri="{FF2B5EF4-FFF2-40B4-BE49-F238E27FC236}">
                  <a16:creationId xmlns:a16="http://schemas.microsoft.com/office/drawing/2014/main" id="{4E370C3B-040E-73AB-BEA6-5D379EC25D48}"/>
                </a:ext>
              </a:extLst>
            </p:cNvPr>
            <p:cNvCxnSpPr>
              <a:cxnSpLocks/>
            </p:cNvCxnSpPr>
            <p:nvPr/>
          </p:nvCxnSpPr>
          <p:spPr>
            <a:xfrm rot="10800000">
              <a:off x="1595477" y="1914024"/>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64" name="Straight Connector 563">
              <a:extLst>
                <a:ext uri="{FF2B5EF4-FFF2-40B4-BE49-F238E27FC236}">
                  <a16:creationId xmlns:a16="http://schemas.microsoft.com/office/drawing/2014/main" id="{7D380420-83D2-21C0-D8E1-FDDA521BB1D4}"/>
                </a:ext>
              </a:extLst>
            </p:cNvPr>
            <p:cNvCxnSpPr>
              <a:cxnSpLocks/>
            </p:cNvCxnSpPr>
            <p:nvPr/>
          </p:nvCxnSpPr>
          <p:spPr>
            <a:xfrm rot="10800000">
              <a:off x="1595477" y="1600310"/>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65" name="Straight Connector 564">
              <a:extLst>
                <a:ext uri="{FF2B5EF4-FFF2-40B4-BE49-F238E27FC236}">
                  <a16:creationId xmlns:a16="http://schemas.microsoft.com/office/drawing/2014/main" id="{2380656C-199F-A0C0-0365-B8B27A3B0A14}"/>
                </a:ext>
              </a:extLst>
            </p:cNvPr>
            <p:cNvCxnSpPr>
              <a:cxnSpLocks/>
            </p:cNvCxnSpPr>
            <p:nvPr/>
          </p:nvCxnSpPr>
          <p:spPr>
            <a:xfrm rot="10800000">
              <a:off x="1595477" y="1281828"/>
              <a:ext cx="74271"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66" name="Group 565">
            <a:extLst>
              <a:ext uri="{FF2B5EF4-FFF2-40B4-BE49-F238E27FC236}">
                <a16:creationId xmlns:a16="http://schemas.microsoft.com/office/drawing/2014/main" id="{B5A1A86C-61DF-E0C1-D504-114A1619B385}"/>
              </a:ext>
            </a:extLst>
          </p:cNvPr>
          <p:cNvGrpSpPr/>
          <p:nvPr/>
        </p:nvGrpSpPr>
        <p:grpSpPr>
          <a:xfrm>
            <a:off x="896622" y="983411"/>
            <a:ext cx="733132" cy="3456527"/>
            <a:chOff x="896622" y="1127786"/>
            <a:chExt cx="733132" cy="3456527"/>
          </a:xfrm>
        </p:grpSpPr>
        <p:sp>
          <p:nvSpPr>
            <p:cNvPr id="567" name="TextBox 566">
              <a:extLst>
                <a:ext uri="{FF2B5EF4-FFF2-40B4-BE49-F238E27FC236}">
                  <a16:creationId xmlns:a16="http://schemas.microsoft.com/office/drawing/2014/main" id="{1CE11D85-D01A-DFC7-0FFA-7880D79ECD29}"/>
                </a:ext>
              </a:extLst>
            </p:cNvPr>
            <p:cNvSpPr txBox="1"/>
            <p:nvPr/>
          </p:nvSpPr>
          <p:spPr>
            <a:xfrm>
              <a:off x="1350510" y="4276536"/>
              <a:ext cx="279244"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a:t>
              </a:r>
            </a:p>
          </p:txBody>
        </p:sp>
        <p:sp>
          <p:nvSpPr>
            <p:cNvPr id="568" name="TextBox 567">
              <a:extLst>
                <a:ext uri="{FF2B5EF4-FFF2-40B4-BE49-F238E27FC236}">
                  <a16:creationId xmlns:a16="http://schemas.microsoft.com/office/drawing/2014/main" id="{6359A690-5E1F-6645-ED74-0F3FB21560AB}"/>
                </a:ext>
              </a:extLst>
            </p:cNvPr>
            <p:cNvSpPr txBox="1"/>
            <p:nvPr/>
          </p:nvSpPr>
          <p:spPr>
            <a:xfrm>
              <a:off x="1190210" y="3966212"/>
              <a:ext cx="439544"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0.1</a:t>
              </a:r>
            </a:p>
          </p:txBody>
        </p:sp>
        <p:sp>
          <p:nvSpPr>
            <p:cNvPr id="569" name="TextBox 568">
              <a:extLst>
                <a:ext uri="{FF2B5EF4-FFF2-40B4-BE49-F238E27FC236}">
                  <a16:creationId xmlns:a16="http://schemas.microsoft.com/office/drawing/2014/main" id="{31F84CF9-700A-22FA-2389-70F6C903738A}"/>
                </a:ext>
              </a:extLst>
            </p:cNvPr>
            <p:cNvSpPr txBox="1"/>
            <p:nvPr/>
          </p:nvSpPr>
          <p:spPr>
            <a:xfrm>
              <a:off x="1190210" y="3646291"/>
              <a:ext cx="439544"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0.2</a:t>
              </a:r>
            </a:p>
          </p:txBody>
        </p:sp>
        <p:sp>
          <p:nvSpPr>
            <p:cNvPr id="570" name="TextBox 569">
              <a:extLst>
                <a:ext uri="{FF2B5EF4-FFF2-40B4-BE49-F238E27FC236}">
                  <a16:creationId xmlns:a16="http://schemas.microsoft.com/office/drawing/2014/main" id="{85AC5578-48A9-BCC2-FAC1-B37EA3F9AA0F}"/>
                </a:ext>
              </a:extLst>
            </p:cNvPr>
            <p:cNvSpPr txBox="1"/>
            <p:nvPr/>
          </p:nvSpPr>
          <p:spPr>
            <a:xfrm>
              <a:off x="1190210" y="3338410"/>
              <a:ext cx="439544"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0.3</a:t>
              </a:r>
            </a:p>
          </p:txBody>
        </p:sp>
        <p:sp>
          <p:nvSpPr>
            <p:cNvPr id="571" name="TextBox 570">
              <a:extLst>
                <a:ext uri="{FF2B5EF4-FFF2-40B4-BE49-F238E27FC236}">
                  <a16:creationId xmlns:a16="http://schemas.microsoft.com/office/drawing/2014/main" id="{6E9D063A-9830-14AF-ACA8-3E2676705F47}"/>
                </a:ext>
              </a:extLst>
            </p:cNvPr>
            <p:cNvSpPr txBox="1"/>
            <p:nvPr/>
          </p:nvSpPr>
          <p:spPr>
            <a:xfrm>
              <a:off x="1190210" y="3019320"/>
              <a:ext cx="439544"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0.4</a:t>
              </a:r>
            </a:p>
          </p:txBody>
        </p:sp>
        <p:sp>
          <p:nvSpPr>
            <p:cNvPr id="572" name="TextBox 571">
              <a:extLst>
                <a:ext uri="{FF2B5EF4-FFF2-40B4-BE49-F238E27FC236}">
                  <a16:creationId xmlns:a16="http://schemas.microsoft.com/office/drawing/2014/main" id="{E4C3BFF3-E259-F9D3-E71A-04BF83728F61}"/>
                </a:ext>
              </a:extLst>
            </p:cNvPr>
            <p:cNvSpPr txBox="1"/>
            <p:nvPr/>
          </p:nvSpPr>
          <p:spPr>
            <a:xfrm>
              <a:off x="1190210" y="2706589"/>
              <a:ext cx="439544"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0.5</a:t>
              </a:r>
            </a:p>
          </p:txBody>
        </p:sp>
        <p:sp>
          <p:nvSpPr>
            <p:cNvPr id="573" name="TextBox 572">
              <a:extLst>
                <a:ext uri="{FF2B5EF4-FFF2-40B4-BE49-F238E27FC236}">
                  <a16:creationId xmlns:a16="http://schemas.microsoft.com/office/drawing/2014/main" id="{664E32E2-19B1-FEB5-1A96-A1DB1A40AD07}"/>
                </a:ext>
              </a:extLst>
            </p:cNvPr>
            <p:cNvSpPr txBox="1"/>
            <p:nvPr/>
          </p:nvSpPr>
          <p:spPr>
            <a:xfrm>
              <a:off x="1190210" y="2397030"/>
              <a:ext cx="439544"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0.6</a:t>
              </a:r>
            </a:p>
          </p:txBody>
        </p:sp>
        <p:sp>
          <p:nvSpPr>
            <p:cNvPr id="574" name="TextBox 573">
              <a:extLst>
                <a:ext uri="{FF2B5EF4-FFF2-40B4-BE49-F238E27FC236}">
                  <a16:creationId xmlns:a16="http://schemas.microsoft.com/office/drawing/2014/main" id="{7CF811FD-2CDD-E9B6-1490-079FB99565E5}"/>
                </a:ext>
              </a:extLst>
            </p:cNvPr>
            <p:cNvSpPr txBox="1"/>
            <p:nvPr/>
          </p:nvSpPr>
          <p:spPr>
            <a:xfrm>
              <a:off x="1190210" y="2078094"/>
              <a:ext cx="439544"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0.7</a:t>
              </a:r>
            </a:p>
          </p:txBody>
        </p:sp>
        <p:sp>
          <p:nvSpPr>
            <p:cNvPr id="575" name="TextBox 574">
              <a:extLst>
                <a:ext uri="{FF2B5EF4-FFF2-40B4-BE49-F238E27FC236}">
                  <a16:creationId xmlns:a16="http://schemas.microsoft.com/office/drawing/2014/main" id="{EDA3D2A1-D198-D41B-93BD-701350E8AC77}"/>
                </a:ext>
              </a:extLst>
            </p:cNvPr>
            <p:cNvSpPr txBox="1"/>
            <p:nvPr/>
          </p:nvSpPr>
          <p:spPr>
            <a:xfrm>
              <a:off x="1190210" y="1760562"/>
              <a:ext cx="439544"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0.8</a:t>
              </a:r>
            </a:p>
          </p:txBody>
        </p:sp>
        <p:sp>
          <p:nvSpPr>
            <p:cNvPr id="576" name="TextBox 575">
              <a:extLst>
                <a:ext uri="{FF2B5EF4-FFF2-40B4-BE49-F238E27FC236}">
                  <a16:creationId xmlns:a16="http://schemas.microsoft.com/office/drawing/2014/main" id="{0E1262F5-2366-DF3E-8FC7-EEAC798F5973}"/>
                </a:ext>
              </a:extLst>
            </p:cNvPr>
            <p:cNvSpPr txBox="1"/>
            <p:nvPr/>
          </p:nvSpPr>
          <p:spPr>
            <a:xfrm>
              <a:off x="1190210" y="1444830"/>
              <a:ext cx="439544"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0.9</a:t>
              </a:r>
            </a:p>
          </p:txBody>
        </p:sp>
        <p:sp>
          <p:nvSpPr>
            <p:cNvPr id="577" name="TextBox 576">
              <a:extLst>
                <a:ext uri="{FF2B5EF4-FFF2-40B4-BE49-F238E27FC236}">
                  <a16:creationId xmlns:a16="http://schemas.microsoft.com/office/drawing/2014/main" id="{8A06BD84-DB30-554F-6ECD-75EF0D8BDE6D}"/>
                </a:ext>
              </a:extLst>
            </p:cNvPr>
            <p:cNvSpPr txBox="1"/>
            <p:nvPr/>
          </p:nvSpPr>
          <p:spPr>
            <a:xfrm>
              <a:off x="1190210" y="1127786"/>
              <a:ext cx="439544"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1.0</a:t>
              </a:r>
            </a:p>
          </p:txBody>
        </p:sp>
        <p:sp>
          <p:nvSpPr>
            <p:cNvPr id="578" name="TextBox 577">
              <a:extLst>
                <a:ext uri="{FF2B5EF4-FFF2-40B4-BE49-F238E27FC236}">
                  <a16:creationId xmlns:a16="http://schemas.microsoft.com/office/drawing/2014/main" id="{5CBBA17F-23EE-BEB0-E37C-2F15B771ECD7}"/>
                </a:ext>
              </a:extLst>
            </p:cNvPr>
            <p:cNvSpPr txBox="1"/>
            <p:nvPr/>
          </p:nvSpPr>
          <p:spPr>
            <a:xfrm rot="16200000">
              <a:off x="227208" y="2671057"/>
              <a:ext cx="1646605"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595454"/>
                  </a:solidFill>
                  <a:effectLst/>
                  <a:uLnTx/>
                  <a:uFillTx/>
                  <a:latin typeface="Trebuchet MS" panose="020B0603020202020204"/>
                  <a:ea typeface="+mn-ea"/>
                  <a:cs typeface="+mn-cs"/>
                </a:rPr>
                <a:t>Probability of OS</a:t>
              </a:r>
            </a:p>
          </p:txBody>
        </p:sp>
      </p:grpSp>
      <p:grpSp>
        <p:nvGrpSpPr>
          <p:cNvPr id="579" name="Group 578">
            <a:extLst>
              <a:ext uri="{FF2B5EF4-FFF2-40B4-BE49-F238E27FC236}">
                <a16:creationId xmlns:a16="http://schemas.microsoft.com/office/drawing/2014/main" id="{87758379-1297-1314-C06C-9E39B3C1FD55}"/>
              </a:ext>
            </a:extLst>
          </p:cNvPr>
          <p:cNvGrpSpPr/>
          <p:nvPr/>
        </p:nvGrpSpPr>
        <p:grpSpPr>
          <a:xfrm>
            <a:off x="1532872" y="4343552"/>
            <a:ext cx="10176209" cy="307777"/>
            <a:chOff x="1532872" y="4487927"/>
            <a:chExt cx="10176209" cy="307777"/>
          </a:xfrm>
        </p:grpSpPr>
        <p:sp>
          <p:nvSpPr>
            <p:cNvPr id="580" name="TextBox 579">
              <a:extLst>
                <a:ext uri="{FF2B5EF4-FFF2-40B4-BE49-F238E27FC236}">
                  <a16:creationId xmlns:a16="http://schemas.microsoft.com/office/drawing/2014/main" id="{9B631167-6FEB-C14A-81F9-5DB4CD40590A}"/>
                </a:ext>
              </a:extLst>
            </p:cNvPr>
            <p:cNvSpPr txBox="1"/>
            <p:nvPr/>
          </p:nvSpPr>
          <p:spPr>
            <a:xfrm>
              <a:off x="1532872" y="4487927"/>
              <a:ext cx="279243"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a:t>
              </a:r>
            </a:p>
          </p:txBody>
        </p:sp>
        <p:sp>
          <p:nvSpPr>
            <p:cNvPr id="581" name="TextBox 580">
              <a:extLst>
                <a:ext uri="{FF2B5EF4-FFF2-40B4-BE49-F238E27FC236}">
                  <a16:creationId xmlns:a16="http://schemas.microsoft.com/office/drawing/2014/main" id="{BAD84B10-45A1-52F3-4C02-1E7E82204672}"/>
                </a:ext>
              </a:extLst>
            </p:cNvPr>
            <p:cNvSpPr txBox="1"/>
            <p:nvPr/>
          </p:nvSpPr>
          <p:spPr>
            <a:xfrm>
              <a:off x="2430867" y="4487927"/>
              <a:ext cx="279243"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3</a:t>
              </a:r>
            </a:p>
          </p:txBody>
        </p:sp>
        <p:sp>
          <p:nvSpPr>
            <p:cNvPr id="582" name="TextBox 581">
              <a:extLst>
                <a:ext uri="{FF2B5EF4-FFF2-40B4-BE49-F238E27FC236}">
                  <a16:creationId xmlns:a16="http://schemas.microsoft.com/office/drawing/2014/main" id="{24D81B80-D7EF-2209-35C7-1BFEE39A0E6B}"/>
                </a:ext>
              </a:extLst>
            </p:cNvPr>
            <p:cNvSpPr txBox="1"/>
            <p:nvPr/>
          </p:nvSpPr>
          <p:spPr>
            <a:xfrm>
              <a:off x="3324649" y="4487927"/>
              <a:ext cx="279243"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6</a:t>
              </a:r>
            </a:p>
          </p:txBody>
        </p:sp>
        <p:sp>
          <p:nvSpPr>
            <p:cNvPr id="583" name="TextBox 582">
              <a:extLst>
                <a:ext uri="{FF2B5EF4-FFF2-40B4-BE49-F238E27FC236}">
                  <a16:creationId xmlns:a16="http://schemas.microsoft.com/office/drawing/2014/main" id="{FD54FD54-74C5-0B3C-0F05-BC6C383AB323}"/>
                </a:ext>
              </a:extLst>
            </p:cNvPr>
            <p:cNvSpPr txBox="1"/>
            <p:nvPr/>
          </p:nvSpPr>
          <p:spPr>
            <a:xfrm>
              <a:off x="4225413" y="4487927"/>
              <a:ext cx="279243"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9</a:t>
              </a:r>
            </a:p>
          </p:txBody>
        </p:sp>
        <p:sp>
          <p:nvSpPr>
            <p:cNvPr id="584" name="TextBox 583">
              <a:extLst>
                <a:ext uri="{FF2B5EF4-FFF2-40B4-BE49-F238E27FC236}">
                  <a16:creationId xmlns:a16="http://schemas.microsoft.com/office/drawing/2014/main" id="{898A5B4D-2967-2216-8105-9D4502275C00}"/>
                </a:ext>
              </a:extLst>
            </p:cNvPr>
            <p:cNvSpPr txBox="1"/>
            <p:nvPr/>
          </p:nvSpPr>
          <p:spPr>
            <a:xfrm>
              <a:off x="5072821" y="4487927"/>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12</a:t>
              </a:r>
            </a:p>
          </p:txBody>
        </p:sp>
        <p:sp>
          <p:nvSpPr>
            <p:cNvPr id="585" name="TextBox 584">
              <a:extLst>
                <a:ext uri="{FF2B5EF4-FFF2-40B4-BE49-F238E27FC236}">
                  <a16:creationId xmlns:a16="http://schemas.microsoft.com/office/drawing/2014/main" id="{D362B400-7252-71C1-0609-32AE120D1013}"/>
                </a:ext>
              </a:extLst>
            </p:cNvPr>
            <p:cNvSpPr txBox="1"/>
            <p:nvPr/>
          </p:nvSpPr>
          <p:spPr>
            <a:xfrm>
              <a:off x="5966331" y="4487927"/>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15</a:t>
              </a:r>
            </a:p>
          </p:txBody>
        </p:sp>
        <p:sp>
          <p:nvSpPr>
            <p:cNvPr id="586" name="TextBox 585">
              <a:extLst>
                <a:ext uri="{FF2B5EF4-FFF2-40B4-BE49-F238E27FC236}">
                  <a16:creationId xmlns:a16="http://schemas.microsoft.com/office/drawing/2014/main" id="{BD8BB896-5A2C-E5CA-3E9F-A05F14928027}"/>
                </a:ext>
              </a:extLst>
            </p:cNvPr>
            <p:cNvSpPr txBox="1"/>
            <p:nvPr/>
          </p:nvSpPr>
          <p:spPr>
            <a:xfrm>
              <a:off x="6853992" y="4487927"/>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18</a:t>
              </a:r>
            </a:p>
          </p:txBody>
        </p:sp>
        <p:sp>
          <p:nvSpPr>
            <p:cNvPr id="587" name="TextBox 586">
              <a:extLst>
                <a:ext uri="{FF2B5EF4-FFF2-40B4-BE49-F238E27FC236}">
                  <a16:creationId xmlns:a16="http://schemas.microsoft.com/office/drawing/2014/main" id="{720EEBE7-8085-5FA9-86F0-DAEA7C8C8D13}"/>
                </a:ext>
              </a:extLst>
            </p:cNvPr>
            <p:cNvSpPr txBox="1"/>
            <p:nvPr/>
          </p:nvSpPr>
          <p:spPr>
            <a:xfrm>
              <a:off x="7750867" y="4487927"/>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21</a:t>
              </a:r>
            </a:p>
          </p:txBody>
        </p:sp>
        <p:sp>
          <p:nvSpPr>
            <p:cNvPr id="588" name="TextBox 587">
              <a:extLst>
                <a:ext uri="{FF2B5EF4-FFF2-40B4-BE49-F238E27FC236}">
                  <a16:creationId xmlns:a16="http://schemas.microsoft.com/office/drawing/2014/main" id="{40B49154-9E06-07BD-6E44-39BBAD0D24B3}"/>
                </a:ext>
              </a:extLst>
            </p:cNvPr>
            <p:cNvSpPr txBox="1"/>
            <p:nvPr/>
          </p:nvSpPr>
          <p:spPr>
            <a:xfrm>
              <a:off x="8647614" y="4487927"/>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24</a:t>
              </a:r>
            </a:p>
          </p:txBody>
        </p:sp>
        <p:sp>
          <p:nvSpPr>
            <p:cNvPr id="589" name="TextBox 588">
              <a:extLst>
                <a:ext uri="{FF2B5EF4-FFF2-40B4-BE49-F238E27FC236}">
                  <a16:creationId xmlns:a16="http://schemas.microsoft.com/office/drawing/2014/main" id="{3513F55D-D522-019F-73F8-267ECF3D3BB4}"/>
                </a:ext>
              </a:extLst>
            </p:cNvPr>
            <p:cNvSpPr txBox="1"/>
            <p:nvPr/>
          </p:nvSpPr>
          <p:spPr>
            <a:xfrm>
              <a:off x="9551994" y="4487927"/>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27</a:t>
              </a:r>
            </a:p>
          </p:txBody>
        </p:sp>
        <p:sp>
          <p:nvSpPr>
            <p:cNvPr id="590" name="TextBox 589">
              <a:extLst>
                <a:ext uri="{FF2B5EF4-FFF2-40B4-BE49-F238E27FC236}">
                  <a16:creationId xmlns:a16="http://schemas.microsoft.com/office/drawing/2014/main" id="{A0D145D1-FC71-D7ED-B5DC-6B24122E9AF6}"/>
                </a:ext>
              </a:extLst>
            </p:cNvPr>
            <p:cNvSpPr txBox="1"/>
            <p:nvPr/>
          </p:nvSpPr>
          <p:spPr>
            <a:xfrm>
              <a:off x="10440998" y="4487927"/>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30</a:t>
              </a:r>
            </a:p>
          </p:txBody>
        </p:sp>
        <p:sp>
          <p:nvSpPr>
            <p:cNvPr id="591" name="TextBox 590">
              <a:extLst>
                <a:ext uri="{FF2B5EF4-FFF2-40B4-BE49-F238E27FC236}">
                  <a16:creationId xmlns:a16="http://schemas.microsoft.com/office/drawing/2014/main" id="{314CDB5C-08D8-FF88-83F1-B7CB17AD9320}"/>
                </a:ext>
              </a:extLst>
            </p:cNvPr>
            <p:cNvSpPr txBox="1"/>
            <p:nvPr/>
          </p:nvSpPr>
          <p:spPr>
            <a:xfrm>
              <a:off x="11335260" y="4487927"/>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33</a:t>
              </a:r>
            </a:p>
          </p:txBody>
        </p:sp>
      </p:grpSp>
      <p:grpSp>
        <p:nvGrpSpPr>
          <p:cNvPr id="592" name="Group 591">
            <a:extLst>
              <a:ext uri="{FF2B5EF4-FFF2-40B4-BE49-F238E27FC236}">
                <a16:creationId xmlns:a16="http://schemas.microsoft.com/office/drawing/2014/main" id="{2EEBC10A-95E6-F439-4F90-CA2F575DCD95}"/>
              </a:ext>
            </a:extLst>
          </p:cNvPr>
          <p:cNvGrpSpPr/>
          <p:nvPr/>
        </p:nvGrpSpPr>
        <p:grpSpPr>
          <a:xfrm>
            <a:off x="372279" y="4643710"/>
            <a:ext cx="11289513" cy="759658"/>
            <a:chOff x="372279" y="4676575"/>
            <a:chExt cx="11289513" cy="759658"/>
          </a:xfrm>
        </p:grpSpPr>
        <p:grpSp>
          <p:nvGrpSpPr>
            <p:cNvPr id="593" name="Group 592">
              <a:extLst>
                <a:ext uri="{FF2B5EF4-FFF2-40B4-BE49-F238E27FC236}">
                  <a16:creationId xmlns:a16="http://schemas.microsoft.com/office/drawing/2014/main" id="{7DEB2373-0505-A57E-A537-C5C207291D0A}"/>
                </a:ext>
              </a:extLst>
            </p:cNvPr>
            <p:cNvGrpSpPr/>
            <p:nvPr/>
          </p:nvGrpSpPr>
          <p:grpSpPr>
            <a:xfrm>
              <a:off x="676850" y="4876600"/>
              <a:ext cx="10984942" cy="307777"/>
              <a:chOff x="676850" y="4876600"/>
              <a:chExt cx="10984942" cy="307777"/>
            </a:xfrm>
          </p:grpSpPr>
          <p:sp>
            <p:nvSpPr>
              <p:cNvPr id="609" name="TextBox 608">
                <a:extLst>
                  <a:ext uri="{FF2B5EF4-FFF2-40B4-BE49-F238E27FC236}">
                    <a16:creationId xmlns:a16="http://schemas.microsoft.com/office/drawing/2014/main" id="{39BAECA3-D5C5-2580-DFB8-FD1E8D1FF7B9}"/>
                  </a:ext>
                </a:extLst>
              </p:cNvPr>
              <p:cNvSpPr txBox="1"/>
              <p:nvPr/>
            </p:nvSpPr>
            <p:spPr>
              <a:xfrm>
                <a:off x="1438295" y="4876600"/>
                <a:ext cx="468398"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288</a:t>
                </a:r>
              </a:p>
            </p:txBody>
          </p:sp>
          <p:sp>
            <p:nvSpPr>
              <p:cNvPr id="610" name="TextBox 609">
                <a:extLst>
                  <a:ext uri="{FF2B5EF4-FFF2-40B4-BE49-F238E27FC236}">
                    <a16:creationId xmlns:a16="http://schemas.microsoft.com/office/drawing/2014/main" id="{34C978C1-13D4-A1B2-A3AE-DEC47EA89805}"/>
                  </a:ext>
                </a:extLst>
              </p:cNvPr>
              <p:cNvSpPr txBox="1"/>
              <p:nvPr/>
            </p:nvSpPr>
            <p:spPr>
              <a:xfrm>
                <a:off x="2336290" y="4876600"/>
                <a:ext cx="468398"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273</a:t>
                </a:r>
              </a:p>
            </p:txBody>
          </p:sp>
          <p:sp>
            <p:nvSpPr>
              <p:cNvPr id="611" name="TextBox 610">
                <a:extLst>
                  <a:ext uri="{FF2B5EF4-FFF2-40B4-BE49-F238E27FC236}">
                    <a16:creationId xmlns:a16="http://schemas.microsoft.com/office/drawing/2014/main" id="{AB23C0D9-198F-C426-38FA-1293A4D45893}"/>
                  </a:ext>
                </a:extLst>
              </p:cNvPr>
              <p:cNvSpPr txBox="1"/>
              <p:nvPr/>
            </p:nvSpPr>
            <p:spPr>
              <a:xfrm>
                <a:off x="3230072" y="4876600"/>
                <a:ext cx="468398"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244</a:t>
                </a:r>
              </a:p>
            </p:txBody>
          </p:sp>
          <p:sp>
            <p:nvSpPr>
              <p:cNvPr id="612" name="TextBox 611">
                <a:extLst>
                  <a:ext uri="{FF2B5EF4-FFF2-40B4-BE49-F238E27FC236}">
                    <a16:creationId xmlns:a16="http://schemas.microsoft.com/office/drawing/2014/main" id="{2B92415C-7CB7-4E7C-9002-BFF3B84D5AED}"/>
                  </a:ext>
                </a:extLst>
              </p:cNvPr>
              <p:cNvSpPr txBox="1"/>
              <p:nvPr/>
            </p:nvSpPr>
            <p:spPr>
              <a:xfrm>
                <a:off x="4130836" y="4876600"/>
                <a:ext cx="468398"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180</a:t>
                </a:r>
              </a:p>
            </p:txBody>
          </p:sp>
          <p:sp>
            <p:nvSpPr>
              <p:cNvPr id="613" name="TextBox 612">
                <a:extLst>
                  <a:ext uri="{FF2B5EF4-FFF2-40B4-BE49-F238E27FC236}">
                    <a16:creationId xmlns:a16="http://schemas.microsoft.com/office/drawing/2014/main" id="{8A645F6F-4826-7121-7074-E39357EC0DA5}"/>
                  </a:ext>
                </a:extLst>
              </p:cNvPr>
              <p:cNvSpPr txBox="1"/>
              <p:nvPr/>
            </p:nvSpPr>
            <p:spPr>
              <a:xfrm>
                <a:off x="5025533" y="4876600"/>
                <a:ext cx="468398"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122</a:t>
                </a:r>
              </a:p>
            </p:txBody>
          </p:sp>
          <p:sp>
            <p:nvSpPr>
              <p:cNvPr id="614" name="TextBox 613">
                <a:extLst>
                  <a:ext uri="{FF2B5EF4-FFF2-40B4-BE49-F238E27FC236}">
                    <a16:creationId xmlns:a16="http://schemas.microsoft.com/office/drawing/2014/main" id="{D2CD510D-3940-0A42-84C7-DF0EB3AA75A7}"/>
                  </a:ext>
                </a:extLst>
              </p:cNvPr>
              <p:cNvSpPr txBox="1"/>
              <p:nvPr/>
            </p:nvSpPr>
            <p:spPr>
              <a:xfrm>
                <a:off x="5966331" y="4876600"/>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79</a:t>
                </a:r>
              </a:p>
            </p:txBody>
          </p:sp>
          <p:sp>
            <p:nvSpPr>
              <p:cNvPr id="615" name="TextBox 614">
                <a:extLst>
                  <a:ext uri="{FF2B5EF4-FFF2-40B4-BE49-F238E27FC236}">
                    <a16:creationId xmlns:a16="http://schemas.microsoft.com/office/drawing/2014/main" id="{DD80BDCA-5AA0-17DC-3887-0664AD9C670B}"/>
                  </a:ext>
                </a:extLst>
              </p:cNvPr>
              <p:cNvSpPr txBox="1"/>
              <p:nvPr/>
            </p:nvSpPr>
            <p:spPr>
              <a:xfrm>
                <a:off x="6853992" y="4876600"/>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45</a:t>
                </a:r>
              </a:p>
            </p:txBody>
          </p:sp>
          <p:sp>
            <p:nvSpPr>
              <p:cNvPr id="616" name="TextBox 615">
                <a:extLst>
                  <a:ext uri="{FF2B5EF4-FFF2-40B4-BE49-F238E27FC236}">
                    <a16:creationId xmlns:a16="http://schemas.microsoft.com/office/drawing/2014/main" id="{3956C616-B692-EC9D-70B8-4657D0928051}"/>
                  </a:ext>
                </a:extLst>
              </p:cNvPr>
              <p:cNvSpPr txBox="1"/>
              <p:nvPr/>
            </p:nvSpPr>
            <p:spPr>
              <a:xfrm>
                <a:off x="7750867" y="4876600"/>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35</a:t>
                </a:r>
              </a:p>
            </p:txBody>
          </p:sp>
          <p:sp>
            <p:nvSpPr>
              <p:cNvPr id="617" name="TextBox 616">
                <a:extLst>
                  <a:ext uri="{FF2B5EF4-FFF2-40B4-BE49-F238E27FC236}">
                    <a16:creationId xmlns:a16="http://schemas.microsoft.com/office/drawing/2014/main" id="{5436FA37-7DB0-730F-82D5-D7A5E36BD526}"/>
                  </a:ext>
                </a:extLst>
              </p:cNvPr>
              <p:cNvSpPr txBox="1"/>
              <p:nvPr/>
            </p:nvSpPr>
            <p:spPr>
              <a:xfrm>
                <a:off x="8647614" y="4876600"/>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25</a:t>
                </a:r>
              </a:p>
            </p:txBody>
          </p:sp>
          <p:sp>
            <p:nvSpPr>
              <p:cNvPr id="618" name="TextBox 617">
                <a:extLst>
                  <a:ext uri="{FF2B5EF4-FFF2-40B4-BE49-F238E27FC236}">
                    <a16:creationId xmlns:a16="http://schemas.microsoft.com/office/drawing/2014/main" id="{6300F6FF-E57B-3328-DFAE-BEA1B820E453}"/>
                  </a:ext>
                </a:extLst>
              </p:cNvPr>
              <p:cNvSpPr txBox="1"/>
              <p:nvPr/>
            </p:nvSpPr>
            <p:spPr>
              <a:xfrm>
                <a:off x="9551994" y="4876600"/>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12</a:t>
                </a:r>
              </a:p>
            </p:txBody>
          </p:sp>
          <p:sp>
            <p:nvSpPr>
              <p:cNvPr id="619" name="TextBox 618">
                <a:extLst>
                  <a:ext uri="{FF2B5EF4-FFF2-40B4-BE49-F238E27FC236}">
                    <a16:creationId xmlns:a16="http://schemas.microsoft.com/office/drawing/2014/main" id="{80BFC4BC-7EFD-4DBD-8565-A219FFE594C7}"/>
                  </a:ext>
                </a:extLst>
              </p:cNvPr>
              <p:cNvSpPr txBox="1"/>
              <p:nvPr/>
            </p:nvSpPr>
            <p:spPr>
              <a:xfrm>
                <a:off x="10488286" y="4876600"/>
                <a:ext cx="279244"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5</a:t>
                </a:r>
              </a:p>
            </p:txBody>
          </p:sp>
          <p:sp>
            <p:nvSpPr>
              <p:cNvPr id="620" name="TextBox 619">
                <a:extLst>
                  <a:ext uri="{FF2B5EF4-FFF2-40B4-BE49-F238E27FC236}">
                    <a16:creationId xmlns:a16="http://schemas.microsoft.com/office/drawing/2014/main" id="{83AA0497-648D-B918-274C-B8904AA8B7C6}"/>
                  </a:ext>
                </a:extLst>
              </p:cNvPr>
              <p:cNvSpPr txBox="1"/>
              <p:nvPr/>
            </p:nvSpPr>
            <p:spPr>
              <a:xfrm>
                <a:off x="11382548" y="4876600"/>
                <a:ext cx="279244"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a:t>
                </a:r>
              </a:p>
            </p:txBody>
          </p:sp>
          <p:sp>
            <p:nvSpPr>
              <p:cNvPr id="621" name="TextBox 620">
                <a:extLst>
                  <a:ext uri="{FF2B5EF4-FFF2-40B4-BE49-F238E27FC236}">
                    <a16:creationId xmlns:a16="http://schemas.microsoft.com/office/drawing/2014/main" id="{F65F5D95-3452-48C2-0B28-005374ED7346}"/>
                  </a:ext>
                </a:extLst>
              </p:cNvPr>
              <p:cNvSpPr txBox="1"/>
              <p:nvPr/>
            </p:nvSpPr>
            <p:spPr>
              <a:xfrm>
                <a:off x="676850" y="4876600"/>
                <a:ext cx="747320"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595454"/>
                    </a:solidFill>
                    <a:effectLst/>
                    <a:uLnTx/>
                    <a:uFillTx/>
                    <a:latin typeface="Trebuchet MS" panose="020B0603020202020204"/>
                    <a:ea typeface="+mn-ea"/>
                    <a:cs typeface="+mn-cs"/>
                  </a:rPr>
                  <a:t>MeziKd</a:t>
                </a:r>
                <a:endPar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grpSp>
        <p:sp>
          <p:nvSpPr>
            <p:cNvPr id="594" name="TextBox 593">
              <a:extLst>
                <a:ext uri="{FF2B5EF4-FFF2-40B4-BE49-F238E27FC236}">
                  <a16:creationId xmlns:a16="http://schemas.microsoft.com/office/drawing/2014/main" id="{334C0428-D22B-F76D-1608-7EECEC121979}"/>
                </a:ext>
              </a:extLst>
            </p:cNvPr>
            <p:cNvSpPr txBox="1"/>
            <p:nvPr/>
          </p:nvSpPr>
          <p:spPr>
            <a:xfrm>
              <a:off x="372279" y="4676575"/>
              <a:ext cx="1051891"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595454"/>
                  </a:solidFill>
                  <a:effectLst/>
                  <a:uLnTx/>
                  <a:uFillTx/>
                  <a:latin typeface="Trebuchet MS" panose="020B0603020202020204"/>
                  <a:ea typeface="+mn-ea"/>
                  <a:cs typeface="+mn-cs"/>
                </a:rPr>
                <a:t>No. at risk</a:t>
              </a:r>
            </a:p>
          </p:txBody>
        </p:sp>
        <p:grpSp>
          <p:nvGrpSpPr>
            <p:cNvPr id="595" name="Group 594">
              <a:extLst>
                <a:ext uri="{FF2B5EF4-FFF2-40B4-BE49-F238E27FC236}">
                  <a16:creationId xmlns:a16="http://schemas.microsoft.com/office/drawing/2014/main" id="{11C8427F-B17A-D92A-599B-B2E3578D7D65}"/>
                </a:ext>
              </a:extLst>
            </p:cNvPr>
            <p:cNvGrpSpPr/>
            <p:nvPr/>
          </p:nvGrpSpPr>
          <p:grpSpPr>
            <a:xfrm>
              <a:off x="1037525" y="5128456"/>
              <a:ext cx="10624267" cy="307777"/>
              <a:chOff x="1037525" y="4876600"/>
              <a:chExt cx="10624267" cy="307777"/>
            </a:xfrm>
          </p:grpSpPr>
          <p:sp>
            <p:nvSpPr>
              <p:cNvPr id="596" name="TextBox 595">
                <a:extLst>
                  <a:ext uri="{FF2B5EF4-FFF2-40B4-BE49-F238E27FC236}">
                    <a16:creationId xmlns:a16="http://schemas.microsoft.com/office/drawing/2014/main" id="{4B8FA0D0-2A57-B26E-36CA-35516C7778D0}"/>
                  </a:ext>
                </a:extLst>
              </p:cNvPr>
              <p:cNvSpPr txBox="1"/>
              <p:nvPr/>
            </p:nvSpPr>
            <p:spPr>
              <a:xfrm>
                <a:off x="1438295" y="4876600"/>
                <a:ext cx="468398"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191</a:t>
                </a:r>
              </a:p>
            </p:txBody>
          </p:sp>
          <p:sp>
            <p:nvSpPr>
              <p:cNvPr id="597" name="TextBox 596">
                <a:extLst>
                  <a:ext uri="{FF2B5EF4-FFF2-40B4-BE49-F238E27FC236}">
                    <a16:creationId xmlns:a16="http://schemas.microsoft.com/office/drawing/2014/main" id="{CC18EADC-F458-9AE8-764E-35B2536839A9}"/>
                  </a:ext>
                </a:extLst>
              </p:cNvPr>
              <p:cNvSpPr txBox="1"/>
              <p:nvPr/>
            </p:nvSpPr>
            <p:spPr>
              <a:xfrm>
                <a:off x="2336290" y="4876600"/>
                <a:ext cx="468398"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175</a:t>
                </a:r>
              </a:p>
            </p:txBody>
          </p:sp>
          <p:sp>
            <p:nvSpPr>
              <p:cNvPr id="598" name="TextBox 597">
                <a:extLst>
                  <a:ext uri="{FF2B5EF4-FFF2-40B4-BE49-F238E27FC236}">
                    <a16:creationId xmlns:a16="http://schemas.microsoft.com/office/drawing/2014/main" id="{346624E9-FDFD-8BAE-68E5-50A4FB1F9452}"/>
                  </a:ext>
                </a:extLst>
              </p:cNvPr>
              <p:cNvSpPr txBox="1"/>
              <p:nvPr/>
            </p:nvSpPr>
            <p:spPr>
              <a:xfrm>
                <a:off x="3230072" y="4876600"/>
                <a:ext cx="468398"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157</a:t>
                </a:r>
              </a:p>
            </p:txBody>
          </p:sp>
          <p:sp>
            <p:nvSpPr>
              <p:cNvPr id="599" name="TextBox 598">
                <a:extLst>
                  <a:ext uri="{FF2B5EF4-FFF2-40B4-BE49-F238E27FC236}">
                    <a16:creationId xmlns:a16="http://schemas.microsoft.com/office/drawing/2014/main" id="{C3301157-1A98-F52A-9D0A-65F8E2CBE544}"/>
                  </a:ext>
                </a:extLst>
              </p:cNvPr>
              <p:cNvSpPr txBox="1"/>
              <p:nvPr/>
            </p:nvSpPr>
            <p:spPr>
              <a:xfrm>
                <a:off x="4130836" y="4876600"/>
                <a:ext cx="468398"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118</a:t>
                </a:r>
              </a:p>
            </p:txBody>
          </p:sp>
          <p:sp>
            <p:nvSpPr>
              <p:cNvPr id="600" name="TextBox 599">
                <a:extLst>
                  <a:ext uri="{FF2B5EF4-FFF2-40B4-BE49-F238E27FC236}">
                    <a16:creationId xmlns:a16="http://schemas.microsoft.com/office/drawing/2014/main" id="{25F9222D-9FA7-F80F-D47F-0660E2AB2D15}"/>
                  </a:ext>
                </a:extLst>
              </p:cNvPr>
              <p:cNvSpPr txBox="1"/>
              <p:nvPr/>
            </p:nvSpPr>
            <p:spPr>
              <a:xfrm>
                <a:off x="5072821" y="4876600"/>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84</a:t>
                </a:r>
              </a:p>
            </p:txBody>
          </p:sp>
          <p:sp>
            <p:nvSpPr>
              <p:cNvPr id="601" name="TextBox 600">
                <a:extLst>
                  <a:ext uri="{FF2B5EF4-FFF2-40B4-BE49-F238E27FC236}">
                    <a16:creationId xmlns:a16="http://schemas.microsoft.com/office/drawing/2014/main" id="{B8193D5A-BF7F-F316-1BE1-AB2CAEB6D153}"/>
                  </a:ext>
                </a:extLst>
              </p:cNvPr>
              <p:cNvSpPr txBox="1"/>
              <p:nvPr/>
            </p:nvSpPr>
            <p:spPr>
              <a:xfrm>
                <a:off x="5966331" y="4876600"/>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44</a:t>
                </a:r>
              </a:p>
            </p:txBody>
          </p:sp>
          <p:sp>
            <p:nvSpPr>
              <p:cNvPr id="602" name="TextBox 601">
                <a:extLst>
                  <a:ext uri="{FF2B5EF4-FFF2-40B4-BE49-F238E27FC236}">
                    <a16:creationId xmlns:a16="http://schemas.microsoft.com/office/drawing/2014/main" id="{9EB1AEF4-4C4E-15AD-B203-BEC6D4B4F3A7}"/>
                  </a:ext>
                </a:extLst>
              </p:cNvPr>
              <p:cNvSpPr txBox="1"/>
              <p:nvPr/>
            </p:nvSpPr>
            <p:spPr>
              <a:xfrm>
                <a:off x="6853992" y="4876600"/>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31</a:t>
                </a:r>
              </a:p>
            </p:txBody>
          </p:sp>
          <p:sp>
            <p:nvSpPr>
              <p:cNvPr id="603" name="TextBox 602">
                <a:extLst>
                  <a:ext uri="{FF2B5EF4-FFF2-40B4-BE49-F238E27FC236}">
                    <a16:creationId xmlns:a16="http://schemas.microsoft.com/office/drawing/2014/main" id="{FA634D1A-475E-1A68-C819-76531B7BC369}"/>
                  </a:ext>
                </a:extLst>
              </p:cNvPr>
              <p:cNvSpPr txBox="1"/>
              <p:nvPr/>
            </p:nvSpPr>
            <p:spPr>
              <a:xfrm>
                <a:off x="7750867" y="4876600"/>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24</a:t>
                </a:r>
              </a:p>
            </p:txBody>
          </p:sp>
          <p:sp>
            <p:nvSpPr>
              <p:cNvPr id="604" name="TextBox 603">
                <a:extLst>
                  <a:ext uri="{FF2B5EF4-FFF2-40B4-BE49-F238E27FC236}">
                    <a16:creationId xmlns:a16="http://schemas.microsoft.com/office/drawing/2014/main" id="{E5F1BA17-EDD9-7424-2C1C-DA343A2423C6}"/>
                  </a:ext>
                </a:extLst>
              </p:cNvPr>
              <p:cNvSpPr txBox="1"/>
              <p:nvPr/>
            </p:nvSpPr>
            <p:spPr>
              <a:xfrm>
                <a:off x="8647614" y="4876600"/>
                <a:ext cx="373821"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12</a:t>
                </a:r>
              </a:p>
            </p:txBody>
          </p:sp>
          <p:sp>
            <p:nvSpPr>
              <p:cNvPr id="605" name="TextBox 604">
                <a:extLst>
                  <a:ext uri="{FF2B5EF4-FFF2-40B4-BE49-F238E27FC236}">
                    <a16:creationId xmlns:a16="http://schemas.microsoft.com/office/drawing/2014/main" id="{663BA4FB-0D73-8FA5-30CE-8D662C26520C}"/>
                  </a:ext>
                </a:extLst>
              </p:cNvPr>
              <p:cNvSpPr txBox="1"/>
              <p:nvPr/>
            </p:nvSpPr>
            <p:spPr>
              <a:xfrm>
                <a:off x="9599282" y="4876600"/>
                <a:ext cx="279244"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5</a:t>
                </a:r>
              </a:p>
            </p:txBody>
          </p:sp>
          <p:sp>
            <p:nvSpPr>
              <p:cNvPr id="606" name="TextBox 605">
                <a:extLst>
                  <a:ext uri="{FF2B5EF4-FFF2-40B4-BE49-F238E27FC236}">
                    <a16:creationId xmlns:a16="http://schemas.microsoft.com/office/drawing/2014/main" id="{E48563F1-9733-B84B-AA18-C1016C15B309}"/>
                  </a:ext>
                </a:extLst>
              </p:cNvPr>
              <p:cNvSpPr txBox="1"/>
              <p:nvPr/>
            </p:nvSpPr>
            <p:spPr>
              <a:xfrm>
                <a:off x="10488286" y="4876600"/>
                <a:ext cx="279244"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a:t>
                </a:r>
              </a:p>
            </p:txBody>
          </p:sp>
          <p:sp>
            <p:nvSpPr>
              <p:cNvPr id="607" name="TextBox 606">
                <a:extLst>
                  <a:ext uri="{FF2B5EF4-FFF2-40B4-BE49-F238E27FC236}">
                    <a16:creationId xmlns:a16="http://schemas.microsoft.com/office/drawing/2014/main" id="{00986A16-2ECC-B8A7-C288-E8BCD4FFAEBA}"/>
                  </a:ext>
                </a:extLst>
              </p:cNvPr>
              <p:cNvSpPr txBox="1"/>
              <p:nvPr/>
            </p:nvSpPr>
            <p:spPr>
              <a:xfrm>
                <a:off x="11382548" y="4876600"/>
                <a:ext cx="279244"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0</a:t>
                </a:r>
              </a:p>
            </p:txBody>
          </p:sp>
          <p:sp>
            <p:nvSpPr>
              <p:cNvPr id="608" name="TextBox 607">
                <a:extLst>
                  <a:ext uri="{FF2B5EF4-FFF2-40B4-BE49-F238E27FC236}">
                    <a16:creationId xmlns:a16="http://schemas.microsoft.com/office/drawing/2014/main" id="{4E80D6E1-3910-C3E4-AD71-358DA277FF88}"/>
                  </a:ext>
                </a:extLst>
              </p:cNvPr>
              <p:cNvSpPr txBox="1"/>
              <p:nvPr/>
            </p:nvSpPr>
            <p:spPr>
              <a:xfrm>
                <a:off x="1037525" y="4876600"/>
                <a:ext cx="386645" cy="307777"/>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595454"/>
                    </a:solidFill>
                    <a:effectLst/>
                    <a:uLnTx/>
                    <a:uFillTx/>
                    <a:latin typeface="Trebuchet MS" panose="020B0603020202020204"/>
                    <a:ea typeface="+mn-ea"/>
                    <a:cs typeface="+mn-cs"/>
                  </a:rPr>
                  <a:t>Kd</a:t>
                </a:r>
                <a:endPar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grpSp>
      </p:grpSp>
      <p:sp>
        <p:nvSpPr>
          <p:cNvPr id="622" name="Freeform: Shape 39">
            <a:extLst>
              <a:ext uri="{FF2B5EF4-FFF2-40B4-BE49-F238E27FC236}">
                <a16:creationId xmlns:a16="http://schemas.microsoft.com/office/drawing/2014/main" id="{8F337190-02F0-6053-F411-A6DA20830BFF}"/>
              </a:ext>
            </a:extLst>
          </p:cNvPr>
          <p:cNvSpPr/>
          <p:nvPr/>
        </p:nvSpPr>
        <p:spPr>
          <a:xfrm>
            <a:off x="1682750" y="1144675"/>
            <a:ext cx="8921750" cy="1409700"/>
          </a:xfrm>
          <a:custGeom>
            <a:avLst/>
            <a:gdLst>
              <a:gd name="csX0" fmla="*/ 8921750 w 8921750"/>
              <a:gd name="csY0" fmla="*/ 1409700 h 1409700"/>
              <a:gd name="csX1" fmla="*/ 6775450 w 8921750"/>
              <a:gd name="csY1" fmla="*/ 1409700 h 1409700"/>
              <a:gd name="csX2" fmla="*/ 6775450 w 8921750"/>
              <a:gd name="csY2" fmla="*/ 1390650 h 1409700"/>
              <a:gd name="csX3" fmla="*/ 6724650 w 8921750"/>
              <a:gd name="csY3" fmla="*/ 1390650 h 1409700"/>
              <a:gd name="csX4" fmla="*/ 6724650 w 8921750"/>
              <a:gd name="csY4" fmla="*/ 1295400 h 1409700"/>
              <a:gd name="csX5" fmla="*/ 6572250 w 8921750"/>
              <a:gd name="csY5" fmla="*/ 1295400 h 1409700"/>
              <a:gd name="csX6" fmla="*/ 6572250 w 8921750"/>
              <a:gd name="csY6" fmla="*/ 1206500 h 1409700"/>
              <a:gd name="csX7" fmla="*/ 6515100 w 8921750"/>
              <a:gd name="csY7" fmla="*/ 1206500 h 1409700"/>
              <a:gd name="csX8" fmla="*/ 6515100 w 8921750"/>
              <a:gd name="csY8" fmla="*/ 1123950 h 1409700"/>
              <a:gd name="csX9" fmla="*/ 6013450 w 8921750"/>
              <a:gd name="csY9" fmla="*/ 1123950 h 1409700"/>
              <a:gd name="csX10" fmla="*/ 6013450 w 8921750"/>
              <a:gd name="csY10" fmla="*/ 1054100 h 1409700"/>
              <a:gd name="csX11" fmla="*/ 4648200 w 8921750"/>
              <a:gd name="csY11" fmla="*/ 1054100 h 1409700"/>
              <a:gd name="csX12" fmla="*/ 4648200 w 8921750"/>
              <a:gd name="csY12" fmla="*/ 996950 h 1409700"/>
              <a:gd name="csX13" fmla="*/ 4387850 w 8921750"/>
              <a:gd name="csY13" fmla="*/ 996950 h 1409700"/>
              <a:gd name="csX14" fmla="*/ 4387850 w 8921750"/>
              <a:gd name="csY14" fmla="*/ 889000 h 1409700"/>
              <a:gd name="csX15" fmla="*/ 4152900 w 8921750"/>
              <a:gd name="csY15" fmla="*/ 889000 h 1409700"/>
              <a:gd name="csX16" fmla="*/ 4152900 w 8921750"/>
              <a:gd name="csY16" fmla="*/ 819150 h 1409700"/>
              <a:gd name="csX17" fmla="*/ 3886200 w 8921750"/>
              <a:gd name="csY17" fmla="*/ 819150 h 1409700"/>
              <a:gd name="csX18" fmla="*/ 3860800 w 8921750"/>
              <a:gd name="csY18" fmla="*/ 793750 h 1409700"/>
              <a:gd name="csX19" fmla="*/ 3549650 w 8921750"/>
              <a:gd name="csY19" fmla="*/ 793750 h 1409700"/>
              <a:gd name="csX20" fmla="*/ 3549650 w 8921750"/>
              <a:gd name="csY20" fmla="*/ 755650 h 1409700"/>
              <a:gd name="csX21" fmla="*/ 3162300 w 8921750"/>
              <a:gd name="csY21" fmla="*/ 755650 h 1409700"/>
              <a:gd name="csX22" fmla="*/ 3162300 w 8921750"/>
              <a:gd name="csY22" fmla="*/ 698500 h 1409700"/>
              <a:gd name="csX23" fmla="*/ 3016250 w 8921750"/>
              <a:gd name="csY23" fmla="*/ 698500 h 1409700"/>
              <a:gd name="csX24" fmla="*/ 3003550 w 8921750"/>
              <a:gd name="csY24" fmla="*/ 685800 h 1409700"/>
              <a:gd name="csX25" fmla="*/ 3009900 w 8921750"/>
              <a:gd name="csY25" fmla="*/ 685800 h 1409700"/>
              <a:gd name="csX26" fmla="*/ 3009900 w 8921750"/>
              <a:gd name="csY26" fmla="*/ 647700 h 1409700"/>
              <a:gd name="csX27" fmla="*/ 2844800 w 8921750"/>
              <a:gd name="csY27" fmla="*/ 647700 h 1409700"/>
              <a:gd name="csX28" fmla="*/ 2844800 w 8921750"/>
              <a:gd name="csY28" fmla="*/ 596900 h 1409700"/>
              <a:gd name="csX29" fmla="*/ 2692400 w 8921750"/>
              <a:gd name="csY29" fmla="*/ 596900 h 1409700"/>
              <a:gd name="csX30" fmla="*/ 2692400 w 8921750"/>
              <a:gd name="csY30" fmla="*/ 571500 h 1409700"/>
              <a:gd name="csX31" fmla="*/ 2565400 w 8921750"/>
              <a:gd name="csY31" fmla="*/ 571500 h 1409700"/>
              <a:gd name="csX32" fmla="*/ 2413000 w 8921750"/>
              <a:gd name="csY32" fmla="*/ 508000 h 1409700"/>
              <a:gd name="csX33" fmla="*/ 2228850 w 8921750"/>
              <a:gd name="csY33" fmla="*/ 508000 h 1409700"/>
              <a:gd name="csX34" fmla="*/ 2101850 w 8921750"/>
              <a:gd name="csY34" fmla="*/ 450850 h 1409700"/>
              <a:gd name="csX35" fmla="*/ 2082800 w 8921750"/>
              <a:gd name="csY35" fmla="*/ 431800 h 1409700"/>
              <a:gd name="csX36" fmla="*/ 1854200 w 8921750"/>
              <a:gd name="csY36" fmla="*/ 349250 h 1409700"/>
              <a:gd name="csX37" fmla="*/ 1625600 w 8921750"/>
              <a:gd name="csY37" fmla="*/ 349250 h 1409700"/>
              <a:gd name="csX38" fmla="*/ 1625600 w 8921750"/>
              <a:gd name="csY38" fmla="*/ 311150 h 1409700"/>
              <a:gd name="csX39" fmla="*/ 1409700 w 8921750"/>
              <a:gd name="csY39" fmla="*/ 311150 h 1409700"/>
              <a:gd name="csX40" fmla="*/ 1384300 w 8921750"/>
              <a:gd name="csY40" fmla="*/ 234950 h 1409700"/>
              <a:gd name="csX41" fmla="*/ 1149350 w 8921750"/>
              <a:gd name="csY41" fmla="*/ 234950 h 1409700"/>
              <a:gd name="csX42" fmla="*/ 1149350 w 8921750"/>
              <a:gd name="csY42" fmla="*/ 209550 h 1409700"/>
              <a:gd name="csX43" fmla="*/ 1054100 w 8921750"/>
              <a:gd name="csY43" fmla="*/ 209550 h 1409700"/>
              <a:gd name="csX44" fmla="*/ 1054100 w 8921750"/>
              <a:gd name="csY44" fmla="*/ 196850 h 1409700"/>
              <a:gd name="csX45" fmla="*/ 895350 w 8921750"/>
              <a:gd name="csY45" fmla="*/ 196850 h 1409700"/>
              <a:gd name="csX46" fmla="*/ 895350 w 8921750"/>
              <a:gd name="csY46" fmla="*/ 177800 h 1409700"/>
              <a:gd name="csX47" fmla="*/ 584200 w 8921750"/>
              <a:gd name="csY47" fmla="*/ 177800 h 1409700"/>
              <a:gd name="csX48" fmla="*/ 584200 w 8921750"/>
              <a:gd name="csY48" fmla="*/ 133350 h 1409700"/>
              <a:gd name="csX49" fmla="*/ 501650 w 8921750"/>
              <a:gd name="csY49" fmla="*/ 133350 h 1409700"/>
              <a:gd name="csX50" fmla="*/ 501650 w 8921750"/>
              <a:gd name="csY50" fmla="*/ 101600 h 1409700"/>
              <a:gd name="csX51" fmla="*/ 406400 w 8921750"/>
              <a:gd name="csY51" fmla="*/ 101600 h 1409700"/>
              <a:gd name="csX52" fmla="*/ 406400 w 8921750"/>
              <a:gd name="csY52" fmla="*/ 69850 h 1409700"/>
              <a:gd name="csX53" fmla="*/ 342900 w 8921750"/>
              <a:gd name="csY53" fmla="*/ 69850 h 1409700"/>
              <a:gd name="csX54" fmla="*/ 342900 w 8921750"/>
              <a:gd name="csY54" fmla="*/ 25400 h 1409700"/>
              <a:gd name="csX55" fmla="*/ 171450 w 8921750"/>
              <a:gd name="csY55" fmla="*/ 25400 h 1409700"/>
              <a:gd name="csX56" fmla="*/ 171450 w 8921750"/>
              <a:gd name="csY56" fmla="*/ 0 h 1409700"/>
              <a:gd name="csX57" fmla="*/ 0 w 8921750"/>
              <a:gd name="csY57" fmla="*/ 0 h 14097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Lst>
            <a:rect l="l" t="t" r="r" b="b"/>
            <a:pathLst>
              <a:path w="8921750" h="1409700">
                <a:moveTo>
                  <a:pt x="8921750" y="1409700"/>
                </a:moveTo>
                <a:lnTo>
                  <a:pt x="6775450" y="1409700"/>
                </a:lnTo>
                <a:lnTo>
                  <a:pt x="6775450" y="1390650"/>
                </a:lnTo>
                <a:lnTo>
                  <a:pt x="6724650" y="1390650"/>
                </a:lnTo>
                <a:lnTo>
                  <a:pt x="6724650" y="1295400"/>
                </a:lnTo>
                <a:lnTo>
                  <a:pt x="6572250" y="1295400"/>
                </a:lnTo>
                <a:lnTo>
                  <a:pt x="6572250" y="1206500"/>
                </a:lnTo>
                <a:lnTo>
                  <a:pt x="6515100" y="1206500"/>
                </a:lnTo>
                <a:lnTo>
                  <a:pt x="6515100" y="1123950"/>
                </a:lnTo>
                <a:lnTo>
                  <a:pt x="6013450" y="1123950"/>
                </a:lnTo>
                <a:lnTo>
                  <a:pt x="6013450" y="1054100"/>
                </a:lnTo>
                <a:lnTo>
                  <a:pt x="4648200" y="1054100"/>
                </a:lnTo>
                <a:lnTo>
                  <a:pt x="4648200" y="996950"/>
                </a:lnTo>
                <a:lnTo>
                  <a:pt x="4387850" y="996950"/>
                </a:lnTo>
                <a:lnTo>
                  <a:pt x="4387850" y="889000"/>
                </a:lnTo>
                <a:lnTo>
                  <a:pt x="4152900" y="889000"/>
                </a:lnTo>
                <a:lnTo>
                  <a:pt x="4152900" y="819150"/>
                </a:lnTo>
                <a:lnTo>
                  <a:pt x="3886200" y="819150"/>
                </a:lnTo>
                <a:lnTo>
                  <a:pt x="3860800" y="793750"/>
                </a:lnTo>
                <a:lnTo>
                  <a:pt x="3549650" y="793750"/>
                </a:lnTo>
                <a:lnTo>
                  <a:pt x="3549650" y="755650"/>
                </a:lnTo>
                <a:lnTo>
                  <a:pt x="3162300" y="755650"/>
                </a:lnTo>
                <a:lnTo>
                  <a:pt x="3162300" y="698500"/>
                </a:lnTo>
                <a:lnTo>
                  <a:pt x="3016250" y="698500"/>
                </a:lnTo>
                <a:lnTo>
                  <a:pt x="3003550" y="685800"/>
                </a:lnTo>
                <a:lnTo>
                  <a:pt x="3009900" y="685800"/>
                </a:lnTo>
                <a:lnTo>
                  <a:pt x="3009900" y="647700"/>
                </a:lnTo>
                <a:lnTo>
                  <a:pt x="2844800" y="647700"/>
                </a:lnTo>
                <a:lnTo>
                  <a:pt x="2844800" y="596900"/>
                </a:lnTo>
                <a:lnTo>
                  <a:pt x="2692400" y="596900"/>
                </a:lnTo>
                <a:lnTo>
                  <a:pt x="2692400" y="571500"/>
                </a:lnTo>
                <a:lnTo>
                  <a:pt x="2565400" y="571500"/>
                </a:lnTo>
                <a:lnTo>
                  <a:pt x="2413000" y="508000"/>
                </a:lnTo>
                <a:lnTo>
                  <a:pt x="2228850" y="508000"/>
                </a:lnTo>
                <a:lnTo>
                  <a:pt x="2101850" y="450850"/>
                </a:lnTo>
                <a:lnTo>
                  <a:pt x="2082800" y="431800"/>
                </a:lnTo>
                <a:lnTo>
                  <a:pt x="1854200" y="349250"/>
                </a:lnTo>
                <a:lnTo>
                  <a:pt x="1625600" y="349250"/>
                </a:lnTo>
                <a:lnTo>
                  <a:pt x="1625600" y="311150"/>
                </a:lnTo>
                <a:lnTo>
                  <a:pt x="1409700" y="311150"/>
                </a:lnTo>
                <a:lnTo>
                  <a:pt x="1384300" y="234950"/>
                </a:lnTo>
                <a:lnTo>
                  <a:pt x="1149350" y="234950"/>
                </a:lnTo>
                <a:lnTo>
                  <a:pt x="1149350" y="209550"/>
                </a:lnTo>
                <a:lnTo>
                  <a:pt x="1054100" y="209550"/>
                </a:lnTo>
                <a:lnTo>
                  <a:pt x="1054100" y="196850"/>
                </a:lnTo>
                <a:lnTo>
                  <a:pt x="895350" y="196850"/>
                </a:lnTo>
                <a:lnTo>
                  <a:pt x="895350" y="177800"/>
                </a:lnTo>
                <a:lnTo>
                  <a:pt x="584200" y="177800"/>
                </a:lnTo>
                <a:lnTo>
                  <a:pt x="584200" y="133350"/>
                </a:lnTo>
                <a:lnTo>
                  <a:pt x="501650" y="133350"/>
                </a:lnTo>
                <a:lnTo>
                  <a:pt x="501650" y="101600"/>
                </a:lnTo>
                <a:lnTo>
                  <a:pt x="406400" y="101600"/>
                </a:lnTo>
                <a:lnTo>
                  <a:pt x="406400" y="69850"/>
                </a:lnTo>
                <a:lnTo>
                  <a:pt x="342900" y="69850"/>
                </a:lnTo>
                <a:lnTo>
                  <a:pt x="342900" y="25400"/>
                </a:lnTo>
                <a:lnTo>
                  <a:pt x="171450" y="25400"/>
                </a:lnTo>
                <a:lnTo>
                  <a:pt x="171450" y="0"/>
                </a:lnTo>
                <a:lnTo>
                  <a:pt x="0" y="0"/>
                </a:lnTo>
              </a:path>
            </a:pathLst>
          </a:custGeom>
          <a:noFill/>
          <a:ln w="19050">
            <a:solidFill>
              <a:srgbClr val="A69F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23" name="TextBox 622">
            <a:extLst>
              <a:ext uri="{FF2B5EF4-FFF2-40B4-BE49-F238E27FC236}">
                <a16:creationId xmlns:a16="http://schemas.microsoft.com/office/drawing/2014/main" id="{92297412-58A6-3B89-8CFC-FF87EC8FB59B}"/>
              </a:ext>
            </a:extLst>
          </p:cNvPr>
          <p:cNvSpPr txBox="1"/>
          <p:nvPr/>
        </p:nvSpPr>
        <p:spPr>
          <a:xfrm>
            <a:off x="10663626" y="2405285"/>
            <a:ext cx="386644"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A69F9F"/>
                </a:solidFill>
                <a:effectLst/>
                <a:uLnTx/>
                <a:uFillTx/>
                <a:latin typeface="Trebuchet MS" panose="020B0603020202020204"/>
                <a:ea typeface="+mn-ea"/>
                <a:cs typeface="+mn-cs"/>
              </a:rPr>
              <a:t>Kd</a:t>
            </a:r>
            <a:endParaRPr kumimoji="0" lang="en-US" sz="1400" b="0" i="0" u="none" strike="noStrike" kern="1200" cap="none" spc="0" normalizeH="0" baseline="0" noProof="0" dirty="0">
              <a:ln>
                <a:noFill/>
              </a:ln>
              <a:solidFill>
                <a:srgbClr val="A69F9F"/>
              </a:solidFill>
              <a:effectLst/>
              <a:uLnTx/>
              <a:uFillTx/>
              <a:latin typeface="Trebuchet MS" panose="020B0603020202020204"/>
              <a:ea typeface="+mn-ea"/>
              <a:cs typeface="+mn-cs"/>
            </a:endParaRPr>
          </a:p>
        </p:txBody>
      </p:sp>
      <p:sp>
        <p:nvSpPr>
          <p:cNvPr id="624" name="TextBox 623">
            <a:extLst>
              <a:ext uri="{FF2B5EF4-FFF2-40B4-BE49-F238E27FC236}">
                <a16:creationId xmlns:a16="http://schemas.microsoft.com/office/drawing/2014/main" id="{D85BBDC1-9A0E-0322-EF8E-C076C286A23C}"/>
              </a:ext>
            </a:extLst>
          </p:cNvPr>
          <p:cNvSpPr txBox="1"/>
          <p:nvPr/>
        </p:nvSpPr>
        <p:spPr>
          <a:xfrm>
            <a:off x="10628130" y="2005657"/>
            <a:ext cx="747320"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009AB5"/>
                </a:solidFill>
                <a:effectLst/>
                <a:uLnTx/>
                <a:uFillTx/>
                <a:latin typeface="Trebuchet MS" panose="020B0603020202020204"/>
                <a:ea typeface="+mn-ea"/>
                <a:cs typeface="+mn-cs"/>
              </a:rPr>
              <a:t>MeziKd</a:t>
            </a:r>
            <a:endParaRPr kumimoji="0" lang="en-US" sz="1400" b="0" i="0" u="none" strike="noStrike" kern="1200" cap="none" spc="0" normalizeH="0" baseline="0" noProof="0" dirty="0">
              <a:ln>
                <a:noFill/>
              </a:ln>
              <a:solidFill>
                <a:srgbClr val="009AB5"/>
              </a:solidFill>
              <a:effectLst/>
              <a:uLnTx/>
              <a:uFillTx/>
              <a:latin typeface="Trebuchet MS" panose="020B0603020202020204"/>
              <a:ea typeface="+mn-ea"/>
              <a:cs typeface="+mn-cs"/>
            </a:endParaRPr>
          </a:p>
        </p:txBody>
      </p:sp>
      <p:grpSp>
        <p:nvGrpSpPr>
          <p:cNvPr id="625" name="Group 624">
            <a:extLst>
              <a:ext uri="{FF2B5EF4-FFF2-40B4-BE49-F238E27FC236}">
                <a16:creationId xmlns:a16="http://schemas.microsoft.com/office/drawing/2014/main" id="{001B8AE2-8D31-BD48-96EE-5BBF4CE9D348}"/>
              </a:ext>
            </a:extLst>
          </p:cNvPr>
          <p:cNvGrpSpPr/>
          <p:nvPr/>
        </p:nvGrpSpPr>
        <p:grpSpPr>
          <a:xfrm>
            <a:off x="1733027" y="1103667"/>
            <a:ext cx="8895103" cy="1485912"/>
            <a:chOff x="1733027" y="1248042"/>
            <a:chExt cx="8895103" cy="1485912"/>
          </a:xfrm>
        </p:grpSpPr>
        <p:sp>
          <p:nvSpPr>
            <p:cNvPr id="626" name="Isosceles Triangle 625">
              <a:extLst>
                <a:ext uri="{FF2B5EF4-FFF2-40B4-BE49-F238E27FC236}">
                  <a16:creationId xmlns:a16="http://schemas.microsoft.com/office/drawing/2014/main" id="{D9A17A97-1EC7-3E29-3553-CACB0C1DE1C4}"/>
                </a:ext>
              </a:extLst>
            </p:cNvPr>
            <p:cNvSpPr/>
            <p:nvPr/>
          </p:nvSpPr>
          <p:spPr>
            <a:xfrm>
              <a:off x="1733027" y="1248042"/>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27" name="Isosceles Triangle 626">
              <a:extLst>
                <a:ext uri="{FF2B5EF4-FFF2-40B4-BE49-F238E27FC236}">
                  <a16:creationId xmlns:a16="http://schemas.microsoft.com/office/drawing/2014/main" id="{39DC0649-7951-566D-3EDF-12AF46FA8C22}"/>
                </a:ext>
              </a:extLst>
            </p:cNvPr>
            <p:cNvSpPr/>
            <p:nvPr/>
          </p:nvSpPr>
          <p:spPr>
            <a:xfrm>
              <a:off x="1789655" y="1255980"/>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28" name="Isosceles Triangle 627">
              <a:extLst>
                <a:ext uri="{FF2B5EF4-FFF2-40B4-BE49-F238E27FC236}">
                  <a16:creationId xmlns:a16="http://schemas.microsoft.com/office/drawing/2014/main" id="{F210908A-5D4B-CC4B-442D-645FAD93ABC4}"/>
                </a:ext>
              </a:extLst>
            </p:cNvPr>
            <p:cNvSpPr/>
            <p:nvPr/>
          </p:nvSpPr>
          <p:spPr>
            <a:xfrm>
              <a:off x="1941031" y="1288010"/>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29" name="Isosceles Triangle 628">
              <a:extLst>
                <a:ext uri="{FF2B5EF4-FFF2-40B4-BE49-F238E27FC236}">
                  <a16:creationId xmlns:a16="http://schemas.microsoft.com/office/drawing/2014/main" id="{91493E12-A412-BBA3-9319-FE3107E674A9}"/>
                </a:ext>
              </a:extLst>
            </p:cNvPr>
            <p:cNvSpPr/>
            <p:nvPr/>
          </p:nvSpPr>
          <p:spPr>
            <a:xfrm>
              <a:off x="2082319" y="1353097"/>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30" name="Isosceles Triangle 629">
              <a:extLst>
                <a:ext uri="{FF2B5EF4-FFF2-40B4-BE49-F238E27FC236}">
                  <a16:creationId xmlns:a16="http://schemas.microsoft.com/office/drawing/2014/main" id="{A193A575-D1B2-D937-F980-5B4923F9D06E}"/>
                </a:ext>
              </a:extLst>
            </p:cNvPr>
            <p:cNvSpPr/>
            <p:nvPr/>
          </p:nvSpPr>
          <p:spPr>
            <a:xfrm>
              <a:off x="2141056" y="1368841"/>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31" name="Isosceles Triangle 630">
              <a:extLst>
                <a:ext uri="{FF2B5EF4-FFF2-40B4-BE49-F238E27FC236}">
                  <a16:creationId xmlns:a16="http://schemas.microsoft.com/office/drawing/2014/main" id="{FACB2B0A-A81D-FE77-563A-851E9AE8679A}"/>
                </a:ext>
              </a:extLst>
            </p:cNvPr>
            <p:cNvSpPr/>
            <p:nvPr/>
          </p:nvSpPr>
          <p:spPr>
            <a:xfrm>
              <a:off x="2604606" y="1456159"/>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32" name="Isosceles Triangle 631">
              <a:extLst>
                <a:ext uri="{FF2B5EF4-FFF2-40B4-BE49-F238E27FC236}">
                  <a16:creationId xmlns:a16="http://schemas.microsoft.com/office/drawing/2014/main" id="{7ABA9838-E49E-73A2-3B8D-8F962FDB31D6}"/>
                </a:ext>
              </a:extLst>
            </p:cNvPr>
            <p:cNvSpPr/>
            <p:nvPr/>
          </p:nvSpPr>
          <p:spPr>
            <a:xfrm>
              <a:off x="2745894" y="1470448"/>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33" name="Isosceles Triangle 632">
              <a:extLst>
                <a:ext uri="{FF2B5EF4-FFF2-40B4-BE49-F238E27FC236}">
                  <a16:creationId xmlns:a16="http://schemas.microsoft.com/office/drawing/2014/main" id="{E86E72EB-BFF8-4C1B-FDCE-0BAFB726FBD7}"/>
                </a:ext>
              </a:extLst>
            </p:cNvPr>
            <p:cNvSpPr/>
            <p:nvPr/>
          </p:nvSpPr>
          <p:spPr>
            <a:xfrm>
              <a:off x="2844318" y="1489776"/>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34" name="Isosceles Triangle 633">
              <a:extLst>
                <a:ext uri="{FF2B5EF4-FFF2-40B4-BE49-F238E27FC236}">
                  <a16:creationId xmlns:a16="http://schemas.microsoft.com/office/drawing/2014/main" id="{75720AB8-7771-7864-F315-E0C3CB2ECBB5}"/>
                </a:ext>
              </a:extLst>
            </p:cNvPr>
            <p:cNvSpPr/>
            <p:nvPr/>
          </p:nvSpPr>
          <p:spPr>
            <a:xfrm>
              <a:off x="3036406" y="154851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35" name="Isosceles Triangle 634">
              <a:extLst>
                <a:ext uri="{FF2B5EF4-FFF2-40B4-BE49-F238E27FC236}">
                  <a16:creationId xmlns:a16="http://schemas.microsoft.com/office/drawing/2014/main" id="{1D11E470-3C82-789E-1BE2-817B17EC335E}"/>
                </a:ext>
              </a:extLst>
            </p:cNvPr>
            <p:cNvSpPr/>
            <p:nvPr/>
          </p:nvSpPr>
          <p:spPr>
            <a:xfrm>
              <a:off x="3142769" y="154851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36" name="Isosceles Triangle 635">
              <a:extLst>
                <a:ext uri="{FF2B5EF4-FFF2-40B4-BE49-F238E27FC236}">
                  <a16:creationId xmlns:a16="http://schemas.microsoft.com/office/drawing/2014/main" id="{1D2F09C1-2764-FFB3-6B3F-8025AE9AEFF7}"/>
                </a:ext>
              </a:extLst>
            </p:cNvPr>
            <p:cNvSpPr/>
            <p:nvPr/>
          </p:nvSpPr>
          <p:spPr>
            <a:xfrm>
              <a:off x="3269768" y="1589788"/>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37" name="Isosceles Triangle 636">
              <a:extLst>
                <a:ext uri="{FF2B5EF4-FFF2-40B4-BE49-F238E27FC236}">
                  <a16:creationId xmlns:a16="http://schemas.microsoft.com/office/drawing/2014/main" id="{1FEA2AA8-8D3E-19F8-32D6-E5539EBFDCE9}"/>
                </a:ext>
              </a:extLst>
            </p:cNvPr>
            <p:cNvSpPr/>
            <p:nvPr/>
          </p:nvSpPr>
          <p:spPr>
            <a:xfrm>
              <a:off x="3323742" y="1602488"/>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38" name="Isosceles Triangle 637">
              <a:extLst>
                <a:ext uri="{FF2B5EF4-FFF2-40B4-BE49-F238E27FC236}">
                  <a16:creationId xmlns:a16="http://schemas.microsoft.com/office/drawing/2014/main" id="{CDA5D45D-C497-726B-B148-B6C629EE796A}"/>
                </a:ext>
              </a:extLst>
            </p:cNvPr>
            <p:cNvSpPr/>
            <p:nvPr/>
          </p:nvSpPr>
          <p:spPr>
            <a:xfrm>
              <a:off x="3368192" y="1602488"/>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39" name="Isosceles Triangle 638">
              <a:extLst>
                <a:ext uri="{FF2B5EF4-FFF2-40B4-BE49-F238E27FC236}">
                  <a16:creationId xmlns:a16="http://schemas.microsoft.com/office/drawing/2014/main" id="{2BC10AD4-C6FE-8D97-0602-FC9F5D12DBFD}"/>
                </a:ext>
              </a:extLst>
            </p:cNvPr>
            <p:cNvSpPr/>
            <p:nvPr/>
          </p:nvSpPr>
          <p:spPr>
            <a:xfrm>
              <a:off x="3390417" y="1602488"/>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40" name="Isosceles Triangle 639">
              <a:extLst>
                <a:ext uri="{FF2B5EF4-FFF2-40B4-BE49-F238E27FC236}">
                  <a16:creationId xmlns:a16="http://schemas.microsoft.com/office/drawing/2014/main" id="{21F549E5-7866-F292-C0BF-8DFF8A73AAE7}"/>
                </a:ext>
              </a:extLst>
            </p:cNvPr>
            <p:cNvSpPr/>
            <p:nvPr/>
          </p:nvSpPr>
          <p:spPr>
            <a:xfrm>
              <a:off x="3453917" y="1602488"/>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41" name="Isosceles Triangle 640">
              <a:extLst>
                <a:ext uri="{FF2B5EF4-FFF2-40B4-BE49-F238E27FC236}">
                  <a16:creationId xmlns:a16="http://schemas.microsoft.com/office/drawing/2014/main" id="{7A03798F-253F-CB67-F54D-2A8DFF147668}"/>
                </a:ext>
              </a:extLst>
            </p:cNvPr>
            <p:cNvSpPr/>
            <p:nvPr/>
          </p:nvSpPr>
          <p:spPr>
            <a:xfrm>
              <a:off x="3487255" y="1602488"/>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42" name="Isosceles Triangle 641">
              <a:extLst>
                <a:ext uri="{FF2B5EF4-FFF2-40B4-BE49-F238E27FC236}">
                  <a16:creationId xmlns:a16="http://schemas.microsoft.com/office/drawing/2014/main" id="{2F826E1F-CA8C-E75F-0999-A9C7121E7751}"/>
                </a:ext>
              </a:extLst>
            </p:cNvPr>
            <p:cNvSpPr/>
            <p:nvPr/>
          </p:nvSpPr>
          <p:spPr>
            <a:xfrm>
              <a:off x="3511429" y="1610427"/>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43" name="Isosceles Triangle 642">
              <a:extLst>
                <a:ext uri="{FF2B5EF4-FFF2-40B4-BE49-F238E27FC236}">
                  <a16:creationId xmlns:a16="http://schemas.microsoft.com/office/drawing/2014/main" id="{8FA8460D-92E7-42BC-C08E-B7C9EC0396F2}"/>
                </a:ext>
              </a:extLst>
            </p:cNvPr>
            <p:cNvSpPr/>
            <p:nvPr/>
          </p:nvSpPr>
          <p:spPr>
            <a:xfrm>
              <a:off x="3570429" y="1632652"/>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44" name="Isosceles Triangle 643">
              <a:extLst>
                <a:ext uri="{FF2B5EF4-FFF2-40B4-BE49-F238E27FC236}">
                  <a16:creationId xmlns:a16="http://schemas.microsoft.com/office/drawing/2014/main" id="{4D07C5C7-A367-F571-5C9D-0B365CDDA217}"/>
                </a:ext>
              </a:extLst>
            </p:cNvPr>
            <p:cNvSpPr/>
            <p:nvPr/>
          </p:nvSpPr>
          <p:spPr>
            <a:xfrm>
              <a:off x="3621229" y="1651702"/>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45" name="Isosceles Triangle 644">
              <a:extLst>
                <a:ext uri="{FF2B5EF4-FFF2-40B4-BE49-F238E27FC236}">
                  <a16:creationId xmlns:a16="http://schemas.microsoft.com/office/drawing/2014/main" id="{9AAAE6A7-29A4-EE07-8A10-A9D3BEBABB9F}"/>
                </a:ext>
              </a:extLst>
            </p:cNvPr>
            <p:cNvSpPr/>
            <p:nvPr/>
          </p:nvSpPr>
          <p:spPr>
            <a:xfrm>
              <a:off x="3745054" y="1710440"/>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46" name="Isosceles Triangle 645">
              <a:extLst>
                <a:ext uri="{FF2B5EF4-FFF2-40B4-BE49-F238E27FC236}">
                  <a16:creationId xmlns:a16="http://schemas.microsoft.com/office/drawing/2014/main" id="{01124027-6143-EBBB-D8FD-246F13C314DF}"/>
                </a:ext>
              </a:extLst>
            </p:cNvPr>
            <p:cNvSpPr/>
            <p:nvPr/>
          </p:nvSpPr>
          <p:spPr>
            <a:xfrm>
              <a:off x="3773629" y="1729490"/>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47" name="Isosceles Triangle 646">
              <a:extLst>
                <a:ext uri="{FF2B5EF4-FFF2-40B4-BE49-F238E27FC236}">
                  <a16:creationId xmlns:a16="http://schemas.microsoft.com/office/drawing/2014/main" id="{C3A622BC-2E7F-2A12-4B06-D49F77418D3B}"/>
                </a:ext>
              </a:extLst>
            </p:cNvPr>
            <p:cNvSpPr/>
            <p:nvPr/>
          </p:nvSpPr>
          <p:spPr>
            <a:xfrm>
              <a:off x="3813317" y="1729490"/>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48" name="Isosceles Triangle 647">
              <a:extLst>
                <a:ext uri="{FF2B5EF4-FFF2-40B4-BE49-F238E27FC236}">
                  <a16:creationId xmlns:a16="http://schemas.microsoft.com/office/drawing/2014/main" id="{6AB29D4B-8727-628F-750A-2F507A14E362}"/>
                </a:ext>
              </a:extLst>
            </p:cNvPr>
            <p:cNvSpPr/>
            <p:nvPr/>
          </p:nvSpPr>
          <p:spPr>
            <a:xfrm>
              <a:off x="3826017" y="1743777"/>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49" name="Isosceles Triangle 648">
              <a:extLst>
                <a:ext uri="{FF2B5EF4-FFF2-40B4-BE49-F238E27FC236}">
                  <a16:creationId xmlns:a16="http://schemas.microsoft.com/office/drawing/2014/main" id="{1E3D48AE-5547-8B4D-204C-C5D25D50B8F8}"/>
                </a:ext>
              </a:extLst>
            </p:cNvPr>
            <p:cNvSpPr/>
            <p:nvPr/>
          </p:nvSpPr>
          <p:spPr>
            <a:xfrm>
              <a:off x="3875230" y="1754889"/>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50" name="Isosceles Triangle 649">
              <a:extLst>
                <a:ext uri="{FF2B5EF4-FFF2-40B4-BE49-F238E27FC236}">
                  <a16:creationId xmlns:a16="http://schemas.microsoft.com/office/drawing/2014/main" id="{29A6B5C0-E835-8102-5F24-B508C2BB6C14}"/>
                </a:ext>
              </a:extLst>
            </p:cNvPr>
            <p:cNvSpPr/>
            <p:nvPr/>
          </p:nvSpPr>
          <p:spPr>
            <a:xfrm>
              <a:off x="3892692" y="1754889"/>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51" name="Isosceles Triangle 650">
              <a:extLst>
                <a:ext uri="{FF2B5EF4-FFF2-40B4-BE49-F238E27FC236}">
                  <a16:creationId xmlns:a16="http://schemas.microsoft.com/office/drawing/2014/main" id="{7E276C48-5D1B-C65B-70FB-F9AA642E16ED}"/>
                </a:ext>
              </a:extLst>
            </p:cNvPr>
            <p:cNvSpPr/>
            <p:nvPr/>
          </p:nvSpPr>
          <p:spPr>
            <a:xfrm>
              <a:off x="3927617" y="1754889"/>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52" name="Isosceles Triangle 651">
              <a:extLst>
                <a:ext uri="{FF2B5EF4-FFF2-40B4-BE49-F238E27FC236}">
                  <a16:creationId xmlns:a16="http://schemas.microsoft.com/office/drawing/2014/main" id="{6F8B1A15-AF84-89F0-F171-95DD9FDD84C1}"/>
                </a:ext>
              </a:extLst>
            </p:cNvPr>
            <p:cNvSpPr/>
            <p:nvPr/>
          </p:nvSpPr>
          <p:spPr>
            <a:xfrm>
              <a:off x="4072080" y="1773939"/>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53" name="Isosceles Triangle 652">
              <a:extLst>
                <a:ext uri="{FF2B5EF4-FFF2-40B4-BE49-F238E27FC236}">
                  <a16:creationId xmlns:a16="http://schemas.microsoft.com/office/drawing/2014/main" id="{3D2591B5-D9EE-DEEC-258D-8B718DE111B9}"/>
                </a:ext>
              </a:extLst>
            </p:cNvPr>
            <p:cNvSpPr/>
            <p:nvPr/>
          </p:nvSpPr>
          <p:spPr>
            <a:xfrm>
              <a:off x="4127642" y="1792795"/>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54" name="Isosceles Triangle 653">
              <a:extLst>
                <a:ext uri="{FF2B5EF4-FFF2-40B4-BE49-F238E27FC236}">
                  <a16:creationId xmlns:a16="http://schemas.microsoft.com/office/drawing/2014/main" id="{57152F40-C64C-27B3-4F04-3353D8CDF472}"/>
                </a:ext>
              </a:extLst>
            </p:cNvPr>
            <p:cNvSpPr/>
            <p:nvPr/>
          </p:nvSpPr>
          <p:spPr>
            <a:xfrm>
              <a:off x="4184792" y="1814199"/>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55" name="Isosceles Triangle 654">
              <a:extLst>
                <a:ext uri="{FF2B5EF4-FFF2-40B4-BE49-F238E27FC236}">
                  <a16:creationId xmlns:a16="http://schemas.microsoft.com/office/drawing/2014/main" id="{9616DD55-8425-518C-0CF0-D76A8EFE0C49}"/>
                </a:ext>
              </a:extLst>
            </p:cNvPr>
            <p:cNvSpPr/>
            <p:nvPr/>
          </p:nvSpPr>
          <p:spPr>
            <a:xfrm>
              <a:off x="4211780" y="1839920"/>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56" name="Isosceles Triangle 655">
              <a:extLst>
                <a:ext uri="{FF2B5EF4-FFF2-40B4-BE49-F238E27FC236}">
                  <a16:creationId xmlns:a16="http://schemas.microsoft.com/office/drawing/2014/main" id="{ECA05C6E-6FB6-4822-2739-ED73BBBC6242}"/>
                </a:ext>
              </a:extLst>
            </p:cNvPr>
            <p:cNvSpPr/>
            <p:nvPr/>
          </p:nvSpPr>
          <p:spPr>
            <a:xfrm>
              <a:off x="4238768" y="1839920"/>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57" name="Isosceles Triangle 656">
              <a:extLst>
                <a:ext uri="{FF2B5EF4-FFF2-40B4-BE49-F238E27FC236}">
                  <a16:creationId xmlns:a16="http://schemas.microsoft.com/office/drawing/2014/main" id="{D399D164-6EE0-797D-B55A-FD8F248AC6DC}"/>
                </a:ext>
              </a:extLst>
            </p:cNvPr>
            <p:cNvSpPr/>
            <p:nvPr/>
          </p:nvSpPr>
          <p:spPr>
            <a:xfrm>
              <a:off x="4262580" y="1839920"/>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58" name="Isosceles Triangle 657">
              <a:extLst>
                <a:ext uri="{FF2B5EF4-FFF2-40B4-BE49-F238E27FC236}">
                  <a16:creationId xmlns:a16="http://schemas.microsoft.com/office/drawing/2014/main" id="{56BE3E75-047D-570A-D2E9-EA8D8357CE2A}"/>
                </a:ext>
              </a:extLst>
            </p:cNvPr>
            <p:cNvSpPr/>
            <p:nvPr/>
          </p:nvSpPr>
          <p:spPr>
            <a:xfrm>
              <a:off x="4294330" y="1839920"/>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59" name="Isosceles Triangle 658">
              <a:extLst>
                <a:ext uri="{FF2B5EF4-FFF2-40B4-BE49-F238E27FC236}">
                  <a16:creationId xmlns:a16="http://schemas.microsoft.com/office/drawing/2014/main" id="{5DD47C4B-B358-7570-8645-A142698CE5B3}"/>
                </a:ext>
              </a:extLst>
            </p:cNvPr>
            <p:cNvSpPr/>
            <p:nvPr/>
          </p:nvSpPr>
          <p:spPr>
            <a:xfrm>
              <a:off x="4330843" y="1839920"/>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60" name="Isosceles Triangle 659">
              <a:extLst>
                <a:ext uri="{FF2B5EF4-FFF2-40B4-BE49-F238E27FC236}">
                  <a16:creationId xmlns:a16="http://schemas.microsoft.com/office/drawing/2014/main" id="{B39B4DE9-97A7-B0B4-040E-AA013F06379B}"/>
                </a:ext>
              </a:extLst>
            </p:cNvPr>
            <p:cNvSpPr/>
            <p:nvPr/>
          </p:nvSpPr>
          <p:spPr>
            <a:xfrm>
              <a:off x="4356243" y="184940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61" name="Isosceles Triangle 660">
              <a:extLst>
                <a:ext uri="{FF2B5EF4-FFF2-40B4-BE49-F238E27FC236}">
                  <a16:creationId xmlns:a16="http://schemas.microsoft.com/office/drawing/2014/main" id="{7BEA3B2F-3E18-80C8-3DCF-78519C13DB29}"/>
                </a:ext>
              </a:extLst>
            </p:cNvPr>
            <p:cNvSpPr/>
            <p:nvPr/>
          </p:nvSpPr>
          <p:spPr>
            <a:xfrm>
              <a:off x="4395931" y="184940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62" name="Isosceles Triangle 661">
              <a:extLst>
                <a:ext uri="{FF2B5EF4-FFF2-40B4-BE49-F238E27FC236}">
                  <a16:creationId xmlns:a16="http://schemas.microsoft.com/office/drawing/2014/main" id="{7D052D09-4C43-D86E-C760-E867FD9F44F2}"/>
                </a:ext>
              </a:extLst>
            </p:cNvPr>
            <p:cNvSpPr/>
            <p:nvPr/>
          </p:nvSpPr>
          <p:spPr>
            <a:xfrm>
              <a:off x="4438116" y="184940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63" name="Isosceles Triangle 662">
              <a:extLst>
                <a:ext uri="{FF2B5EF4-FFF2-40B4-BE49-F238E27FC236}">
                  <a16:creationId xmlns:a16="http://schemas.microsoft.com/office/drawing/2014/main" id="{505B6925-0E44-0FED-0C33-3937E17B14DD}"/>
                </a:ext>
              </a:extLst>
            </p:cNvPr>
            <p:cNvSpPr/>
            <p:nvPr/>
          </p:nvSpPr>
          <p:spPr>
            <a:xfrm>
              <a:off x="4503725" y="1903379"/>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64" name="Isosceles Triangle 663">
              <a:extLst>
                <a:ext uri="{FF2B5EF4-FFF2-40B4-BE49-F238E27FC236}">
                  <a16:creationId xmlns:a16="http://schemas.microsoft.com/office/drawing/2014/main" id="{4B463C16-C6BE-D0C4-5CA7-742D1F813B23}"/>
                </a:ext>
              </a:extLst>
            </p:cNvPr>
            <p:cNvSpPr/>
            <p:nvPr/>
          </p:nvSpPr>
          <p:spPr>
            <a:xfrm>
              <a:off x="4556113" y="1903379"/>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65" name="Isosceles Triangle 664">
              <a:extLst>
                <a:ext uri="{FF2B5EF4-FFF2-40B4-BE49-F238E27FC236}">
                  <a16:creationId xmlns:a16="http://schemas.microsoft.com/office/drawing/2014/main" id="{F9C11199-F5A4-FF97-433E-D453DD725749}"/>
                </a:ext>
              </a:extLst>
            </p:cNvPr>
            <p:cNvSpPr/>
            <p:nvPr/>
          </p:nvSpPr>
          <p:spPr>
            <a:xfrm>
              <a:off x="4592625" y="1903379"/>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66" name="Isosceles Triangle 665">
              <a:extLst>
                <a:ext uri="{FF2B5EF4-FFF2-40B4-BE49-F238E27FC236}">
                  <a16:creationId xmlns:a16="http://schemas.microsoft.com/office/drawing/2014/main" id="{51A5210C-3A15-1213-1D8A-9B2D1F40EC0B}"/>
                </a:ext>
              </a:extLst>
            </p:cNvPr>
            <p:cNvSpPr/>
            <p:nvPr/>
          </p:nvSpPr>
          <p:spPr>
            <a:xfrm>
              <a:off x="4692637" y="1958695"/>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67" name="Isosceles Triangle 666">
              <a:extLst>
                <a:ext uri="{FF2B5EF4-FFF2-40B4-BE49-F238E27FC236}">
                  <a16:creationId xmlns:a16="http://schemas.microsoft.com/office/drawing/2014/main" id="{B64C7669-4C65-8390-0437-190949AB673A}"/>
                </a:ext>
              </a:extLst>
            </p:cNvPr>
            <p:cNvSpPr/>
            <p:nvPr/>
          </p:nvSpPr>
          <p:spPr>
            <a:xfrm>
              <a:off x="4737087" y="1958695"/>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68" name="Isosceles Triangle 667">
              <a:extLst>
                <a:ext uri="{FF2B5EF4-FFF2-40B4-BE49-F238E27FC236}">
                  <a16:creationId xmlns:a16="http://schemas.microsoft.com/office/drawing/2014/main" id="{009AB446-D494-EB06-062C-624965E2DBCE}"/>
                </a:ext>
              </a:extLst>
            </p:cNvPr>
            <p:cNvSpPr/>
            <p:nvPr/>
          </p:nvSpPr>
          <p:spPr>
            <a:xfrm>
              <a:off x="4792650" y="2000252"/>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69" name="Isosceles Triangle 668">
              <a:extLst>
                <a:ext uri="{FF2B5EF4-FFF2-40B4-BE49-F238E27FC236}">
                  <a16:creationId xmlns:a16="http://schemas.microsoft.com/office/drawing/2014/main" id="{75B9278F-5B43-B3FB-A34A-D72CFB9F7AD5}"/>
                </a:ext>
              </a:extLst>
            </p:cNvPr>
            <p:cNvSpPr/>
            <p:nvPr/>
          </p:nvSpPr>
          <p:spPr>
            <a:xfrm>
              <a:off x="4830750" y="2000252"/>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70" name="Isosceles Triangle 669">
              <a:extLst>
                <a:ext uri="{FF2B5EF4-FFF2-40B4-BE49-F238E27FC236}">
                  <a16:creationId xmlns:a16="http://schemas.microsoft.com/office/drawing/2014/main" id="{E286343A-0C43-F9B2-D82E-119C9262C3CD}"/>
                </a:ext>
              </a:extLst>
            </p:cNvPr>
            <p:cNvSpPr/>
            <p:nvPr/>
          </p:nvSpPr>
          <p:spPr>
            <a:xfrm>
              <a:off x="4965687" y="2000252"/>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71" name="Isosceles Triangle 670">
              <a:extLst>
                <a:ext uri="{FF2B5EF4-FFF2-40B4-BE49-F238E27FC236}">
                  <a16:creationId xmlns:a16="http://schemas.microsoft.com/office/drawing/2014/main" id="{F93D515E-1BE4-941F-5465-F2E0F4628FA2}"/>
                </a:ext>
              </a:extLst>
            </p:cNvPr>
            <p:cNvSpPr/>
            <p:nvPr/>
          </p:nvSpPr>
          <p:spPr>
            <a:xfrm>
              <a:off x="5021249" y="2000252"/>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72" name="Isosceles Triangle 671">
              <a:extLst>
                <a:ext uri="{FF2B5EF4-FFF2-40B4-BE49-F238E27FC236}">
                  <a16:creationId xmlns:a16="http://schemas.microsoft.com/office/drawing/2014/main" id="{3CA29E46-D824-77BA-2389-96CD3ABADAB4}"/>
                </a:ext>
              </a:extLst>
            </p:cNvPr>
            <p:cNvSpPr/>
            <p:nvPr/>
          </p:nvSpPr>
          <p:spPr>
            <a:xfrm>
              <a:off x="5102211" y="2000252"/>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73" name="Isosceles Triangle 672">
              <a:extLst>
                <a:ext uri="{FF2B5EF4-FFF2-40B4-BE49-F238E27FC236}">
                  <a16:creationId xmlns:a16="http://schemas.microsoft.com/office/drawing/2014/main" id="{6F64C9CA-5858-FBD8-4AEE-D5173465FBEC}"/>
                </a:ext>
              </a:extLst>
            </p:cNvPr>
            <p:cNvSpPr/>
            <p:nvPr/>
          </p:nvSpPr>
          <p:spPr>
            <a:xfrm>
              <a:off x="5214923" y="2036764"/>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74" name="Isosceles Triangle 673">
              <a:extLst>
                <a:ext uri="{FF2B5EF4-FFF2-40B4-BE49-F238E27FC236}">
                  <a16:creationId xmlns:a16="http://schemas.microsoft.com/office/drawing/2014/main" id="{B84CF57A-71EA-1F6C-B569-6AB5AF067535}"/>
                </a:ext>
              </a:extLst>
            </p:cNvPr>
            <p:cNvSpPr/>
            <p:nvPr/>
          </p:nvSpPr>
          <p:spPr>
            <a:xfrm>
              <a:off x="5289535" y="2036764"/>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75" name="Isosceles Triangle 674">
              <a:extLst>
                <a:ext uri="{FF2B5EF4-FFF2-40B4-BE49-F238E27FC236}">
                  <a16:creationId xmlns:a16="http://schemas.microsoft.com/office/drawing/2014/main" id="{C6B6A7DE-A193-6EF0-8C91-244B1C32D8DB}"/>
                </a:ext>
              </a:extLst>
            </p:cNvPr>
            <p:cNvSpPr/>
            <p:nvPr/>
          </p:nvSpPr>
          <p:spPr>
            <a:xfrm>
              <a:off x="5349860" y="2036764"/>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76" name="Isosceles Triangle 675">
              <a:extLst>
                <a:ext uri="{FF2B5EF4-FFF2-40B4-BE49-F238E27FC236}">
                  <a16:creationId xmlns:a16="http://schemas.microsoft.com/office/drawing/2014/main" id="{D3B66F33-E2C6-BC81-FECC-D015237B0A18}"/>
                </a:ext>
              </a:extLst>
            </p:cNvPr>
            <p:cNvSpPr/>
            <p:nvPr/>
          </p:nvSpPr>
          <p:spPr>
            <a:xfrm>
              <a:off x="5418123" y="2036764"/>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77" name="Isosceles Triangle 676">
              <a:extLst>
                <a:ext uri="{FF2B5EF4-FFF2-40B4-BE49-F238E27FC236}">
                  <a16:creationId xmlns:a16="http://schemas.microsoft.com/office/drawing/2014/main" id="{DBD9CEC2-162F-C098-E92D-5B48F0FA96E0}"/>
                </a:ext>
              </a:extLst>
            </p:cNvPr>
            <p:cNvSpPr/>
            <p:nvPr/>
          </p:nvSpPr>
          <p:spPr>
            <a:xfrm>
              <a:off x="5446698" y="2036764"/>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78" name="Isosceles Triangle 677">
              <a:extLst>
                <a:ext uri="{FF2B5EF4-FFF2-40B4-BE49-F238E27FC236}">
                  <a16:creationId xmlns:a16="http://schemas.microsoft.com/office/drawing/2014/main" id="{3AEF485C-50EE-D367-EC30-4F144B04E1C9}"/>
                </a:ext>
              </a:extLst>
            </p:cNvPr>
            <p:cNvSpPr/>
            <p:nvPr/>
          </p:nvSpPr>
          <p:spPr>
            <a:xfrm>
              <a:off x="5499086" y="2036764"/>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79" name="Isosceles Triangle 678">
              <a:extLst>
                <a:ext uri="{FF2B5EF4-FFF2-40B4-BE49-F238E27FC236}">
                  <a16:creationId xmlns:a16="http://schemas.microsoft.com/office/drawing/2014/main" id="{86AE83D9-761D-C42F-C619-244648CE2DA3}"/>
                </a:ext>
              </a:extLst>
            </p:cNvPr>
            <p:cNvSpPr/>
            <p:nvPr/>
          </p:nvSpPr>
          <p:spPr>
            <a:xfrm>
              <a:off x="5519724" y="2060576"/>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80" name="Isosceles Triangle 679">
              <a:extLst>
                <a:ext uri="{FF2B5EF4-FFF2-40B4-BE49-F238E27FC236}">
                  <a16:creationId xmlns:a16="http://schemas.microsoft.com/office/drawing/2014/main" id="{259BAB89-D514-BAE9-C8EA-CEA709F308C0}"/>
                </a:ext>
              </a:extLst>
            </p:cNvPr>
            <p:cNvSpPr/>
            <p:nvPr/>
          </p:nvSpPr>
          <p:spPr>
            <a:xfrm>
              <a:off x="5560999" y="2060576"/>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81" name="Isosceles Triangle 680">
              <a:extLst>
                <a:ext uri="{FF2B5EF4-FFF2-40B4-BE49-F238E27FC236}">
                  <a16:creationId xmlns:a16="http://schemas.microsoft.com/office/drawing/2014/main" id="{3A6102E3-6B12-DD28-6CEE-3FAAE6789933}"/>
                </a:ext>
              </a:extLst>
            </p:cNvPr>
            <p:cNvSpPr/>
            <p:nvPr/>
          </p:nvSpPr>
          <p:spPr>
            <a:xfrm>
              <a:off x="5613387" y="2060576"/>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82" name="Isosceles Triangle 681">
              <a:extLst>
                <a:ext uri="{FF2B5EF4-FFF2-40B4-BE49-F238E27FC236}">
                  <a16:creationId xmlns:a16="http://schemas.microsoft.com/office/drawing/2014/main" id="{2942A973-A478-AE36-8B54-012E6F3FAEC0}"/>
                </a:ext>
              </a:extLst>
            </p:cNvPr>
            <p:cNvSpPr/>
            <p:nvPr/>
          </p:nvSpPr>
          <p:spPr>
            <a:xfrm>
              <a:off x="5661012" y="2060576"/>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83" name="Isosceles Triangle 682">
              <a:extLst>
                <a:ext uri="{FF2B5EF4-FFF2-40B4-BE49-F238E27FC236}">
                  <a16:creationId xmlns:a16="http://schemas.microsoft.com/office/drawing/2014/main" id="{05A6E85D-F905-33C0-EFD1-A5E660DEB6F3}"/>
                </a:ext>
              </a:extLst>
            </p:cNvPr>
            <p:cNvSpPr/>
            <p:nvPr/>
          </p:nvSpPr>
          <p:spPr>
            <a:xfrm>
              <a:off x="5710225" y="2060576"/>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84" name="Isosceles Triangle 683">
              <a:extLst>
                <a:ext uri="{FF2B5EF4-FFF2-40B4-BE49-F238E27FC236}">
                  <a16:creationId xmlns:a16="http://schemas.microsoft.com/office/drawing/2014/main" id="{06439774-AFD2-FD2B-FCFB-C97BC8A53A49}"/>
                </a:ext>
              </a:extLst>
            </p:cNvPr>
            <p:cNvSpPr/>
            <p:nvPr/>
          </p:nvSpPr>
          <p:spPr>
            <a:xfrm>
              <a:off x="5765787" y="2060576"/>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85" name="Isosceles Triangle 684">
              <a:extLst>
                <a:ext uri="{FF2B5EF4-FFF2-40B4-BE49-F238E27FC236}">
                  <a16:creationId xmlns:a16="http://schemas.microsoft.com/office/drawing/2014/main" id="{9CDCDBB5-9BFB-73E4-8C97-A5C5E8064146}"/>
                </a:ext>
              </a:extLst>
            </p:cNvPr>
            <p:cNvSpPr/>
            <p:nvPr/>
          </p:nvSpPr>
          <p:spPr>
            <a:xfrm>
              <a:off x="5799125" y="2114827"/>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86" name="Isosceles Triangle 685">
              <a:extLst>
                <a:ext uri="{FF2B5EF4-FFF2-40B4-BE49-F238E27FC236}">
                  <a16:creationId xmlns:a16="http://schemas.microsoft.com/office/drawing/2014/main" id="{E0FFDCE5-681D-D5D0-8789-B1EFDFB7CC14}"/>
                </a:ext>
              </a:extLst>
            </p:cNvPr>
            <p:cNvSpPr/>
            <p:nvPr/>
          </p:nvSpPr>
          <p:spPr>
            <a:xfrm>
              <a:off x="5819762" y="2150032"/>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87" name="Isosceles Triangle 686">
              <a:extLst>
                <a:ext uri="{FF2B5EF4-FFF2-40B4-BE49-F238E27FC236}">
                  <a16:creationId xmlns:a16="http://schemas.microsoft.com/office/drawing/2014/main" id="{4B1CD304-6E5A-44AF-AEAC-4DF5DDEC7970}"/>
                </a:ext>
              </a:extLst>
            </p:cNvPr>
            <p:cNvSpPr/>
            <p:nvPr/>
          </p:nvSpPr>
          <p:spPr>
            <a:xfrm>
              <a:off x="5891199" y="2150032"/>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88" name="Isosceles Triangle 687">
              <a:extLst>
                <a:ext uri="{FF2B5EF4-FFF2-40B4-BE49-F238E27FC236}">
                  <a16:creationId xmlns:a16="http://schemas.microsoft.com/office/drawing/2014/main" id="{132CA3D7-177B-C04B-FE24-4A5B6930A1CB}"/>
                </a:ext>
              </a:extLst>
            </p:cNvPr>
            <p:cNvSpPr/>
            <p:nvPr/>
          </p:nvSpPr>
          <p:spPr>
            <a:xfrm>
              <a:off x="5949936" y="2150032"/>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89" name="Isosceles Triangle 688">
              <a:extLst>
                <a:ext uri="{FF2B5EF4-FFF2-40B4-BE49-F238E27FC236}">
                  <a16:creationId xmlns:a16="http://schemas.microsoft.com/office/drawing/2014/main" id="{CE164161-B97B-47C6-D81E-10557DAECA9C}"/>
                </a:ext>
              </a:extLst>
            </p:cNvPr>
            <p:cNvSpPr/>
            <p:nvPr/>
          </p:nvSpPr>
          <p:spPr>
            <a:xfrm>
              <a:off x="6019277" y="2150032"/>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90" name="Isosceles Triangle 689">
              <a:extLst>
                <a:ext uri="{FF2B5EF4-FFF2-40B4-BE49-F238E27FC236}">
                  <a16:creationId xmlns:a16="http://schemas.microsoft.com/office/drawing/2014/main" id="{E8FAC1ED-D0C0-9DC8-E8F9-6C59AA58D52A}"/>
                </a:ext>
              </a:extLst>
            </p:cNvPr>
            <p:cNvSpPr/>
            <p:nvPr/>
          </p:nvSpPr>
          <p:spPr>
            <a:xfrm>
              <a:off x="6096000" y="2246490"/>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91" name="Isosceles Triangle 690">
              <a:extLst>
                <a:ext uri="{FF2B5EF4-FFF2-40B4-BE49-F238E27FC236}">
                  <a16:creationId xmlns:a16="http://schemas.microsoft.com/office/drawing/2014/main" id="{8CC0A88F-D4F8-02C4-8F48-1303C000EE83}"/>
                </a:ext>
              </a:extLst>
            </p:cNvPr>
            <p:cNvSpPr/>
            <p:nvPr/>
          </p:nvSpPr>
          <p:spPr>
            <a:xfrm>
              <a:off x="6164263" y="2246490"/>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92" name="Isosceles Triangle 691">
              <a:extLst>
                <a:ext uri="{FF2B5EF4-FFF2-40B4-BE49-F238E27FC236}">
                  <a16:creationId xmlns:a16="http://schemas.microsoft.com/office/drawing/2014/main" id="{6E0F7933-3AB1-F903-B18C-51D1D2E54579}"/>
                </a:ext>
              </a:extLst>
            </p:cNvPr>
            <p:cNvSpPr/>
            <p:nvPr/>
          </p:nvSpPr>
          <p:spPr>
            <a:xfrm>
              <a:off x="6238876" y="2246490"/>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93" name="Isosceles Triangle 692">
              <a:extLst>
                <a:ext uri="{FF2B5EF4-FFF2-40B4-BE49-F238E27FC236}">
                  <a16:creationId xmlns:a16="http://schemas.microsoft.com/office/drawing/2014/main" id="{2B51EA38-9287-21F8-5DAF-4708A067F1EE}"/>
                </a:ext>
              </a:extLst>
            </p:cNvPr>
            <p:cNvSpPr/>
            <p:nvPr/>
          </p:nvSpPr>
          <p:spPr>
            <a:xfrm>
              <a:off x="6265864" y="2246490"/>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94" name="Isosceles Triangle 693">
              <a:extLst>
                <a:ext uri="{FF2B5EF4-FFF2-40B4-BE49-F238E27FC236}">
                  <a16:creationId xmlns:a16="http://schemas.microsoft.com/office/drawing/2014/main" id="{1CB69305-3747-1637-CB54-AAB4ADE5D357}"/>
                </a:ext>
              </a:extLst>
            </p:cNvPr>
            <p:cNvSpPr/>
            <p:nvPr/>
          </p:nvSpPr>
          <p:spPr>
            <a:xfrm>
              <a:off x="6302376" y="229485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95" name="Isosceles Triangle 694">
              <a:extLst>
                <a:ext uri="{FF2B5EF4-FFF2-40B4-BE49-F238E27FC236}">
                  <a16:creationId xmlns:a16="http://schemas.microsoft.com/office/drawing/2014/main" id="{509C0B5B-C9A6-258D-5AF1-811B4E5D252D}"/>
                </a:ext>
              </a:extLst>
            </p:cNvPr>
            <p:cNvSpPr/>
            <p:nvPr/>
          </p:nvSpPr>
          <p:spPr>
            <a:xfrm>
              <a:off x="6337301" y="229485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96" name="Isosceles Triangle 695">
              <a:extLst>
                <a:ext uri="{FF2B5EF4-FFF2-40B4-BE49-F238E27FC236}">
                  <a16:creationId xmlns:a16="http://schemas.microsoft.com/office/drawing/2014/main" id="{5043A111-E9C7-53FB-FD21-3B6976D6B0F2}"/>
                </a:ext>
              </a:extLst>
            </p:cNvPr>
            <p:cNvSpPr/>
            <p:nvPr/>
          </p:nvSpPr>
          <p:spPr>
            <a:xfrm>
              <a:off x="6403976" y="229485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97" name="Isosceles Triangle 696">
              <a:extLst>
                <a:ext uri="{FF2B5EF4-FFF2-40B4-BE49-F238E27FC236}">
                  <a16:creationId xmlns:a16="http://schemas.microsoft.com/office/drawing/2014/main" id="{54F23A1F-4215-6679-0097-89C2EFF9781C}"/>
                </a:ext>
              </a:extLst>
            </p:cNvPr>
            <p:cNvSpPr/>
            <p:nvPr/>
          </p:nvSpPr>
          <p:spPr>
            <a:xfrm>
              <a:off x="6662738" y="229485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98" name="Isosceles Triangle 697">
              <a:extLst>
                <a:ext uri="{FF2B5EF4-FFF2-40B4-BE49-F238E27FC236}">
                  <a16:creationId xmlns:a16="http://schemas.microsoft.com/office/drawing/2014/main" id="{633D46CC-EFBB-A4CC-9539-BA1441FDEF6A}"/>
                </a:ext>
              </a:extLst>
            </p:cNvPr>
            <p:cNvSpPr/>
            <p:nvPr/>
          </p:nvSpPr>
          <p:spPr>
            <a:xfrm>
              <a:off x="6754813" y="229485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99" name="Isosceles Triangle 698">
              <a:extLst>
                <a:ext uri="{FF2B5EF4-FFF2-40B4-BE49-F238E27FC236}">
                  <a16:creationId xmlns:a16="http://schemas.microsoft.com/office/drawing/2014/main" id="{6ABF31D6-6000-4226-4797-7197D7BEF660}"/>
                </a:ext>
              </a:extLst>
            </p:cNvPr>
            <p:cNvSpPr/>
            <p:nvPr/>
          </p:nvSpPr>
          <p:spPr>
            <a:xfrm>
              <a:off x="6811963" y="229485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00" name="Isosceles Triangle 699">
              <a:extLst>
                <a:ext uri="{FF2B5EF4-FFF2-40B4-BE49-F238E27FC236}">
                  <a16:creationId xmlns:a16="http://schemas.microsoft.com/office/drawing/2014/main" id="{BEC3BC05-EA3D-51B0-2CD9-D7EA37833EB3}"/>
                </a:ext>
              </a:extLst>
            </p:cNvPr>
            <p:cNvSpPr/>
            <p:nvPr/>
          </p:nvSpPr>
          <p:spPr>
            <a:xfrm>
              <a:off x="6953250" y="229485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01" name="Isosceles Triangle 700">
              <a:extLst>
                <a:ext uri="{FF2B5EF4-FFF2-40B4-BE49-F238E27FC236}">
                  <a16:creationId xmlns:a16="http://schemas.microsoft.com/office/drawing/2014/main" id="{ECFD72D8-A1D3-980C-1407-C471411F022B}"/>
                </a:ext>
              </a:extLst>
            </p:cNvPr>
            <p:cNvSpPr/>
            <p:nvPr/>
          </p:nvSpPr>
          <p:spPr>
            <a:xfrm>
              <a:off x="7037388" y="229485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02" name="Isosceles Triangle 701">
              <a:extLst>
                <a:ext uri="{FF2B5EF4-FFF2-40B4-BE49-F238E27FC236}">
                  <a16:creationId xmlns:a16="http://schemas.microsoft.com/office/drawing/2014/main" id="{84C5254F-239E-915D-8FCB-D8A23FE22F32}"/>
                </a:ext>
              </a:extLst>
            </p:cNvPr>
            <p:cNvSpPr/>
            <p:nvPr/>
          </p:nvSpPr>
          <p:spPr>
            <a:xfrm>
              <a:off x="7123113" y="229485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03" name="Isosceles Triangle 702">
              <a:extLst>
                <a:ext uri="{FF2B5EF4-FFF2-40B4-BE49-F238E27FC236}">
                  <a16:creationId xmlns:a16="http://schemas.microsoft.com/office/drawing/2014/main" id="{63CB8F42-3F73-5203-C286-C36A4AAD3D41}"/>
                </a:ext>
              </a:extLst>
            </p:cNvPr>
            <p:cNvSpPr/>
            <p:nvPr/>
          </p:nvSpPr>
          <p:spPr>
            <a:xfrm>
              <a:off x="7159625" y="229485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04" name="Isosceles Triangle 703">
              <a:extLst>
                <a:ext uri="{FF2B5EF4-FFF2-40B4-BE49-F238E27FC236}">
                  <a16:creationId xmlns:a16="http://schemas.microsoft.com/office/drawing/2014/main" id="{897EE975-51A5-8EA3-0415-9BAF9C462590}"/>
                </a:ext>
              </a:extLst>
            </p:cNvPr>
            <p:cNvSpPr/>
            <p:nvPr/>
          </p:nvSpPr>
          <p:spPr>
            <a:xfrm>
              <a:off x="7291387" y="2294853"/>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05" name="Isosceles Triangle 704">
              <a:extLst>
                <a:ext uri="{FF2B5EF4-FFF2-40B4-BE49-F238E27FC236}">
                  <a16:creationId xmlns:a16="http://schemas.microsoft.com/office/drawing/2014/main" id="{2C44BF80-758D-FF12-4A0F-D210F22940B5}"/>
                </a:ext>
              </a:extLst>
            </p:cNvPr>
            <p:cNvSpPr/>
            <p:nvPr/>
          </p:nvSpPr>
          <p:spPr>
            <a:xfrm>
              <a:off x="7699375" y="2374228"/>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06" name="Isosceles Triangle 705">
              <a:extLst>
                <a:ext uri="{FF2B5EF4-FFF2-40B4-BE49-F238E27FC236}">
                  <a16:creationId xmlns:a16="http://schemas.microsoft.com/office/drawing/2014/main" id="{F44CFA2C-4E1A-F4F1-E113-EF226873D3BF}"/>
                </a:ext>
              </a:extLst>
            </p:cNvPr>
            <p:cNvSpPr/>
            <p:nvPr/>
          </p:nvSpPr>
          <p:spPr>
            <a:xfrm>
              <a:off x="7869238" y="2374228"/>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07" name="Isosceles Triangle 706">
              <a:extLst>
                <a:ext uri="{FF2B5EF4-FFF2-40B4-BE49-F238E27FC236}">
                  <a16:creationId xmlns:a16="http://schemas.microsoft.com/office/drawing/2014/main" id="{D9092D0D-FF41-F94D-9666-ADC355B0A98B}"/>
                </a:ext>
              </a:extLst>
            </p:cNvPr>
            <p:cNvSpPr/>
            <p:nvPr/>
          </p:nvSpPr>
          <p:spPr>
            <a:xfrm>
              <a:off x="7980363" y="2374228"/>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08" name="Isosceles Triangle 707">
              <a:extLst>
                <a:ext uri="{FF2B5EF4-FFF2-40B4-BE49-F238E27FC236}">
                  <a16:creationId xmlns:a16="http://schemas.microsoft.com/office/drawing/2014/main" id="{B0B5F441-9C2E-E0BD-5013-8ECA65D66D19}"/>
                </a:ext>
              </a:extLst>
            </p:cNvPr>
            <p:cNvSpPr/>
            <p:nvPr/>
          </p:nvSpPr>
          <p:spPr>
            <a:xfrm>
              <a:off x="8056563" y="2374228"/>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09" name="Isosceles Triangle 708">
              <a:extLst>
                <a:ext uri="{FF2B5EF4-FFF2-40B4-BE49-F238E27FC236}">
                  <a16:creationId xmlns:a16="http://schemas.microsoft.com/office/drawing/2014/main" id="{70A85C97-B5BF-24CC-8B34-05DC57984745}"/>
                </a:ext>
              </a:extLst>
            </p:cNvPr>
            <p:cNvSpPr/>
            <p:nvPr/>
          </p:nvSpPr>
          <p:spPr>
            <a:xfrm>
              <a:off x="8367714" y="2549660"/>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10" name="Isosceles Triangle 709">
              <a:extLst>
                <a:ext uri="{FF2B5EF4-FFF2-40B4-BE49-F238E27FC236}">
                  <a16:creationId xmlns:a16="http://schemas.microsoft.com/office/drawing/2014/main" id="{5634C7A0-58AF-A3D5-9F4E-24F61871B402}"/>
                </a:ext>
              </a:extLst>
            </p:cNvPr>
            <p:cNvSpPr/>
            <p:nvPr/>
          </p:nvSpPr>
          <p:spPr>
            <a:xfrm>
              <a:off x="8367714" y="2663545"/>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11" name="Isosceles Triangle 710">
              <a:extLst>
                <a:ext uri="{FF2B5EF4-FFF2-40B4-BE49-F238E27FC236}">
                  <a16:creationId xmlns:a16="http://schemas.microsoft.com/office/drawing/2014/main" id="{2B525540-DBCA-6219-0354-21A74AC72AC2}"/>
                </a:ext>
              </a:extLst>
            </p:cNvPr>
            <p:cNvSpPr/>
            <p:nvPr/>
          </p:nvSpPr>
          <p:spPr>
            <a:xfrm>
              <a:off x="8448676" y="2663545"/>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12" name="Isosceles Triangle 711">
              <a:extLst>
                <a:ext uri="{FF2B5EF4-FFF2-40B4-BE49-F238E27FC236}">
                  <a16:creationId xmlns:a16="http://schemas.microsoft.com/office/drawing/2014/main" id="{397263E0-9D43-DA8B-2A8A-FB23662B743E}"/>
                </a:ext>
              </a:extLst>
            </p:cNvPr>
            <p:cNvSpPr/>
            <p:nvPr/>
          </p:nvSpPr>
          <p:spPr>
            <a:xfrm>
              <a:off x="8537576" y="2663545"/>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13" name="Isosceles Triangle 712">
              <a:extLst>
                <a:ext uri="{FF2B5EF4-FFF2-40B4-BE49-F238E27FC236}">
                  <a16:creationId xmlns:a16="http://schemas.microsoft.com/office/drawing/2014/main" id="{49C5A4DE-3918-0520-AEF0-4ECE6659B0D4}"/>
                </a:ext>
              </a:extLst>
            </p:cNvPr>
            <p:cNvSpPr/>
            <p:nvPr/>
          </p:nvSpPr>
          <p:spPr>
            <a:xfrm>
              <a:off x="8664576" y="2663545"/>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14" name="Isosceles Triangle 713">
              <a:extLst>
                <a:ext uri="{FF2B5EF4-FFF2-40B4-BE49-F238E27FC236}">
                  <a16:creationId xmlns:a16="http://schemas.microsoft.com/office/drawing/2014/main" id="{2995BE01-1F87-985A-6E4E-B654119468DA}"/>
                </a:ext>
              </a:extLst>
            </p:cNvPr>
            <p:cNvSpPr/>
            <p:nvPr/>
          </p:nvSpPr>
          <p:spPr>
            <a:xfrm>
              <a:off x="8907463" y="2663545"/>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15" name="Isosceles Triangle 714">
              <a:extLst>
                <a:ext uri="{FF2B5EF4-FFF2-40B4-BE49-F238E27FC236}">
                  <a16:creationId xmlns:a16="http://schemas.microsoft.com/office/drawing/2014/main" id="{59F29E64-4066-08E6-1A1E-DBFEFB8C5DEF}"/>
                </a:ext>
              </a:extLst>
            </p:cNvPr>
            <p:cNvSpPr/>
            <p:nvPr/>
          </p:nvSpPr>
          <p:spPr>
            <a:xfrm>
              <a:off x="9045576" y="2663545"/>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16" name="Isosceles Triangle 715">
              <a:extLst>
                <a:ext uri="{FF2B5EF4-FFF2-40B4-BE49-F238E27FC236}">
                  <a16:creationId xmlns:a16="http://schemas.microsoft.com/office/drawing/2014/main" id="{0CE2E223-E17E-F279-533A-2FE42C411337}"/>
                </a:ext>
              </a:extLst>
            </p:cNvPr>
            <p:cNvSpPr/>
            <p:nvPr/>
          </p:nvSpPr>
          <p:spPr>
            <a:xfrm>
              <a:off x="9082088" y="2663545"/>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17" name="Isosceles Triangle 716">
              <a:extLst>
                <a:ext uri="{FF2B5EF4-FFF2-40B4-BE49-F238E27FC236}">
                  <a16:creationId xmlns:a16="http://schemas.microsoft.com/office/drawing/2014/main" id="{71E1F0B9-A015-BEB5-65B6-D3BE6D231CFB}"/>
                </a:ext>
              </a:extLst>
            </p:cNvPr>
            <p:cNvSpPr/>
            <p:nvPr/>
          </p:nvSpPr>
          <p:spPr>
            <a:xfrm>
              <a:off x="9344025" y="2663545"/>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18" name="Isosceles Triangle 717">
              <a:extLst>
                <a:ext uri="{FF2B5EF4-FFF2-40B4-BE49-F238E27FC236}">
                  <a16:creationId xmlns:a16="http://schemas.microsoft.com/office/drawing/2014/main" id="{757D3D80-78ED-1924-6137-183EEA68A70B}"/>
                </a:ext>
              </a:extLst>
            </p:cNvPr>
            <p:cNvSpPr/>
            <p:nvPr/>
          </p:nvSpPr>
          <p:spPr>
            <a:xfrm>
              <a:off x="9874250" y="2663545"/>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19" name="Isosceles Triangle 718">
              <a:extLst>
                <a:ext uri="{FF2B5EF4-FFF2-40B4-BE49-F238E27FC236}">
                  <a16:creationId xmlns:a16="http://schemas.microsoft.com/office/drawing/2014/main" id="{A88C5BCC-F37C-575A-45C5-5B2C3EC25B31}"/>
                </a:ext>
              </a:extLst>
            </p:cNvPr>
            <p:cNvSpPr/>
            <p:nvPr/>
          </p:nvSpPr>
          <p:spPr>
            <a:xfrm>
              <a:off x="10310812" y="2663545"/>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20" name="Isosceles Triangle 719">
              <a:extLst>
                <a:ext uri="{FF2B5EF4-FFF2-40B4-BE49-F238E27FC236}">
                  <a16:creationId xmlns:a16="http://schemas.microsoft.com/office/drawing/2014/main" id="{25A1D44E-E458-87C2-07CA-05B60D2BA627}"/>
                </a:ext>
              </a:extLst>
            </p:cNvPr>
            <p:cNvSpPr/>
            <p:nvPr/>
          </p:nvSpPr>
          <p:spPr>
            <a:xfrm>
              <a:off x="10432527" y="2663545"/>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21" name="Isosceles Triangle 720">
              <a:extLst>
                <a:ext uri="{FF2B5EF4-FFF2-40B4-BE49-F238E27FC236}">
                  <a16:creationId xmlns:a16="http://schemas.microsoft.com/office/drawing/2014/main" id="{FA4DC2AF-34C8-2254-6526-3A0F986FE3D6}"/>
                </a:ext>
              </a:extLst>
            </p:cNvPr>
            <p:cNvSpPr/>
            <p:nvPr/>
          </p:nvSpPr>
          <p:spPr>
            <a:xfrm>
              <a:off x="10451577" y="2663545"/>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722" name="Isosceles Triangle 721">
              <a:extLst>
                <a:ext uri="{FF2B5EF4-FFF2-40B4-BE49-F238E27FC236}">
                  <a16:creationId xmlns:a16="http://schemas.microsoft.com/office/drawing/2014/main" id="{FD19EF0D-8C3D-B8B6-02D7-9561098FEAE0}"/>
                </a:ext>
              </a:extLst>
            </p:cNvPr>
            <p:cNvSpPr/>
            <p:nvPr/>
          </p:nvSpPr>
          <p:spPr>
            <a:xfrm>
              <a:off x="10551407" y="2663545"/>
              <a:ext cx="76723" cy="70409"/>
            </a:xfrm>
            <a:prstGeom prst="triangle">
              <a:avLst/>
            </a:prstGeom>
            <a:noFill/>
            <a:ln w="12700">
              <a:solidFill>
                <a:srgbClr val="A69F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grpSp>
      <p:sp>
        <p:nvSpPr>
          <p:cNvPr id="723" name="TextBox 722">
            <a:extLst>
              <a:ext uri="{FF2B5EF4-FFF2-40B4-BE49-F238E27FC236}">
                <a16:creationId xmlns:a16="http://schemas.microsoft.com/office/drawing/2014/main" id="{5D766B59-6BB2-962A-E557-67CF4C76548B}"/>
              </a:ext>
            </a:extLst>
          </p:cNvPr>
          <p:cNvSpPr txBox="1"/>
          <p:nvPr/>
        </p:nvSpPr>
        <p:spPr>
          <a:xfrm>
            <a:off x="5543965" y="4529053"/>
            <a:ext cx="1397883" cy="307777"/>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595454"/>
                </a:solidFill>
                <a:effectLst/>
                <a:uLnTx/>
                <a:uFillTx/>
                <a:latin typeface="Trebuchet MS" panose="020B0603020202020204"/>
                <a:ea typeface="+mn-ea"/>
                <a:cs typeface="+mn-cs"/>
              </a:rPr>
              <a:t>Time (months)</a:t>
            </a:r>
          </a:p>
        </p:txBody>
      </p:sp>
      <p:sp>
        <p:nvSpPr>
          <p:cNvPr id="3" name="TextBox 2">
            <a:extLst>
              <a:ext uri="{FF2B5EF4-FFF2-40B4-BE49-F238E27FC236}">
                <a16:creationId xmlns:a16="http://schemas.microsoft.com/office/drawing/2014/main" id="{5E26B917-A1FC-A0BF-A46E-D7CEB01F048F}"/>
              </a:ext>
            </a:extLst>
          </p:cNvPr>
          <p:cNvSpPr txBox="1"/>
          <p:nvPr/>
        </p:nvSpPr>
        <p:spPr>
          <a:xfrm>
            <a:off x="0" y="6617863"/>
            <a:ext cx="609600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Dimopoulos MA et al. EHA 2026;Abstract LB5004</a:t>
            </a:r>
          </a:p>
        </p:txBody>
      </p:sp>
    </p:spTree>
    <p:custDataLst>
      <p:tags r:id="rId1"/>
    </p:custDataLst>
    <p:extLst>
      <p:ext uri="{BB962C8B-B14F-4D97-AF65-F5344CB8AC3E}">
        <p14:creationId xmlns:p14="http://schemas.microsoft.com/office/powerpoint/2010/main" val="12076052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09C01-60C8-643D-1918-F6B918310B1C}"/>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E570CC07-DEA0-AC1D-316B-9224888CEBFA}"/>
              </a:ext>
            </a:extLst>
          </p:cNvPr>
          <p:cNvSpPr>
            <a:spLocks noGrp="1"/>
          </p:cNvSpPr>
          <p:nvPr>
            <p:ph type="body" sz="quarter" idx="12"/>
          </p:nvPr>
        </p:nvSpPr>
        <p:spPr>
          <a:xfrm>
            <a:off x="9665818" y="0"/>
            <a:ext cx="2526183" cy="249283"/>
          </a:xfrm>
        </p:spPr>
        <p:txBody>
          <a:bodyPr/>
          <a:lstStyle/>
          <a:p>
            <a:r>
              <a:rPr lang="en-US" dirty="0"/>
              <a:t>SUCCESSOR-2</a:t>
            </a:r>
          </a:p>
        </p:txBody>
      </p:sp>
      <p:sp>
        <p:nvSpPr>
          <p:cNvPr id="2" name="Title 1">
            <a:extLst>
              <a:ext uri="{FF2B5EF4-FFF2-40B4-BE49-F238E27FC236}">
                <a16:creationId xmlns:a16="http://schemas.microsoft.com/office/drawing/2014/main" id="{AA60023E-2EB0-D0D5-90AD-A03B5F37FAEB}"/>
              </a:ext>
            </a:extLst>
          </p:cNvPr>
          <p:cNvSpPr>
            <a:spLocks noGrp="1"/>
          </p:cNvSpPr>
          <p:nvPr>
            <p:ph type="title"/>
          </p:nvPr>
        </p:nvSpPr>
        <p:spPr>
          <a:xfrm>
            <a:off x="378462" y="145370"/>
            <a:ext cx="11435077" cy="677333"/>
          </a:xfrm>
        </p:spPr>
        <p:txBody>
          <a:bodyPr/>
          <a:lstStyle/>
          <a:p>
            <a:r>
              <a:rPr lang="en-US" dirty="0"/>
              <a:t>SUCCESSOR-2: Most Common TEAEs</a:t>
            </a:r>
          </a:p>
        </p:txBody>
      </p:sp>
      <p:sp>
        <p:nvSpPr>
          <p:cNvPr id="8" name="Footer Placeholder 7">
            <a:extLst>
              <a:ext uri="{FF2B5EF4-FFF2-40B4-BE49-F238E27FC236}">
                <a16:creationId xmlns:a16="http://schemas.microsoft.com/office/drawing/2014/main" id="{CEAA4748-9783-5121-8FEB-0AEF234956AF}"/>
              </a:ext>
            </a:extLst>
          </p:cNvPr>
          <p:cNvSpPr>
            <a:spLocks noGrp="1"/>
          </p:cNvSpPr>
          <p:nvPr>
            <p:ph type="ftr" sz="quarter" idx="13"/>
          </p:nvPr>
        </p:nvSpPr>
        <p:spPr>
          <a:xfrm>
            <a:off x="369420" y="6158390"/>
            <a:ext cx="10902084" cy="308900"/>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Data cutoff: January 15, 2026. </a:t>
            </a:r>
            <a:r>
              <a:rPr kumimoji="0" lang="en-US" sz="800" b="0" i="0" u="none" strike="noStrike" kern="1200" cap="none" spc="0" normalizeH="0" baseline="30000" noProof="0" dirty="0">
                <a:ln>
                  <a:noFill/>
                </a:ln>
                <a:solidFill>
                  <a:srgbClr val="595454"/>
                </a:solidFill>
                <a:effectLst/>
                <a:uLnTx/>
                <a:uFillTx/>
                <a:latin typeface="Trebuchet MS" panose="020B0603020202020204"/>
                <a:ea typeface="+mn-ea"/>
                <a:cs typeface="+mn-cs"/>
              </a:rPr>
              <a:t>a</a:t>
            </a: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Includes TEAEs of any grade that occurred in ≥ 20% of patients and grade 3/4 TEAEs that occurred in ≥ 10% of patients in either treatment arm in the confirmatory analysis group of the safety population, defined as all patients from stages 1 and 2 randomized to 1.0 mg Mezi plus Kd or Kd who received ≥ 1 dose of study treatment. TEAEs were graded per the National Cancer Institute Common Terminology Criteria for Adverse Events version 5.0; </a:t>
            </a:r>
            <a:r>
              <a:rPr kumimoji="0" lang="en-US" sz="800" b="0" i="0" u="none" strike="noStrike" kern="1200" cap="none" spc="0" normalizeH="0" baseline="30000" noProof="0" dirty="0">
                <a:ln>
                  <a:noFill/>
                </a:ln>
                <a:solidFill>
                  <a:srgbClr val="595454"/>
                </a:solidFill>
                <a:effectLst/>
                <a:uLnTx/>
                <a:uFillTx/>
                <a:latin typeface="Trebuchet MS" panose="020B0603020202020204"/>
                <a:ea typeface="+mn-ea"/>
                <a:cs typeface="+mn-cs"/>
              </a:rPr>
              <a:t>b</a:t>
            </a: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Excludes 5 patients who were randomized but not treated; </a:t>
            </a:r>
            <a:r>
              <a:rPr kumimoji="0" lang="en-US" sz="800" b="0" i="0" u="none" strike="noStrike" kern="1200" cap="none" spc="0" normalizeH="0" baseline="30000" noProof="0" dirty="0">
                <a:ln>
                  <a:noFill/>
                </a:ln>
                <a:solidFill>
                  <a:srgbClr val="595454"/>
                </a:solidFill>
                <a:effectLst/>
                <a:uLnTx/>
                <a:uFillTx/>
                <a:latin typeface="Trebuchet MS" panose="020B0603020202020204"/>
                <a:ea typeface="+mn-ea"/>
                <a:cs typeface="+mn-cs"/>
              </a:rPr>
              <a:t>c</a:t>
            </a: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Includes preferred terms of neutropenia and neutrophil count decrease; </a:t>
            </a:r>
            <a:r>
              <a:rPr kumimoji="0" lang="en-US" sz="800" b="0" i="0" u="none" strike="noStrike" kern="1200" cap="none" spc="0" normalizeH="0" baseline="30000" noProof="0" dirty="0">
                <a:ln>
                  <a:noFill/>
                </a:ln>
                <a:solidFill>
                  <a:srgbClr val="595454"/>
                </a:solidFill>
                <a:effectLst/>
                <a:uLnTx/>
                <a:uFillTx/>
                <a:latin typeface="Trebuchet MS" panose="020B0603020202020204"/>
                <a:ea typeface="+mn-ea"/>
                <a:cs typeface="+mn-cs"/>
              </a:rPr>
              <a:t>d</a:t>
            </a: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Includes preferred terms of thrombocytopenia and platelet count decrease; </a:t>
            </a:r>
            <a:r>
              <a:rPr kumimoji="0" lang="en-US" sz="800" b="0" i="0" u="none" strike="noStrike" kern="1200" cap="none" spc="0" normalizeH="0" baseline="30000" noProof="0" dirty="0">
                <a:ln>
                  <a:noFill/>
                </a:ln>
                <a:solidFill>
                  <a:srgbClr val="595454"/>
                </a:solidFill>
                <a:effectLst/>
                <a:uLnTx/>
                <a:uFillTx/>
                <a:latin typeface="Trebuchet MS" panose="020B0603020202020204"/>
                <a:ea typeface="+mn-ea"/>
                <a:cs typeface="+mn-cs"/>
              </a:rPr>
              <a:t>e</a:t>
            </a: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Standardized MedDRA Query for embolism and thrombosis </a:t>
            </a: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Arial" panose="020B0604020202020204" pitchFamily="34" charset="0"/>
              </a:rPr>
              <a:t>–</a:t>
            </a: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 various terms. G-CSF, granulocyte colony-stimulating factor; MedDRA, Medical Dictionary for Regulatory Activities; SAE, serious adverse event; TEAE, treatment-emergent adverse event; URTI, upper respiratory tract infection; VTE, venous thromboembolism.</a:t>
            </a:r>
          </a:p>
        </p:txBody>
      </p:sp>
      <p:sp>
        <p:nvSpPr>
          <p:cNvPr id="3" name="Content Placeholder 3">
            <a:extLst>
              <a:ext uri="{FF2B5EF4-FFF2-40B4-BE49-F238E27FC236}">
                <a16:creationId xmlns:a16="http://schemas.microsoft.com/office/drawing/2014/main" id="{C8B29BE3-DEB1-CCEE-C6A4-7BCF4FEC0946}"/>
              </a:ext>
            </a:extLst>
          </p:cNvPr>
          <p:cNvSpPr>
            <a:spLocks noGrp="1"/>
          </p:cNvSpPr>
          <p:nvPr>
            <p:ph idx="1"/>
          </p:nvPr>
        </p:nvSpPr>
        <p:spPr>
          <a:xfrm>
            <a:off x="7684073" y="1195258"/>
            <a:ext cx="3963490" cy="4044410"/>
          </a:xfrm>
        </p:spPr>
        <p:txBody>
          <a:bodyPr/>
          <a:lstStyle/>
          <a:p>
            <a:pPr lvl="1">
              <a:lnSpc>
                <a:spcPct val="100000"/>
              </a:lnSpc>
              <a:spcBef>
                <a:spcPts val="600"/>
              </a:spcBef>
            </a:pPr>
            <a:r>
              <a:rPr lang="en-US" sz="1400" dirty="0"/>
              <a:t>Neutropenia is an on-target reversible AE; only 1 patient discontinued treatment due to neutropenia with </a:t>
            </a:r>
            <a:r>
              <a:rPr lang="en-US" sz="1400" dirty="0" err="1"/>
              <a:t>MeziKd</a:t>
            </a:r>
            <a:r>
              <a:rPr lang="en-US" sz="1400" dirty="0"/>
              <a:t> (none with </a:t>
            </a:r>
            <a:r>
              <a:rPr lang="en-US" sz="1400" dirty="0" err="1"/>
              <a:t>Kd</a:t>
            </a:r>
            <a:r>
              <a:rPr lang="en-US" sz="1400" dirty="0"/>
              <a:t>)</a:t>
            </a:r>
            <a:endParaRPr lang="en-US" sz="1400" strike="sngStrike" dirty="0">
              <a:ea typeface="MS Mincho" panose="02020609040205080304" pitchFamily="49" charset="-128"/>
            </a:endParaRPr>
          </a:p>
          <a:p>
            <a:pPr lvl="1">
              <a:lnSpc>
                <a:spcPct val="100000"/>
              </a:lnSpc>
              <a:spcBef>
                <a:spcPts val="600"/>
              </a:spcBef>
            </a:pPr>
            <a:r>
              <a:rPr lang="en-US" sz="1400" dirty="0"/>
              <a:t>A reduction in grade 3/4 hypertension was observed with MeziKd, potentially associated with the lower K dose</a:t>
            </a:r>
          </a:p>
          <a:p>
            <a:pPr lvl="1">
              <a:lnSpc>
                <a:spcPct val="100000"/>
              </a:lnSpc>
              <a:spcBef>
                <a:spcPts val="600"/>
              </a:spcBef>
            </a:pPr>
            <a:r>
              <a:rPr lang="en-US" sz="1400" dirty="0"/>
              <a:t>Grade 3/4 </a:t>
            </a:r>
            <a:r>
              <a:rPr lang="en-US" sz="1400" dirty="0" err="1"/>
              <a:t>VTE</a:t>
            </a:r>
            <a:r>
              <a:rPr lang="en-US" sz="1400" baseline="30000" dirty="0" err="1"/>
              <a:t>e</a:t>
            </a:r>
            <a:r>
              <a:rPr lang="en-US" sz="1400" baseline="30000" dirty="0"/>
              <a:t> </a:t>
            </a:r>
            <a:r>
              <a:rPr lang="en-US" sz="1400" dirty="0"/>
              <a:t>occurred in 2.8% (</a:t>
            </a:r>
            <a:r>
              <a:rPr lang="en-US" sz="1400" dirty="0" err="1"/>
              <a:t>MeziKd</a:t>
            </a:r>
            <a:r>
              <a:rPr lang="en-US" sz="1400" dirty="0"/>
              <a:t>) and 0.5% (</a:t>
            </a:r>
            <a:r>
              <a:rPr lang="en-US" sz="1400" dirty="0" err="1"/>
              <a:t>Kd</a:t>
            </a:r>
            <a:r>
              <a:rPr lang="en-US" sz="1400" dirty="0"/>
              <a:t>) of patients</a:t>
            </a:r>
            <a:endParaRPr lang="en-US" sz="1400" strike="sngStrike" dirty="0"/>
          </a:p>
          <a:p>
            <a:pPr lvl="1">
              <a:lnSpc>
                <a:spcPct val="100000"/>
              </a:lnSpc>
              <a:spcBef>
                <a:spcPts val="600"/>
              </a:spcBef>
            </a:pPr>
            <a:r>
              <a:rPr lang="en-US" sz="1400" dirty="0"/>
              <a:t>Grade 5 TEAEs were observed in 7.3% (</a:t>
            </a:r>
            <a:r>
              <a:rPr lang="en-US" sz="1400" dirty="0" err="1"/>
              <a:t>MeziKd</a:t>
            </a:r>
            <a:r>
              <a:rPr lang="en-US" sz="1400" dirty="0"/>
              <a:t>) and 4.3% (</a:t>
            </a:r>
            <a:r>
              <a:rPr lang="en-US" sz="1400" dirty="0" err="1"/>
              <a:t>Kd</a:t>
            </a:r>
            <a:r>
              <a:rPr lang="en-US" sz="1400" dirty="0"/>
              <a:t>) of patients</a:t>
            </a:r>
          </a:p>
          <a:p>
            <a:pPr lvl="2">
              <a:lnSpc>
                <a:spcPct val="100000"/>
              </a:lnSpc>
            </a:pPr>
            <a:r>
              <a:rPr lang="en-US" sz="1400" dirty="0"/>
              <a:t>The majority were in the context of myeloma progression</a:t>
            </a:r>
          </a:p>
        </p:txBody>
      </p:sp>
      <p:sp>
        <p:nvSpPr>
          <p:cNvPr id="6" name="Rectangle: Rounded Corners 5">
            <a:extLst>
              <a:ext uri="{FF2B5EF4-FFF2-40B4-BE49-F238E27FC236}">
                <a16:creationId xmlns:a16="http://schemas.microsoft.com/office/drawing/2014/main" id="{E3F94E2A-0E21-50EA-37F6-C319511CC1C4}"/>
              </a:ext>
            </a:extLst>
          </p:cNvPr>
          <p:cNvSpPr/>
          <p:nvPr/>
        </p:nvSpPr>
        <p:spPr>
          <a:xfrm>
            <a:off x="609600" y="5380520"/>
            <a:ext cx="10972800" cy="580126"/>
          </a:xfrm>
          <a:prstGeom prst="roundRect">
            <a:avLst>
              <a:gd name="adj" fmla="val 14860"/>
            </a:avLst>
          </a:prstGeom>
          <a:solidFill>
            <a:srgbClr val="BFF1FA"/>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595454"/>
                </a:solidFill>
                <a:effectLst/>
                <a:uLnTx/>
                <a:uFillTx/>
                <a:latin typeface="Trebuchet MS" panose="020B0603020202020204"/>
                <a:ea typeface="Aptos" panose="020B0004020202020204" pitchFamily="34" charset="0"/>
                <a:cs typeface="+mn-cs"/>
              </a:rPr>
              <a:t>Neutropenia was the most common grade 3/4 AE and </a:t>
            </a:r>
            <a:r>
              <a:rPr kumimoji="0" lang="en-US" sz="1800" b="1" i="0" u="none" strike="noStrike" kern="1200" cap="none" spc="0" normalizeH="0" baseline="0" noProof="0" dirty="0">
                <a:ln>
                  <a:noFill/>
                </a:ln>
                <a:solidFill>
                  <a:srgbClr val="595454"/>
                </a:solidFill>
                <a:effectLst/>
                <a:uLnTx/>
                <a:uFillTx/>
                <a:latin typeface="Trebuchet MS" panose="020B0603020202020204"/>
                <a:ea typeface="+mn-ea"/>
                <a:cs typeface="+mn-cs"/>
              </a:rPr>
              <a:t>was managed effectively with dose interruptions/modifications and/or G-CSF</a:t>
            </a:r>
            <a:r>
              <a:rPr kumimoji="0" lang="en-US" sz="1800" b="1" i="0" u="none" strike="noStrike" kern="1200" cap="none" spc="0" normalizeH="0" baseline="0" noProof="0" dirty="0">
                <a:ln>
                  <a:noFill/>
                </a:ln>
                <a:solidFill>
                  <a:srgbClr val="595454"/>
                </a:solidFill>
                <a:effectLst/>
                <a:uLnTx/>
                <a:uFillTx/>
                <a:latin typeface="Trebuchet MS" panose="020B0603020202020204"/>
                <a:ea typeface="Aptos" panose="020B0004020202020204" pitchFamily="34" charset="0"/>
                <a:cs typeface="+mn-cs"/>
              </a:rPr>
              <a:t> ​</a:t>
            </a:r>
          </a:p>
        </p:txBody>
      </p:sp>
      <p:graphicFrame>
        <p:nvGraphicFramePr>
          <p:cNvPr id="5" name="Table 4">
            <a:extLst>
              <a:ext uri="{FF2B5EF4-FFF2-40B4-BE49-F238E27FC236}">
                <a16:creationId xmlns:a16="http://schemas.microsoft.com/office/drawing/2014/main" id="{157469B1-28A7-D6FF-227E-176141667201}"/>
              </a:ext>
            </a:extLst>
          </p:cNvPr>
          <p:cNvGraphicFramePr>
            <a:graphicFrameLocks noGrp="1"/>
          </p:cNvGraphicFramePr>
          <p:nvPr/>
        </p:nvGraphicFramePr>
        <p:xfrm>
          <a:off x="396215" y="968073"/>
          <a:ext cx="7223760" cy="4272865"/>
        </p:xfrm>
        <a:graphic>
          <a:graphicData uri="http://schemas.openxmlformats.org/drawingml/2006/table">
            <a:tbl>
              <a:tblPr firstRow="1">
                <a:tableStyleId>{793D81CF-94F2-401A-BA57-92F5A7B2D0C5}</a:tableStyleId>
              </a:tblPr>
              <a:tblGrid>
                <a:gridCol w="2834640">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gridCol w="1097280">
                  <a:extLst>
                    <a:ext uri="{9D8B030D-6E8A-4147-A177-3AD203B41FA5}">
                      <a16:colId xmlns:a16="http://schemas.microsoft.com/office/drawing/2014/main" val="3255545262"/>
                    </a:ext>
                  </a:extLst>
                </a:gridCol>
                <a:gridCol w="1097280">
                  <a:extLst>
                    <a:ext uri="{9D8B030D-6E8A-4147-A177-3AD203B41FA5}">
                      <a16:colId xmlns:a16="http://schemas.microsoft.com/office/drawing/2014/main" val="20002"/>
                    </a:ext>
                  </a:extLst>
                </a:gridCol>
                <a:gridCol w="1097280">
                  <a:extLst>
                    <a:ext uri="{9D8B030D-6E8A-4147-A177-3AD203B41FA5}">
                      <a16:colId xmlns:a16="http://schemas.microsoft.com/office/drawing/2014/main" val="2060720179"/>
                    </a:ext>
                  </a:extLst>
                </a:gridCol>
              </a:tblGrid>
              <a:tr h="548640">
                <a:tc row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fontAlgn="auto">
                        <a:lnSpc>
                          <a:spcPct val="90000"/>
                        </a:lnSpc>
                        <a:spcBef>
                          <a:spcPts val="0"/>
                        </a:spcBef>
                        <a:spcAft>
                          <a:spcPts val="200"/>
                        </a:spcAft>
                      </a:pPr>
                      <a:r>
                        <a:rPr lang="en-US" sz="1400" b="1" dirty="0" err="1">
                          <a:solidFill>
                            <a:schemeClr val="tx1"/>
                          </a:solidFill>
                          <a:latin typeface="+mj-lt"/>
                          <a:ea typeface="MS Mincho"/>
                          <a:cs typeface="Times New Roman"/>
                        </a:rPr>
                        <a:t>TEAE,</a:t>
                      </a:r>
                      <a:r>
                        <a:rPr lang="en-US" sz="1400" b="1" baseline="30000" dirty="0" err="1">
                          <a:solidFill>
                            <a:schemeClr val="tx1"/>
                          </a:solidFill>
                          <a:latin typeface="+mj-lt"/>
                          <a:ea typeface="MS Mincho"/>
                          <a:cs typeface="Times New Roman"/>
                        </a:rPr>
                        <a:t>a</a:t>
                      </a:r>
                      <a:r>
                        <a:rPr lang="en-US" sz="1400" b="1" dirty="0">
                          <a:solidFill>
                            <a:schemeClr val="tx1"/>
                          </a:solidFill>
                          <a:latin typeface="+mj-lt"/>
                          <a:ea typeface="MS Mincho"/>
                          <a:cs typeface="Times New Roman"/>
                        </a:rPr>
                        <a:t> n (%)</a:t>
                      </a:r>
                      <a:endParaRPr lang="en-US" sz="1400" b="1" baseline="30000" dirty="0">
                        <a:solidFill>
                          <a:schemeClr val="tx1"/>
                        </a:solidFill>
                        <a:latin typeface="+mj-lt"/>
                        <a:ea typeface="MS Mincho"/>
                        <a:cs typeface="Times New Roman"/>
                      </a:endParaRPr>
                    </a:p>
                  </a:txBody>
                  <a:tcPr marL="121888" marR="121888" marT="45708" marB="45708"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E7E7"/>
                    </a:solidFill>
                  </a:tcPr>
                </a:tc>
                <a:tc grid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indent="0" algn="ctr">
                        <a:lnSpc>
                          <a:spcPct val="90000"/>
                        </a:lnSpc>
                        <a:spcBef>
                          <a:spcPts val="0"/>
                        </a:spcBef>
                        <a:spcAft>
                          <a:spcPts val="200"/>
                        </a:spcAft>
                        <a:tabLst/>
                      </a:pPr>
                      <a:r>
                        <a:rPr lang="en-US" sz="1400" b="1" dirty="0" err="1">
                          <a:solidFill>
                            <a:schemeClr val="bg1"/>
                          </a:solidFill>
                          <a:latin typeface="+mj-lt"/>
                        </a:rPr>
                        <a:t>MeziKd</a:t>
                      </a:r>
                      <a:endParaRPr lang="en-US" sz="1400" b="1" dirty="0">
                        <a:solidFill>
                          <a:schemeClr val="bg1"/>
                        </a:solidFill>
                        <a:latin typeface="+mj-lt"/>
                      </a:endParaRPr>
                    </a:p>
                    <a:p>
                      <a:pPr marL="0" indent="0" algn="ctr">
                        <a:lnSpc>
                          <a:spcPct val="90000"/>
                        </a:lnSpc>
                        <a:spcBef>
                          <a:spcPts val="0"/>
                        </a:spcBef>
                        <a:spcAft>
                          <a:spcPts val="200"/>
                        </a:spcAft>
                        <a:tabLst/>
                      </a:pPr>
                      <a:r>
                        <a:rPr lang="en-US" sz="1400" b="1" dirty="0">
                          <a:solidFill>
                            <a:schemeClr val="bg1"/>
                          </a:solidFill>
                          <a:latin typeface="+mj-lt"/>
                        </a:rPr>
                        <a:t>(N = 288)</a:t>
                      </a:r>
                    </a:p>
                  </a:txBody>
                  <a:tcPr marL="121888" marR="121888" marT="45708" marB="45708"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97789"/>
                    </a:solidFill>
                  </a:tcPr>
                </a:tc>
                <a:tc hMerge="1">
                  <a:txBody>
                    <a:bodyPr/>
                    <a:lstStyle/>
                    <a:p>
                      <a:pPr marL="0" indent="0" algn="ctr">
                        <a:lnSpc>
                          <a:spcPct val="90000"/>
                        </a:lnSpc>
                        <a:spcBef>
                          <a:spcPts val="0"/>
                        </a:spcBef>
                        <a:spcAft>
                          <a:spcPts val="200"/>
                        </a:spcAft>
                        <a:tabLst/>
                      </a:pPr>
                      <a:endParaRPr lang="en-GB" sz="1600" b="1">
                        <a:solidFill>
                          <a:schemeClr val="bg1"/>
                        </a:solidFill>
                        <a:latin typeface="+mj-lt"/>
                      </a:endParaRPr>
                    </a:p>
                  </a:txBody>
                  <a:tcPr marL="121888" marR="121888" marT="45708" marB="45708"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009FBA"/>
                    </a:solidFill>
                  </a:tcPr>
                </a:tc>
                <a:tc gridSpan="2">
                  <a:txBody>
                    <a:bodyPr/>
                    <a:lstStyle/>
                    <a:p>
                      <a:pPr marL="0" indent="0" algn="ctr">
                        <a:lnSpc>
                          <a:spcPct val="90000"/>
                        </a:lnSpc>
                        <a:spcBef>
                          <a:spcPts val="0"/>
                        </a:spcBef>
                        <a:spcAft>
                          <a:spcPts val="200"/>
                        </a:spcAft>
                        <a:tabLst/>
                      </a:pPr>
                      <a:r>
                        <a:rPr lang="en-US" sz="1400" b="1" dirty="0" err="1">
                          <a:solidFill>
                            <a:schemeClr val="bg1"/>
                          </a:solidFill>
                          <a:latin typeface="+mj-lt"/>
                        </a:rPr>
                        <a:t>Kd</a:t>
                      </a:r>
                      <a:endParaRPr lang="en-US" sz="1400" b="1" dirty="0">
                        <a:solidFill>
                          <a:schemeClr val="bg1"/>
                        </a:solidFill>
                        <a:latin typeface="+mj-lt"/>
                      </a:endParaRPr>
                    </a:p>
                    <a:p>
                      <a:pPr marL="0" indent="0" algn="ctr">
                        <a:lnSpc>
                          <a:spcPct val="90000"/>
                        </a:lnSpc>
                        <a:spcBef>
                          <a:spcPts val="0"/>
                        </a:spcBef>
                        <a:spcAft>
                          <a:spcPts val="200"/>
                        </a:spcAft>
                        <a:tabLst/>
                      </a:pPr>
                      <a:r>
                        <a:rPr lang="en-US" sz="1400" b="1" dirty="0">
                          <a:solidFill>
                            <a:schemeClr val="bg1"/>
                          </a:solidFill>
                          <a:latin typeface="+mj-lt"/>
                        </a:rPr>
                        <a:t>(N = 186)</a:t>
                      </a:r>
                      <a:r>
                        <a:rPr lang="en-US" sz="1400" b="1" baseline="30000" dirty="0">
                          <a:solidFill>
                            <a:schemeClr val="bg1"/>
                          </a:solidFill>
                          <a:latin typeface="+mj-lt"/>
                        </a:rPr>
                        <a:t>b</a:t>
                      </a:r>
                      <a:endParaRPr lang="en-US" sz="1400" b="1" dirty="0">
                        <a:solidFill>
                          <a:schemeClr val="bg1"/>
                        </a:solidFill>
                        <a:latin typeface="+mj-lt"/>
                      </a:endParaRPr>
                    </a:p>
                  </a:txBody>
                  <a:tcPr marL="121888" marR="121888" marT="45708" marB="45708" anchor="b">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2"/>
                    </a:solidFill>
                  </a:tcPr>
                </a:tc>
                <a:tc hMerge="1">
                  <a:txBody>
                    <a:bodyPr/>
                    <a:lstStyle/>
                    <a:p>
                      <a:pPr marL="0" indent="0" algn="ctr">
                        <a:lnSpc>
                          <a:spcPct val="90000"/>
                        </a:lnSpc>
                        <a:spcBef>
                          <a:spcPts val="0"/>
                        </a:spcBef>
                        <a:spcAft>
                          <a:spcPts val="200"/>
                        </a:spcAft>
                        <a:tabLst/>
                      </a:pPr>
                      <a:endParaRPr lang="en-GB" sz="1600" b="1">
                        <a:solidFill>
                          <a:schemeClr val="bg1"/>
                        </a:solidFill>
                        <a:latin typeface="+mj-lt"/>
                      </a:endParaRPr>
                    </a:p>
                  </a:txBody>
                  <a:tcPr marL="121888" marR="121888" marT="45708" marB="45708"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097789"/>
                    </a:solidFill>
                  </a:tcPr>
                </a:tc>
                <a:extLst>
                  <a:ext uri="{0D108BD9-81ED-4DB2-BD59-A6C34878D82A}">
                    <a16:rowId xmlns:a16="http://schemas.microsoft.com/office/drawing/2014/main" val="10000"/>
                  </a:ext>
                </a:extLst>
              </a:tr>
              <a:tr h="262947">
                <a:tc vMerge="1">
                  <a:txBody>
                    <a:bodyPr/>
                    <a:lstStyle/>
                    <a:p>
                      <a:pPr fontAlgn="auto">
                        <a:lnSpc>
                          <a:spcPct val="90000"/>
                        </a:lnSpc>
                        <a:spcBef>
                          <a:spcPts val="0"/>
                        </a:spcBef>
                        <a:spcAft>
                          <a:spcPts val="200"/>
                        </a:spcAft>
                      </a:pPr>
                      <a:endParaRPr lang="en-US" sz="1600" b="1" baseline="30000">
                        <a:solidFill>
                          <a:schemeClr val="tx1"/>
                        </a:solidFill>
                        <a:latin typeface="+mj-lt"/>
                        <a:ea typeface="MS Mincho"/>
                        <a:cs typeface="Times New Roman"/>
                      </a:endParaRPr>
                    </a:p>
                  </a:txBody>
                  <a:tcPr marL="121888" marR="121888" marT="45708" marB="45708"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EE7E7"/>
                    </a:solidFill>
                  </a:tcPr>
                </a:tc>
                <a:tc>
                  <a:txBody>
                    <a:bodyPr/>
                    <a:lstStyle/>
                    <a:p>
                      <a:pPr marL="0" indent="0" algn="ctr">
                        <a:lnSpc>
                          <a:spcPct val="90000"/>
                        </a:lnSpc>
                        <a:spcBef>
                          <a:spcPts val="0"/>
                        </a:spcBef>
                        <a:spcAft>
                          <a:spcPts val="200"/>
                        </a:spcAft>
                        <a:tabLst/>
                      </a:pPr>
                      <a:r>
                        <a:rPr lang="en-US" sz="1400" b="1" dirty="0">
                          <a:solidFill>
                            <a:schemeClr val="bg1"/>
                          </a:solidFill>
                          <a:latin typeface="+mj-lt"/>
                        </a:rPr>
                        <a:t>Any grade</a:t>
                      </a:r>
                    </a:p>
                  </a:txBody>
                  <a:tcPr marL="121888" marR="121888" marT="45708" marB="45708" anchor="b">
                    <a:lnL w="12700" cap="flat" cmpd="sng" algn="ctr">
                      <a:solidFill>
                        <a:schemeClr val="tx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97789"/>
                    </a:solidFill>
                  </a:tcPr>
                </a:tc>
                <a:tc>
                  <a:txBody>
                    <a:bodyPr/>
                    <a:lstStyle/>
                    <a:p>
                      <a:pPr marL="0" indent="0" algn="ctr">
                        <a:lnSpc>
                          <a:spcPct val="90000"/>
                        </a:lnSpc>
                        <a:spcBef>
                          <a:spcPts val="0"/>
                        </a:spcBef>
                        <a:spcAft>
                          <a:spcPts val="200"/>
                        </a:spcAft>
                        <a:tabLst/>
                      </a:pPr>
                      <a:r>
                        <a:rPr lang="en-US" sz="1400" b="1" dirty="0">
                          <a:solidFill>
                            <a:schemeClr val="bg1"/>
                          </a:solidFill>
                          <a:latin typeface="+mj-lt"/>
                        </a:rPr>
                        <a:t>Grade 3/4</a:t>
                      </a:r>
                    </a:p>
                  </a:txBody>
                  <a:tcPr marL="121888" marR="121888" marT="45708" marB="45708" anchor="b">
                    <a:lnL w="1905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97789"/>
                    </a:solidFill>
                  </a:tcPr>
                </a:tc>
                <a:tc>
                  <a:txBody>
                    <a:bodyPr/>
                    <a:lstStyle/>
                    <a:p>
                      <a:pPr marL="0" indent="0" algn="ctr">
                        <a:lnSpc>
                          <a:spcPct val="90000"/>
                        </a:lnSpc>
                        <a:spcBef>
                          <a:spcPts val="0"/>
                        </a:spcBef>
                        <a:spcAft>
                          <a:spcPts val="200"/>
                        </a:spcAft>
                        <a:tabLst/>
                      </a:pPr>
                      <a:r>
                        <a:rPr lang="en-US" sz="1400" b="1" dirty="0">
                          <a:solidFill>
                            <a:schemeClr val="bg1"/>
                          </a:solidFill>
                          <a:latin typeface="+mj-lt"/>
                        </a:rPr>
                        <a:t>Any grade</a:t>
                      </a:r>
                    </a:p>
                  </a:txBody>
                  <a:tcPr marL="121888" marR="121888" marT="45708" marB="45708" anchor="b">
                    <a:lnL w="12700" cap="flat" cmpd="sng" algn="ctr">
                      <a:solidFill>
                        <a:schemeClr val="tx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indent="0" algn="ctr">
                        <a:lnSpc>
                          <a:spcPct val="90000"/>
                        </a:lnSpc>
                        <a:spcBef>
                          <a:spcPts val="0"/>
                        </a:spcBef>
                        <a:spcAft>
                          <a:spcPts val="200"/>
                        </a:spcAft>
                        <a:tabLst/>
                      </a:pPr>
                      <a:r>
                        <a:rPr lang="en-US" sz="1400" b="1" dirty="0">
                          <a:solidFill>
                            <a:schemeClr val="bg1"/>
                          </a:solidFill>
                          <a:latin typeface="+mj-lt"/>
                        </a:rPr>
                        <a:t>Grade 3/4</a:t>
                      </a:r>
                    </a:p>
                  </a:txBody>
                  <a:tcPr marL="121888" marR="121888" marT="45708" marB="45708" anchor="b">
                    <a:lnL w="19050" cap="flat" cmpd="sng" algn="ctr">
                      <a:solidFill>
                        <a:schemeClr val="bg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187778885"/>
                  </a:ext>
                </a:extLst>
              </a:tr>
              <a:tr h="229301">
                <a:tc>
                  <a:txBody>
                    <a:bodyPr/>
                    <a:lstStyle/>
                    <a:p>
                      <a:pPr marL="0" marR="0" lvl="0" indent="0" algn="l" defTabSz="1219170" rtl="0" eaLnBrk="1" fontAlgn="auto" latinLnBrk="0" hangingPunct="1">
                        <a:lnSpc>
                          <a:spcPct val="90000"/>
                        </a:lnSpc>
                        <a:spcBef>
                          <a:spcPts val="0"/>
                        </a:spcBef>
                        <a:spcAft>
                          <a:spcPts val="200"/>
                        </a:spcAft>
                        <a:buClrTx/>
                        <a:buSzTx/>
                        <a:buFontTx/>
                        <a:buNone/>
                        <a:tabLst/>
                        <a:defRPr/>
                      </a:pPr>
                      <a:r>
                        <a:rPr lang="en-US" sz="1200" b="1" kern="1200" dirty="0">
                          <a:solidFill>
                            <a:srgbClr val="595454"/>
                          </a:solidFill>
                          <a:latin typeface="+mn-lt"/>
                          <a:ea typeface="+mn-ea"/>
                          <a:cs typeface="+mn-cs"/>
                        </a:rPr>
                        <a:t>Any TEAE</a:t>
                      </a: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rgbClr val="595454"/>
                          </a:solidFill>
                          <a:latin typeface="+mn-lt"/>
                          <a:ea typeface="MS Mincho"/>
                          <a:cs typeface="Arial" panose="020B0604020202020204" pitchFamily="34" charset="0"/>
                        </a:rPr>
                        <a:t>286 (99.3)</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230188" algn="ctr" defTabSz="1219170" rtl="0" eaLnBrk="1" fontAlgn="auto" latinLnBrk="0" hangingPunct="1">
                        <a:lnSpc>
                          <a:spcPct val="90000"/>
                        </a:lnSpc>
                        <a:spcBef>
                          <a:spcPts val="0"/>
                        </a:spcBef>
                        <a:spcAft>
                          <a:spcPts val="200"/>
                        </a:spcAft>
                        <a:buClrTx/>
                        <a:buSzTx/>
                        <a:buFontTx/>
                        <a:buNone/>
                        <a:tabLst/>
                        <a:defRPr/>
                      </a:pPr>
                      <a:r>
                        <a:rPr lang="en-US" sz="1200" b="0" kern="1200" dirty="0">
                          <a:solidFill>
                            <a:srgbClr val="595454"/>
                          </a:solidFill>
                          <a:latin typeface="+mn-lt"/>
                          <a:ea typeface="MS Mincho"/>
                          <a:cs typeface="Arial" panose="020B0604020202020204" pitchFamily="34" charset="0"/>
                        </a:rPr>
                        <a:t>241 (83.7)</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230188" algn="ctr" defTabSz="1219170" rtl="0" eaLnBrk="1" fontAlgn="auto" latinLnBrk="0" hangingPunct="1">
                        <a:lnSpc>
                          <a:spcPct val="90000"/>
                        </a:lnSpc>
                        <a:spcBef>
                          <a:spcPts val="0"/>
                        </a:spcBef>
                        <a:spcAft>
                          <a:spcPts val="200"/>
                        </a:spcAft>
                        <a:buClrTx/>
                        <a:buSzTx/>
                        <a:buFontTx/>
                        <a:buNone/>
                        <a:tabLst/>
                        <a:defRPr/>
                      </a:pPr>
                      <a:r>
                        <a:rPr lang="en-US" sz="1200" b="0" kern="1200" dirty="0">
                          <a:solidFill>
                            <a:srgbClr val="595454"/>
                          </a:solidFill>
                          <a:latin typeface="+mn-lt"/>
                          <a:ea typeface="MS Mincho"/>
                          <a:cs typeface="Arial" panose="020B0604020202020204" pitchFamily="34" charset="0"/>
                        </a:rPr>
                        <a:t>178 (95.7)</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230188" algn="ctr" defTabSz="1219170" rtl="0" eaLnBrk="1" fontAlgn="auto" latinLnBrk="0" hangingPunct="1">
                        <a:lnSpc>
                          <a:spcPct val="90000"/>
                        </a:lnSpc>
                        <a:spcBef>
                          <a:spcPts val="0"/>
                        </a:spcBef>
                        <a:spcAft>
                          <a:spcPts val="200"/>
                        </a:spcAft>
                        <a:buClrTx/>
                        <a:buSzTx/>
                        <a:buFontTx/>
                        <a:buNone/>
                        <a:tabLst/>
                        <a:defRPr/>
                      </a:pPr>
                      <a:r>
                        <a:rPr lang="en-US" sz="1200" b="0" kern="1200" dirty="0">
                          <a:solidFill>
                            <a:srgbClr val="595454"/>
                          </a:solidFill>
                          <a:latin typeface="+mn-lt"/>
                          <a:ea typeface="MS Mincho"/>
                          <a:cs typeface="Arial" panose="020B0604020202020204" pitchFamily="34" charset="0"/>
                        </a:rPr>
                        <a:t>105 (56.5)</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85095072"/>
                  </a:ext>
                </a:extLst>
              </a:tr>
              <a:tr h="229301">
                <a:tc>
                  <a:txBody>
                    <a:bodyPr/>
                    <a:lstStyle/>
                    <a:p>
                      <a:pPr marL="0" marR="0" lvl="0" indent="0" algn="l" defTabSz="1219170" rtl="0" eaLnBrk="1" fontAlgn="auto" latinLnBrk="0" hangingPunct="1">
                        <a:lnSpc>
                          <a:spcPct val="90000"/>
                        </a:lnSpc>
                        <a:spcBef>
                          <a:spcPts val="0"/>
                        </a:spcBef>
                        <a:spcAft>
                          <a:spcPts val="200"/>
                        </a:spcAft>
                        <a:buClrTx/>
                        <a:buSzTx/>
                        <a:buFontTx/>
                        <a:buNone/>
                        <a:tabLst/>
                        <a:defRPr/>
                      </a:pPr>
                      <a:r>
                        <a:rPr lang="en-US" sz="1200" b="1" kern="1200" dirty="0">
                          <a:solidFill>
                            <a:schemeClr val="tx1"/>
                          </a:solidFill>
                          <a:latin typeface="+mn-lt"/>
                          <a:ea typeface="+mn-ea"/>
                          <a:cs typeface="+mn-cs"/>
                        </a:rPr>
                        <a:t>Hematological </a:t>
                      </a: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 </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 </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 </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 </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tcPr>
                </a:tc>
                <a:extLst>
                  <a:ext uri="{0D108BD9-81ED-4DB2-BD59-A6C34878D82A}">
                    <a16:rowId xmlns:a16="http://schemas.microsoft.com/office/drawing/2014/main" val="5252518"/>
                  </a:ext>
                </a:extLst>
              </a:tr>
              <a:tr h="229301">
                <a:tc>
                  <a:txBody>
                    <a:bodyPr/>
                    <a:lstStyle/>
                    <a:p>
                      <a:pPr marL="447675" marR="0" lvl="1" indent="-93663" algn="l" defTabSz="1219170" rtl="0" eaLnBrk="1" fontAlgn="auto" latinLnBrk="0" hangingPunct="1">
                        <a:lnSpc>
                          <a:spcPct val="90000"/>
                        </a:lnSpc>
                        <a:spcBef>
                          <a:spcPts val="0"/>
                        </a:spcBef>
                        <a:spcAft>
                          <a:spcPts val="200"/>
                        </a:spcAft>
                        <a:buClrTx/>
                        <a:buSzTx/>
                        <a:buFontTx/>
                        <a:buNone/>
                        <a:tabLst/>
                        <a:defRPr/>
                      </a:pPr>
                      <a:r>
                        <a:rPr lang="en-US" sz="1200" b="0" kern="1200" dirty="0" err="1">
                          <a:solidFill>
                            <a:schemeClr val="tx1"/>
                          </a:solidFill>
                          <a:latin typeface="+mn-lt"/>
                          <a:ea typeface="MS Mincho"/>
                          <a:cs typeface="Arial" panose="020B0604020202020204" pitchFamily="34" charset="0"/>
                        </a:rPr>
                        <a:t>Neutropenia</a:t>
                      </a:r>
                      <a:r>
                        <a:rPr lang="en-US" sz="1200" b="0" kern="1200" baseline="30000" dirty="0" err="1">
                          <a:solidFill>
                            <a:schemeClr val="tx1"/>
                          </a:solidFill>
                          <a:latin typeface="+mn-lt"/>
                          <a:ea typeface="MS Mincho"/>
                          <a:cs typeface="Arial" panose="020B0604020202020204" pitchFamily="34" charset="0"/>
                        </a:rPr>
                        <a:t>c</a:t>
                      </a:r>
                      <a:endParaRPr lang="en-US" sz="1200" b="0" kern="1200" dirty="0">
                        <a:solidFill>
                          <a:schemeClr val="tx1"/>
                        </a:solidFill>
                        <a:latin typeface="+mn-lt"/>
                        <a:ea typeface="MS Mincho"/>
                        <a:cs typeface="Arial" panose="020B0604020202020204" pitchFamily="34" charset="0"/>
                      </a:endParaRP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199 (69.1)</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176 (61.1)</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32 (17.2)</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17 (9.1)</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75725379"/>
                  </a:ext>
                </a:extLst>
              </a:tr>
              <a:tr h="229301">
                <a:tc>
                  <a:txBody>
                    <a:bodyPr/>
                    <a:lstStyle/>
                    <a:p>
                      <a:pPr marL="534988" marR="0" lvl="1" indent="0" algn="l" defTabSz="1219170" rtl="0" eaLnBrk="1" fontAlgn="auto" latinLnBrk="0" hangingPunct="1">
                        <a:lnSpc>
                          <a:spcPct val="90000"/>
                        </a:lnSpc>
                        <a:spcBef>
                          <a:spcPts val="0"/>
                        </a:spcBef>
                        <a:spcAft>
                          <a:spcPts val="200"/>
                        </a:spcAft>
                        <a:buClrTx/>
                        <a:buSzTx/>
                        <a:buFontTx/>
                        <a:buNone/>
                        <a:tabLst/>
                        <a:defRPr/>
                      </a:pPr>
                      <a:r>
                        <a:rPr lang="en-US" sz="1200" b="0" kern="1200" dirty="0">
                          <a:solidFill>
                            <a:schemeClr val="tx1"/>
                          </a:solidFill>
                          <a:latin typeface="+mn-lt"/>
                          <a:ea typeface="MS Mincho"/>
                          <a:cs typeface="Arial" panose="020B0604020202020204" pitchFamily="34" charset="0"/>
                        </a:rPr>
                        <a:t>Febrile neutropenia</a:t>
                      </a: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24 (8.3)</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23 (8.0)</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0</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0</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27278231"/>
                  </a:ext>
                </a:extLst>
              </a:tr>
              <a:tr h="229301">
                <a:tc>
                  <a:txBody>
                    <a:bodyPr/>
                    <a:lstStyle/>
                    <a:p>
                      <a:pPr marL="447675" marR="0" lvl="1" indent="-93663" algn="l" defTabSz="1219170" rtl="0" eaLnBrk="1" fontAlgn="auto" latinLnBrk="0" hangingPunct="1">
                        <a:lnSpc>
                          <a:spcPct val="90000"/>
                        </a:lnSpc>
                        <a:spcBef>
                          <a:spcPts val="0"/>
                        </a:spcBef>
                        <a:spcAft>
                          <a:spcPts val="200"/>
                        </a:spcAft>
                        <a:buClrTx/>
                        <a:buSzTx/>
                        <a:buFontTx/>
                        <a:buNone/>
                        <a:tabLst/>
                        <a:defRPr/>
                      </a:pPr>
                      <a:r>
                        <a:rPr lang="en-US" sz="1200" b="0" kern="1200" dirty="0" err="1">
                          <a:solidFill>
                            <a:schemeClr val="tx1"/>
                          </a:solidFill>
                          <a:latin typeface="+mn-lt"/>
                          <a:ea typeface="MS Mincho"/>
                          <a:cs typeface="Arial" panose="020B0604020202020204" pitchFamily="34" charset="0"/>
                        </a:rPr>
                        <a:t>Thrombocytopenia</a:t>
                      </a:r>
                      <a:r>
                        <a:rPr lang="en-US" sz="1200" b="0" kern="1200" baseline="30000" dirty="0" err="1">
                          <a:solidFill>
                            <a:schemeClr val="tx1"/>
                          </a:solidFill>
                          <a:latin typeface="+mn-lt"/>
                          <a:ea typeface="MS Mincho"/>
                          <a:cs typeface="Arial" panose="020B0604020202020204" pitchFamily="34" charset="0"/>
                        </a:rPr>
                        <a:t>d</a:t>
                      </a:r>
                      <a:endParaRPr lang="en-US" sz="1200" b="0" kern="1200" dirty="0">
                        <a:solidFill>
                          <a:schemeClr val="tx1"/>
                        </a:solidFill>
                        <a:latin typeface="+mn-lt"/>
                        <a:ea typeface="MS Mincho"/>
                        <a:cs typeface="Arial" panose="020B0604020202020204" pitchFamily="34" charset="0"/>
                      </a:endParaRP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174 (60.4)</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113 (39.2)</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77 (41.4)</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42 (22.6)</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149692479"/>
                  </a:ext>
                </a:extLst>
              </a:tr>
              <a:tr h="229301">
                <a:tc>
                  <a:txBody>
                    <a:bodyPr/>
                    <a:lstStyle/>
                    <a:p>
                      <a:pPr marL="447675" marR="0" lvl="1" indent="-93663" algn="l" defTabSz="1219170" rtl="0" eaLnBrk="1" fontAlgn="auto" latinLnBrk="0" hangingPunct="1">
                        <a:lnSpc>
                          <a:spcPct val="90000"/>
                        </a:lnSpc>
                        <a:spcBef>
                          <a:spcPts val="0"/>
                        </a:spcBef>
                        <a:spcAft>
                          <a:spcPts val="200"/>
                        </a:spcAft>
                        <a:buClrTx/>
                        <a:buSzTx/>
                        <a:buFontTx/>
                        <a:buNone/>
                        <a:tabLst/>
                        <a:defRPr/>
                      </a:pPr>
                      <a:r>
                        <a:rPr lang="en-US" sz="1200" b="0" kern="1200" dirty="0">
                          <a:solidFill>
                            <a:schemeClr val="tx1"/>
                          </a:solidFill>
                          <a:latin typeface="+mn-lt"/>
                          <a:ea typeface="MS Mincho"/>
                          <a:cs typeface="Arial" panose="020B0604020202020204" pitchFamily="34" charset="0"/>
                        </a:rPr>
                        <a:t>Anemia</a:t>
                      </a: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149 (51.7)</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75 (26.0)</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66 (35.5)</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28 (15.1)</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8"/>
                  </a:ext>
                </a:extLst>
              </a:tr>
              <a:tr h="229301">
                <a:tc>
                  <a:txBody>
                    <a:bodyPr/>
                    <a:lstStyle/>
                    <a:p>
                      <a:pPr marL="452438" marR="0" lvl="1" indent="-98425" algn="l" defTabSz="1219170" rtl="0" eaLnBrk="1" fontAlgn="auto" latinLnBrk="0" hangingPunct="1">
                        <a:lnSpc>
                          <a:spcPct val="90000"/>
                        </a:lnSpc>
                        <a:spcBef>
                          <a:spcPts val="0"/>
                        </a:spcBef>
                        <a:spcAft>
                          <a:spcPts val="200"/>
                        </a:spcAft>
                        <a:buClrTx/>
                        <a:buSzTx/>
                        <a:buFontTx/>
                        <a:buNone/>
                        <a:tabLst/>
                        <a:defRPr/>
                      </a:pPr>
                      <a:r>
                        <a:rPr lang="en-US" sz="1200" b="0" kern="1200" dirty="0">
                          <a:solidFill>
                            <a:schemeClr val="tx1"/>
                          </a:solidFill>
                          <a:latin typeface="+mn-lt"/>
                          <a:ea typeface="MS Mincho"/>
                          <a:cs typeface="Arial" panose="020B0604020202020204" pitchFamily="34" charset="0"/>
                        </a:rPr>
                        <a:t>White blood cell count decrease</a:t>
                      </a: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67 (23.3)</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54 (18.8)</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23 (12.4)</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7 (3.8)</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229301">
                <a:tc>
                  <a:txBody>
                    <a:bodyPr/>
                    <a:lstStyle/>
                    <a:p>
                      <a:pPr marL="0" marR="0" lvl="0" indent="0" algn="l" defTabSz="1219170" rtl="0" eaLnBrk="1" fontAlgn="auto" latinLnBrk="0" hangingPunct="1">
                        <a:lnSpc>
                          <a:spcPct val="90000"/>
                        </a:lnSpc>
                        <a:spcBef>
                          <a:spcPts val="0"/>
                        </a:spcBef>
                        <a:spcAft>
                          <a:spcPts val="200"/>
                        </a:spcAft>
                        <a:buClrTx/>
                        <a:buSzTx/>
                        <a:buFontTx/>
                        <a:buNone/>
                        <a:tabLst/>
                        <a:defRPr/>
                      </a:pPr>
                      <a:r>
                        <a:rPr lang="en-US" sz="1200" b="1" kern="1200" dirty="0">
                          <a:solidFill>
                            <a:schemeClr val="tx1"/>
                          </a:solidFill>
                          <a:latin typeface="+mn-lt"/>
                          <a:ea typeface="+mn-ea"/>
                          <a:cs typeface="+mn-cs"/>
                        </a:rPr>
                        <a:t>Nonhematological</a:t>
                      </a: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 </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 </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 </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 </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887533990"/>
                  </a:ext>
                </a:extLst>
              </a:tr>
              <a:tr h="229301">
                <a:tc>
                  <a:txBody>
                    <a:bodyPr/>
                    <a:lstStyle/>
                    <a:p>
                      <a:pPr marL="447675" marR="0" lvl="1" indent="-93663" algn="l" defTabSz="1219170" rtl="0" eaLnBrk="1" fontAlgn="auto" latinLnBrk="0" hangingPunct="1">
                        <a:lnSpc>
                          <a:spcPct val="90000"/>
                        </a:lnSpc>
                        <a:spcBef>
                          <a:spcPts val="0"/>
                        </a:spcBef>
                        <a:spcAft>
                          <a:spcPts val="200"/>
                        </a:spcAft>
                        <a:buClrTx/>
                        <a:buSzTx/>
                        <a:buFontTx/>
                        <a:buNone/>
                        <a:tabLst/>
                        <a:defRPr/>
                      </a:pPr>
                      <a:r>
                        <a:rPr lang="en-US" sz="1200" b="0" kern="1200" dirty="0">
                          <a:solidFill>
                            <a:schemeClr val="tx1"/>
                          </a:solidFill>
                          <a:latin typeface="+mn-lt"/>
                          <a:ea typeface="MS Mincho"/>
                          <a:cs typeface="Arial" panose="020B0604020202020204" pitchFamily="34" charset="0"/>
                        </a:rPr>
                        <a:t>Diarrhea</a:t>
                      </a: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112 (38.9)</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10 (3.5)</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33 (17.7)</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 (0.5)</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566710131"/>
                  </a:ext>
                </a:extLst>
              </a:tr>
              <a:tr h="229301">
                <a:tc>
                  <a:txBody>
                    <a:bodyPr/>
                    <a:lstStyle/>
                    <a:p>
                      <a:pPr marL="447675" marR="0" lvl="1" indent="-93663" algn="l" defTabSz="1219170" rtl="0" eaLnBrk="1" fontAlgn="auto" latinLnBrk="0" hangingPunct="1">
                        <a:lnSpc>
                          <a:spcPct val="90000"/>
                        </a:lnSpc>
                        <a:spcBef>
                          <a:spcPts val="0"/>
                        </a:spcBef>
                        <a:spcAft>
                          <a:spcPts val="200"/>
                        </a:spcAft>
                        <a:buClrTx/>
                        <a:buSzTx/>
                        <a:buFontTx/>
                        <a:buNone/>
                        <a:tabLst/>
                        <a:defRPr/>
                      </a:pPr>
                      <a:r>
                        <a:rPr lang="en-US" sz="1200" b="0" kern="1200" dirty="0">
                          <a:solidFill>
                            <a:schemeClr val="tx1"/>
                          </a:solidFill>
                          <a:latin typeface="+mn-lt"/>
                          <a:ea typeface="MS Mincho"/>
                          <a:cs typeface="Arial" panose="020B0604020202020204" pitchFamily="34" charset="0"/>
                        </a:rPr>
                        <a:t>URTI</a:t>
                      </a: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79 (27.4)</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13 (4.5)</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31 (16.7)</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3 (1.6)</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785580507"/>
                  </a:ext>
                </a:extLst>
              </a:tr>
              <a:tr h="229301">
                <a:tc>
                  <a:txBody>
                    <a:bodyPr/>
                    <a:lstStyle/>
                    <a:p>
                      <a:pPr marL="447675" marR="0" lvl="1" indent="-93663" algn="l" defTabSz="1219170" rtl="0" eaLnBrk="1" fontAlgn="auto" latinLnBrk="0" hangingPunct="1">
                        <a:lnSpc>
                          <a:spcPct val="90000"/>
                        </a:lnSpc>
                        <a:spcBef>
                          <a:spcPts val="0"/>
                        </a:spcBef>
                        <a:spcAft>
                          <a:spcPts val="200"/>
                        </a:spcAft>
                        <a:buClrTx/>
                        <a:buSzTx/>
                        <a:buFontTx/>
                        <a:buNone/>
                        <a:tabLst/>
                        <a:defRPr/>
                      </a:pPr>
                      <a:r>
                        <a:rPr lang="en-US" sz="1200" b="0" kern="1200" dirty="0">
                          <a:solidFill>
                            <a:schemeClr val="tx1"/>
                          </a:solidFill>
                          <a:latin typeface="+mn-lt"/>
                          <a:ea typeface="MS Mincho"/>
                          <a:cs typeface="Arial" panose="020B0604020202020204" pitchFamily="34" charset="0"/>
                        </a:rPr>
                        <a:t>Fatigue</a:t>
                      </a: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67 (23.3)</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9 (3.1)</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39 (21.0)</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7 (3.8)</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3"/>
                  </a:ext>
                </a:extLst>
              </a:tr>
              <a:tr h="229301">
                <a:tc>
                  <a:txBody>
                    <a:bodyPr/>
                    <a:lstStyle/>
                    <a:p>
                      <a:pPr marL="447675" marR="0" lvl="1" indent="-93663" algn="l" defTabSz="1219170" rtl="0" eaLnBrk="1" fontAlgn="auto" latinLnBrk="0" hangingPunct="1">
                        <a:lnSpc>
                          <a:spcPct val="90000"/>
                        </a:lnSpc>
                        <a:spcBef>
                          <a:spcPts val="0"/>
                        </a:spcBef>
                        <a:spcAft>
                          <a:spcPts val="200"/>
                        </a:spcAft>
                        <a:buClrTx/>
                        <a:buSzTx/>
                        <a:buFontTx/>
                        <a:buNone/>
                        <a:tabLst/>
                        <a:defRPr/>
                      </a:pPr>
                      <a:r>
                        <a:rPr lang="en-US" sz="1200" b="0" kern="1200" dirty="0">
                          <a:solidFill>
                            <a:schemeClr val="tx1"/>
                          </a:solidFill>
                          <a:latin typeface="+mn-lt"/>
                          <a:ea typeface="MS Mincho"/>
                          <a:cs typeface="Arial" panose="020B0604020202020204" pitchFamily="34" charset="0"/>
                        </a:rPr>
                        <a:t>Cough</a:t>
                      </a: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66 (22.9)</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 (0.3)</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22 (11.8)</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0</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4"/>
                  </a:ext>
                </a:extLst>
              </a:tr>
              <a:tr h="229301">
                <a:tc>
                  <a:txBody>
                    <a:bodyPr/>
                    <a:lstStyle/>
                    <a:p>
                      <a:pPr marL="447675" marR="0" lvl="1" indent="-93663" algn="l" defTabSz="1219170" rtl="0" eaLnBrk="1" fontAlgn="auto" latinLnBrk="0" hangingPunct="1">
                        <a:lnSpc>
                          <a:spcPct val="90000"/>
                        </a:lnSpc>
                        <a:spcBef>
                          <a:spcPts val="0"/>
                        </a:spcBef>
                        <a:spcAft>
                          <a:spcPts val="200"/>
                        </a:spcAft>
                        <a:buClrTx/>
                        <a:buSzTx/>
                        <a:buFontTx/>
                        <a:buNone/>
                        <a:tabLst/>
                        <a:defRPr/>
                      </a:pPr>
                      <a:r>
                        <a:rPr lang="en-US" sz="1200" b="0" kern="1200" dirty="0">
                          <a:solidFill>
                            <a:schemeClr val="tx1"/>
                          </a:solidFill>
                          <a:latin typeface="+mn-lt"/>
                          <a:ea typeface="MS Mincho"/>
                          <a:cs typeface="Arial" panose="020B0604020202020204" pitchFamily="34" charset="0"/>
                        </a:rPr>
                        <a:t>Pneumonia</a:t>
                      </a: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58 (20.1)</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45 (15.6)</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21 (11.3)</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11 (5.9)</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785857775"/>
                  </a:ext>
                </a:extLst>
              </a:tr>
              <a:tr h="229301">
                <a:tc>
                  <a:txBody>
                    <a:bodyPr/>
                    <a:lstStyle/>
                    <a:p>
                      <a:pPr marL="447675" marR="0" lvl="1" indent="-93663" algn="l" defTabSz="1219170" rtl="0" eaLnBrk="1" fontAlgn="auto" latinLnBrk="0" hangingPunct="1">
                        <a:lnSpc>
                          <a:spcPct val="90000"/>
                        </a:lnSpc>
                        <a:spcBef>
                          <a:spcPts val="0"/>
                        </a:spcBef>
                        <a:spcAft>
                          <a:spcPts val="200"/>
                        </a:spcAft>
                        <a:buClrTx/>
                        <a:buSzTx/>
                        <a:buFontTx/>
                        <a:buNone/>
                        <a:tabLst/>
                        <a:defRPr/>
                      </a:pPr>
                      <a:r>
                        <a:rPr lang="en-US" sz="1200" b="0" kern="1200" dirty="0">
                          <a:solidFill>
                            <a:schemeClr val="tx1"/>
                          </a:solidFill>
                          <a:latin typeface="+mn-lt"/>
                          <a:ea typeface="MS Mincho"/>
                          <a:cs typeface="Arial" panose="020B0604020202020204" pitchFamily="34" charset="0"/>
                        </a:rPr>
                        <a:t>Dyspnea</a:t>
                      </a: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58 (20.1)</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11 (3.8)</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26 (14.0)</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5 (2.7)</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933904959"/>
                  </a:ext>
                </a:extLst>
              </a:tr>
              <a:tr h="229301">
                <a:tc>
                  <a:txBody>
                    <a:bodyPr/>
                    <a:lstStyle/>
                    <a:p>
                      <a:pPr marL="447675" marR="0" lvl="1" indent="-93663" algn="l" defTabSz="1219170" rtl="0" eaLnBrk="1" fontAlgn="auto" latinLnBrk="0" hangingPunct="1">
                        <a:lnSpc>
                          <a:spcPct val="90000"/>
                        </a:lnSpc>
                        <a:spcBef>
                          <a:spcPts val="0"/>
                        </a:spcBef>
                        <a:spcAft>
                          <a:spcPts val="200"/>
                        </a:spcAft>
                        <a:buClrTx/>
                        <a:buSzTx/>
                        <a:buFontTx/>
                        <a:buNone/>
                        <a:tabLst/>
                        <a:defRPr/>
                      </a:pPr>
                      <a:r>
                        <a:rPr lang="en-US" sz="1200" b="0" kern="1200" dirty="0">
                          <a:solidFill>
                            <a:schemeClr val="tx1"/>
                          </a:solidFill>
                          <a:latin typeface="+mn-lt"/>
                          <a:ea typeface="MS Mincho"/>
                          <a:cs typeface="Arial" panose="020B0604020202020204" pitchFamily="34" charset="0"/>
                        </a:rPr>
                        <a:t>Hypertension</a:t>
                      </a: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31 (10.8)</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11 (3.8)</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40 (21.5)</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marL="0" indent="-230188" algn="ctr" defTabSz="1219170" rtl="0" eaLnBrk="1" latinLnBrk="0" hangingPunct="1">
                        <a:lnSpc>
                          <a:spcPct val="90000"/>
                        </a:lnSpc>
                        <a:spcBef>
                          <a:spcPts val="0"/>
                        </a:spcBef>
                        <a:spcAft>
                          <a:spcPts val="200"/>
                        </a:spcAft>
                        <a:buNone/>
                        <a:tabLst/>
                      </a:pPr>
                      <a:r>
                        <a:rPr lang="en-US" sz="1200" b="0" kern="1200" dirty="0">
                          <a:solidFill>
                            <a:schemeClr val="tx1"/>
                          </a:solidFill>
                          <a:latin typeface="+mn-lt"/>
                          <a:ea typeface="MS Mincho"/>
                          <a:cs typeface="Arial" panose="020B0604020202020204" pitchFamily="34" charset="0"/>
                        </a:rPr>
                        <a:t>17 (9.1)</a:t>
                      </a:r>
                    </a:p>
                  </a:txBody>
                  <a:tcPr marL="68580" marR="68580" marT="0" marB="0" anchor="ctr">
                    <a:lnL w="63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75759435"/>
                  </a:ext>
                </a:extLst>
              </a:tr>
            </a:tbl>
          </a:graphicData>
        </a:graphic>
      </p:graphicFrame>
      <p:sp>
        <p:nvSpPr>
          <p:cNvPr id="4" name="TextBox 3">
            <a:extLst>
              <a:ext uri="{FF2B5EF4-FFF2-40B4-BE49-F238E27FC236}">
                <a16:creationId xmlns:a16="http://schemas.microsoft.com/office/drawing/2014/main" id="{481356A7-BE4B-70B2-50FA-32DE08F089E7}"/>
              </a:ext>
            </a:extLst>
          </p:cNvPr>
          <p:cNvSpPr txBox="1"/>
          <p:nvPr/>
        </p:nvSpPr>
        <p:spPr>
          <a:xfrm>
            <a:off x="0" y="6617863"/>
            <a:ext cx="609600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Dimopoulos MA et al. EHA 2026;Abstract LB5004</a:t>
            </a:r>
          </a:p>
        </p:txBody>
      </p:sp>
    </p:spTree>
    <p:custDataLst>
      <p:tags r:id="rId1"/>
    </p:custDataLst>
    <p:extLst>
      <p:ext uri="{BB962C8B-B14F-4D97-AF65-F5344CB8AC3E}">
        <p14:creationId xmlns:p14="http://schemas.microsoft.com/office/powerpoint/2010/main" val="19582100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AB722-A7E5-DAF3-2CFA-A9D3E651A0C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EDFCC23-F77A-477D-F972-1FCD6DDC60EA}"/>
              </a:ext>
            </a:extLst>
          </p:cNvPr>
          <p:cNvSpPr>
            <a:spLocks noGrp="1"/>
          </p:cNvSpPr>
          <p:nvPr>
            <p:ph type="body" sz="quarter" idx="12"/>
          </p:nvPr>
        </p:nvSpPr>
        <p:spPr>
          <a:xfrm>
            <a:off x="9665818" y="0"/>
            <a:ext cx="2526183" cy="249283"/>
          </a:xfrm>
        </p:spPr>
        <p:txBody>
          <a:bodyPr/>
          <a:lstStyle/>
          <a:p>
            <a:r>
              <a:rPr lang="en-US" dirty="0"/>
              <a:t>SUCCESSOR-2</a:t>
            </a:r>
          </a:p>
        </p:txBody>
      </p:sp>
      <p:sp>
        <p:nvSpPr>
          <p:cNvPr id="3" name="Title 2">
            <a:extLst>
              <a:ext uri="{FF2B5EF4-FFF2-40B4-BE49-F238E27FC236}">
                <a16:creationId xmlns:a16="http://schemas.microsoft.com/office/drawing/2014/main" id="{A7DDDFAA-4271-2B8F-DC6E-AD6B51485495}"/>
              </a:ext>
            </a:extLst>
          </p:cNvPr>
          <p:cNvSpPr>
            <a:spLocks noGrp="1"/>
          </p:cNvSpPr>
          <p:nvPr>
            <p:ph type="title"/>
          </p:nvPr>
        </p:nvSpPr>
        <p:spPr>
          <a:xfrm>
            <a:off x="378462" y="145370"/>
            <a:ext cx="11435077" cy="677333"/>
          </a:xfrm>
        </p:spPr>
        <p:txBody>
          <a:bodyPr/>
          <a:lstStyle/>
          <a:p>
            <a:r>
              <a:rPr lang="en-US" dirty="0"/>
              <a:t>SUCCESSOR-2: Summary of Infections</a:t>
            </a:r>
          </a:p>
        </p:txBody>
      </p:sp>
      <p:sp>
        <p:nvSpPr>
          <p:cNvPr id="6" name="Footer Placeholder 5">
            <a:extLst>
              <a:ext uri="{FF2B5EF4-FFF2-40B4-BE49-F238E27FC236}">
                <a16:creationId xmlns:a16="http://schemas.microsoft.com/office/drawing/2014/main" id="{B7E9AADD-278F-7CDF-25B3-B08B2697292C}"/>
              </a:ext>
            </a:extLst>
          </p:cNvPr>
          <p:cNvSpPr>
            <a:spLocks noGrp="1"/>
          </p:cNvSpPr>
          <p:nvPr>
            <p:ph type="ftr" sz="quarter" idx="13"/>
          </p:nvPr>
        </p:nvSpPr>
        <p:spPr>
          <a:xfrm>
            <a:off x="369420" y="6158390"/>
            <a:ext cx="10278915" cy="308900"/>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Data cutoff: January 15, 2026. As of December 2024, </a:t>
            </a:r>
            <a:r>
              <a:rPr kumimoji="0" lang="en-US" sz="800" b="0" i="1" u="none" strike="noStrike" kern="1200" cap="none" spc="0" normalizeH="0" baseline="0" noProof="0" dirty="0">
                <a:ln>
                  <a:noFill/>
                </a:ln>
                <a:solidFill>
                  <a:srgbClr val="595454"/>
                </a:solidFill>
                <a:effectLst/>
                <a:uLnTx/>
                <a:uFillTx/>
                <a:latin typeface="Trebuchet MS" panose="020B0603020202020204"/>
                <a:ea typeface="+mn-ea"/>
                <a:cs typeface="+mn-cs"/>
              </a:rPr>
              <a:t>Pneumocystis jirovecii </a:t>
            </a: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pneumonia prophylaxis was required in both arms. </a:t>
            </a:r>
            <a:r>
              <a:rPr kumimoji="0" lang="en-US" sz="800" b="0" i="0" u="none" strike="noStrike" kern="1200" cap="none" spc="0" normalizeH="0" baseline="30000" noProof="0" dirty="0">
                <a:ln>
                  <a:noFill/>
                </a:ln>
                <a:solidFill>
                  <a:srgbClr val="595454"/>
                </a:solidFill>
                <a:effectLst/>
                <a:uLnTx/>
                <a:uFillTx/>
                <a:latin typeface="Trebuchet MS" panose="020B0603020202020204"/>
                <a:ea typeface="+mn-ea"/>
                <a:cs typeface="+mn-cs"/>
              </a:rPr>
              <a:t>a</a:t>
            </a: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TEAEs that occurred in ≥ 5% of patients in either treatment arm in the confirmatory analysis group of the safety population, defined as all patients from stages 1 and 2 randomized to 1.0 mg Mezi plus Kd or Kd who received ≥ 1 dose of study treatment; </a:t>
            </a:r>
            <a:r>
              <a:rPr kumimoji="0" lang="en-US" sz="800" b="0" i="0" u="none" strike="noStrike" kern="1200" cap="none" spc="0" normalizeH="0" baseline="30000" noProof="0" dirty="0">
                <a:ln>
                  <a:noFill/>
                </a:ln>
                <a:solidFill>
                  <a:srgbClr val="595454"/>
                </a:solidFill>
                <a:effectLst/>
                <a:uLnTx/>
                <a:uFillTx/>
                <a:latin typeface="Trebuchet MS" panose="020B0603020202020204"/>
                <a:ea typeface="+mn-ea"/>
                <a:cs typeface="+mn-cs"/>
              </a:rPr>
              <a:t>b</a:t>
            </a: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Excludes 5 patients who were randomized but not treated.</a:t>
            </a:r>
            <a:b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br>
            <a:r>
              <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rPr>
              <a:t>IGRT, immunoglobulin replacement therapy; RTI, r</a:t>
            </a:r>
            <a:r>
              <a:rPr kumimoji="0" lang="en-US" sz="800" b="0" i="0" u="none" strike="noStrike" kern="100" cap="none" spc="0" normalizeH="0" baseline="0" noProof="0" dirty="0">
                <a:ln>
                  <a:noFill/>
                </a:ln>
                <a:solidFill>
                  <a:srgbClr val="595454"/>
                </a:solidFill>
                <a:effectLst/>
                <a:uLnTx/>
                <a:uFillTx/>
                <a:latin typeface="Trebuchet MS" panose="020B0603020202020204"/>
                <a:ea typeface="Aptos" panose="020B0004020202020204" pitchFamily="34" charset="0"/>
                <a:cs typeface="Arial" panose="020B0604020202020204" pitchFamily="34" charset="0"/>
              </a:rPr>
              <a:t>espiratory tract infection; UTI, urinary tract infection. </a:t>
            </a:r>
            <a:endParaRPr kumimoji="0" lang="en-US" sz="8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graphicFrame>
        <p:nvGraphicFramePr>
          <p:cNvPr id="10" name="Table 9">
            <a:extLst>
              <a:ext uri="{FF2B5EF4-FFF2-40B4-BE49-F238E27FC236}">
                <a16:creationId xmlns:a16="http://schemas.microsoft.com/office/drawing/2014/main" id="{D44C2ABC-29E9-BFE7-BBE8-7D5766EC14BB}"/>
              </a:ext>
            </a:extLst>
          </p:cNvPr>
          <p:cNvGraphicFramePr>
            <a:graphicFrameLocks noGrp="1"/>
          </p:cNvGraphicFramePr>
          <p:nvPr/>
        </p:nvGraphicFramePr>
        <p:xfrm>
          <a:off x="378462" y="1126006"/>
          <a:ext cx="6631305" cy="4000114"/>
        </p:xfrm>
        <a:graphic>
          <a:graphicData uri="http://schemas.openxmlformats.org/drawingml/2006/table">
            <a:tbl>
              <a:tblPr firstRow="1">
                <a:tableStyleId>{793D81CF-94F2-401A-BA57-92F5A7B2D0C5}</a:tableStyleId>
              </a:tblPr>
              <a:tblGrid>
                <a:gridCol w="1657827">
                  <a:extLst>
                    <a:ext uri="{9D8B030D-6E8A-4147-A177-3AD203B41FA5}">
                      <a16:colId xmlns:a16="http://schemas.microsoft.com/office/drawing/2014/main" val="20000"/>
                    </a:ext>
                  </a:extLst>
                </a:gridCol>
                <a:gridCol w="828913">
                  <a:extLst>
                    <a:ext uri="{9D8B030D-6E8A-4147-A177-3AD203B41FA5}">
                      <a16:colId xmlns:a16="http://schemas.microsoft.com/office/drawing/2014/main" val="20001"/>
                    </a:ext>
                  </a:extLst>
                </a:gridCol>
                <a:gridCol w="828913">
                  <a:extLst>
                    <a:ext uri="{9D8B030D-6E8A-4147-A177-3AD203B41FA5}">
                      <a16:colId xmlns:a16="http://schemas.microsoft.com/office/drawing/2014/main" val="2457575972"/>
                    </a:ext>
                  </a:extLst>
                </a:gridCol>
                <a:gridCol w="828913">
                  <a:extLst>
                    <a:ext uri="{9D8B030D-6E8A-4147-A177-3AD203B41FA5}">
                      <a16:colId xmlns:a16="http://schemas.microsoft.com/office/drawing/2014/main" val="1186093195"/>
                    </a:ext>
                  </a:extLst>
                </a:gridCol>
                <a:gridCol w="828913">
                  <a:extLst>
                    <a:ext uri="{9D8B030D-6E8A-4147-A177-3AD203B41FA5}">
                      <a16:colId xmlns:a16="http://schemas.microsoft.com/office/drawing/2014/main" val="20002"/>
                    </a:ext>
                  </a:extLst>
                </a:gridCol>
                <a:gridCol w="828913">
                  <a:extLst>
                    <a:ext uri="{9D8B030D-6E8A-4147-A177-3AD203B41FA5}">
                      <a16:colId xmlns:a16="http://schemas.microsoft.com/office/drawing/2014/main" val="2361107718"/>
                    </a:ext>
                  </a:extLst>
                </a:gridCol>
                <a:gridCol w="828913">
                  <a:extLst>
                    <a:ext uri="{9D8B030D-6E8A-4147-A177-3AD203B41FA5}">
                      <a16:colId xmlns:a16="http://schemas.microsoft.com/office/drawing/2014/main" val="2552526419"/>
                    </a:ext>
                  </a:extLst>
                </a:gridCol>
              </a:tblGrid>
              <a:tr h="0">
                <a:tc row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fontAlgn="auto">
                        <a:lnSpc>
                          <a:spcPct val="90000"/>
                        </a:lnSpc>
                        <a:spcBef>
                          <a:spcPts val="0"/>
                        </a:spcBef>
                        <a:spcAft>
                          <a:spcPts val="200"/>
                        </a:spcAft>
                      </a:pPr>
                      <a:r>
                        <a:rPr lang="en-US" sz="1400" b="1" baseline="0" dirty="0" err="1">
                          <a:solidFill>
                            <a:schemeClr val="tx1"/>
                          </a:solidFill>
                          <a:latin typeface="+mn-lt"/>
                          <a:ea typeface="MS Mincho"/>
                          <a:cs typeface="Times New Roman"/>
                        </a:rPr>
                        <a:t>TEAE,</a:t>
                      </a:r>
                      <a:r>
                        <a:rPr lang="en-US" sz="1400" b="1" baseline="30000" dirty="0" err="1">
                          <a:solidFill>
                            <a:schemeClr val="tx1"/>
                          </a:solidFill>
                          <a:latin typeface="+mn-lt"/>
                          <a:ea typeface="MS Mincho"/>
                          <a:cs typeface="Times New Roman"/>
                        </a:rPr>
                        <a:t>a</a:t>
                      </a:r>
                      <a:r>
                        <a:rPr lang="en-US" sz="1400" b="1" baseline="30000" dirty="0">
                          <a:solidFill>
                            <a:schemeClr val="tx1"/>
                          </a:solidFill>
                          <a:latin typeface="+mn-lt"/>
                          <a:ea typeface="MS Mincho"/>
                          <a:cs typeface="Times New Roman"/>
                        </a:rPr>
                        <a:t> </a:t>
                      </a:r>
                      <a:r>
                        <a:rPr lang="en-US" sz="1400" b="1" baseline="0" dirty="0">
                          <a:solidFill>
                            <a:schemeClr val="tx1"/>
                          </a:solidFill>
                          <a:latin typeface="+mn-lt"/>
                          <a:ea typeface="MS Mincho"/>
                          <a:cs typeface="Times New Roman"/>
                        </a:rPr>
                        <a:t>n (%)</a:t>
                      </a:r>
                    </a:p>
                  </a:txBody>
                  <a:tcPr marL="121888" marR="121888" marT="45708" marB="45708"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EE7E7"/>
                    </a:solidFill>
                  </a:tcPr>
                </a:tc>
                <a:tc gridSpan="3">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indent="0" algn="ctr">
                        <a:lnSpc>
                          <a:spcPct val="90000"/>
                        </a:lnSpc>
                        <a:spcBef>
                          <a:spcPts val="0"/>
                        </a:spcBef>
                        <a:spcAft>
                          <a:spcPts val="200"/>
                        </a:spcAft>
                        <a:tabLst/>
                      </a:pPr>
                      <a:r>
                        <a:rPr lang="en-US" sz="1400" b="1" dirty="0" err="1">
                          <a:solidFill>
                            <a:schemeClr val="bg1"/>
                          </a:solidFill>
                          <a:latin typeface="+mn-lt"/>
                        </a:rPr>
                        <a:t>MeziKd</a:t>
                      </a:r>
                      <a:endParaRPr lang="en-US" sz="1400" b="1" dirty="0">
                        <a:solidFill>
                          <a:schemeClr val="bg1"/>
                        </a:solidFill>
                        <a:latin typeface="+mn-lt"/>
                      </a:endParaRPr>
                    </a:p>
                    <a:p>
                      <a:pPr marL="0" indent="0" algn="ctr">
                        <a:lnSpc>
                          <a:spcPct val="90000"/>
                        </a:lnSpc>
                        <a:spcBef>
                          <a:spcPts val="0"/>
                        </a:spcBef>
                        <a:spcAft>
                          <a:spcPts val="200"/>
                        </a:spcAft>
                        <a:tabLst/>
                      </a:pPr>
                      <a:r>
                        <a:rPr lang="en-US" sz="1400" b="1" dirty="0">
                          <a:solidFill>
                            <a:schemeClr val="bg1"/>
                          </a:solidFill>
                          <a:latin typeface="+mn-lt"/>
                        </a:rPr>
                        <a:t>(N = 288)</a:t>
                      </a:r>
                    </a:p>
                  </a:txBody>
                  <a:tcPr marL="121888" marR="121888" marT="45708" marB="45708"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97789"/>
                    </a:solidFill>
                  </a:tcPr>
                </a:tc>
                <a:tc hMerge="1">
                  <a:txBody>
                    <a:bodyPr/>
                    <a:lstStyle/>
                    <a:p>
                      <a:pPr marL="0" indent="0" algn="ctr">
                        <a:lnSpc>
                          <a:spcPct val="90000"/>
                        </a:lnSpc>
                        <a:spcBef>
                          <a:spcPts val="0"/>
                        </a:spcBef>
                        <a:spcAft>
                          <a:spcPts val="200"/>
                        </a:spcAft>
                        <a:tabLst/>
                      </a:pPr>
                      <a:endParaRPr lang="en-GB" sz="1400" b="1">
                        <a:solidFill>
                          <a:schemeClr val="bg1"/>
                        </a:solidFill>
                        <a:latin typeface="+mn-lt"/>
                      </a:endParaRPr>
                    </a:p>
                  </a:txBody>
                  <a:tcPr marL="121888" marR="121888" marT="45708" marB="45708"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9FBA"/>
                    </a:solidFill>
                  </a:tcPr>
                </a:tc>
                <a:tc hMerge="1">
                  <a:txBody>
                    <a:bodyPr/>
                    <a:lstStyle/>
                    <a:p>
                      <a:pPr marL="0" indent="0" algn="ctr">
                        <a:lnSpc>
                          <a:spcPct val="90000"/>
                        </a:lnSpc>
                        <a:spcBef>
                          <a:spcPts val="0"/>
                        </a:spcBef>
                        <a:spcAft>
                          <a:spcPts val="200"/>
                        </a:spcAft>
                        <a:tabLst/>
                      </a:pPr>
                      <a:endParaRPr lang="en-GB" sz="1400" b="1">
                        <a:solidFill>
                          <a:schemeClr val="bg1"/>
                        </a:solidFill>
                        <a:latin typeface="+mn-lt"/>
                      </a:endParaRPr>
                    </a:p>
                  </a:txBody>
                  <a:tcPr marL="121888" marR="121888" marT="45708" marB="45708"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97789"/>
                    </a:solidFill>
                  </a:tcPr>
                </a:tc>
                <a:tc gridSpan="3">
                  <a:txBody>
                    <a:bodyPr/>
                    <a:lstStyle/>
                    <a:p>
                      <a:pPr marL="0" indent="0" algn="ctr">
                        <a:lnSpc>
                          <a:spcPct val="90000"/>
                        </a:lnSpc>
                        <a:spcBef>
                          <a:spcPts val="0"/>
                        </a:spcBef>
                        <a:spcAft>
                          <a:spcPts val="200"/>
                        </a:spcAft>
                        <a:tabLst/>
                      </a:pPr>
                      <a:r>
                        <a:rPr lang="en-US" sz="1400" b="1" dirty="0" err="1">
                          <a:solidFill>
                            <a:schemeClr val="tx1"/>
                          </a:solidFill>
                          <a:latin typeface="+mn-lt"/>
                        </a:rPr>
                        <a:t>Kd</a:t>
                      </a:r>
                      <a:endParaRPr lang="en-US" sz="1400" b="1" dirty="0">
                        <a:solidFill>
                          <a:schemeClr val="tx1"/>
                        </a:solidFill>
                        <a:latin typeface="+mn-lt"/>
                      </a:endParaRPr>
                    </a:p>
                    <a:p>
                      <a:pPr marL="0" indent="0" algn="ctr">
                        <a:lnSpc>
                          <a:spcPct val="90000"/>
                        </a:lnSpc>
                        <a:spcBef>
                          <a:spcPts val="0"/>
                        </a:spcBef>
                        <a:spcAft>
                          <a:spcPts val="200"/>
                        </a:spcAft>
                        <a:tabLst/>
                      </a:pPr>
                      <a:r>
                        <a:rPr lang="en-US" sz="1400" b="1" dirty="0">
                          <a:solidFill>
                            <a:schemeClr val="tx1"/>
                          </a:solidFill>
                          <a:latin typeface="+mn-lt"/>
                        </a:rPr>
                        <a:t>(N = 186)</a:t>
                      </a:r>
                      <a:r>
                        <a:rPr lang="en-US" sz="1400" b="1" baseline="30000" dirty="0">
                          <a:solidFill>
                            <a:schemeClr val="tx1"/>
                          </a:solidFill>
                          <a:latin typeface="+mn-lt"/>
                        </a:rPr>
                        <a:t>b</a:t>
                      </a:r>
                      <a:endParaRPr lang="en-US" sz="1400" b="1" dirty="0">
                        <a:solidFill>
                          <a:schemeClr val="tx1"/>
                        </a:solidFill>
                        <a:latin typeface="+mn-lt"/>
                      </a:endParaRPr>
                    </a:p>
                  </a:txBody>
                  <a:tcPr marL="121888" marR="121888" marT="45708" marB="45708"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2"/>
                    </a:solidFill>
                  </a:tcPr>
                </a:tc>
                <a:tc hMerge="1">
                  <a:txBody>
                    <a:bodyPr/>
                    <a:lstStyle/>
                    <a:p>
                      <a:pPr marL="0" indent="0" algn="ctr">
                        <a:lnSpc>
                          <a:spcPct val="90000"/>
                        </a:lnSpc>
                        <a:spcBef>
                          <a:spcPts val="0"/>
                        </a:spcBef>
                        <a:spcAft>
                          <a:spcPts val="200"/>
                        </a:spcAft>
                        <a:tabLst/>
                      </a:pPr>
                      <a:endParaRPr lang="en-GB" sz="1400" b="1">
                        <a:solidFill>
                          <a:schemeClr val="bg1"/>
                        </a:solidFill>
                        <a:latin typeface="+mn-lt"/>
                      </a:endParaRPr>
                    </a:p>
                  </a:txBody>
                  <a:tcPr marL="121888" marR="121888" marT="45708" marB="45708"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97789"/>
                    </a:solidFill>
                  </a:tcPr>
                </a:tc>
                <a:tc hMerge="1">
                  <a:txBody>
                    <a:bodyPr/>
                    <a:lstStyle/>
                    <a:p>
                      <a:pPr marL="0" indent="0" algn="ctr">
                        <a:lnSpc>
                          <a:spcPct val="90000"/>
                        </a:lnSpc>
                        <a:spcBef>
                          <a:spcPts val="0"/>
                        </a:spcBef>
                        <a:spcAft>
                          <a:spcPts val="200"/>
                        </a:spcAft>
                        <a:tabLst/>
                      </a:pPr>
                      <a:endParaRPr lang="en-GB" sz="1400" b="1">
                        <a:solidFill>
                          <a:schemeClr val="bg1"/>
                        </a:solidFill>
                        <a:latin typeface="+mn-lt"/>
                      </a:endParaRPr>
                    </a:p>
                  </a:txBody>
                  <a:tcPr marL="121888" marR="121888" marT="45708" marB="45708"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0">
                <a:tc vMerge="1">
                  <a:txBody>
                    <a:bodyPr/>
                    <a:lstStyle/>
                    <a:p>
                      <a:pPr fontAlgn="auto">
                        <a:lnSpc>
                          <a:spcPct val="90000"/>
                        </a:lnSpc>
                        <a:spcBef>
                          <a:spcPts val="0"/>
                        </a:spcBef>
                        <a:spcAft>
                          <a:spcPts val="200"/>
                        </a:spcAft>
                      </a:pPr>
                      <a:endParaRPr lang="en-US" sz="1400" b="1" baseline="0">
                        <a:solidFill>
                          <a:schemeClr val="tx1"/>
                        </a:solidFill>
                        <a:latin typeface="+mn-lt"/>
                        <a:ea typeface="MS Mincho"/>
                        <a:cs typeface="Times New Roman"/>
                      </a:endParaRPr>
                    </a:p>
                  </a:txBody>
                  <a:tcPr marL="121888" marR="121888" marT="45708" marB="45708"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EE7E7"/>
                    </a:solidFill>
                  </a:tcPr>
                </a:tc>
                <a:tc>
                  <a:txBody>
                    <a:bodyPr/>
                    <a:lstStyle/>
                    <a:p>
                      <a:pPr marL="0" indent="0" algn="ctr">
                        <a:lnSpc>
                          <a:spcPct val="90000"/>
                        </a:lnSpc>
                        <a:spcBef>
                          <a:spcPts val="0"/>
                        </a:spcBef>
                        <a:spcAft>
                          <a:spcPts val="200"/>
                        </a:spcAft>
                        <a:tabLst/>
                      </a:pPr>
                      <a:r>
                        <a:rPr lang="en-US" sz="1400" b="1" dirty="0">
                          <a:solidFill>
                            <a:schemeClr val="bg1"/>
                          </a:solidFill>
                          <a:latin typeface="+mn-lt"/>
                        </a:rPr>
                        <a:t>Any grade</a:t>
                      </a:r>
                    </a:p>
                  </a:txBody>
                  <a:tcPr marL="121888" marR="121888" marT="45708" marB="45708" anchor="ctr">
                    <a:lnL w="6350" cap="flat" cmpd="sng" algn="ctr">
                      <a:solidFill>
                        <a:schemeClr val="tx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97789"/>
                    </a:solidFill>
                  </a:tcPr>
                </a:tc>
                <a:tc>
                  <a:txBody>
                    <a:bodyPr/>
                    <a:lstStyle/>
                    <a:p>
                      <a:pPr marL="0" indent="0" algn="ctr">
                        <a:lnSpc>
                          <a:spcPct val="90000"/>
                        </a:lnSpc>
                        <a:spcBef>
                          <a:spcPts val="0"/>
                        </a:spcBef>
                        <a:spcAft>
                          <a:spcPts val="200"/>
                        </a:spcAft>
                        <a:tabLst/>
                      </a:pPr>
                      <a:r>
                        <a:rPr lang="en-US" sz="1400" b="1" dirty="0">
                          <a:solidFill>
                            <a:schemeClr val="bg1"/>
                          </a:solidFill>
                          <a:latin typeface="+mn-lt"/>
                        </a:rPr>
                        <a:t>Grade3</a:t>
                      </a:r>
                    </a:p>
                  </a:txBody>
                  <a:tcPr marL="121888" marR="121888" marT="45708" marB="4570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97789"/>
                    </a:solidFill>
                  </a:tcPr>
                </a:tc>
                <a:tc>
                  <a:txBody>
                    <a:bodyPr/>
                    <a:lstStyle/>
                    <a:p>
                      <a:pPr marL="0" indent="0" algn="ctr">
                        <a:lnSpc>
                          <a:spcPct val="90000"/>
                        </a:lnSpc>
                        <a:spcBef>
                          <a:spcPts val="0"/>
                        </a:spcBef>
                        <a:spcAft>
                          <a:spcPts val="200"/>
                        </a:spcAft>
                        <a:tabLst/>
                      </a:pPr>
                      <a:r>
                        <a:rPr lang="en-US" sz="1400" b="1" dirty="0">
                          <a:solidFill>
                            <a:schemeClr val="bg1"/>
                          </a:solidFill>
                          <a:latin typeface="+mn-lt"/>
                        </a:rPr>
                        <a:t>Grade 4</a:t>
                      </a:r>
                    </a:p>
                  </a:txBody>
                  <a:tcPr marL="121888" marR="121888" marT="45708" marB="45708"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97789"/>
                    </a:solidFill>
                  </a:tcPr>
                </a:tc>
                <a:tc>
                  <a:txBody>
                    <a:bodyPr/>
                    <a:lstStyle/>
                    <a:p>
                      <a:pPr marL="0" indent="0" algn="ctr">
                        <a:lnSpc>
                          <a:spcPct val="90000"/>
                        </a:lnSpc>
                        <a:spcBef>
                          <a:spcPts val="0"/>
                        </a:spcBef>
                        <a:spcAft>
                          <a:spcPts val="200"/>
                        </a:spcAft>
                        <a:tabLst/>
                      </a:pPr>
                      <a:r>
                        <a:rPr lang="en-US" sz="1400" b="1" dirty="0">
                          <a:solidFill>
                            <a:schemeClr val="tx1"/>
                          </a:solidFill>
                          <a:latin typeface="+mn-lt"/>
                        </a:rPr>
                        <a:t>Any grade</a:t>
                      </a:r>
                    </a:p>
                  </a:txBody>
                  <a:tcPr marL="121888" marR="121888" marT="45708" marB="45708"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2"/>
                    </a:solidFill>
                  </a:tcPr>
                </a:tc>
                <a:tc>
                  <a:txBody>
                    <a:bodyPr/>
                    <a:lstStyle/>
                    <a:p>
                      <a:pPr marL="0" indent="0" algn="ctr">
                        <a:lnSpc>
                          <a:spcPct val="90000"/>
                        </a:lnSpc>
                        <a:spcBef>
                          <a:spcPts val="0"/>
                        </a:spcBef>
                        <a:spcAft>
                          <a:spcPts val="200"/>
                        </a:spcAft>
                        <a:tabLst/>
                      </a:pPr>
                      <a:r>
                        <a:rPr lang="en-US" sz="1400" b="1" dirty="0">
                          <a:solidFill>
                            <a:schemeClr val="tx1"/>
                          </a:solidFill>
                          <a:latin typeface="+mn-lt"/>
                        </a:rPr>
                        <a:t>Grade 3</a:t>
                      </a:r>
                    </a:p>
                  </a:txBody>
                  <a:tcPr marL="121888" marR="121888" marT="45708" marB="4570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2"/>
                    </a:solidFill>
                  </a:tcPr>
                </a:tc>
                <a:tc>
                  <a:txBody>
                    <a:bodyPr/>
                    <a:lstStyle/>
                    <a:p>
                      <a:pPr marL="0" indent="0" algn="ctr">
                        <a:lnSpc>
                          <a:spcPct val="90000"/>
                        </a:lnSpc>
                        <a:spcBef>
                          <a:spcPts val="0"/>
                        </a:spcBef>
                        <a:spcAft>
                          <a:spcPts val="200"/>
                        </a:spcAft>
                        <a:tabLst/>
                      </a:pPr>
                      <a:r>
                        <a:rPr lang="en-US" sz="1400" b="1" dirty="0">
                          <a:solidFill>
                            <a:schemeClr val="tx1"/>
                          </a:solidFill>
                          <a:latin typeface="+mn-lt"/>
                        </a:rPr>
                        <a:t>Grade 4</a:t>
                      </a:r>
                    </a:p>
                  </a:txBody>
                  <a:tcPr marL="121888" marR="121888" marT="45708" marB="45708" anchor="ctr">
                    <a:lnL w="1905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4151376946"/>
                  </a:ext>
                </a:extLst>
              </a:tr>
              <a:tr h="335694">
                <a:tc>
                  <a:txBody>
                    <a:bodyPr/>
                    <a:lstStyle/>
                    <a:p>
                      <a:pPr marL="0" algn="l" defTabSz="914400" rtl="0" eaLnBrk="1" fontAlgn="auto" latinLnBrk="0" hangingPunct="1">
                        <a:lnSpc>
                          <a:spcPct val="90000"/>
                        </a:lnSpc>
                        <a:spcBef>
                          <a:spcPts val="0"/>
                        </a:spcBef>
                        <a:spcAft>
                          <a:spcPts val="200"/>
                        </a:spcAft>
                        <a:buNone/>
                      </a:pPr>
                      <a:r>
                        <a:rPr lang="en-US" sz="1200" b="1" kern="1200" dirty="0">
                          <a:solidFill>
                            <a:schemeClr val="tx1"/>
                          </a:solidFill>
                          <a:latin typeface="+mn-lt"/>
                          <a:ea typeface="MS Mincho"/>
                          <a:cs typeface="Times New Roman"/>
                        </a:rPr>
                        <a:t>Any infection</a:t>
                      </a:r>
                    </a:p>
                  </a:txBody>
                  <a:tcPr marL="68580" marR="68580" marT="0" marB="0" anchor="ctr">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marL="0" algn="ctr" defTabSz="914400" rtl="0" eaLnBrk="1" fontAlgn="auto" latinLnBrk="0" hangingPunct="1">
                        <a:lnSpc>
                          <a:spcPct val="90000"/>
                        </a:lnSpc>
                        <a:spcBef>
                          <a:spcPts val="0"/>
                        </a:spcBef>
                        <a:spcAft>
                          <a:spcPts val="200"/>
                        </a:spcAft>
                        <a:buNone/>
                      </a:pPr>
                      <a:r>
                        <a:rPr lang="en-US" sz="1200" b="0" kern="1200" dirty="0">
                          <a:solidFill>
                            <a:schemeClr val="tx1"/>
                          </a:solidFill>
                          <a:latin typeface="+mn-lt"/>
                          <a:ea typeface="MS Mincho"/>
                          <a:cs typeface="Times New Roman"/>
                        </a:rPr>
                        <a:t>210 (72.9)</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marL="0" algn="ctr" defTabSz="914400" rtl="0" eaLnBrk="1" fontAlgn="auto" latinLnBrk="0" hangingPunct="1">
                        <a:lnSpc>
                          <a:spcPct val="90000"/>
                        </a:lnSpc>
                        <a:spcBef>
                          <a:spcPts val="0"/>
                        </a:spcBef>
                        <a:spcAft>
                          <a:spcPts val="200"/>
                        </a:spcAft>
                        <a:buNone/>
                      </a:pPr>
                      <a:r>
                        <a:rPr lang="en-US" sz="1200" b="0" kern="1200" dirty="0">
                          <a:solidFill>
                            <a:srgbClr val="595454"/>
                          </a:solidFill>
                          <a:latin typeface="+mn-lt"/>
                          <a:ea typeface="MS Mincho"/>
                          <a:cs typeface="Times New Roman"/>
                        </a:rPr>
                        <a:t>82 (28.5)</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marL="0" algn="ctr" defTabSz="914400" rtl="0" eaLnBrk="1" fontAlgn="auto" latinLnBrk="0" hangingPunct="1">
                        <a:lnSpc>
                          <a:spcPct val="90000"/>
                        </a:lnSpc>
                        <a:spcBef>
                          <a:spcPts val="0"/>
                        </a:spcBef>
                        <a:spcAft>
                          <a:spcPts val="200"/>
                        </a:spcAft>
                        <a:buNone/>
                      </a:pPr>
                      <a:r>
                        <a:rPr lang="en-US" sz="1200" b="0" kern="1200" dirty="0">
                          <a:solidFill>
                            <a:srgbClr val="595454"/>
                          </a:solidFill>
                          <a:latin typeface="+mn-lt"/>
                          <a:ea typeface="MS Mincho"/>
                          <a:cs typeface="Times New Roman"/>
                        </a:rPr>
                        <a:t>16 (5.6)</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marL="0" algn="ctr" defTabSz="914400" rtl="0" eaLnBrk="1" fontAlgn="auto" latinLnBrk="0" hangingPunct="1">
                        <a:lnSpc>
                          <a:spcPct val="90000"/>
                        </a:lnSpc>
                        <a:spcBef>
                          <a:spcPts val="0"/>
                        </a:spcBef>
                        <a:spcAft>
                          <a:spcPts val="200"/>
                        </a:spcAft>
                        <a:buNone/>
                      </a:pPr>
                      <a:r>
                        <a:rPr lang="en-US" sz="1200" b="0" kern="1200" dirty="0">
                          <a:solidFill>
                            <a:schemeClr val="tx1"/>
                          </a:solidFill>
                          <a:latin typeface="+mn-lt"/>
                          <a:ea typeface="MS Mincho"/>
                          <a:cs typeface="Times New Roman"/>
                        </a:rPr>
                        <a:t>100 (53.8)</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marL="0" algn="ctr" defTabSz="914400" rtl="0" eaLnBrk="1" fontAlgn="auto" latinLnBrk="0" hangingPunct="1">
                        <a:lnSpc>
                          <a:spcPct val="90000"/>
                        </a:lnSpc>
                        <a:spcBef>
                          <a:spcPts val="0"/>
                        </a:spcBef>
                        <a:spcAft>
                          <a:spcPts val="200"/>
                        </a:spcAft>
                        <a:buNone/>
                      </a:pPr>
                      <a:r>
                        <a:rPr lang="en-US" sz="1200" b="0" kern="1200" dirty="0">
                          <a:solidFill>
                            <a:srgbClr val="595454"/>
                          </a:solidFill>
                          <a:latin typeface="+mn-lt"/>
                          <a:ea typeface="MS Mincho"/>
                          <a:cs typeface="Times New Roman"/>
                        </a:rPr>
                        <a:t>28 (15.1)</a:t>
                      </a: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marL="0" algn="ctr" defTabSz="914400" rtl="0" eaLnBrk="1" fontAlgn="auto" latinLnBrk="0" hangingPunct="1">
                        <a:lnSpc>
                          <a:spcPct val="90000"/>
                        </a:lnSpc>
                        <a:spcBef>
                          <a:spcPts val="0"/>
                        </a:spcBef>
                        <a:spcAft>
                          <a:spcPts val="200"/>
                        </a:spcAft>
                        <a:buNone/>
                      </a:pPr>
                      <a:r>
                        <a:rPr lang="en-US" sz="1200" b="0" kern="1200" dirty="0">
                          <a:solidFill>
                            <a:srgbClr val="595454"/>
                          </a:solidFill>
                          <a:latin typeface="+mn-lt"/>
                          <a:ea typeface="MS Mincho"/>
                          <a:cs typeface="Times New Roman"/>
                        </a:rPr>
                        <a:t>1 (0.5)</a:t>
                      </a:r>
                    </a:p>
                  </a:txBody>
                  <a:tcPr marL="68580" marR="685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noFill/>
                  </a:tcPr>
                </a:tc>
                <a:extLst>
                  <a:ext uri="{0D108BD9-81ED-4DB2-BD59-A6C34878D82A}">
                    <a16:rowId xmlns:a16="http://schemas.microsoft.com/office/drawing/2014/main" val="96431813"/>
                  </a:ext>
                </a:extLst>
              </a:tr>
              <a:tr h="335694">
                <a:tc>
                  <a:txBody>
                    <a:bodyPr/>
                    <a:lstStyle/>
                    <a:p>
                      <a:pPr marL="100965">
                        <a:lnSpc>
                          <a:spcPct val="150000"/>
                        </a:lnSpc>
                        <a:spcAft>
                          <a:spcPts val="800"/>
                        </a:spcAft>
                        <a:buNone/>
                      </a:pPr>
                      <a:r>
                        <a:rPr lang="en-US" sz="1200" kern="100" dirty="0">
                          <a:effectLst/>
                          <a:latin typeface="+mn-lt"/>
                          <a:ea typeface="Aptos" panose="020B0004020202020204" pitchFamily="34" charset="0"/>
                          <a:cs typeface="Arial" panose="020B0604020202020204" pitchFamily="34" charset="0"/>
                        </a:rPr>
                        <a:t>URTI</a:t>
                      </a:r>
                    </a:p>
                  </a:txBody>
                  <a:tcPr marL="68580" marR="68580" marT="0" marB="0">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effectLst/>
                          <a:latin typeface="+mn-lt"/>
                          <a:ea typeface="Aptos" panose="020B0004020202020204" pitchFamily="34" charset="0"/>
                          <a:cs typeface="Arial" panose="020B0604020202020204" pitchFamily="34" charset="0"/>
                        </a:rPr>
                        <a:t>79 (27.4)</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13 (4.5)</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0</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effectLst/>
                          <a:latin typeface="+mn-lt"/>
                          <a:ea typeface="Aptos" panose="020B0004020202020204" pitchFamily="34" charset="0"/>
                          <a:cs typeface="Arial" panose="020B0604020202020204" pitchFamily="34" charset="0"/>
                        </a:rPr>
                        <a:t>31 (16.7)</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3 (1.6)</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0</a:t>
                      </a:r>
                    </a:p>
                  </a:txBody>
                  <a:tcPr marL="68580" marR="68580" marT="0" marB="0">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extLst>
                  <a:ext uri="{0D108BD9-81ED-4DB2-BD59-A6C34878D82A}">
                    <a16:rowId xmlns:a16="http://schemas.microsoft.com/office/drawing/2014/main" val="1470616086"/>
                  </a:ext>
                </a:extLst>
              </a:tr>
              <a:tr h="335694">
                <a:tc>
                  <a:txBody>
                    <a:bodyPr/>
                    <a:lstStyle/>
                    <a:p>
                      <a:pPr marL="100965">
                        <a:lnSpc>
                          <a:spcPct val="150000"/>
                        </a:lnSpc>
                        <a:spcAft>
                          <a:spcPts val="800"/>
                        </a:spcAft>
                        <a:buNone/>
                      </a:pPr>
                      <a:r>
                        <a:rPr lang="en-US" sz="1200" kern="100" dirty="0">
                          <a:effectLst/>
                          <a:latin typeface="+mn-lt"/>
                          <a:ea typeface="Aptos" panose="020B0004020202020204" pitchFamily="34" charset="0"/>
                          <a:cs typeface="Arial" panose="020B0604020202020204" pitchFamily="34" charset="0"/>
                        </a:rPr>
                        <a:t>Pneumonia</a:t>
                      </a:r>
                    </a:p>
                  </a:txBody>
                  <a:tcPr marL="68580" marR="68580" marT="0" marB="0">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effectLst/>
                          <a:latin typeface="+mn-lt"/>
                          <a:ea typeface="Aptos" panose="020B0004020202020204" pitchFamily="34" charset="0"/>
                          <a:cs typeface="Arial" panose="020B0604020202020204" pitchFamily="34" charset="0"/>
                        </a:rPr>
                        <a:t>58 (20.1)</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39 (13.5)</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6 (2.1)</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effectLst/>
                          <a:latin typeface="+mn-lt"/>
                          <a:ea typeface="Aptos" panose="020B0004020202020204" pitchFamily="34" charset="0"/>
                          <a:cs typeface="Arial" panose="020B0604020202020204" pitchFamily="34" charset="0"/>
                        </a:rPr>
                        <a:t>21 (11.3)</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10 (5.4)</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1 (0.5)</a:t>
                      </a:r>
                    </a:p>
                  </a:txBody>
                  <a:tcPr marL="68580" marR="68580" marT="0" marB="0">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extLst>
                  <a:ext uri="{0D108BD9-81ED-4DB2-BD59-A6C34878D82A}">
                    <a16:rowId xmlns:a16="http://schemas.microsoft.com/office/drawing/2014/main" val="1800316877"/>
                  </a:ext>
                </a:extLst>
              </a:tr>
              <a:tr h="335694">
                <a:tc>
                  <a:txBody>
                    <a:bodyPr/>
                    <a:lstStyle/>
                    <a:p>
                      <a:pPr marL="100965">
                        <a:lnSpc>
                          <a:spcPct val="150000"/>
                        </a:lnSpc>
                        <a:spcAft>
                          <a:spcPts val="800"/>
                        </a:spcAft>
                        <a:buNone/>
                      </a:pPr>
                      <a:r>
                        <a:rPr lang="en-US" sz="1200" kern="100" dirty="0">
                          <a:effectLst/>
                          <a:latin typeface="+mn-lt"/>
                          <a:ea typeface="Aptos" panose="020B0004020202020204" pitchFamily="34" charset="0"/>
                          <a:cs typeface="Arial" panose="020B0604020202020204" pitchFamily="34" charset="0"/>
                        </a:rPr>
                        <a:t>Influenza</a:t>
                      </a:r>
                    </a:p>
                  </a:txBody>
                  <a:tcPr marL="68580" marR="68580" marT="0" marB="0">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effectLst/>
                          <a:latin typeface="+mn-lt"/>
                          <a:ea typeface="Aptos" panose="020B0004020202020204" pitchFamily="34" charset="0"/>
                          <a:cs typeface="Arial" panose="020B0604020202020204" pitchFamily="34" charset="0"/>
                        </a:rPr>
                        <a:t>30 (10.4)</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9 (3.1)</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0</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effectLst/>
                          <a:latin typeface="+mn-lt"/>
                          <a:ea typeface="Aptos" panose="020B0004020202020204" pitchFamily="34" charset="0"/>
                          <a:cs typeface="Arial" panose="020B0604020202020204" pitchFamily="34" charset="0"/>
                        </a:rPr>
                        <a:t>18 (9.7)</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2 (1.1)</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0</a:t>
                      </a:r>
                    </a:p>
                  </a:txBody>
                  <a:tcPr marL="68580" marR="68580" marT="0" marB="0">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extLst>
                  <a:ext uri="{0D108BD9-81ED-4DB2-BD59-A6C34878D82A}">
                    <a16:rowId xmlns:a16="http://schemas.microsoft.com/office/drawing/2014/main" val="2953695436"/>
                  </a:ext>
                </a:extLst>
              </a:tr>
              <a:tr h="335694">
                <a:tc>
                  <a:txBody>
                    <a:bodyPr/>
                    <a:lstStyle/>
                    <a:p>
                      <a:pPr marL="100965">
                        <a:lnSpc>
                          <a:spcPct val="150000"/>
                        </a:lnSpc>
                        <a:spcAft>
                          <a:spcPts val="800"/>
                        </a:spcAft>
                        <a:buNone/>
                      </a:pPr>
                      <a:r>
                        <a:rPr lang="en-US" sz="1200" kern="100" dirty="0">
                          <a:effectLst/>
                          <a:latin typeface="+mn-lt"/>
                          <a:ea typeface="Aptos" panose="020B0004020202020204" pitchFamily="34" charset="0"/>
                          <a:cs typeface="Arial" panose="020B0604020202020204" pitchFamily="34" charset="0"/>
                        </a:rPr>
                        <a:t>COVID-19</a:t>
                      </a:r>
                    </a:p>
                  </a:txBody>
                  <a:tcPr marL="68580" marR="68580" marT="0" marB="0">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effectLst/>
                          <a:latin typeface="+mn-lt"/>
                          <a:ea typeface="Aptos" panose="020B0004020202020204" pitchFamily="34" charset="0"/>
                          <a:cs typeface="Arial" panose="020B0604020202020204" pitchFamily="34" charset="0"/>
                        </a:rPr>
                        <a:t>29 (10.1)</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5 (1.7)</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0</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effectLst/>
                          <a:latin typeface="+mn-lt"/>
                          <a:ea typeface="Aptos" panose="020B0004020202020204" pitchFamily="34" charset="0"/>
                          <a:cs typeface="Arial" panose="020B0604020202020204" pitchFamily="34" charset="0"/>
                        </a:rPr>
                        <a:t>11 (5.9)</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0</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0</a:t>
                      </a:r>
                    </a:p>
                  </a:txBody>
                  <a:tcPr marL="68580" marR="68580" marT="0" marB="0">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extLst>
                  <a:ext uri="{0D108BD9-81ED-4DB2-BD59-A6C34878D82A}">
                    <a16:rowId xmlns:a16="http://schemas.microsoft.com/office/drawing/2014/main" val="1551394550"/>
                  </a:ext>
                </a:extLst>
              </a:tr>
              <a:tr h="335694">
                <a:tc>
                  <a:txBody>
                    <a:bodyPr/>
                    <a:lstStyle/>
                    <a:p>
                      <a:pPr marL="100965">
                        <a:lnSpc>
                          <a:spcPct val="150000"/>
                        </a:lnSpc>
                        <a:spcAft>
                          <a:spcPts val="800"/>
                        </a:spcAft>
                        <a:buNone/>
                      </a:pPr>
                      <a:r>
                        <a:rPr lang="en-US" sz="1200" kern="100" dirty="0">
                          <a:effectLst/>
                          <a:latin typeface="+mn-lt"/>
                          <a:ea typeface="Aptos" panose="020B0004020202020204" pitchFamily="34" charset="0"/>
                          <a:cs typeface="Arial" panose="020B0604020202020204" pitchFamily="34" charset="0"/>
                        </a:rPr>
                        <a:t>RTI</a:t>
                      </a:r>
                    </a:p>
                  </a:txBody>
                  <a:tcPr marL="68580" marR="68580" marT="0" marB="0">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effectLst/>
                          <a:latin typeface="+mn-lt"/>
                          <a:ea typeface="Aptos" panose="020B0004020202020204" pitchFamily="34" charset="0"/>
                          <a:cs typeface="Arial" panose="020B0604020202020204" pitchFamily="34" charset="0"/>
                        </a:rPr>
                        <a:t>29 (10.1)</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7 (2.4)</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0</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effectLst/>
                          <a:latin typeface="+mn-lt"/>
                          <a:ea typeface="Aptos" panose="020B0004020202020204" pitchFamily="34" charset="0"/>
                          <a:cs typeface="Arial" panose="020B0604020202020204" pitchFamily="34" charset="0"/>
                        </a:rPr>
                        <a:t>8 (4.3)</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0</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0</a:t>
                      </a:r>
                    </a:p>
                  </a:txBody>
                  <a:tcPr marL="68580" marR="68580" marT="0" marB="0">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extLst>
                  <a:ext uri="{0D108BD9-81ED-4DB2-BD59-A6C34878D82A}">
                    <a16:rowId xmlns:a16="http://schemas.microsoft.com/office/drawing/2014/main" val="3856527292"/>
                  </a:ext>
                </a:extLst>
              </a:tr>
              <a:tr h="335694">
                <a:tc>
                  <a:txBody>
                    <a:bodyPr/>
                    <a:lstStyle/>
                    <a:p>
                      <a:pPr marL="100965">
                        <a:lnSpc>
                          <a:spcPct val="150000"/>
                        </a:lnSpc>
                        <a:spcAft>
                          <a:spcPts val="800"/>
                        </a:spcAft>
                        <a:buNone/>
                      </a:pPr>
                      <a:r>
                        <a:rPr lang="en-US" sz="1200" kern="100" dirty="0">
                          <a:effectLst/>
                          <a:latin typeface="+mn-lt"/>
                          <a:ea typeface="Aptos" panose="020B0004020202020204" pitchFamily="34" charset="0"/>
                          <a:cs typeface="Arial" panose="020B0604020202020204" pitchFamily="34" charset="0"/>
                        </a:rPr>
                        <a:t>UTI</a:t>
                      </a:r>
                    </a:p>
                  </a:txBody>
                  <a:tcPr marL="68580" marR="68580" marT="0" marB="0">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effectLst/>
                          <a:latin typeface="+mn-lt"/>
                          <a:ea typeface="Aptos" panose="020B0004020202020204" pitchFamily="34" charset="0"/>
                          <a:cs typeface="Arial" panose="020B0604020202020204" pitchFamily="34" charset="0"/>
                        </a:rPr>
                        <a:t>26 (9.0)</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8 (2.8)</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0</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effectLst/>
                          <a:latin typeface="+mn-lt"/>
                          <a:ea typeface="Aptos" panose="020B0004020202020204" pitchFamily="34" charset="0"/>
                          <a:cs typeface="Arial" panose="020B0604020202020204" pitchFamily="34" charset="0"/>
                        </a:rPr>
                        <a:t>9 (4.8)</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1 (0.5)</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0</a:t>
                      </a:r>
                    </a:p>
                  </a:txBody>
                  <a:tcPr marL="68580" marR="68580" marT="0" marB="0">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extLst>
                  <a:ext uri="{0D108BD9-81ED-4DB2-BD59-A6C34878D82A}">
                    <a16:rowId xmlns:a16="http://schemas.microsoft.com/office/drawing/2014/main" val="3081685145"/>
                  </a:ext>
                </a:extLst>
              </a:tr>
              <a:tr h="335694">
                <a:tc>
                  <a:txBody>
                    <a:bodyPr/>
                    <a:lstStyle/>
                    <a:p>
                      <a:pPr marL="100965">
                        <a:lnSpc>
                          <a:spcPct val="150000"/>
                        </a:lnSpc>
                        <a:spcAft>
                          <a:spcPts val="800"/>
                        </a:spcAft>
                        <a:buNone/>
                      </a:pPr>
                      <a:r>
                        <a:rPr lang="en-US" sz="1200" kern="100" dirty="0">
                          <a:effectLst/>
                          <a:latin typeface="+mn-lt"/>
                          <a:ea typeface="Aptos" panose="020B0004020202020204" pitchFamily="34" charset="0"/>
                          <a:cs typeface="Arial" panose="020B0604020202020204" pitchFamily="34" charset="0"/>
                        </a:rPr>
                        <a:t>Nasopharyngitis</a:t>
                      </a:r>
                    </a:p>
                  </a:txBody>
                  <a:tcPr marL="68580" marR="68580" marT="0" marB="0">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effectLst/>
                          <a:latin typeface="+mn-lt"/>
                          <a:ea typeface="Aptos" panose="020B0004020202020204" pitchFamily="34" charset="0"/>
                          <a:cs typeface="Arial" panose="020B0604020202020204" pitchFamily="34" charset="0"/>
                        </a:rPr>
                        <a:t>17 (5.9)</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0</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0</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effectLst/>
                          <a:latin typeface="+mn-lt"/>
                          <a:ea typeface="Aptos" panose="020B0004020202020204" pitchFamily="34" charset="0"/>
                          <a:cs typeface="Arial" panose="020B0604020202020204" pitchFamily="34" charset="0"/>
                        </a:rPr>
                        <a:t>18 (9.7)</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0</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0</a:t>
                      </a:r>
                    </a:p>
                  </a:txBody>
                  <a:tcPr marL="68580" marR="68580" marT="0" marB="0">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extLst>
                  <a:ext uri="{0D108BD9-81ED-4DB2-BD59-A6C34878D82A}">
                    <a16:rowId xmlns:a16="http://schemas.microsoft.com/office/drawing/2014/main" val="3427424208"/>
                  </a:ext>
                </a:extLst>
              </a:tr>
              <a:tr h="335694">
                <a:tc>
                  <a:txBody>
                    <a:bodyPr/>
                    <a:lstStyle/>
                    <a:p>
                      <a:pPr marL="100965">
                        <a:lnSpc>
                          <a:spcPct val="150000"/>
                        </a:lnSpc>
                        <a:spcAft>
                          <a:spcPts val="800"/>
                        </a:spcAft>
                        <a:buNone/>
                      </a:pPr>
                      <a:r>
                        <a:rPr lang="en-US" sz="1200" kern="100" dirty="0">
                          <a:effectLst/>
                          <a:latin typeface="+mn-lt"/>
                          <a:ea typeface="Aptos" panose="020B0004020202020204" pitchFamily="34" charset="0"/>
                          <a:cs typeface="Arial" panose="020B0604020202020204" pitchFamily="34" charset="0"/>
                        </a:rPr>
                        <a:t>Bronchitis</a:t>
                      </a:r>
                    </a:p>
                  </a:txBody>
                  <a:tcPr marL="68580" marR="68580" marT="0" marB="0">
                    <a:lnL w="190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lnSpc>
                          <a:spcPct val="150000"/>
                        </a:lnSpc>
                        <a:spcAft>
                          <a:spcPts val="800"/>
                        </a:spcAft>
                        <a:buNone/>
                      </a:pPr>
                      <a:r>
                        <a:rPr lang="en-US" sz="1200" kern="100" dirty="0">
                          <a:effectLst/>
                          <a:latin typeface="+mn-lt"/>
                          <a:ea typeface="Aptos" panose="020B0004020202020204" pitchFamily="34" charset="0"/>
                          <a:cs typeface="Arial" panose="020B0604020202020204" pitchFamily="34" charset="0"/>
                        </a:rPr>
                        <a:t>17 (5.9)</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marL="0" marR="0" lvl="0" indent="0" algn="ctr" defTabSz="1219170" rtl="0" eaLnBrk="1" fontAlgn="auto" latinLnBrk="0" hangingPunct="1">
                        <a:lnSpc>
                          <a:spcPct val="150000"/>
                        </a:lnSpc>
                        <a:spcBef>
                          <a:spcPts val="0"/>
                        </a:spcBef>
                        <a:spcAft>
                          <a:spcPts val="800"/>
                        </a:spcAft>
                        <a:buClrTx/>
                        <a:buSzTx/>
                        <a:buFontTx/>
                        <a:buNone/>
                        <a:tabLst/>
                        <a:defRPr/>
                      </a:pPr>
                      <a:r>
                        <a:rPr lang="en-US" sz="1200" kern="100" dirty="0">
                          <a:solidFill>
                            <a:srgbClr val="595454"/>
                          </a:solidFill>
                          <a:effectLst/>
                          <a:latin typeface="+mn-lt"/>
                          <a:ea typeface="Aptos" panose="020B0004020202020204" pitchFamily="34" charset="0"/>
                          <a:cs typeface="Arial" panose="020B0604020202020204" pitchFamily="34" charset="0"/>
                        </a:rPr>
                        <a:t>6 (2.1)</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0</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lnSpc>
                          <a:spcPct val="150000"/>
                        </a:lnSpc>
                        <a:spcAft>
                          <a:spcPts val="800"/>
                        </a:spcAft>
                        <a:buNone/>
                      </a:pPr>
                      <a:r>
                        <a:rPr lang="en-US" sz="1200" kern="100" dirty="0">
                          <a:effectLst/>
                          <a:latin typeface="+mn-lt"/>
                          <a:ea typeface="Aptos" panose="020B0004020202020204" pitchFamily="34" charset="0"/>
                          <a:cs typeface="Arial" panose="020B0604020202020204" pitchFamily="34" charset="0"/>
                        </a:rPr>
                        <a:t>7 (3.8)</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0</a:t>
                      </a: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lnSpc>
                          <a:spcPct val="150000"/>
                        </a:lnSpc>
                        <a:spcAft>
                          <a:spcPts val="800"/>
                        </a:spcAft>
                        <a:buNone/>
                      </a:pPr>
                      <a:r>
                        <a:rPr lang="en-US" sz="1200" kern="100" dirty="0">
                          <a:solidFill>
                            <a:srgbClr val="595454"/>
                          </a:solidFill>
                          <a:effectLst/>
                          <a:latin typeface="+mn-lt"/>
                          <a:ea typeface="Aptos" panose="020B0004020202020204" pitchFamily="34" charset="0"/>
                          <a:cs typeface="Arial" panose="020B0604020202020204" pitchFamily="34" charset="0"/>
                        </a:rPr>
                        <a:t>0</a:t>
                      </a:r>
                    </a:p>
                  </a:txBody>
                  <a:tcPr marL="68580" marR="68580" marT="0" marB="0">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5909864"/>
                  </a:ext>
                </a:extLst>
              </a:tr>
            </a:tbl>
          </a:graphicData>
        </a:graphic>
      </p:graphicFrame>
      <p:sp>
        <p:nvSpPr>
          <p:cNvPr id="4" name="TextBox 3">
            <a:extLst>
              <a:ext uri="{FF2B5EF4-FFF2-40B4-BE49-F238E27FC236}">
                <a16:creationId xmlns:a16="http://schemas.microsoft.com/office/drawing/2014/main" id="{36EAFCFD-A1BB-827F-7CD0-2C9EEF070FFE}"/>
              </a:ext>
            </a:extLst>
          </p:cNvPr>
          <p:cNvSpPr txBox="1"/>
          <p:nvPr/>
        </p:nvSpPr>
        <p:spPr>
          <a:xfrm>
            <a:off x="7189435" y="2135790"/>
            <a:ext cx="4494565" cy="2840778"/>
          </a:xfrm>
          <a:prstGeom prst="rect">
            <a:avLst/>
          </a:prstGeom>
          <a:noFill/>
        </p:spPr>
        <p:txBody>
          <a:bodyPr wrap="square" rtlCol="0">
            <a:spAutoFit/>
          </a:bodyPr>
          <a:lstStyle/>
          <a:p>
            <a:pPr marL="342900" marR="0" lvl="0" indent="-342900" algn="l" defTabSz="1219170" rtl="0" eaLnBrk="1" fontAlgn="auto" latinLnBrk="0" hangingPunct="1">
              <a:lnSpc>
                <a:spcPct val="90000"/>
              </a:lnSpc>
              <a:spcBef>
                <a:spcPts val="800"/>
              </a:spcBef>
              <a:spcAft>
                <a:spcPts val="400"/>
              </a:spcAft>
              <a:buClr>
                <a:srgbClr val="595454"/>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595454"/>
                </a:solidFill>
                <a:effectLst/>
                <a:uLnTx/>
                <a:uFillTx/>
                <a:latin typeface="Trebuchet MS" panose="020B0603020202020204"/>
                <a:ea typeface="+mn-ea"/>
                <a:cs typeface="+mn-cs"/>
              </a:rPr>
              <a:t>Most infections (68.6% MeziKd; 98.0% Kd) were </a:t>
            </a:r>
            <a:r>
              <a:rPr kumimoji="0" lang="en-US" sz="1600" b="0" i="0" u="sng" strike="noStrike" kern="1200" cap="none" spc="0" normalizeH="0" baseline="0" noProof="0" dirty="0">
                <a:ln>
                  <a:noFill/>
                </a:ln>
                <a:solidFill>
                  <a:srgbClr val="595454"/>
                </a:solidFill>
                <a:effectLst/>
                <a:uLnTx/>
                <a:uFillTx/>
                <a:latin typeface="Trebuchet MS" panose="020B0603020202020204"/>
                <a:ea typeface="+mn-ea"/>
                <a:cs typeface="+mn-cs"/>
              </a:rPr>
              <a:t>not</a:t>
            </a:r>
            <a:r>
              <a:rPr kumimoji="0" lang="en-US" sz="1600" b="0" i="0" u="none" strike="noStrike" kern="1200" cap="none" spc="0" normalizeH="0" baseline="0" noProof="0" dirty="0">
                <a:ln>
                  <a:noFill/>
                </a:ln>
                <a:solidFill>
                  <a:srgbClr val="595454"/>
                </a:solidFill>
                <a:effectLst/>
                <a:uLnTx/>
                <a:uFillTx/>
                <a:latin typeface="Trebuchet MS" panose="020B0603020202020204"/>
                <a:ea typeface="+mn-ea"/>
                <a:cs typeface="+mn-cs"/>
              </a:rPr>
              <a:t> associated with </a:t>
            </a:r>
            <a:br>
              <a:rPr kumimoji="0" lang="en-US" sz="1600" b="0" i="0" u="none" strike="noStrike" kern="1200" cap="none" spc="0" normalizeH="0" baseline="0" noProof="0" dirty="0">
                <a:ln>
                  <a:noFill/>
                </a:ln>
                <a:solidFill>
                  <a:srgbClr val="595454"/>
                </a:solidFill>
                <a:effectLst/>
                <a:uLnTx/>
                <a:uFillTx/>
                <a:latin typeface="Trebuchet MS" panose="020B0603020202020204"/>
                <a:ea typeface="+mn-ea"/>
                <a:cs typeface="+mn-cs"/>
              </a:rPr>
            </a:br>
            <a:r>
              <a:rPr kumimoji="0" lang="en-US" sz="1600" b="0" i="0" u="none" strike="noStrike" kern="1200" cap="none" spc="0" normalizeH="0" baseline="0" noProof="0" dirty="0">
                <a:ln>
                  <a:noFill/>
                </a:ln>
                <a:solidFill>
                  <a:srgbClr val="595454"/>
                </a:solidFill>
                <a:effectLst/>
                <a:uLnTx/>
                <a:uFillTx/>
                <a:latin typeface="Trebuchet MS" panose="020B0603020202020204"/>
                <a:ea typeface="+mn-ea"/>
                <a:cs typeface="+mn-cs"/>
              </a:rPr>
              <a:t>grade 3/4 neutropenia</a:t>
            </a:r>
          </a:p>
          <a:p>
            <a:pPr marL="342900" marR="0" lvl="0" indent="-342900" algn="l" defTabSz="1219170" rtl="0" eaLnBrk="1" fontAlgn="auto" latinLnBrk="0" hangingPunct="1">
              <a:lnSpc>
                <a:spcPct val="90000"/>
              </a:lnSpc>
              <a:spcBef>
                <a:spcPts val="800"/>
              </a:spcBef>
              <a:spcAft>
                <a:spcPts val="400"/>
              </a:spcAft>
              <a:buClr>
                <a:srgbClr val="595454"/>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595454"/>
                </a:solidFill>
                <a:effectLst/>
                <a:uLnTx/>
                <a:uFillTx/>
                <a:latin typeface="Trebuchet MS" panose="020B0603020202020204"/>
                <a:ea typeface="+mn-ea"/>
                <a:cs typeface="+mn-cs"/>
              </a:rPr>
              <a:t>Incidence of hypogammaglobulinemia </a:t>
            </a:r>
            <a:br>
              <a:rPr kumimoji="0" lang="en-US" sz="1600" b="0" i="0" u="none" strike="noStrike" kern="1200" cap="none" spc="0" normalizeH="0" baseline="0" noProof="0" dirty="0">
                <a:ln>
                  <a:noFill/>
                </a:ln>
                <a:solidFill>
                  <a:srgbClr val="595454"/>
                </a:solidFill>
                <a:effectLst/>
                <a:uLnTx/>
                <a:uFillTx/>
                <a:latin typeface="Trebuchet MS" panose="020B0603020202020204"/>
                <a:ea typeface="+mn-ea"/>
                <a:cs typeface="+mn-cs"/>
              </a:rPr>
            </a:br>
            <a:r>
              <a:rPr kumimoji="0" lang="en-US" sz="1600" b="0" i="0" u="none" strike="noStrike" kern="1200" cap="none" spc="0" normalizeH="0" baseline="0" noProof="0" dirty="0">
                <a:ln>
                  <a:noFill/>
                </a:ln>
                <a:solidFill>
                  <a:srgbClr val="595454"/>
                </a:solidFill>
                <a:effectLst/>
                <a:uLnTx/>
                <a:uFillTx/>
                <a:latin typeface="Trebuchet MS" panose="020B0603020202020204"/>
                <a:ea typeface="+mn-ea"/>
                <a:cs typeface="+mn-cs"/>
              </a:rPr>
              <a:t>was low</a:t>
            </a:r>
          </a:p>
          <a:p>
            <a:pPr marL="952485" marR="0" lvl="1" indent="-342900" algn="l" defTabSz="1219170" rtl="0" eaLnBrk="1" fontAlgn="auto" latinLnBrk="0" hangingPunct="1">
              <a:lnSpc>
                <a:spcPct val="90000"/>
              </a:lnSpc>
              <a:spcBef>
                <a:spcPts val="800"/>
              </a:spcBef>
              <a:spcAft>
                <a:spcPts val="400"/>
              </a:spcAft>
              <a:buClr>
                <a:srgbClr val="595454"/>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10.1% (MeziKd) versus 6.5% (</a:t>
            </a:r>
            <a:r>
              <a:rPr kumimoji="0" lang="en-US" sz="1400" b="0" i="0" u="none" strike="noStrike" kern="1200" cap="none" spc="0" normalizeH="0" baseline="0" noProof="0" dirty="0" err="1">
                <a:ln>
                  <a:noFill/>
                </a:ln>
                <a:solidFill>
                  <a:srgbClr val="595454"/>
                </a:solidFill>
                <a:effectLst/>
                <a:uLnTx/>
                <a:uFillTx/>
                <a:latin typeface="Trebuchet MS" panose="020B0603020202020204"/>
                <a:ea typeface="+mn-ea"/>
                <a:cs typeface="+mn-cs"/>
              </a:rPr>
              <a:t>Kd</a:t>
            </a: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a:t>
            </a:r>
          </a:p>
          <a:p>
            <a:pPr marL="952485" marR="0" lvl="1" indent="-342900" algn="l" defTabSz="1219170" rtl="0" eaLnBrk="1" fontAlgn="auto" latinLnBrk="0" hangingPunct="1">
              <a:lnSpc>
                <a:spcPct val="90000"/>
              </a:lnSpc>
              <a:spcBef>
                <a:spcPts val="800"/>
              </a:spcBef>
              <a:spcAft>
                <a:spcPts val="400"/>
              </a:spcAft>
              <a:buClr>
                <a:srgbClr val="595454"/>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31.6% (</a:t>
            </a:r>
            <a:r>
              <a:rPr kumimoji="0" lang="en-US" sz="1400" b="0" i="0" u="none" strike="noStrike" kern="1200" cap="none" spc="0" normalizeH="0" baseline="0" noProof="0" dirty="0" err="1">
                <a:ln>
                  <a:noFill/>
                </a:ln>
                <a:solidFill>
                  <a:srgbClr val="595454"/>
                </a:solidFill>
                <a:effectLst/>
                <a:uLnTx/>
                <a:uFillTx/>
                <a:latin typeface="Trebuchet MS" panose="020B0603020202020204"/>
                <a:ea typeface="+mn-ea"/>
                <a:cs typeface="+mn-cs"/>
              </a:rPr>
              <a:t>MeziKd</a:t>
            </a: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 versus 21.0% (</a:t>
            </a:r>
            <a:r>
              <a:rPr kumimoji="0" lang="en-US" sz="1400" b="0" i="0" u="none" strike="noStrike" kern="1200" cap="none" spc="0" normalizeH="0" baseline="0" noProof="0" dirty="0" err="1">
                <a:ln>
                  <a:noFill/>
                </a:ln>
                <a:solidFill>
                  <a:srgbClr val="595454"/>
                </a:solidFill>
                <a:effectLst/>
                <a:uLnTx/>
                <a:uFillTx/>
                <a:latin typeface="Trebuchet MS" panose="020B0603020202020204"/>
                <a:ea typeface="+mn-ea"/>
                <a:cs typeface="+mn-cs"/>
              </a:rPr>
              <a:t>Kd</a:t>
            </a:r>
            <a:r>
              <a:rPr kumimoji="0" lang="en-US" sz="1400" b="0" i="0" u="none" strike="noStrike" kern="1200" cap="none" spc="0" normalizeH="0" baseline="0" noProof="0" dirty="0">
                <a:ln>
                  <a:noFill/>
                </a:ln>
                <a:solidFill>
                  <a:srgbClr val="595454"/>
                </a:solidFill>
                <a:effectLst/>
                <a:uLnTx/>
                <a:uFillTx/>
                <a:latin typeface="Trebuchet MS" panose="020B0603020202020204"/>
                <a:ea typeface="+mn-ea"/>
                <a:cs typeface="+mn-cs"/>
              </a:rPr>
              <a:t>) of patients received ≥1 dose of IGRT</a:t>
            </a:r>
          </a:p>
          <a:p>
            <a:pPr marL="342900" marR="0" lvl="0" indent="-342900" algn="l" defTabSz="1219170" rtl="0" eaLnBrk="1" fontAlgn="auto" latinLnBrk="0" hangingPunct="1">
              <a:lnSpc>
                <a:spcPct val="90000"/>
              </a:lnSpc>
              <a:spcBef>
                <a:spcPts val="800"/>
              </a:spcBef>
              <a:spcAft>
                <a:spcPts val="400"/>
              </a:spcAft>
              <a:buClr>
                <a:srgbClr val="595454"/>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595454"/>
                </a:solidFill>
                <a:effectLst/>
                <a:uLnTx/>
                <a:uFillTx/>
                <a:latin typeface="Trebuchet MS" panose="020B0603020202020204"/>
                <a:ea typeface="+mn-ea"/>
                <a:cs typeface="+mn-cs"/>
              </a:rPr>
              <a:t>Incidence of fatal infections was low </a:t>
            </a:r>
            <a:br>
              <a:rPr kumimoji="0" lang="en-US" sz="1600" b="0" i="0" u="none" strike="noStrike" kern="1200" cap="none" spc="0" normalizeH="0" baseline="0" noProof="0" dirty="0">
                <a:ln>
                  <a:noFill/>
                </a:ln>
                <a:solidFill>
                  <a:srgbClr val="595454"/>
                </a:solidFill>
                <a:effectLst/>
                <a:uLnTx/>
                <a:uFillTx/>
                <a:latin typeface="Trebuchet MS" panose="020B0603020202020204"/>
                <a:ea typeface="+mn-ea"/>
                <a:cs typeface="+mn-cs"/>
              </a:rPr>
            </a:br>
            <a:r>
              <a:rPr kumimoji="0" lang="en-US" sz="1600" b="0" i="0" u="none" strike="noStrike" kern="1200" cap="none" spc="0" normalizeH="0" baseline="0" noProof="0" dirty="0">
                <a:ln>
                  <a:noFill/>
                </a:ln>
                <a:solidFill>
                  <a:srgbClr val="595454"/>
                </a:solidFill>
                <a:effectLst/>
                <a:uLnTx/>
                <a:uFillTx/>
                <a:latin typeface="Trebuchet MS" panose="020B0603020202020204"/>
                <a:ea typeface="+mn-ea"/>
                <a:cs typeface="+mn-cs"/>
              </a:rPr>
              <a:t>(2.4% MeziKd; 1.1% Kd)</a:t>
            </a:r>
          </a:p>
        </p:txBody>
      </p:sp>
      <p:sp>
        <p:nvSpPr>
          <p:cNvPr id="5" name="Rectangle: Rounded Corners 4">
            <a:extLst>
              <a:ext uri="{FF2B5EF4-FFF2-40B4-BE49-F238E27FC236}">
                <a16:creationId xmlns:a16="http://schemas.microsoft.com/office/drawing/2014/main" id="{0038D264-FC8A-7590-2489-9A88953BA449}"/>
              </a:ext>
            </a:extLst>
          </p:cNvPr>
          <p:cNvSpPr/>
          <p:nvPr/>
        </p:nvSpPr>
        <p:spPr>
          <a:xfrm>
            <a:off x="609600" y="5242390"/>
            <a:ext cx="10972800" cy="731520"/>
          </a:xfrm>
          <a:prstGeom prst="roundRect">
            <a:avLst>
              <a:gd name="adj" fmla="val 14860"/>
            </a:avLst>
          </a:prstGeom>
          <a:solidFill>
            <a:srgbClr val="BFF1FA"/>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595454"/>
                </a:solidFill>
                <a:effectLst/>
                <a:uLnTx/>
                <a:uFillTx/>
                <a:latin typeface="Trebuchet MS" panose="020B0603020202020204"/>
                <a:ea typeface="+mn-ea"/>
                <a:cs typeface="+mn-cs"/>
              </a:rPr>
              <a:t>Infections were mostly well managed following standard clinical practice and supportive care,</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595454"/>
                </a:solidFill>
                <a:effectLst/>
                <a:uLnTx/>
                <a:uFillTx/>
                <a:latin typeface="Trebuchet MS" panose="020B0603020202020204"/>
                <a:ea typeface="+mn-ea"/>
                <a:cs typeface="+mn-cs"/>
              </a:rPr>
              <a:t>with low incidence of grade 4 events</a:t>
            </a:r>
          </a:p>
        </p:txBody>
      </p:sp>
      <p:sp>
        <p:nvSpPr>
          <p:cNvPr id="7" name="TextBox 6">
            <a:extLst>
              <a:ext uri="{FF2B5EF4-FFF2-40B4-BE49-F238E27FC236}">
                <a16:creationId xmlns:a16="http://schemas.microsoft.com/office/drawing/2014/main" id="{3CC067DE-806F-CCB5-B8DB-F8EAB1F903ED}"/>
              </a:ext>
            </a:extLst>
          </p:cNvPr>
          <p:cNvSpPr txBox="1"/>
          <p:nvPr/>
        </p:nvSpPr>
        <p:spPr>
          <a:xfrm>
            <a:off x="0" y="6617863"/>
            <a:ext cx="609600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Dimopoulos MA et al. EHA 2026;Abstract LB5004</a:t>
            </a:r>
          </a:p>
        </p:txBody>
      </p:sp>
    </p:spTree>
    <p:extLst>
      <p:ext uri="{BB962C8B-B14F-4D97-AF65-F5344CB8AC3E}">
        <p14:creationId xmlns:p14="http://schemas.microsoft.com/office/powerpoint/2010/main" val="13666504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B1C54A-45A7-4090-556B-8E96C99E2D09}"/>
              </a:ext>
            </a:extLst>
          </p:cNvPr>
          <p:cNvSpPr>
            <a:spLocks noGrp="1"/>
          </p:cNvSpPr>
          <p:nvPr>
            <p:ph type="title"/>
          </p:nvPr>
        </p:nvSpPr>
        <p:spPr/>
        <p:txBody>
          <a:bodyPr/>
          <a:lstStyle/>
          <a:p>
            <a:r>
              <a:rPr lang="en-US" dirty="0">
                <a:solidFill>
                  <a:srgbClr val="002060"/>
                </a:solidFill>
              </a:rPr>
              <a:t>Expanding Clinical Development of CELMoD-Based Therapy</a:t>
            </a:r>
          </a:p>
        </p:txBody>
      </p:sp>
      <p:graphicFrame>
        <p:nvGraphicFramePr>
          <p:cNvPr id="6" name="Content Placeholder 5">
            <a:extLst>
              <a:ext uri="{FF2B5EF4-FFF2-40B4-BE49-F238E27FC236}">
                <a16:creationId xmlns:a16="http://schemas.microsoft.com/office/drawing/2014/main" id="{BADB7E6D-E152-926A-0BDA-478BD058E5AC}"/>
              </a:ext>
            </a:extLst>
          </p:cNvPr>
          <p:cNvGraphicFramePr>
            <a:graphicFrameLocks noGrp="1"/>
          </p:cNvGraphicFramePr>
          <p:nvPr>
            <p:ph idx="1"/>
          </p:nvPr>
        </p:nvGraphicFramePr>
        <p:xfrm>
          <a:off x="219456" y="1064873"/>
          <a:ext cx="11814048" cy="5543192"/>
        </p:xfrm>
        <a:graphic>
          <a:graphicData uri="http://schemas.openxmlformats.org/drawingml/2006/table">
            <a:tbl>
              <a:tblPr/>
              <a:tblGrid>
                <a:gridCol w="2385619">
                  <a:extLst>
                    <a:ext uri="{9D8B030D-6E8A-4147-A177-3AD203B41FA5}">
                      <a16:colId xmlns:a16="http://schemas.microsoft.com/office/drawing/2014/main" val="3610888824"/>
                    </a:ext>
                  </a:extLst>
                </a:gridCol>
                <a:gridCol w="536765">
                  <a:extLst>
                    <a:ext uri="{9D8B030D-6E8A-4147-A177-3AD203B41FA5}">
                      <a16:colId xmlns:a16="http://schemas.microsoft.com/office/drawing/2014/main" val="3193755493"/>
                    </a:ext>
                  </a:extLst>
                </a:gridCol>
                <a:gridCol w="2445260">
                  <a:extLst>
                    <a:ext uri="{9D8B030D-6E8A-4147-A177-3AD203B41FA5}">
                      <a16:colId xmlns:a16="http://schemas.microsoft.com/office/drawing/2014/main" val="49758226"/>
                    </a:ext>
                  </a:extLst>
                </a:gridCol>
                <a:gridCol w="4174833">
                  <a:extLst>
                    <a:ext uri="{9D8B030D-6E8A-4147-A177-3AD203B41FA5}">
                      <a16:colId xmlns:a16="http://schemas.microsoft.com/office/drawing/2014/main" val="208374944"/>
                    </a:ext>
                  </a:extLst>
                </a:gridCol>
                <a:gridCol w="2271571">
                  <a:extLst>
                    <a:ext uri="{9D8B030D-6E8A-4147-A177-3AD203B41FA5}">
                      <a16:colId xmlns:a16="http://schemas.microsoft.com/office/drawing/2014/main" val="1469844117"/>
                    </a:ext>
                  </a:extLst>
                </a:gridCol>
              </a:tblGrid>
              <a:tr h="267431">
                <a:tc>
                  <a:txBody>
                    <a:bodyPr/>
                    <a:lstStyle/>
                    <a:p>
                      <a:pPr algn="ctr"/>
                      <a:r>
                        <a:rPr lang="en-US" sz="1400" b="1" dirty="0">
                          <a:latin typeface="Times New Roman" panose="02020603050405020304" pitchFamily="18" charset="0"/>
                          <a:cs typeface="Times New Roman" panose="02020603050405020304" pitchFamily="18" charset="0"/>
                        </a:rPr>
                        <a:t>Study</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1" dirty="0">
                          <a:latin typeface="Times New Roman" panose="02020603050405020304" pitchFamily="18" charset="0"/>
                          <a:cs typeface="Times New Roman" panose="02020603050405020304" pitchFamily="18" charset="0"/>
                        </a:rPr>
                        <a:t>Phase</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1" dirty="0">
                          <a:latin typeface="Times New Roman" panose="02020603050405020304" pitchFamily="18" charset="0"/>
                          <a:cs typeface="Times New Roman" panose="02020603050405020304" pitchFamily="18" charset="0"/>
                        </a:rPr>
                        <a:t>Setting / population</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1" dirty="0">
                          <a:latin typeface="Times New Roman" panose="02020603050405020304" pitchFamily="18" charset="0"/>
                          <a:cs typeface="Times New Roman" panose="02020603050405020304" pitchFamily="18" charset="0"/>
                        </a:rPr>
                        <a:t>CELMoD-containing regimen</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1" dirty="0">
                          <a:latin typeface="Times New Roman" panose="02020603050405020304" pitchFamily="18" charset="0"/>
                          <a:cs typeface="Times New Roman" panose="02020603050405020304" pitchFamily="18" charset="0"/>
                        </a:rPr>
                        <a:t>Comparator / design</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0188634"/>
                  </a:ext>
                </a:extLst>
              </a:tr>
              <a:tr h="635463">
                <a:tc>
                  <a:txBody>
                    <a:bodyPr/>
                    <a:lstStyle/>
                    <a:p>
                      <a:pPr marL="182880" algn="l"/>
                      <a:r>
                        <a:rPr lang="en-US" sz="1400" dirty="0"/>
                        <a:t>EMN26</a:t>
                      </a:r>
                      <a:endParaRPr lang="en-US" sz="1400" b="0" dirty="0">
                        <a:latin typeface="Times New Roman" panose="02020603050405020304" pitchFamily="18" charset="0"/>
                        <a:cs typeface="Times New Roman" panose="02020603050405020304" pitchFamily="18" charset="0"/>
                      </a:endParaRP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II</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a:latin typeface="Times New Roman" panose="02020603050405020304" pitchFamily="18" charset="0"/>
                          <a:cs typeface="Times New Roman" panose="02020603050405020304" pitchFamily="18" charset="0"/>
                        </a:rPr>
                        <a:t>NDMM, post-ASCT maintenance</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a:latin typeface="Times New Roman" panose="02020603050405020304" pitchFamily="18" charset="0"/>
                          <a:cs typeface="Times New Roman" panose="02020603050405020304" pitchFamily="18" charset="0"/>
                        </a:rPr>
                        <a:t>Iberdomide maintenance at different dose levels</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a:latin typeface="Times New Roman" panose="02020603050405020304" pitchFamily="18" charset="0"/>
                          <a:cs typeface="Times New Roman" panose="02020603050405020304" pitchFamily="18" charset="0"/>
                        </a:rPr>
                        <a:t>Single-arm/dose-finding maintenance strategy</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51946027"/>
                  </a:ext>
                </a:extLst>
              </a:tr>
              <a:tr h="635463">
                <a:tc>
                  <a:txBody>
                    <a:bodyPr/>
                    <a:lstStyle/>
                    <a:p>
                      <a:pPr marL="182880" algn="l"/>
                      <a:r>
                        <a:rPr lang="en-US" sz="1400" b="0" dirty="0">
                          <a:latin typeface="Times New Roman" panose="02020603050405020304" pitchFamily="18" charset="0"/>
                          <a:cs typeface="Times New Roman" panose="02020603050405020304" pitchFamily="18" charset="0"/>
                        </a:rPr>
                        <a:t>IBEX — NCT06107738</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II</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NDMM, post-ASCT maintenance</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Iberdomide + daratumumab</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Single-arm</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5336633"/>
                  </a:ext>
                </a:extLst>
              </a:tr>
              <a:tr h="819951">
                <a:tc>
                  <a:txBody>
                    <a:bodyPr/>
                    <a:lstStyle/>
                    <a:p>
                      <a:pPr marL="182880" algn="l"/>
                      <a:r>
                        <a:rPr lang="en-US" sz="1400" b="0" dirty="0">
                          <a:latin typeface="Times New Roman" panose="02020603050405020304" pitchFamily="18" charset="0"/>
                          <a:cs typeface="Times New Roman" panose="02020603050405020304" pitchFamily="18" charset="0"/>
                        </a:rPr>
                        <a:t>CADMIUM / Alliance A062102 — NCT06179888</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II</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R/R MM after ide-cel</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Iberdomide maintenance after ide-cel</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Iberdomide vs usual monitoring</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5450488"/>
                  </a:ext>
                </a:extLst>
              </a:tr>
              <a:tr h="573967">
                <a:tc>
                  <a:txBody>
                    <a:bodyPr/>
                    <a:lstStyle/>
                    <a:p>
                      <a:pPr marL="182880" algn="l"/>
                      <a:r>
                        <a:rPr lang="en-US" sz="1400" b="0" dirty="0">
                          <a:latin typeface="Times New Roman" panose="02020603050405020304" pitchFamily="18" charset="0"/>
                          <a:cs typeface="Times New Roman" panose="02020603050405020304" pitchFamily="18" charset="0"/>
                        </a:rPr>
                        <a:t>Post–CAR-T mezigdomide study — NCT06048250</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I</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R/R MM after BCMA CAR-T</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Mezigdomide maintenance</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Early-phase feasibility/safety study</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49078358"/>
                  </a:ext>
                </a:extLst>
              </a:tr>
              <a:tr h="761294">
                <a:tc>
                  <a:txBody>
                    <a:bodyPr/>
                    <a:lstStyle/>
                    <a:p>
                      <a:pPr marL="182880" algn="l"/>
                      <a:r>
                        <a:rPr lang="en-US" sz="1400" b="0" dirty="0">
                          <a:latin typeface="Times New Roman" panose="02020603050405020304" pitchFamily="18" charset="0"/>
                          <a:cs typeface="Times New Roman" panose="02020603050405020304" pitchFamily="18" charset="0"/>
                        </a:rPr>
                        <a:t>SUCCESSOR-1 — NCT05519085</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III</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R/R MM</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Mezigdomide + bortezomib + dexamethasone (</a:t>
                      </a:r>
                      <a:r>
                        <a:rPr lang="en-US" sz="1400" b="0" dirty="0" err="1">
                          <a:latin typeface="Times New Roman" panose="02020603050405020304" pitchFamily="18" charset="0"/>
                          <a:cs typeface="Times New Roman" panose="02020603050405020304" pitchFamily="18" charset="0"/>
                        </a:rPr>
                        <a:t>MeziVd</a:t>
                      </a:r>
                      <a:r>
                        <a:rPr lang="en-US" sz="1400" b="0" dirty="0">
                          <a:latin typeface="Times New Roman" panose="02020603050405020304" pitchFamily="18" charset="0"/>
                          <a:cs typeface="Times New Roman" panose="02020603050405020304" pitchFamily="18" charset="0"/>
                        </a:rPr>
                        <a:t>)</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Pomalidomide + bortezomib + dexamethasone (</a:t>
                      </a:r>
                      <a:r>
                        <a:rPr lang="en-US" sz="1400" b="0" dirty="0" err="1">
                          <a:latin typeface="Times New Roman" panose="02020603050405020304" pitchFamily="18" charset="0"/>
                          <a:cs typeface="Times New Roman" panose="02020603050405020304" pitchFamily="18" charset="0"/>
                        </a:rPr>
                        <a:t>PVd</a:t>
                      </a:r>
                      <a:r>
                        <a:rPr lang="en-US" sz="1400" b="0" dirty="0">
                          <a:latin typeface="Times New Roman" panose="02020603050405020304" pitchFamily="18" charset="0"/>
                          <a:cs typeface="Times New Roman" panose="02020603050405020304" pitchFamily="18" charset="0"/>
                        </a:rPr>
                        <a:t>)</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57133571"/>
                  </a:ext>
                </a:extLst>
              </a:tr>
              <a:tr h="573967">
                <a:tc>
                  <a:txBody>
                    <a:bodyPr/>
                    <a:lstStyle/>
                    <a:p>
                      <a:pPr marL="182880" algn="l"/>
                      <a:r>
                        <a:rPr lang="en-US" sz="1400" b="0" dirty="0">
                          <a:latin typeface="Times New Roman" panose="02020603050405020304" pitchFamily="18" charset="0"/>
                          <a:cs typeface="Times New Roman" panose="02020603050405020304" pitchFamily="18" charset="0"/>
                        </a:rPr>
                        <a:t>ICON</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I/II</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R/R MM</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Iberdomide + low-dose cyclophosphamide + dexamethasone</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Single-arm</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4408744"/>
                  </a:ext>
                </a:extLst>
              </a:tr>
              <a:tr h="514362">
                <a:tc>
                  <a:txBody>
                    <a:bodyPr/>
                    <a:lstStyle/>
                    <a:p>
                      <a:pPr marL="182880" algn="l"/>
                      <a:r>
                        <a:rPr lang="en-US" sz="1400" b="0" dirty="0">
                          <a:latin typeface="Times New Roman" panose="02020603050405020304" pitchFamily="18" charset="0"/>
                          <a:cs typeface="Times New Roman" panose="02020603050405020304" pitchFamily="18" charset="0"/>
                        </a:rPr>
                        <a:t>Iberdomide + </a:t>
                      </a:r>
                      <a:r>
                        <a:rPr lang="en-US" sz="1400" b="0" dirty="0" err="1">
                          <a:latin typeface="Times New Roman" panose="02020603050405020304" pitchFamily="18" charset="0"/>
                          <a:cs typeface="Times New Roman" panose="02020603050405020304" pitchFamily="18" charset="0"/>
                        </a:rPr>
                        <a:t>ixazomib</a:t>
                      </a:r>
                      <a:r>
                        <a:rPr lang="en-US" sz="1400" b="0" dirty="0">
                          <a:latin typeface="Times New Roman" panose="02020603050405020304" pitchFamily="18" charset="0"/>
                          <a:cs typeface="Times New Roman" panose="02020603050405020304" pitchFamily="18" charset="0"/>
                        </a:rPr>
                        <a:t> + dexamethasone</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II</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R/R MM</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Iberdomide + </a:t>
                      </a:r>
                      <a:r>
                        <a:rPr lang="en-US" sz="1400" b="0" dirty="0" err="1">
                          <a:latin typeface="Times New Roman" panose="02020603050405020304" pitchFamily="18" charset="0"/>
                          <a:cs typeface="Times New Roman" panose="02020603050405020304" pitchFamily="18" charset="0"/>
                        </a:rPr>
                        <a:t>ixazomib</a:t>
                      </a:r>
                      <a:r>
                        <a:rPr lang="en-US" sz="1400" b="0" dirty="0">
                          <a:latin typeface="Times New Roman" panose="02020603050405020304" pitchFamily="18" charset="0"/>
                          <a:cs typeface="Times New Roman" panose="02020603050405020304" pitchFamily="18" charset="0"/>
                        </a:rPr>
                        <a:t> + dexamethasone</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Single-arm</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6393901"/>
                  </a:ext>
                </a:extLst>
              </a:tr>
              <a:tr h="761294">
                <a:tc>
                  <a:txBody>
                    <a:bodyPr/>
                    <a:lstStyle/>
                    <a:p>
                      <a:pPr marL="182880" algn="l"/>
                      <a:r>
                        <a:rPr lang="en-US" sz="1400" b="0" dirty="0">
                          <a:latin typeface="Times New Roman" panose="02020603050405020304" pitchFamily="18" charset="0"/>
                          <a:cs typeface="Times New Roman" panose="02020603050405020304" pitchFamily="18" charset="0"/>
                        </a:rPr>
                        <a:t>Iberdomide + belantamab mafodotin ± dexamethasone</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II</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R/R MM</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Belantamab mafodotin + iberdomide ± dexamethasone</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latin typeface="Times New Roman" panose="02020603050405020304" pitchFamily="18" charset="0"/>
                          <a:cs typeface="Times New Roman" panose="02020603050405020304" pitchFamily="18" charset="0"/>
                        </a:rPr>
                        <a:t>Combination study</a:t>
                      </a:r>
                    </a:p>
                  </a:txBody>
                  <a:tcPr marL="17712" marR="17712" marT="8856" marB="88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4176828"/>
                  </a:ext>
                </a:extLst>
              </a:tr>
            </a:tbl>
          </a:graphicData>
        </a:graphic>
      </p:graphicFrame>
    </p:spTree>
    <p:extLst>
      <p:ext uri="{BB962C8B-B14F-4D97-AF65-F5344CB8AC3E}">
        <p14:creationId xmlns:p14="http://schemas.microsoft.com/office/powerpoint/2010/main" val="1230164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6DE55DC-C829-1B9D-C4C5-2C3016F64BD7}"/>
              </a:ext>
            </a:extLst>
          </p:cNvPr>
          <p:cNvSpPr>
            <a:spLocks noGrp="1"/>
          </p:cNvSpPr>
          <p:nvPr>
            <p:ph type="title"/>
          </p:nvPr>
        </p:nvSpPr>
        <p:spPr>
          <a:xfrm>
            <a:off x="378462" y="145370"/>
            <a:ext cx="11435077" cy="1581830"/>
          </a:xfrm>
        </p:spPr>
        <p:txBody>
          <a:bodyPr>
            <a:normAutofit/>
          </a:bodyPr>
          <a:lstStyle/>
          <a:p>
            <a:r>
              <a:rPr lang="en-US" b="1" dirty="0">
                <a:solidFill>
                  <a:srgbClr val="002060"/>
                </a:solidFill>
              </a:rPr>
              <a:t>Next-generation CAR-T platforms to overcome antigen escape, improve T-cell fitness and persistence, and eliminate the logistical vulnerabilities</a:t>
            </a:r>
          </a:p>
        </p:txBody>
      </p:sp>
      <p:graphicFrame>
        <p:nvGraphicFramePr>
          <p:cNvPr id="5" name="Content Placeholder 4">
            <a:extLst>
              <a:ext uri="{FF2B5EF4-FFF2-40B4-BE49-F238E27FC236}">
                <a16:creationId xmlns:a16="http://schemas.microsoft.com/office/drawing/2014/main" id="{CBE6DD58-CF02-73D2-EF5D-34A77535FC17}"/>
              </a:ext>
            </a:extLst>
          </p:cNvPr>
          <p:cNvGraphicFramePr>
            <a:graphicFrameLocks noGrp="1"/>
          </p:cNvGraphicFramePr>
          <p:nvPr>
            <p:ph idx="1"/>
          </p:nvPr>
        </p:nvGraphicFramePr>
        <p:xfrm>
          <a:off x="209550" y="2189480"/>
          <a:ext cx="11772900" cy="4023360"/>
        </p:xfrm>
        <a:graphic>
          <a:graphicData uri="http://schemas.openxmlformats.org/drawingml/2006/table">
            <a:tbl>
              <a:tblPr/>
              <a:tblGrid>
                <a:gridCol w="5886450">
                  <a:extLst>
                    <a:ext uri="{9D8B030D-6E8A-4147-A177-3AD203B41FA5}">
                      <a16:colId xmlns:a16="http://schemas.microsoft.com/office/drawing/2014/main" val="603185600"/>
                    </a:ext>
                  </a:extLst>
                </a:gridCol>
                <a:gridCol w="5886450">
                  <a:extLst>
                    <a:ext uri="{9D8B030D-6E8A-4147-A177-3AD203B41FA5}">
                      <a16:colId xmlns:a16="http://schemas.microsoft.com/office/drawing/2014/main" val="504517063"/>
                    </a:ext>
                  </a:extLst>
                </a:gridCol>
              </a:tblGrid>
              <a:tr h="0">
                <a:tc>
                  <a:txBody>
                    <a:bodyPr/>
                    <a:lstStyle/>
                    <a:p>
                      <a:pPr algn="ctr"/>
                      <a:r>
                        <a:rPr lang="en-US" sz="2400" b="0" i="1" u="none" dirty="0"/>
                        <a:t>Current challenges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i="1" u="none" dirty="0"/>
                        <a:t>Rationale for next-generation platform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32493893"/>
                  </a:ext>
                </a:extLst>
              </a:tr>
              <a:tr h="0">
                <a:tc>
                  <a:txBody>
                    <a:bodyPr/>
                    <a:lstStyle/>
                    <a:p>
                      <a:r>
                        <a:rPr lang="en-US" sz="2400" b="0" dirty="0"/>
                        <a:t>BCMA loss/downregulation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b="0" dirty="0"/>
                        <a:t>Novel targets: GPRC5D, FcRH5, etc.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34445949"/>
                  </a:ext>
                </a:extLst>
              </a:tr>
              <a:tr h="0">
                <a:tc>
                  <a:txBody>
                    <a:bodyPr/>
                    <a:lstStyle/>
                    <a:p>
                      <a:r>
                        <a:rPr lang="en-US" sz="2400" b="0" dirty="0"/>
                        <a:t>Antigen heterogeneity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b="0" dirty="0"/>
                        <a:t>Dual/multitarget CAR-T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9719792"/>
                  </a:ext>
                </a:extLst>
              </a:tr>
              <a:tr h="0">
                <a:tc>
                  <a:txBody>
                    <a:bodyPr/>
                    <a:lstStyle/>
                    <a:p>
                      <a:r>
                        <a:rPr lang="en-US" sz="2400" b="0" dirty="0"/>
                        <a:t>T-cell exhaustion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b="0" dirty="0"/>
                        <a:t>Improved CAR design / fitter T-cell phenotype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7173194"/>
                  </a:ext>
                </a:extLst>
              </a:tr>
              <a:tr h="0">
                <a:tc>
                  <a:txBody>
                    <a:bodyPr/>
                    <a:lstStyle/>
                    <a:p>
                      <a:r>
                        <a:rPr lang="en-US" sz="2400" b="0" dirty="0"/>
                        <a:t>Limited persistence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b="0" dirty="0"/>
                        <a:t>Optimized constructs/manufacturing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91976569"/>
                  </a:ext>
                </a:extLst>
              </a:tr>
              <a:tr h="0">
                <a:tc>
                  <a:txBody>
                    <a:bodyPr/>
                    <a:lstStyle/>
                    <a:p>
                      <a:r>
                        <a:rPr lang="en-US" sz="2400" b="0" dirty="0"/>
                        <a:t>Manufacturing failure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b="0" dirty="0"/>
                        <a:t>Allogeneic/off-the-shelf platforms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1545920"/>
                  </a:ext>
                </a:extLst>
              </a:tr>
              <a:tr h="0">
                <a:tc>
                  <a:txBody>
                    <a:bodyPr/>
                    <a:lstStyle/>
                    <a:p>
                      <a:r>
                        <a:rPr lang="en-US" sz="2400" b="0" dirty="0"/>
                        <a:t>Progression while awaiting CAR-T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b="0" dirty="0"/>
                        <a:t>Shorter manufacturing time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35895717"/>
                  </a:ext>
                </a:extLst>
              </a:tr>
              <a:tr h="0">
                <a:tc>
                  <a:txBody>
                    <a:bodyPr/>
                    <a:lstStyle/>
                    <a:p>
                      <a:r>
                        <a:rPr lang="en-US" sz="2400" b="0" dirty="0"/>
                        <a:t>Relapse after BCMA CAR-T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b="0" dirty="0"/>
                        <a:t>Non-BCMA CAR-T / target switching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71882566"/>
                  </a:ext>
                </a:extLst>
              </a:tr>
            </a:tbl>
          </a:graphicData>
        </a:graphic>
      </p:graphicFrame>
    </p:spTree>
    <p:extLst>
      <p:ext uri="{BB962C8B-B14F-4D97-AF65-F5344CB8AC3E}">
        <p14:creationId xmlns:p14="http://schemas.microsoft.com/office/powerpoint/2010/main" val="1585177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0BD56E-9788-8747-D648-19ABBA3A3EDC}"/>
              </a:ext>
            </a:extLst>
          </p:cNvPr>
          <p:cNvSpPr>
            <a:spLocks noGrp="1"/>
          </p:cNvSpPr>
          <p:nvPr>
            <p:ph type="title"/>
          </p:nvPr>
        </p:nvSpPr>
        <p:spPr/>
        <p:txBody>
          <a:bodyPr>
            <a:normAutofit fontScale="90000"/>
          </a:bodyPr>
          <a:lstStyle/>
          <a:p>
            <a:r>
              <a:rPr lang="en-US" b="1" dirty="0">
                <a:solidFill>
                  <a:srgbClr val="002060"/>
                </a:solidFill>
              </a:rPr>
              <a:t>Arlocabtagene autoleucel-a GPRC5D-targeted CAR T-cell therapy</a:t>
            </a:r>
            <a:endParaRPr lang="en-US" dirty="0">
              <a:solidFill>
                <a:srgbClr val="002060"/>
              </a:solidFill>
            </a:endParaRPr>
          </a:p>
        </p:txBody>
      </p:sp>
      <p:sp>
        <p:nvSpPr>
          <p:cNvPr id="4" name="Content Placeholder 3">
            <a:extLst>
              <a:ext uri="{FF2B5EF4-FFF2-40B4-BE49-F238E27FC236}">
                <a16:creationId xmlns:a16="http://schemas.microsoft.com/office/drawing/2014/main" id="{4870141D-B8A8-F59F-FA72-24E3D4B63E2B}"/>
              </a:ext>
            </a:extLst>
          </p:cNvPr>
          <p:cNvSpPr>
            <a:spLocks noGrp="1"/>
          </p:cNvSpPr>
          <p:nvPr>
            <p:ph idx="1"/>
          </p:nvPr>
        </p:nvSpPr>
        <p:spPr>
          <a:xfrm>
            <a:off x="378462" y="1396999"/>
            <a:ext cx="11435077" cy="5160963"/>
          </a:xfrm>
        </p:spPr>
        <p:txBody>
          <a:bodyPr>
            <a:normAutofit/>
          </a:bodyPr>
          <a:lstStyle/>
          <a:p>
            <a:pPr marL="457200" indent="-457200">
              <a:buFont typeface="Wingdings" pitchFamily="2" charset="2"/>
              <a:buChar char="v"/>
            </a:pPr>
            <a:r>
              <a:rPr lang="en-US" dirty="0"/>
              <a:t>Phase 1, dose-escalation/expansion study (</a:t>
            </a:r>
            <a:r>
              <a:rPr lang="en-US" dirty="0">
                <a:hlinkClick r:id="rId3" tooltip="See in ClinicalTrials.gov"/>
              </a:rPr>
              <a:t>NCT04674813</a:t>
            </a:r>
            <a:r>
              <a:rPr lang="en-US" dirty="0"/>
              <a:t>) </a:t>
            </a:r>
          </a:p>
          <a:p>
            <a:pPr marL="457200" indent="-457200">
              <a:buFont typeface="Wingdings" pitchFamily="2" charset="2"/>
              <a:buChar char="v"/>
            </a:pPr>
            <a:r>
              <a:rPr lang="en-US" dirty="0"/>
              <a:t>RRMM ≥3 prior antimyeloma treatment regimens (IMiD, PI, antiCD38)</a:t>
            </a:r>
          </a:p>
          <a:p>
            <a:pPr marL="457200" indent="-457200">
              <a:buFont typeface="Wingdings" pitchFamily="2" charset="2"/>
              <a:buChar char="v"/>
            </a:pPr>
            <a:r>
              <a:rPr lang="en-US" dirty="0"/>
              <a:t>Arlo-cel was administered as a one-time intravenous infusion </a:t>
            </a:r>
          </a:p>
          <a:p>
            <a:pPr marL="457200" indent="-457200">
              <a:buFont typeface="Wingdings" pitchFamily="2" charset="2"/>
              <a:buChar char="v"/>
            </a:pPr>
            <a:r>
              <a:rPr lang="en-US" dirty="0"/>
              <a:t>Primary endpoints: safety and maximum tolerated dose (MTD)</a:t>
            </a:r>
          </a:p>
          <a:p>
            <a:pPr marL="457200" indent="-457200">
              <a:buFont typeface="Wingdings" pitchFamily="2" charset="2"/>
              <a:buChar char="v"/>
            </a:pPr>
            <a:endParaRPr lang="en-US" dirty="0"/>
          </a:p>
          <a:p>
            <a:pPr marL="457200" indent="-457200">
              <a:buFont typeface="Wingdings" pitchFamily="2" charset="2"/>
              <a:buChar char="Ø"/>
            </a:pPr>
            <a:r>
              <a:rPr lang="en-US" dirty="0"/>
              <a:t>N=84, median of 5 prior regimens </a:t>
            </a:r>
          </a:p>
          <a:p>
            <a:pPr marL="457200" indent="-457200">
              <a:buFont typeface="Wingdings" pitchFamily="2" charset="2"/>
              <a:buChar char="Ø"/>
            </a:pPr>
            <a:r>
              <a:rPr lang="en-US" b="1" dirty="0"/>
              <a:t>49% prior BCMA-targeted therapy, of whom 38% received CAR T-cell therapy. </a:t>
            </a:r>
          </a:p>
        </p:txBody>
      </p:sp>
      <p:sp>
        <p:nvSpPr>
          <p:cNvPr id="6" name="TextBox 5">
            <a:extLst>
              <a:ext uri="{FF2B5EF4-FFF2-40B4-BE49-F238E27FC236}">
                <a16:creationId xmlns:a16="http://schemas.microsoft.com/office/drawing/2014/main" id="{5603A4ED-C7CC-4E02-2D8F-AA02C6413C6F}"/>
              </a:ext>
            </a:extLst>
          </p:cNvPr>
          <p:cNvSpPr txBox="1"/>
          <p:nvPr/>
        </p:nvSpPr>
        <p:spPr>
          <a:xfrm>
            <a:off x="0" y="6488668"/>
            <a:ext cx="610076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2121"/>
                </a:solidFill>
                <a:effectLst/>
                <a:uLnTx/>
                <a:uFillTx/>
                <a:latin typeface="BlinkMacSystemFont"/>
                <a:ea typeface="+mn-ea"/>
                <a:cs typeface="+mn-cs"/>
              </a:rPr>
              <a:t>Bal S et al. </a:t>
            </a:r>
            <a:r>
              <a:rPr kumimoji="0" lang="en-US" sz="1800" b="0" i="1" u="none" strike="noStrike" kern="1200" cap="none" spc="0" normalizeH="0" baseline="0" noProof="0" dirty="0">
                <a:ln>
                  <a:noFill/>
                </a:ln>
                <a:solidFill>
                  <a:srgbClr val="212121"/>
                </a:solidFill>
                <a:effectLst/>
                <a:uLnTx/>
                <a:uFillTx/>
                <a:latin typeface="BlinkMacSystemFont"/>
                <a:ea typeface="+mn-ea"/>
                <a:cs typeface="+mn-cs"/>
              </a:rPr>
              <a:t>Blood</a:t>
            </a:r>
            <a:r>
              <a:rPr kumimoji="0" lang="en-US" sz="1800" b="0" i="0" u="none" strike="noStrike" kern="1200" cap="none" spc="0" normalizeH="0" baseline="0" noProof="0" dirty="0">
                <a:ln>
                  <a:noFill/>
                </a:ln>
                <a:solidFill>
                  <a:srgbClr val="212121"/>
                </a:solidFill>
                <a:effectLst/>
                <a:uLnTx/>
                <a:uFillTx/>
                <a:latin typeface="BlinkMacSystemFont"/>
                <a:ea typeface="+mn-ea"/>
                <a:cs typeface="+mn-cs"/>
              </a:rPr>
              <a:t>. 2026. doi:10.1182/blood.2025030750</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854350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E54CF1E-C250-0B7A-5E5C-14988F8AA4F2}"/>
              </a:ext>
            </a:extLst>
          </p:cNvPr>
          <p:cNvSpPr>
            <a:spLocks noGrp="1"/>
          </p:cNvSpPr>
          <p:nvPr>
            <p:ph type="title"/>
          </p:nvPr>
        </p:nvSpPr>
        <p:spPr>
          <a:xfrm>
            <a:off x="378461" y="510672"/>
            <a:ext cx="11435077" cy="677333"/>
          </a:xfrm>
        </p:spPr>
        <p:txBody>
          <a:bodyPr>
            <a:normAutofit fontScale="90000"/>
          </a:bodyPr>
          <a:lstStyle/>
          <a:p>
            <a:r>
              <a:rPr lang="en-US" b="1" dirty="0">
                <a:solidFill>
                  <a:srgbClr val="002060"/>
                </a:solidFill>
              </a:rPr>
              <a:t>Arlocabtagene autoleucel-a GPRC5D-targeted CAR T-cell therapy</a:t>
            </a:r>
            <a:endParaRPr lang="en-US" dirty="0"/>
          </a:p>
        </p:txBody>
      </p:sp>
      <p:sp>
        <p:nvSpPr>
          <p:cNvPr id="4" name="Content Placeholder 3">
            <a:extLst>
              <a:ext uri="{FF2B5EF4-FFF2-40B4-BE49-F238E27FC236}">
                <a16:creationId xmlns:a16="http://schemas.microsoft.com/office/drawing/2014/main" id="{87A126F5-4DDF-01E5-FE0C-8396748B09E8}"/>
              </a:ext>
            </a:extLst>
          </p:cNvPr>
          <p:cNvSpPr>
            <a:spLocks noGrp="1"/>
          </p:cNvSpPr>
          <p:nvPr>
            <p:ph idx="1"/>
          </p:nvPr>
        </p:nvSpPr>
        <p:spPr>
          <a:xfrm>
            <a:off x="378461" y="1766332"/>
            <a:ext cx="11435077" cy="3903663"/>
          </a:xfrm>
        </p:spPr>
        <p:txBody>
          <a:bodyPr/>
          <a:lstStyle/>
          <a:p>
            <a:pPr marL="457200" indent="-457200">
              <a:buFont typeface="Wingdings" pitchFamily="2" charset="2"/>
              <a:buChar char="Ø"/>
            </a:pPr>
            <a:r>
              <a:rPr lang="en-US" dirty="0"/>
              <a:t>CRS: 82%; one death at highest dose level</a:t>
            </a:r>
          </a:p>
          <a:p>
            <a:pPr marL="457200" indent="-457200">
              <a:buFont typeface="Wingdings" pitchFamily="2" charset="2"/>
              <a:buChar char="Ø"/>
            </a:pPr>
            <a:r>
              <a:rPr lang="en-US" dirty="0"/>
              <a:t>ICANS: 10%</a:t>
            </a:r>
          </a:p>
          <a:p>
            <a:pPr marL="457200" indent="-457200">
              <a:buFont typeface="Wingdings" pitchFamily="2" charset="2"/>
              <a:buChar char="Ø"/>
            </a:pPr>
            <a:r>
              <a:rPr lang="en-US" dirty="0"/>
              <a:t>Other neurotoxicities:12%</a:t>
            </a:r>
          </a:p>
          <a:p>
            <a:r>
              <a:rPr lang="en-US" dirty="0"/>
              <a:t>Most grade 1/2 and frequency appeared dose-dependent. </a:t>
            </a:r>
          </a:p>
          <a:p>
            <a:pPr marL="457200" indent="-457200">
              <a:buFont typeface="Wingdings" pitchFamily="2" charset="2"/>
              <a:buChar char="Ø"/>
            </a:pPr>
            <a:r>
              <a:rPr lang="en-US" dirty="0"/>
              <a:t>On-target/off-tumor skin (30%), nail (19%), and oral (32%) adverse events were transient, grade 1/2; most resolved without intervention. </a:t>
            </a:r>
          </a:p>
          <a:p>
            <a:pPr marL="457200" indent="-457200">
              <a:buFont typeface="Wingdings" pitchFamily="2" charset="2"/>
              <a:buChar char="Ø"/>
            </a:pPr>
            <a:r>
              <a:rPr lang="en-US" dirty="0"/>
              <a:t>MTD was not reached.</a:t>
            </a:r>
          </a:p>
        </p:txBody>
      </p:sp>
      <p:sp>
        <p:nvSpPr>
          <p:cNvPr id="5" name="TextBox 4">
            <a:extLst>
              <a:ext uri="{FF2B5EF4-FFF2-40B4-BE49-F238E27FC236}">
                <a16:creationId xmlns:a16="http://schemas.microsoft.com/office/drawing/2014/main" id="{500F3C98-1314-4090-6B14-6B2AB464FA31}"/>
              </a:ext>
            </a:extLst>
          </p:cNvPr>
          <p:cNvSpPr txBox="1"/>
          <p:nvPr/>
        </p:nvSpPr>
        <p:spPr>
          <a:xfrm>
            <a:off x="0" y="6488668"/>
            <a:ext cx="610076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2121"/>
                </a:solidFill>
                <a:effectLst/>
                <a:uLnTx/>
                <a:uFillTx/>
                <a:latin typeface="BlinkMacSystemFont"/>
                <a:ea typeface="+mn-ea"/>
                <a:cs typeface="+mn-cs"/>
              </a:rPr>
              <a:t>Bal S et al. </a:t>
            </a:r>
            <a:r>
              <a:rPr kumimoji="0" lang="en-US" sz="1800" b="0" i="1" u="none" strike="noStrike" kern="1200" cap="none" spc="0" normalizeH="0" baseline="0" noProof="0" dirty="0">
                <a:ln>
                  <a:noFill/>
                </a:ln>
                <a:solidFill>
                  <a:srgbClr val="212121"/>
                </a:solidFill>
                <a:effectLst/>
                <a:uLnTx/>
                <a:uFillTx/>
                <a:latin typeface="BlinkMacSystemFont"/>
                <a:ea typeface="+mn-ea"/>
                <a:cs typeface="+mn-cs"/>
              </a:rPr>
              <a:t>Blood</a:t>
            </a:r>
            <a:r>
              <a:rPr kumimoji="0" lang="en-US" sz="1800" b="0" i="0" u="none" strike="noStrike" kern="1200" cap="none" spc="0" normalizeH="0" baseline="0" noProof="0" dirty="0">
                <a:ln>
                  <a:noFill/>
                </a:ln>
                <a:solidFill>
                  <a:srgbClr val="212121"/>
                </a:solidFill>
                <a:effectLst/>
                <a:uLnTx/>
                <a:uFillTx/>
                <a:latin typeface="BlinkMacSystemFont"/>
                <a:ea typeface="+mn-ea"/>
                <a:cs typeface="+mn-cs"/>
              </a:rPr>
              <a:t>. 2026. doi:10.1182/blood.2025030750</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263424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98FBA-B2D6-FBC7-467B-13D3CAB77DC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C1DE338-3920-51D5-04E8-C5E35FD9E5BA}"/>
              </a:ext>
            </a:extLst>
          </p:cNvPr>
          <p:cNvSpPr>
            <a:spLocks noGrp="1"/>
          </p:cNvSpPr>
          <p:nvPr>
            <p:ph type="title"/>
          </p:nvPr>
        </p:nvSpPr>
        <p:spPr>
          <a:xfrm>
            <a:off x="0" y="0"/>
            <a:ext cx="12079287" cy="677333"/>
          </a:xfrm>
        </p:spPr>
        <p:txBody>
          <a:bodyPr>
            <a:normAutofit/>
          </a:bodyPr>
          <a:lstStyle/>
          <a:p>
            <a:pPr algn="ctr"/>
            <a:r>
              <a:rPr lang="en-US" b="1" dirty="0">
                <a:solidFill>
                  <a:srgbClr val="002060"/>
                </a:solidFill>
              </a:rPr>
              <a:t>Arlocabtagene autoleucel-a GPRC5D-targeted CAR T-cell therapy</a:t>
            </a:r>
            <a:endParaRPr lang="en-US" dirty="0"/>
          </a:p>
        </p:txBody>
      </p:sp>
      <p:pic>
        <p:nvPicPr>
          <p:cNvPr id="6" name="Content Placeholder 5" descr="A graph of a number of cells&#10;&#10;AI-generated content may be incorrect.">
            <a:extLst>
              <a:ext uri="{FF2B5EF4-FFF2-40B4-BE49-F238E27FC236}">
                <a16:creationId xmlns:a16="http://schemas.microsoft.com/office/drawing/2014/main" id="{72472E11-4A10-0AF8-7263-97D13140896E}"/>
              </a:ext>
            </a:extLst>
          </p:cNvPr>
          <p:cNvPicPr>
            <a:picLocks noGrp="1" noChangeAspect="1"/>
          </p:cNvPicPr>
          <p:nvPr>
            <p:ph idx="1"/>
          </p:nvPr>
        </p:nvPicPr>
        <p:blipFill>
          <a:blip r:embed="rId3"/>
          <a:stretch>
            <a:fillRect/>
          </a:stretch>
        </p:blipFill>
        <p:spPr>
          <a:xfrm>
            <a:off x="-4762" y="604581"/>
            <a:ext cx="7219950" cy="3643861"/>
          </a:xfrm>
        </p:spPr>
      </p:pic>
      <p:sp>
        <p:nvSpPr>
          <p:cNvPr id="5" name="TextBox 4">
            <a:extLst>
              <a:ext uri="{FF2B5EF4-FFF2-40B4-BE49-F238E27FC236}">
                <a16:creationId xmlns:a16="http://schemas.microsoft.com/office/drawing/2014/main" id="{DA724D76-3CAD-2B46-B72F-D62F7CB3BF60}"/>
              </a:ext>
            </a:extLst>
          </p:cNvPr>
          <p:cNvSpPr txBox="1"/>
          <p:nvPr/>
        </p:nvSpPr>
        <p:spPr>
          <a:xfrm>
            <a:off x="-4762" y="6581001"/>
            <a:ext cx="6100762"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12121"/>
                </a:solidFill>
                <a:effectLst/>
                <a:uLnTx/>
                <a:uFillTx/>
                <a:latin typeface="BlinkMacSystemFont"/>
                <a:ea typeface="+mn-ea"/>
                <a:cs typeface="+mn-cs"/>
              </a:rPr>
              <a:t>Bal S et al. </a:t>
            </a:r>
            <a:r>
              <a:rPr kumimoji="0" lang="en-US" sz="1200" b="0" i="1" u="none" strike="noStrike" kern="1200" cap="none" spc="0" normalizeH="0" baseline="0" noProof="0" dirty="0">
                <a:ln>
                  <a:noFill/>
                </a:ln>
                <a:solidFill>
                  <a:srgbClr val="212121"/>
                </a:solidFill>
                <a:effectLst/>
                <a:uLnTx/>
                <a:uFillTx/>
                <a:latin typeface="BlinkMacSystemFont"/>
                <a:ea typeface="+mn-ea"/>
                <a:cs typeface="+mn-cs"/>
              </a:rPr>
              <a:t>Blood</a:t>
            </a:r>
            <a:r>
              <a:rPr kumimoji="0" lang="en-US" sz="1200" b="0" i="0" u="none" strike="noStrike" kern="1200" cap="none" spc="0" normalizeH="0" baseline="0" noProof="0" dirty="0">
                <a:ln>
                  <a:noFill/>
                </a:ln>
                <a:solidFill>
                  <a:srgbClr val="212121"/>
                </a:solidFill>
                <a:effectLst/>
                <a:uLnTx/>
                <a:uFillTx/>
                <a:latin typeface="BlinkMacSystemFont"/>
                <a:ea typeface="+mn-ea"/>
                <a:cs typeface="+mn-cs"/>
              </a:rPr>
              <a:t>. 2026. doi:10.1182/blood.2025030750</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8" name="Picture 7" descr="A graph with lines and dots&#10;&#10;AI-generated content may be incorrect.">
            <a:extLst>
              <a:ext uri="{FF2B5EF4-FFF2-40B4-BE49-F238E27FC236}">
                <a16:creationId xmlns:a16="http://schemas.microsoft.com/office/drawing/2014/main" id="{2A873EF2-B682-6F63-82DA-A9E86AFD8203}"/>
              </a:ext>
            </a:extLst>
          </p:cNvPr>
          <p:cNvPicPr>
            <a:picLocks noChangeAspect="1"/>
          </p:cNvPicPr>
          <p:nvPr/>
        </p:nvPicPr>
        <p:blipFill>
          <a:blip r:embed="rId4"/>
          <a:stretch>
            <a:fillRect/>
          </a:stretch>
        </p:blipFill>
        <p:spPr>
          <a:xfrm>
            <a:off x="4486655" y="4200613"/>
            <a:ext cx="7592631" cy="2657387"/>
          </a:xfrm>
          <a:prstGeom prst="rect">
            <a:avLst/>
          </a:prstGeom>
        </p:spPr>
      </p:pic>
      <p:sp>
        <p:nvSpPr>
          <p:cNvPr id="11" name="TextBox 10">
            <a:extLst>
              <a:ext uri="{FF2B5EF4-FFF2-40B4-BE49-F238E27FC236}">
                <a16:creationId xmlns:a16="http://schemas.microsoft.com/office/drawing/2014/main" id="{BC72212C-0085-36C6-189D-D66B68A2705C}"/>
              </a:ext>
            </a:extLst>
          </p:cNvPr>
          <p:cNvSpPr txBox="1"/>
          <p:nvPr/>
        </p:nvSpPr>
        <p:spPr>
          <a:xfrm>
            <a:off x="1" y="4676057"/>
            <a:ext cx="4800600" cy="147732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Median follow-up: 16.1 months</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ORR: 87% (CR 53%) </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Median </a:t>
            </a:r>
            <a:r>
              <a:rPr kumimoji="0" lang="en-US" sz="1800" b="0" i="0" u="none" strike="noStrike" kern="1200" cap="none" spc="0" normalizeH="0" baseline="0" noProof="0" dirty="0" err="1">
                <a:ln>
                  <a:noFill/>
                </a:ln>
                <a:solidFill>
                  <a:prstClr val="black"/>
                </a:solidFill>
                <a:effectLst/>
                <a:uLnTx/>
                <a:uFillTx/>
                <a:latin typeface="Aptos" panose="02110004020202020204"/>
                <a:ea typeface="+mn-ea"/>
                <a:cs typeface="+mn-cs"/>
              </a:rPr>
              <a:t>DoR</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18.0 months</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Median PFS: 18.3 months </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(95% CI, 11.8-21.9)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1-year OS rate: 90% </a:t>
            </a:r>
          </a:p>
        </p:txBody>
      </p:sp>
      <p:sp>
        <p:nvSpPr>
          <p:cNvPr id="2" name="Rectangle 1">
            <a:extLst>
              <a:ext uri="{FF2B5EF4-FFF2-40B4-BE49-F238E27FC236}">
                <a16:creationId xmlns:a16="http://schemas.microsoft.com/office/drawing/2014/main" id="{01510539-732C-E7D5-A260-7A514B424619}"/>
              </a:ext>
            </a:extLst>
          </p:cNvPr>
          <p:cNvSpPr/>
          <p:nvPr/>
        </p:nvSpPr>
        <p:spPr>
          <a:xfrm>
            <a:off x="0" y="556752"/>
            <a:ext cx="914400" cy="3942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9" name="Group 8">
            <a:extLst>
              <a:ext uri="{FF2B5EF4-FFF2-40B4-BE49-F238E27FC236}">
                <a16:creationId xmlns:a16="http://schemas.microsoft.com/office/drawing/2014/main" id="{3619C9DB-5FC2-2D74-40F1-ED6135D46C38}"/>
              </a:ext>
            </a:extLst>
          </p:cNvPr>
          <p:cNvGrpSpPr/>
          <p:nvPr/>
        </p:nvGrpSpPr>
        <p:grpSpPr>
          <a:xfrm>
            <a:off x="7391312" y="511728"/>
            <a:ext cx="4800688" cy="3688885"/>
            <a:chOff x="7391312" y="511728"/>
            <a:chExt cx="4800688" cy="3688885"/>
          </a:xfrm>
        </p:grpSpPr>
        <p:pic>
          <p:nvPicPr>
            <p:cNvPr id="10" name="Picture 9" descr="A graph of a patient's life cycle&#10;&#10;AI-generated content may be incorrect.">
              <a:extLst>
                <a:ext uri="{FF2B5EF4-FFF2-40B4-BE49-F238E27FC236}">
                  <a16:creationId xmlns:a16="http://schemas.microsoft.com/office/drawing/2014/main" id="{3DDDBF01-1BB6-035F-E4BF-68C839863A7F}"/>
                </a:ext>
              </a:extLst>
            </p:cNvPr>
            <p:cNvPicPr>
              <a:picLocks noChangeAspect="1"/>
            </p:cNvPicPr>
            <p:nvPr/>
          </p:nvPicPr>
          <p:blipFill>
            <a:blip r:embed="rId5"/>
            <a:stretch>
              <a:fillRect/>
            </a:stretch>
          </p:blipFill>
          <p:spPr>
            <a:xfrm>
              <a:off x="7461250" y="556752"/>
              <a:ext cx="4730750" cy="3643861"/>
            </a:xfrm>
            <a:prstGeom prst="rect">
              <a:avLst/>
            </a:prstGeom>
          </p:spPr>
        </p:pic>
        <p:sp>
          <p:nvSpPr>
            <p:cNvPr id="7" name="Freeform 6">
              <a:extLst>
                <a:ext uri="{FF2B5EF4-FFF2-40B4-BE49-F238E27FC236}">
                  <a16:creationId xmlns:a16="http://schemas.microsoft.com/office/drawing/2014/main" id="{BF77E787-B1FF-97B2-2A5D-289DAC18B58E}"/>
                </a:ext>
              </a:extLst>
            </p:cNvPr>
            <p:cNvSpPr/>
            <p:nvPr/>
          </p:nvSpPr>
          <p:spPr>
            <a:xfrm>
              <a:off x="7391312" y="511728"/>
              <a:ext cx="855594" cy="302700"/>
            </a:xfrm>
            <a:custGeom>
              <a:avLst/>
              <a:gdLst>
                <a:gd name="csX0" fmla="*/ 452394 w 855594"/>
                <a:gd name="csY0" fmla="*/ 0 h 302700"/>
                <a:gd name="csX1" fmla="*/ 452394 w 855594"/>
                <a:gd name="csY1" fmla="*/ 0 h 302700"/>
                <a:gd name="csX2" fmla="*/ 301393 w 855594"/>
                <a:gd name="csY2" fmla="*/ 16778 h 302700"/>
                <a:gd name="csX3" fmla="*/ 217503 w 855594"/>
                <a:gd name="csY3" fmla="*/ 50334 h 302700"/>
                <a:gd name="csX4" fmla="*/ 192336 w 855594"/>
                <a:gd name="csY4" fmla="*/ 58723 h 302700"/>
                <a:gd name="csX5" fmla="*/ 32945 w 855594"/>
                <a:gd name="csY5" fmla="*/ 67112 h 302700"/>
                <a:gd name="csX6" fmla="*/ 16167 w 855594"/>
                <a:gd name="csY6" fmla="*/ 184558 h 302700"/>
                <a:gd name="csX7" fmla="*/ 24556 w 855594"/>
                <a:gd name="csY7" fmla="*/ 218114 h 302700"/>
                <a:gd name="csX8" fmla="*/ 74890 w 855594"/>
                <a:gd name="csY8" fmla="*/ 251670 h 302700"/>
                <a:gd name="csX9" fmla="*/ 142002 w 855594"/>
                <a:gd name="csY9" fmla="*/ 293615 h 302700"/>
                <a:gd name="csX10" fmla="*/ 309782 w 855594"/>
                <a:gd name="csY10" fmla="*/ 285226 h 302700"/>
                <a:gd name="csX11" fmla="*/ 360116 w 855594"/>
                <a:gd name="csY11" fmla="*/ 276837 h 302700"/>
                <a:gd name="csX12" fmla="*/ 410449 w 855594"/>
                <a:gd name="csY12" fmla="*/ 260059 h 302700"/>
                <a:gd name="csX13" fmla="*/ 460783 w 855594"/>
                <a:gd name="csY13" fmla="*/ 251670 h 302700"/>
                <a:gd name="csX14" fmla="*/ 519506 w 855594"/>
                <a:gd name="csY14" fmla="*/ 243281 h 302700"/>
                <a:gd name="csX15" fmla="*/ 595007 w 855594"/>
                <a:gd name="csY15" fmla="*/ 226503 h 302700"/>
                <a:gd name="csX16" fmla="*/ 821510 w 855594"/>
                <a:gd name="csY16" fmla="*/ 218114 h 302700"/>
                <a:gd name="csX17" fmla="*/ 846677 w 855594"/>
                <a:gd name="csY17" fmla="*/ 209725 h 302700"/>
                <a:gd name="csX18" fmla="*/ 855066 w 855594"/>
                <a:gd name="csY18" fmla="*/ 184558 h 302700"/>
                <a:gd name="csX19" fmla="*/ 821510 w 855594"/>
                <a:gd name="csY19" fmla="*/ 75501 h 302700"/>
                <a:gd name="csX20" fmla="*/ 796343 w 855594"/>
                <a:gd name="csY20" fmla="*/ 67112 h 302700"/>
                <a:gd name="csX21" fmla="*/ 720842 w 855594"/>
                <a:gd name="csY21" fmla="*/ 58723 h 302700"/>
                <a:gd name="csX22" fmla="*/ 653730 w 855594"/>
                <a:gd name="csY22" fmla="*/ 33556 h 302700"/>
                <a:gd name="csX23" fmla="*/ 620174 w 855594"/>
                <a:gd name="csY23" fmla="*/ 25167 h 302700"/>
                <a:gd name="csX24" fmla="*/ 561451 w 855594"/>
                <a:gd name="csY24" fmla="*/ 8389 h 302700"/>
                <a:gd name="csX25" fmla="*/ 452394 w 855594"/>
                <a:gd name="csY25" fmla="*/ 0 h 3027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855594" h="302700">
                  <a:moveTo>
                    <a:pt x="452394" y="0"/>
                  </a:moveTo>
                  <a:lnTo>
                    <a:pt x="452394" y="0"/>
                  </a:lnTo>
                  <a:cubicBezTo>
                    <a:pt x="402060" y="5593"/>
                    <a:pt x="346690" y="-5870"/>
                    <a:pt x="301393" y="16778"/>
                  </a:cubicBezTo>
                  <a:cubicBezTo>
                    <a:pt x="252019" y="41465"/>
                    <a:pt x="279701" y="29601"/>
                    <a:pt x="217503" y="50334"/>
                  </a:cubicBezTo>
                  <a:cubicBezTo>
                    <a:pt x="209114" y="53130"/>
                    <a:pt x="201167" y="58258"/>
                    <a:pt x="192336" y="58723"/>
                  </a:cubicBezTo>
                  <a:lnTo>
                    <a:pt x="32945" y="67112"/>
                  </a:lnTo>
                  <a:cubicBezTo>
                    <a:pt x="-18964" y="101718"/>
                    <a:pt x="2682" y="76681"/>
                    <a:pt x="16167" y="184558"/>
                  </a:cubicBezTo>
                  <a:cubicBezTo>
                    <a:pt x="17597" y="195999"/>
                    <a:pt x="16964" y="209437"/>
                    <a:pt x="24556" y="218114"/>
                  </a:cubicBezTo>
                  <a:cubicBezTo>
                    <a:pt x="37835" y="233289"/>
                    <a:pt x="74890" y="251670"/>
                    <a:pt x="74890" y="251670"/>
                  </a:cubicBezTo>
                  <a:cubicBezTo>
                    <a:pt x="124621" y="326266"/>
                    <a:pt x="83292" y="298508"/>
                    <a:pt x="142002" y="293615"/>
                  </a:cubicBezTo>
                  <a:cubicBezTo>
                    <a:pt x="197805" y="288965"/>
                    <a:pt x="253855" y="288022"/>
                    <a:pt x="309782" y="285226"/>
                  </a:cubicBezTo>
                  <a:cubicBezTo>
                    <a:pt x="326560" y="282430"/>
                    <a:pt x="343614" y="280962"/>
                    <a:pt x="360116" y="276837"/>
                  </a:cubicBezTo>
                  <a:cubicBezTo>
                    <a:pt x="377273" y="272548"/>
                    <a:pt x="393004" y="262966"/>
                    <a:pt x="410449" y="260059"/>
                  </a:cubicBezTo>
                  <a:lnTo>
                    <a:pt x="460783" y="251670"/>
                  </a:lnTo>
                  <a:cubicBezTo>
                    <a:pt x="480326" y="248663"/>
                    <a:pt x="500052" y="246818"/>
                    <a:pt x="519506" y="243281"/>
                  </a:cubicBezTo>
                  <a:cubicBezTo>
                    <a:pt x="544354" y="238763"/>
                    <a:pt x="569633" y="228089"/>
                    <a:pt x="595007" y="226503"/>
                  </a:cubicBezTo>
                  <a:cubicBezTo>
                    <a:pt x="670413" y="221790"/>
                    <a:pt x="746009" y="220910"/>
                    <a:pt x="821510" y="218114"/>
                  </a:cubicBezTo>
                  <a:cubicBezTo>
                    <a:pt x="829899" y="215318"/>
                    <a:pt x="840424" y="215978"/>
                    <a:pt x="846677" y="209725"/>
                  </a:cubicBezTo>
                  <a:cubicBezTo>
                    <a:pt x="852930" y="203472"/>
                    <a:pt x="855066" y="193401"/>
                    <a:pt x="855066" y="184558"/>
                  </a:cubicBezTo>
                  <a:cubicBezTo>
                    <a:pt x="855066" y="130805"/>
                    <a:pt x="862509" y="102834"/>
                    <a:pt x="821510" y="75501"/>
                  </a:cubicBezTo>
                  <a:cubicBezTo>
                    <a:pt x="814152" y="70596"/>
                    <a:pt x="805065" y="68566"/>
                    <a:pt x="796343" y="67112"/>
                  </a:cubicBezTo>
                  <a:cubicBezTo>
                    <a:pt x="771366" y="62949"/>
                    <a:pt x="746009" y="61519"/>
                    <a:pt x="720842" y="58723"/>
                  </a:cubicBezTo>
                  <a:cubicBezTo>
                    <a:pt x="634709" y="37190"/>
                    <a:pt x="741467" y="66457"/>
                    <a:pt x="653730" y="33556"/>
                  </a:cubicBezTo>
                  <a:cubicBezTo>
                    <a:pt x="642935" y="29508"/>
                    <a:pt x="631260" y="28334"/>
                    <a:pt x="620174" y="25167"/>
                  </a:cubicBezTo>
                  <a:cubicBezTo>
                    <a:pt x="603512" y="20406"/>
                    <a:pt x="578235" y="9438"/>
                    <a:pt x="561451" y="8389"/>
                  </a:cubicBezTo>
                  <a:cubicBezTo>
                    <a:pt x="527960" y="6296"/>
                    <a:pt x="470570" y="1398"/>
                    <a:pt x="452394" y="0"/>
                  </a:cubicBezTo>
                  <a:close/>
                </a:path>
              </a:pathLst>
            </a:cu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41652000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AC5761-923E-9F31-964D-3BDED793407A}"/>
              </a:ext>
            </a:extLst>
          </p:cNvPr>
          <p:cNvSpPr>
            <a:spLocks noGrp="1"/>
          </p:cNvSpPr>
          <p:nvPr>
            <p:ph type="title"/>
          </p:nvPr>
        </p:nvSpPr>
        <p:spPr/>
        <p:txBody>
          <a:bodyPr/>
          <a:lstStyle/>
          <a:p>
            <a:r>
              <a:rPr lang="en-US" b="1" dirty="0">
                <a:solidFill>
                  <a:srgbClr val="002060"/>
                </a:solidFill>
              </a:rPr>
              <a:t>Ongoing Arlo-cel trials</a:t>
            </a:r>
            <a:endParaRPr lang="en-US" dirty="0"/>
          </a:p>
        </p:txBody>
      </p:sp>
      <p:graphicFrame>
        <p:nvGraphicFramePr>
          <p:cNvPr id="5" name="Content Placeholder 4">
            <a:extLst>
              <a:ext uri="{FF2B5EF4-FFF2-40B4-BE49-F238E27FC236}">
                <a16:creationId xmlns:a16="http://schemas.microsoft.com/office/drawing/2014/main" id="{A7ECFD56-55E3-D454-5621-3867DAEE467D}"/>
              </a:ext>
            </a:extLst>
          </p:cNvPr>
          <p:cNvGraphicFramePr>
            <a:graphicFrameLocks noGrp="1"/>
          </p:cNvGraphicFramePr>
          <p:nvPr>
            <p:ph idx="1"/>
          </p:nvPr>
        </p:nvGraphicFramePr>
        <p:xfrm>
          <a:off x="230980" y="1535037"/>
          <a:ext cx="11730040" cy="3348940"/>
        </p:xfrm>
        <a:graphic>
          <a:graphicData uri="http://schemas.openxmlformats.org/drawingml/2006/table">
            <a:tbl>
              <a:tblPr/>
              <a:tblGrid>
                <a:gridCol w="2932510">
                  <a:extLst>
                    <a:ext uri="{9D8B030D-6E8A-4147-A177-3AD203B41FA5}">
                      <a16:colId xmlns:a16="http://schemas.microsoft.com/office/drawing/2014/main" val="4005188260"/>
                    </a:ext>
                  </a:extLst>
                </a:gridCol>
                <a:gridCol w="2932510">
                  <a:extLst>
                    <a:ext uri="{9D8B030D-6E8A-4147-A177-3AD203B41FA5}">
                      <a16:colId xmlns:a16="http://schemas.microsoft.com/office/drawing/2014/main" val="2944255653"/>
                    </a:ext>
                  </a:extLst>
                </a:gridCol>
                <a:gridCol w="2932510">
                  <a:extLst>
                    <a:ext uri="{9D8B030D-6E8A-4147-A177-3AD203B41FA5}">
                      <a16:colId xmlns:a16="http://schemas.microsoft.com/office/drawing/2014/main" val="1196698486"/>
                    </a:ext>
                  </a:extLst>
                </a:gridCol>
                <a:gridCol w="2932510">
                  <a:extLst>
                    <a:ext uri="{9D8B030D-6E8A-4147-A177-3AD203B41FA5}">
                      <a16:colId xmlns:a16="http://schemas.microsoft.com/office/drawing/2014/main" val="259747951"/>
                    </a:ext>
                  </a:extLst>
                </a:gridCol>
              </a:tblGrid>
              <a:tr h="634502">
                <a:tc>
                  <a:txBody>
                    <a:bodyPr/>
                    <a:lstStyle/>
                    <a:p>
                      <a:pPr algn="ctr"/>
                      <a:r>
                        <a:rPr lang="en-US" sz="2000" b="0" dirty="0"/>
                        <a:t>Study</a:t>
                      </a:r>
                    </a:p>
                  </a:txBody>
                  <a:tcPr marL="90643" marR="90643" marT="45322" marB="453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t>Phase</a:t>
                      </a:r>
                    </a:p>
                  </a:txBody>
                  <a:tcPr marL="90643" marR="90643" marT="45322" marB="453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t>Population</a:t>
                      </a:r>
                    </a:p>
                  </a:txBody>
                  <a:tcPr marL="90643" marR="90643" marT="45322" marB="453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t>Treatment arms / regimen</a:t>
                      </a:r>
                    </a:p>
                  </a:txBody>
                  <a:tcPr marL="90643" marR="90643" marT="45322" marB="453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1718210"/>
                  </a:ext>
                </a:extLst>
              </a:tr>
              <a:tr h="1579482">
                <a:tc>
                  <a:txBody>
                    <a:bodyPr/>
                    <a:lstStyle/>
                    <a:p>
                      <a:pPr algn="ctr"/>
                      <a:r>
                        <a:rPr lang="en-US" sz="2000" b="0" dirty="0"/>
                        <a:t>QUINTESSENTIAL</a:t>
                      </a:r>
                    </a:p>
                    <a:p>
                      <a:pPr marL="0" marR="0" indent="0" algn="ctr" defTabSz="914400" rtl="0" eaLnBrk="1" fontAlgn="auto" latinLnBrk="0" hangingPunct="1">
                        <a:lnSpc>
                          <a:spcPct val="100000"/>
                        </a:lnSpc>
                        <a:spcBef>
                          <a:spcPts val="0"/>
                        </a:spcBef>
                        <a:spcAft>
                          <a:spcPts val="0"/>
                        </a:spcAft>
                        <a:buClrTx/>
                        <a:buSzTx/>
                        <a:buFontTx/>
                        <a:buNone/>
                        <a:tabLst/>
                        <a:defRPr/>
                      </a:pPr>
                      <a:r>
                        <a:rPr lang="en-US" sz="2000" b="0" dirty="0"/>
                        <a:t>NCT06297226</a:t>
                      </a:r>
                    </a:p>
                  </a:txBody>
                  <a:tcPr marL="90643" marR="90643" marT="45322" marB="453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t>Phase II</a:t>
                      </a:r>
                    </a:p>
                  </a:txBody>
                  <a:tcPr marL="90643" marR="90643" marT="45322" marB="453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t>Adults with heavily pretreated R/R MM</a:t>
                      </a:r>
                    </a:p>
                  </a:txBody>
                  <a:tcPr marL="90643" marR="90643" marT="45322" marB="453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t>Arlocabtagene autoleucel (</a:t>
                      </a:r>
                      <a:r>
                        <a:rPr lang="en-US" sz="2000" b="0" dirty="0" err="1"/>
                        <a:t>arlo</a:t>
                      </a:r>
                      <a:r>
                        <a:rPr lang="en-US" sz="2000" b="0" dirty="0"/>
                        <a:t>-cel; BMS-986393)</a:t>
                      </a:r>
                    </a:p>
                  </a:txBody>
                  <a:tcPr marL="90643" marR="90643" marT="45322" marB="453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20123870"/>
                  </a:ext>
                </a:extLst>
              </a:tr>
              <a:tr h="1069214">
                <a:tc>
                  <a:txBody>
                    <a:bodyPr/>
                    <a:lstStyle/>
                    <a:p>
                      <a:pPr algn="ctr"/>
                      <a:r>
                        <a:rPr lang="en-US" sz="2000" b="0" dirty="0"/>
                        <a:t>QUINTESSENTIAL-2 NCT06615479</a:t>
                      </a:r>
                    </a:p>
                  </a:txBody>
                  <a:tcPr marL="90643" marR="90643" marT="45322" marB="453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t>Phase III, randomized, open-label</a:t>
                      </a:r>
                    </a:p>
                  </a:txBody>
                  <a:tcPr marL="90643" marR="90643" marT="45322" marB="453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t>Adults with R/R MM</a:t>
                      </a:r>
                    </a:p>
                  </a:txBody>
                  <a:tcPr marL="90643" marR="90643" marT="45322" marB="453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t>Arlo-cel vs investigator-selected standard-of-care regimen</a:t>
                      </a:r>
                    </a:p>
                  </a:txBody>
                  <a:tcPr marL="90643" marR="90643" marT="45322" marB="453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54539561"/>
                  </a:ext>
                </a:extLst>
              </a:tr>
            </a:tbl>
          </a:graphicData>
        </a:graphic>
      </p:graphicFrame>
    </p:spTree>
    <p:extLst>
      <p:ext uri="{BB962C8B-B14F-4D97-AF65-F5344CB8AC3E}">
        <p14:creationId xmlns:p14="http://schemas.microsoft.com/office/powerpoint/2010/main" val="29980800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59027-E4B7-A84F-5994-5E4850DB6B4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3B46FC7-E5F1-137A-3872-93B8E028A637}"/>
              </a:ext>
            </a:extLst>
          </p:cNvPr>
          <p:cNvSpPr>
            <a:spLocks noGrp="1"/>
          </p:cNvSpPr>
          <p:nvPr>
            <p:ph type="title"/>
          </p:nvPr>
        </p:nvSpPr>
        <p:spPr>
          <a:xfrm>
            <a:off x="633577" y="288032"/>
            <a:ext cx="11186716" cy="1196752"/>
          </a:xfrm>
        </p:spPr>
        <p:txBody>
          <a:bodyPr/>
          <a:lstStyle/>
          <a:p>
            <a:pPr algn="l"/>
            <a:r>
              <a:rPr lang="en-US" b="1" dirty="0"/>
              <a:t>Positive Topline Results Announced from the </a:t>
            </a:r>
            <a:r>
              <a:rPr lang="en-US" dirty="0"/>
              <a:t>Registrational </a:t>
            </a:r>
            <a:br>
              <a:rPr lang="en-US" dirty="0"/>
            </a:br>
            <a:r>
              <a:rPr lang="en-US" dirty="0"/>
              <a:t>Phase II QUINTESSENTIAL Trial of Arlocabtagene Autoleucel</a:t>
            </a:r>
            <a:br>
              <a:rPr lang="en-US" b="1" dirty="0"/>
            </a:br>
            <a:r>
              <a:rPr lang="en-US" sz="2400" dirty="0"/>
              <a:t>Press Release: September 8, 2026</a:t>
            </a:r>
          </a:p>
        </p:txBody>
      </p:sp>
      <p:sp>
        <p:nvSpPr>
          <p:cNvPr id="4" name="Content Placeholder 3">
            <a:extLst>
              <a:ext uri="{FF2B5EF4-FFF2-40B4-BE49-F238E27FC236}">
                <a16:creationId xmlns:a16="http://schemas.microsoft.com/office/drawing/2014/main" id="{D2D0903C-106D-B7E5-D99F-AD669477D220}"/>
              </a:ext>
            </a:extLst>
          </p:cNvPr>
          <p:cNvSpPr>
            <a:spLocks noGrp="1"/>
          </p:cNvSpPr>
          <p:nvPr>
            <p:ph idx="1"/>
          </p:nvPr>
        </p:nvSpPr>
        <p:spPr>
          <a:xfrm>
            <a:off x="633577" y="1623690"/>
            <a:ext cx="11101223" cy="4214845"/>
          </a:xfrm>
        </p:spPr>
        <p:txBody>
          <a:bodyPr wrap="square"/>
          <a:lstStyle/>
          <a:p>
            <a:pPr marL="17463" indent="0">
              <a:spcBef>
                <a:spcPts val="1000"/>
              </a:spcBef>
              <a:spcAft>
                <a:spcPts val="0"/>
              </a:spcAft>
              <a:buNone/>
            </a:pPr>
            <a:r>
              <a:rPr lang="en-US" sz="2000" b="0" dirty="0"/>
              <a:t>“[The manufacturer] announced positive Phase 2 results from the registrational QUINTESSENTIAL trial (NCT06297226) of </a:t>
            </a:r>
            <a:r>
              <a:rPr lang="en-US" sz="2000" b="0" dirty="0" err="1"/>
              <a:t>arlocabtagene</a:t>
            </a:r>
            <a:r>
              <a:rPr lang="en-US" sz="2000" b="0" dirty="0"/>
              <a:t> autoleucel (</a:t>
            </a:r>
            <a:r>
              <a:rPr lang="en-US" sz="2000" b="0" dirty="0" err="1"/>
              <a:t>arlo</a:t>
            </a:r>
            <a:r>
              <a:rPr lang="en-US" sz="2000" b="0" dirty="0"/>
              <a:t>-cel; BMS-986393) in adult patients with quadruple-class exposed relapsed and refractory multiple myeloma (RRMM). </a:t>
            </a:r>
          </a:p>
          <a:p>
            <a:pPr marL="17463" indent="0">
              <a:spcBef>
                <a:spcPts val="1000"/>
              </a:spcBef>
              <a:spcAft>
                <a:spcPts val="0"/>
              </a:spcAft>
              <a:buNone/>
            </a:pPr>
            <a:r>
              <a:rPr lang="en-US" sz="2000" b="0" dirty="0"/>
              <a:t>Results show the study met its primary endpoint with </a:t>
            </a:r>
            <a:r>
              <a:rPr lang="en-US" sz="2000" b="0" dirty="0" err="1"/>
              <a:t>arlo</a:t>
            </a:r>
            <a:r>
              <a:rPr lang="en-US" sz="2000" b="0" dirty="0"/>
              <a:t>-cel demonstrating a statistically significant and clinically meaningful overall response rate (ORR) in patients with quadruple-class exposed RRMM who had received four or more prior lines of therapy. Quadruple-class exposed consists of those who had been treated with an immunomodulatory inhibitor (IMiD), a proteasome inhibitor (PI), an anti-CD38 therapy and a BCMA-targeted therapy.</a:t>
            </a:r>
          </a:p>
          <a:p>
            <a:pPr marL="17463" indent="0">
              <a:spcBef>
                <a:spcPts val="1000"/>
              </a:spcBef>
              <a:spcAft>
                <a:spcPts val="0"/>
              </a:spcAft>
              <a:buNone/>
            </a:pPr>
            <a:r>
              <a:rPr lang="en-US" sz="2000" b="0" dirty="0"/>
              <a:t>The study also met the key secondary endpoint of complete response rate (CRR) in patients with RRMM who had been quadruple-class exposed after four or more prior lines of therapy, and the key secondary endpoints of ORR and CRR after three or more prior lines of therapy. The safety profile of </a:t>
            </a:r>
            <a:r>
              <a:rPr lang="en-US" sz="2000" b="0" dirty="0" err="1"/>
              <a:t>arlo</a:t>
            </a:r>
            <a:r>
              <a:rPr lang="en-US" sz="2000" b="0" dirty="0"/>
              <a:t>-cel was consistent with that of other CAR T cell therapies and other GPRC5D-targeting therapies in multiple myeloma.”</a:t>
            </a:r>
          </a:p>
          <a:p>
            <a:pPr marL="17463" indent="0">
              <a:spcBef>
                <a:spcPts val="1000"/>
              </a:spcBef>
              <a:spcAft>
                <a:spcPts val="0"/>
              </a:spcAft>
              <a:buNone/>
            </a:pPr>
            <a:endParaRPr lang="en-US" sz="2000" b="0" dirty="0"/>
          </a:p>
        </p:txBody>
      </p:sp>
      <p:sp>
        <p:nvSpPr>
          <p:cNvPr id="5" name="TextBox 4">
            <a:extLst>
              <a:ext uri="{FF2B5EF4-FFF2-40B4-BE49-F238E27FC236}">
                <a16:creationId xmlns:a16="http://schemas.microsoft.com/office/drawing/2014/main" id="{A85EB4BC-7AF2-23B8-B5FD-E3DBC5FF11F0}"/>
              </a:ext>
            </a:extLst>
          </p:cNvPr>
          <p:cNvSpPr txBox="1"/>
          <p:nvPr/>
        </p:nvSpPr>
        <p:spPr>
          <a:xfrm>
            <a:off x="152400" y="6172200"/>
            <a:ext cx="11101223" cy="553998"/>
          </a:xfrm>
          <a:prstGeom prst="rect">
            <a:avLst/>
          </a:prstGeom>
          <a:noFill/>
        </p:spPr>
        <p:txBody>
          <a:bodyPr wrap="square" rtlCol="0">
            <a:spAutoFit/>
          </a:bodyPr>
          <a:lstStyle/>
          <a:p>
            <a:pPr lvl="0" defTabSz="455613" eaLnBrk="1" hangingPunct="1">
              <a:defRPr/>
            </a:pPr>
            <a:r>
              <a:rPr lang="en-US" sz="1500" dirty="0">
                <a:solidFill>
                  <a:srgbClr val="000000"/>
                </a:solidFill>
                <a:latin typeface="Calibri" panose="020F0502020204030204" pitchFamily="34" charset="0"/>
                <a:ea typeface="MS PGothic" charset="0"/>
                <a:cs typeface="Calibri" panose="020F0502020204030204" pitchFamily="34" charset="0"/>
              </a:rPr>
              <a:t>https://</a:t>
            </a:r>
            <a:r>
              <a:rPr lang="en-US" sz="1500" dirty="0" err="1">
                <a:solidFill>
                  <a:srgbClr val="000000"/>
                </a:solidFill>
                <a:latin typeface="Calibri" panose="020F0502020204030204" pitchFamily="34" charset="0"/>
                <a:ea typeface="MS PGothic" charset="0"/>
                <a:cs typeface="Calibri" panose="020F0502020204030204" pitchFamily="34" charset="0"/>
              </a:rPr>
              <a:t>news.bms.com</a:t>
            </a:r>
            <a:r>
              <a:rPr lang="en-US" sz="1500" dirty="0">
                <a:solidFill>
                  <a:srgbClr val="000000"/>
                </a:solidFill>
                <a:latin typeface="Calibri" panose="020F0502020204030204" pitchFamily="34" charset="0"/>
                <a:ea typeface="MS PGothic" charset="0"/>
                <a:cs typeface="Calibri" panose="020F0502020204030204" pitchFamily="34" charset="0"/>
              </a:rPr>
              <a:t>/news/corporate-financial/2026/Bristol-Myers-Squibb-Announces-Positive-Topline-Results-from-Registrational-Phase-2-QUINTESSENTIAL-Trial-of-the-Potential-First-in-Class-GPRC5D-Directed-CAR-T-Cell-Therapy-Arlocabtagene-Autoleucel----/</a:t>
            </a:r>
            <a:r>
              <a:rPr lang="en-US" sz="1500" dirty="0" err="1">
                <a:solidFill>
                  <a:srgbClr val="000000"/>
                </a:solidFill>
                <a:latin typeface="Calibri" panose="020F0502020204030204" pitchFamily="34" charset="0"/>
                <a:ea typeface="MS PGothic" charset="0"/>
                <a:cs typeface="Calibri" panose="020F0502020204030204" pitchFamily="34" charset="0"/>
              </a:rPr>
              <a:t>default.aspx</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4826781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2754B-F428-7F22-FC7C-03C58EE6EE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A71AD7-F88E-A826-F88A-4306AF43C131}"/>
              </a:ext>
            </a:extLst>
          </p:cNvPr>
          <p:cNvSpPr>
            <a:spLocks noGrp="1"/>
          </p:cNvSpPr>
          <p:nvPr>
            <p:ph type="title"/>
          </p:nvPr>
        </p:nvSpPr>
        <p:spPr>
          <a:xfrm>
            <a:off x="912286" y="2819400"/>
            <a:ext cx="10358967" cy="1143000"/>
          </a:xfrm>
        </p:spPr>
        <p:txBody>
          <a:bodyPr/>
          <a:lstStyle/>
          <a:p>
            <a:r>
              <a:rPr lang="en-US" sz="3600" dirty="0"/>
              <a:t>Faculty Case Presentations</a:t>
            </a:r>
          </a:p>
        </p:txBody>
      </p:sp>
    </p:spTree>
    <p:extLst>
      <p:ext uri="{BB962C8B-B14F-4D97-AF65-F5344CB8AC3E}">
        <p14:creationId xmlns:p14="http://schemas.microsoft.com/office/powerpoint/2010/main" val="2718146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B5586-9216-0E92-26D6-75F29573FF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25683E-CF57-58D8-0CA0-3B759A36A569}"/>
              </a:ext>
            </a:extLst>
          </p:cNvPr>
          <p:cNvSpPr>
            <a:spLocks noGrp="1"/>
          </p:cNvSpPr>
          <p:nvPr>
            <p:ph type="title"/>
          </p:nvPr>
        </p:nvSpPr>
        <p:spPr>
          <a:xfrm>
            <a:off x="1524000" y="304800"/>
            <a:ext cx="9127996" cy="1143000"/>
          </a:xfrm>
        </p:spPr>
        <p:txBody>
          <a:bodyPr/>
          <a:lstStyle/>
          <a:p>
            <a:r>
              <a:rPr lang="en-US" dirty="0">
                <a:solidFill>
                  <a:schemeClr val="tx1"/>
                </a:solidFill>
                <a:latin typeface="Arial" panose="020B0604020202020204" pitchFamily="34" charset="0"/>
                <a:cs typeface="Arial" panose="020B0604020202020204" pitchFamily="34" charset="0"/>
              </a:rPr>
              <a:t>Dr Orlowski: Patient Case</a:t>
            </a:r>
          </a:p>
        </p:txBody>
      </p:sp>
      <p:sp>
        <p:nvSpPr>
          <p:cNvPr id="8" name="Content Placeholder 2">
            <a:extLst>
              <a:ext uri="{FF2B5EF4-FFF2-40B4-BE49-F238E27FC236}">
                <a16:creationId xmlns:a16="http://schemas.microsoft.com/office/drawing/2014/main" id="{9DDC7CA9-98F2-67E7-B09B-0FDF2843AE91}"/>
              </a:ext>
            </a:extLst>
          </p:cNvPr>
          <p:cNvSpPr>
            <a:spLocks noGrp="1"/>
          </p:cNvSpPr>
          <p:nvPr>
            <p:ph idx="1"/>
          </p:nvPr>
        </p:nvSpPr>
        <p:spPr>
          <a:xfrm>
            <a:off x="1447800" y="1676400"/>
            <a:ext cx="8991600" cy="4114800"/>
          </a:xfrm>
        </p:spPr>
        <p:txBody>
          <a:bodyPr/>
          <a:lstStyle/>
          <a:p>
            <a:r>
              <a:rPr lang="en-US" sz="2400" dirty="0">
                <a:latin typeface="Arial" panose="020B0604020202020204" pitchFamily="34" charset="0"/>
                <a:cs typeface="Arial" panose="020B0604020202020204" pitchFamily="34" charset="0"/>
              </a:rPr>
              <a:t>A now 59 </a:t>
            </a:r>
            <a:r>
              <a:rPr lang="en-US" sz="2400" dirty="0" err="1">
                <a:latin typeface="Arial" panose="020B0604020202020204" pitchFamily="34" charset="0"/>
                <a:cs typeface="Arial" panose="020B0604020202020204" pitchFamily="34" charset="0"/>
              </a:rPr>
              <a:t>yo</a:t>
            </a:r>
            <a:r>
              <a:rPr lang="en-US" sz="2400" dirty="0">
                <a:latin typeface="Arial" panose="020B0604020202020204" pitchFamily="34" charset="0"/>
                <a:cs typeface="Arial" panose="020B0604020202020204" pitchFamily="34" charset="0"/>
              </a:rPr>
              <a:t> M who presented with leg pain due to lytic lesions leading to a diagnosis of myeloma</a:t>
            </a:r>
          </a:p>
          <a:p>
            <a:pPr lvl="1"/>
            <a:r>
              <a:rPr lang="en-US" sz="2000" dirty="0">
                <a:latin typeface="Arial" panose="020B0604020202020204" pitchFamily="34" charset="0"/>
                <a:cs typeface="Arial" panose="020B0604020202020204" pitchFamily="34" charset="0"/>
              </a:rPr>
              <a:t>BM had 95% PCs with t(4;14) and +1q</a:t>
            </a:r>
          </a:p>
          <a:p>
            <a:r>
              <a:rPr lang="en-US" sz="2400" dirty="0">
                <a:latin typeface="Arial" panose="020B0604020202020204" pitchFamily="34" charset="0"/>
                <a:cs typeface="Arial" panose="020B0604020202020204" pitchFamily="34" charset="0"/>
              </a:rPr>
              <a:t>Initial therapy with Dara-VRd produced a CR. Collected stem cells but declined ASCT due to his work schedule and was maintained on VR</a:t>
            </a:r>
          </a:p>
          <a:p>
            <a:r>
              <a:rPr lang="en-US" sz="2400" dirty="0">
                <a:latin typeface="Arial" panose="020B0604020202020204" pitchFamily="34" charset="0"/>
                <a:cs typeface="Arial" panose="020B0604020202020204" pitchFamily="34" charset="0"/>
              </a:rPr>
              <a:t>Progressed after 2.5 years and received Elo-Pd followed by ASCT and Elo-P maintenance</a:t>
            </a:r>
          </a:p>
          <a:p>
            <a:r>
              <a:rPr lang="en-US" sz="2400" dirty="0">
                <a:latin typeface="Arial" panose="020B0604020202020204" pitchFamily="34" charset="0"/>
                <a:cs typeface="Arial" panose="020B0604020202020204" pitchFamily="34" charset="0"/>
              </a:rPr>
              <a:t>Relapsed after 2 years: Collected T cells followed by talquetamab bridging, which produced cytoreduction</a:t>
            </a: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63995679-46E5-F3C8-53D8-9D5CE44BB999}"/>
              </a:ext>
            </a:extLst>
          </p:cNvPr>
          <p:cNvPicPr>
            <a:picLocks noChangeAspect="1"/>
          </p:cNvPicPr>
          <p:nvPr/>
        </p:nvPicPr>
        <p:blipFill>
          <a:blip r:embed="rId2"/>
          <a:srcRect l="17898" t="13907" r="11645" b="32785"/>
          <a:stretch>
            <a:fillRect/>
          </a:stretch>
        </p:blipFill>
        <p:spPr>
          <a:xfrm>
            <a:off x="10896600" y="152400"/>
            <a:ext cx="1134551" cy="530352"/>
          </a:xfrm>
          <a:prstGeom prst="rect">
            <a:avLst/>
          </a:prstGeom>
        </p:spPr>
      </p:pic>
    </p:spTree>
    <p:extLst>
      <p:ext uri="{BB962C8B-B14F-4D97-AF65-F5344CB8AC3E}">
        <p14:creationId xmlns:p14="http://schemas.microsoft.com/office/powerpoint/2010/main" val="15111086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330C3-9E74-4784-DBF3-2747524103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AD23AA-1A52-DA03-62F7-A91F2D15C484}"/>
              </a:ext>
            </a:extLst>
          </p:cNvPr>
          <p:cNvSpPr>
            <a:spLocks noGrp="1"/>
          </p:cNvSpPr>
          <p:nvPr>
            <p:ph type="title"/>
          </p:nvPr>
        </p:nvSpPr>
        <p:spPr>
          <a:xfrm>
            <a:off x="1524000" y="304800"/>
            <a:ext cx="9127996" cy="1143000"/>
          </a:xfrm>
        </p:spPr>
        <p:txBody>
          <a:bodyPr/>
          <a:lstStyle/>
          <a:p>
            <a:r>
              <a:rPr lang="en-US" dirty="0">
                <a:solidFill>
                  <a:schemeClr val="tx1"/>
                </a:solidFill>
                <a:latin typeface="Arial" panose="020B0604020202020204" pitchFamily="34" charset="0"/>
                <a:cs typeface="Arial" panose="020B0604020202020204" pitchFamily="34" charset="0"/>
              </a:rPr>
              <a:t>Dr Orlowski: Patient Case (Continued)</a:t>
            </a:r>
          </a:p>
        </p:txBody>
      </p:sp>
      <p:sp>
        <p:nvSpPr>
          <p:cNvPr id="8" name="Content Placeholder 2">
            <a:extLst>
              <a:ext uri="{FF2B5EF4-FFF2-40B4-BE49-F238E27FC236}">
                <a16:creationId xmlns:a16="http://schemas.microsoft.com/office/drawing/2014/main" id="{C43F3DB2-C75A-82EA-6808-EF2F0190B685}"/>
              </a:ext>
            </a:extLst>
          </p:cNvPr>
          <p:cNvSpPr>
            <a:spLocks noGrp="1"/>
          </p:cNvSpPr>
          <p:nvPr>
            <p:ph idx="1"/>
          </p:nvPr>
        </p:nvSpPr>
        <p:spPr>
          <a:xfrm>
            <a:off x="1447800" y="1676400"/>
            <a:ext cx="8839200" cy="4114800"/>
          </a:xfrm>
        </p:spPr>
        <p:txBody>
          <a:bodyPr/>
          <a:lstStyle/>
          <a:p>
            <a:r>
              <a:rPr lang="en-US" sz="2400" dirty="0">
                <a:latin typeface="Arial" panose="020B0604020202020204" pitchFamily="34" charset="0"/>
                <a:cs typeface="Arial" panose="020B0604020202020204" pitchFamily="34" charset="0"/>
              </a:rPr>
              <a:t>Received </a:t>
            </a:r>
            <a:r>
              <a:rPr lang="en-US" sz="2400" dirty="0" err="1">
                <a:latin typeface="Arial" panose="020B0604020202020204" pitchFamily="34" charset="0"/>
                <a:cs typeface="Arial" panose="020B0604020202020204" pitchFamily="34" charset="0"/>
              </a:rPr>
              <a:t>cilta</a:t>
            </a:r>
            <a:r>
              <a:rPr lang="en-US" sz="2400" dirty="0">
                <a:latin typeface="Arial" panose="020B0604020202020204" pitchFamily="34" charset="0"/>
                <a:cs typeface="Arial" panose="020B0604020202020204" pitchFamily="34" charset="0"/>
              </a:rPr>
              <a:t>-cel complicated by transient cranial nerve palsy</a:t>
            </a:r>
          </a:p>
          <a:p>
            <a:r>
              <a:rPr lang="en-US" sz="2400" dirty="0">
                <a:latin typeface="Arial" panose="020B0604020202020204" pitchFamily="34" charset="0"/>
                <a:cs typeface="Arial" panose="020B0604020202020204" pitchFamily="34" charset="0"/>
              </a:rPr>
              <a:t>Relapse noted after 9 months </a:t>
            </a:r>
            <a:r>
              <a:rPr lang="en-US" sz="2400">
                <a:latin typeface="Arial" panose="020B0604020202020204" pitchFamily="34" charset="0"/>
                <a:cs typeface="Arial" panose="020B0604020202020204" pitchFamily="34" charset="0"/>
              </a:rPr>
              <a:t>with persistent </a:t>
            </a:r>
            <a:r>
              <a:rPr lang="en-US" sz="2400" dirty="0">
                <a:latin typeface="Arial" panose="020B0604020202020204" pitchFamily="34" charset="0"/>
                <a:cs typeface="Arial" panose="020B0604020202020204" pitchFamily="34" charset="0"/>
              </a:rPr>
              <a:t>lymphopenia and CD4</a:t>
            </a:r>
            <a:r>
              <a:rPr lang="en-US" sz="2400" baseline="30000" dirty="0">
                <a:latin typeface="Arial" panose="020B0604020202020204" pitchFamily="34" charset="0"/>
                <a:cs typeface="Arial" panose="020B0604020202020204" pitchFamily="34" charset="0"/>
              </a:rPr>
              <a:t>+</a:t>
            </a:r>
            <a:r>
              <a:rPr lang="en-US" sz="2400" dirty="0">
                <a:latin typeface="Arial" panose="020B0604020202020204" pitchFamily="34" charset="0"/>
                <a:cs typeface="Arial" panose="020B0604020202020204" pitchFamily="34" charset="0"/>
              </a:rPr>
              <a:t>/CD8</a:t>
            </a:r>
            <a:r>
              <a:rPr lang="en-US" sz="2400" baseline="30000" dirty="0">
                <a:latin typeface="Arial" panose="020B0604020202020204" pitchFamily="34" charset="0"/>
                <a:cs typeface="Arial" panose="020B0604020202020204" pitchFamily="34" charset="0"/>
              </a:rPr>
              <a:t>+</a:t>
            </a:r>
            <a:r>
              <a:rPr lang="en-US" sz="2400" dirty="0">
                <a:latin typeface="Arial" panose="020B0604020202020204" pitchFamily="34" charset="0"/>
                <a:cs typeface="Arial" panose="020B0604020202020204" pitchFamily="34" charset="0"/>
              </a:rPr>
              <a:t> counts</a:t>
            </a:r>
          </a:p>
          <a:p>
            <a:r>
              <a:rPr lang="en-US" sz="2400" dirty="0">
                <a:latin typeface="Arial" panose="020B0604020202020204" pitchFamily="34" charset="0"/>
                <a:cs typeface="Arial" panose="020B0604020202020204" pitchFamily="34" charset="0"/>
              </a:rPr>
              <a:t>? Iberdomide/</a:t>
            </a:r>
            <a:r>
              <a:rPr lang="en-US" sz="2400" dirty="0" err="1">
                <a:latin typeface="Arial" panose="020B0604020202020204" pitchFamily="34" charset="0"/>
                <a:cs typeface="Arial" panose="020B0604020202020204" pitchFamily="34" charset="0"/>
              </a:rPr>
              <a:t>dara</a:t>
            </a:r>
            <a:r>
              <a:rPr lang="en-US" sz="2400" dirty="0">
                <a:latin typeface="Arial" panose="020B0604020202020204" pitchFamily="34" charset="0"/>
                <a:cs typeface="Arial" panose="020B0604020202020204" pitchFamily="34" charset="0"/>
              </a:rPr>
              <a:t>-dex</a:t>
            </a:r>
          </a:p>
          <a:p>
            <a:endParaRPr lang="en-US" sz="24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845530EB-5062-BA1E-D037-D73911B2EEFC}"/>
              </a:ext>
            </a:extLst>
          </p:cNvPr>
          <p:cNvPicPr>
            <a:picLocks noChangeAspect="1"/>
          </p:cNvPicPr>
          <p:nvPr/>
        </p:nvPicPr>
        <p:blipFill>
          <a:blip r:embed="rId2"/>
          <a:srcRect l="17898" t="13907" r="11645" b="32785"/>
          <a:stretch>
            <a:fillRect/>
          </a:stretch>
        </p:blipFill>
        <p:spPr>
          <a:xfrm>
            <a:off x="10896600" y="152400"/>
            <a:ext cx="1134551" cy="530352"/>
          </a:xfrm>
          <a:prstGeom prst="rect">
            <a:avLst/>
          </a:prstGeom>
        </p:spPr>
      </p:pic>
    </p:spTree>
    <p:extLst>
      <p:ext uri="{BB962C8B-B14F-4D97-AF65-F5344CB8AC3E}">
        <p14:creationId xmlns:p14="http://schemas.microsoft.com/office/powerpoint/2010/main" val="31828690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48B04-2B1F-7045-727B-6DC5F31A296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0D5AA7F-ACE9-812C-4AF5-5F33C95D703F}"/>
              </a:ext>
            </a:extLst>
          </p:cNvPr>
          <p:cNvSpPr txBox="1"/>
          <p:nvPr/>
        </p:nvSpPr>
        <p:spPr>
          <a:xfrm>
            <a:off x="533401" y="1261204"/>
            <a:ext cx="10799676" cy="48320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00" cap="none" spc="0" normalizeH="0" baseline="0" noProof="0" dirty="0">
                <a:ln>
                  <a:noFill/>
                </a:ln>
                <a:effectLst/>
                <a:uLnTx/>
                <a:uFillTx/>
                <a:latin typeface="Calibri" panose="020F0502020204030204" pitchFamily="34" charset="0"/>
                <a:ea typeface="Aptos" panose="020B0004020202020204" pitchFamily="34" charset="0"/>
                <a:cs typeface="Calibri" panose="020F0502020204030204" pitchFamily="34" charset="0"/>
              </a:rPr>
              <a:t>What are your thoughts on </a:t>
            </a:r>
            <a:r>
              <a:rPr kumimoji="0" lang="en-US" sz="2800" b="1" i="0" u="none" strike="noStrike" kern="100" cap="none" spc="0" normalizeH="0" baseline="0" noProof="0" dirty="0" err="1">
                <a:ln>
                  <a:noFill/>
                </a:ln>
                <a:effectLst/>
                <a:uLnTx/>
                <a:uFillTx/>
                <a:latin typeface="Calibri" panose="020F0502020204030204" pitchFamily="34" charset="0"/>
                <a:ea typeface="Aptos" panose="020B0004020202020204" pitchFamily="34" charset="0"/>
                <a:cs typeface="Calibri" panose="020F0502020204030204" pitchFamily="34" charset="0"/>
              </a:rPr>
              <a:t>iberdomide</a:t>
            </a:r>
            <a:r>
              <a:rPr kumimoji="0" lang="en-US" sz="2800" b="1" i="0" u="none" strike="noStrike" kern="100" cap="none" spc="0" normalizeH="0" baseline="0" noProof="0" dirty="0">
                <a:ln>
                  <a:noFill/>
                </a:ln>
                <a:effectLst/>
                <a:uLnTx/>
                <a:uFillTx/>
                <a:latin typeface="Calibri" panose="020F0502020204030204" pitchFamily="34" charset="0"/>
                <a:ea typeface="Aptos" panose="020B0004020202020204" pitchFamily="34" charset="0"/>
                <a:cs typeface="Calibri" panose="020F0502020204030204" pitchFamily="34" charset="0"/>
              </a:rPr>
              <a:t>/daratumumab/dexamethasone (</a:t>
            </a:r>
            <a:r>
              <a:rPr kumimoji="0" lang="en-US" sz="2800" b="1" i="0" u="none" strike="noStrike" kern="100" cap="none" spc="0" normalizeH="0" baseline="0" noProof="0" dirty="0" err="1">
                <a:ln>
                  <a:noFill/>
                </a:ln>
                <a:effectLst/>
                <a:uLnTx/>
                <a:uFillTx/>
                <a:latin typeface="Calibri" panose="020F0502020204030204" pitchFamily="34" charset="0"/>
                <a:ea typeface="Aptos" panose="020B0004020202020204" pitchFamily="34" charset="0"/>
                <a:cs typeface="Calibri" panose="020F0502020204030204" pitchFamily="34" charset="0"/>
              </a:rPr>
              <a:t>IberDd</a:t>
            </a:r>
            <a:r>
              <a:rPr kumimoji="0" lang="en-US" sz="2800" b="1" i="0" u="none" strike="noStrike" kern="100" cap="none" spc="0" normalizeH="0" baseline="0" noProof="0" dirty="0">
                <a:ln>
                  <a:noFill/>
                </a:ln>
                <a:effectLst/>
                <a:uLnTx/>
                <a:uFillTx/>
                <a:latin typeface="Calibri" panose="020F0502020204030204" pitchFamily="34" charset="0"/>
                <a:ea typeface="Aptos" panose="020B0004020202020204" pitchFamily="34" charset="0"/>
                <a:cs typeface="Calibri" panose="020F0502020204030204" pitchFamily="34" charset="0"/>
              </a:rPr>
              <a:t>) as the next line of therapy for this patient? Given its recent FDA approval, how do you foresee using </a:t>
            </a:r>
            <a:r>
              <a:rPr kumimoji="0" lang="en-US" sz="2800" b="1" i="0" u="none" strike="noStrike" kern="100" cap="none" spc="0" normalizeH="0" baseline="0" noProof="0" dirty="0" err="1">
                <a:ln>
                  <a:noFill/>
                </a:ln>
                <a:effectLst/>
                <a:uLnTx/>
                <a:uFillTx/>
                <a:latin typeface="Calibri" panose="020F0502020204030204" pitchFamily="34" charset="0"/>
                <a:ea typeface="Aptos" panose="020B0004020202020204" pitchFamily="34" charset="0"/>
                <a:cs typeface="Calibri" panose="020F0502020204030204" pitchFamily="34" charset="0"/>
              </a:rPr>
              <a:t>IberDd</a:t>
            </a:r>
            <a:r>
              <a:rPr kumimoji="0" lang="en-US" sz="2800" b="1" i="0" u="none" strike="noStrike" kern="100" cap="none" spc="0" normalizeH="0" baseline="0" noProof="0" dirty="0">
                <a:ln>
                  <a:noFill/>
                </a:ln>
                <a:effectLst/>
                <a:uLnTx/>
                <a:uFillTx/>
                <a:latin typeface="Calibri" panose="020F0502020204030204" pitchFamily="34" charset="0"/>
                <a:ea typeface="Aptos" panose="020B0004020202020204" pitchFamily="34" charset="0"/>
                <a:cs typeface="Calibri" panose="020F0502020204030204" pitchFamily="34" charset="0"/>
              </a:rPr>
              <a:t> relative to other options in the R/R setting?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00" cap="none" spc="0" normalizeH="0" baseline="0" noProof="0" dirty="0">
              <a:ln>
                <a:noFill/>
              </a:ln>
              <a:solidFill>
                <a:srgbClr val="FF00FF"/>
              </a:solidFill>
              <a:effectLst/>
              <a:uLnTx/>
              <a:uFillTx/>
              <a:latin typeface="Calibri" panose="020F0502020204030204" pitchFamily="34" charset="0"/>
              <a:ea typeface="Aptos" panose="020B0004020202020204" pitchFamily="34" charset="0"/>
              <a:cs typeface="Calibri" panose="020F0502020204030204" pitchFamily="34" charset="0"/>
            </a:endParaRPr>
          </a:p>
          <a:p>
            <a:r>
              <a:rPr lang="en-US" sz="2800" b="1" dirty="0">
                <a:latin typeface="Calibri" panose="020F0502020204030204" pitchFamily="34" charset="0"/>
                <a:cs typeface="Calibri" panose="020F0502020204030204" pitchFamily="34" charset="0"/>
              </a:rPr>
              <a:t>Do you have any qualms about the use of MRD negativity as an endpoint in the pivotal study of </a:t>
            </a:r>
            <a:r>
              <a:rPr lang="en-US" sz="2800" b="1" dirty="0" err="1">
                <a:latin typeface="Calibri" panose="020F0502020204030204" pitchFamily="34" charset="0"/>
                <a:cs typeface="Calibri" panose="020F0502020204030204" pitchFamily="34" charset="0"/>
              </a:rPr>
              <a:t>IberDd</a:t>
            </a:r>
            <a:r>
              <a:rPr lang="en-US" sz="2800" b="1" dirty="0">
                <a:latin typeface="Calibri" panose="020F0502020204030204" pitchFamily="34" charset="0"/>
                <a:cs typeface="Calibri" panose="020F0502020204030204" pitchFamily="34" charset="0"/>
              </a:rPr>
              <a:t>?</a:t>
            </a:r>
          </a:p>
          <a:p>
            <a:endParaRPr lang="en-US" sz="2800" b="1" dirty="0">
              <a:latin typeface="Calibri" panose="020F0502020204030204" pitchFamily="34" charset="0"/>
              <a:cs typeface="Calibri" panose="020F0502020204030204" pitchFamily="34" charset="0"/>
            </a:endParaRPr>
          </a:p>
          <a:p>
            <a:r>
              <a:rPr lang="en-US" sz="2800" b="1" dirty="0">
                <a:latin typeface="Calibri" panose="020F0502020204030204" pitchFamily="34" charset="0"/>
                <a:cs typeface="Calibri" panose="020F0502020204030204" pitchFamily="34" charset="0"/>
              </a:rPr>
              <a:t>How comfortable would you be employing </a:t>
            </a:r>
            <a:r>
              <a:rPr lang="en-US" sz="2800" b="1" dirty="0" err="1">
                <a:latin typeface="Calibri" panose="020F0502020204030204" pitchFamily="34" charset="0"/>
                <a:cs typeface="Calibri" panose="020F0502020204030204" pitchFamily="34" charset="0"/>
              </a:rPr>
              <a:t>IberDd</a:t>
            </a:r>
            <a:r>
              <a:rPr lang="en-US" sz="2800" b="1" dirty="0">
                <a:latin typeface="Calibri" panose="020F0502020204030204" pitchFamily="34" charset="0"/>
                <a:cs typeface="Calibri" panose="020F0502020204030204" pitchFamily="34" charset="0"/>
              </a:rPr>
              <a:t> for a patient like this who had previously received daratumumab? What about for a patient whose disease was refractory to one or more standard </a:t>
            </a:r>
            <a:r>
              <a:rPr lang="en-US" sz="2800" b="1" dirty="0" err="1">
                <a:latin typeface="Calibri" panose="020F0502020204030204" pitchFamily="34" charset="0"/>
                <a:cs typeface="Calibri" panose="020F0502020204030204" pitchFamily="34" charset="0"/>
              </a:rPr>
              <a:t>IMiDs</a:t>
            </a:r>
            <a:r>
              <a:rPr lang="en-US" sz="2800" b="1" dirty="0">
                <a:latin typeface="Calibri" panose="020F0502020204030204" pitchFamily="34" charset="0"/>
                <a:cs typeface="Calibri" panose="020F0502020204030204" pitchFamily="34" charset="0"/>
              </a:rPr>
              <a:t>?</a:t>
            </a:r>
          </a:p>
        </p:txBody>
      </p:sp>
      <p:sp>
        <p:nvSpPr>
          <p:cNvPr id="2" name="Title 1">
            <a:extLst>
              <a:ext uri="{FF2B5EF4-FFF2-40B4-BE49-F238E27FC236}">
                <a16:creationId xmlns:a16="http://schemas.microsoft.com/office/drawing/2014/main" id="{7E18A137-7615-7FE1-24DC-672130F119AA}"/>
              </a:ext>
            </a:extLst>
          </p:cNvPr>
          <p:cNvSpPr txBox="1">
            <a:spLocks/>
          </p:cNvSpPr>
          <p:nvPr/>
        </p:nvSpPr>
        <p:spPr>
          <a:xfrm>
            <a:off x="912286" y="485800"/>
            <a:ext cx="10358967" cy="1143000"/>
          </a:xfrm>
          <a:prstGeom prst="rect">
            <a:avLst/>
          </a:prstGeom>
        </p:spPr>
        <p:txBody>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ct val="88000"/>
              </a:lnSpc>
              <a:spcBef>
                <a:spcPct val="0"/>
              </a:spcBef>
              <a:spcAft>
                <a:spcPct val="0"/>
              </a:spcAft>
              <a:buClr>
                <a:srgbClr val="000000"/>
              </a:buClr>
              <a:buSzPct val="45000"/>
              <a:buFont typeface="Wingdings" pitchFamily="-72" charset="2"/>
              <a:buNone/>
              <a:tabLst/>
              <a:defRPr/>
            </a:pPr>
            <a: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t>QUESTIONS FOR THE FACULTY – </a:t>
            </a:r>
            <a:r>
              <a:rPr kumimoji="0" lang="en-US" sz="3000" b="1" i="0" u="none" strike="noStrike" kern="0" cap="none" spc="0" normalizeH="0" baseline="0" noProof="0" dirty="0" err="1">
                <a:ln>
                  <a:noFill/>
                </a:ln>
                <a:solidFill>
                  <a:srgbClr val="3333FF"/>
                </a:solidFill>
                <a:effectLst/>
                <a:uLnTx/>
                <a:uFillTx/>
                <a:latin typeface="Calibri"/>
                <a:ea typeface="MS PGothic" pitchFamily="34" charset="-128"/>
                <a:cs typeface="Calibri"/>
              </a:rPr>
              <a:t>CELMoDs</a:t>
            </a:r>
            <a: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t> </a:t>
            </a:r>
          </a:p>
        </p:txBody>
      </p:sp>
    </p:spTree>
    <p:extLst>
      <p:ext uri="{BB962C8B-B14F-4D97-AF65-F5344CB8AC3E}">
        <p14:creationId xmlns:p14="http://schemas.microsoft.com/office/powerpoint/2010/main" val="4789293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FBF4C-042E-E09E-CBE8-10F3877FDD3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AB66060-7766-FF8C-B8F1-F756E2E2ABEE}"/>
              </a:ext>
            </a:extLst>
          </p:cNvPr>
          <p:cNvSpPr txBox="1"/>
          <p:nvPr/>
        </p:nvSpPr>
        <p:spPr>
          <a:xfrm>
            <a:off x="533401" y="1295400"/>
            <a:ext cx="10799676" cy="48320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00" cap="none" spc="0" normalizeH="0" baseline="0" noProof="0" dirty="0">
                <a:ln>
                  <a:noFill/>
                </a:ln>
                <a:effectLst/>
                <a:uLnTx/>
                <a:uFillTx/>
                <a:latin typeface="Calibri" panose="020F0502020204030204" pitchFamily="34" charset="0"/>
                <a:ea typeface="Aptos" panose="020B0004020202020204" pitchFamily="34" charset="0"/>
                <a:cs typeface="Calibri" panose="020F0502020204030204" pitchFamily="34" charset="0"/>
              </a:rPr>
              <a:t>Would you currently consider combining </a:t>
            </a:r>
            <a:r>
              <a:rPr kumimoji="0" lang="en-US" sz="2800" b="1" i="0" u="none" strike="noStrike" kern="100" cap="none" spc="0" normalizeH="0" baseline="0" noProof="0" dirty="0" err="1">
                <a:ln>
                  <a:noFill/>
                </a:ln>
                <a:effectLst/>
                <a:uLnTx/>
                <a:uFillTx/>
                <a:latin typeface="Calibri" panose="020F0502020204030204" pitchFamily="34" charset="0"/>
                <a:ea typeface="Aptos" panose="020B0004020202020204" pitchFamily="34" charset="0"/>
                <a:cs typeface="Calibri" panose="020F0502020204030204" pitchFamily="34" charset="0"/>
              </a:rPr>
              <a:t>iberdomide</a:t>
            </a:r>
            <a:r>
              <a:rPr kumimoji="0" lang="en-US" sz="2800" b="1" i="0" u="none" strike="noStrike" kern="100" cap="none" spc="0" normalizeH="0" baseline="0" noProof="0" dirty="0">
                <a:ln>
                  <a:noFill/>
                </a:ln>
                <a:effectLst/>
                <a:uLnTx/>
                <a:uFillTx/>
                <a:latin typeface="Calibri" panose="020F0502020204030204" pitchFamily="34" charset="0"/>
                <a:ea typeface="Aptos" panose="020B0004020202020204" pitchFamily="34" charset="0"/>
                <a:cs typeface="Calibri" panose="020F0502020204030204" pitchFamily="34" charset="0"/>
              </a:rPr>
              <a:t> with agents other than daratumumab/dexamethasone? If so, under what circumstances and which ones? Can </a:t>
            </a:r>
            <a:r>
              <a:rPr kumimoji="0" lang="en-US" sz="2800" b="1" i="0" u="none" strike="noStrike" kern="100" cap="none" spc="0" normalizeH="0" baseline="0" noProof="0" dirty="0" err="1">
                <a:ln>
                  <a:noFill/>
                </a:ln>
                <a:effectLst/>
                <a:uLnTx/>
                <a:uFillTx/>
                <a:latin typeface="Calibri" panose="020F0502020204030204" pitchFamily="34" charset="0"/>
                <a:ea typeface="Aptos" panose="020B0004020202020204" pitchFamily="34" charset="0"/>
                <a:cs typeface="Calibri" panose="020F0502020204030204" pitchFamily="34" charset="0"/>
              </a:rPr>
              <a:t>CELMoDs</a:t>
            </a:r>
            <a:r>
              <a:rPr kumimoji="0" lang="en-US" sz="2800" b="1" i="0" u="none" strike="noStrike" kern="100" cap="none" spc="0" normalizeH="0" baseline="0" noProof="0" dirty="0">
                <a:ln>
                  <a:noFill/>
                </a:ln>
                <a:effectLst/>
                <a:uLnTx/>
                <a:uFillTx/>
                <a:latin typeface="Calibri" panose="020F0502020204030204" pitchFamily="34" charset="0"/>
                <a:ea typeface="Aptos" panose="020B0004020202020204" pitchFamily="34" charset="0"/>
                <a:cs typeface="Calibri" panose="020F0502020204030204" pitchFamily="34" charset="0"/>
              </a:rPr>
              <a:t> be substituted for standard </a:t>
            </a:r>
            <a:r>
              <a:rPr kumimoji="0" lang="en-US" sz="2800" b="1" i="0" u="none" strike="noStrike" kern="100" cap="none" spc="0" normalizeH="0" baseline="0" noProof="0" dirty="0" err="1">
                <a:ln>
                  <a:noFill/>
                </a:ln>
                <a:effectLst/>
                <a:uLnTx/>
                <a:uFillTx/>
                <a:latin typeface="Calibri" panose="020F0502020204030204" pitchFamily="34" charset="0"/>
                <a:ea typeface="Aptos" panose="020B0004020202020204" pitchFamily="34" charset="0"/>
                <a:cs typeface="Calibri" panose="020F0502020204030204" pitchFamily="34" charset="0"/>
              </a:rPr>
              <a:t>IMiDs</a:t>
            </a:r>
            <a:r>
              <a:rPr kumimoji="0" lang="en-US" sz="2800" b="1" i="0" u="none" strike="noStrike" kern="100" cap="none" spc="0" normalizeH="0" baseline="0" noProof="0" dirty="0">
                <a:ln>
                  <a:noFill/>
                </a:ln>
                <a:effectLst/>
                <a:uLnTx/>
                <a:uFillTx/>
                <a:latin typeface="Calibri" panose="020F0502020204030204" pitchFamily="34" charset="0"/>
                <a:ea typeface="Aptos" panose="020B0004020202020204" pitchFamily="34" charset="0"/>
                <a:cs typeface="Calibri" panose="020F0502020204030204" pitchFamily="34" charset="0"/>
              </a:rPr>
              <a:t> in any IMiD-containing regimen?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00" cap="none" spc="0" normalizeH="0" baseline="0" noProof="0" dirty="0">
              <a:ln>
                <a:noFill/>
              </a:ln>
              <a:solidFill>
                <a:srgbClr val="FF00FF"/>
              </a:solidFill>
              <a:effectLst/>
              <a:uLnTx/>
              <a:uFillTx/>
              <a:latin typeface="Calibri" panose="020F0502020204030204" pitchFamily="34" charset="0"/>
              <a:ea typeface="Aptos" panose="020B0004020202020204" pitchFamily="34" charset="0"/>
              <a:cs typeface="Calibri" panose="020F0502020204030204" pitchFamily="34" charset="0"/>
            </a:endParaRPr>
          </a:p>
          <a:p>
            <a:r>
              <a:rPr lang="en-US" sz="2800" b="1" dirty="0">
                <a:latin typeface="Calibri" panose="020F0502020204030204" pitchFamily="34" charset="0"/>
                <a:cs typeface="Calibri" panose="020F0502020204030204" pitchFamily="34" charset="0"/>
              </a:rPr>
              <a:t>If </a:t>
            </a:r>
            <a:r>
              <a:rPr lang="en-US" sz="2800" b="1" dirty="0" err="1">
                <a:latin typeface="Calibri" panose="020F0502020204030204" pitchFamily="34" charset="0"/>
                <a:cs typeface="Calibri" panose="020F0502020204030204" pitchFamily="34" charset="0"/>
              </a:rPr>
              <a:t>iberdomide</a:t>
            </a:r>
            <a:r>
              <a:rPr lang="en-US" sz="2800" b="1" dirty="0">
                <a:latin typeface="Calibri" panose="020F0502020204030204" pitchFamily="34" charset="0"/>
                <a:cs typeface="Calibri" panose="020F0502020204030204" pitchFamily="34" charset="0"/>
              </a:rPr>
              <a:t>- and </a:t>
            </a:r>
            <a:r>
              <a:rPr lang="en-US" sz="2800" b="1" dirty="0" err="1">
                <a:latin typeface="Calibri" panose="020F0502020204030204" pitchFamily="34" charset="0"/>
                <a:cs typeface="Calibri" panose="020F0502020204030204" pitchFamily="34" charset="0"/>
              </a:rPr>
              <a:t>mezigdomide</a:t>
            </a:r>
            <a:r>
              <a:rPr lang="en-US" sz="2800" b="1" dirty="0">
                <a:latin typeface="Calibri" panose="020F0502020204030204" pitchFamily="34" charset="0"/>
                <a:cs typeface="Calibri" panose="020F0502020204030204" pitchFamily="34" charset="0"/>
              </a:rPr>
              <a:t>-containing triplets were to be approved, how would you select between them? Are there specific types of patients for whom you would prefer </a:t>
            </a:r>
            <a:r>
              <a:rPr lang="en-US" sz="2800" b="1" dirty="0" err="1">
                <a:latin typeface="Calibri" panose="020F0502020204030204" pitchFamily="34" charset="0"/>
                <a:cs typeface="Calibri" panose="020F0502020204030204" pitchFamily="34" charset="0"/>
              </a:rPr>
              <a:t>IberDd</a:t>
            </a:r>
            <a:r>
              <a:rPr lang="en-US" sz="2800" b="1" dirty="0">
                <a:latin typeface="Calibri" panose="020F0502020204030204" pitchFamily="34" charset="0"/>
                <a:cs typeface="Calibri" panose="020F0502020204030204" pitchFamily="34" charset="0"/>
              </a:rPr>
              <a:t> over </a:t>
            </a:r>
            <a:r>
              <a:rPr lang="en-US" sz="2800" b="1" dirty="0" err="1">
                <a:latin typeface="Calibri" panose="020F0502020204030204" pitchFamily="34" charset="0"/>
                <a:cs typeface="Calibri" panose="020F0502020204030204" pitchFamily="34" charset="0"/>
              </a:rPr>
              <a:t>mezigdomide</a:t>
            </a:r>
            <a:r>
              <a:rPr lang="en-US" sz="2800" b="1" dirty="0">
                <a:latin typeface="Calibri" panose="020F0502020204030204" pitchFamily="34" charset="0"/>
                <a:cs typeface="Calibri" panose="020F0502020204030204" pitchFamily="34" charset="0"/>
              </a:rPr>
              <a:t>/carfilzomib/dexamethasone or vice versa? Would you use these regimens in sequence?</a:t>
            </a:r>
          </a:p>
          <a:p>
            <a:endParaRPr lang="en-US" sz="2800" b="1" dirty="0">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F070407F-DA37-28C4-26CF-603A18ADF400}"/>
              </a:ext>
            </a:extLst>
          </p:cNvPr>
          <p:cNvSpPr txBox="1">
            <a:spLocks/>
          </p:cNvSpPr>
          <p:nvPr/>
        </p:nvSpPr>
        <p:spPr>
          <a:xfrm>
            <a:off x="912286" y="485800"/>
            <a:ext cx="10358967" cy="1143000"/>
          </a:xfrm>
          <a:prstGeom prst="rect">
            <a:avLst/>
          </a:prstGeom>
        </p:spPr>
        <p:txBody>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ct val="88000"/>
              </a:lnSpc>
              <a:spcBef>
                <a:spcPct val="0"/>
              </a:spcBef>
              <a:spcAft>
                <a:spcPct val="0"/>
              </a:spcAft>
              <a:buClr>
                <a:srgbClr val="000000"/>
              </a:buClr>
              <a:buSzPct val="45000"/>
              <a:buFont typeface="Wingdings" pitchFamily="-72" charset="2"/>
              <a:buNone/>
              <a:tabLst/>
              <a:defRPr/>
            </a:pPr>
            <a: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t>QUESTIONS FOR THE FACULTY – </a:t>
            </a:r>
            <a:r>
              <a:rPr kumimoji="0" lang="en-US" sz="3000" b="1" i="0" u="none" strike="noStrike" kern="0" cap="none" spc="0" normalizeH="0" baseline="0" noProof="0" dirty="0" err="1">
                <a:ln>
                  <a:noFill/>
                </a:ln>
                <a:solidFill>
                  <a:srgbClr val="3333FF"/>
                </a:solidFill>
                <a:effectLst/>
                <a:uLnTx/>
                <a:uFillTx/>
                <a:latin typeface="Calibri"/>
                <a:ea typeface="MS PGothic" pitchFamily="34" charset="-128"/>
                <a:cs typeface="Calibri"/>
              </a:rPr>
              <a:t>CELMoDs</a:t>
            </a:r>
            <a: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t> </a:t>
            </a:r>
          </a:p>
        </p:txBody>
      </p:sp>
    </p:spTree>
    <p:extLst>
      <p:ext uri="{BB962C8B-B14F-4D97-AF65-F5344CB8AC3E}">
        <p14:creationId xmlns:p14="http://schemas.microsoft.com/office/powerpoint/2010/main" val="21368287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8BF30-9D6E-012F-1287-845B9F8BA31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6F78AE8-C9D9-6390-2C6E-6FC516ABE7A4}"/>
              </a:ext>
            </a:extLst>
          </p:cNvPr>
          <p:cNvSpPr txBox="1"/>
          <p:nvPr/>
        </p:nvSpPr>
        <p:spPr>
          <a:xfrm>
            <a:off x="533401" y="1066800"/>
            <a:ext cx="10799676" cy="35394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00" cap="none" spc="0" normalizeH="0" baseline="0" noProof="0" dirty="0">
              <a:ln>
                <a:noFill/>
              </a:ln>
              <a:effectLst/>
              <a:uLnTx/>
              <a:uFillTx/>
              <a:latin typeface="Calibri" panose="020F0502020204030204" pitchFamily="34" charset="0"/>
              <a:ea typeface="Aptos" panose="020B000402020202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b="1" kern="100" dirty="0">
              <a:latin typeface="Calibri" panose="020F0502020204030204" pitchFamily="34" charset="0"/>
              <a:ea typeface="Aptos" panose="020B000402020202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00" cap="none" spc="0" normalizeH="0" baseline="0" noProof="0" dirty="0">
                <a:ln>
                  <a:noFill/>
                </a:ln>
                <a:effectLst/>
                <a:uLnTx/>
                <a:uFillTx/>
                <a:latin typeface="Calibri" panose="020F0502020204030204" pitchFamily="34" charset="0"/>
                <a:ea typeface="Aptos" panose="020B0004020202020204" pitchFamily="34" charset="0"/>
                <a:cs typeface="Calibri" panose="020F0502020204030204" pitchFamily="34" charset="0"/>
              </a:rPr>
              <a:t>How should CBC monitoring and growth factor support be approached for patients receiving </a:t>
            </a:r>
            <a:r>
              <a:rPr kumimoji="0" lang="en-US" sz="2800" b="1" i="0" u="none" strike="noStrike" kern="100" cap="none" spc="0" normalizeH="0" baseline="0" noProof="0" dirty="0" err="1">
                <a:ln>
                  <a:noFill/>
                </a:ln>
                <a:effectLst/>
                <a:uLnTx/>
                <a:uFillTx/>
                <a:latin typeface="Calibri" panose="020F0502020204030204" pitchFamily="34" charset="0"/>
                <a:ea typeface="Aptos" panose="020B0004020202020204" pitchFamily="34" charset="0"/>
                <a:cs typeface="Calibri" panose="020F0502020204030204" pitchFamily="34" charset="0"/>
              </a:rPr>
              <a:t>iberdomide</a:t>
            </a:r>
            <a:r>
              <a:rPr kumimoji="0" lang="en-US" sz="2800" b="1" i="0" u="none" strike="noStrike" kern="100" cap="none" spc="0" normalizeH="0" baseline="0" noProof="0" dirty="0">
                <a:ln>
                  <a:noFill/>
                </a:ln>
                <a:effectLst/>
                <a:uLnTx/>
                <a:uFillTx/>
                <a:latin typeface="Calibri" panose="020F0502020204030204" pitchFamily="34" charset="0"/>
                <a:ea typeface="Aptos" panose="020B0004020202020204" pitchFamily="34" charset="0"/>
                <a:cs typeface="Calibri" panose="020F0502020204030204" pitchFamily="34" charset="0"/>
              </a:rPr>
              <a:t>? What about </a:t>
            </a:r>
            <a:r>
              <a:rPr kumimoji="0" lang="en-US" sz="2800" b="1" i="0" u="none" strike="noStrike" kern="100" cap="none" spc="0" normalizeH="0" baseline="0" noProof="0" dirty="0" err="1">
                <a:ln>
                  <a:noFill/>
                </a:ln>
                <a:effectLst/>
                <a:uLnTx/>
                <a:uFillTx/>
                <a:latin typeface="Calibri" panose="020F0502020204030204" pitchFamily="34" charset="0"/>
                <a:ea typeface="Aptos" panose="020B0004020202020204" pitchFamily="34" charset="0"/>
                <a:cs typeface="Calibri" panose="020F0502020204030204" pitchFamily="34" charset="0"/>
              </a:rPr>
              <a:t>mezigdomide</a:t>
            </a:r>
            <a:r>
              <a:rPr kumimoji="0" lang="en-US" sz="2800" b="1" i="0" u="none" strike="noStrike" kern="100" cap="none" spc="0" normalizeH="0" baseline="0" noProof="0" dirty="0">
                <a:ln>
                  <a:noFill/>
                </a:ln>
                <a:effectLst/>
                <a:uLnTx/>
                <a:uFillTx/>
                <a:latin typeface="Calibri" panose="020F0502020204030204" pitchFamily="34" charset="0"/>
                <a:ea typeface="Aptos" panose="020B0004020202020204" pitchFamily="34" charset="0"/>
                <a:cs typeface="Calibri" panose="020F0502020204030204" pitchFamily="34" charset="0"/>
              </a:rPr>
              <a:t>? How do </a:t>
            </a:r>
            <a:r>
              <a:rPr kumimoji="0" lang="en-US" sz="2800" b="1" i="0" u="none" strike="noStrike" kern="100" cap="none" spc="0" normalizeH="0" baseline="0" noProof="0" dirty="0" err="1">
                <a:ln>
                  <a:noFill/>
                </a:ln>
                <a:effectLst/>
                <a:uLnTx/>
                <a:uFillTx/>
                <a:latin typeface="Calibri" panose="020F0502020204030204" pitchFamily="34" charset="0"/>
                <a:ea typeface="Aptos" panose="020B0004020202020204" pitchFamily="34" charset="0"/>
                <a:cs typeface="Calibri" panose="020F0502020204030204" pitchFamily="34" charset="0"/>
              </a:rPr>
              <a:t>CELMoDs</a:t>
            </a:r>
            <a:r>
              <a:rPr kumimoji="0" lang="en-US" sz="2800" b="1" i="0" u="none" strike="noStrike" kern="100" cap="none" spc="0" normalizeH="0" baseline="0" noProof="0" dirty="0">
                <a:ln>
                  <a:noFill/>
                </a:ln>
                <a:effectLst/>
                <a:uLnTx/>
                <a:uFillTx/>
                <a:latin typeface="Calibri" panose="020F0502020204030204" pitchFamily="34" charset="0"/>
                <a:ea typeface="Aptos" panose="020B0004020202020204" pitchFamily="34" charset="0"/>
                <a:cs typeface="Calibri" panose="020F0502020204030204" pitchFamily="34" charset="0"/>
              </a:rPr>
              <a:t> compare to standard </a:t>
            </a:r>
            <a:r>
              <a:rPr kumimoji="0" lang="en-US" sz="2800" b="1" i="0" u="none" strike="noStrike" kern="100" cap="none" spc="0" normalizeH="0" baseline="0" noProof="0" dirty="0" err="1">
                <a:ln>
                  <a:noFill/>
                </a:ln>
                <a:effectLst/>
                <a:uLnTx/>
                <a:uFillTx/>
                <a:latin typeface="Calibri" panose="020F0502020204030204" pitchFamily="34" charset="0"/>
                <a:ea typeface="Aptos" panose="020B0004020202020204" pitchFamily="34" charset="0"/>
                <a:cs typeface="Calibri" panose="020F0502020204030204" pitchFamily="34" charset="0"/>
              </a:rPr>
              <a:t>IMiDs</a:t>
            </a:r>
            <a:r>
              <a:rPr kumimoji="0" lang="en-US" sz="2800" b="1" i="0" u="none" strike="noStrike" kern="100" cap="none" spc="0" normalizeH="0" baseline="0" noProof="0" dirty="0">
                <a:ln>
                  <a:noFill/>
                </a:ln>
                <a:effectLst/>
                <a:uLnTx/>
                <a:uFillTx/>
                <a:latin typeface="Calibri" panose="020F0502020204030204" pitchFamily="34" charset="0"/>
                <a:ea typeface="Aptos" panose="020B0004020202020204" pitchFamily="34" charset="0"/>
                <a:cs typeface="Calibri" panose="020F0502020204030204" pitchFamily="34" charset="0"/>
              </a:rPr>
              <a:t> in terms of gastrointestinal toxicities and rates of second cancer?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00" cap="none" spc="0" normalizeH="0" baseline="0" noProof="0" dirty="0">
              <a:ln>
                <a:noFill/>
              </a:ln>
              <a:solidFill>
                <a:srgbClr val="FF00FF"/>
              </a:solidFill>
              <a:effectLst/>
              <a:uLnTx/>
              <a:uFillTx/>
              <a:latin typeface="Calibri" panose="020F0502020204030204" pitchFamily="34" charset="0"/>
              <a:ea typeface="Aptos" panose="020B0004020202020204" pitchFamily="34" charset="0"/>
              <a:cs typeface="Calibri" panose="020F0502020204030204" pitchFamily="34" charset="0"/>
            </a:endParaRPr>
          </a:p>
          <a:p>
            <a:endParaRPr lang="en-US" sz="2800" b="1" dirty="0">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FD8B19F4-20D0-8D90-6045-7D9D6B5C9465}"/>
              </a:ext>
            </a:extLst>
          </p:cNvPr>
          <p:cNvSpPr txBox="1">
            <a:spLocks/>
          </p:cNvSpPr>
          <p:nvPr/>
        </p:nvSpPr>
        <p:spPr>
          <a:xfrm>
            <a:off x="912286" y="485800"/>
            <a:ext cx="10358967" cy="1143000"/>
          </a:xfrm>
          <a:prstGeom prst="rect">
            <a:avLst/>
          </a:prstGeom>
        </p:spPr>
        <p:txBody>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ct val="88000"/>
              </a:lnSpc>
              <a:spcBef>
                <a:spcPct val="0"/>
              </a:spcBef>
              <a:spcAft>
                <a:spcPct val="0"/>
              </a:spcAft>
              <a:buClr>
                <a:srgbClr val="000000"/>
              </a:buClr>
              <a:buSzPct val="45000"/>
              <a:buFont typeface="Wingdings" pitchFamily="-72" charset="2"/>
              <a:buNone/>
              <a:tabLst/>
              <a:defRPr/>
            </a:pPr>
            <a: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t>QUESTIONS FOR THE FACULTY – </a:t>
            </a:r>
            <a:r>
              <a:rPr kumimoji="0" lang="en-US" sz="3000" b="1" i="0" u="none" strike="noStrike" kern="0" cap="none" spc="0" normalizeH="0" baseline="0" noProof="0" dirty="0" err="1">
                <a:ln>
                  <a:noFill/>
                </a:ln>
                <a:solidFill>
                  <a:srgbClr val="3333FF"/>
                </a:solidFill>
                <a:effectLst/>
                <a:uLnTx/>
                <a:uFillTx/>
                <a:latin typeface="Calibri"/>
                <a:ea typeface="MS PGothic" pitchFamily="34" charset="-128"/>
                <a:cs typeface="Calibri"/>
              </a:rPr>
              <a:t>CELMoDs</a:t>
            </a:r>
            <a: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t> </a:t>
            </a:r>
          </a:p>
        </p:txBody>
      </p:sp>
    </p:spTree>
    <p:extLst>
      <p:ext uri="{BB962C8B-B14F-4D97-AF65-F5344CB8AC3E}">
        <p14:creationId xmlns:p14="http://schemas.microsoft.com/office/powerpoint/2010/main" val="14588850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B1854-987D-D5D2-7FAE-5557FEA8A437}"/>
              </a:ext>
            </a:extLst>
          </p:cNvPr>
          <p:cNvSpPr>
            <a:spLocks noGrp="1"/>
          </p:cNvSpPr>
          <p:nvPr>
            <p:ph type="title"/>
          </p:nvPr>
        </p:nvSpPr>
        <p:spPr/>
        <p:txBody>
          <a:bodyPr>
            <a:normAutofit/>
          </a:bodyPr>
          <a:lstStyle/>
          <a:p>
            <a:r>
              <a:rPr lang="en-US" sz="4000" dirty="0"/>
              <a:t>Dr Raje: A patient with R/R MM</a:t>
            </a:r>
          </a:p>
        </p:txBody>
      </p:sp>
      <p:sp>
        <p:nvSpPr>
          <p:cNvPr id="3" name="Content Placeholder 2">
            <a:extLst>
              <a:ext uri="{FF2B5EF4-FFF2-40B4-BE49-F238E27FC236}">
                <a16:creationId xmlns:a16="http://schemas.microsoft.com/office/drawing/2014/main" id="{8DB576CD-B63B-5B03-6EE1-56F83BDD8839}"/>
              </a:ext>
            </a:extLst>
          </p:cNvPr>
          <p:cNvSpPr>
            <a:spLocks noGrp="1"/>
          </p:cNvSpPr>
          <p:nvPr>
            <p:ph idx="1"/>
          </p:nvPr>
        </p:nvSpPr>
        <p:spPr>
          <a:xfrm>
            <a:off x="838200" y="1957827"/>
            <a:ext cx="10515600" cy="4351338"/>
          </a:xfrm>
        </p:spPr>
        <p:txBody>
          <a:bodyPr/>
          <a:lstStyle/>
          <a:p>
            <a:r>
              <a:rPr lang="en-US" dirty="0"/>
              <a:t>64-year-old male who was initially treated with </a:t>
            </a:r>
            <a:r>
              <a:rPr lang="en-US" dirty="0" err="1"/>
              <a:t>RVd</a:t>
            </a:r>
            <a:r>
              <a:rPr lang="en-US" dirty="0"/>
              <a:t> transplant and Len maintenance</a:t>
            </a:r>
          </a:p>
          <a:p>
            <a:r>
              <a:rPr lang="en-US" dirty="0"/>
              <a:t>Received Dara-Pd at relapse</a:t>
            </a:r>
          </a:p>
          <a:p>
            <a:r>
              <a:rPr lang="en-US" dirty="0"/>
              <a:t>Received </a:t>
            </a:r>
            <a:r>
              <a:rPr lang="en-US" dirty="0" err="1"/>
              <a:t>Cilta</a:t>
            </a:r>
            <a:r>
              <a:rPr lang="en-US" dirty="0"/>
              <a:t>-cel and remission lasted 24 months</a:t>
            </a:r>
          </a:p>
          <a:p>
            <a:r>
              <a:rPr lang="en-US" dirty="0"/>
              <a:t>Liked the idea of a treatment-free interval and wanted to explore CAR T-cell therapy options</a:t>
            </a:r>
          </a:p>
          <a:p>
            <a:r>
              <a:rPr lang="en-US" dirty="0"/>
              <a:t>Was consented and treated with Arlo-cel—continues in remission 12 months into Arlo-cel</a:t>
            </a:r>
          </a:p>
        </p:txBody>
      </p:sp>
    </p:spTree>
    <p:extLst>
      <p:ext uri="{BB962C8B-B14F-4D97-AF65-F5344CB8AC3E}">
        <p14:creationId xmlns:p14="http://schemas.microsoft.com/office/powerpoint/2010/main" val="417780559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C7367-7131-84B7-E57D-4B4AE30176E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92FF0C6-8350-A8E1-547D-463CA5AE072D}"/>
              </a:ext>
            </a:extLst>
          </p:cNvPr>
          <p:cNvSpPr txBox="1"/>
          <p:nvPr/>
        </p:nvSpPr>
        <p:spPr>
          <a:xfrm>
            <a:off x="533401" y="1066800"/>
            <a:ext cx="10799676" cy="4832092"/>
          </a:xfrm>
          <a:prstGeom prst="rect">
            <a:avLst/>
          </a:prstGeom>
          <a:noFill/>
        </p:spPr>
        <p:txBody>
          <a:bodyPr wrap="square">
            <a:spAutoFit/>
          </a:bodyPr>
          <a:lstStyle/>
          <a:p>
            <a:r>
              <a:rPr lang="en-US" sz="2800" b="1" dirty="0">
                <a:latin typeface="Calibri" panose="020F0502020204030204" pitchFamily="34" charset="0"/>
                <a:cs typeface="Calibri" panose="020F0502020204030204" pitchFamily="34" charset="0"/>
              </a:rPr>
              <a:t> </a:t>
            </a:r>
          </a:p>
          <a:p>
            <a:r>
              <a:rPr lang="en-US" sz="2800" b="1" dirty="0">
                <a:latin typeface="Calibri" panose="020F0502020204030204" pitchFamily="34" charset="0"/>
                <a:cs typeface="Calibri" panose="020F0502020204030204" pitchFamily="34" charset="0"/>
              </a:rPr>
              <a:t>How would you indirectly compare the global efficacy of </a:t>
            </a:r>
            <a:r>
              <a:rPr lang="en-US" sz="2800" b="1" dirty="0" err="1">
                <a:latin typeface="Calibri" panose="020F0502020204030204" pitchFamily="34" charset="0"/>
                <a:cs typeface="Calibri" panose="020F0502020204030204" pitchFamily="34" charset="0"/>
              </a:rPr>
              <a:t>arlocabtagene</a:t>
            </a:r>
            <a:r>
              <a:rPr lang="en-US" sz="2800" b="1" dirty="0">
                <a:latin typeface="Calibri" panose="020F0502020204030204" pitchFamily="34" charset="0"/>
                <a:cs typeface="Calibri" panose="020F0502020204030204" pitchFamily="34" charset="0"/>
              </a:rPr>
              <a:t> autoleucel (</a:t>
            </a:r>
            <a:r>
              <a:rPr lang="en-US" sz="2800" b="1" dirty="0" err="1">
                <a:latin typeface="Calibri" panose="020F0502020204030204" pitchFamily="34" charset="0"/>
                <a:cs typeface="Calibri" panose="020F0502020204030204" pitchFamily="34" charset="0"/>
              </a:rPr>
              <a:t>arlo</a:t>
            </a:r>
            <a:r>
              <a:rPr lang="en-US" sz="2800" b="1" dirty="0">
                <a:latin typeface="Calibri" panose="020F0502020204030204" pitchFamily="34" charset="0"/>
                <a:cs typeface="Calibri" panose="020F0502020204030204" pitchFamily="34" charset="0"/>
              </a:rPr>
              <a:t>-cel) to that of BCMA-targeted CAR T-cell therapy? How would you indirectly compare their tolerability? </a:t>
            </a:r>
          </a:p>
          <a:p>
            <a:endParaRPr lang="en-US" sz="2800" b="1" dirty="0">
              <a:latin typeface="Calibri" panose="020F0502020204030204" pitchFamily="34" charset="0"/>
              <a:cs typeface="Calibri" panose="020F0502020204030204" pitchFamily="34" charset="0"/>
            </a:endParaRPr>
          </a:p>
          <a:p>
            <a:r>
              <a:rPr lang="en-US" sz="2800" b="1" dirty="0">
                <a:latin typeface="Calibri" panose="020F0502020204030204" pitchFamily="34" charset="0"/>
                <a:cs typeface="Calibri" panose="020F0502020204030204" pitchFamily="34" charset="0"/>
              </a:rPr>
              <a:t>If </a:t>
            </a:r>
            <a:r>
              <a:rPr lang="en-US" sz="2800" b="1" dirty="0" err="1">
                <a:latin typeface="Calibri" panose="020F0502020204030204" pitchFamily="34" charset="0"/>
                <a:cs typeface="Calibri" panose="020F0502020204030204" pitchFamily="34" charset="0"/>
              </a:rPr>
              <a:t>arlo</a:t>
            </a:r>
            <a:r>
              <a:rPr lang="en-US" sz="2800" b="1" dirty="0">
                <a:latin typeface="Calibri" panose="020F0502020204030204" pitchFamily="34" charset="0"/>
                <a:cs typeface="Calibri" panose="020F0502020204030204" pitchFamily="34" charset="0"/>
              </a:rPr>
              <a:t>-cel were to reach the clinic, how do you see it fitting in? Would you prioritize </a:t>
            </a:r>
            <a:r>
              <a:rPr lang="en-US" sz="2800" b="1" dirty="0" err="1">
                <a:latin typeface="Calibri" panose="020F0502020204030204" pitchFamily="34" charset="0"/>
                <a:cs typeface="Calibri" panose="020F0502020204030204" pitchFamily="34" charset="0"/>
              </a:rPr>
              <a:t>arlo</a:t>
            </a:r>
            <a:r>
              <a:rPr lang="en-US" sz="2800" b="1" dirty="0">
                <a:latin typeface="Calibri" panose="020F0502020204030204" pitchFamily="34" charset="0"/>
                <a:cs typeface="Calibri" panose="020F0502020204030204" pitchFamily="34" charset="0"/>
              </a:rPr>
              <a:t>-cel over currently available BCMA-targeted CAR T-cell therapies in any circumstances? Would you be comfortable administering BCMA- and GPRC5D-targeted CAR T-cell therapy to the same patient in sequence?</a:t>
            </a:r>
          </a:p>
          <a:p>
            <a:endParaRPr lang="en-US" sz="2800" b="1" dirty="0">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0224F4B5-E3CA-1154-823F-7FF9663AC564}"/>
              </a:ext>
            </a:extLst>
          </p:cNvPr>
          <p:cNvSpPr txBox="1">
            <a:spLocks/>
          </p:cNvSpPr>
          <p:nvPr/>
        </p:nvSpPr>
        <p:spPr>
          <a:xfrm>
            <a:off x="228601" y="485800"/>
            <a:ext cx="11658599" cy="1143000"/>
          </a:xfrm>
          <a:prstGeom prst="rect">
            <a:avLst/>
          </a:prstGeom>
        </p:spPr>
        <p:txBody>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lvl="0">
              <a:defRPr/>
            </a:pPr>
            <a:r>
              <a:rPr kumimoji="0" lang="en-US" b="1" i="0" u="none" strike="noStrike" kern="0" cap="none" spc="0" normalizeH="0" baseline="0" noProof="0" dirty="0">
                <a:ln>
                  <a:noFill/>
                </a:ln>
                <a:solidFill>
                  <a:srgbClr val="3333FF"/>
                </a:solidFill>
                <a:effectLst/>
                <a:uLnTx/>
                <a:uFillTx/>
                <a:latin typeface="Calibri"/>
                <a:ea typeface="MS PGothic" pitchFamily="34" charset="-128"/>
                <a:cs typeface="Calibri"/>
              </a:rPr>
              <a:t>QUESTIONS FOR THE </a:t>
            </a:r>
            <a:r>
              <a:rPr lang="en-US" kern="0" dirty="0"/>
              <a:t>FACULTY – </a:t>
            </a:r>
            <a:r>
              <a:rPr lang="en-US" dirty="0">
                <a:latin typeface="Calibri" panose="020F0502020204030204" pitchFamily="34" charset="0"/>
                <a:cs typeface="Calibri" panose="020F0502020204030204" pitchFamily="34" charset="0"/>
              </a:rPr>
              <a:t>GPRC5D-Targeted CAR T-Cell Therapy</a:t>
            </a:r>
          </a:p>
        </p:txBody>
      </p:sp>
    </p:spTree>
    <p:extLst>
      <p:ext uri="{BB962C8B-B14F-4D97-AF65-F5344CB8AC3E}">
        <p14:creationId xmlns:p14="http://schemas.microsoft.com/office/powerpoint/2010/main" val="996324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4A95E-BAA4-F920-D745-2D3770C3E3D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D5358E4-6151-E09D-E1E0-FC0FF1F44A9C}"/>
              </a:ext>
            </a:extLst>
          </p:cNvPr>
          <p:cNvSpPr txBox="1"/>
          <p:nvPr/>
        </p:nvSpPr>
        <p:spPr>
          <a:xfrm>
            <a:off x="533401" y="1066800"/>
            <a:ext cx="10799676" cy="3970318"/>
          </a:xfrm>
          <a:prstGeom prst="rect">
            <a:avLst/>
          </a:prstGeom>
          <a:noFill/>
        </p:spPr>
        <p:txBody>
          <a:bodyPr wrap="square">
            <a:spAutoFit/>
          </a:bodyPr>
          <a:lstStyle/>
          <a:p>
            <a:r>
              <a:rPr lang="en-US" sz="2800" b="1" dirty="0">
                <a:latin typeface="Calibri" panose="020F0502020204030204" pitchFamily="34" charset="0"/>
                <a:cs typeface="Calibri" panose="020F0502020204030204" pitchFamily="34" charset="0"/>
              </a:rPr>
              <a:t> </a:t>
            </a:r>
          </a:p>
          <a:p>
            <a:r>
              <a:rPr lang="en-US" sz="2800" b="1" dirty="0">
                <a:latin typeface="Calibri" panose="020F0502020204030204" pitchFamily="34" charset="0"/>
                <a:cs typeface="Calibri" panose="020F0502020204030204" pitchFamily="34" charset="0"/>
              </a:rPr>
              <a:t>Would you administer arlo-cel to a patient who had already received talquetamab? Can GPRC5D expression be lost? </a:t>
            </a:r>
          </a:p>
          <a:p>
            <a:endParaRPr lang="en-US" sz="2800" b="1" dirty="0">
              <a:latin typeface="Calibri" panose="020F0502020204030204" pitchFamily="34" charset="0"/>
              <a:cs typeface="Calibri" panose="020F0502020204030204" pitchFamily="34" charset="0"/>
            </a:endParaRPr>
          </a:p>
          <a:p>
            <a:r>
              <a:rPr lang="en-US" sz="2800" b="1" dirty="0">
                <a:latin typeface="Calibri" panose="020F0502020204030204" pitchFamily="34" charset="0"/>
                <a:cs typeface="Calibri" panose="020F0502020204030204" pitchFamily="34" charset="0"/>
              </a:rPr>
              <a:t>How do nail, skin and oral toxicities with arlo-cel compare to those with GPRC5D-targeting bispecific antibodies? Is there any difference in severity/persistence given the one-time versus continuous administration of </a:t>
            </a:r>
            <a:r>
              <a:rPr lang="en-US" sz="2800" b="1" dirty="0" err="1">
                <a:latin typeface="Calibri" panose="020F0502020204030204" pitchFamily="34" charset="0"/>
                <a:cs typeface="Calibri" panose="020F0502020204030204" pitchFamily="34" charset="0"/>
              </a:rPr>
              <a:t>arlo</a:t>
            </a:r>
            <a:r>
              <a:rPr lang="en-US" sz="2800" b="1" dirty="0">
                <a:latin typeface="Calibri" panose="020F0502020204030204" pitchFamily="34" charset="0"/>
                <a:cs typeface="Calibri" panose="020F0502020204030204" pitchFamily="34" charset="0"/>
              </a:rPr>
              <a:t>-cel?</a:t>
            </a:r>
          </a:p>
          <a:p>
            <a:endParaRPr lang="en-US" sz="2800" b="1" dirty="0">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3FBB97E3-F2D8-8454-124E-5B913145654A}"/>
              </a:ext>
            </a:extLst>
          </p:cNvPr>
          <p:cNvSpPr txBox="1">
            <a:spLocks/>
          </p:cNvSpPr>
          <p:nvPr/>
        </p:nvSpPr>
        <p:spPr>
          <a:xfrm>
            <a:off x="457200" y="485800"/>
            <a:ext cx="11201399" cy="1143000"/>
          </a:xfrm>
          <a:prstGeom prst="rect">
            <a:avLst/>
          </a:prstGeom>
        </p:spPr>
        <p:txBody>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a:defRPr/>
            </a:pPr>
            <a:r>
              <a:rPr lang="en-US" kern="0" dirty="0"/>
              <a:t>QUESTIONS FOR THE FACULTY – </a:t>
            </a:r>
            <a:r>
              <a:rPr lang="en-US" dirty="0">
                <a:latin typeface="Calibri" panose="020F0502020204030204" pitchFamily="34" charset="0"/>
                <a:cs typeface="Calibri" panose="020F0502020204030204" pitchFamily="34" charset="0"/>
              </a:rPr>
              <a:t>GPRC5D-Targeted CAR T-Cell Therapy</a:t>
            </a:r>
          </a:p>
        </p:txBody>
      </p:sp>
    </p:spTree>
    <p:extLst>
      <p:ext uri="{BB962C8B-B14F-4D97-AF65-F5344CB8AC3E}">
        <p14:creationId xmlns:p14="http://schemas.microsoft.com/office/powerpoint/2010/main" val="22082713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1A98C-EE93-0A49-9377-CD2356126EB8}"/>
              </a:ext>
            </a:extLst>
          </p:cNvPr>
          <p:cNvSpPr>
            <a:spLocks noGrp="1"/>
          </p:cNvSpPr>
          <p:nvPr>
            <p:ph type="title"/>
          </p:nvPr>
        </p:nvSpPr>
        <p:spPr>
          <a:xfrm>
            <a:off x="916517" y="2857500"/>
            <a:ext cx="10358967" cy="1143000"/>
          </a:xfrm>
        </p:spPr>
        <p:txBody>
          <a:bodyPr/>
          <a:lstStyle/>
          <a:p>
            <a:pPr>
              <a:lnSpc>
                <a:spcPct val="100000"/>
              </a:lnSpc>
            </a:pPr>
            <a:r>
              <a:rPr lang="en-US" sz="2900" dirty="0"/>
              <a:t>Thank you for joining us!</a:t>
            </a:r>
            <a:br>
              <a:rPr lang="en-US" sz="2900" dirty="0"/>
            </a:br>
            <a:r>
              <a:rPr lang="en-US" sz="2900" dirty="0"/>
              <a:t>Your feedback is very important to us. </a:t>
            </a:r>
            <a:br>
              <a:rPr lang="en-US" sz="2900" dirty="0"/>
            </a:br>
            <a:br>
              <a:rPr lang="en-US" sz="2900" dirty="0"/>
            </a:br>
            <a:r>
              <a:rPr lang="en-US" sz="2900" dirty="0"/>
              <a:t>For those attending virtually please complete the </a:t>
            </a:r>
            <a:br>
              <a:rPr lang="en-US" sz="2900" dirty="0"/>
            </a:br>
            <a:r>
              <a:rPr lang="en-US" sz="2900" dirty="0"/>
              <a:t>survey currently on Zoom. The survey will remain open</a:t>
            </a:r>
            <a:br>
              <a:rPr lang="en-US" sz="2900" dirty="0"/>
            </a:br>
            <a:r>
              <a:rPr lang="en-US" sz="2900" dirty="0"/>
              <a:t>up to 5 minutes after the meeting ends.</a:t>
            </a:r>
            <a:br>
              <a:rPr lang="en-US" sz="2900" i="1" dirty="0"/>
            </a:br>
            <a:br>
              <a:rPr lang="en-US" sz="2900" i="1" dirty="0"/>
            </a:br>
            <a:r>
              <a:rPr lang="en-US" sz="2900" i="1" u="sng" dirty="0"/>
              <a:t>How to Obtain CME Credit</a:t>
            </a:r>
            <a:br>
              <a:rPr lang="en-US" sz="2900" i="1" dirty="0"/>
            </a:br>
            <a:r>
              <a:rPr lang="en-US" sz="2900" i="1" dirty="0"/>
              <a:t>In-person attendees: Please refer to the program syllabus </a:t>
            </a:r>
            <a:br>
              <a:rPr lang="en-US" sz="2900" i="1" dirty="0"/>
            </a:br>
            <a:r>
              <a:rPr lang="en-US" sz="2900" i="1" dirty="0"/>
              <a:t>for the CME credit link or QR code. </a:t>
            </a:r>
            <a:br>
              <a:rPr lang="en-US" sz="2900" i="1" dirty="0"/>
            </a:br>
            <a:br>
              <a:rPr lang="en-US" sz="2900" i="1" dirty="0"/>
            </a:br>
            <a:r>
              <a:rPr lang="en-US" sz="2900" i="1" dirty="0"/>
              <a:t>Virtual/Zoom attendees: </a:t>
            </a:r>
            <a:br>
              <a:rPr lang="en-US" sz="2900" i="1" dirty="0"/>
            </a:br>
            <a:r>
              <a:rPr lang="en-US" sz="2900" i="1" dirty="0"/>
              <a:t>The CME credit link is posted in the chat room.</a:t>
            </a:r>
          </a:p>
        </p:txBody>
      </p:sp>
    </p:spTree>
    <p:extLst>
      <p:ext uri="{BB962C8B-B14F-4D97-AF65-F5344CB8AC3E}">
        <p14:creationId xmlns:p14="http://schemas.microsoft.com/office/powerpoint/2010/main" val="3123231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2.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3.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KPI_HAS_CHART" val="false"/>
</p:tagLst>
</file>

<file path=ppt/tags/tag8.xml><?xml version="1.0" encoding="utf-8"?>
<p:tagLst xmlns:a="http://schemas.openxmlformats.org/drawingml/2006/main" xmlns:r="http://schemas.openxmlformats.org/officeDocument/2006/relationships" xmlns:p="http://schemas.openxmlformats.org/presentationml/2006/main">
  <p:tag name="KPI_HAS_CHART" val="false"/>
</p:tagLst>
</file>

<file path=ppt/tags/tag9.xml><?xml version="1.0" encoding="utf-8"?>
<p:tagLst xmlns:a="http://schemas.openxmlformats.org/drawingml/2006/main" xmlns:r="http://schemas.openxmlformats.org/officeDocument/2006/relationships" xmlns:p="http://schemas.openxmlformats.org/presentationml/2006/main">
  <p:tag name="KPI_HAS_CHART" val="false"/>
</p:tagLst>
</file>

<file path=ppt/tags/tag10.xml><?xml version="1.0" encoding="utf-8"?>
<p:tagLst xmlns:a="http://schemas.openxmlformats.org/drawingml/2006/main" xmlns:r="http://schemas.openxmlformats.org/officeDocument/2006/relationships" xmlns:p="http://schemas.openxmlformats.org/presentationml/2006/main">
  <p:tag name="KPI_HAS_CHART" val="false"/>
</p:tagLst>
</file>

<file path=ppt/tags/tag11.xml><?xml version="1.0" encoding="utf-8"?>
<p:tagLst xmlns:a="http://schemas.openxmlformats.org/drawingml/2006/main" xmlns:r="http://schemas.openxmlformats.org/officeDocument/2006/relationships" xmlns:p="http://schemas.openxmlformats.org/presentationml/2006/main">
  <p:tag name="KPI_HAS_CHART" val="false"/>
</p:tagLst>
</file>

<file path=ppt/tags/tag12.xml><?xml version="1.0" encoding="utf-8"?>
<p:tagLst xmlns:a="http://schemas.openxmlformats.org/drawingml/2006/main" xmlns:r="http://schemas.openxmlformats.org/officeDocument/2006/relationships" xmlns:p="http://schemas.openxmlformats.org/presentationml/2006/main">
  <p:tag name="KPI_HAS_CHART" val="false"/>
</p:tagLst>
</file>

<file path=ppt/tags/tag13.xml><?xml version="1.0" encoding="utf-8"?>
<p:tagLst xmlns:a="http://schemas.openxmlformats.org/drawingml/2006/main" xmlns:r="http://schemas.openxmlformats.org/officeDocument/2006/relationships" xmlns:p="http://schemas.openxmlformats.org/presentationml/2006/main">
  <p:tag name="TIMING" val="|19.3"/>
</p:tagLst>
</file>

<file path=ppt/tags/tag14.xml><?xml version="1.0" encoding="utf-8"?>
<p:tagLst xmlns:a="http://schemas.openxmlformats.org/drawingml/2006/main" xmlns:r="http://schemas.openxmlformats.org/officeDocument/2006/relationships" xmlns:p="http://schemas.openxmlformats.org/presentationml/2006/main">
  <p:tag name="TIMING" val="|19.3"/>
</p:tagLst>
</file>

<file path=ppt/tags/tag15.xml><?xml version="1.0" encoding="utf-8"?>
<p:tagLst xmlns:a="http://schemas.openxmlformats.org/drawingml/2006/main" xmlns:r="http://schemas.openxmlformats.org/officeDocument/2006/relationships" xmlns:p="http://schemas.openxmlformats.org/presentationml/2006/main">
  <p:tag name="TIMING" val="|19.3"/>
</p:tagLst>
</file>

<file path=ppt/tags/tag16.xml><?xml version="1.0" encoding="utf-8"?>
<p:tagLst xmlns:a="http://schemas.openxmlformats.org/drawingml/2006/main" xmlns:r="http://schemas.openxmlformats.org/officeDocument/2006/relationships" xmlns:p="http://schemas.openxmlformats.org/presentationml/2006/main">
  <p:tag name="TIMING" val="|19.3"/>
</p:tagLst>
</file>

<file path=ppt/tags/tag17.xml><?xml version="1.0" encoding="utf-8"?>
<p:tagLst xmlns:a="http://schemas.openxmlformats.org/drawingml/2006/main" xmlns:r="http://schemas.openxmlformats.org/officeDocument/2006/relationships" xmlns:p="http://schemas.openxmlformats.org/presentationml/2006/main">
  <p:tag name="TIMING" val="|19.3"/>
</p:tagLst>
</file>

<file path=ppt/tags/tag18.xml><?xml version="1.0" encoding="utf-8"?>
<p:tagLst xmlns:a="http://schemas.openxmlformats.org/drawingml/2006/main" xmlns:r="http://schemas.openxmlformats.org/officeDocument/2006/relationships" xmlns:p="http://schemas.openxmlformats.org/presentationml/2006/main">
  <p:tag name="TIMING" val="|19.3"/>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ustom Design">
  <a:themeElements>
    <a:clrScheme name="Annual Meeting 18">
      <a:dk1>
        <a:srgbClr val="113468"/>
      </a:dk1>
      <a:lt1>
        <a:sysClr val="window" lastClr="FFFFFF"/>
      </a:lt1>
      <a:dk2>
        <a:srgbClr val="0076A9"/>
      </a:dk2>
      <a:lt2>
        <a:srgbClr val="E7E6E6"/>
      </a:lt2>
      <a:accent1>
        <a:srgbClr val="008764"/>
      </a:accent1>
      <a:accent2>
        <a:srgbClr val="0076A9"/>
      </a:accent2>
      <a:accent3>
        <a:srgbClr val="00457C"/>
      </a:accent3>
      <a:accent4>
        <a:srgbClr val="39B0FF"/>
      </a:accent4>
      <a:accent5>
        <a:srgbClr val="096F76"/>
      </a:accent5>
      <a:accent6>
        <a:srgbClr val="F2CE47"/>
      </a:accent6>
      <a:hlink>
        <a:srgbClr val="F2CE47"/>
      </a:hlink>
      <a:folHlink>
        <a:srgbClr val="39B0FF"/>
      </a:folHlink>
    </a:clrScheme>
    <a:fontScheme name="Trebuchet MS">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Blank Presentation">
  <a:themeElements>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Blank Presentation">
      <a:majorFont>
        <a:latin typeface="Times"/>
        <a:ea typeface="ＭＳ Ｐゴシック"/>
        <a:cs typeface=""/>
      </a:majorFont>
      <a:minorFont>
        <a:latin typeface="Time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 b="0" i="0" u="none" strike="noStrike" cap="none" normalizeH="0" baseline="0">
            <a:ln>
              <a:noFill/>
            </a:ln>
            <a:solidFill>
              <a:srgbClr val="FFFFFF"/>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 b="0" i="0" u="none" strike="noStrike" cap="none" normalizeH="0" baseline="0">
            <a:ln>
              <a:noFill/>
            </a:ln>
            <a:solidFill>
              <a:srgbClr val="FFFFFF"/>
            </a:solidFill>
            <a:effectLst/>
            <a:latin typeface="Times"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Blank Presentation">
  <a:themeElements>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Blank Presentation">
      <a:majorFont>
        <a:latin typeface="Times"/>
        <a:ea typeface="ＭＳ Ｐゴシック"/>
        <a:cs typeface=""/>
      </a:majorFont>
      <a:minorFont>
        <a:latin typeface="Time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 b="0" i="0" u="none" strike="noStrike" cap="none" normalizeH="0" baseline="0">
            <a:ln>
              <a:noFill/>
            </a:ln>
            <a:solidFill>
              <a:srgbClr val="FFFFFF"/>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 b="0" i="0" u="none" strike="noStrike" cap="none" normalizeH="0" baseline="0">
            <a:ln>
              <a:noFill/>
            </a:ln>
            <a:solidFill>
              <a:srgbClr val="FFFFFF"/>
            </a:solidFill>
            <a:effectLst/>
            <a:latin typeface="Times"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Blank Presentation">
  <a:themeElements>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Blank Presentation">
      <a:majorFont>
        <a:latin typeface="Times"/>
        <a:ea typeface="ＭＳ Ｐゴシック"/>
        <a:cs typeface=""/>
      </a:majorFont>
      <a:minorFont>
        <a:latin typeface="Time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 b="0" i="0" u="none" strike="noStrike" cap="none" normalizeH="0" baseline="0">
            <a:ln>
              <a:noFill/>
            </a:ln>
            <a:solidFill>
              <a:srgbClr val="FFFFFF"/>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 b="0" i="0" u="none" strike="noStrike" cap="none" normalizeH="0" baseline="0">
            <a:ln>
              <a:noFill/>
            </a:ln>
            <a:solidFill>
              <a:srgbClr val="FFFFFF"/>
            </a:solidFill>
            <a:effectLst/>
            <a:latin typeface="Times"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SCRI and SMO Theme">
  <a:themeElements>
    <a:clrScheme name="SCRI Custom 1">
      <a:dk1>
        <a:srgbClr val="295698"/>
      </a:dk1>
      <a:lt1>
        <a:srgbClr val="FFFFFF"/>
      </a:lt1>
      <a:dk2>
        <a:srgbClr val="295698"/>
      </a:dk2>
      <a:lt2>
        <a:srgbClr val="0C2340"/>
      </a:lt2>
      <a:accent1>
        <a:srgbClr val="0089CA"/>
      </a:accent1>
      <a:accent2>
        <a:srgbClr val="AFDFE1"/>
      </a:accent2>
      <a:accent3>
        <a:srgbClr val="EAD922"/>
      </a:accent3>
      <a:accent4>
        <a:srgbClr val="EC7625"/>
      </a:accent4>
      <a:accent5>
        <a:srgbClr val="009490"/>
      </a:accent5>
      <a:accent6>
        <a:srgbClr val="637592"/>
      </a:accent6>
      <a:hlink>
        <a:srgbClr val="0089CA"/>
      </a:hlink>
      <a:folHlink>
        <a:srgbClr val="0089C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wrap="square" rtlCol="0" anchor="ctr">
        <a:noAutofit/>
      </a:bodyPr>
      <a:lstStyle>
        <a:defPPr algn="ctr">
          <a:defRPr dirty="0"/>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56CFF285B972B489588099F06F32541" ma:contentTypeVersion="16" ma:contentTypeDescription="Create a new document." ma:contentTypeScope="" ma:versionID="0d51651336e984c44fb39df8d2d435f4">
  <xsd:schema xmlns:xsd="http://www.w3.org/2001/XMLSchema" xmlns:xs="http://www.w3.org/2001/XMLSchema" xmlns:p="http://schemas.microsoft.com/office/2006/metadata/properties" xmlns:ns2="7d689f85-9540-4145-9f5c-6f24686bb201" xmlns:ns3="f06c4294-987e-46bd-a550-858175ea534c" targetNamespace="http://schemas.microsoft.com/office/2006/metadata/properties" ma:root="true" ma:fieldsID="544027e73a786e3819d402807ba95325" ns2:_="" ns3:_="">
    <xsd:import namespace="7d689f85-9540-4145-9f5c-6f24686bb201"/>
    <xsd:import namespace="f06c4294-987e-46bd-a550-858175ea534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2:Permissiontowrite_x003f_"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689f85-9540-4145-9f5c-6f24686bb2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Permissiontowrite_x003f_" ma:index="21" nillable="true" ma:displayName="Permission to write?" ma:default="1" ma:format="Dropdown" ma:internalName="Permissiontowrite_x003f_">
      <xsd:simpleType>
        <xsd:restriction base="dms:Boolea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c4294-987e-46bd-a550-858175ea534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ermissiontowrite_x003f_ xmlns="7d689f85-9540-4145-9f5c-6f24686bb201">true</Permissiontowrite_x003f_>
  </documentManagement>
</p:properties>
</file>

<file path=customXml/itemProps1.xml><?xml version="1.0" encoding="utf-8"?>
<ds:datastoreItem xmlns:ds="http://schemas.openxmlformats.org/officeDocument/2006/customXml" ds:itemID="{94BAB296-D9B1-4FE0-AD47-5788DDAF03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689f85-9540-4145-9f5c-6f24686bb201"/>
    <ds:schemaRef ds:uri="f06c4294-987e-46bd-a550-858175ea53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1DB998-3090-4EF8-8D08-347D5500C658}">
  <ds:schemaRefs>
    <ds:schemaRef ds:uri="http://schemas.microsoft.com/sharepoint/v3/contenttype/forms"/>
  </ds:schemaRefs>
</ds:datastoreItem>
</file>

<file path=customXml/itemProps3.xml><?xml version="1.0" encoding="utf-8"?>
<ds:datastoreItem xmlns:ds="http://schemas.openxmlformats.org/officeDocument/2006/customXml" ds:itemID="{26D2A5A1-E299-41F0-A5EC-7543094EC4C0}">
  <ds:schemaRefs>
    <ds:schemaRef ds:uri="http://purl.org/dc/terms/"/>
    <ds:schemaRef ds:uri="f06c4294-987e-46bd-a550-858175ea534c"/>
    <ds:schemaRef ds:uri="http://schemas.microsoft.com/office/2006/metadata/properties"/>
    <ds:schemaRef ds:uri="http://schemas.microsoft.com/office/2006/documentManagement/types"/>
    <ds:schemaRef ds:uri="http://purl.org/dc/dcmitype/"/>
    <ds:schemaRef ds:uri="http://schemas.openxmlformats.org/package/2006/metadata/core-properties"/>
    <ds:schemaRef ds:uri="http://www.w3.org/XML/1998/namespace"/>
    <ds:schemaRef ds:uri="http://schemas.microsoft.com/office/infopath/2007/PartnerControls"/>
    <ds:schemaRef ds:uri="7d689f85-9540-4145-9f5c-6f24686bb201"/>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30870</TotalTime>
  <Words>9178</Words>
  <Application>Microsoft Macintosh PowerPoint</Application>
  <PresentationFormat>Widescreen</PresentationFormat>
  <Paragraphs>1220</Paragraphs>
  <Slides>109</Slides>
  <Notes>57</Notes>
  <HiddenSlides>0</HiddenSlides>
  <MMClips>0</MMClips>
  <ScaleCrop>false</ScaleCrop>
  <HeadingPairs>
    <vt:vector size="6" baseType="variant">
      <vt:variant>
        <vt:lpstr>Fonts Used</vt:lpstr>
      </vt:variant>
      <vt:variant>
        <vt:i4>20</vt:i4>
      </vt:variant>
      <vt:variant>
        <vt:lpstr>Theme</vt:lpstr>
      </vt:variant>
      <vt:variant>
        <vt:i4>11</vt:i4>
      </vt:variant>
      <vt:variant>
        <vt:lpstr>Slide Titles</vt:lpstr>
      </vt:variant>
      <vt:variant>
        <vt:i4>109</vt:i4>
      </vt:variant>
    </vt:vector>
  </HeadingPairs>
  <TitlesOfParts>
    <vt:vector size="140" baseType="lpstr">
      <vt:lpstr>MS Mincho</vt:lpstr>
      <vt:lpstr>ＭＳ Ｐゴシック</vt:lpstr>
      <vt:lpstr>Aptos</vt:lpstr>
      <vt:lpstr>Aptos Display</vt:lpstr>
      <vt:lpstr>Arial</vt:lpstr>
      <vt:lpstr>Arial Narrow</vt:lpstr>
      <vt:lpstr>BlinkMacSystemFont</vt:lpstr>
      <vt:lpstr>Calibri</vt:lpstr>
      <vt:lpstr>Calibri Light</vt:lpstr>
      <vt:lpstr>Franklin Gothic Book</vt:lpstr>
      <vt:lpstr>Franklin Gothic Medium Cond</vt:lpstr>
      <vt:lpstr>Helvetica</vt:lpstr>
      <vt:lpstr>Symbol</vt:lpstr>
      <vt:lpstr>System Font Regular</vt:lpstr>
      <vt:lpstr>Times</vt:lpstr>
      <vt:lpstr>Times New Roman</vt:lpstr>
      <vt:lpstr>Trebuchet MS</vt:lpstr>
      <vt:lpstr>Verdana</vt:lpstr>
      <vt:lpstr>Wingdings</vt:lpstr>
      <vt:lpstr>ヒラギノ角ゴ Pro W3</vt:lpstr>
      <vt:lpstr>Custom Design</vt:lpstr>
      <vt:lpstr>1_Default Design</vt:lpstr>
      <vt:lpstr>2022_CCO_Template</vt:lpstr>
      <vt:lpstr>3_Default Design</vt:lpstr>
      <vt:lpstr>4_Default Design</vt:lpstr>
      <vt:lpstr>Blank Presentation</vt:lpstr>
      <vt:lpstr>1_Blank Presentation</vt:lpstr>
      <vt:lpstr>2_Blank Presentation</vt:lpstr>
      <vt:lpstr>1_Office Theme</vt:lpstr>
      <vt:lpstr>9_Office Theme</vt:lpstr>
      <vt:lpstr>SCRI and SMO Theme</vt:lpstr>
      <vt:lpstr>Data + Perspectives: Investigators  Discuss the Optimal Management of  Relapsed/Refractory Multiple Myeloma</vt:lpstr>
      <vt:lpstr>Faculty</vt:lpstr>
      <vt:lpstr>Prof Dimopoulos — Disclosures Faculty</vt:lpstr>
      <vt:lpstr>Dr Raje — Disclosures Faculty</vt:lpstr>
      <vt:lpstr>Dr Orlowski — Disclosures Moderator</vt:lpstr>
      <vt:lpstr>Research To Practice President Neil Love, MD — Disclosures</vt:lpstr>
      <vt:lpstr>Commercial Support</vt:lpstr>
      <vt:lpstr>PowerPoint Presentation</vt:lpstr>
      <vt:lpstr>Have a Case or Question for the Faculty?</vt:lpstr>
      <vt:lpstr>Download Program Slides Here</vt:lpstr>
      <vt:lpstr>About the Enduring Program</vt:lpstr>
      <vt:lpstr>Data + Perspectives: Investigators  Discuss the Optimal Management of  Relapsed/Refractory Multiple Myeloma</vt:lpstr>
      <vt:lpstr>Agenda</vt:lpstr>
      <vt:lpstr>Agenda</vt:lpstr>
      <vt:lpstr>New and Emerging Strategies with Bispecific Antibodies in Multiple Myeloma</vt:lpstr>
      <vt:lpstr>Triple-class-exposed disease has historically  had poor outcomes</vt:lpstr>
      <vt:lpstr>Bispecific Antibody Targets and Mechanism of Action</vt:lpstr>
      <vt:lpstr>PowerPoint Presentation</vt:lpstr>
      <vt:lpstr>Moving anti-BCMA bispecific antibody monotherapy  to earlier lines of therapy</vt:lpstr>
      <vt:lpstr>MajesTEC-9 Study Design</vt:lpstr>
      <vt:lpstr>MajesTEC-9: Teclistamab in Multiple Myeloma with One to Three Previous Lines of Therapy</vt:lpstr>
      <vt:lpstr>Randomized phase III studies of anti-BCMA bispecific antibody  in progress in relapsed myeloma</vt:lpstr>
      <vt:lpstr>Elranatamab Significantly Improves Progression-Free Survival for Double-Class Exposed Patients with Relapsed or Refractory MM Press Release: April 29, 2026</vt:lpstr>
      <vt:lpstr>Positive Topline Results from the Phase III CERVINO Trial of Etentamig versus Standard Available Therapies (SAT) for Triple-Class Exposed Relapsed/Refractory Multiple Myeloma Press Release: September 3, 2026</vt:lpstr>
      <vt:lpstr>Combining bispecific antibodies with other systemic therapies</vt:lpstr>
      <vt:lpstr>PowerPoint Presentation</vt:lpstr>
      <vt:lpstr>MajesTEC-3: Teclistamab and daratumumab v. SOC</vt:lpstr>
      <vt:lpstr>MonumenTAL-3: Phase III Trial of Talquetamab with Daratumumab in Relapsed or Refractory Myeloma</vt:lpstr>
      <vt:lpstr>Randomized phase III anti-BCMA bispecific antibody trials in progress Newly diagnosed, transplant not eligible or not intended</vt:lpstr>
      <vt:lpstr>Combining bispecific antibodies with other bispecific antibodies</vt:lpstr>
      <vt:lpstr>RedirecTT-1: Talquetamab + Teclistamab in R/R MM</vt:lpstr>
      <vt:lpstr>MonumenTAL-6: Phase III Trial of Talquetamab-Based Combinations in Early Relapsed R/R MM</vt:lpstr>
      <vt:lpstr>Positive Topline Results from the MonumenTAL-6 Phase III Trial of Teclistamab with Talquetamab for Relapsed/Refractory Multiple Myeloma in Earlier Lines of Therapy Press Release: July 23, 2026</vt:lpstr>
      <vt:lpstr>Novel bispecific antibody targets in MM</vt:lpstr>
      <vt:lpstr>CAMMA 1: Randomized dose-expansion of FcRH5 x CD3 bispecific antibody cevostamab with pomalidomide, and dexamethasone </vt:lpstr>
      <vt:lpstr>CAMMA 1: Randomized dose-expansion of cevostamab, pomalidomide, and dexamethasone </vt:lpstr>
      <vt:lpstr>CAMMA 1: Safety summary by target dose level</vt:lpstr>
      <vt:lpstr>CAMMA 1: Infection summary by target dose level</vt:lpstr>
      <vt:lpstr>CAMMA 1: CRS by step-up dosing regimen</vt:lpstr>
      <vt:lpstr>CAMMA 1: Randomized dose-expansion of cevostamab, pomalidomide, and dexamethasone </vt:lpstr>
      <vt:lpstr>Faculty Case Presentations</vt:lpstr>
      <vt:lpstr>Prof Dimopoulos: Case Presentation</vt:lpstr>
      <vt:lpstr>Prof Dimopoulos: Case Presentation (cont’d) Lab Values at Relapse </vt:lpstr>
      <vt:lpstr>Prof Dimopoulos: Case Presentation (cont’d) Treatment Selection and Course</vt:lpstr>
      <vt:lpstr>PowerPoint Presentation</vt:lpstr>
      <vt:lpstr>PowerPoint Presentation</vt:lpstr>
      <vt:lpstr>Dr Orlowski: Patient Case</vt:lpstr>
      <vt:lpstr>Dr Orlowski: Patient Case (Continued)</vt:lpstr>
      <vt:lpstr>PowerPoint Presentation</vt:lpstr>
      <vt:lpstr>PowerPoint Presentation</vt:lpstr>
      <vt:lpstr>Agenda</vt:lpstr>
      <vt:lpstr>    Utility of Antibody Drug Conjugates for Relapsed/ Refractory Multiple Myeloma</vt:lpstr>
      <vt:lpstr>ADC Design</vt:lpstr>
      <vt:lpstr>MOA: Direct Cytotoxicity &amp; ICD</vt:lpstr>
      <vt:lpstr>BelaMaf Single-agent: DREAMM-2</vt:lpstr>
      <vt:lpstr>Bela-Vd: DREAMM-7</vt:lpstr>
      <vt:lpstr>Safety</vt:lpstr>
      <vt:lpstr>Latest DREAMM-7 Updates</vt:lpstr>
      <vt:lpstr>BelaMaf-Pd: DREAMM-8</vt:lpstr>
      <vt:lpstr>Focus on 2nd Line &amp; MRD</vt:lpstr>
      <vt:lpstr>BelaMaf Doesn’t Impact sBCMA</vt:lpstr>
      <vt:lpstr>Ocular Toxicity &amp; Dosing Changes</vt:lpstr>
      <vt:lpstr>Dosing Interval &amp; Ocular Events</vt:lpstr>
      <vt:lpstr>Responses Improve Despite Delays</vt:lpstr>
      <vt:lpstr>Selected Other Trials: Bela-KRd in RRMM</vt:lpstr>
      <vt:lpstr>Bela-Rd in IF/F NDMM</vt:lpstr>
      <vt:lpstr>Selected Ongoing Studies</vt:lpstr>
      <vt:lpstr>Conclusions</vt:lpstr>
      <vt:lpstr>Faculty Case Presentations</vt:lpstr>
      <vt:lpstr>Dr Raje: A patient with R/R MM  </vt:lpstr>
      <vt:lpstr>PowerPoint Presentation</vt:lpstr>
      <vt:lpstr>PowerPoint Presentation</vt:lpstr>
      <vt:lpstr>Prof Dimopoulos: Case Presentation (cont’d) Lab Values at Relapse </vt:lpstr>
      <vt:lpstr>Prof Dimopoulos: Case Presentation (cont’d) Treatment Selection and Course</vt:lpstr>
      <vt:lpstr>Prof Dimopoulos: Case Presentation (cont’d) Management of Ophthalmic Toxicity</vt:lpstr>
      <vt:lpstr>PowerPoint Presentation</vt:lpstr>
      <vt:lpstr>Agenda</vt:lpstr>
      <vt:lpstr>PowerPoint Presentation</vt:lpstr>
      <vt:lpstr>Protein Degradation in MM</vt:lpstr>
      <vt:lpstr>Mechanism of action mezigdomide - iberdomide</vt:lpstr>
      <vt:lpstr>Mezigdomide stimulates T-cell activation and reduces T-cell exhaustion markers both pre-clinically and clinically</vt:lpstr>
      <vt:lpstr>PowerPoint Presentation</vt:lpstr>
      <vt:lpstr>EXCALIBER-RRMM phase III study - design </vt:lpstr>
      <vt:lpstr>PowerPoint Presentation</vt:lpstr>
      <vt:lpstr>PowerPoint Presentation</vt:lpstr>
      <vt:lpstr>SUCCESSOR-2: Study Design</vt:lpstr>
      <vt:lpstr>SUCCESSOR-2: Prior Therapy</vt:lpstr>
      <vt:lpstr>SUCCESSOR-2: PFS (Primary Endpoint)</vt:lpstr>
      <vt:lpstr>SUCCESSOR-2: Treatment Response</vt:lpstr>
      <vt:lpstr>SUCCESSOR-2: Overall Survival</vt:lpstr>
      <vt:lpstr>SUCCESSOR-2: Most Common TEAEs</vt:lpstr>
      <vt:lpstr>SUCCESSOR-2: Summary of Infections</vt:lpstr>
      <vt:lpstr>Expanding Clinical Development of CELMoD-Based Therapy</vt:lpstr>
      <vt:lpstr>Next-generation CAR-T platforms to overcome antigen escape, improve T-cell fitness and persistence, and eliminate the logistical vulnerabilities</vt:lpstr>
      <vt:lpstr>Arlocabtagene autoleucel-a GPRC5D-targeted CAR T-cell therapy</vt:lpstr>
      <vt:lpstr>Arlocabtagene autoleucel-a GPRC5D-targeted CAR T-cell therapy</vt:lpstr>
      <vt:lpstr>Arlocabtagene autoleucel-a GPRC5D-targeted CAR T-cell therapy</vt:lpstr>
      <vt:lpstr>Ongoing Arlo-cel trials</vt:lpstr>
      <vt:lpstr>Positive Topline Results Announced from the Registrational  Phase II QUINTESSENTIAL Trial of Arlocabtagene Autoleucel Press Release: September 8, 2026</vt:lpstr>
      <vt:lpstr>Faculty Case Presentations</vt:lpstr>
      <vt:lpstr>Dr Orlowski: Patient Case</vt:lpstr>
      <vt:lpstr>Dr Orlowski: Patient Case (Continued)</vt:lpstr>
      <vt:lpstr>PowerPoint Presentation</vt:lpstr>
      <vt:lpstr>PowerPoint Presentation</vt:lpstr>
      <vt:lpstr>PowerPoint Presentation</vt:lpstr>
      <vt:lpstr>Dr Raje: A patient with R/R MM</vt:lpstr>
      <vt:lpstr>PowerPoint Presentation</vt:lpstr>
      <vt:lpstr>PowerPoint Presentation</vt:lpstr>
      <vt:lpstr>Thank you for joining us! Your feedback is very important to us.   For those attending virtually please complete the  survey currently on Zoom. The survey will remain open up to 5 minutes after the meeting ends.  How to Obtain CME Credit In-person attendees: Please refer to the program syllabus  for the CME credit link or QR code.   Virtual/Zoom attendees:  The CME credit link is posted in the chat room.</vt:lpstr>
    </vt:vector>
  </TitlesOfParts>
  <Manager/>
  <Company>Research To Practice</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To Practice</dc:title>
  <dc:subject/>
  <dc:creator>Research To Practice</dc:creator>
  <cp:keywords/>
  <dc:description/>
  <cp:lastModifiedBy>Kevin Pang</cp:lastModifiedBy>
  <cp:revision>3789</cp:revision>
  <cp:lastPrinted>2020-09-02T16:47:12Z</cp:lastPrinted>
  <dcterms:created xsi:type="dcterms:W3CDTF">2012-08-13T12:55:31Z</dcterms:created>
  <dcterms:modified xsi:type="dcterms:W3CDTF">2026-09-09T13:55:17Z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0x010100F56CFF285B972B489588099F06F32541</vt:lpwstr>
  </property>
  <property fmtid="{D5CDD505-2E9C-101B-9397-08002B2CF9AE}" pid="3" name="Order">
    <vt:r8>595800</vt:r8>
  </property>
</Properties>
</file>